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3"/>
  </p:notesMasterIdLst>
  <p:handoutMasterIdLst>
    <p:handoutMasterId r:id="rId34"/>
  </p:handoutMasterIdLst>
  <p:sldIdLst>
    <p:sldId id="256" r:id="rId2"/>
    <p:sldId id="262" r:id="rId3"/>
    <p:sldId id="403" r:id="rId4"/>
    <p:sldId id="320" r:id="rId5"/>
    <p:sldId id="406" r:id="rId6"/>
    <p:sldId id="407" r:id="rId7"/>
    <p:sldId id="323" r:id="rId8"/>
    <p:sldId id="325" r:id="rId9"/>
    <p:sldId id="326" r:id="rId10"/>
    <p:sldId id="327" r:id="rId11"/>
    <p:sldId id="329" r:id="rId12"/>
    <p:sldId id="408" r:id="rId13"/>
    <p:sldId id="333" r:id="rId14"/>
    <p:sldId id="334" r:id="rId15"/>
    <p:sldId id="409" r:id="rId16"/>
    <p:sldId id="432" r:id="rId17"/>
    <p:sldId id="431" r:id="rId18"/>
    <p:sldId id="430" r:id="rId19"/>
    <p:sldId id="410" r:id="rId20"/>
    <p:sldId id="421" r:id="rId21"/>
    <p:sldId id="425" r:id="rId22"/>
    <p:sldId id="419" r:id="rId23"/>
    <p:sldId id="436" r:id="rId24"/>
    <p:sldId id="420" r:id="rId25"/>
    <p:sldId id="414" r:id="rId26"/>
    <p:sldId id="427" r:id="rId27"/>
    <p:sldId id="415" r:id="rId28"/>
    <p:sldId id="416" r:id="rId29"/>
    <p:sldId id="434" r:id="rId30"/>
    <p:sldId id="437" r:id="rId31"/>
    <p:sldId id="435" r:id="rId32"/>
  </p:sldIdLst>
  <p:sldSz cx="9144000" cy="6858000" type="screen4x3"/>
  <p:notesSz cx="6797675" cy="99266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57" d="100"/>
          <a:sy n="57" d="100"/>
        </p:scale>
        <p:origin x="3174" y="13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80877109579268"/>
          <c:y val="0.11425388791025896"/>
          <c:w val="0.760087621032287"/>
          <c:h val="0.69306795069658722"/>
        </c:manualLayout>
      </c:layout>
      <c:barChart>
        <c:barDir val="col"/>
        <c:grouping val="percentStacked"/>
        <c:varyColors val="0"/>
        <c:ser>
          <c:idx val="1"/>
          <c:order val="1"/>
          <c:tx>
            <c:strRef>
              <c:f>'Sheet1'!$A$3</c:f>
              <c:strCache>
                <c:ptCount val="1"/>
                <c:pt idx="0">
                  <c:v>Share of Intra-ASEAN FDI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'Sheet1'!$B$1:$D$1</c:f>
              <c:strCache>
                <c:ptCount val="3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</c:strCache>
            </c:strRef>
          </c:cat>
          <c:val>
            <c:numRef>
              <c:f>'Sheet1'!$B$3:$D$3</c:f>
              <c:numCache>
                <c:formatCode>_(* #,##0.0_);_(* \(#,##0.0\);_(* "-"??_);_(@_)</c:formatCode>
                <c:ptCount val="3"/>
                <c:pt idx="0">
                  <c:v>15.636380812774314</c:v>
                </c:pt>
                <c:pt idx="1">
                  <c:v>16.350741626512601</c:v>
                </c:pt>
                <c:pt idx="2">
                  <c:v>18.27898585093218</c:v>
                </c:pt>
              </c:numCache>
            </c:numRef>
          </c:val>
        </c:ser>
        <c:ser>
          <c:idx val="2"/>
          <c:order val="2"/>
          <c:tx>
            <c:strRef>
              <c:f>'Sheet1'!$A$4</c:f>
              <c:strCache>
                <c:ptCount val="1"/>
                <c:pt idx="0">
                  <c:v>Share of Extra-ASEAN FDI</c:v>
                </c:pt>
              </c:strCache>
            </c:strRef>
          </c:tx>
          <c:invertIfNegative val="0"/>
          <c:cat>
            <c:strRef>
              <c:f>'Sheet1'!$B$1:$D$1</c:f>
              <c:strCache>
                <c:ptCount val="3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</c:strCache>
            </c:strRef>
          </c:cat>
          <c:val>
            <c:numRef>
              <c:f>'Sheet1'!$B$4:$D$4</c:f>
              <c:numCache>
                <c:formatCode>_(* #,##0.0_);_(* \(#,##0.0\);_(* "-"??_);_(@_)</c:formatCode>
                <c:ptCount val="3"/>
                <c:pt idx="0">
                  <c:v>84.363619187225694</c:v>
                </c:pt>
                <c:pt idx="1">
                  <c:v>83.649258373487058</c:v>
                </c:pt>
                <c:pt idx="2">
                  <c:v>81.721014149067827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230973520"/>
        <c:axId val="230973912"/>
      </c:barChart>
      <c:lineChart>
        <c:grouping val="standard"/>
        <c:varyColors val="0"/>
        <c:ser>
          <c:idx val="0"/>
          <c:order val="0"/>
          <c:tx>
            <c:strRef>
              <c:f>'Sheet1'!$A$2</c:f>
              <c:strCache>
                <c:ptCount val="1"/>
                <c:pt idx="0">
                  <c:v>Total Intra-ASEAN FDI net inflows (RHS)</c:v>
                </c:pt>
              </c:strCache>
            </c:strRef>
          </c:tx>
          <c:dLbls>
            <c:dLbl>
              <c:idx val="0"/>
              <c:layout>
                <c:manualLayout>
                  <c:x val="-6.1707233459034075E-2"/>
                  <c:y val="-5.8771672054069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5.4850874185807322E-2"/>
                  <c:y val="-5.87716720540699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5.8279053822420303E-2"/>
                  <c:y val="-5.28945048486637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'Sheet1'!$B$1:$D$1</c:f>
              <c:strCache>
                <c:ptCount val="3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</c:strCache>
            </c:strRef>
          </c:cat>
          <c:val>
            <c:numRef>
              <c:f>'Sheet1'!$B$2:$D$2</c:f>
              <c:numCache>
                <c:formatCode>_(* #,##0.0_);_(* \(#,##0.0\);_(* "-"??_);_(@_)</c:formatCode>
                <c:ptCount val="3"/>
                <c:pt idx="0">
                  <c:v>15460</c:v>
                </c:pt>
                <c:pt idx="1">
                  <c:v>17875</c:v>
                </c:pt>
                <c:pt idx="2">
                  <c:v>20160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30974696"/>
        <c:axId val="230974304"/>
      </c:lineChart>
      <c:catAx>
        <c:axId val="230973520"/>
        <c:scaling>
          <c:orientation val="minMax"/>
        </c:scaling>
        <c:delete val="0"/>
        <c:axPos val="b"/>
        <c:majorGridlines/>
        <c:numFmt formatCode="General" sourceLinked="0"/>
        <c:majorTickMark val="none"/>
        <c:minorTickMark val="none"/>
        <c:tickLblPos val="nextTo"/>
        <c:crossAx val="230973912"/>
        <c:crosses val="autoZero"/>
        <c:auto val="1"/>
        <c:lblAlgn val="ctr"/>
        <c:lblOffset val="100"/>
        <c:noMultiLvlLbl val="0"/>
      </c:catAx>
      <c:valAx>
        <c:axId val="230973912"/>
        <c:scaling>
          <c:orientation val="minMax"/>
        </c:scaling>
        <c:delete val="0"/>
        <c:axPos val="l"/>
        <c:majorGridlines/>
        <c:numFmt formatCode="0%" sourceLinked="1"/>
        <c:majorTickMark val="none"/>
        <c:minorTickMark val="none"/>
        <c:tickLblPos val="nextTo"/>
        <c:txPr>
          <a:bodyPr/>
          <a:lstStyle/>
          <a:p>
            <a:pPr>
              <a:defRPr sz="1100"/>
            </a:pPr>
            <a:endParaRPr lang="en-US"/>
          </a:p>
        </c:txPr>
        <c:crossAx val="230973520"/>
        <c:crosses val="autoZero"/>
        <c:crossBetween val="between"/>
        <c:majorUnit val="0.2"/>
      </c:valAx>
      <c:valAx>
        <c:axId val="230974304"/>
        <c:scaling>
          <c:orientation val="minMax"/>
        </c:scaling>
        <c:delete val="0"/>
        <c:axPos val="r"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en-US"/>
          </a:p>
        </c:txPr>
        <c:crossAx val="230974696"/>
        <c:crosses val="max"/>
        <c:crossBetween val="between"/>
      </c:valAx>
      <c:catAx>
        <c:axId val="23097469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230974304"/>
        <c:crosses val="autoZero"/>
        <c:auto val="1"/>
        <c:lblAlgn val="ctr"/>
        <c:lblOffset val="100"/>
        <c:noMultiLvlLbl val="0"/>
      </c:catAx>
    </c:plotArea>
    <c:legend>
      <c:legendPos val="b"/>
      <c:legendEntry>
        <c:idx val="2"/>
        <c:delete val="1"/>
      </c:legendEntry>
      <c:layout>
        <c:manualLayout>
          <c:xMode val="edge"/>
          <c:yMode val="edge"/>
          <c:x val="5.3902390016678133E-2"/>
          <c:y val="0.91248934476973886"/>
          <c:w val="0.83848510058992587"/>
          <c:h val="8.7510749276644123E-2"/>
        </c:manualLayout>
      </c:layout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'Sheet1'!$B$1</c:f>
              <c:strCache>
                <c:ptCount val="1"/>
                <c:pt idx="0">
                  <c:v>Thai</c:v>
                </c:pt>
              </c:strCache>
            </c:strRef>
          </c:tx>
          <c:invertIfNegative val="0"/>
          <c:cat>
            <c:strRef>
              <c:f>'Sheet1'!$A$2:$A$3</c:f>
              <c:strCache>
                <c:ptCount val="2"/>
                <c:pt idx="0">
                  <c:v>In</c:v>
                </c:pt>
                <c:pt idx="1">
                  <c:v>Out</c:v>
                </c:pt>
              </c:strCache>
            </c:strRef>
          </c:cat>
          <c:val>
            <c:numRef>
              <c:f>'Sheet1'!$B$2:$B$3</c:f>
              <c:numCache>
                <c:formatCode>General</c:formatCode>
                <c:ptCount val="2"/>
                <c:pt idx="0">
                  <c:v>105065</c:v>
                </c:pt>
                <c:pt idx="1">
                  <c:v>102781</c:v>
                </c:pt>
              </c:numCache>
            </c:numRef>
          </c:val>
        </c:ser>
        <c:ser>
          <c:idx val="1"/>
          <c:order val="1"/>
          <c:tx>
            <c:strRef>
              <c:f>'Sheet1'!$C$1</c:f>
              <c:strCache>
                <c:ptCount val="1"/>
                <c:pt idx="0">
                  <c:v>Myanmar</c:v>
                </c:pt>
              </c:strCache>
            </c:strRef>
          </c:tx>
          <c:invertIfNegative val="0"/>
          <c:cat>
            <c:strRef>
              <c:f>'Sheet1'!$A$2:$A$3</c:f>
              <c:strCache>
                <c:ptCount val="2"/>
                <c:pt idx="0">
                  <c:v>In</c:v>
                </c:pt>
                <c:pt idx="1">
                  <c:v>Out</c:v>
                </c:pt>
              </c:strCache>
            </c:strRef>
          </c:cat>
          <c:val>
            <c:numRef>
              <c:f>'Sheet1'!$C$2:$C$3</c:f>
              <c:numCache>
                <c:formatCode>General</c:formatCode>
                <c:ptCount val="2"/>
                <c:pt idx="0">
                  <c:v>22283</c:v>
                </c:pt>
                <c:pt idx="1">
                  <c:v>21482</c:v>
                </c:pt>
              </c:numCache>
            </c:numRef>
          </c:val>
        </c:ser>
        <c:ser>
          <c:idx val="2"/>
          <c:order val="2"/>
          <c:tx>
            <c:strRef>
              <c:f>'Sheet1'!$D$1</c:f>
              <c:strCache>
                <c:ptCount val="1"/>
                <c:pt idx="0">
                  <c:v>Others</c:v>
                </c:pt>
              </c:strCache>
            </c:strRef>
          </c:tx>
          <c:invertIfNegative val="0"/>
          <c:cat>
            <c:strRef>
              <c:f>'Sheet1'!$A$2:$A$3</c:f>
              <c:strCache>
                <c:ptCount val="2"/>
                <c:pt idx="0">
                  <c:v>In</c:v>
                </c:pt>
                <c:pt idx="1">
                  <c:v>Out</c:v>
                </c:pt>
              </c:strCache>
            </c:strRef>
          </c:cat>
          <c:val>
            <c:numRef>
              <c:f>'Sheet1'!$D$2:$D$3</c:f>
              <c:numCache>
                <c:formatCode>General</c:formatCode>
                <c:ptCount val="2"/>
                <c:pt idx="0">
                  <c:v>3876</c:v>
                </c:pt>
                <c:pt idx="1">
                  <c:v>3883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2498448"/>
        <c:axId val="182498840"/>
      </c:barChart>
      <c:catAx>
        <c:axId val="1824984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2498840"/>
        <c:crosses val="autoZero"/>
        <c:auto val="1"/>
        <c:lblAlgn val="ctr"/>
        <c:lblOffset val="100"/>
        <c:noMultiLvlLbl val="0"/>
      </c:catAx>
      <c:valAx>
        <c:axId val="1824988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249844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80FF660-DF02-491A-B0A3-64C312A7A377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B2A6A47B-D689-4794-A988-C122F9413246}">
      <dgm:prSet phldrT="[Text]" custT="1"/>
      <dgm:spPr/>
      <dgm:t>
        <a:bodyPr/>
        <a:lstStyle/>
        <a:p>
          <a:r>
            <a:rPr lang="en-US" sz="1400" b="1" dirty="0" smtClean="0"/>
            <a:t>1967</a:t>
          </a:r>
          <a:r>
            <a:rPr lang="th-TH" sz="1400" b="1" dirty="0" smtClean="0"/>
            <a:t/>
          </a:r>
          <a:br>
            <a:rPr lang="th-TH" sz="1400" b="1" dirty="0" smtClean="0"/>
          </a:br>
          <a:r>
            <a:rPr lang="en-US" sz="1100" b="1" dirty="0" smtClean="0"/>
            <a:t>Establishment</a:t>
          </a:r>
          <a:endParaRPr lang="en-US" sz="1100" b="1" dirty="0"/>
        </a:p>
      </dgm:t>
    </dgm:pt>
    <dgm:pt modelId="{92ECD42B-43AB-449A-B4F3-BC1555667C7A}" type="parTrans" cxnId="{C7ED777E-C786-4C6F-BD1C-4544747C8B6E}">
      <dgm:prSet/>
      <dgm:spPr/>
      <dgm:t>
        <a:bodyPr/>
        <a:lstStyle/>
        <a:p>
          <a:endParaRPr lang="en-US" sz="1800" b="1"/>
        </a:p>
      </dgm:t>
    </dgm:pt>
    <dgm:pt modelId="{CC2D0F09-7D90-4C99-ADCD-599347B78CE3}" type="sibTrans" cxnId="{C7ED777E-C786-4C6F-BD1C-4544747C8B6E}">
      <dgm:prSet/>
      <dgm:spPr/>
      <dgm:t>
        <a:bodyPr/>
        <a:lstStyle/>
        <a:p>
          <a:endParaRPr lang="en-US" sz="1800" b="1"/>
        </a:p>
      </dgm:t>
    </dgm:pt>
    <dgm:pt modelId="{B721B150-9532-41BC-A863-1912D886AC8E}">
      <dgm:prSet phldrT="[Text]" custT="1"/>
      <dgm:spPr/>
      <dgm:t>
        <a:bodyPr/>
        <a:lstStyle/>
        <a:p>
          <a:r>
            <a:rPr lang="en-US" sz="1400" b="1" dirty="0" smtClean="0"/>
            <a:t>1981</a:t>
          </a:r>
          <a:br>
            <a:rPr lang="en-US" sz="1400" b="1" dirty="0" smtClean="0"/>
          </a:br>
          <a:r>
            <a:rPr lang="en-US" sz="1400" b="1" dirty="0" smtClean="0"/>
            <a:t>Preferential Trade Agreement </a:t>
          </a:r>
          <a:endParaRPr lang="en-US" sz="1400" b="1" dirty="0"/>
        </a:p>
      </dgm:t>
    </dgm:pt>
    <dgm:pt modelId="{DA1EE2B8-48B8-40A5-88EF-114210D4869F}" type="parTrans" cxnId="{8FE60CAE-DA45-42F6-85DC-935EEE608A1E}">
      <dgm:prSet/>
      <dgm:spPr/>
      <dgm:t>
        <a:bodyPr/>
        <a:lstStyle/>
        <a:p>
          <a:endParaRPr lang="en-US" sz="1800" b="1"/>
        </a:p>
      </dgm:t>
    </dgm:pt>
    <dgm:pt modelId="{C3BFBB7B-E45C-406E-AE9E-D652DB6AA486}" type="sibTrans" cxnId="{8FE60CAE-DA45-42F6-85DC-935EEE608A1E}">
      <dgm:prSet/>
      <dgm:spPr/>
      <dgm:t>
        <a:bodyPr/>
        <a:lstStyle/>
        <a:p>
          <a:endParaRPr lang="en-US" sz="1800" b="1"/>
        </a:p>
      </dgm:t>
    </dgm:pt>
    <dgm:pt modelId="{E17CD070-CAB2-4061-9141-81C453D843D4}">
      <dgm:prSet phldrT="[Text]" custT="1"/>
      <dgm:spPr/>
      <dgm:t>
        <a:bodyPr/>
        <a:lstStyle/>
        <a:p>
          <a:r>
            <a:rPr lang="en-US" sz="1400" b="1" dirty="0" smtClean="0"/>
            <a:t>1992</a:t>
          </a:r>
          <a:br>
            <a:rPr lang="en-US" sz="1400" b="1" dirty="0" smtClean="0"/>
          </a:br>
          <a:r>
            <a:rPr lang="en-US" sz="1400" b="1" dirty="0" smtClean="0"/>
            <a:t>ASEAN Free Trade Area</a:t>
          </a:r>
          <a:endParaRPr lang="en-US" sz="1400" b="1" dirty="0"/>
        </a:p>
      </dgm:t>
    </dgm:pt>
    <dgm:pt modelId="{44E81DC3-B7EE-4DE0-86F5-924EB7AEE3FD}" type="parTrans" cxnId="{3C6F620C-0909-477D-B782-95F377B58361}">
      <dgm:prSet/>
      <dgm:spPr/>
      <dgm:t>
        <a:bodyPr/>
        <a:lstStyle/>
        <a:p>
          <a:endParaRPr lang="en-US" sz="1800" b="1"/>
        </a:p>
      </dgm:t>
    </dgm:pt>
    <dgm:pt modelId="{8900DDB0-B385-4237-A1E7-552BEA099950}" type="sibTrans" cxnId="{3C6F620C-0909-477D-B782-95F377B58361}">
      <dgm:prSet/>
      <dgm:spPr/>
      <dgm:t>
        <a:bodyPr/>
        <a:lstStyle/>
        <a:p>
          <a:endParaRPr lang="en-US" sz="1800" b="1"/>
        </a:p>
      </dgm:t>
    </dgm:pt>
    <dgm:pt modelId="{FC06EDE4-0F0A-49AF-B664-C0F3157AFE96}">
      <dgm:prSet phldrT="[Text]" custT="1"/>
      <dgm:spPr/>
      <dgm:t>
        <a:bodyPr/>
        <a:lstStyle/>
        <a:p>
          <a:r>
            <a:rPr lang="en-US" sz="1400" b="1" dirty="0" smtClean="0"/>
            <a:t>1995</a:t>
          </a:r>
          <a:br>
            <a:rPr lang="en-US" sz="1400" b="1" dirty="0" smtClean="0"/>
          </a:br>
          <a:r>
            <a:rPr lang="en-US" sz="1400" b="1" dirty="0" smtClean="0"/>
            <a:t>ASEAN Framework Agreement on Services</a:t>
          </a:r>
          <a:endParaRPr lang="en-US" sz="1400" b="1" dirty="0"/>
        </a:p>
      </dgm:t>
    </dgm:pt>
    <dgm:pt modelId="{5A7F5A24-BBAA-4A84-8AEB-73C24225568F}" type="parTrans" cxnId="{283DE7E8-8922-4BC9-B085-ABB63CC70E50}">
      <dgm:prSet/>
      <dgm:spPr/>
      <dgm:t>
        <a:bodyPr/>
        <a:lstStyle/>
        <a:p>
          <a:endParaRPr lang="en-US" sz="1800" b="1"/>
        </a:p>
      </dgm:t>
    </dgm:pt>
    <dgm:pt modelId="{25F56C3E-A9F1-4B76-8DE8-FF360CADC485}" type="sibTrans" cxnId="{283DE7E8-8922-4BC9-B085-ABB63CC70E50}">
      <dgm:prSet/>
      <dgm:spPr/>
      <dgm:t>
        <a:bodyPr/>
        <a:lstStyle/>
        <a:p>
          <a:endParaRPr lang="en-US" sz="1800" b="1"/>
        </a:p>
      </dgm:t>
    </dgm:pt>
    <dgm:pt modelId="{2691B4C3-73FB-483A-AC22-D7A1F1CCA047}">
      <dgm:prSet phldrT="[Text]" custT="1"/>
      <dgm:spPr/>
      <dgm:t>
        <a:bodyPr/>
        <a:lstStyle/>
        <a:p>
          <a:r>
            <a:rPr lang="en-US" sz="1400" b="1" dirty="0" smtClean="0"/>
            <a:t>1999</a:t>
          </a:r>
          <a:br>
            <a:rPr lang="en-US" sz="1400" b="1" dirty="0" smtClean="0"/>
          </a:br>
          <a:r>
            <a:rPr lang="en-US" sz="1400" b="1" dirty="0" smtClean="0"/>
            <a:t>ASEAN Investment Agreement</a:t>
          </a:r>
          <a:endParaRPr lang="en-US" sz="1400" b="1" dirty="0"/>
        </a:p>
      </dgm:t>
    </dgm:pt>
    <dgm:pt modelId="{A4CA319B-3E2C-495C-817A-12BABF6ECFF7}" type="parTrans" cxnId="{FAB94159-73CB-4648-BA72-427244DBDC5E}">
      <dgm:prSet/>
      <dgm:spPr/>
      <dgm:t>
        <a:bodyPr/>
        <a:lstStyle/>
        <a:p>
          <a:endParaRPr lang="en-US" sz="1800" b="1"/>
        </a:p>
      </dgm:t>
    </dgm:pt>
    <dgm:pt modelId="{38210584-4050-4E29-B906-81171DDB8B85}" type="sibTrans" cxnId="{FAB94159-73CB-4648-BA72-427244DBDC5E}">
      <dgm:prSet/>
      <dgm:spPr/>
      <dgm:t>
        <a:bodyPr/>
        <a:lstStyle/>
        <a:p>
          <a:endParaRPr lang="en-US" sz="1800" b="1"/>
        </a:p>
      </dgm:t>
    </dgm:pt>
    <dgm:pt modelId="{7BC37226-3906-4139-86F7-48575EA11423}">
      <dgm:prSet phldrT="[Text]" custT="1"/>
      <dgm:spPr/>
      <dgm:t>
        <a:bodyPr/>
        <a:lstStyle/>
        <a:p>
          <a:r>
            <a:rPr lang="en-US" sz="1400" b="1" dirty="0" smtClean="0"/>
            <a:t>2007</a:t>
          </a:r>
          <a:r>
            <a:rPr lang="th-TH" sz="1400" b="1" dirty="0" smtClean="0"/>
            <a:t/>
          </a:r>
          <a:br>
            <a:rPr lang="th-TH" sz="1400" b="1" dirty="0" smtClean="0"/>
          </a:br>
          <a:r>
            <a:rPr lang="en-US" sz="1400" b="1" dirty="0" smtClean="0"/>
            <a:t>AEC Blueprint</a:t>
          </a:r>
          <a:endParaRPr lang="en-US" sz="1400" b="1" dirty="0"/>
        </a:p>
      </dgm:t>
    </dgm:pt>
    <dgm:pt modelId="{A3438E36-B503-4443-81AF-B8074930B407}" type="parTrans" cxnId="{A110497F-3EB0-41D4-8C2B-322F811F5B5B}">
      <dgm:prSet/>
      <dgm:spPr/>
      <dgm:t>
        <a:bodyPr/>
        <a:lstStyle/>
        <a:p>
          <a:endParaRPr lang="en-US" sz="2000" b="1"/>
        </a:p>
      </dgm:t>
    </dgm:pt>
    <dgm:pt modelId="{CB3E3E2C-20BF-482C-8583-CF607005D986}" type="sibTrans" cxnId="{A110497F-3EB0-41D4-8C2B-322F811F5B5B}">
      <dgm:prSet/>
      <dgm:spPr/>
      <dgm:t>
        <a:bodyPr/>
        <a:lstStyle/>
        <a:p>
          <a:endParaRPr lang="en-US" sz="2000" b="1"/>
        </a:p>
      </dgm:t>
    </dgm:pt>
    <dgm:pt modelId="{34D11902-C3E1-4398-9301-DBB5E618FAFF}">
      <dgm:prSet phldrT="[Text]" custT="1"/>
      <dgm:spPr/>
      <dgm:t>
        <a:bodyPr/>
        <a:lstStyle/>
        <a:p>
          <a:r>
            <a:rPr lang="en-US" sz="1400" b="1" dirty="0" smtClean="0"/>
            <a:t>2009+</a:t>
          </a:r>
          <a:br>
            <a:rPr lang="en-US" sz="1400" b="1" dirty="0" smtClean="0"/>
          </a:br>
          <a:r>
            <a:rPr lang="en-US" sz="1400" b="1" dirty="0" smtClean="0"/>
            <a:t>ASEAN+1 FTA</a:t>
          </a:r>
          <a:endParaRPr lang="en-US" sz="1400" b="1" dirty="0"/>
        </a:p>
      </dgm:t>
    </dgm:pt>
    <dgm:pt modelId="{55B4D5F9-72EC-40FF-AB7C-91178787E6DF}" type="parTrans" cxnId="{F7D753BF-A430-463F-865E-BD57C613BCAF}">
      <dgm:prSet/>
      <dgm:spPr/>
      <dgm:t>
        <a:bodyPr/>
        <a:lstStyle/>
        <a:p>
          <a:endParaRPr lang="en-US" sz="2800"/>
        </a:p>
      </dgm:t>
    </dgm:pt>
    <dgm:pt modelId="{6C3FEE95-D16A-4F79-95DD-EFFC18266426}" type="sibTrans" cxnId="{F7D753BF-A430-463F-865E-BD57C613BCAF}">
      <dgm:prSet/>
      <dgm:spPr/>
      <dgm:t>
        <a:bodyPr/>
        <a:lstStyle/>
        <a:p>
          <a:endParaRPr lang="en-US" sz="2800"/>
        </a:p>
      </dgm:t>
    </dgm:pt>
    <dgm:pt modelId="{FAE66CD4-6623-4050-932C-7BF14CE547E8}" type="pres">
      <dgm:prSet presAssocID="{C80FF660-DF02-491A-B0A3-64C312A7A377}" presName="Name0" presStyleCnt="0">
        <dgm:presLayoutVars>
          <dgm:dir/>
          <dgm:resizeHandles val="exact"/>
        </dgm:presLayoutVars>
      </dgm:prSet>
      <dgm:spPr/>
    </dgm:pt>
    <dgm:pt modelId="{251D0A6F-F3AB-4CFC-89FB-4CAA4E1B9EF4}" type="pres">
      <dgm:prSet presAssocID="{C80FF660-DF02-491A-B0A3-64C312A7A377}" presName="arrow" presStyleLbl="bgShp" presStyleIdx="0" presStyleCnt="1" custLinFactNeighborY="-4566"/>
      <dgm:spPr/>
    </dgm:pt>
    <dgm:pt modelId="{4C336D6A-8401-40BF-B22A-94B734866077}" type="pres">
      <dgm:prSet presAssocID="{C80FF660-DF02-491A-B0A3-64C312A7A377}" presName="points" presStyleCnt="0"/>
      <dgm:spPr/>
    </dgm:pt>
    <dgm:pt modelId="{CE4805CA-685F-4BBC-A688-A640652113FA}" type="pres">
      <dgm:prSet presAssocID="{B2A6A47B-D689-4794-A988-C122F9413246}" presName="compositeA" presStyleCnt="0"/>
      <dgm:spPr/>
    </dgm:pt>
    <dgm:pt modelId="{EB91866B-12BC-42DD-A603-EF4F081DF56E}" type="pres">
      <dgm:prSet presAssocID="{B2A6A47B-D689-4794-A988-C122F9413246}" presName="textA" presStyleLbl="revTx" presStyleIdx="0" presStyleCnt="7" custScaleX="37826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3EBEF5-D678-4D11-9BD7-0252A9193E9E}" type="pres">
      <dgm:prSet presAssocID="{B2A6A47B-D689-4794-A988-C122F9413246}" presName="circleA" presStyleLbl="node1" presStyleIdx="0" presStyleCnt="7"/>
      <dgm:spPr>
        <a:solidFill>
          <a:schemeClr val="tx2"/>
        </a:solidFill>
      </dgm:spPr>
      <dgm:t>
        <a:bodyPr/>
        <a:lstStyle/>
        <a:p>
          <a:endParaRPr lang="en-US"/>
        </a:p>
      </dgm:t>
    </dgm:pt>
    <dgm:pt modelId="{04375DBF-260E-41D1-BAF8-4B55AAE4E4E5}" type="pres">
      <dgm:prSet presAssocID="{B2A6A47B-D689-4794-A988-C122F9413246}" presName="spaceA" presStyleCnt="0"/>
      <dgm:spPr/>
    </dgm:pt>
    <dgm:pt modelId="{FDACB6B5-7DD0-41AE-B071-50AC8270FEAA}" type="pres">
      <dgm:prSet presAssocID="{CC2D0F09-7D90-4C99-ADCD-599347B78CE3}" presName="space" presStyleCnt="0"/>
      <dgm:spPr/>
    </dgm:pt>
    <dgm:pt modelId="{2C12B7B9-81D0-4F0F-B704-2D6B61550353}" type="pres">
      <dgm:prSet presAssocID="{B721B150-9532-41BC-A863-1912D886AC8E}" presName="compositeB" presStyleCnt="0"/>
      <dgm:spPr/>
    </dgm:pt>
    <dgm:pt modelId="{BFEEB9E0-84E7-4D0A-8F3A-A72EE4B64C65}" type="pres">
      <dgm:prSet presAssocID="{B721B150-9532-41BC-A863-1912D886AC8E}" presName="textB" presStyleLbl="revTx" presStyleIdx="1" presStyleCnt="7" custScaleX="356100" custLinFactNeighborX="-30086" custLinFactNeighborY="-24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0AE292-E380-41FB-8447-F01301CACF8F}" type="pres">
      <dgm:prSet presAssocID="{B721B150-9532-41BC-A863-1912D886AC8E}" presName="circleB" presStyleLbl="node1" presStyleIdx="1" presStyleCnt="7" custLinFactNeighborX="-35225" custLinFactNeighborY="4094"/>
      <dgm:spPr>
        <a:solidFill>
          <a:schemeClr val="tx2"/>
        </a:solidFill>
      </dgm:spPr>
    </dgm:pt>
    <dgm:pt modelId="{B2664132-5DA9-43E0-AA06-7858F3C510D9}" type="pres">
      <dgm:prSet presAssocID="{B721B150-9532-41BC-A863-1912D886AC8E}" presName="spaceB" presStyleCnt="0"/>
      <dgm:spPr/>
    </dgm:pt>
    <dgm:pt modelId="{598500EA-178D-4D96-B5AE-AAF7E4F9F90E}" type="pres">
      <dgm:prSet presAssocID="{C3BFBB7B-E45C-406E-AE9E-D652DB6AA486}" presName="space" presStyleCnt="0"/>
      <dgm:spPr/>
    </dgm:pt>
    <dgm:pt modelId="{B18DB117-2283-4DBB-B754-969EAEC013BB}" type="pres">
      <dgm:prSet presAssocID="{E17CD070-CAB2-4061-9141-81C453D843D4}" presName="compositeA" presStyleCnt="0"/>
      <dgm:spPr/>
    </dgm:pt>
    <dgm:pt modelId="{4B5C1F2B-7EA1-4C41-983F-CA98B5211266}" type="pres">
      <dgm:prSet presAssocID="{E17CD070-CAB2-4061-9141-81C453D843D4}" presName="textA" presStyleLbl="revTx" presStyleIdx="2" presStyleCnt="7" custScaleX="2380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689CDA-2F58-4573-BBD9-9D172C721E9E}" type="pres">
      <dgm:prSet presAssocID="{E17CD070-CAB2-4061-9141-81C453D843D4}" presName="circleA" presStyleLbl="node1" presStyleIdx="2" presStyleCnt="7"/>
      <dgm:spPr>
        <a:solidFill>
          <a:schemeClr val="tx2"/>
        </a:solidFill>
      </dgm:spPr>
    </dgm:pt>
    <dgm:pt modelId="{1C3100FF-820C-4DCB-890F-4DCD9C11D9AD}" type="pres">
      <dgm:prSet presAssocID="{E17CD070-CAB2-4061-9141-81C453D843D4}" presName="spaceA" presStyleCnt="0"/>
      <dgm:spPr/>
    </dgm:pt>
    <dgm:pt modelId="{F04A9C07-BFF4-4888-A096-A088A3454531}" type="pres">
      <dgm:prSet presAssocID="{8900DDB0-B385-4237-A1E7-552BEA099950}" presName="space" presStyleCnt="0"/>
      <dgm:spPr/>
    </dgm:pt>
    <dgm:pt modelId="{211BEE21-65F2-4686-A56A-B093EC9B1AA7}" type="pres">
      <dgm:prSet presAssocID="{FC06EDE4-0F0A-49AF-B664-C0F3157AFE96}" presName="compositeB" presStyleCnt="0"/>
      <dgm:spPr/>
    </dgm:pt>
    <dgm:pt modelId="{B7F8CA5A-12C4-4B9E-ABE6-CF2253CB06C8}" type="pres">
      <dgm:prSet presAssocID="{FC06EDE4-0F0A-49AF-B664-C0F3157AFE96}" presName="textB" presStyleLbl="revTx" presStyleIdx="3" presStyleCnt="7" custScaleX="397798" custLinFactNeighborX="286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26B6DE-7907-4A92-9869-97F0E5230623}" type="pres">
      <dgm:prSet presAssocID="{FC06EDE4-0F0A-49AF-B664-C0F3157AFE96}" presName="circleB" presStyleLbl="node1" presStyleIdx="3" presStyleCnt="7" custLinFactNeighborX="49933"/>
      <dgm:spPr>
        <a:solidFill>
          <a:schemeClr val="tx2"/>
        </a:solidFill>
      </dgm:spPr>
    </dgm:pt>
    <dgm:pt modelId="{08F22C49-9F00-4C0F-9E69-42643A9BAD0D}" type="pres">
      <dgm:prSet presAssocID="{FC06EDE4-0F0A-49AF-B664-C0F3157AFE96}" presName="spaceB" presStyleCnt="0"/>
      <dgm:spPr/>
    </dgm:pt>
    <dgm:pt modelId="{E56A5F5A-ABE8-46F6-89B2-4A410C05BCEC}" type="pres">
      <dgm:prSet presAssocID="{25F56C3E-A9F1-4B76-8DE8-FF360CADC485}" presName="space" presStyleCnt="0"/>
      <dgm:spPr/>
    </dgm:pt>
    <dgm:pt modelId="{DB909ABC-A1F7-440A-9603-9882BA376718}" type="pres">
      <dgm:prSet presAssocID="{2691B4C3-73FB-483A-AC22-D7A1F1CCA047}" presName="compositeA" presStyleCnt="0"/>
      <dgm:spPr/>
    </dgm:pt>
    <dgm:pt modelId="{5291AB56-671B-42B9-9BAA-95A5A43263DA}" type="pres">
      <dgm:prSet presAssocID="{2691B4C3-73FB-483A-AC22-D7A1F1CCA047}" presName="textA" presStyleLbl="revTx" presStyleIdx="4" presStyleCnt="7" custScaleX="355223" custLinFactNeighborX="32422" custLinFactNeighborY="2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BF0192-4255-4430-A8E3-FDF01451AA06}" type="pres">
      <dgm:prSet presAssocID="{2691B4C3-73FB-483A-AC22-D7A1F1CCA047}" presName="circleA" presStyleLbl="node1" presStyleIdx="4" presStyleCnt="7" custLinFactNeighborX="59753" custLinFactNeighborY="-13470"/>
      <dgm:spPr>
        <a:solidFill>
          <a:schemeClr val="tx2"/>
        </a:solidFill>
      </dgm:spPr>
    </dgm:pt>
    <dgm:pt modelId="{8DABF15F-7C28-4E80-B3B9-574B682FE63F}" type="pres">
      <dgm:prSet presAssocID="{2691B4C3-73FB-483A-AC22-D7A1F1CCA047}" presName="spaceA" presStyleCnt="0"/>
      <dgm:spPr/>
    </dgm:pt>
    <dgm:pt modelId="{D44E7029-D1D6-47F9-9F7F-F8B9C57B9A20}" type="pres">
      <dgm:prSet presAssocID="{38210584-4050-4E29-B906-81171DDB8B85}" presName="space" presStyleCnt="0"/>
      <dgm:spPr/>
    </dgm:pt>
    <dgm:pt modelId="{787DB7D2-87F8-450A-B728-7F32ADA7458F}" type="pres">
      <dgm:prSet presAssocID="{7BC37226-3906-4139-86F7-48575EA11423}" presName="compositeB" presStyleCnt="0"/>
      <dgm:spPr/>
    </dgm:pt>
    <dgm:pt modelId="{0F5BCC9F-16F7-4B3F-9492-4FC2D36E52EC}" type="pres">
      <dgm:prSet presAssocID="{7BC37226-3906-4139-86F7-48575EA11423}" presName="textB" presStyleLbl="revTx" presStyleIdx="5" presStyleCnt="7" custAng="0" custScaleX="296122" custLinFactNeighborX="29999" custLinFactNeighborY="39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96BF30-C555-47CF-BDD6-D3EA1392B762}" type="pres">
      <dgm:prSet presAssocID="{7BC37226-3906-4139-86F7-48575EA11423}" presName="circleB" presStyleLbl="node1" presStyleIdx="5" presStyleCnt="7" custLinFactNeighborX="56578" custLinFactNeighborY="-13470"/>
      <dgm:spPr>
        <a:solidFill>
          <a:schemeClr val="tx2"/>
        </a:solidFill>
      </dgm:spPr>
    </dgm:pt>
    <dgm:pt modelId="{12DEAED8-0D74-471E-80A7-46E086385742}" type="pres">
      <dgm:prSet presAssocID="{7BC37226-3906-4139-86F7-48575EA11423}" presName="spaceB" presStyleCnt="0"/>
      <dgm:spPr/>
    </dgm:pt>
    <dgm:pt modelId="{592D1D3C-8699-4AE1-8898-831E47377849}" type="pres">
      <dgm:prSet presAssocID="{CB3E3E2C-20BF-482C-8583-CF607005D986}" presName="space" presStyleCnt="0"/>
      <dgm:spPr/>
    </dgm:pt>
    <dgm:pt modelId="{6B903136-E997-4C0F-A653-5FE44B516346}" type="pres">
      <dgm:prSet presAssocID="{34D11902-C3E1-4398-9301-DBB5E618FAFF}" presName="compositeA" presStyleCnt="0"/>
      <dgm:spPr/>
    </dgm:pt>
    <dgm:pt modelId="{F3508758-3F49-4558-9FCE-162F82457D8A}" type="pres">
      <dgm:prSet presAssocID="{34D11902-C3E1-4398-9301-DBB5E618FAFF}" presName="textA" presStyleLbl="revTx" presStyleIdx="6" presStyleCnt="7" custScaleX="295068" custScaleY="48215" custLinFactNeighborX="27979" custLinFactNeighborY="321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86C757-DD7C-42FD-9225-1632499CDB19}" type="pres">
      <dgm:prSet presAssocID="{34D11902-C3E1-4398-9301-DBB5E618FAFF}" presName="circleA" presStyleLbl="node1" presStyleIdx="6" presStyleCnt="7" custLinFactNeighborX="58446" custLinFactNeighborY="38315"/>
      <dgm:spPr>
        <a:solidFill>
          <a:schemeClr val="tx2"/>
        </a:solidFill>
      </dgm:spPr>
    </dgm:pt>
    <dgm:pt modelId="{561EC3D7-B0F6-4068-A9D7-FB66B2E717A9}" type="pres">
      <dgm:prSet presAssocID="{34D11902-C3E1-4398-9301-DBB5E618FAFF}" presName="spaceA" presStyleCnt="0"/>
      <dgm:spPr/>
    </dgm:pt>
  </dgm:ptLst>
  <dgm:cxnLst>
    <dgm:cxn modelId="{F2C7428A-2362-422A-8347-58D2CE0D3A6D}" type="presOf" srcId="{B721B150-9532-41BC-A863-1912D886AC8E}" destId="{BFEEB9E0-84E7-4D0A-8F3A-A72EE4B64C65}" srcOrd="0" destOrd="0" presId="urn:microsoft.com/office/officeart/2005/8/layout/hProcess11"/>
    <dgm:cxn modelId="{10502178-87E5-4466-82EB-BB159D9D5FC2}" type="presOf" srcId="{C80FF660-DF02-491A-B0A3-64C312A7A377}" destId="{FAE66CD4-6623-4050-932C-7BF14CE547E8}" srcOrd="0" destOrd="0" presId="urn:microsoft.com/office/officeart/2005/8/layout/hProcess11"/>
    <dgm:cxn modelId="{A110497F-3EB0-41D4-8C2B-322F811F5B5B}" srcId="{C80FF660-DF02-491A-B0A3-64C312A7A377}" destId="{7BC37226-3906-4139-86F7-48575EA11423}" srcOrd="5" destOrd="0" parTransId="{A3438E36-B503-4443-81AF-B8074930B407}" sibTransId="{CB3E3E2C-20BF-482C-8583-CF607005D986}"/>
    <dgm:cxn modelId="{3C6F620C-0909-477D-B782-95F377B58361}" srcId="{C80FF660-DF02-491A-B0A3-64C312A7A377}" destId="{E17CD070-CAB2-4061-9141-81C453D843D4}" srcOrd="2" destOrd="0" parTransId="{44E81DC3-B7EE-4DE0-86F5-924EB7AEE3FD}" sibTransId="{8900DDB0-B385-4237-A1E7-552BEA099950}"/>
    <dgm:cxn modelId="{8FE60CAE-DA45-42F6-85DC-935EEE608A1E}" srcId="{C80FF660-DF02-491A-B0A3-64C312A7A377}" destId="{B721B150-9532-41BC-A863-1912D886AC8E}" srcOrd="1" destOrd="0" parTransId="{DA1EE2B8-48B8-40A5-88EF-114210D4869F}" sibTransId="{C3BFBB7B-E45C-406E-AE9E-D652DB6AA486}"/>
    <dgm:cxn modelId="{9B4D978E-6622-4D95-BF48-BEC1F1EE2392}" type="presOf" srcId="{34D11902-C3E1-4398-9301-DBB5E618FAFF}" destId="{F3508758-3F49-4558-9FCE-162F82457D8A}" srcOrd="0" destOrd="0" presId="urn:microsoft.com/office/officeart/2005/8/layout/hProcess11"/>
    <dgm:cxn modelId="{AF5C5504-F1C1-4DC0-A2C2-74FD0E1A3BA4}" type="presOf" srcId="{E17CD070-CAB2-4061-9141-81C453D843D4}" destId="{4B5C1F2B-7EA1-4C41-983F-CA98B5211266}" srcOrd="0" destOrd="0" presId="urn:microsoft.com/office/officeart/2005/8/layout/hProcess11"/>
    <dgm:cxn modelId="{C7ED777E-C786-4C6F-BD1C-4544747C8B6E}" srcId="{C80FF660-DF02-491A-B0A3-64C312A7A377}" destId="{B2A6A47B-D689-4794-A988-C122F9413246}" srcOrd="0" destOrd="0" parTransId="{92ECD42B-43AB-449A-B4F3-BC1555667C7A}" sibTransId="{CC2D0F09-7D90-4C99-ADCD-599347B78CE3}"/>
    <dgm:cxn modelId="{283DE7E8-8922-4BC9-B085-ABB63CC70E50}" srcId="{C80FF660-DF02-491A-B0A3-64C312A7A377}" destId="{FC06EDE4-0F0A-49AF-B664-C0F3157AFE96}" srcOrd="3" destOrd="0" parTransId="{5A7F5A24-BBAA-4A84-8AEB-73C24225568F}" sibTransId="{25F56C3E-A9F1-4B76-8DE8-FF360CADC485}"/>
    <dgm:cxn modelId="{FAB94159-73CB-4648-BA72-427244DBDC5E}" srcId="{C80FF660-DF02-491A-B0A3-64C312A7A377}" destId="{2691B4C3-73FB-483A-AC22-D7A1F1CCA047}" srcOrd="4" destOrd="0" parTransId="{A4CA319B-3E2C-495C-817A-12BABF6ECFF7}" sibTransId="{38210584-4050-4E29-B906-81171DDB8B85}"/>
    <dgm:cxn modelId="{F7D753BF-A430-463F-865E-BD57C613BCAF}" srcId="{C80FF660-DF02-491A-B0A3-64C312A7A377}" destId="{34D11902-C3E1-4398-9301-DBB5E618FAFF}" srcOrd="6" destOrd="0" parTransId="{55B4D5F9-72EC-40FF-AB7C-91178787E6DF}" sibTransId="{6C3FEE95-D16A-4F79-95DD-EFFC18266426}"/>
    <dgm:cxn modelId="{4B2B7EF4-A64F-4C98-B987-BD706DAE6842}" type="presOf" srcId="{7BC37226-3906-4139-86F7-48575EA11423}" destId="{0F5BCC9F-16F7-4B3F-9492-4FC2D36E52EC}" srcOrd="0" destOrd="0" presId="urn:microsoft.com/office/officeart/2005/8/layout/hProcess11"/>
    <dgm:cxn modelId="{209A009B-C7B6-41F8-8386-5E4A5A15F97E}" type="presOf" srcId="{2691B4C3-73FB-483A-AC22-D7A1F1CCA047}" destId="{5291AB56-671B-42B9-9BAA-95A5A43263DA}" srcOrd="0" destOrd="0" presId="urn:microsoft.com/office/officeart/2005/8/layout/hProcess11"/>
    <dgm:cxn modelId="{20555D86-21C7-47B6-9B6B-DA592B7DF49A}" type="presOf" srcId="{FC06EDE4-0F0A-49AF-B664-C0F3157AFE96}" destId="{B7F8CA5A-12C4-4B9E-ABE6-CF2253CB06C8}" srcOrd="0" destOrd="0" presId="urn:microsoft.com/office/officeart/2005/8/layout/hProcess11"/>
    <dgm:cxn modelId="{B77E9B12-5C60-43A8-9C57-A4CF38238F83}" type="presOf" srcId="{B2A6A47B-D689-4794-A988-C122F9413246}" destId="{EB91866B-12BC-42DD-A603-EF4F081DF56E}" srcOrd="0" destOrd="0" presId="urn:microsoft.com/office/officeart/2005/8/layout/hProcess11"/>
    <dgm:cxn modelId="{712F5B72-9ED2-457E-A682-ACEDEA4743E4}" type="presParOf" srcId="{FAE66CD4-6623-4050-932C-7BF14CE547E8}" destId="{251D0A6F-F3AB-4CFC-89FB-4CAA4E1B9EF4}" srcOrd="0" destOrd="0" presId="urn:microsoft.com/office/officeart/2005/8/layout/hProcess11"/>
    <dgm:cxn modelId="{8A5EC41A-024C-49EC-A941-708CF9C49DBD}" type="presParOf" srcId="{FAE66CD4-6623-4050-932C-7BF14CE547E8}" destId="{4C336D6A-8401-40BF-B22A-94B734866077}" srcOrd="1" destOrd="0" presId="urn:microsoft.com/office/officeart/2005/8/layout/hProcess11"/>
    <dgm:cxn modelId="{2621F695-102B-48F8-BCD6-7939B1DAB83A}" type="presParOf" srcId="{4C336D6A-8401-40BF-B22A-94B734866077}" destId="{CE4805CA-685F-4BBC-A688-A640652113FA}" srcOrd="0" destOrd="0" presId="urn:microsoft.com/office/officeart/2005/8/layout/hProcess11"/>
    <dgm:cxn modelId="{D5EF40FD-30E8-4773-AAFF-ACC3F5E89A47}" type="presParOf" srcId="{CE4805CA-685F-4BBC-A688-A640652113FA}" destId="{EB91866B-12BC-42DD-A603-EF4F081DF56E}" srcOrd="0" destOrd="0" presId="urn:microsoft.com/office/officeart/2005/8/layout/hProcess11"/>
    <dgm:cxn modelId="{338603A5-6AEA-48CD-8128-D93317DB7D4A}" type="presParOf" srcId="{CE4805CA-685F-4BBC-A688-A640652113FA}" destId="{0A3EBEF5-D678-4D11-9BD7-0252A9193E9E}" srcOrd="1" destOrd="0" presId="urn:microsoft.com/office/officeart/2005/8/layout/hProcess11"/>
    <dgm:cxn modelId="{7DBDAF8C-F2B3-4FFB-AEAE-204F54D94FB4}" type="presParOf" srcId="{CE4805CA-685F-4BBC-A688-A640652113FA}" destId="{04375DBF-260E-41D1-BAF8-4B55AAE4E4E5}" srcOrd="2" destOrd="0" presId="urn:microsoft.com/office/officeart/2005/8/layout/hProcess11"/>
    <dgm:cxn modelId="{3582C591-4869-44CF-9B45-8F957EFC16CE}" type="presParOf" srcId="{4C336D6A-8401-40BF-B22A-94B734866077}" destId="{FDACB6B5-7DD0-41AE-B071-50AC8270FEAA}" srcOrd="1" destOrd="0" presId="urn:microsoft.com/office/officeart/2005/8/layout/hProcess11"/>
    <dgm:cxn modelId="{430DB13F-07BF-479D-B9E5-4746D3ABFE3B}" type="presParOf" srcId="{4C336D6A-8401-40BF-B22A-94B734866077}" destId="{2C12B7B9-81D0-4F0F-B704-2D6B61550353}" srcOrd="2" destOrd="0" presId="urn:microsoft.com/office/officeart/2005/8/layout/hProcess11"/>
    <dgm:cxn modelId="{9385E3FD-2AD4-4779-9EBA-AB0EDACC9A0F}" type="presParOf" srcId="{2C12B7B9-81D0-4F0F-B704-2D6B61550353}" destId="{BFEEB9E0-84E7-4D0A-8F3A-A72EE4B64C65}" srcOrd="0" destOrd="0" presId="urn:microsoft.com/office/officeart/2005/8/layout/hProcess11"/>
    <dgm:cxn modelId="{8CFF4989-3CB7-47BD-83E5-539EC828E24B}" type="presParOf" srcId="{2C12B7B9-81D0-4F0F-B704-2D6B61550353}" destId="{730AE292-E380-41FB-8447-F01301CACF8F}" srcOrd="1" destOrd="0" presId="urn:microsoft.com/office/officeart/2005/8/layout/hProcess11"/>
    <dgm:cxn modelId="{9DBFA9B4-EE93-4CBB-A84D-8C00F84C0A81}" type="presParOf" srcId="{2C12B7B9-81D0-4F0F-B704-2D6B61550353}" destId="{B2664132-5DA9-43E0-AA06-7858F3C510D9}" srcOrd="2" destOrd="0" presId="urn:microsoft.com/office/officeart/2005/8/layout/hProcess11"/>
    <dgm:cxn modelId="{FF2B58F4-E879-4B4B-8A6A-F147B5A296AE}" type="presParOf" srcId="{4C336D6A-8401-40BF-B22A-94B734866077}" destId="{598500EA-178D-4D96-B5AE-AAF7E4F9F90E}" srcOrd="3" destOrd="0" presId="urn:microsoft.com/office/officeart/2005/8/layout/hProcess11"/>
    <dgm:cxn modelId="{1CAF37D3-7F27-4E4A-81C2-E7A3D16B313E}" type="presParOf" srcId="{4C336D6A-8401-40BF-B22A-94B734866077}" destId="{B18DB117-2283-4DBB-B754-969EAEC013BB}" srcOrd="4" destOrd="0" presId="urn:microsoft.com/office/officeart/2005/8/layout/hProcess11"/>
    <dgm:cxn modelId="{B5BCBDD5-6B41-45A6-918B-256110976E06}" type="presParOf" srcId="{B18DB117-2283-4DBB-B754-969EAEC013BB}" destId="{4B5C1F2B-7EA1-4C41-983F-CA98B5211266}" srcOrd="0" destOrd="0" presId="urn:microsoft.com/office/officeart/2005/8/layout/hProcess11"/>
    <dgm:cxn modelId="{990A1789-1BBA-4BC3-BEC8-F27EA6F0A838}" type="presParOf" srcId="{B18DB117-2283-4DBB-B754-969EAEC013BB}" destId="{29689CDA-2F58-4573-BBD9-9D172C721E9E}" srcOrd="1" destOrd="0" presId="urn:microsoft.com/office/officeart/2005/8/layout/hProcess11"/>
    <dgm:cxn modelId="{6344748C-36E2-45C6-9827-19055F209C03}" type="presParOf" srcId="{B18DB117-2283-4DBB-B754-969EAEC013BB}" destId="{1C3100FF-820C-4DCB-890F-4DCD9C11D9AD}" srcOrd="2" destOrd="0" presId="urn:microsoft.com/office/officeart/2005/8/layout/hProcess11"/>
    <dgm:cxn modelId="{EC9F10CE-A337-43A4-9DFD-C4DBAD86AAB5}" type="presParOf" srcId="{4C336D6A-8401-40BF-B22A-94B734866077}" destId="{F04A9C07-BFF4-4888-A096-A088A3454531}" srcOrd="5" destOrd="0" presId="urn:microsoft.com/office/officeart/2005/8/layout/hProcess11"/>
    <dgm:cxn modelId="{AF31EC60-9516-43AC-8CE0-FBA8453A24A0}" type="presParOf" srcId="{4C336D6A-8401-40BF-B22A-94B734866077}" destId="{211BEE21-65F2-4686-A56A-B093EC9B1AA7}" srcOrd="6" destOrd="0" presId="urn:microsoft.com/office/officeart/2005/8/layout/hProcess11"/>
    <dgm:cxn modelId="{FBBE11BA-AE17-4021-B396-34742ED36339}" type="presParOf" srcId="{211BEE21-65F2-4686-A56A-B093EC9B1AA7}" destId="{B7F8CA5A-12C4-4B9E-ABE6-CF2253CB06C8}" srcOrd="0" destOrd="0" presId="urn:microsoft.com/office/officeart/2005/8/layout/hProcess11"/>
    <dgm:cxn modelId="{84B3A890-3DFE-4C0C-A856-457DF0DFCE4A}" type="presParOf" srcId="{211BEE21-65F2-4686-A56A-B093EC9B1AA7}" destId="{7A26B6DE-7907-4A92-9869-97F0E5230623}" srcOrd="1" destOrd="0" presId="urn:microsoft.com/office/officeart/2005/8/layout/hProcess11"/>
    <dgm:cxn modelId="{A77F2924-B5EC-49A1-A87A-422322605184}" type="presParOf" srcId="{211BEE21-65F2-4686-A56A-B093EC9B1AA7}" destId="{08F22C49-9F00-4C0F-9E69-42643A9BAD0D}" srcOrd="2" destOrd="0" presId="urn:microsoft.com/office/officeart/2005/8/layout/hProcess11"/>
    <dgm:cxn modelId="{214D82D2-8A7D-4D2D-B614-C55AFC359812}" type="presParOf" srcId="{4C336D6A-8401-40BF-B22A-94B734866077}" destId="{E56A5F5A-ABE8-46F6-89B2-4A410C05BCEC}" srcOrd="7" destOrd="0" presId="urn:microsoft.com/office/officeart/2005/8/layout/hProcess11"/>
    <dgm:cxn modelId="{A836A902-4880-4204-A3D2-AFCC0BBEE55B}" type="presParOf" srcId="{4C336D6A-8401-40BF-B22A-94B734866077}" destId="{DB909ABC-A1F7-440A-9603-9882BA376718}" srcOrd="8" destOrd="0" presId="urn:microsoft.com/office/officeart/2005/8/layout/hProcess11"/>
    <dgm:cxn modelId="{2C71FB91-F7EE-4C28-90C5-0F77FBB8042E}" type="presParOf" srcId="{DB909ABC-A1F7-440A-9603-9882BA376718}" destId="{5291AB56-671B-42B9-9BAA-95A5A43263DA}" srcOrd="0" destOrd="0" presId="urn:microsoft.com/office/officeart/2005/8/layout/hProcess11"/>
    <dgm:cxn modelId="{723B08AA-8F3A-4CA6-AFC5-593C0D7A2709}" type="presParOf" srcId="{DB909ABC-A1F7-440A-9603-9882BA376718}" destId="{8CBF0192-4255-4430-A8E3-FDF01451AA06}" srcOrd="1" destOrd="0" presId="urn:microsoft.com/office/officeart/2005/8/layout/hProcess11"/>
    <dgm:cxn modelId="{E6F095ED-E290-437C-8F8E-33286D54A09C}" type="presParOf" srcId="{DB909ABC-A1F7-440A-9603-9882BA376718}" destId="{8DABF15F-7C28-4E80-B3B9-574B682FE63F}" srcOrd="2" destOrd="0" presId="urn:microsoft.com/office/officeart/2005/8/layout/hProcess11"/>
    <dgm:cxn modelId="{A380713E-1C72-4D09-87D0-4A134ADE1760}" type="presParOf" srcId="{4C336D6A-8401-40BF-B22A-94B734866077}" destId="{D44E7029-D1D6-47F9-9F7F-F8B9C57B9A20}" srcOrd="9" destOrd="0" presId="urn:microsoft.com/office/officeart/2005/8/layout/hProcess11"/>
    <dgm:cxn modelId="{C452AE2C-FA84-4B20-A94C-4E24346CCE2A}" type="presParOf" srcId="{4C336D6A-8401-40BF-B22A-94B734866077}" destId="{787DB7D2-87F8-450A-B728-7F32ADA7458F}" srcOrd="10" destOrd="0" presId="urn:microsoft.com/office/officeart/2005/8/layout/hProcess11"/>
    <dgm:cxn modelId="{B8266C96-2457-48E7-B884-9B416B4D5F24}" type="presParOf" srcId="{787DB7D2-87F8-450A-B728-7F32ADA7458F}" destId="{0F5BCC9F-16F7-4B3F-9492-4FC2D36E52EC}" srcOrd="0" destOrd="0" presId="urn:microsoft.com/office/officeart/2005/8/layout/hProcess11"/>
    <dgm:cxn modelId="{9BCE5854-7EED-44FB-821C-C4ECCF449A0E}" type="presParOf" srcId="{787DB7D2-87F8-450A-B728-7F32ADA7458F}" destId="{D196BF30-C555-47CF-BDD6-D3EA1392B762}" srcOrd="1" destOrd="0" presId="urn:microsoft.com/office/officeart/2005/8/layout/hProcess11"/>
    <dgm:cxn modelId="{821FD6B7-151A-42AA-9BA2-C3CED56B28F6}" type="presParOf" srcId="{787DB7D2-87F8-450A-B728-7F32ADA7458F}" destId="{12DEAED8-0D74-471E-80A7-46E086385742}" srcOrd="2" destOrd="0" presId="urn:microsoft.com/office/officeart/2005/8/layout/hProcess11"/>
    <dgm:cxn modelId="{A183DDCC-71F7-44C7-97BD-AC5D33E36A68}" type="presParOf" srcId="{4C336D6A-8401-40BF-B22A-94B734866077}" destId="{592D1D3C-8699-4AE1-8898-831E47377849}" srcOrd="11" destOrd="0" presId="urn:microsoft.com/office/officeart/2005/8/layout/hProcess11"/>
    <dgm:cxn modelId="{331D0BD0-BB2B-4E05-98F5-7B40E6853A9F}" type="presParOf" srcId="{4C336D6A-8401-40BF-B22A-94B734866077}" destId="{6B903136-E997-4C0F-A653-5FE44B516346}" srcOrd="12" destOrd="0" presId="urn:microsoft.com/office/officeart/2005/8/layout/hProcess11"/>
    <dgm:cxn modelId="{BE65F3A0-0126-4213-9D02-31A2630C191D}" type="presParOf" srcId="{6B903136-E997-4C0F-A653-5FE44B516346}" destId="{F3508758-3F49-4558-9FCE-162F82457D8A}" srcOrd="0" destOrd="0" presId="urn:microsoft.com/office/officeart/2005/8/layout/hProcess11"/>
    <dgm:cxn modelId="{E39F95BA-93EE-4DD2-908F-CF0B365FCC68}" type="presParOf" srcId="{6B903136-E997-4C0F-A653-5FE44B516346}" destId="{E586C757-DD7C-42FD-9225-1632499CDB19}" srcOrd="1" destOrd="0" presId="urn:microsoft.com/office/officeart/2005/8/layout/hProcess11"/>
    <dgm:cxn modelId="{FC78AB9F-E54B-4C80-B580-6231441C5626}" type="presParOf" srcId="{6B903136-E997-4C0F-A653-5FE44B516346}" destId="{561EC3D7-B0F6-4068-A9D7-FB66B2E717A9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A33C2D2-D7F6-45FA-9EA1-CD432E1DB49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D514C8-F798-4BCD-A4F5-A6A4042E81C6}">
      <dgm:prSet phldrT="[Text]"/>
      <dgm:spPr/>
      <dgm:t>
        <a:bodyPr/>
        <a:lstStyle/>
        <a:p>
          <a:r>
            <a:rPr lang="en-US" dirty="0" smtClean="0"/>
            <a:t>Population</a:t>
          </a:r>
        </a:p>
        <a:p>
          <a:r>
            <a:rPr lang="en-US" dirty="0" smtClean="0"/>
            <a:t>and Markets </a:t>
          </a:r>
          <a:endParaRPr lang="en-US" dirty="0"/>
        </a:p>
      </dgm:t>
    </dgm:pt>
    <dgm:pt modelId="{BB471846-DD92-4ED0-95ED-50941DF0F5C3}" type="parTrans" cxnId="{476F497F-AC4B-4DF0-9477-4333ED84CE0D}">
      <dgm:prSet/>
      <dgm:spPr/>
      <dgm:t>
        <a:bodyPr/>
        <a:lstStyle/>
        <a:p>
          <a:endParaRPr lang="en-US"/>
        </a:p>
      </dgm:t>
    </dgm:pt>
    <dgm:pt modelId="{B9787806-418E-4CE6-9EC9-6088EEE85E61}" type="sibTrans" cxnId="{476F497F-AC4B-4DF0-9477-4333ED84CE0D}">
      <dgm:prSet/>
      <dgm:spPr/>
      <dgm:t>
        <a:bodyPr/>
        <a:lstStyle/>
        <a:p>
          <a:endParaRPr lang="en-US"/>
        </a:p>
      </dgm:t>
    </dgm:pt>
    <dgm:pt modelId="{F3FD76CD-5F49-4393-B25B-1D9E83AA12EB}">
      <dgm:prSet phldrT="[Text]"/>
      <dgm:spPr/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From Brunei (0.4 mil) to</a:t>
          </a:r>
          <a:br>
            <a:rPr lang="en-US" b="1" dirty="0" smtClean="0">
              <a:solidFill>
                <a:schemeClr val="bg1"/>
              </a:solidFill>
            </a:rPr>
          </a:br>
          <a:r>
            <a:rPr lang="en-US" b="1" dirty="0" smtClean="0">
              <a:solidFill>
                <a:schemeClr val="bg1"/>
              </a:solidFill>
            </a:rPr>
            <a:t>Indonesia (237 mil</a:t>
          </a:r>
          <a:r>
            <a:rPr lang="en-US" dirty="0" smtClean="0">
              <a:solidFill>
                <a:schemeClr val="bg1"/>
              </a:solidFill>
            </a:rPr>
            <a:t>)</a:t>
          </a:r>
          <a:endParaRPr lang="en-US" dirty="0">
            <a:solidFill>
              <a:schemeClr val="bg1"/>
            </a:solidFill>
          </a:endParaRPr>
        </a:p>
      </dgm:t>
    </dgm:pt>
    <dgm:pt modelId="{90F6DC73-15B7-4D26-80EA-632A3B183B27}" type="parTrans" cxnId="{3CF1E5A4-A155-44C1-A1D1-234E6F1C18D5}">
      <dgm:prSet/>
      <dgm:spPr/>
      <dgm:t>
        <a:bodyPr/>
        <a:lstStyle/>
        <a:p>
          <a:endParaRPr lang="en-US"/>
        </a:p>
      </dgm:t>
    </dgm:pt>
    <dgm:pt modelId="{889958DB-BEAC-4A69-ACA7-DC496D124D83}" type="sibTrans" cxnId="{3CF1E5A4-A155-44C1-A1D1-234E6F1C18D5}">
      <dgm:prSet/>
      <dgm:spPr/>
      <dgm:t>
        <a:bodyPr/>
        <a:lstStyle/>
        <a:p>
          <a:endParaRPr lang="en-US"/>
        </a:p>
      </dgm:t>
    </dgm:pt>
    <dgm:pt modelId="{9EB2F13E-679F-441E-8760-6EBB0C039BAA}">
      <dgm:prSet phldrT="[Text]"/>
      <dgm:spPr/>
      <dgm:t>
        <a:bodyPr/>
        <a:lstStyle/>
        <a:p>
          <a:r>
            <a:rPr lang="en-US" dirty="0" smtClean="0"/>
            <a:t>Income</a:t>
          </a:r>
          <a:endParaRPr lang="en-US" dirty="0"/>
        </a:p>
      </dgm:t>
    </dgm:pt>
    <dgm:pt modelId="{5B32B369-EB78-4E8F-8642-5E4E0022EEA7}" type="parTrans" cxnId="{527DBA09-9F4A-43DD-A5D7-6076465D165F}">
      <dgm:prSet/>
      <dgm:spPr/>
      <dgm:t>
        <a:bodyPr/>
        <a:lstStyle/>
        <a:p>
          <a:endParaRPr lang="en-US"/>
        </a:p>
      </dgm:t>
    </dgm:pt>
    <dgm:pt modelId="{F9CFB6DF-4F34-440F-B4E0-3B3D032BE075}" type="sibTrans" cxnId="{527DBA09-9F4A-43DD-A5D7-6076465D165F}">
      <dgm:prSet/>
      <dgm:spPr/>
      <dgm:t>
        <a:bodyPr/>
        <a:lstStyle/>
        <a:p>
          <a:endParaRPr lang="en-US"/>
        </a:p>
      </dgm:t>
    </dgm:pt>
    <dgm:pt modelId="{94BBAC1D-5E4F-475D-A7EC-548B764FB064}">
      <dgm:prSet phldrT="[Text]"/>
      <dgm:spPr/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Sixty times’ difference in</a:t>
          </a:r>
          <a:br>
            <a:rPr lang="en-US" b="1" dirty="0" smtClean="0">
              <a:solidFill>
                <a:schemeClr val="bg1"/>
              </a:solidFill>
            </a:rPr>
          </a:br>
          <a:r>
            <a:rPr lang="en-US" b="1" dirty="0" smtClean="0">
              <a:solidFill>
                <a:schemeClr val="bg1"/>
              </a:solidFill>
            </a:rPr>
            <a:t>per-capita GDP between richest and poorest country</a:t>
          </a:r>
          <a:endParaRPr lang="en-US" b="1" dirty="0">
            <a:solidFill>
              <a:schemeClr val="bg1"/>
            </a:solidFill>
          </a:endParaRPr>
        </a:p>
      </dgm:t>
    </dgm:pt>
    <dgm:pt modelId="{21E65954-D9EF-472B-89D3-A6C30001BE14}" type="parTrans" cxnId="{566ED569-0ABA-4862-BB09-DA5769B9A76B}">
      <dgm:prSet/>
      <dgm:spPr/>
      <dgm:t>
        <a:bodyPr/>
        <a:lstStyle/>
        <a:p>
          <a:endParaRPr lang="en-US"/>
        </a:p>
      </dgm:t>
    </dgm:pt>
    <dgm:pt modelId="{E7C1BBB9-9D86-44EF-AE15-1232D27E0E27}" type="sibTrans" cxnId="{566ED569-0ABA-4862-BB09-DA5769B9A76B}">
      <dgm:prSet/>
      <dgm:spPr/>
      <dgm:t>
        <a:bodyPr/>
        <a:lstStyle/>
        <a:p>
          <a:endParaRPr lang="en-US"/>
        </a:p>
      </dgm:t>
    </dgm:pt>
    <dgm:pt modelId="{B1CD9F2E-2DBF-442A-A7A0-A484FD60D211}">
      <dgm:prSet phldrT="[Text]"/>
      <dgm:spPr/>
      <dgm:t>
        <a:bodyPr/>
        <a:lstStyle/>
        <a:p>
          <a:r>
            <a:rPr lang="en-US" dirty="0" smtClean="0"/>
            <a:t>Development Stages </a:t>
          </a:r>
          <a:endParaRPr lang="en-US" dirty="0"/>
        </a:p>
      </dgm:t>
    </dgm:pt>
    <dgm:pt modelId="{AF2B9D25-582A-49F7-8545-37F823B27681}" type="parTrans" cxnId="{893CCD65-3667-488E-8C59-EAE6858645B7}">
      <dgm:prSet/>
      <dgm:spPr/>
      <dgm:t>
        <a:bodyPr/>
        <a:lstStyle/>
        <a:p>
          <a:endParaRPr lang="en-US"/>
        </a:p>
      </dgm:t>
    </dgm:pt>
    <dgm:pt modelId="{0E109565-8FA5-4586-B375-606B8BFE7623}" type="sibTrans" cxnId="{893CCD65-3667-488E-8C59-EAE6858645B7}">
      <dgm:prSet/>
      <dgm:spPr/>
      <dgm:t>
        <a:bodyPr/>
        <a:lstStyle/>
        <a:p>
          <a:endParaRPr lang="en-US"/>
        </a:p>
      </dgm:t>
    </dgm:pt>
    <dgm:pt modelId="{D16E025F-E2B6-4FB4-9D40-CAB792955528}">
      <dgm:prSet phldrT="[Text]"/>
      <dgm:spPr/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One advanced economy, </a:t>
          </a:r>
          <a:br>
            <a:rPr lang="en-US" b="1" dirty="0" smtClean="0">
              <a:solidFill>
                <a:schemeClr val="bg1"/>
              </a:solidFill>
            </a:rPr>
          </a:br>
          <a:r>
            <a:rPr lang="en-US" b="1" dirty="0" smtClean="0">
              <a:solidFill>
                <a:schemeClr val="bg1"/>
              </a:solidFill>
            </a:rPr>
            <a:t>six emerging market and three low-income developing economies</a:t>
          </a:r>
          <a:endParaRPr lang="en-US" b="1" dirty="0">
            <a:solidFill>
              <a:schemeClr val="bg1"/>
            </a:solidFill>
          </a:endParaRPr>
        </a:p>
      </dgm:t>
    </dgm:pt>
    <dgm:pt modelId="{16ADDD8A-6905-4CD6-BDF2-94B130446AE8}" type="parTrans" cxnId="{9252532E-FD99-4CCE-A969-6657B8673D34}">
      <dgm:prSet/>
      <dgm:spPr/>
      <dgm:t>
        <a:bodyPr/>
        <a:lstStyle/>
        <a:p>
          <a:endParaRPr lang="en-US"/>
        </a:p>
      </dgm:t>
    </dgm:pt>
    <dgm:pt modelId="{79C6D122-5324-41F8-87AE-E96A8D05DD02}" type="sibTrans" cxnId="{9252532E-FD99-4CCE-A969-6657B8673D34}">
      <dgm:prSet/>
      <dgm:spPr/>
      <dgm:t>
        <a:bodyPr/>
        <a:lstStyle/>
        <a:p>
          <a:endParaRPr lang="en-US"/>
        </a:p>
      </dgm:t>
    </dgm:pt>
    <dgm:pt modelId="{7AA7D284-98C7-437F-B5BD-70F5305DA04F}">
      <dgm:prSet phldrT="[Text]"/>
      <dgm:spPr/>
      <dgm:t>
        <a:bodyPr/>
        <a:lstStyle/>
        <a:p>
          <a:r>
            <a:rPr lang="en-US" dirty="0" smtClean="0"/>
            <a:t>Economic Infrastructure</a:t>
          </a:r>
          <a:endParaRPr lang="en-US" dirty="0"/>
        </a:p>
      </dgm:t>
    </dgm:pt>
    <dgm:pt modelId="{BBC0149B-2A91-4088-8340-7244A571220A}" type="parTrans" cxnId="{F7720CF3-425B-44C6-999A-DF8DC6635002}">
      <dgm:prSet/>
      <dgm:spPr/>
      <dgm:t>
        <a:bodyPr/>
        <a:lstStyle/>
        <a:p>
          <a:endParaRPr lang="th-TH"/>
        </a:p>
      </dgm:t>
    </dgm:pt>
    <dgm:pt modelId="{51456BB4-1FE5-4327-BA0A-4AFCFA07F854}" type="sibTrans" cxnId="{F7720CF3-425B-44C6-999A-DF8DC6635002}">
      <dgm:prSet/>
      <dgm:spPr/>
      <dgm:t>
        <a:bodyPr/>
        <a:lstStyle/>
        <a:p>
          <a:endParaRPr lang="th-TH"/>
        </a:p>
      </dgm:t>
    </dgm:pt>
    <dgm:pt modelId="{E2D0960D-2F8B-4000-9030-5FD7E796C7F8}">
      <dgm:prSet phldrT="[Text]"/>
      <dgm:spPr/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From nascent capital markets to regional financial centers</a:t>
          </a:r>
          <a:endParaRPr lang="en-US" b="1" dirty="0">
            <a:solidFill>
              <a:schemeClr val="bg1"/>
            </a:solidFill>
          </a:endParaRPr>
        </a:p>
      </dgm:t>
    </dgm:pt>
    <dgm:pt modelId="{432F8854-42B7-467F-A119-225EFEE543C6}" type="parTrans" cxnId="{653A84EC-3A16-443A-A5E6-219DE9918BB1}">
      <dgm:prSet/>
      <dgm:spPr/>
      <dgm:t>
        <a:bodyPr/>
        <a:lstStyle/>
        <a:p>
          <a:endParaRPr lang="th-TH"/>
        </a:p>
      </dgm:t>
    </dgm:pt>
    <dgm:pt modelId="{A690E0D5-F626-4DDF-8C03-49193849609F}" type="sibTrans" cxnId="{653A84EC-3A16-443A-A5E6-219DE9918BB1}">
      <dgm:prSet/>
      <dgm:spPr/>
      <dgm:t>
        <a:bodyPr/>
        <a:lstStyle/>
        <a:p>
          <a:endParaRPr lang="th-TH"/>
        </a:p>
      </dgm:t>
    </dgm:pt>
    <dgm:pt modelId="{4AA02D88-583B-4EE0-A167-683FBC6699AF}" type="pres">
      <dgm:prSet presAssocID="{4A33C2D2-D7F6-45FA-9EA1-CD432E1DB49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F84139E-DC5D-4E53-98FD-D14A1A4914D3}" type="pres">
      <dgm:prSet presAssocID="{14D514C8-F798-4BCD-A4F5-A6A4042E81C6}" presName="linNode" presStyleCnt="0"/>
      <dgm:spPr/>
    </dgm:pt>
    <dgm:pt modelId="{9C616B1C-5EC1-47B2-B2D7-57EE635E7F8A}" type="pres">
      <dgm:prSet presAssocID="{14D514C8-F798-4BCD-A4F5-A6A4042E81C6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1ED732-E732-43E9-8169-D29B4F87B14C}" type="pres">
      <dgm:prSet presAssocID="{14D514C8-F798-4BCD-A4F5-A6A4042E81C6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FB6909-386C-45F0-8B6C-51C79921937D}" type="pres">
      <dgm:prSet presAssocID="{B9787806-418E-4CE6-9EC9-6088EEE85E61}" presName="sp" presStyleCnt="0"/>
      <dgm:spPr/>
    </dgm:pt>
    <dgm:pt modelId="{C8B23548-E02A-4C72-A111-7873A1FE9EDF}" type="pres">
      <dgm:prSet presAssocID="{9EB2F13E-679F-441E-8760-6EBB0C039BAA}" presName="linNode" presStyleCnt="0"/>
      <dgm:spPr/>
    </dgm:pt>
    <dgm:pt modelId="{113ABF9D-26D4-4AF1-802C-34D3BED366A2}" type="pres">
      <dgm:prSet presAssocID="{9EB2F13E-679F-441E-8760-6EBB0C039BAA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E5BAF4-6C01-4B1C-BC45-8CA5531800DD}" type="pres">
      <dgm:prSet presAssocID="{9EB2F13E-679F-441E-8760-6EBB0C039BAA}" presName="descendantText" presStyleLbl="alignAccFollowNode1" presStyleIdx="1" presStyleCnt="4" custLinFactNeighborX="-1065" custLinFactNeighborY="-30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8B1616-E3D1-4D9F-B692-032C7F5C7854}" type="pres">
      <dgm:prSet presAssocID="{F9CFB6DF-4F34-440F-B4E0-3B3D032BE075}" presName="sp" presStyleCnt="0"/>
      <dgm:spPr/>
    </dgm:pt>
    <dgm:pt modelId="{D06CA045-4A35-4B09-8FE3-16A71C9F84AA}" type="pres">
      <dgm:prSet presAssocID="{B1CD9F2E-2DBF-442A-A7A0-A484FD60D211}" presName="linNode" presStyleCnt="0"/>
      <dgm:spPr/>
    </dgm:pt>
    <dgm:pt modelId="{5340EEB6-AFC6-4752-9E64-1A28221DA056}" type="pres">
      <dgm:prSet presAssocID="{B1CD9F2E-2DBF-442A-A7A0-A484FD60D211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418407-57A8-4934-886F-704B80D0B536}" type="pres">
      <dgm:prSet presAssocID="{B1CD9F2E-2DBF-442A-A7A0-A484FD60D211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F305AE-A619-4F9A-86C7-3860CD2529B8}" type="pres">
      <dgm:prSet presAssocID="{0E109565-8FA5-4586-B375-606B8BFE7623}" presName="sp" presStyleCnt="0"/>
      <dgm:spPr/>
    </dgm:pt>
    <dgm:pt modelId="{33CB9F3C-037C-4FFD-9BD5-16DD65DC8F21}" type="pres">
      <dgm:prSet presAssocID="{7AA7D284-98C7-437F-B5BD-70F5305DA04F}" presName="linNode" presStyleCnt="0"/>
      <dgm:spPr/>
    </dgm:pt>
    <dgm:pt modelId="{C6FBF10C-DEE5-4AB1-AC23-CBBD56A56C93}" type="pres">
      <dgm:prSet presAssocID="{7AA7D284-98C7-437F-B5BD-70F5305DA04F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6E7DF5-9D34-4527-9DF4-E289A6C804DE}" type="pres">
      <dgm:prSet presAssocID="{7AA7D284-98C7-437F-B5BD-70F5305DA04F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52700E3-1B57-4834-B707-A0EABFAB4637}" type="presOf" srcId="{D16E025F-E2B6-4FB4-9D40-CAB792955528}" destId="{B3418407-57A8-4934-886F-704B80D0B536}" srcOrd="0" destOrd="0" presId="urn:microsoft.com/office/officeart/2005/8/layout/vList5"/>
    <dgm:cxn modelId="{93B6683C-EACB-46CA-AEFC-E79EB67B2750}" type="presOf" srcId="{9EB2F13E-679F-441E-8760-6EBB0C039BAA}" destId="{113ABF9D-26D4-4AF1-802C-34D3BED366A2}" srcOrd="0" destOrd="0" presId="urn:microsoft.com/office/officeart/2005/8/layout/vList5"/>
    <dgm:cxn modelId="{C067E2A8-D868-4360-9985-25C085A2011C}" type="presOf" srcId="{7AA7D284-98C7-437F-B5BD-70F5305DA04F}" destId="{C6FBF10C-DEE5-4AB1-AC23-CBBD56A56C93}" srcOrd="0" destOrd="0" presId="urn:microsoft.com/office/officeart/2005/8/layout/vList5"/>
    <dgm:cxn modelId="{77AAA9BF-0520-4A9C-A63D-CF2FD850FFC5}" type="presOf" srcId="{94BBAC1D-5E4F-475D-A7EC-548B764FB064}" destId="{14E5BAF4-6C01-4B1C-BC45-8CA5531800DD}" srcOrd="0" destOrd="0" presId="urn:microsoft.com/office/officeart/2005/8/layout/vList5"/>
    <dgm:cxn modelId="{588569B7-1630-4BB6-9411-732F5A89CCC4}" type="presOf" srcId="{E2D0960D-2F8B-4000-9030-5FD7E796C7F8}" destId="{656E7DF5-9D34-4527-9DF4-E289A6C804DE}" srcOrd="0" destOrd="0" presId="urn:microsoft.com/office/officeart/2005/8/layout/vList5"/>
    <dgm:cxn modelId="{3CF1E5A4-A155-44C1-A1D1-234E6F1C18D5}" srcId="{14D514C8-F798-4BCD-A4F5-A6A4042E81C6}" destId="{F3FD76CD-5F49-4393-B25B-1D9E83AA12EB}" srcOrd="0" destOrd="0" parTransId="{90F6DC73-15B7-4D26-80EA-632A3B183B27}" sibTransId="{889958DB-BEAC-4A69-ACA7-DC496D124D83}"/>
    <dgm:cxn modelId="{4145028C-7909-49F3-BE6E-5565BC8C5FF9}" type="presOf" srcId="{B1CD9F2E-2DBF-442A-A7A0-A484FD60D211}" destId="{5340EEB6-AFC6-4752-9E64-1A28221DA056}" srcOrd="0" destOrd="0" presId="urn:microsoft.com/office/officeart/2005/8/layout/vList5"/>
    <dgm:cxn modelId="{FA317179-814B-47E6-81F3-902C2EE8E2D0}" type="presOf" srcId="{F3FD76CD-5F49-4393-B25B-1D9E83AA12EB}" destId="{EF1ED732-E732-43E9-8169-D29B4F87B14C}" srcOrd="0" destOrd="0" presId="urn:microsoft.com/office/officeart/2005/8/layout/vList5"/>
    <dgm:cxn modelId="{BC8E34CF-EC79-4A5C-B6C4-2781E9C02771}" type="presOf" srcId="{14D514C8-F798-4BCD-A4F5-A6A4042E81C6}" destId="{9C616B1C-5EC1-47B2-B2D7-57EE635E7F8A}" srcOrd="0" destOrd="0" presId="urn:microsoft.com/office/officeart/2005/8/layout/vList5"/>
    <dgm:cxn modelId="{476F497F-AC4B-4DF0-9477-4333ED84CE0D}" srcId="{4A33C2D2-D7F6-45FA-9EA1-CD432E1DB494}" destId="{14D514C8-F798-4BCD-A4F5-A6A4042E81C6}" srcOrd="0" destOrd="0" parTransId="{BB471846-DD92-4ED0-95ED-50941DF0F5C3}" sibTransId="{B9787806-418E-4CE6-9EC9-6088EEE85E61}"/>
    <dgm:cxn modelId="{9252532E-FD99-4CCE-A969-6657B8673D34}" srcId="{B1CD9F2E-2DBF-442A-A7A0-A484FD60D211}" destId="{D16E025F-E2B6-4FB4-9D40-CAB792955528}" srcOrd="0" destOrd="0" parTransId="{16ADDD8A-6905-4CD6-BDF2-94B130446AE8}" sibTransId="{79C6D122-5324-41F8-87AE-E96A8D05DD02}"/>
    <dgm:cxn modelId="{F7720CF3-425B-44C6-999A-DF8DC6635002}" srcId="{4A33C2D2-D7F6-45FA-9EA1-CD432E1DB494}" destId="{7AA7D284-98C7-437F-B5BD-70F5305DA04F}" srcOrd="3" destOrd="0" parTransId="{BBC0149B-2A91-4088-8340-7244A571220A}" sibTransId="{51456BB4-1FE5-4327-BA0A-4AFCFA07F854}"/>
    <dgm:cxn modelId="{566ED569-0ABA-4862-BB09-DA5769B9A76B}" srcId="{9EB2F13E-679F-441E-8760-6EBB0C039BAA}" destId="{94BBAC1D-5E4F-475D-A7EC-548B764FB064}" srcOrd="0" destOrd="0" parTransId="{21E65954-D9EF-472B-89D3-A6C30001BE14}" sibTransId="{E7C1BBB9-9D86-44EF-AE15-1232D27E0E27}"/>
    <dgm:cxn modelId="{893CCD65-3667-488E-8C59-EAE6858645B7}" srcId="{4A33C2D2-D7F6-45FA-9EA1-CD432E1DB494}" destId="{B1CD9F2E-2DBF-442A-A7A0-A484FD60D211}" srcOrd="2" destOrd="0" parTransId="{AF2B9D25-582A-49F7-8545-37F823B27681}" sibTransId="{0E109565-8FA5-4586-B375-606B8BFE7623}"/>
    <dgm:cxn modelId="{527DBA09-9F4A-43DD-A5D7-6076465D165F}" srcId="{4A33C2D2-D7F6-45FA-9EA1-CD432E1DB494}" destId="{9EB2F13E-679F-441E-8760-6EBB0C039BAA}" srcOrd="1" destOrd="0" parTransId="{5B32B369-EB78-4E8F-8642-5E4E0022EEA7}" sibTransId="{F9CFB6DF-4F34-440F-B4E0-3B3D032BE075}"/>
    <dgm:cxn modelId="{B1654218-6E9C-4CFE-9B79-2583F2A3DAF3}" type="presOf" srcId="{4A33C2D2-D7F6-45FA-9EA1-CD432E1DB494}" destId="{4AA02D88-583B-4EE0-A167-683FBC6699AF}" srcOrd="0" destOrd="0" presId="urn:microsoft.com/office/officeart/2005/8/layout/vList5"/>
    <dgm:cxn modelId="{653A84EC-3A16-443A-A5E6-219DE9918BB1}" srcId="{7AA7D284-98C7-437F-B5BD-70F5305DA04F}" destId="{E2D0960D-2F8B-4000-9030-5FD7E796C7F8}" srcOrd="0" destOrd="0" parTransId="{432F8854-42B7-467F-A119-225EFEE543C6}" sibTransId="{A690E0D5-F626-4DDF-8C03-49193849609F}"/>
    <dgm:cxn modelId="{519ED92B-378B-4A51-AEB5-5933DD742CDF}" type="presParOf" srcId="{4AA02D88-583B-4EE0-A167-683FBC6699AF}" destId="{4F84139E-DC5D-4E53-98FD-D14A1A4914D3}" srcOrd="0" destOrd="0" presId="urn:microsoft.com/office/officeart/2005/8/layout/vList5"/>
    <dgm:cxn modelId="{763880A3-4AF6-4584-93C6-52442288FDD3}" type="presParOf" srcId="{4F84139E-DC5D-4E53-98FD-D14A1A4914D3}" destId="{9C616B1C-5EC1-47B2-B2D7-57EE635E7F8A}" srcOrd="0" destOrd="0" presId="urn:microsoft.com/office/officeart/2005/8/layout/vList5"/>
    <dgm:cxn modelId="{D4C2217F-A401-4BEC-AD15-EB733616BEF0}" type="presParOf" srcId="{4F84139E-DC5D-4E53-98FD-D14A1A4914D3}" destId="{EF1ED732-E732-43E9-8169-D29B4F87B14C}" srcOrd="1" destOrd="0" presId="urn:microsoft.com/office/officeart/2005/8/layout/vList5"/>
    <dgm:cxn modelId="{AD34D16E-3256-41E8-A7A1-8930F370098B}" type="presParOf" srcId="{4AA02D88-583B-4EE0-A167-683FBC6699AF}" destId="{F3FB6909-386C-45F0-8B6C-51C79921937D}" srcOrd="1" destOrd="0" presId="urn:microsoft.com/office/officeart/2005/8/layout/vList5"/>
    <dgm:cxn modelId="{F0FBEDD3-2AFB-4465-96A6-F3205B717483}" type="presParOf" srcId="{4AA02D88-583B-4EE0-A167-683FBC6699AF}" destId="{C8B23548-E02A-4C72-A111-7873A1FE9EDF}" srcOrd="2" destOrd="0" presId="urn:microsoft.com/office/officeart/2005/8/layout/vList5"/>
    <dgm:cxn modelId="{459D4CB1-8412-48DD-A105-E5BDCF316A45}" type="presParOf" srcId="{C8B23548-E02A-4C72-A111-7873A1FE9EDF}" destId="{113ABF9D-26D4-4AF1-802C-34D3BED366A2}" srcOrd="0" destOrd="0" presId="urn:microsoft.com/office/officeart/2005/8/layout/vList5"/>
    <dgm:cxn modelId="{FBD91B5B-8A4F-41B9-89FC-9A814D9534E7}" type="presParOf" srcId="{C8B23548-E02A-4C72-A111-7873A1FE9EDF}" destId="{14E5BAF4-6C01-4B1C-BC45-8CA5531800DD}" srcOrd="1" destOrd="0" presId="urn:microsoft.com/office/officeart/2005/8/layout/vList5"/>
    <dgm:cxn modelId="{5A57768F-AF3C-4824-9CF1-C8E28C99C2CD}" type="presParOf" srcId="{4AA02D88-583B-4EE0-A167-683FBC6699AF}" destId="{F18B1616-E3D1-4D9F-B692-032C7F5C7854}" srcOrd="3" destOrd="0" presId="urn:microsoft.com/office/officeart/2005/8/layout/vList5"/>
    <dgm:cxn modelId="{AE5D8393-822A-42EC-B06D-68D3805C9F2B}" type="presParOf" srcId="{4AA02D88-583B-4EE0-A167-683FBC6699AF}" destId="{D06CA045-4A35-4B09-8FE3-16A71C9F84AA}" srcOrd="4" destOrd="0" presId="urn:microsoft.com/office/officeart/2005/8/layout/vList5"/>
    <dgm:cxn modelId="{C2A5F19C-E08A-4552-8698-EB5AC70098AA}" type="presParOf" srcId="{D06CA045-4A35-4B09-8FE3-16A71C9F84AA}" destId="{5340EEB6-AFC6-4752-9E64-1A28221DA056}" srcOrd="0" destOrd="0" presId="urn:microsoft.com/office/officeart/2005/8/layout/vList5"/>
    <dgm:cxn modelId="{8061D575-8DA7-419F-AB51-CCD622D1A7F9}" type="presParOf" srcId="{D06CA045-4A35-4B09-8FE3-16A71C9F84AA}" destId="{B3418407-57A8-4934-886F-704B80D0B536}" srcOrd="1" destOrd="0" presId="urn:microsoft.com/office/officeart/2005/8/layout/vList5"/>
    <dgm:cxn modelId="{045C3FE5-92A0-4026-B7FE-9D9925DF7B8C}" type="presParOf" srcId="{4AA02D88-583B-4EE0-A167-683FBC6699AF}" destId="{A7F305AE-A619-4F9A-86C7-3860CD2529B8}" srcOrd="5" destOrd="0" presId="urn:microsoft.com/office/officeart/2005/8/layout/vList5"/>
    <dgm:cxn modelId="{EAD76F01-340B-451D-A051-99D8EB627EB1}" type="presParOf" srcId="{4AA02D88-583B-4EE0-A167-683FBC6699AF}" destId="{33CB9F3C-037C-4FFD-9BD5-16DD65DC8F21}" srcOrd="6" destOrd="0" presId="urn:microsoft.com/office/officeart/2005/8/layout/vList5"/>
    <dgm:cxn modelId="{7DDC1446-8B43-433D-BD73-F23A48BC4F97}" type="presParOf" srcId="{33CB9F3C-037C-4FFD-9BD5-16DD65DC8F21}" destId="{C6FBF10C-DEE5-4AB1-AC23-CBBD56A56C93}" srcOrd="0" destOrd="0" presId="urn:microsoft.com/office/officeart/2005/8/layout/vList5"/>
    <dgm:cxn modelId="{0A749D90-AD5F-4362-9EAB-19F5B0210473}" type="presParOf" srcId="{33CB9F3C-037C-4FFD-9BD5-16DD65DC8F21}" destId="{656E7DF5-9D34-4527-9DF4-E289A6C804D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601626F-EDD0-492E-9EFF-12D6723C8AF9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CBED56CB-274C-445B-8F42-E5AE73D36402}">
      <dgm:prSet phldrT="[Text]" custT="1"/>
      <dgm:spPr/>
      <dgm:t>
        <a:bodyPr/>
        <a:lstStyle/>
        <a:p>
          <a:r>
            <a:rPr lang="en-US" sz="2000" b="1" smtClean="0">
              <a:solidFill>
                <a:schemeClr val="tx2"/>
              </a:solidFill>
            </a:rPr>
            <a:t>2. Services</a:t>
          </a:r>
          <a:endParaRPr lang="th-TH" sz="2000" b="1">
            <a:solidFill>
              <a:schemeClr val="tx2"/>
            </a:solidFill>
          </a:endParaRPr>
        </a:p>
      </dgm:t>
    </dgm:pt>
    <dgm:pt modelId="{B8136FA5-90BF-4B75-91E9-1E2D9846C5D6}" type="parTrans" cxnId="{D47FB98A-1DDF-427E-808C-EA0E7FC7902F}">
      <dgm:prSet/>
      <dgm:spPr/>
      <dgm:t>
        <a:bodyPr/>
        <a:lstStyle/>
        <a:p>
          <a:endParaRPr lang="th-TH" sz="3200" b="1">
            <a:solidFill>
              <a:schemeClr val="accent2"/>
            </a:solidFill>
          </a:endParaRPr>
        </a:p>
      </dgm:t>
    </dgm:pt>
    <dgm:pt modelId="{BF67E2AD-5744-429C-ADF6-BF084C0893AF}" type="sibTrans" cxnId="{D47FB98A-1DDF-427E-808C-EA0E7FC7902F}">
      <dgm:prSet/>
      <dgm:spPr/>
      <dgm:t>
        <a:bodyPr/>
        <a:lstStyle/>
        <a:p>
          <a:endParaRPr lang="th-TH" sz="3200" b="1">
            <a:solidFill>
              <a:schemeClr val="accent2"/>
            </a:solidFill>
          </a:endParaRPr>
        </a:p>
      </dgm:t>
    </dgm:pt>
    <dgm:pt modelId="{92276E44-E95F-45AE-A53A-F7E5163D80BC}">
      <dgm:prSet phldrT="[Text]" custT="1"/>
      <dgm:spPr/>
      <dgm:t>
        <a:bodyPr/>
        <a:lstStyle/>
        <a:p>
          <a:r>
            <a:rPr lang="en-US" sz="2000" b="1" smtClean="0">
              <a:solidFill>
                <a:schemeClr val="tx2"/>
              </a:solidFill>
            </a:rPr>
            <a:t>3. Investment</a:t>
          </a:r>
          <a:endParaRPr lang="th-TH" sz="2000" b="1">
            <a:solidFill>
              <a:schemeClr val="tx2"/>
            </a:solidFill>
          </a:endParaRPr>
        </a:p>
      </dgm:t>
    </dgm:pt>
    <dgm:pt modelId="{9FF366A5-0172-4B72-96EC-438717145146}" type="parTrans" cxnId="{0932670E-6EA7-4F35-A86B-C70C5BAF2D0E}">
      <dgm:prSet/>
      <dgm:spPr/>
      <dgm:t>
        <a:bodyPr/>
        <a:lstStyle/>
        <a:p>
          <a:endParaRPr lang="th-TH" sz="3200" b="1">
            <a:solidFill>
              <a:schemeClr val="accent2"/>
            </a:solidFill>
          </a:endParaRPr>
        </a:p>
      </dgm:t>
    </dgm:pt>
    <dgm:pt modelId="{AE76056C-013A-46E6-8043-8347663586C8}" type="sibTrans" cxnId="{0932670E-6EA7-4F35-A86B-C70C5BAF2D0E}">
      <dgm:prSet/>
      <dgm:spPr/>
      <dgm:t>
        <a:bodyPr/>
        <a:lstStyle/>
        <a:p>
          <a:endParaRPr lang="th-TH" sz="3200" b="1">
            <a:solidFill>
              <a:schemeClr val="accent2"/>
            </a:solidFill>
          </a:endParaRPr>
        </a:p>
      </dgm:t>
    </dgm:pt>
    <dgm:pt modelId="{B1002D09-322B-46C6-9B3D-83663BB8E1C1}">
      <dgm:prSet phldrT="[Text]" custT="1"/>
      <dgm:spPr/>
      <dgm:t>
        <a:bodyPr/>
        <a:lstStyle/>
        <a:p>
          <a:r>
            <a:rPr lang="en-US" sz="2000" b="1" smtClean="0">
              <a:solidFill>
                <a:schemeClr val="tx2"/>
              </a:solidFill>
            </a:rPr>
            <a:t>4. Labor</a:t>
          </a:r>
          <a:endParaRPr lang="th-TH" sz="2000" b="1">
            <a:solidFill>
              <a:schemeClr val="tx2"/>
            </a:solidFill>
          </a:endParaRPr>
        </a:p>
      </dgm:t>
    </dgm:pt>
    <dgm:pt modelId="{FE4B2218-86CC-483E-A157-0239F44A2D62}" type="parTrans" cxnId="{C301F7F0-1071-45D8-95E4-EEED50D44124}">
      <dgm:prSet/>
      <dgm:spPr/>
      <dgm:t>
        <a:bodyPr/>
        <a:lstStyle/>
        <a:p>
          <a:endParaRPr lang="th-TH" sz="3200" b="1">
            <a:solidFill>
              <a:schemeClr val="accent2"/>
            </a:solidFill>
          </a:endParaRPr>
        </a:p>
      </dgm:t>
    </dgm:pt>
    <dgm:pt modelId="{CAE96278-1927-4E6B-B30C-43A5019C8512}" type="sibTrans" cxnId="{C301F7F0-1071-45D8-95E4-EEED50D44124}">
      <dgm:prSet/>
      <dgm:spPr/>
      <dgm:t>
        <a:bodyPr/>
        <a:lstStyle/>
        <a:p>
          <a:endParaRPr lang="th-TH" sz="3200" b="1">
            <a:solidFill>
              <a:schemeClr val="accent2"/>
            </a:solidFill>
          </a:endParaRPr>
        </a:p>
      </dgm:t>
    </dgm:pt>
    <dgm:pt modelId="{9E5CCE43-7198-45A0-859F-A1C7667F5859}">
      <dgm:prSet phldrT="[Text]" custT="1"/>
      <dgm:spPr/>
      <dgm:t>
        <a:bodyPr/>
        <a:lstStyle/>
        <a:p>
          <a:r>
            <a:rPr lang="en-US" sz="2000" b="1" smtClean="0">
              <a:solidFill>
                <a:schemeClr val="tx2"/>
              </a:solidFill>
            </a:rPr>
            <a:t>5. Capital</a:t>
          </a:r>
          <a:endParaRPr lang="th-TH" sz="2000" b="1">
            <a:solidFill>
              <a:schemeClr val="tx2"/>
            </a:solidFill>
          </a:endParaRPr>
        </a:p>
      </dgm:t>
    </dgm:pt>
    <dgm:pt modelId="{E089C29B-83BE-4EE5-8FCA-A411420B7011}" type="parTrans" cxnId="{C2FE65B9-7800-4E8A-BCBD-D8EC98F09C4B}">
      <dgm:prSet/>
      <dgm:spPr/>
      <dgm:t>
        <a:bodyPr/>
        <a:lstStyle/>
        <a:p>
          <a:endParaRPr lang="th-TH"/>
        </a:p>
      </dgm:t>
    </dgm:pt>
    <dgm:pt modelId="{A9058F5B-8BA9-42E1-BD8B-4525ADFBA35B}" type="sibTrans" cxnId="{C2FE65B9-7800-4E8A-BCBD-D8EC98F09C4B}">
      <dgm:prSet/>
      <dgm:spPr/>
      <dgm:t>
        <a:bodyPr/>
        <a:lstStyle/>
        <a:p>
          <a:endParaRPr lang="th-TH"/>
        </a:p>
      </dgm:t>
    </dgm:pt>
    <dgm:pt modelId="{642D5764-0C9E-4178-828F-53DEA6758760}">
      <dgm:prSet phldrT="[Text]" custT="1"/>
      <dgm:spPr/>
      <dgm:t>
        <a:bodyPr/>
        <a:lstStyle/>
        <a:p>
          <a:r>
            <a:rPr lang="en-US" sz="2000" b="1" smtClean="0">
              <a:solidFill>
                <a:schemeClr val="tx2"/>
              </a:solidFill>
            </a:rPr>
            <a:t>1. Goods</a:t>
          </a:r>
          <a:endParaRPr lang="th-TH" sz="2000" b="1">
            <a:solidFill>
              <a:schemeClr val="tx2"/>
            </a:solidFill>
          </a:endParaRPr>
        </a:p>
      </dgm:t>
    </dgm:pt>
    <dgm:pt modelId="{1987BFC9-CFC4-4E67-A893-A3CF0CD928E6}" type="parTrans" cxnId="{86C0524D-9B8D-44EF-9E51-EBB25F46B5AB}">
      <dgm:prSet/>
      <dgm:spPr/>
      <dgm:t>
        <a:bodyPr/>
        <a:lstStyle/>
        <a:p>
          <a:endParaRPr lang="th-TH"/>
        </a:p>
      </dgm:t>
    </dgm:pt>
    <dgm:pt modelId="{AF64EEDF-F2DE-4138-B7B4-4F75D1F8637B}" type="sibTrans" cxnId="{86C0524D-9B8D-44EF-9E51-EBB25F46B5AB}">
      <dgm:prSet/>
      <dgm:spPr/>
      <dgm:t>
        <a:bodyPr/>
        <a:lstStyle/>
        <a:p>
          <a:endParaRPr lang="th-TH"/>
        </a:p>
      </dgm:t>
    </dgm:pt>
    <dgm:pt modelId="{538C4B28-43DC-460E-91DD-E15707AADF2B}" type="pres">
      <dgm:prSet presAssocID="{C601626F-EDD0-492E-9EFF-12D6723C8AF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454A094A-FDCB-4F4E-A5F0-D80D4032E2E6}" type="pres">
      <dgm:prSet presAssocID="{CBED56CB-274C-445B-8F42-E5AE73D36402}" presName="dummy" presStyleCnt="0"/>
      <dgm:spPr/>
    </dgm:pt>
    <dgm:pt modelId="{E6D36E04-2A42-4615-A01E-FD660C88ED7C}" type="pres">
      <dgm:prSet presAssocID="{CBED56CB-274C-445B-8F42-E5AE73D36402}" presName="node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26A9B77-B7B9-47C8-B647-79AFC737A8A9}" type="pres">
      <dgm:prSet presAssocID="{BF67E2AD-5744-429C-ADF6-BF084C0893AF}" presName="sibTrans" presStyleLbl="node1" presStyleIdx="0" presStyleCnt="5"/>
      <dgm:spPr/>
      <dgm:t>
        <a:bodyPr/>
        <a:lstStyle/>
        <a:p>
          <a:endParaRPr lang="th-TH"/>
        </a:p>
      </dgm:t>
    </dgm:pt>
    <dgm:pt modelId="{2232B30F-4410-492A-BD82-C673DCD48B86}" type="pres">
      <dgm:prSet presAssocID="{92276E44-E95F-45AE-A53A-F7E5163D80BC}" presName="dummy" presStyleCnt="0"/>
      <dgm:spPr/>
    </dgm:pt>
    <dgm:pt modelId="{2C8C2ECC-78E4-4065-A25C-828DD884957E}" type="pres">
      <dgm:prSet presAssocID="{92276E44-E95F-45AE-A53A-F7E5163D80BC}" presName="node" presStyleLbl="revTx" presStyleIdx="1" presStyleCnt="5" custScaleX="158539" custScaleY="70357" custRadScaleRad="100515" custRadScaleInc="-3825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E655140-BA11-4740-8689-2BCD1970E9B8}" type="pres">
      <dgm:prSet presAssocID="{AE76056C-013A-46E6-8043-8347663586C8}" presName="sibTrans" presStyleLbl="node1" presStyleIdx="1" presStyleCnt="5"/>
      <dgm:spPr/>
      <dgm:t>
        <a:bodyPr/>
        <a:lstStyle/>
        <a:p>
          <a:endParaRPr lang="th-TH"/>
        </a:p>
      </dgm:t>
    </dgm:pt>
    <dgm:pt modelId="{E8277B23-E20A-4B15-90D0-5D11155DB059}" type="pres">
      <dgm:prSet presAssocID="{B1002D09-322B-46C6-9B3D-83663BB8E1C1}" presName="dummy" presStyleCnt="0"/>
      <dgm:spPr/>
    </dgm:pt>
    <dgm:pt modelId="{40092B86-6872-4F25-A6F1-FE27DE6FED99}" type="pres">
      <dgm:prSet presAssocID="{B1002D09-322B-46C6-9B3D-83663BB8E1C1}" presName="node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44C48BA-AB30-4D30-A0E5-54D832DA6599}" type="pres">
      <dgm:prSet presAssocID="{CAE96278-1927-4E6B-B30C-43A5019C8512}" presName="sibTrans" presStyleLbl="node1" presStyleIdx="2" presStyleCnt="5"/>
      <dgm:spPr/>
      <dgm:t>
        <a:bodyPr/>
        <a:lstStyle/>
        <a:p>
          <a:endParaRPr lang="th-TH"/>
        </a:p>
      </dgm:t>
    </dgm:pt>
    <dgm:pt modelId="{F44ACC6B-690F-4AA1-AE20-69AF9D7705DB}" type="pres">
      <dgm:prSet presAssocID="{9E5CCE43-7198-45A0-859F-A1C7667F5859}" presName="dummy" presStyleCnt="0"/>
      <dgm:spPr/>
    </dgm:pt>
    <dgm:pt modelId="{5CC80708-0617-45AF-9698-3CB7F6ED35F5}" type="pres">
      <dgm:prSet presAssocID="{9E5CCE43-7198-45A0-859F-A1C7667F5859}" presName="node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5E0A22C-4E9D-4FA0-96B8-E9BCC01124BD}" type="pres">
      <dgm:prSet presAssocID="{A9058F5B-8BA9-42E1-BD8B-4525ADFBA35B}" presName="sibTrans" presStyleLbl="node1" presStyleIdx="3" presStyleCnt="5"/>
      <dgm:spPr/>
      <dgm:t>
        <a:bodyPr/>
        <a:lstStyle/>
        <a:p>
          <a:endParaRPr lang="th-TH"/>
        </a:p>
      </dgm:t>
    </dgm:pt>
    <dgm:pt modelId="{4D2C385B-6FBA-4EC3-B775-3D683DB3FB43}" type="pres">
      <dgm:prSet presAssocID="{642D5764-0C9E-4178-828F-53DEA6758760}" presName="dummy" presStyleCnt="0"/>
      <dgm:spPr/>
    </dgm:pt>
    <dgm:pt modelId="{66A8DB2E-8DB2-483D-A21A-0D407AE67E9B}" type="pres">
      <dgm:prSet presAssocID="{642D5764-0C9E-4178-828F-53DEA6758760}" presName="nod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53AE8CB-6405-4711-B695-2EA78DC1961A}" type="pres">
      <dgm:prSet presAssocID="{AF64EEDF-F2DE-4138-B7B4-4F75D1F8637B}" presName="sibTrans" presStyleLbl="node1" presStyleIdx="4" presStyleCnt="5"/>
      <dgm:spPr/>
      <dgm:t>
        <a:bodyPr/>
        <a:lstStyle/>
        <a:p>
          <a:endParaRPr lang="th-TH"/>
        </a:p>
      </dgm:t>
    </dgm:pt>
  </dgm:ptLst>
  <dgm:cxnLst>
    <dgm:cxn modelId="{81AEBA98-868E-4C16-9A8C-D8960EBCF07E}" type="presOf" srcId="{92276E44-E95F-45AE-A53A-F7E5163D80BC}" destId="{2C8C2ECC-78E4-4065-A25C-828DD884957E}" srcOrd="0" destOrd="0" presId="urn:microsoft.com/office/officeart/2005/8/layout/cycle1"/>
    <dgm:cxn modelId="{C2FE65B9-7800-4E8A-BCBD-D8EC98F09C4B}" srcId="{C601626F-EDD0-492E-9EFF-12D6723C8AF9}" destId="{9E5CCE43-7198-45A0-859F-A1C7667F5859}" srcOrd="3" destOrd="0" parTransId="{E089C29B-83BE-4EE5-8FCA-A411420B7011}" sibTransId="{A9058F5B-8BA9-42E1-BD8B-4525ADFBA35B}"/>
    <dgm:cxn modelId="{5E6AAE55-5A77-4F82-899A-2A11326DDCF0}" type="presOf" srcId="{BF67E2AD-5744-429C-ADF6-BF084C0893AF}" destId="{626A9B77-B7B9-47C8-B647-79AFC737A8A9}" srcOrd="0" destOrd="0" presId="urn:microsoft.com/office/officeart/2005/8/layout/cycle1"/>
    <dgm:cxn modelId="{966E9122-56F2-4BFB-9F5F-652C95DCCBCB}" type="presOf" srcId="{B1002D09-322B-46C6-9B3D-83663BB8E1C1}" destId="{40092B86-6872-4F25-A6F1-FE27DE6FED99}" srcOrd="0" destOrd="0" presId="urn:microsoft.com/office/officeart/2005/8/layout/cycle1"/>
    <dgm:cxn modelId="{55864859-3A2C-4108-A66A-43ACD5534A32}" type="presOf" srcId="{642D5764-0C9E-4178-828F-53DEA6758760}" destId="{66A8DB2E-8DB2-483D-A21A-0D407AE67E9B}" srcOrd="0" destOrd="0" presId="urn:microsoft.com/office/officeart/2005/8/layout/cycle1"/>
    <dgm:cxn modelId="{E9D86B4A-1402-4964-ADE4-94AFDCDAD82D}" type="presOf" srcId="{CAE96278-1927-4E6B-B30C-43A5019C8512}" destId="{544C48BA-AB30-4D30-A0E5-54D832DA6599}" srcOrd="0" destOrd="0" presId="urn:microsoft.com/office/officeart/2005/8/layout/cycle1"/>
    <dgm:cxn modelId="{0932670E-6EA7-4F35-A86B-C70C5BAF2D0E}" srcId="{C601626F-EDD0-492E-9EFF-12D6723C8AF9}" destId="{92276E44-E95F-45AE-A53A-F7E5163D80BC}" srcOrd="1" destOrd="0" parTransId="{9FF366A5-0172-4B72-96EC-438717145146}" sibTransId="{AE76056C-013A-46E6-8043-8347663586C8}"/>
    <dgm:cxn modelId="{E77BB79A-D100-475A-9096-3117B2C7C0E0}" type="presOf" srcId="{CBED56CB-274C-445B-8F42-E5AE73D36402}" destId="{E6D36E04-2A42-4615-A01E-FD660C88ED7C}" srcOrd="0" destOrd="0" presId="urn:microsoft.com/office/officeart/2005/8/layout/cycle1"/>
    <dgm:cxn modelId="{4922F6EA-AE0B-408A-B762-EFDFED6E6CE8}" type="presOf" srcId="{AE76056C-013A-46E6-8043-8347663586C8}" destId="{CE655140-BA11-4740-8689-2BCD1970E9B8}" srcOrd="0" destOrd="0" presId="urn:microsoft.com/office/officeart/2005/8/layout/cycle1"/>
    <dgm:cxn modelId="{B1E6A727-B05E-4030-815B-40C06F4C0E40}" type="presOf" srcId="{C601626F-EDD0-492E-9EFF-12D6723C8AF9}" destId="{538C4B28-43DC-460E-91DD-E15707AADF2B}" srcOrd="0" destOrd="0" presId="urn:microsoft.com/office/officeart/2005/8/layout/cycle1"/>
    <dgm:cxn modelId="{44CAE12E-D0BE-41C8-A1AC-2659669CEC3D}" type="presOf" srcId="{AF64EEDF-F2DE-4138-B7B4-4F75D1F8637B}" destId="{F53AE8CB-6405-4711-B695-2EA78DC1961A}" srcOrd="0" destOrd="0" presId="urn:microsoft.com/office/officeart/2005/8/layout/cycle1"/>
    <dgm:cxn modelId="{3464820A-DD0E-4C07-A512-07927206267C}" type="presOf" srcId="{9E5CCE43-7198-45A0-859F-A1C7667F5859}" destId="{5CC80708-0617-45AF-9698-3CB7F6ED35F5}" srcOrd="0" destOrd="0" presId="urn:microsoft.com/office/officeart/2005/8/layout/cycle1"/>
    <dgm:cxn modelId="{03551CF8-E6BF-48D1-BFA1-2F99E9BCEECF}" type="presOf" srcId="{A9058F5B-8BA9-42E1-BD8B-4525ADFBA35B}" destId="{15E0A22C-4E9D-4FA0-96B8-E9BCC01124BD}" srcOrd="0" destOrd="0" presId="urn:microsoft.com/office/officeart/2005/8/layout/cycle1"/>
    <dgm:cxn modelId="{C301F7F0-1071-45D8-95E4-EEED50D44124}" srcId="{C601626F-EDD0-492E-9EFF-12D6723C8AF9}" destId="{B1002D09-322B-46C6-9B3D-83663BB8E1C1}" srcOrd="2" destOrd="0" parTransId="{FE4B2218-86CC-483E-A157-0239F44A2D62}" sibTransId="{CAE96278-1927-4E6B-B30C-43A5019C8512}"/>
    <dgm:cxn modelId="{86C0524D-9B8D-44EF-9E51-EBB25F46B5AB}" srcId="{C601626F-EDD0-492E-9EFF-12D6723C8AF9}" destId="{642D5764-0C9E-4178-828F-53DEA6758760}" srcOrd="4" destOrd="0" parTransId="{1987BFC9-CFC4-4E67-A893-A3CF0CD928E6}" sibTransId="{AF64EEDF-F2DE-4138-B7B4-4F75D1F8637B}"/>
    <dgm:cxn modelId="{D47FB98A-1DDF-427E-808C-EA0E7FC7902F}" srcId="{C601626F-EDD0-492E-9EFF-12D6723C8AF9}" destId="{CBED56CB-274C-445B-8F42-E5AE73D36402}" srcOrd="0" destOrd="0" parTransId="{B8136FA5-90BF-4B75-91E9-1E2D9846C5D6}" sibTransId="{BF67E2AD-5744-429C-ADF6-BF084C0893AF}"/>
    <dgm:cxn modelId="{9512CA6F-D7FB-432A-BEBC-5634219FAC4D}" type="presParOf" srcId="{538C4B28-43DC-460E-91DD-E15707AADF2B}" destId="{454A094A-FDCB-4F4E-A5F0-D80D4032E2E6}" srcOrd="0" destOrd="0" presId="urn:microsoft.com/office/officeart/2005/8/layout/cycle1"/>
    <dgm:cxn modelId="{84F21F69-B435-49CA-9BD2-574E20CDB549}" type="presParOf" srcId="{538C4B28-43DC-460E-91DD-E15707AADF2B}" destId="{E6D36E04-2A42-4615-A01E-FD660C88ED7C}" srcOrd="1" destOrd="0" presId="urn:microsoft.com/office/officeart/2005/8/layout/cycle1"/>
    <dgm:cxn modelId="{5B37BCCE-111E-497C-8728-BA74FD16E071}" type="presParOf" srcId="{538C4B28-43DC-460E-91DD-E15707AADF2B}" destId="{626A9B77-B7B9-47C8-B647-79AFC737A8A9}" srcOrd="2" destOrd="0" presId="urn:microsoft.com/office/officeart/2005/8/layout/cycle1"/>
    <dgm:cxn modelId="{C8ED352F-865C-4055-91AA-D5B365CF1E6E}" type="presParOf" srcId="{538C4B28-43DC-460E-91DD-E15707AADF2B}" destId="{2232B30F-4410-492A-BD82-C673DCD48B86}" srcOrd="3" destOrd="0" presId="urn:microsoft.com/office/officeart/2005/8/layout/cycle1"/>
    <dgm:cxn modelId="{613EC04F-7FE6-419A-BC3C-220024846D73}" type="presParOf" srcId="{538C4B28-43DC-460E-91DD-E15707AADF2B}" destId="{2C8C2ECC-78E4-4065-A25C-828DD884957E}" srcOrd="4" destOrd="0" presId="urn:microsoft.com/office/officeart/2005/8/layout/cycle1"/>
    <dgm:cxn modelId="{5D82A97F-A31E-4620-AB6C-B1D3D1E62275}" type="presParOf" srcId="{538C4B28-43DC-460E-91DD-E15707AADF2B}" destId="{CE655140-BA11-4740-8689-2BCD1970E9B8}" srcOrd="5" destOrd="0" presId="urn:microsoft.com/office/officeart/2005/8/layout/cycle1"/>
    <dgm:cxn modelId="{52C22A50-B937-4C23-A48B-38C64FA52463}" type="presParOf" srcId="{538C4B28-43DC-460E-91DD-E15707AADF2B}" destId="{E8277B23-E20A-4B15-90D0-5D11155DB059}" srcOrd="6" destOrd="0" presId="urn:microsoft.com/office/officeart/2005/8/layout/cycle1"/>
    <dgm:cxn modelId="{A0B466C4-3BB6-4742-80C6-8903153C7CA3}" type="presParOf" srcId="{538C4B28-43DC-460E-91DD-E15707AADF2B}" destId="{40092B86-6872-4F25-A6F1-FE27DE6FED99}" srcOrd="7" destOrd="0" presId="urn:microsoft.com/office/officeart/2005/8/layout/cycle1"/>
    <dgm:cxn modelId="{381D11F6-2E27-4936-B07D-E72F21A1516A}" type="presParOf" srcId="{538C4B28-43DC-460E-91DD-E15707AADF2B}" destId="{544C48BA-AB30-4D30-A0E5-54D832DA6599}" srcOrd="8" destOrd="0" presId="urn:microsoft.com/office/officeart/2005/8/layout/cycle1"/>
    <dgm:cxn modelId="{689EB009-56D5-4BCF-A376-46E4DFBDE357}" type="presParOf" srcId="{538C4B28-43DC-460E-91DD-E15707AADF2B}" destId="{F44ACC6B-690F-4AA1-AE20-69AF9D7705DB}" srcOrd="9" destOrd="0" presId="urn:microsoft.com/office/officeart/2005/8/layout/cycle1"/>
    <dgm:cxn modelId="{B019130D-195A-41FA-94A8-D43A700E30FB}" type="presParOf" srcId="{538C4B28-43DC-460E-91DD-E15707AADF2B}" destId="{5CC80708-0617-45AF-9698-3CB7F6ED35F5}" srcOrd="10" destOrd="0" presId="urn:microsoft.com/office/officeart/2005/8/layout/cycle1"/>
    <dgm:cxn modelId="{E0F41186-CF3C-4FF9-9B44-A9F92346DCB1}" type="presParOf" srcId="{538C4B28-43DC-460E-91DD-E15707AADF2B}" destId="{15E0A22C-4E9D-4FA0-96B8-E9BCC01124BD}" srcOrd="11" destOrd="0" presId="urn:microsoft.com/office/officeart/2005/8/layout/cycle1"/>
    <dgm:cxn modelId="{C2D27DEA-38AC-4DAB-81C1-8C98F3E427AA}" type="presParOf" srcId="{538C4B28-43DC-460E-91DD-E15707AADF2B}" destId="{4D2C385B-6FBA-4EC3-B775-3D683DB3FB43}" srcOrd="12" destOrd="0" presId="urn:microsoft.com/office/officeart/2005/8/layout/cycle1"/>
    <dgm:cxn modelId="{32646258-5FA2-4280-9602-84D6A940E229}" type="presParOf" srcId="{538C4B28-43DC-460E-91DD-E15707AADF2B}" destId="{66A8DB2E-8DB2-483D-A21A-0D407AE67E9B}" srcOrd="13" destOrd="0" presId="urn:microsoft.com/office/officeart/2005/8/layout/cycle1"/>
    <dgm:cxn modelId="{017D184A-0536-4D1F-987C-F71D0D8A9721}" type="presParOf" srcId="{538C4B28-43DC-460E-91DD-E15707AADF2B}" destId="{F53AE8CB-6405-4711-B695-2EA78DC1961A}" srcOrd="14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5A51E2E-AEF3-42E4-9C95-16FDD4329B2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35783739-9D61-4608-B231-554079C6454B}">
      <dgm:prSet phldrT="[Text]"/>
      <dgm:spPr>
        <a:solidFill>
          <a:schemeClr val="accent1">
            <a:lumMod val="75000"/>
          </a:schemeClr>
        </a:solidFill>
        <a:ln w="44450">
          <a:solidFill>
            <a:schemeClr val="tx1"/>
          </a:solidFill>
        </a:ln>
      </dgm:spPr>
      <dgm:t>
        <a:bodyPr/>
        <a:lstStyle/>
        <a:p>
          <a:r>
            <a:rPr lang="en-US" smtClean="0">
              <a:solidFill>
                <a:schemeClr val="tx2"/>
              </a:solidFill>
            </a:rPr>
            <a:t>International Trade</a:t>
          </a:r>
          <a:endParaRPr lang="th-TH">
            <a:solidFill>
              <a:schemeClr val="tx2"/>
            </a:solidFill>
          </a:endParaRPr>
        </a:p>
      </dgm:t>
    </dgm:pt>
    <dgm:pt modelId="{467E6DFA-E508-4634-9B6F-4774619020C4}" type="parTrans" cxnId="{690F832E-CEF1-49FB-99E9-8FDDF40BF917}">
      <dgm:prSet/>
      <dgm:spPr/>
      <dgm:t>
        <a:bodyPr/>
        <a:lstStyle/>
        <a:p>
          <a:endParaRPr lang="th-TH">
            <a:solidFill>
              <a:schemeClr val="tx2"/>
            </a:solidFill>
          </a:endParaRPr>
        </a:p>
      </dgm:t>
    </dgm:pt>
    <dgm:pt modelId="{420B2135-13AE-472C-BB24-18A093BFFC9A}" type="sibTrans" cxnId="{690F832E-CEF1-49FB-99E9-8FDDF40BF917}">
      <dgm:prSet/>
      <dgm:spPr/>
      <dgm:t>
        <a:bodyPr/>
        <a:lstStyle/>
        <a:p>
          <a:endParaRPr lang="th-TH">
            <a:solidFill>
              <a:schemeClr val="tx2"/>
            </a:solidFill>
          </a:endParaRPr>
        </a:p>
      </dgm:t>
    </dgm:pt>
    <dgm:pt modelId="{DE95B2D3-4B59-4030-8F87-8B544B523FC2}">
      <dgm:prSet phldrT="[Text]"/>
      <dgm:spPr>
        <a:solidFill>
          <a:schemeClr val="accent1">
            <a:lumMod val="75000"/>
          </a:schemeClr>
        </a:solidFill>
        <a:ln w="44450">
          <a:solidFill>
            <a:schemeClr val="tx1"/>
          </a:solidFill>
        </a:ln>
      </dgm:spPr>
      <dgm:t>
        <a:bodyPr/>
        <a:lstStyle/>
        <a:p>
          <a:r>
            <a:rPr lang="en-US" smtClean="0">
              <a:solidFill>
                <a:schemeClr val="tx2"/>
              </a:solidFill>
            </a:rPr>
            <a:t>Border Trade</a:t>
          </a:r>
          <a:endParaRPr lang="th-TH">
            <a:solidFill>
              <a:schemeClr val="tx2"/>
            </a:solidFill>
          </a:endParaRPr>
        </a:p>
      </dgm:t>
    </dgm:pt>
    <dgm:pt modelId="{ABBC088F-B137-457B-B997-90437B96B896}" type="parTrans" cxnId="{7B0686A7-13EE-4BD3-898C-A8EFE441D55F}">
      <dgm:prSet/>
      <dgm:spPr/>
      <dgm:t>
        <a:bodyPr/>
        <a:lstStyle/>
        <a:p>
          <a:endParaRPr lang="th-TH">
            <a:solidFill>
              <a:schemeClr val="tx2"/>
            </a:solidFill>
          </a:endParaRPr>
        </a:p>
      </dgm:t>
    </dgm:pt>
    <dgm:pt modelId="{8262886C-A3B9-467C-B38C-2E0C5F683938}" type="sibTrans" cxnId="{7B0686A7-13EE-4BD3-898C-A8EFE441D55F}">
      <dgm:prSet/>
      <dgm:spPr/>
      <dgm:t>
        <a:bodyPr/>
        <a:lstStyle/>
        <a:p>
          <a:endParaRPr lang="th-TH">
            <a:solidFill>
              <a:schemeClr val="tx2"/>
            </a:solidFill>
          </a:endParaRPr>
        </a:p>
      </dgm:t>
    </dgm:pt>
    <dgm:pt modelId="{F226D859-2622-4678-8A86-E57AEC10695C}">
      <dgm:prSet phldrT="[Text]"/>
      <dgm:spPr>
        <a:solidFill>
          <a:schemeClr val="accent1">
            <a:lumMod val="75000"/>
          </a:schemeClr>
        </a:solidFill>
        <a:ln w="44450">
          <a:solidFill>
            <a:schemeClr val="tx1"/>
          </a:solidFill>
        </a:ln>
      </dgm:spPr>
      <dgm:t>
        <a:bodyPr/>
        <a:lstStyle/>
        <a:p>
          <a:r>
            <a:rPr lang="en-US" smtClean="0">
              <a:solidFill>
                <a:schemeClr val="tx2"/>
              </a:solidFill>
            </a:rPr>
            <a:t>Informal Border Trade</a:t>
          </a:r>
          <a:endParaRPr lang="th-TH">
            <a:solidFill>
              <a:schemeClr val="tx2"/>
            </a:solidFill>
          </a:endParaRPr>
        </a:p>
      </dgm:t>
    </dgm:pt>
    <dgm:pt modelId="{62409BB4-2776-4BF6-9EFE-1C1ED4F97950}" type="parTrans" cxnId="{67AFEE0E-BAFD-4142-A4D0-4B6D92279E59}">
      <dgm:prSet/>
      <dgm:spPr/>
      <dgm:t>
        <a:bodyPr/>
        <a:lstStyle/>
        <a:p>
          <a:endParaRPr lang="th-TH">
            <a:solidFill>
              <a:schemeClr val="tx2"/>
            </a:solidFill>
          </a:endParaRPr>
        </a:p>
      </dgm:t>
    </dgm:pt>
    <dgm:pt modelId="{D665E1B4-8A8D-40AB-976A-8FEABABBB6AD}" type="sibTrans" cxnId="{67AFEE0E-BAFD-4142-A4D0-4B6D92279E59}">
      <dgm:prSet/>
      <dgm:spPr/>
      <dgm:t>
        <a:bodyPr/>
        <a:lstStyle/>
        <a:p>
          <a:endParaRPr lang="th-TH">
            <a:solidFill>
              <a:schemeClr val="tx2"/>
            </a:solidFill>
          </a:endParaRPr>
        </a:p>
      </dgm:t>
    </dgm:pt>
    <dgm:pt modelId="{CF42780F-9A67-4B01-A6C5-E30FFB06C68E}" type="pres">
      <dgm:prSet presAssocID="{D5A51E2E-AEF3-42E4-9C95-16FDD4329B28}" presName="Name0" presStyleCnt="0">
        <dgm:presLayoutVars>
          <dgm:dir/>
          <dgm:animLvl val="lvl"/>
          <dgm:resizeHandles val="exact"/>
        </dgm:presLayoutVars>
      </dgm:prSet>
      <dgm:spPr/>
    </dgm:pt>
    <dgm:pt modelId="{3F320EB6-9860-4ADE-A495-CBCF7845643A}" type="pres">
      <dgm:prSet presAssocID="{35783739-9D61-4608-B231-554079C6454B}" presName="parTxOnly" presStyleLbl="node1" presStyleIdx="0" presStyleCnt="3" custLinFactNeighborX="29900" custLinFactNeighborY="-68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E8B92BB-82ED-47B0-B9A4-3FCB687EBEED}" type="pres">
      <dgm:prSet presAssocID="{420B2135-13AE-472C-BB24-18A093BFFC9A}" presName="parTxOnlySpace" presStyleCnt="0"/>
      <dgm:spPr/>
    </dgm:pt>
    <dgm:pt modelId="{6A2D8E02-038D-4CA0-B6B0-30BE5615CC7E}" type="pres">
      <dgm:prSet presAssocID="{DE95B2D3-4B59-4030-8F87-8B544B523FC2}" presName="parTxOnly" presStyleLbl="node1" presStyleIdx="1" presStyleCnt="3" custLinFactNeighborX="29900" custLinFactNeighborY="-68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54E2F3C-ED38-49D1-96D8-CAABC2B1A6E6}" type="pres">
      <dgm:prSet presAssocID="{8262886C-A3B9-467C-B38C-2E0C5F683938}" presName="parTxOnlySpace" presStyleCnt="0"/>
      <dgm:spPr/>
    </dgm:pt>
    <dgm:pt modelId="{1F30BCE0-6656-4999-B29F-D08866FB89F8}" type="pres">
      <dgm:prSet presAssocID="{F226D859-2622-4678-8A86-E57AEC10695C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2CF4A103-586E-4797-AED4-4FD6363B108D}" type="presOf" srcId="{D5A51E2E-AEF3-42E4-9C95-16FDD4329B28}" destId="{CF42780F-9A67-4B01-A6C5-E30FFB06C68E}" srcOrd="0" destOrd="0" presId="urn:microsoft.com/office/officeart/2005/8/layout/chevron1"/>
    <dgm:cxn modelId="{67AFEE0E-BAFD-4142-A4D0-4B6D92279E59}" srcId="{D5A51E2E-AEF3-42E4-9C95-16FDD4329B28}" destId="{F226D859-2622-4678-8A86-E57AEC10695C}" srcOrd="2" destOrd="0" parTransId="{62409BB4-2776-4BF6-9EFE-1C1ED4F97950}" sibTransId="{D665E1B4-8A8D-40AB-976A-8FEABABBB6AD}"/>
    <dgm:cxn modelId="{690F832E-CEF1-49FB-99E9-8FDDF40BF917}" srcId="{D5A51E2E-AEF3-42E4-9C95-16FDD4329B28}" destId="{35783739-9D61-4608-B231-554079C6454B}" srcOrd="0" destOrd="0" parTransId="{467E6DFA-E508-4634-9B6F-4774619020C4}" sibTransId="{420B2135-13AE-472C-BB24-18A093BFFC9A}"/>
    <dgm:cxn modelId="{D47D186E-BB9E-4D44-9C76-EE56F489E7DB}" type="presOf" srcId="{35783739-9D61-4608-B231-554079C6454B}" destId="{3F320EB6-9860-4ADE-A495-CBCF7845643A}" srcOrd="0" destOrd="0" presId="urn:microsoft.com/office/officeart/2005/8/layout/chevron1"/>
    <dgm:cxn modelId="{4D39E6EA-C323-421A-B554-94F5DB7E8B35}" type="presOf" srcId="{DE95B2D3-4B59-4030-8F87-8B544B523FC2}" destId="{6A2D8E02-038D-4CA0-B6B0-30BE5615CC7E}" srcOrd="0" destOrd="0" presId="urn:microsoft.com/office/officeart/2005/8/layout/chevron1"/>
    <dgm:cxn modelId="{7B0686A7-13EE-4BD3-898C-A8EFE441D55F}" srcId="{D5A51E2E-AEF3-42E4-9C95-16FDD4329B28}" destId="{DE95B2D3-4B59-4030-8F87-8B544B523FC2}" srcOrd="1" destOrd="0" parTransId="{ABBC088F-B137-457B-B997-90437B96B896}" sibTransId="{8262886C-A3B9-467C-B38C-2E0C5F683938}"/>
    <dgm:cxn modelId="{D4690316-313C-4E09-B7A8-8E932E27BA06}" type="presOf" srcId="{F226D859-2622-4678-8A86-E57AEC10695C}" destId="{1F30BCE0-6656-4999-B29F-D08866FB89F8}" srcOrd="0" destOrd="0" presId="urn:microsoft.com/office/officeart/2005/8/layout/chevron1"/>
    <dgm:cxn modelId="{D5CEDF16-A0F4-495E-9B8A-501CE2BE4B48}" type="presParOf" srcId="{CF42780F-9A67-4B01-A6C5-E30FFB06C68E}" destId="{3F320EB6-9860-4ADE-A495-CBCF7845643A}" srcOrd="0" destOrd="0" presId="urn:microsoft.com/office/officeart/2005/8/layout/chevron1"/>
    <dgm:cxn modelId="{3545EC27-8444-4A58-BD7B-9FCCF2DE32D6}" type="presParOf" srcId="{CF42780F-9A67-4B01-A6C5-E30FFB06C68E}" destId="{1E8B92BB-82ED-47B0-B9A4-3FCB687EBEED}" srcOrd="1" destOrd="0" presId="urn:microsoft.com/office/officeart/2005/8/layout/chevron1"/>
    <dgm:cxn modelId="{DF50351C-D95D-4D6C-9F28-384D8AB0095F}" type="presParOf" srcId="{CF42780F-9A67-4B01-A6C5-E30FFB06C68E}" destId="{6A2D8E02-038D-4CA0-B6B0-30BE5615CC7E}" srcOrd="2" destOrd="0" presId="urn:microsoft.com/office/officeart/2005/8/layout/chevron1"/>
    <dgm:cxn modelId="{373946AF-F5C4-485F-A77B-9C0712ACEA56}" type="presParOf" srcId="{CF42780F-9A67-4B01-A6C5-E30FFB06C68E}" destId="{154E2F3C-ED38-49D1-96D8-CAABC2B1A6E6}" srcOrd="3" destOrd="0" presId="urn:microsoft.com/office/officeart/2005/8/layout/chevron1"/>
    <dgm:cxn modelId="{1D077CE4-C270-419F-949A-8FF668B6AD87}" type="presParOf" srcId="{CF42780F-9A67-4B01-A6C5-E30FFB06C68E}" destId="{1F30BCE0-6656-4999-B29F-D08866FB89F8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5A51E2E-AEF3-42E4-9C95-16FDD4329B2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36D68537-3BE8-4E06-BC91-D0CC3A23D7BC}">
      <dgm:prSet phldrT="[Text]"/>
      <dgm:spPr>
        <a:solidFill>
          <a:schemeClr val="accent1">
            <a:lumMod val="75000"/>
          </a:schemeClr>
        </a:solidFill>
        <a:ln w="44450">
          <a:solidFill>
            <a:schemeClr val="tx1"/>
          </a:solidFill>
        </a:ln>
      </dgm:spPr>
      <dgm:t>
        <a:bodyPr/>
        <a:lstStyle/>
        <a:p>
          <a:r>
            <a:rPr lang="en-US" smtClean="0">
              <a:solidFill>
                <a:schemeClr val="tx2"/>
              </a:solidFill>
            </a:rPr>
            <a:t>Tariffs</a:t>
          </a:r>
          <a:endParaRPr lang="th-TH">
            <a:solidFill>
              <a:schemeClr val="tx2"/>
            </a:solidFill>
          </a:endParaRPr>
        </a:p>
      </dgm:t>
    </dgm:pt>
    <dgm:pt modelId="{77D88701-6CCA-4B32-B432-53AFEEF6E426}" type="parTrans" cxnId="{8F8E9A1C-D27D-4D8E-8FC6-82A88CBFA6DE}">
      <dgm:prSet/>
      <dgm:spPr/>
      <dgm:t>
        <a:bodyPr/>
        <a:lstStyle/>
        <a:p>
          <a:endParaRPr lang="th-TH">
            <a:solidFill>
              <a:schemeClr val="tx2"/>
            </a:solidFill>
          </a:endParaRPr>
        </a:p>
      </dgm:t>
    </dgm:pt>
    <dgm:pt modelId="{B93FEAAC-37CB-456B-AA2A-1753A77C91DC}" type="sibTrans" cxnId="{8F8E9A1C-D27D-4D8E-8FC6-82A88CBFA6DE}">
      <dgm:prSet/>
      <dgm:spPr/>
      <dgm:t>
        <a:bodyPr/>
        <a:lstStyle/>
        <a:p>
          <a:endParaRPr lang="th-TH">
            <a:solidFill>
              <a:schemeClr val="tx2"/>
            </a:solidFill>
          </a:endParaRPr>
        </a:p>
      </dgm:t>
    </dgm:pt>
    <dgm:pt modelId="{35783739-9D61-4608-B231-554079C6454B}">
      <dgm:prSet phldrT="[Text]"/>
      <dgm:spPr>
        <a:solidFill>
          <a:schemeClr val="accent1">
            <a:lumMod val="75000"/>
          </a:schemeClr>
        </a:solidFill>
        <a:ln w="44450">
          <a:solidFill>
            <a:schemeClr val="tx1"/>
          </a:solidFill>
        </a:ln>
      </dgm:spPr>
      <dgm:t>
        <a:bodyPr/>
        <a:lstStyle/>
        <a:p>
          <a:r>
            <a:rPr lang="en-US" smtClean="0">
              <a:solidFill>
                <a:schemeClr val="tx2"/>
              </a:solidFill>
            </a:rPr>
            <a:t>Non-Tariff Barriers</a:t>
          </a:r>
          <a:endParaRPr lang="th-TH">
            <a:solidFill>
              <a:schemeClr val="tx2"/>
            </a:solidFill>
          </a:endParaRPr>
        </a:p>
      </dgm:t>
    </dgm:pt>
    <dgm:pt modelId="{467E6DFA-E508-4634-9B6F-4774619020C4}" type="parTrans" cxnId="{690F832E-CEF1-49FB-99E9-8FDDF40BF917}">
      <dgm:prSet/>
      <dgm:spPr/>
      <dgm:t>
        <a:bodyPr/>
        <a:lstStyle/>
        <a:p>
          <a:endParaRPr lang="th-TH">
            <a:solidFill>
              <a:schemeClr val="tx2"/>
            </a:solidFill>
          </a:endParaRPr>
        </a:p>
      </dgm:t>
    </dgm:pt>
    <dgm:pt modelId="{420B2135-13AE-472C-BB24-18A093BFFC9A}" type="sibTrans" cxnId="{690F832E-CEF1-49FB-99E9-8FDDF40BF917}">
      <dgm:prSet/>
      <dgm:spPr/>
      <dgm:t>
        <a:bodyPr/>
        <a:lstStyle/>
        <a:p>
          <a:endParaRPr lang="th-TH">
            <a:solidFill>
              <a:schemeClr val="tx2"/>
            </a:solidFill>
          </a:endParaRPr>
        </a:p>
      </dgm:t>
    </dgm:pt>
    <dgm:pt modelId="{DE95B2D3-4B59-4030-8F87-8B544B523FC2}">
      <dgm:prSet phldrT="[Text]"/>
      <dgm:spPr>
        <a:solidFill>
          <a:schemeClr val="accent1">
            <a:lumMod val="75000"/>
          </a:schemeClr>
        </a:solidFill>
        <a:ln w="44450">
          <a:solidFill>
            <a:schemeClr val="tx1"/>
          </a:solidFill>
        </a:ln>
      </dgm:spPr>
      <dgm:t>
        <a:bodyPr/>
        <a:lstStyle/>
        <a:p>
          <a:r>
            <a:rPr lang="en-US" smtClean="0">
              <a:solidFill>
                <a:schemeClr val="tx2"/>
              </a:solidFill>
            </a:rPr>
            <a:t>Facilitation</a:t>
          </a:r>
          <a:endParaRPr lang="th-TH">
            <a:solidFill>
              <a:schemeClr val="tx2"/>
            </a:solidFill>
          </a:endParaRPr>
        </a:p>
      </dgm:t>
    </dgm:pt>
    <dgm:pt modelId="{ABBC088F-B137-457B-B997-90437B96B896}" type="parTrans" cxnId="{7B0686A7-13EE-4BD3-898C-A8EFE441D55F}">
      <dgm:prSet/>
      <dgm:spPr/>
      <dgm:t>
        <a:bodyPr/>
        <a:lstStyle/>
        <a:p>
          <a:endParaRPr lang="th-TH">
            <a:solidFill>
              <a:schemeClr val="tx2"/>
            </a:solidFill>
          </a:endParaRPr>
        </a:p>
      </dgm:t>
    </dgm:pt>
    <dgm:pt modelId="{8262886C-A3B9-467C-B38C-2E0C5F683938}" type="sibTrans" cxnId="{7B0686A7-13EE-4BD3-898C-A8EFE441D55F}">
      <dgm:prSet/>
      <dgm:spPr/>
      <dgm:t>
        <a:bodyPr/>
        <a:lstStyle/>
        <a:p>
          <a:endParaRPr lang="th-TH">
            <a:solidFill>
              <a:schemeClr val="tx2"/>
            </a:solidFill>
          </a:endParaRPr>
        </a:p>
      </dgm:t>
    </dgm:pt>
    <dgm:pt modelId="{CF42780F-9A67-4B01-A6C5-E30FFB06C68E}" type="pres">
      <dgm:prSet presAssocID="{D5A51E2E-AEF3-42E4-9C95-16FDD4329B28}" presName="Name0" presStyleCnt="0">
        <dgm:presLayoutVars>
          <dgm:dir/>
          <dgm:animLvl val="lvl"/>
          <dgm:resizeHandles val="exact"/>
        </dgm:presLayoutVars>
      </dgm:prSet>
      <dgm:spPr/>
    </dgm:pt>
    <dgm:pt modelId="{DFF7C0BE-A22C-48BB-8576-C5BD405DAD87}" type="pres">
      <dgm:prSet presAssocID="{36D68537-3BE8-4E06-BC91-D0CC3A23D7BC}" presName="parTxOnly" presStyleLbl="node1" presStyleIdx="0" presStyleCnt="3" custLinFactNeighborX="29900" custLinFactNeighborY="-68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21F0DE3-E4A4-4324-8DB6-5F1BA7B99302}" type="pres">
      <dgm:prSet presAssocID="{B93FEAAC-37CB-456B-AA2A-1753A77C91DC}" presName="parTxOnlySpace" presStyleCnt="0"/>
      <dgm:spPr/>
    </dgm:pt>
    <dgm:pt modelId="{3F320EB6-9860-4ADE-A495-CBCF7845643A}" type="pres">
      <dgm:prSet presAssocID="{35783739-9D61-4608-B231-554079C6454B}" presName="parTxOnly" presStyleLbl="node1" presStyleIdx="1" presStyleCnt="3" custLinFactNeighborX="29900" custLinFactNeighborY="-68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E8B92BB-82ED-47B0-B9A4-3FCB687EBEED}" type="pres">
      <dgm:prSet presAssocID="{420B2135-13AE-472C-BB24-18A093BFFC9A}" presName="parTxOnlySpace" presStyleCnt="0"/>
      <dgm:spPr/>
    </dgm:pt>
    <dgm:pt modelId="{6A2D8E02-038D-4CA0-B6B0-30BE5615CC7E}" type="pres">
      <dgm:prSet presAssocID="{DE95B2D3-4B59-4030-8F87-8B544B523FC2}" presName="parTxOnly" presStyleLbl="node1" presStyleIdx="2" presStyleCnt="3" custLinFactNeighborX="29900" custLinFactNeighborY="-68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F83EC9D1-FA4D-4EBA-8EF9-B35EB5EC0645}" type="presOf" srcId="{35783739-9D61-4608-B231-554079C6454B}" destId="{3F320EB6-9860-4ADE-A495-CBCF7845643A}" srcOrd="0" destOrd="0" presId="urn:microsoft.com/office/officeart/2005/8/layout/chevron1"/>
    <dgm:cxn modelId="{C7F7ACA3-985A-4F31-9B48-42C6E0AA98E5}" type="presOf" srcId="{DE95B2D3-4B59-4030-8F87-8B544B523FC2}" destId="{6A2D8E02-038D-4CA0-B6B0-30BE5615CC7E}" srcOrd="0" destOrd="0" presId="urn:microsoft.com/office/officeart/2005/8/layout/chevron1"/>
    <dgm:cxn modelId="{BEAE7C10-CFD7-45B6-B81D-4867E24581CA}" type="presOf" srcId="{D5A51E2E-AEF3-42E4-9C95-16FDD4329B28}" destId="{CF42780F-9A67-4B01-A6C5-E30FFB06C68E}" srcOrd="0" destOrd="0" presId="urn:microsoft.com/office/officeart/2005/8/layout/chevron1"/>
    <dgm:cxn modelId="{477334EA-C174-48F5-A7CE-7A0091AD89E3}" type="presOf" srcId="{36D68537-3BE8-4E06-BC91-D0CC3A23D7BC}" destId="{DFF7C0BE-A22C-48BB-8576-C5BD405DAD87}" srcOrd="0" destOrd="0" presId="urn:microsoft.com/office/officeart/2005/8/layout/chevron1"/>
    <dgm:cxn modelId="{690F832E-CEF1-49FB-99E9-8FDDF40BF917}" srcId="{D5A51E2E-AEF3-42E4-9C95-16FDD4329B28}" destId="{35783739-9D61-4608-B231-554079C6454B}" srcOrd="1" destOrd="0" parTransId="{467E6DFA-E508-4634-9B6F-4774619020C4}" sibTransId="{420B2135-13AE-472C-BB24-18A093BFFC9A}"/>
    <dgm:cxn modelId="{8F8E9A1C-D27D-4D8E-8FC6-82A88CBFA6DE}" srcId="{D5A51E2E-AEF3-42E4-9C95-16FDD4329B28}" destId="{36D68537-3BE8-4E06-BC91-D0CC3A23D7BC}" srcOrd="0" destOrd="0" parTransId="{77D88701-6CCA-4B32-B432-53AFEEF6E426}" sibTransId="{B93FEAAC-37CB-456B-AA2A-1753A77C91DC}"/>
    <dgm:cxn modelId="{7B0686A7-13EE-4BD3-898C-A8EFE441D55F}" srcId="{D5A51E2E-AEF3-42E4-9C95-16FDD4329B28}" destId="{DE95B2D3-4B59-4030-8F87-8B544B523FC2}" srcOrd="2" destOrd="0" parTransId="{ABBC088F-B137-457B-B997-90437B96B896}" sibTransId="{8262886C-A3B9-467C-B38C-2E0C5F683938}"/>
    <dgm:cxn modelId="{C4F9E15F-E981-45A3-86C2-AF133823B71D}" type="presParOf" srcId="{CF42780F-9A67-4B01-A6C5-E30FFB06C68E}" destId="{DFF7C0BE-A22C-48BB-8576-C5BD405DAD87}" srcOrd="0" destOrd="0" presId="urn:microsoft.com/office/officeart/2005/8/layout/chevron1"/>
    <dgm:cxn modelId="{36EEC039-446E-48BD-A6E9-7E1007BF294F}" type="presParOf" srcId="{CF42780F-9A67-4B01-A6C5-E30FFB06C68E}" destId="{621F0DE3-E4A4-4324-8DB6-5F1BA7B99302}" srcOrd="1" destOrd="0" presId="urn:microsoft.com/office/officeart/2005/8/layout/chevron1"/>
    <dgm:cxn modelId="{521F2BC9-5400-41EB-B7F2-A12D5D8F86BB}" type="presParOf" srcId="{CF42780F-9A67-4B01-A6C5-E30FFB06C68E}" destId="{3F320EB6-9860-4ADE-A495-CBCF7845643A}" srcOrd="2" destOrd="0" presId="urn:microsoft.com/office/officeart/2005/8/layout/chevron1"/>
    <dgm:cxn modelId="{23671FFF-70B1-4A61-8661-838704E629DC}" type="presParOf" srcId="{CF42780F-9A67-4B01-A6C5-E30FFB06C68E}" destId="{1E8B92BB-82ED-47B0-B9A4-3FCB687EBEED}" srcOrd="3" destOrd="0" presId="urn:microsoft.com/office/officeart/2005/8/layout/chevron1"/>
    <dgm:cxn modelId="{540D9644-00BC-4EB1-915B-288CD851369D}" type="presParOf" srcId="{CF42780F-9A67-4B01-A6C5-E30FFB06C68E}" destId="{6A2D8E02-038D-4CA0-B6B0-30BE5615CC7E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5A51E2E-AEF3-42E4-9C95-16FDD4329B2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36D68537-3BE8-4E06-BC91-D0CC3A23D7BC}">
      <dgm:prSet phldrT="[Text]"/>
      <dgm:spPr>
        <a:solidFill>
          <a:schemeClr val="accent1">
            <a:lumMod val="75000"/>
          </a:schemeClr>
        </a:solidFill>
        <a:ln w="44450">
          <a:solidFill>
            <a:schemeClr val="tx1"/>
          </a:solidFill>
        </a:ln>
      </dgm:spPr>
      <dgm:t>
        <a:bodyPr/>
        <a:lstStyle/>
        <a:p>
          <a:r>
            <a:rPr lang="en-US" smtClean="0">
              <a:solidFill>
                <a:schemeClr val="bg1"/>
              </a:solidFill>
            </a:rPr>
            <a:t>Formal</a:t>
          </a:r>
          <a:endParaRPr lang="th-TH">
            <a:solidFill>
              <a:schemeClr val="bg1"/>
            </a:solidFill>
          </a:endParaRPr>
        </a:p>
      </dgm:t>
    </dgm:pt>
    <dgm:pt modelId="{77D88701-6CCA-4B32-B432-53AFEEF6E426}" type="parTrans" cxnId="{8F8E9A1C-D27D-4D8E-8FC6-82A88CBFA6DE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B93FEAAC-37CB-456B-AA2A-1753A77C91DC}" type="sibTrans" cxnId="{8F8E9A1C-D27D-4D8E-8FC6-82A88CBFA6DE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35783739-9D61-4608-B231-554079C6454B}">
      <dgm:prSet phldrT="[Text]"/>
      <dgm:spPr>
        <a:solidFill>
          <a:schemeClr val="accent1">
            <a:lumMod val="75000"/>
          </a:schemeClr>
        </a:solidFill>
        <a:ln w="44450">
          <a:solidFill>
            <a:schemeClr val="tx1"/>
          </a:solidFill>
        </a:ln>
      </dgm:spPr>
      <dgm:t>
        <a:bodyPr/>
        <a:lstStyle/>
        <a:p>
          <a:r>
            <a:rPr lang="en-US" smtClean="0">
              <a:solidFill>
                <a:schemeClr val="bg1"/>
              </a:solidFill>
            </a:rPr>
            <a:t>Informal/</a:t>
          </a:r>
          <a:br>
            <a:rPr lang="en-US" smtClean="0">
              <a:solidFill>
                <a:schemeClr val="bg1"/>
              </a:solidFill>
            </a:rPr>
          </a:br>
          <a:r>
            <a:rPr lang="en-US" smtClean="0">
              <a:solidFill>
                <a:schemeClr val="bg1"/>
              </a:solidFill>
            </a:rPr>
            <a:t>Gray</a:t>
          </a:r>
          <a:endParaRPr lang="th-TH">
            <a:solidFill>
              <a:schemeClr val="bg1"/>
            </a:solidFill>
          </a:endParaRPr>
        </a:p>
      </dgm:t>
    </dgm:pt>
    <dgm:pt modelId="{467E6DFA-E508-4634-9B6F-4774619020C4}" type="parTrans" cxnId="{690F832E-CEF1-49FB-99E9-8FDDF40BF917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420B2135-13AE-472C-BB24-18A093BFFC9A}" type="sibTrans" cxnId="{690F832E-CEF1-49FB-99E9-8FDDF40BF917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DE95B2D3-4B59-4030-8F87-8B544B523FC2}">
      <dgm:prSet phldrT="[Text]"/>
      <dgm:spPr>
        <a:solidFill>
          <a:schemeClr val="accent1">
            <a:lumMod val="75000"/>
          </a:schemeClr>
        </a:solidFill>
        <a:ln w="44450">
          <a:solidFill>
            <a:schemeClr val="tx1"/>
          </a:solidFill>
        </a:ln>
      </dgm:spPr>
      <dgm:t>
        <a:bodyPr/>
        <a:lstStyle/>
        <a:p>
          <a:r>
            <a:rPr lang="en-US" smtClean="0">
              <a:solidFill>
                <a:schemeClr val="bg1"/>
              </a:solidFill>
            </a:rPr>
            <a:t>Illegal/</a:t>
          </a:r>
          <a:br>
            <a:rPr lang="en-US" smtClean="0">
              <a:solidFill>
                <a:schemeClr val="bg1"/>
              </a:solidFill>
            </a:rPr>
          </a:br>
          <a:r>
            <a:rPr lang="en-US" smtClean="0">
              <a:solidFill>
                <a:schemeClr val="bg1"/>
              </a:solidFill>
            </a:rPr>
            <a:t>Black</a:t>
          </a:r>
          <a:endParaRPr lang="th-TH">
            <a:solidFill>
              <a:schemeClr val="bg1"/>
            </a:solidFill>
          </a:endParaRPr>
        </a:p>
      </dgm:t>
    </dgm:pt>
    <dgm:pt modelId="{ABBC088F-B137-457B-B997-90437B96B896}" type="parTrans" cxnId="{7B0686A7-13EE-4BD3-898C-A8EFE441D55F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8262886C-A3B9-467C-B38C-2E0C5F683938}" type="sibTrans" cxnId="{7B0686A7-13EE-4BD3-898C-A8EFE441D55F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CF42780F-9A67-4B01-A6C5-E30FFB06C68E}" type="pres">
      <dgm:prSet presAssocID="{D5A51E2E-AEF3-42E4-9C95-16FDD4329B28}" presName="Name0" presStyleCnt="0">
        <dgm:presLayoutVars>
          <dgm:dir/>
          <dgm:animLvl val="lvl"/>
          <dgm:resizeHandles val="exact"/>
        </dgm:presLayoutVars>
      </dgm:prSet>
      <dgm:spPr/>
    </dgm:pt>
    <dgm:pt modelId="{DFF7C0BE-A22C-48BB-8576-C5BD405DAD87}" type="pres">
      <dgm:prSet presAssocID="{36D68537-3BE8-4E06-BC91-D0CC3A23D7BC}" presName="parTxOnly" presStyleLbl="node1" presStyleIdx="0" presStyleCnt="3" custLinFactNeighborX="29900" custLinFactNeighborY="-68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21F0DE3-E4A4-4324-8DB6-5F1BA7B99302}" type="pres">
      <dgm:prSet presAssocID="{B93FEAAC-37CB-456B-AA2A-1753A77C91DC}" presName="parTxOnlySpace" presStyleCnt="0"/>
      <dgm:spPr/>
    </dgm:pt>
    <dgm:pt modelId="{3F320EB6-9860-4ADE-A495-CBCF7845643A}" type="pres">
      <dgm:prSet presAssocID="{35783739-9D61-4608-B231-554079C6454B}" presName="parTxOnly" presStyleLbl="node1" presStyleIdx="1" presStyleCnt="3" custLinFactNeighborX="29900" custLinFactNeighborY="-68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E8B92BB-82ED-47B0-B9A4-3FCB687EBEED}" type="pres">
      <dgm:prSet presAssocID="{420B2135-13AE-472C-BB24-18A093BFFC9A}" presName="parTxOnlySpace" presStyleCnt="0"/>
      <dgm:spPr/>
    </dgm:pt>
    <dgm:pt modelId="{6A2D8E02-038D-4CA0-B6B0-30BE5615CC7E}" type="pres">
      <dgm:prSet presAssocID="{DE95B2D3-4B59-4030-8F87-8B544B523FC2}" presName="parTxOnly" presStyleLbl="node1" presStyleIdx="2" presStyleCnt="3" custLinFactNeighborX="29900" custLinFactNeighborY="-68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EC8CF724-7D65-40AD-A23E-706685C71F10}" type="presOf" srcId="{D5A51E2E-AEF3-42E4-9C95-16FDD4329B28}" destId="{CF42780F-9A67-4B01-A6C5-E30FFB06C68E}" srcOrd="0" destOrd="0" presId="urn:microsoft.com/office/officeart/2005/8/layout/chevron1"/>
    <dgm:cxn modelId="{8F8E9A1C-D27D-4D8E-8FC6-82A88CBFA6DE}" srcId="{D5A51E2E-AEF3-42E4-9C95-16FDD4329B28}" destId="{36D68537-3BE8-4E06-BC91-D0CC3A23D7BC}" srcOrd="0" destOrd="0" parTransId="{77D88701-6CCA-4B32-B432-53AFEEF6E426}" sibTransId="{B93FEAAC-37CB-456B-AA2A-1753A77C91DC}"/>
    <dgm:cxn modelId="{52501CBA-84E6-44E2-835E-924E432CFCDD}" type="presOf" srcId="{DE95B2D3-4B59-4030-8F87-8B544B523FC2}" destId="{6A2D8E02-038D-4CA0-B6B0-30BE5615CC7E}" srcOrd="0" destOrd="0" presId="urn:microsoft.com/office/officeart/2005/8/layout/chevron1"/>
    <dgm:cxn modelId="{9129CE5E-4105-4D98-B56C-976791690626}" type="presOf" srcId="{35783739-9D61-4608-B231-554079C6454B}" destId="{3F320EB6-9860-4ADE-A495-CBCF7845643A}" srcOrd="0" destOrd="0" presId="urn:microsoft.com/office/officeart/2005/8/layout/chevron1"/>
    <dgm:cxn modelId="{690F832E-CEF1-49FB-99E9-8FDDF40BF917}" srcId="{D5A51E2E-AEF3-42E4-9C95-16FDD4329B28}" destId="{35783739-9D61-4608-B231-554079C6454B}" srcOrd="1" destOrd="0" parTransId="{467E6DFA-E508-4634-9B6F-4774619020C4}" sibTransId="{420B2135-13AE-472C-BB24-18A093BFFC9A}"/>
    <dgm:cxn modelId="{D725E917-0ABD-4F96-974D-111EEDD073F7}" type="presOf" srcId="{36D68537-3BE8-4E06-BC91-D0CC3A23D7BC}" destId="{DFF7C0BE-A22C-48BB-8576-C5BD405DAD87}" srcOrd="0" destOrd="0" presId="urn:microsoft.com/office/officeart/2005/8/layout/chevron1"/>
    <dgm:cxn modelId="{7B0686A7-13EE-4BD3-898C-A8EFE441D55F}" srcId="{D5A51E2E-AEF3-42E4-9C95-16FDD4329B28}" destId="{DE95B2D3-4B59-4030-8F87-8B544B523FC2}" srcOrd="2" destOrd="0" parTransId="{ABBC088F-B137-457B-B997-90437B96B896}" sibTransId="{8262886C-A3B9-467C-B38C-2E0C5F683938}"/>
    <dgm:cxn modelId="{3E6B6C2F-57EF-4BB6-A372-8DE70F135550}" type="presParOf" srcId="{CF42780F-9A67-4B01-A6C5-E30FFB06C68E}" destId="{DFF7C0BE-A22C-48BB-8576-C5BD405DAD87}" srcOrd="0" destOrd="0" presId="urn:microsoft.com/office/officeart/2005/8/layout/chevron1"/>
    <dgm:cxn modelId="{C783FA6E-8CB1-420D-BBD9-8327D2196790}" type="presParOf" srcId="{CF42780F-9A67-4B01-A6C5-E30FFB06C68E}" destId="{621F0DE3-E4A4-4324-8DB6-5F1BA7B99302}" srcOrd="1" destOrd="0" presId="urn:microsoft.com/office/officeart/2005/8/layout/chevron1"/>
    <dgm:cxn modelId="{504C5D7D-331B-41E8-B050-8C4E97CE394A}" type="presParOf" srcId="{CF42780F-9A67-4B01-A6C5-E30FFB06C68E}" destId="{3F320EB6-9860-4ADE-A495-CBCF7845643A}" srcOrd="2" destOrd="0" presId="urn:microsoft.com/office/officeart/2005/8/layout/chevron1"/>
    <dgm:cxn modelId="{06F28D3D-BBA7-4EF7-8211-7DFFE5E9F33A}" type="presParOf" srcId="{CF42780F-9A67-4B01-A6C5-E30FFB06C68E}" destId="{1E8B92BB-82ED-47B0-B9A4-3FCB687EBEED}" srcOrd="3" destOrd="0" presId="urn:microsoft.com/office/officeart/2005/8/layout/chevron1"/>
    <dgm:cxn modelId="{EE8F32AF-43C2-427E-8062-D52A873E3EDF}" type="presParOf" srcId="{CF42780F-9A67-4B01-A6C5-E30FFB06C68E}" destId="{6A2D8E02-038D-4CA0-B6B0-30BE5615CC7E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1D0A6F-F3AB-4CFC-89FB-4CAA4E1B9EF4}">
      <dsp:nvSpPr>
        <dsp:cNvPr id="0" name=""/>
        <dsp:cNvSpPr/>
      </dsp:nvSpPr>
      <dsp:spPr>
        <a:xfrm>
          <a:off x="0" y="893526"/>
          <a:ext cx="8513440" cy="1268600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91866B-12BC-42DD-A603-EF4F081DF56E}">
      <dsp:nvSpPr>
        <dsp:cNvPr id="0" name=""/>
        <dsp:cNvSpPr/>
      </dsp:nvSpPr>
      <dsp:spPr>
        <a:xfrm>
          <a:off x="1057" y="0"/>
          <a:ext cx="1234757" cy="1268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1967</a:t>
          </a:r>
          <a:r>
            <a:rPr lang="th-TH" sz="1400" b="1" kern="1200" dirty="0" smtClean="0"/>
            <a:t/>
          </a:r>
          <a:br>
            <a:rPr lang="th-TH" sz="1400" b="1" kern="1200" dirty="0" smtClean="0"/>
          </a:br>
          <a:r>
            <a:rPr lang="en-US" sz="1100" b="1" kern="1200" dirty="0" smtClean="0"/>
            <a:t>Establishment</a:t>
          </a:r>
          <a:endParaRPr lang="en-US" sz="1100" b="1" kern="1200" dirty="0"/>
        </a:p>
      </dsp:txBody>
      <dsp:txXfrm>
        <a:off x="1057" y="0"/>
        <a:ext cx="1234757" cy="1268600"/>
      </dsp:txXfrm>
    </dsp:sp>
    <dsp:sp modelId="{0A3EBEF5-D678-4D11-9BD7-0252A9193E9E}">
      <dsp:nvSpPr>
        <dsp:cNvPr id="0" name=""/>
        <dsp:cNvSpPr/>
      </dsp:nvSpPr>
      <dsp:spPr>
        <a:xfrm>
          <a:off x="459860" y="1427175"/>
          <a:ext cx="317150" cy="317150"/>
        </a:xfrm>
        <a:prstGeom prst="ellipse">
          <a:avLst/>
        </a:prstGeom>
        <a:solidFill>
          <a:schemeClr val="tx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EEB9E0-84E7-4D0A-8F3A-A72EE4B64C65}">
      <dsp:nvSpPr>
        <dsp:cNvPr id="0" name=""/>
        <dsp:cNvSpPr/>
      </dsp:nvSpPr>
      <dsp:spPr>
        <a:xfrm>
          <a:off x="1153927" y="1872213"/>
          <a:ext cx="1162398" cy="1268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1981</a:t>
          </a:r>
          <a:br>
            <a:rPr lang="en-US" sz="1400" b="1" kern="1200" dirty="0" smtClean="0"/>
          </a:br>
          <a:r>
            <a:rPr lang="en-US" sz="1400" b="1" kern="1200" dirty="0" smtClean="0"/>
            <a:t>Preferential Trade Agreement </a:t>
          </a:r>
          <a:endParaRPr lang="en-US" sz="1400" b="1" kern="1200" dirty="0"/>
        </a:p>
      </dsp:txBody>
      <dsp:txXfrm>
        <a:off x="1153927" y="1872213"/>
        <a:ext cx="1162398" cy="1268600"/>
      </dsp:txXfrm>
    </dsp:sp>
    <dsp:sp modelId="{730AE292-E380-41FB-8447-F01301CACF8F}">
      <dsp:nvSpPr>
        <dsp:cNvPr id="0" name=""/>
        <dsp:cNvSpPr/>
      </dsp:nvSpPr>
      <dsp:spPr>
        <a:xfrm>
          <a:off x="1563043" y="1440160"/>
          <a:ext cx="317150" cy="317150"/>
        </a:xfrm>
        <a:prstGeom prst="ellipse">
          <a:avLst/>
        </a:prstGeom>
        <a:solidFill>
          <a:schemeClr val="tx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5C1F2B-7EA1-4C41-983F-CA98B5211266}">
      <dsp:nvSpPr>
        <dsp:cNvPr id="0" name=""/>
        <dsp:cNvSpPr/>
      </dsp:nvSpPr>
      <dsp:spPr>
        <a:xfrm>
          <a:off x="2430855" y="0"/>
          <a:ext cx="777060" cy="1268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1992</a:t>
          </a:r>
          <a:br>
            <a:rPr lang="en-US" sz="1400" b="1" kern="1200" dirty="0" smtClean="0"/>
          </a:br>
          <a:r>
            <a:rPr lang="en-US" sz="1400" b="1" kern="1200" dirty="0" smtClean="0"/>
            <a:t>ASEAN Free Trade Area</a:t>
          </a:r>
          <a:endParaRPr lang="en-US" sz="1400" b="1" kern="1200" dirty="0"/>
        </a:p>
      </dsp:txBody>
      <dsp:txXfrm>
        <a:off x="2430855" y="0"/>
        <a:ext cx="777060" cy="1268600"/>
      </dsp:txXfrm>
    </dsp:sp>
    <dsp:sp modelId="{29689CDA-2F58-4573-BBD9-9D172C721E9E}">
      <dsp:nvSpPr>
        <dsp:cNvPr id="0" name=""/>
        <dsp:cNvSpPr/>
      </dsp:nvSpPr>
      <dsp:spPr>
        <a:xfrm>
          <a:off x="2660810" y="1427175"/>
          <a:ext cx="317150" cy="317150"/>
        </a:xfrm>
        <a:prstGeom prst="ellipse">
          <a:avLst/>
        </a:prstGeom>
        <a:solidFill>
          <a:schemeClr val="tx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F8CA5A-12C4-4B9E-ABE6-CF2253CB06C8}">
      <dsp:nvSpPr>
        <dsp:cNvPr id="0" name=""/>
        <dsp:cNvSpPr/>
      </dsp:nvSpPr>
      <dsp:spPr>
        <a:xfrm>
          <a:off x="3317872" y="1902901"/>
          <a:ext cx="1298511" cy="1268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1995</a:t>
          </a:r>
          <a:br>
            <a:rPr lang="en-US" sz="1400" b="1" kern="1200" dirty="0" smtClean="0"/>
          </a:br>
          <a:r>
            <a:rPr lang="en-US" sz="1400" b="1" kern="1200" dirty="0" smtClean="0"/>
            <a:t>ASEAN Framework Agreement on Services</a:t>
          </a:r>
          <a:endParaRPr lang="en-US" sz="1400" b="1" kern="1200" dirty="0"/>
        </a:p>
      </dsp:txBody>
      <dsp:txXfrm>
        <a:off x="3317872" y="1902901"/>
        <a:ext cx="1298511" cy="1268600"/>
      </dsp:txXfrm>
    </dsp:sp>
    <dsp:sp modelId="{7A26B6DE-7907-4A92-9869-97F0E5230623}">
      <dsp:nvSpPr>
        <dsp:cNvPr id="0" name=""/>
        <dsp:cNvSpPr/>
      </dsp:nvSpPr>
      <dsp:spPr>
        <a:xfrm>
          <a:off x="3873280" y="1427175"/>
          <a:ext cx="317150" cy="317150"/>
        </a:xfrm>
        <a:prstGeom prst="ellipse">
          <a:avLst/>
        </a:prstGeom>
        <a:solidFill>
          <a:schemeClr val="tx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91AB56-671B-42B9-9BAA-95A5A43263DA}">
      <dsp:nvSpPr>
        <dsp:cNvPr id="0" name=""/>
        <dsp:cNvSpPr/>
      </dsp:nvSpPr>
      <dsp:spPr>
        <a:xfrm>
          <a:off x="4644903" y="3552"/>
          <a:ext cx="1159535" cy="1268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1999</a:t>
          </a:r>
          <a:br>
            <a:rPr lang="en-US" sz="1400" b="1" kern="1200" dirty="0" smtClean="0"/>
          </a:br>
          <a:r>
            <a:rPr lang="en-US" sz="1400" b="1" kern="1200" dirty="0" smtClean="0"/>
            <a:t>ASEAN Investment Agreement</a:t>
          </a:r>
          <a:endParaRPr lang="en-US" sz="1400" b="1" kern="1200" dirty="0"/>
        </a:p>
      </dsp:txBody>
      <dsp:txXfrm>
        <a:off x="4644903" y="3552"/>
        <a:ext cx="1159535" cy="1268600"/>
      </dsp:txXfrm>
    </dsp:sp>
    <dsp:sp modelId="{8CBF0192-4255-4430-A8E3-FDF01451AA06}">
      <dsp:nvSpPr>
        <dsp:cNvPr id="0" name=""/>
        <dsp:cNvSpPr/>
      </dsp:nvSpPr>
      <dsp:spPr>
        <a:xfrm>
          <a:off x="5149769" y="1384455"/>
          <a:ext cx="317150" cy="317150"/>
        </a:xfrm>
        <a:prstGeom prst="ellipse">
          <a:avLst/>
        </a:prstGeom>
        <a:solidFill>
          <a:schemeClr val="tx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5BCC9F-16F7-4B3F-9492-4FC2D36E52EC}">
      <dsp:nvSpPr>
        <dsp:cNvPr id="0" name=""/>
        <dsp:cNvSpPr/>
      </dsp:nvSpPr>
      <dsp:spPr>
        <a:xfrm>
          <a:off x="5812850" y="1902901"/>
          <a:ext cx="966615" cy="1268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2007</a:t>
          </a:r>
          <a:r>
            <a:rPr lang="th-TH" sz="1400" b="1" kern="1200" dirty="0" smtClean="0"/>
            <a:t/>
          </a:r>
          <a:br>
            <a:rPr lang="th-TH" sz="1400" b="1" kern="1200" dirty="0" smtClean="0"/>
          </a:br>
          <a:r>
            <a:rPr lang="en-US" sz="1400" b="1" kern="1200" dirty="0" smtClean="0"/>
            <a:t>AEC Blueprint</a:t>
          </a:r>
          <a:endParaRPr lang="en-US" sz="1400" b="1" kern="1200" dirty="0"/>
        </a:p>
      </dsp:txBody>
      <dsp:txXfrm>
        <a:off x="5812850" y="1902901"/>
        <a:ext cx="966615" cy="1268600"/>
      </dsp:txXfrm>
    </dsp:sp>
    <dsp:sp modelId="{D196BF30-C555-47CF-BDD6-D3EA1392B762}">
      <dsp:nvSpPr>
        <dsp:cNvPr id="0" name=""/>
        <dsp:cNvSpPr/>
      </dsp:nvSpPr>
      <dsp:spPr>
        <a:xfrm>
          <a:off x="6219096" y="1384455"/>
          <a:ext cx="317150" cy="317150"/>
        </a:xfrm>
        <a:prstGeom prst="ellipse">
          <a:avLst/>
        </a:prstGeom>
        <a:solidFill>
          <a:schemeClr val="tx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508758-3F49-4558-9FCE-162F82457D8A}">
      <dsp:nvSpPr>
        <dsp:cNvPr id="0" name=""/>
        <dsp:cNvSpPr/>
      </dsp:nvSpPr>
      <dsp:spPr>
        <a:xfrm>
          <a:off x="6789193" y="572154"/>
          <a:ext cx="963174" cy="6116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2009+</a:t>
          </a:r>
          <a:br>
            <a:rPr lang="en-US" sz="1400" b="1" kern="1200" dirty="0" smtClean="0"/>
          </a:br>
          <a:r>
            <a:rPr lang="en-US" sz="1400" b="1" kern="1200" dirty="0" smtClean="0"/>
            <a:t>ASEAN+1 FTA</a:t>
          </a:r>
          <a:endParaRPr lang="en-US" sz="1400" b="1" kern="1200" dirty="0"/>
        </a:p>
      </dsp:txBody>
      <dsp:txXfrm>
        <a:off x="6789193" y="572154"/>
        <a:ext cx="963174" cy="611655"/>
      </dsp:txXfrm>
    </dsp:sp>
    <dsp:sp modelId="{E586C757-DD7C-42FD-9225-1632499CDB19}">
      <dsp:nvSpPr>
        <dsp:cNvPr id="0" name=""/>
        <dsp:cNvSpPr/>
      </dsp:nvSpPr>
      <dsp:spPr>
        <a:xfrm>
          <a:off x="7206237" y="1384455"/>
          <a:ext cx="317150" cy="317150"/>
        </a:xfrm>
        <a:prstGeom prst="ellipse">
          <a:avLst/>
        </a:prstGeom>
        <a:solidFill>
          <a:schemeClr val="tx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ED732-E732-43E9-8169-D29B4F87B14C}">
      <dsp:nvSpPr>
        <dsp:cNvPr id="0" name=""/>
        <dsp:cNvSpPr/>
      </dsp:nvSpPr>
      <dsp:spPr>
        <a:xfrm rot="5400000">
          <a:off x="2074288" y="-644286"/>
          <a:ext cx="845897" cy="23503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b="1" kern="1200" dirty="0" smtClean="0">
              <a:solidFill>
                <a:schemeClr val="bg1"/>
              </a:solidFill>
            </a:rPr>
            <a:t>From Brunei (0.4 mil) to</a:t>
          </a:r>
          <a:br>
            <a:rPr lang="en-US" sz="1300" b="1" kern="1200" dirty="0" smtClean="0">
              <a:solidFill>
                <a:schemeClr val="bg1"/>
              </a:solidFill>
            </a:rPr>
          </a:br>
          <a:r>
            <a:rPr lang="en-US" sz="1300" b="1" kern="1200" dirty="0" smtClean="0">
              <a:solidFill>
                <a:schemeClr val="bg1"/>
              </a:solidFill>
            </a:rPr>
            <a:t>Indonesia (237 mil</a:t>
          </a:r>
          <a:r>
            <a:rPr lang="en-US" sz="1300" kern="1200" dirty="0" smtClean="0">
              <a:solidFill>
                <a:schemeClr val="bg1"/>
              </a:solidFill>
            </a:rPr>
            <a:t>)</a:t>
          </a:r>
          <a:endParaRPr lang="en-US" sz="1300" kern="1200" dirty="0">
            <a:solidFill>
              <a:schemeClr val="bg1"/>
            </a:solidFill>
          </a:endParaRPr>
        </a:p>
      </dsp:txBody>
      <dsp:txXfrm rot="-5400000">
        <a:off x="1322067" y="149228"/>
        <a:ext cx="2309048" cy="763311"/>
      </dsp:txXfrm>
    </dsp:sp>
    <dsp:sp modelId="{9C616B1C-5EC1-47B2-B2D7-57EE635E7F8A}">
      <dsp:nvSpPr>
        <dsp:cNvPr id="0" name=""/>
        <dsp:cNvSpPr/>
      </dsp:nvSpPr>
      <dsp:spPr>
        <a:xfrm>
          <a:off x="0" y="2198"/>
          <a:ext cx="1322066" cy="10573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Population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and Markets </a:t>
          </a:r>
          <a:endParaRPr lang="en-US" sz="1400" kern="1200" dirty="0"/>
        </a:p>
      </dsp:txBody>
      <dsp:txXfrm>
        <a:off x="51617" y="53815"/>
        <a:ext cx="1218832" cy="954137"/>
      </dsp:txXfrm>
    </dsp:sp>
    <dsp:sp modelId="{14E5BAF4-6C01-4B1C-BC45-8CA5531800DD}">
      <dsp:nvSpPr>
        <dsp:cNvPr id="0" name=""/>
        <dsp:cNvSpPr/>
      </dsp:nvSpPr>
      <dsp:spPr>
        <a:xfrm rot="5400000">
          <a:off x="2060208" y="440026"/>
          <a:ext cx="845897" cy="23503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b="1" kern="1200" dirty="0" smtClean="0">
              <a:solidFill>
                <a:schemeClr val="bg1"/>
              </a:solidFill>
            </a:rPr>
            <a:t>Sixty times’ difference in</a:t>
          </a:r>
          <a:br>
            <a:rPr lang="en-US" sz="1300" b="1" kern="1200" dirty="0" smtClean="0">
              <a:solidFill>
                <a:schemeClr val="bg1"/>
              </a:solidFill>
            </a:rPr>
          </a:br>
          <a:r>
            <a:rPr lang="en-US" sz="1300" b="1" kern="1200" dirty="0" smtClean="0">
              <a:solidFill>
                <a:schemeClr val="bg1"/>
              </a:solidFill>
            </a:rPr>
            <a:t>per-capita GDP between richest and poorest country</a:t>
          </a:r>
          <a:endParaRPr lang="en-US" sz="1300" b="1" kern="1200" dirty="0">
            <a:solidFill>
              <a:schemeClr val="bg1"/>
            </a:solidFill>
          </a:endParaRPr>
        </a:p>
      </dsp:txBody>
      <dsp:txXfrm rot="-5400000">
        <a:off x="1307987" y="1233541"/>
        <a:ext cx="2309048" cy="763311"/>
      </dsp:txXfrm>
    </dsp:sp>
    <dsp:sp modelId="{113ABF9D-26D4-4AF1-802C-34D3BED366A2}">
      <dsp:nvSpPr>
        <dsp:cNvPr id="0" name=""/>
        <dsp:cNvSpPr/>
      </dsp:nvSpPr>
      <dsp:spPr>
        <a:xfrm>
          <a:off x="0" y="1112438"/>
          <a:ext cx="1322066" cy="10573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Income</a:t>
          </a:r>
          <a:endParaRPr lang="en-US" sz="1400" kern="1200" dirty="0"/>
        </a:p>
      </dsp:txBody>
      <dsp:txXfrm>
        <a:off x="51617" y="1164055"/>
        <a:ext cx="1218832" cy="954137"/>
      </dsp:txXfrm>
    </dsp:sp>
    <dsp:sp modelId="{B3418407-57A8-4934-886F-704B80D0B536}">
      <dsp:nvSpPr>
        <dsp:cNvPr id="0" name=""/>
        <dsp:cNvSpPr/>
      </dsp:nvSpPr>
      <dsp:spPr>
        <a:xfrm rot="5400000">
          <a:off x="2074288" y="1576193"/>
          <a:ext cx="845897" cy="23503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b="1" kern="1200" dirty="0" smtClean="0">
              <a:solidFill>
                <a:schemeClr val="bg1"/>
              </a:solidFill>
            </a:rPr>
            <a:t>One advanced economy, </a:t>
          </a:r>
          <a:br>
            <a:rPr lang="en-US" sz="1300" b="1" kern="1200" dirty="0" smtClean="0">
              <a:solidFill>
                <a:schemeClr val="bg1"/>
              </a:solidFill>
            </a:rPr>
          </a:br>
          <a:r>
            <a:rPr lang="en-US" sz="1300" b="1" kern="1200" dirty="0" smtClean="0">
              <a:solidFill>
                <a:schemeClr val="bg1"/>
              </a:solidFill>
            </a:rPr>
            <a:t>six emerging market and three low-income developing economies</a:t>
          </a:r>
          <a:endParaRPr lang="en-US" sz="1300" b="1" kern="1200" dirty="0">
            <a:solidFill>
              <a:schemeClr val="bg1"/>
            </a:solidFill>
          </a:endParaRPr>
        </a:p>
      </dsp:txBody>
      <dsp:txXfrm rot="-5400000">
        <a:off x="1322067" y="2369708"/>
        <a:ext cx="2309048" cy="763311"/>
      </dsp:txXfrm>
    </dsp:sp>
    <dsp:sp modelId="{5340EEB6-AFC6-4752-9E64-1A28221DA056}">
      <dsp:nvSpPr>
        <dsp:cNvPr id="0" name=""/>
        <dsp:cNvSpPr/>
      </dsp:nvSpPr>
      <dsp:spPr>
        <a:xfrm>
          <a:off x="0" y="2222678"/>
          <a:ext cx="1322066" cy="10573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Development Stages </a:t>
          </a:r>
          <a:endParaRPr lang="en-US" sz="1400" kern="1200" dirty="0"/>
        </a:p>
      </dsp:txBody>
      <dsp:txXfrm>
        <a:off x="51617" y="2274295"/>
        <a:ext cx="1218832" cy="954137"/>
      </dsp:txXfrm>
    </dsp:sp>
    <dsp:sp modelId="{656E7DF5-9D34-4527-9DF4-E289A6C804DE}">
      <dsp:nvSpPr>
        <dsp:cNvPr id="0" name=""/>
        <dsp:cNvSpPr/>
      </dsp:nvSpPr>
      <dsp:spPr>
        <a:xfrm rot="5400000">
          <a:off x="2074288" y="2686433"/>
          <a:ext cx="845897" cy="23503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b="1" kern="1200" dirty="0" smtClean="0">
              <a:solidFill>
                <a:schemeClr val="bg1"/>
              </a:solidFill>
            </a:rPr>
            <a:t>From nascent capital markets to regional financial centers</a:t>
          </a:r>
          <a:endParaRPr lang="en-US" sz="1300" b="1" kern="1200" dirty="0">
            <a:solidFill>
              <a:schemeClr val="bg1"/>
            </a:solidFill>
          </a:endParaRPr>
        </a:p>
      </dsp:txBody>
      <dsp:txXfrm rot="-5400000">
        <a:off x="1322067" y="3479948"/>
        <a:ext cx="2309048" cy="763311"/>
      </dsp:txXfrm>
    </dsp:sp>
    <dsp:sp modelId="{C6FBF10C-DEE5-4AB1-AC23-CBBD56A56C93}">
      <dsp:nvSpPr>
        <dsp:cNvPr id="0" name=""/>
        <dsp:cNvSpPr/>
      </dsp:nvSpPr>
      <dsp:spPr>
        <a:xfrm>
          <a:off x="0" y="3332918"/>
          <a:ext cx="1322066" cy="10573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Economic Infrastructure</a:t>
          </a:r>
          <a:endParaRPr lang="en-US" sz="1400" kern="1200" dirty="0"/>
        </a:p>
      </dsp:txBody>
      <dsp:txXfrm>
        <a:off x="51617" y="3384535"/>
        <a:ext cx="1218832" cy="95413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D36E04-2A42-4615-A01E-FD660C88ED7C}">
      <dsp:nvSpPr>
        <dsp:cNvPr id="0" name=""/>
        <dsp:cNvSpPr/>
      </dsp:nvSpPr>
      <dsp:spPr>
        <a:xfrm>
          <a:off x="4445398" y="32808"/>
          <a:ext cx="1112732" cy="11127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chemeClr val="tx2"/>
              </a:solidFill>
            </a:rPr>
            <a:t>2. Services</a:t>
          </a:r>
          <a:endParaRPr lang="th-TH" sz="2000" b="1" kern="1200">
            <a:solidFill>
              <a:schemeClr val="tx2"/>
            </a:solidFill>
          </a:endParaRPr>
        </a:p>
      </dsp:txBody>
      <dsp:txXfrm>
        <a:off x="4445398" y="32808"/>
        <a:ext cx="1112732" cy="1112732"/>
      </dsp:txXfrm>
    </dsp:sp>
    <dsp:sp modelId="{626A9B77-B7B9-47C8-B647-79AFC737A8A9}">
      <dsp:nvSpPr>
        <dsp:cNvPr id="0" name=""/>
        <dsp:cNvSpPr/>
      </dsp:nvSpPr>
      <dsp:spPr>
        <a:xfrm>
          <a:off x="1838585" y="18449"/>
          <a:ext cx="4171854" cy="4171854"/>
        </a:xfrm>
        <a:prstGeom prst="circularArrow">
          <a:avLst>
            <a:gd name="adj1" fmla="val 5201"/>
            <a:gd name="adj2" fmla="val 335982"/>
            <a:gd name="adj3" fmla="val 21033440"/>
            <a:gd name="adj4" fmla="val 19727914"/>
            <a:gd name="adj5" fmla="val 606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8C2ECC-78E4-4065-A25C-828DD884957E}">
      <dsp:nvSpPr>
        <dsp:cNvPr id="0" name=""/>
        <dsp:cNvSpPr/>
      </dsp:nvSpPr>
      <dsp:spPr>
        <a:xfrm>
          <a:off x="4870198" y="1980328"/>
          <a:ext cx="1764114" cy="782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chemeClr val="tx2"/>
              </a:solidFill>
            </a:rPr>
            <a:t>3. Investment</a:t>
          </a:r>
          <a:endParaRPr lang="th-TH" sz="2000" b="1" kern="1200">
            <a:solidFill>
              <a:schemeClr val="tx2"/>
            </a:solidFill>
          </a:endParaRPr>
        </a:p>
      </dsp:txBody>
      <dsp:txXfrm>
        <a:off x="4870198" y="1980328"/>
        <a:ext cx="1764114" cy="782884"/>
      </dsp:txXfrm>
    </dsp:sp>
    <dsp:sp modelId="{CE655140-BA11-4740-8689-2BCD1970E9B8}">
      <dsp:nvSpPr>
        <dsp:cNvPr id="0" name=""/>
        <dsp:cNvSpPr/>
      </dsp:nvSpPr>
      <dsp:spPr>
        <a:xfrm>
          <a:off x="1839596" y="-3009"/>
          <a:ext cx="4171854" cy="4171854"/>
        </a:xfrm>
        <a:prstGeom prst="circularArrow">
          <a:avLst>
            <a:gd name="adj1" fmla="val 5201"/>
            <a:gd name="adj2" fmla="val 335982"/>
            <a:gd name="adj3" fmla="val 4037107"/>
            <a:gd name="adj4" fmla="val 1293897"/>
            <a:gd name="adj5" fmla="val 606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092B86-6872-4F25-A6F1-FE27DE6FED99}">
      <dsp:nvSpPr>
        <dsp:cNvPr id="0" name=""/>
        <dsp:cNvSpPr/>
      </dsp:nvSpPr>
      <dsp:spPr>
        <a:xfrm>
          <a:off x="3357488" y="3381050"/>
          <a:ext cx="1112732" cy="11127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chemeClr val="tx2"/>
              </a:solidFill>
            </a:rPr>
            <a:t>4. Labor</a:t>
          </a:r>
          <a:endParaRPr lang="th-TH" sz="2000" b="1" kern="1200">
            <a:solidFill>
              <a:schemeClr val="tx2"/>
            </a:solidFill>
          </a:endParaRPr>
        </a:p>
      </dsp:txBody>
      <dsp:txXfrm>
        <a:off x="3357488" y="3381050"/>
        <a:ext cx="1112732" cy="1112732"/>
      </dsp:txXfrm>
    </dsp:sp>
    <dsp:sp modelId="{544C48BA-AB30-4D30-A0E5-54D832DA6599}">
      <dsp:nvSpPr>
        <dsp:cNvPr id="0" name=""/>
        <dsp:cNvSpPr/>
      </dsp:nvSpPr>
      <dsp:spPr>
        <a:xfrm>
          <a:off x="1827927" y="626"/>
          <a:ext cx="4171854" cy="4171854"/>
        </a:xfrm>
        <a:prstGeom prst="circularArrow">
          <a:avLst>
            <a:gd name="adj1" fmla="val 5201"/>
            <a:gd name="adj2" fmla="val 335982"/>
            <a:gd name="adj3" fmla="val 8210316"/>
            <a:gd name="adj4" fmla="val 6449612"/>
            <a:gd name="adj5" fmla="val 606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C80708-0617-45AF-9698-3CB7F6ED35F5}">
      <dsp:nvSpPr>
        <dsp:cNvPr id="0" name=""/>
        <dsp:cNvSpPr/>
      </dsp:nvSpPr>
      <dsp:spPr>
        <a:xfrm>
          <a:off x="1597213" y="2102135"/>
          <a:ext cx="1112732" cy="11127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chemeClr val="tx2"/>
              </a:solidFill>
            </a:rPr>
            <a:t>5. Capital</a:t>
          </a:r>
          <a:endParaRPr lang="th-TH" sz="2000" b="1" kern="1200">
            <a:solidFill>
              <a:schemeClr val="tx2"/>
            </a:solidFill>
          </a:endParaRPr>
        </a:p>
      </dsp:txBody>
      <dsp:txXfrm>
        <a:off x="1597213" y="2102135"/>
        <a:ext cx="1112732" cy="1112732"/>
      </dsp:txXfrm>
    </dsp:sp>
    <dsp:sp modelId="{15E0A22C-4E9D-4FA0-96B8-E9BCC01124BD}">
      <dsp:nvSpPr>
        <dsp:cNvPr id="0" name=""/>
        <dsp:cNvSpPr/>
      </dsp:nvSpPr>
      <dsp:spPr>
        <a:xfrm>
          <a:off x="1827927" y="626"/>
          <a:ext cx="4171854" cy="4171854"/>
        </a:xfrm>
        <a:prstGeom prst="circularArrow">
          <a:avLst>
            <a:gd name="adj1" fmla="val 5201"/>
            <a:gd name="adj2" fmla="val 335982"/>
            <a:gd name="adj3" fmla="val 12297531"/>
            <a:gd name="adj4" fmla="val 10771058"/>
            <a:gd name="adj5" fmla="val 606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A8DB2E-8DB2-483D-A21A-0D407AE67E9B}">
      <dsp:nvSpPr>
        <dsp:cNvPr id="0" name=""/>
        <dsp:cNvSpPr/>
      </dsp:nvSpPr>
      <dsp:spPr>
        <a:xfrm>
          <a:off x="2269578" y="32808"/>
          <a:ext cx="1112732" cy="11127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chemeClr val="tx2"/>
              </a:solidFill>
            </a:rPr>
            <a:t>1. Goods</a:t>
          </a:r>
          <a:endParaRPr lang="th-TH" sz="2000" b="1" kern="1200">
            <a:solidFill>
              <a:schemeClr val="tx2"/>
            </a:solidFill>
          </a:endParaRPr>
        </a:p>
      </dsp:txBody>
      <dsp:txXfrm>
        <a:off x="2269578" y="32808"/>
        <a:ext cx="1112732" cy="1112732"/>
      </dsp:txXfrm>
    </dsp:sp>
    <dsp:sp modelId="{F53AE8CB-6405-4711-B695-2EA78DC1961A}">
      <dsp:nvSpPr>
        <dsp:cNvPr id="0" name=""/>
        <dsp:cNvSpPr/>
      </dsp:nvSpPr>
      <dsp:spPr>
        <a:xfrm>
          <a:off x="1827927" y="626"/>
          <a:ext cx="4171854" cy="4171854"/>
        </a:xfrm>
        <a:prstGeom prst="circularArrow">
          <a:avLst>
            <a:gd name="adj1" fmla="val 5201"/>
            <a:gd name="adj2" fmla="val 335982"/>
            <a:gd name="adj3" fmla="val 16865395"/>
            <a:gd name="adj4" fmla="val 15198623"/>
            <a:gd name="adj5" fmla="val 606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320EB6-9860-4ADE-A495-CBCF7845643A}">
      <dsp:nvSpPr>
        <dsp:cNvPr id="0" name=""/>
        <dsp:cNvSpPr/>
      </dsp:nvSpPr>
      <dsp:spPr>
        <a:xfrm>
          <a:off x="89404" y="778133"/>
          <a:ext cx="2910222" cy="1164088"/>
        </a:xfrm>
        <a:prstGeom prst="chevron">
          <a:avLst/>
        </a:prstGeom>
        <a:solidFill>
          <a:schemeClr val="accent1">
            <a:lumMod val="75000"/>
          </a:schemeClr>
        </a:solidFill>
        <a:ln w="4445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012" tIns="30671" rIns="30671" bIns="30671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>
              <a:solidFill>
                <a:schemeClr val="tx2"/>
              </a:solidFill>
            </a:rPr>
            <a:t>International Trade</a:t>
          </a:r>
          <a:endParaRPr lang="th-TH" sz="2300" kern="1200">
            <a:solidFill>
              <a:schemeClr val="tx2"/>
            </a:solidFill>
          </a:endParaRPr>
        </a:p>
      </dsp:txBody>
      <dsp:txXfrm>
        <a:off x="671448" y="778133"/>
        <a:ext cx="1746134" cy="1164088"/>
      </dsp:txXfrm>
    </dsp:sp>
    <dsp:sp modelId="{6A2D8E02-038D-4CA0-B6B0-30BE5615CC7E}">
      <dsp:nvSpPr>
        <dsp:cNvPr id="0" name=""/>
        <dsp:cNvSpPr/>
      </dsp:nvSpPr>
      <dsp:spPr>
        <a:xfrm>
          <a:off x="2708604" y="778133"/>
          <a:ext cx="2910222" cy="1164088"/>
        </a:xfrm>
        <a:prstGeom prst="chevron">
          <a:avLst/>
        </a:prstGeom>
        <a:solidFill>
          <a:schemeClr val="accent1">
            <a:lumMod val="75000"/>
          </a:schemeClr>
        </a:solidFill>
        <a:ln w="4445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012" tIns="30671" rIns="30671" bIns="30671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>
              <a:solidFill>
                <a:schemeClr val="tx2"/>
              </a:solidFill>
            </a:rPr>
            <a:t>Border Trade</a:t>
          </a:r>
          <a:endParaRPr lang="th-TH" sz="2300" kern="1200">
            <a:solidFill>
              <a:schemeClr val="tx2"/>
            </a:solidFill>
          </a:endParaRPr>
        </a:p>
      </dsp:txBody>
      <dsp:txXfrm>
        <a:off x="3290648" y="778133"/>
        <a:ext cx="1746134" cy="1164088"/>
      </dsp:txXfrm>
    </dsp:sp>
    <dsp:sp modelId="{1F30BCE0-6656-4999-B29F-D08866FB89F8}">
      <dsp:nvSpPr>
        <dsp:cNvPr id="0" name=""/>
        <dsp:cNvSpPr/>
      </dsp:nvSpPr>
      <dsp:spPr>
        <a:xfrm>
          <a:off x="5240788" y="786107"/>
          <a:ext cx="2910222" cy="1164088"/>
        </a:xfrm>
        <a:prstGeom prst="chevron">
          <a:avLst/>
        </a:prstGeom>
        <a:solidFill>
          <a:schemeClr val="accent1">
            <a:lumMod val="75000"/>
          </a:schemeClr>
        </a:solidFill>
        <a:ln w="4445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012" tIns="30671" rIns="30671" bIns="30671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>
              <a:solidFill>
                <a:schemeClr val="tx2"/>
              </a:solidFill>
            </a:rPr>
            <a:t>Informal Border Trade</a:t>
          </a:r>
          <a:endParaRPr lang="th-TH" sz="2300" kern="1200">
            <a:solidFill>
              <a:schemeClr val="tx2"/>
            </a:solidFill>
          </a:endParaRPr>
        </a:p>
      </dsp:txBody>
      <dsp:txXfrm>
        <a:off x="5822832" y="786107"/>
        <a:ext cx="1746134" cy="116408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F7C0BE-A22C-48BB-8576-C5BD405DAD87}">
      <dsp:nvSpPr>
        <dsp:cNvPr id="0" name=""/>
        <dsp:cNvSpPr/>
      </dsp:nvSpPr>
      <dsp:spPr>
        <a:xfrm>
          <a:off x="89404" y="778133"/>
          <a:ext cx="2910222" cy="1164088"/>
        </a:xfrm>
        <a:prstGeom prst="chevron">
          <a:avLst/>
        </a:prstGeom>
        <a:solidFill>
          <a:schemeClr val="accent1">
            <a:lumMod val="75000"/>
          </a:schemeClr>
        </a:solidFill>
        <a:ln w="4445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smtClean="0">
              <a:solidFill>
                <a:schemeClr val="tx2"/>
              </a:solidFill>
            </a:rPr>
            <a:t>Tariffs</a:t>
          </a:r>
          <a:endParaRPr lang="th-TH" sz="2600" kern="1200">
            <a:solidFill>
              <a:schemeClr val="tx2"/>
            </a:solidFill>
          </a:endParaRPr>
        </a:p>
      </dsp:txBody>
      <dsp:txXfrm>
        <a:off x="671448" y="778133"/>
        <a:ext cx="1746134" cy="1164088"/>
      </dsp:txXfrm>
    </dsp:sp>
    <dsp:sp modelId="{3F320EB6-9860-4ADE-A495-CBCF7845643A}">
      <dsp:nvSpPr>
        <dsp:cNvPr id="0" name=""/>
        <dsp:cNvSpPr/>
      </dsp:nvSpPr>
      <dsp:spPr>
        <a:xfrm>
          <a:off x="2708604" y="778133"/>
          <a:ext cx="2910222" cy="1164088"/>
        </a:xfrm>
        <a:prstGeom prst="chevron">
          <a:avLst/>
        </a:prstGeom>
        <a:solidFill>
          <a:schemeClr val="accent1">
            <a:lumMod val="75000"/>
          </a:schemeClr>
        </a:solidFill>
        <a:ln w="4445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smtClean="0">
              <a:solidFill>
                <a:schemeClr val="tx2"/>
              </a:solidFill>
            </a:rPr>
            <a:t>Non-Tariff Barriers</a:t>
          </a:r>
          <a:endParaRPr lang="th-TH" sz="2600" kern="1200">
            <a:solidFill>
              <a:schemeClr val="tx2"/>
            </a:solidFill>
          </a:endParaRPr>
        </a:p>
      </dsp:txBody>
      <dsp:txXfrm>
        <a:off x="3290648" y="778133"/>
        <a:ext cx="1746134" cy="1164088"/>
      </dsp:txXfrm>
    </dsp:sp>
    <dsp:sp modelId="{6A2D8E02-038D-4CA0-B6B0-30BE5615CC7E}">
      <dsp:nvSpPr>
        <dsp:cNvPr id="0" name=""/>
        <dsp:cNvSpPr/>
      </dsp:nvSpPr>
      <dsp:spPr>
        <a:xfrm>
          <a:off x="5243177" y="778133"/>
          <a:ext cx="2910222" cy="1164088"/>
        </a:xfrm>
        <a:prstGeom prst="chevron">
          <a:avLst/>
        </a:prstGeom>
        <a:solidFill>
          <a:schemeClr val="accent1">
            <a:lumMod val="75000"/>
          </a:schemeClr>
        </a:solidFill>
        <a:ln w="4445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smtClean="0">
              <a:solidFill>
                <a:schemeClr val="tx2"/>
              </a:solidFill>
            </a:rPr>
            <a:t>Facilitation</a:t>
          </a:r>
          <a:endParaRPr lang="th-TH" sz="2600" kern="1200">
            <a:solidFill>
              <a:schemeClr val="tx2"/>
            </a:solidFill>
          </a:endParaRPr>
        </a:p>
      </dsp:txBody>
      <dsp:txXfrm>
        <a:off x="5825221" y="778133"/>
        <a:ext cx="1746134" cy="116408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F7C0BE-A22C-48BB-8576-C5BD405DAD87}">
      <dsp:nvSpPr>
        <dsp:cNvPr id="0" name=""/>
        <dsp:cNvSpPr/>
      </dsp:nvSpPr>
      <dsp:spPr>
        <a:xfrm>
          <a:off x="78350" y="275021"/>
          <a:ext cx="2550393" cy="1020157"/>
        </a:xfrm>
        <a:prstGeom prst="chevron">
          <a:avLst/>
        </a:prstGeom>
        <a:solidFill>
          <a:schemeClr val="accent1">
            <a:lumMod val="75000"/>
          </a:schemeClr>
        </a:solidFill>
        <a:ln w="4445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smtClean="0">
              <a:solidFill>
                <a:schemeClr val="bg1"/>
              </a:solidFill>
            </a:rPr>
            <a:t>Formal</a:t>
          </a:r>
          <a:endParaRPr lang="th-TH" sz="2600" kern="1200">
            <a:solidFill>
              <a:schemeClr val="bg1"/>
            </a:solidFill>
          </a:endParaRPr>
        </a:p>
      </dsp:txBody>
      <dsp:txXfrm>
        <a:off x="588429" y="275021"/>
        <a:ext cx="1530236" cy="1020157"/>
      </dsp:txXfrm>
    </dsp:sp>
    <dsp:sp modelId="{3F320EB6-9860-4ADE-A495-CBCF7845643A}">
      <dsp:nvSpPr>
        <dsp:cNvPr id="0" name=""/>
        <dsp:cNvSpPr/>
      </dsp:nvSpPr>
      <dsp:spPr>
        <a:xfrm>
          <a:off x="2373704" y="275021"/>
          <a:ext cx="2550393" cy="1020157"/>
        </a:xfrm>
        <a:prstGeom prst="chevron">
          <a:avLst/>
        </a:prstGeom>
        <a:solidFill>
          <a:schemeClr val="accent1">
            <a:lumMod val="75000"/>
          </a:schemeClr>
        </a:solidFill>
        <a:ln w="4445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smtClean="0">
              <a:solidFill>
                <a:schemeClr val="bg1"/>
              </a:solidFill>
            </a:rPr>
            <a:t>Informal/</a:t>
          </a:r>
          <a:br>
            <a:rPr lang="en-US" sz="2600" kern="1200" smtClean="0">
              <a:solidFill>
                <a:schemeClr val="bg1"/>
              </a:solidFill>
            </a:rPr>
          </a:br>
          <a:r>
            <a:rPr lang="en-US" sz="2600" kern="1200" smtClean="0">
              <a:solidFill>
                <a:schemeClr val="bg1"/>
              </a:solidFill>
            </a:rPr>
            <a:t>Gray</a:t>
          </a:r>
          <a:endParaRPr lang="th-TH" sz="2600" kern="1200">
            <a:solidFill>
              <a:schemeClr val="bg1"/>
            </a:solidFill>
          </a:endParaRPr>
        </a:p>
      </dsp:txBody>
      <dsp:txXfrm>
        <a:off x="2883783" y="275021"/>
        <a:ext cx="1530236" cy="1020157"/>
      </dsp:txXfrm>
    </dsp:sp>
    <dsp:sp modelId="{6A2D8E02-038D-4CA0-B6B0-30BE5615CC7E}">
      <dsp:nvSpPr>
        <dsp:cNvPr id="0" name=""/>
        <dsp:cNvSpPr/>
      </dsp:nvSpPr>
      <dsp:spPr>
        <a:xfrm>
          <a:off x="4594894" y="275021"/>
          <a:ext cx="2550393" cy="1020157"/>
        </a:xfrm>
        <a:prstGeom prst="chevron">
          <a:avLst/>
        </a:prstGeom>
        <a:solidFill>
          <a:schemeClr val="accent1">
            <a:lumMod val="75000"/>
          </a:schemeClr>
        </a:solidFill>
        <a:ln w="4445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smtClean="0">
              <a:solidFill>
                <a:schemeClr val="bg1"/>
              </a:solidFill>
            </a:rPr>
            <a:t>Illegal/</a:t>
          </a:r>
          <a:br>
            <a:rPr lang="en-US" sz="2600" kern="1200" smtClean="0">
              <a:solidFill>
                <a:schemeClr val="bg1"/>
              </a:solidFill>
            </a:rPr>
          </a:br>
          <a:r>
            <a:rPr lang="en-US" sz="2600" kern="1200" smtClean="0">
              <a:solidFill>
                <a:schemeClr val="bg1"/>
              </a:solidFill>
            </a:rPr>
            <a:t>Black</a:t>
          </a:r>
          <a:endParaRPr lang="th-TH" sz="2600" kern="1200">
            <a:solidFill>
              <a:schemeClr val="bg1"/>
            </a:solidFill>
          </a:endParaRPr>
        </a:p>
      </dsp:txBody>
      <dsp:txXfrm>
        <a:off x="5104973" y="275021"/>
        <a:ext cx="1530236" cy="10201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0.39434</cdr:x>
      <cdr:y>0.09416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-5580112" y="-2708920"/>
          <a:ext cx="1306199" cy="28458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900" dirty="0">
              <a:solidFill>
                <a:schemeClr val="tx1"/>
              </a:solidFill>
              <a:latin typeface="+mn-lt"/>
              <a:ea typeface="+mn-ea"/>
              <a:cs typeface="+mn-cs"/>
            </a:rPr>
            <a:t>% of total FDI </a:t>
          </a:r>
          <a:r>
            <a:rPr lang="en-US" sz="9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net</a:t>
          </a:r>
          <a:r>
            <a:rPr lang="th-TH" sz="9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    </a:t>
          </a:r>
          <a:r>
            <a:rPr lang="en-US" sz="9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 </a:t>
          </a:r>
          <a:r>
            <a:rPr lang="en-US" sz="900" dirty="0">
              <a:solidFill>
                <a:schemeClr val="tx1"/>
              </a:solidFill>
              <a:latin typeface="+mn-lt"/>
              <a:ea typeface="+mn-ea"/>
              <a:cs typeface="+mn-cs"/>
            </a:rPr>
            <a:t>inflows </a:t>
          </a:r>
        </a:p>
        <a:p xmlns:a="http://schemas.openxmlformats.org/drawingml/2006/main">
          <a:endParaRPr lang="th-TH" sz="9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0.60566</cdr:x>
      <cdr:y>0</cdr:y>
    </cdr:from>
    <cdr:to>
      <cdr:x>1</cdr:x>
      <cdr:y>0.09416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242268" y="0"/>
          <a:ext cx="1459893" cy="2305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r"/>
          <a:r>
            <a:rPr lang="en-US" sz="900" dirty="0">
              <a:solidFill>
                <a:schemeClr val="tx1"/>
              </a:solidFill>
              <a:latin typeface="+mn-lt"/>
              <a:ea typeface="+mn-ea"/>
              <a:cs typeface="+mn-cs"/>
            </a:rPr>
            <a:t>Million USD</a:t>
          </a:r>
        </a:p>
        <a:p xmlns:a="http://schemas.openxmlformats.org/drawingml/2006/main">
          <a:pPr algn="r"/>
          <a:endParaRPr lang="th-TH" sz="900" dirty="0">
            <a:solidFill>
              <a:schemeClr val="tx1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EB5963-44DE-47AE-8149-8460239679E9}" type="datetimeFigureOut">
              <a:rPr lang="th-TH" smtClean="0"/>
              <a:pPr/>
              <a:t>22/07/62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D3ACA-C397-471B-935E-D8CC34A28FD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653477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BF1EAC-CABC-41DA-B834-4199438B2F65}" type="datetimeFigureOut">
              <a:rPr lang="th-TH" smtClean="0"/>
              <a:pPr/>
              <a:t>22/07/62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35768C-49A1-48E7-A5F2-C445E0D1C939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96503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D05986-4A4A-4AC0-83AF-EE6DD58E1437}" type="slidenum">
              <a:rPr lang="th-TH" smtClean="0"/>
              <a:pPr/>
              <a:t>15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390225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D05986-4A4A-4AC0-83AF-EE6DD58E1437}" type="slidenum">
              <a:rPr lang="th-TH" smtClean="0"/>
              <a:pPr/>
              <a:t>22</a:t>
            </a:fld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310425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D05986-4A4A-4AC0-83AF-EE6DD58E1437}" type="slidenum">
              <a:rPr lang="th-TH" smtClean="0"/>
              <a:pPr/>
              <a:t>23</a:t>
            </a:fld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432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/>
          <a:lstStyle/>
          <a:p>
            <a:fld id="{DABAC327-10C9-474D-BEB4-61E8E6335511}" type="datetimeFigureOut">
              <a:rPr lang="th-TH" smtClean="0"/>
              <a:pPr/>
              <a:t>22/07/62</a:t>
            </a:fld>
            <a:endParaRPr lang="th-TH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1847FA2-8067-453D-BA1A-09782159F632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315200" cy="1154097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-612576" y="836712"/>
            <a:ext cx="941203" cy="301752"/>
          </a:xfrm>
        </p:spPr>
        <p:txBody>
          <a:bodyPr/>
          <a:lstStyle>
            <a:lvl1pPr>
              <a:defRPr sz="1700" baseline="0">
                <a:solidFill>
                  <a:schemeClr val="accent6">
                    <a:lumMod val="50000"/>
                  </a:schemeClr>
                </a:solidFill>
                <a:latin typeface="+mn-lt"/>
              </a:defRPr>
            </a:lvl1pPr>
          </a:lstStyle>
          <a:p>
            <a:fld id="{6EB89F60-FDBD-43A0-AE50-10B9F4F09794}" type="slidenum">
              <a:rPr lang="th-TH" smtClean="0"/>
              <a:pPr/>
              <a:t>‹#›</a:t>
            </a:fld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/>
          <a:lstStyle/>
          <a:p>
            <a:fld id="{DABAC327-10C9-474D-BEB4-61E8E6335511}" type="datetimeFigureOut">
              <a:rPr lang="th-TH" smtClean="0"/>
              <a:pPr/>
              <a:t>22/07/62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47FA2-8067-453D-BA1A-09782159F63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/>
          <a:lstStyle/>
          <a:p>
            <a:fld id="{DABAC327-10C9-474D-BEB4-61E8E6335511}" type="datetimeFigureOut">
              <a:rPr lang="th-TH" smtClean="0"/>
              <a:pPr/>
              <a:t>22/07/62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47FA2-8067-453D-BA1A-09782159F632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/>
          <a:lstStyle/>
          <a:p>
            <a:fld id="{DABAC327-10C9-474D-BEB4-61E8E6335511}" type="datetimeFigureOut">
              <a:rPr lang="th-TH" smtClean="0"/>
              <a:pPr/>
              <a:t>22/07/62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47FA2-8067-453D-BA1A-09782159F632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/>
          <a:lstStyle/>
          <a:p>
            <a:fld id="{DABAC327-10C9-474D-BEB4-61E8E6335511}" type="datetimeFigureOut">
              <a:rPr lang="th-TH" smtClean="0"/>
              <a:pPr/>
              <a:t>22/07/62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47FA2-8067-453D-BA1A-09782159F63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/>
          <a:lstStyle/>
          <a:p>
            <a:fld id="{DABAC327-10C9-474D-BEB4-61E8E6335511}" type="datetimeFigureOut">
              <a:rPr lang="th-TH" smtClean="0"/>
              <a:pPr/>
              <a:t>22/07/62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47FA2-8067-453D-BA1A-09782159F63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/>
          <a:lstStyle/>
          <a:p>
            <a:fld id="{DABAC327-10C9-474D-BEB4-61E8E6335511}" type="datetimeFigureOut">
              <a:rPr lang="th-TH" smtClean="0"/>
              <a:pPr/>
              <a:t>22/07/62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47FA2-8067-453D-BA1A-09782159F63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/>
          <a:lstStyle/>
          <a:p>
            <a:fld id="{DABAC327-10C9-474D-BEB4-61E8E6335511}" type="datetimeFigureOut">
              <a:rPr lang="th-TH" smtClean="0"/>
              <a:pPr/>
              <a:t>22/07/62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47FA2-8067-453D-BA1A-09782159F63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/>
          <a:lstStyle/>
          <a:p>
            <a:fld id="{DABAC327-10C9-474D-BEB4-61E8E6335511}" type="datetimeFigureOut">
              <a:rPr lang="th-TH" smtClean="0"/>
              <a:pPr/>
              <a:t>22/07/62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47FA2-8067-453D-BA1A-09782159F63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/>
          <a:lstStyle/>
          <a:p>
            <a:fld id="{DABAC327-10C9-474D-BEB4-61E8E6335511}" type="datetimeFigureOut">
              <a:rPr lang="th-TH" smtClean="0"/>
              <a:pPr/>
              <a:t>22/07/62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47FA2-8067-453D-BA1A-09782159F63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53316" y="692696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0" y="692696"/>
            <a:ext cx="3955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91680" y="40180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-545667" y="827978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aseline="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fld id="{F1847FA2-8067-453D-BA1A-09782159F632}" type="slidenum">
              <a:rPr lang="th-TH" smtClean="0"/>
              <a:pPr/>
              <a:t>‹#›</a:t>
            </a:fld>
            <a:endParaRPr lang="th-TH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www.asean.org/communities/asean-economic-community/item/asean-mutual-recognition-arrangement-framework-on-accountancy-services-3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0.gif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22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476672"/>
            <a:ext cx="8136904" cy="2808312"/>
          </a:xfrm>
        </p:spPr>
        <p:txBody>
          <a:bodyPr>
            <a:noAutofit/>
          </a:bodyPr>
          <a:lstStyle/>
          <a:p>
            <a:r>
              <a:rPr lang="en-US" sz="4000" dirty="0">
                <a:solidFill>
                  <a:schemeClr val="tx1">
                    <a:lumMod val="85000"/>
                  </a:schemeClr>
                </a:solidFill>
              </a:rPr>
              <a:t/>
            </a:r>
            <a:br>
              <a:rPr lang="en-US" sz="4000" dirty="0">
                <a:solidFill>
                  <a:schemeClr val="tx1">
                    <a:lumMod val="85000"/>
                  </a:schemeClr>
                </a:solidFill>
              </a:rPr>
            </a:br>
            <a:r>
              <a:rPr lang="en-US" sz="4000"/>
              <a:t/>
            </a:r>
            <a:br>
              <a:rPr lang="en-US" sz="4000"/>
            </a:br>
            <a:r>
              <a:rPr lang="en-US" sz="4000" i="1" smtClean="0">
                <a:latin typeface="Franklin Gothic Medium" panose="020B0603020102020204" pitchFamily="34" charset="0"/>
              </a:rPr>
              <a:t/>
            </a:r>
            <a:br>
              <a:rPr lang="en-US" sz="4000" i="1" smtClean="0">
                <a:latin typeface="Franklin Gothic Medium" panose="020B0603020102020204" pitchFamily="34" charset="0"/>
              </a:rPr>
            </a:br>
            <a:r>
              <a:rPr lang="en-US" sz="4400" i="1" smtClean="0">
                <a:latin typeface="Franklin Gothic Medium" panose="020B0603020102020204" pitchFamily="34" charset="0"/>
              </a:rPr>
              <a:t>ASEAN Integration and Border Trade</a:t>
            </a:r>
            <a:r>
              <a:rPr lang="th-TH" sz="3200" smtClean="0">
                <a:solidFill>
                  <a:schemeClr val="tx1"/>
                </a:solidFill>
                <a:latin typeface="Franklin Gothic Medium" panose="020B0603020102020204" pitchFamily="34" charset="0"/>
              </a:rPr>
              <a:t> </a:t>
            </a:r>
            <a:endParaRPr lang="th-TH" sz="3600" dirty="0">
              <a:solidFill>
                <a:schemeClr val="tx1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9592" y="3645024"/>
            <a:ext cx="7704856" cy="1658026"/>
          </a:xfrm>
        </p:spPr>
        <p:txBody>
          <a:bodyPr>
            <a:noAutofit/>
          </a:bodyPr>
          <a:lstStyle/>
          <a:p>
            <a:r>
              <a:rPr lang="en-US" sz="2400" smtClean="0">
                <a:solidFill>
                  <a:schemeClr val="tx2"/>
                </a:solidFill>
              </a:rPr>
              <a:t>Pariwat Kanithasen</a:t>
            </a:r>
            <a:endParaRPr lang="en-US" sz="2400" smtClean="0"/>
          </a:p>
          <a:p>
            <a:r>
              <a:rPr lang="en-US" sz="2400" i="1" smtClean="0"/>
              <a:t>pariwatk@bot.or.th</a:t>
            </a:r>
            <a:endParaRPr lang="en-US" sz="2400" i="1" smtClean="0">
              <a:solidFill>
                <a:schemeClr val="tx2"/>
              </a:solidFill>
            </a:endParaRPr>
          </a:p>
          <a:p>
            <a:endParaRPr lang="en-US" sz="2000" smtClean="0">
              <a:solidFill>
                <a:schemeClr val="tx2"/>
              </a:solidFill>
            </a:endParaRPr>
          </a:p>
          <a:p>
            <a:r>
              <a:rPr lang="en-US" sz="240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BE Summer School—International Economics EE551</a:t>
            </a:r>
          </a:p>
          <a:p>
            <a:r>
              <a:rPr lang="en-US" sz="2400" smtClean="0"/>
              <a:t>Faculty of Economics, Thammasat University, Thaprachan</a:t>
            </a:r>
          </a:p>
          <a:p>
            <a:r>
              <a:rPr lang="en-US" sz="2400" smtClean="0"/>
              <a:t>25 July 2019</a:t>
            </a:r>
            <a:endParaRPr lang="en-US" sz="2400" smtClean="0"/>
          </a:p>
          <a:p>
            <a:endParaRPr lang="th-TH" sz="1400" dirty="0"/>
          </a:p>
        </p:txBody>
      </p:sp>
      <p:sp>
        <p:nvSpPr>
          <p:cNvPr id="4" name="TextBox 3"/>
          <p:cNvSpPr txBox="1"/>
          <p:nvPr/>
        </p:nvSpPr>
        <p:spPr>
          <a:xfrm>
            <a:off x="827584" y="6596390"/>
            <a:ext cx="439896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smtClean="0"/>
              <a:t>Disclaimer: Views expressed in this presentation are those of the speaker</a:t>
            </a:r>
            <a:endParaRPr lang="th-TH" sz="1050"/>
          </a:p>
        </p:txBody>
      </p:sp>
    </p:spTree>
    <p:extLst>
      <p:ext uri="{BB962C8B-B14F-4D97-AF65-F5344CB8AC3E}">
        <p14:creationId xmlns:p14="http://schemas.microsoft.com/office/powerpoint/2010/main" val="290051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460432" y="6453336"/>
            <a:ext cx="533400" cy="244476"/>
          </a:xfrm>
        </p:spPr>
        <p:txBody>
          <a:bodyPr>
            <a:normAutofit fontScale="70000" lnSpcReduction="20000"/>
          </a:bodyPr>
          <a:lstStyle/>
          <a:p>
            <a:fld id="{BD652286-DE6E-43ED-98B4-8FA5F3688366}" type="slidenum">
              <a:rPr lang="th-TH" smtClean="0"/>
              <a:pPr/>
              <a:t>2</a:t>
            </a:fld>
            <a:endParaRPr lang="th-TH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924944"/>
            <a:ext cx="3960440" cy="2861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83568" y="404664"/>
            <a:ext cx="7992888" cy="990600"/>
          </a:xfrm>
        </p:spPr>
        <p:txBody>
          <a:bodyPr>
            <a:normAutofit fontScale="90000"/>
          </a:bodyPr>
          <a:lstStyle/>
          <a:p>
            <a:r>
              <a:rPr lang="en-US" smtClean="0"/>
              <a:t>Imagined ASEAN Economic Community</a:t>
            </a:r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5220072" y="1916832"/>
            <a:ext cx="29929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/>
              <a:t>AEC: </a:t>
            </a:r>
            <a:br>
              <a:rPr lang="en-US" b="1" smtClean="0"/>
            </a:br>
            <a:r>
              <a:rPr lang="en-US" b="1" smtClean="0"/>
              <a:t>What it actually is</a:t>
            </a:r>
            <a:endParaRPr lang="th-TH" b="1"/>
          </a:p>
        </p:txBody>
      </p:sp>
      <p:pic>
        <p:nvPicPr>
          <p:cNvPr id="2054" name="Picture 6" descr="http://www.unesco.org/culture/ich/img/photo/thumb/01726-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5" y="2924944"/>
            <a:ext cx="4034931" cy="2808312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395536" y="1916832"/>
            <a:ext cx="41764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/>
              <a:t>AEC:</a:t>
            </a:r>
            <a:br>
              <a:rPr lang="en-US" b="1" smtClean="0"/>
            </a:br>
            <a:r>
              <a:rPr lang="en-US" b="1" smtClean="0"/>
              <a:t>What we imagine it to be</a:t>
            </a:r>
            <a:endParaRPr lang="th-TH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 Themes for today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916832"/>
            <a:ext cx="7704856" cy="3539527"/>
          </a:xfrm>
        </p:spPr>
        <p:txBody>
          <a:bodyPr>
            <a:normAutofit fontScale="92500" lnSpcReduction="10000"/>
          </a:bodyPr>
          <a:lstStyle/>
          <a:p>
            <a:pPr marL="902970" indent="-857250">
              <a:buFont typeface="+mj-lt"/>
              <a:buAutoNum type="romanUcPeriod"/>
            </a:pPr>
            <a:r>
              <a:rPr lang="en-US" sz="4000" smtClean="0">
                <a:solidFill>
                  <a:schemeClr val="tx2"/>
                </a:solidFill>
              </a:rPr>
              <a:t>AEC From Above</a:t>
            </a:r>
            <a:r>
              <a:rPr lang="en-US" sz="4000" smtClean="0"/>
              <a:t> </a:t>
            </a:r>
            <a:br>
              <a:rPr lang="en-US" sz="4000" smtClean="0"/>
            </a:br>
            <a:r>
              <a:rPr lang="en-US" sz="4000" smtClean="0"/>
              <a:t>“Imagined” integration through international agreements</a:t>
            </a:r>
          </a:p>
          <a:p>
            <a:pPr marL="902970" indent="-857250">
              <a:buFont typeface="+mj-lt"/>
              <a:buAutoNum type="romanUcPeriod"/>
            </a:pPr>
            <a:r>
              <a:rPr lang="en-US" sz="4000" smtClean="0">
                <a:solidFill>
                  <a:schemeClr val="tx2"/>
                </a:solidFill>
              </a:rPr>
              <a:t>AEC From Below</a:t>
            </a:r>
            <a:r>
              <a:rPr lang="en-US" sz="4000" smtClean="0"/>
              <a:t/>
            </a:r>
            <a:br>
              <a:rPr lang="en-US" sz="4000" smtClean="0"/>
            </a:br>
            <a:r>
              <a:rPr lang="en-US" sz="4000" smtClean="0"/>
              <a:t>Real-life integration through cross-border 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315200" cy="1154097"/>
          </a:xfrm>
        </p:spPr>
        <p:txBody>
          <a:bodyPr>
            <a:normAutofit/>
          </a:bodyPr>
          <a:lstStyle/>
          <a:p>
            <a:r>
              <a:rPr lang="en-US" sz="2800" smtClean="0"/>
              <a:t>Intro: ASEAN Economic Community</a:t>
            </a:r>
            <a:endParaRPr lang="th-TH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-726146" y="2310237"/>
            <a:ext cx="982765" cy="340395"/>
          </a:xfrm>
        </p:spPr>
        <p:txBody>
          <a:bodyPr>
            <a:normAutofit fontScale="92500" lnSpcReduction="10000"/>
          </a:bodyPr>
          <a:lstStyle/>
          <a:p>
            <a:fld id="{BD652286-DE6E-43ED-98B4-8FA5F3688366}" type="slidenum">
              <a:rPr lang="th-TH" sz="1800" smtClean="0"/>
              <a:pPr/>
              <a:t>4</a:t>
            </a:fld>
            <a:endParaRPr lang="th-TH" sz="180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135876322"/>
              </p:ext>
            </p:extLst>
          </p:nvPr>
        </p:nvGraphicFramePr>
        <p:xfrm>
          <a:off x="251520" y="2201714"/>
          <a:ext cx="8513440" cy="31715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0" y="6608385"/>
            <a:ext cx="252184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ASEAN Economic Community Blueprint (2007)</a:t>
            </a:r>
            <a:endParaRPr lang="en-US" sz="900" dirty="0"/>
          </a:p>
        </p:txBody>
      </p:sp>
      <p:grpSp>
        <p:nvGrpSpPr>
          <p:cNvPr id="3" name="Group 14"/>
          <p:cNvGrpSpPr/>
          <p:nvPr/>
        </p:nvGrpSpPr>
        <p:grpSpPr>
          <a:xfrm>
            <a:off x="6819478" y="3464122"/>
            <a:ext cx="1342571" cy="1593518"/>
            <a:chOff x="4104454" y="-284884"/>
            <a:chExt cx="1285793" cy="1412616"/>
          </a:xfrm>
        </p:grpSpPr>
        <p:sp>
          <p:nvSpPr>
            <p:cNvPr id="16" name="Rectangle 15"/>
            <p:cNvSpPr/>
            <p:nvPr/>
          </p:nvSpPr>
          <p:spPr>
            <a:xfrm>
              <a:off x="4104454" y="3148"/>
              <a:ext cx="1213785" cy="1124584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Rectangle 16"/>
            <p:cNvSpPr/>
            <p:nvPr/>
          </p:nvSpPr>
          <p:spPr>
            <a:xfrm>
              <a:off x="4176462" y="-284884"/>
              <a:ext cx="1213785" cy="122413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8232" tIns="78232" rIns="78232" bIns="78232" numCol="1" spcCol="1270" anchor="b" anchorCtr="0">
              <a:noAutofit/>
            </a:bodyPr>
            <a:lstStyle/>
            <a:p>
              <a:pPr lvl="0" algn="ctr" defTabSz="46672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200" b="1" kern="1200" dirty="0" smtClean="0"/>
                <a:t>2005-09</a:t>
              </a:r>
              <a:br>
                <a:rPr lang="en-US" sz="1200" b="1" kern="1200" dirty="0" smtClean="0"/>
              </a:br>
              <a:r>
                <a:rPr lang="en-US" sz="1200" b="1" dirty="0" smtClean="0"/>
                <a:t>Skilled </a:t>
              </a:r>
              <a:r>
                <a:rPr lang="en-US" sz="1400" b="1" dirty="0" smtClean="0"/>
                <a:t>Labor</a:t>
              </a:r>
              <a:r>
                <a:rPr lang="en-US" sz="1200" b="1" dirty="0" smtClean="0"/>
                <a:t/>
              </a:r>
              <a:br>
                <a:rPr lang="en-US" sz="1200" b="1" dirty="0" smtClean="0"/>
              </a:br>
              <a:r>
                <a:rPr lang="en-US" sz="1200" b="1" dirty="0" smtClean="0"/>
                <a:t>MRA </a:t>
              </a:r>
              <a:endParaRPr lang="en-US" sz="1200" b="1" kern="12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smtClean="0"/>
              <a:t>Intro:  ASEAN Economic Community</a:t>
            </a:r>
            <a:endParaRPr lang="th-TH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D652286-DE6E-43ED-98B4-8FA5F3688366}" type="slidenum">
              <a:rPr lang="th-TH" smtClean="0"/>
              <a:pPr/>
              <a:t>5</a:t>
            </a:fld>
            <a:endParaRPr lang="th-TH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251520" y="1700808"/>
            <a:ext cx="3960440" cy="48245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 smtClean="0"/>
          </a:p>
          <a:p>
            <a:r>
              <a:rPr lang="en-US" sz="2400" smtClean="0"/>
              <a:t>The AEC is a work in process, moving in “baby steps”.</a:t>
            </a:r>
            <a:endParaRPr lang="th-TH" sz="3200" dirty="0" smtClean="0"/>
          </a:p>
          <a:p>
            <a:r>
              <a:rPr lang="en-US" sz="2400" smtClean="0"/>
              <a:t>Loose and flexible integration due to diversity</a:t>
            </a:r>
            <a:endParaRPr lang="th-TH" sz="2400" dirty="0"/>
          </a:p>
          <a:p>
            <a:pPr>
              <a:buNone/>
            </a:pPr>
            <a:endParaRPr lang="en-US" dirty="0" smtClean="0"/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176178846"/>
              </p:ext>
            </p:extLst>
          </p:nvPr>
        </p:nvGraphicFramePr>
        <p:xfrm>
          <a:off x="5220072" y="2132856"/>
          <a:ext cx="3672408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004048" y="1700650"/>
            <a:ext cx="41803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chemeClr val="tx2"/>
                </a:solidFill>
              </a:rPr>
              <a:t>ASEAN: Most diverse economic grouping</a:t>
            </a:r>
            <a:endParaRPr lang="en-US" sz="1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7315200" cy="1154097"/>
          </a:xfrm>
        </p:spPr>
        <p:txBody>
          <a:bodyPr>
            <a:normAutofit/>
          </a:bodyPr>
          <a:lstStyle/>
          <a:p>
            <a:r>
              <a:rPr lang="en-US" sz="3600" smtClean="0"/>
              <a:t>Five Areas of ASEAN Integration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D652286-DE6E-43ED-98B4-8FA5F3688366}" type="slidenum">
              <a:rPr lang="th-TH" smtClean="0"/>
              <a:pPr/>
              <a:t>6</a:t>
            </a:fld>
            <a:endParaRPr lang="th-TH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467544" y="2060848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en-US" sz="2800" dirty="0" smtClean="0"/>
              <a:t>1. Goods</a:t>
            </a:r>
            <a:br>
              <a:rPr lang="en-US" sz="2800" dirty="0" smtClean="0"/>
            </a:br>
            <a:r>
              <a:rPr lang="en-US" sz="2800" dirty="0" smtClean="0"/>
              <a:t>Tariffs eliminated for ASEAN5, underway for CLMV...</a:t>
            </a:r>
            <a:endParaRPr lang="th-TH" sz="2800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D652286-DE6E-43ED-98B4-8FA5F3688366}" type="slidenum">
              <a:rPr lang="th-TH" smtClean="0"/>
              <a:pPr/>
              <a:t>7</a:t>
            </a:fld>
            <a:endParaRPr lang="th-TH"/>
          </a:p>
        </p:txBody>
      </p:sp>
      <p:sp>
        <p:nvSpPr>
          <p:cNvPr id="10" name="Rectangle 9"/>
          <p:cNvSpPr/>
          <p:nvPr/>
        </p:nvSpPr>
        <p:spPr>
          <a:xfrm>
            <a:off x="522074" y="1992678"/>
            <a:ext cx="2988996" cy="4172625"/>
          </a:xfrm>
          <a:prstGeom prst="rect">
            <a:avLst/>
          </a:prstGeom>
          <a:ln w="12700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en-US" sz="2000" dirty="0">
                <a:solidFill>
                  <a:schemeClr val="bg2"/>
                </a:solidFill>
              </a:rPr>
              <a:t>Goal: eliminate tariffs for ASEAN-6 in</a:t>
            </a:r>
            <a:r>
              <a:rPr lang="th-TH" sz="2000" dirty="0">
                <a:solidFill>
                  <a:schemeClr val="bg2"/>
                </a:solidFill>
              </a:rPr>
              <a:t> </a:t>
            </a:r>
            <a:r>
              <a:rPr lang="en-US" sz="2000" dirty="0">
                <a:solidFill>
                  <a:schemeClr val="bg2"/>
                </a:solidFill>
              </a:rPr>
              <a:t>2010 and for CLMV in</a:t>
            </a:r>
            <a:r>
              <a:rPr lang="th-TH" sz="2000" dirty="0">
                <a:solidFill>
                  <a:schemeClr val="bg2"/>
                </a:solidFill>
              </a:rPr>
              <a:t> </a:t>
            </a:r>
            <a:r>
              <a:rPr lang="en-US" sz="2000" dirty="0">
                <a:solidFill>
                  <a:schemeClr val="bg2"/>
                </a:solidFill>
              </a:rPr>
              <a:t>2015 except for a very few sensitive items</a:t>
            </a:r>
            <a:endParaRPr lang="th-TH" sz="2000" dirty="0">
              <a:solidFill>
                <a:schemeClr val="bg2"/>
              </a:solidFill>
            </a:endParaRPr>
          </a:p>
          <a:p>
            <a:pPr>
              <a:buFont typeface="Arial" pitchFamily="34" charset="0"/>
              <a:buChar char="•"/>
            </a:pPr>
            <a:endParaRPr lang="en-US" sz="1600" dirty="0">
              <a:solidFill>
                <a:schemeClr val="bg2"/>
              </a:solidFill>
              <a:latin typeface="Browallia New" pitchFamily="34" charset="-34"/>
              <a:cs typeface="+mj-cs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1956157"/>
              </p:ext>
            </p:extLst>
          </p:nvPr>
        </p:nvGraphicFramePr>
        <p:xfrm>
          <a:off x="2005692" y="4048970"/>
          <a:ext cx="715169" cy="89219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715169"/>
              </a:tblGrid>
              <a:tr h="413343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+mj-lt"/>
                          <a:cs typeface="TH SarabunPSK" pitchFamily="34" charset="-34"/>
                        </a:rPr>
                        <a:t>2010</a:t>
                      </a:r>
                      <a:endParaRPr lang="en-US" sz="1400" b="1" dirty="0">
                        <a:latin typeface="+mj-lt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78855">
                <a:tc>
                  <a:txBody>
                    <a:bodyPr/>
                    <a:lstStyle/>
                    <a:p>
                      <a:pPr algn="ctr"/>
                      <a:r>
                        <a:rPr lang="en-US" sz="1400" b="1" baseline="0" dirty="0" smtClean="0">
                          <a:latin typeface="+mj-lt"/>
                          <a:cs typeface="TH SarabunPSK" pitchFamily="34" charset="-34"/>
                        </a:rPr>
                        <a:t>0</a:t>
                      </a:r>
                      <a:r>
                        <a:rPr lang="en-US" sz="1400" b="1" baseline="0" smtClean="0">
                          <a:latin typeface="+mj-lt"/>
                          <a:cs typeface="TH SarabunPSK" pitchFamily="34" charset="-34"/>
                        </a:rPr>
                        <a:t>%</a:t>
                      </a:r>
                      <a:endParaRPr lang="en-US" sz="1400" b="1" dirty="0">
                        <a:latin typeface="+mj-lt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8970573"/>
              </p:ext>
            </p:extLst>
          </p:nvPr>
        </p:nvGraphicFramePr>
        <p:xfrm>
          <a:off x="2720861" y="4048971"/>
          <a:ext cx="701775" cy="12453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701775"/>
              </a:tblGrid>
              <a:tr h="420077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+mj-lt"/>
                          <a:cs typeface="TH SarabunPSK" pitchFamily="34" charset="-34"/>
                        </a:rPr>
                        <a:t>2015</a:t>
                      </a:r>
                      <a:endParaRPr lang="en-US" sz="1400" b="1" dirty="0">
                        <a:latin typeface="+mj-lt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97907">
                <a:tc>
                  <a:txBody>
                    <a:bodyPr/>
                    <a:lstStyle/>
                    <a:p>
                      <a:pPr algn="ctr"/>
                      <a:endParaRPr lang="en-US" sz="1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27376">
                <a:tc>
                  <a:txBody>
                    <a:bodyPr/>
                    <a:lstStyle/>
                    <a:p>
                      <a:pPr algn="ctr"/>
                      <a:r>
                        <a:rPr lang="en-US" sz="1400" b="1" baseline="0" dirty="0" smtClean="0">
                          <a:latin typeface="+mj-lt"/>
                          <a:cs typeface="TH SarabunPSK" pitchFamily="34" charset="-34"/>
                        </a:rPr>
                        <a:t>0</a:t>
                      </a:r>
                      <a:r>
                        <a:rPr lang="en-US" sz="1400" b="1" baseline="0" smtClean="0">
                          <a:latin typeface="+mj-lt"/>
                          <a:cs typeface="TH SarabunPSK" pitchFamily="34" charset="-34"/>
                        </a:rPr>
                        <a:t>%</a:t>
                      </a:r>
                      <a:endParaRPr lang="en-US" sz="1400" b="1" dirty="0">
                        <a:latin typeface="+mj-lt"/>
                        <a:cs typeface="TH SarabunPSK" pitchFamily="34" charset="-34"/>
                      </a:endParaRPr>
                    </a:p>
                  </a:txBody>
                  <a:tcPr marL="45720" marR="4572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59250" y="4541056"/>
            <a:ext cx="1357322" cy="33855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600" smtClean="0">
                <a:solidFill>
                  <a:schemeClr val="accent5">
                    <a:lumMod val="50000"/>
                  </a:schemeClr>
                </a:solidFill>
                <a:latin typeface="+mj-lt"/>
                <a:cs typeface="+mj-cs"/>
              </a:rPr>
              <a:t>ASEAN6</a:t>
            </a:r>
            <a:endParaRPr lang="en-US" sz="1600" dirty="0">
              <a:solidFill>
                <a:schemeClr val="accent5">
                  <a:lumMod val="50000"/>
                </a:schemeClr>
              </a:solidFill>
              <a:latin typeface="+mj-lt"/>
              <a:cs typeface="+mj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9250" y="4941168"/>
            <a:ext cx="2067734" cy="33855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+mj-lt"/>
                <a:cs typeface="+mj-cs"/>
              </a:rPr>
              <a:t>CLMV</a:t>
            </a:r>
            <a:endParaRPr lang="en-US" sz="1600" dirty="0">
              <a:solidFill>
                <a:schemeClr val="accent5">
                  <a:lumMod val="50000"/>
                </a:schemeClr>
              </a:solidFill>
              <a:latin typeface="+mj-lt"/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043608" y="4653136"/>
            <a:ext cx="3219292" cy="16081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endParaRPr lang="en-US" sz="2000" dirty="0" smtClean="0">
              <a:solidFill>
                <a:schemeClr val="tx1"/>
              </a:solidFill>
              <a:latin typeface="Browallia New" pitchFamily="34" charset="-34"/>
              <a:cs typeface="+mj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8612" y="6093296"/>
            <a:ext cx="279275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ASEAN Economic Community Blueprint (2007)</a:t>
            </a:r>
            <a:endParaRPr lang="en-US" sz="1000" dirty="0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90054" y="2780928"/>
            <a:ext cx="5068845" cy="280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/>
          <p:nvPr/>
        </p:nvSpPr>
        <p:spPr>
          <a:xfrm>
            <a:off x="3456903" y="5934471"/>
            <a:ext cx="60486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/>
              <a:t>ERIA (2014) ASEAN Rising and UNCTAD/ESCAP (2013) Addressing Non-tariff Measures in ASEAN, TDRI (2554)</a:t>
            </a:r>
            <a:endParaRPr lang="en-US" sz="900" dirty="0"/>
          </a:p>
        </p:txBody>
      </p:sp>
      <p:sp>
        <p:nvSpPr>
          <p:cNvPr id="3" name="Rectangle 2"/>
          <p:cNvSpPr/>
          <p:nvPr/>
        </p:nvSpPr>
        <p:spPr>
          <a:xfrm>
            <a:off x="4195239" y="213285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smtClean="0"/>
              <a:t>Tariff reductions progressing as planned </a:t>
            </a:r>
            <a:endParaRPr lang="th-TH" sz="20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551635" y="3645024"/>
            <a:ext cx="1237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solidFill>
                  <a:srgbClr val="FF0000"/>
                </a:solidFill>
              </a:rPr>
              <a:t>Tariff reductions</a:t>
            </a:r>
            <a:endParaRPr lang="th-TH" sz="1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D652286-DE6E-43ED-98B4-8FA5F3688366}" type="slidenum">
              <a:rPr lang="th-TH" smtClean="0"/>
              <a:pPr/>
              <a:t>8</a:t>
            </a:fld>
            <a:endParaRPr lang="th-TH"/>
          </a:p>
        </p:txBody>
      </p:sp>
      <p:sp>
        <p:nvSpPr>
          <p:cNvPr id="16" name="TextBox 15"/>
          <p:cNvSpPr txBox="1"/>
          <p:nvPr/>
        </p:nvSpPr>
        <p:spPr>
          <a:xfrm>
            <a:off x="4932040" y="1772816"/>
            <a:ext cx="3456383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800" smtClean="0"/>
              <a:t>Not </a:t>
            </a:r>
            <a:r>
              <a:rPr lang="en-US" sz="1800" dirty="0" smtClean="0"/>
              <a:t>much progress in eliminating NTBs. </a:t>
            </a:r>
          </a:p>
          <a:p>
            <a:pPr>
              <a:buFont typeface="Arial" pitchFamily="34" charset="0"/>
              <a:buChar char="•"/>
            </a:pPr>
            <a:r>
              <a:rPr lang="en-US" sz="1800" dirty="0" smtClean="0"/>
              <a:t> Used in place of tariffs!</a:t>
            </a:r>
          </a:p>
          <a:p>
            <a:pPr>
              <a:buFont typeface="Arial" pitchFamily="34" charset="0"/>
              <a:buChar char="•"/>
            </a:pPr>
            <a:r>
              <a:rPr lang="en-US" sz="1800" dirty="0" smtClean="0"/>
              <a:t> NTBs </a:t>
            </a:r>
            <a:r>
              <a:rPr lang="en-US" sz="1800" smtClean="0"/>
              <a:t>scattered across countries’ laws </a:t>
            </a:r>
            <a:r>
              <a:rPr lang="en-US" sz="1800" dirty="0" smtClean="0"/>
              <a:t>and regulations</a:t>
            </a:r>
            <a:endParaRPr lang="th-TH" sz="1800" dirty="0" smtClean="0"/>
          </a:p>
          <a:p>
            <a:endParaRPr lang="en-US" sz="16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3717032"/>
            <a:ext cx="2832211" cy="2704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04578" y="3414484"/>
            <a:ext cx="23241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en-US" sz="2800" dirty="0" smtClean="0"/>
              <a:t>1. Goods</a:t>
            </a:r>
            <a:br>
              <a:rPr lang="en-US" sz="2800" dirty="0" smtClean="0"/>
            </a:br>
            <a:r>
              <a:rPr lang="en-US" sz="2800" dirty="0" smtClean="0"/>
              <a:t>…but non-tariff barriers remain important obstacles.</a:t>
            </a:r>
            <a:endParaRPr lang="th-TH" sz="2800" dirty="0" smtClean="0"/>
          </a:p>
        </p:txBody>
      </p:sp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086717"/>
              </p:ext>
            </p:extLst>
          </p:nvPr>
        </p:nvGraphicFramePr>
        <p:xfrm>
          <a:off x="827584" y="3465220"/>
          <a:ext cx="3096345" cy="28441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36104"/>
                <a:gridCol w="936104"/>
                <a:gridCol w="1224137"/>
              </a:tblGrid>
              <a:tr h="470569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Round 1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Round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Round 3</a:t>
                      </a:r>
                    </a:p>
                  </a:txBody>
                  <a:tcPr anchor="ctr"/>
                </a:tc>
              </a:tr>
              <a:tr h="873915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Remove by 1 Jan 2008</a:t>
                      </a:r>
                      <a:endParaRPr lang="en-US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Remove by 1 Jan 2009</a:t>
                      </a:r>
                      <a:endParaRPr lang="en-US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ASEAN 5 : Remove by 1 Jan 2010</a:t>
                      </a:r>
                      <a:endParaRPr lang="en-US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560767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endParaRPr lang="en-US" sz="1800" b="1" dirty="0">
                        <a:solidFill>
                          <a:schemeClr val="tx1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endParaRPr lang="en-US" sz="1800" b="1" dirty="0">
                        <a:solidFill>
                          <a:schemeClr val="tx1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Philippines : Remove by 1 Jan 2012</a:t>
                      </a:r>
                      <a:endParaRPr lang="en-US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560767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endParaRPr lang="en-US" sz="1800" b="1" dirty="0">
                        <a:solidFill>
                          <a:schemeClr val="tx1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endParaRPr lang="en-US" sz="1800" b="1" dirty="0">
                        <a:solidFill>
                          <a:schemeClr val="tx1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CLMV : Remove by 1 Jan 2015</a:t>
                      </a:r>
                      <a:endParaRPr lang="en-US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4" name="TextBox 33"/>
          <p:cNvSpPr txBox="1"/>
          <p:nvPr/>
        </p:nvSpPr>
        <p:spPr>
          <a:xfrm>
            <a:off x="899592" y="1916832"/>
            <a:ext cx="29523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Goal: Eliminate </a:t>
            </a:r>
            <a:r>
              <a:rPr lang="en-US" sz="1800" smtClean="0"/>
              <a:t>non-tariff barriers such as quotas, or any measure which restrict trade</a:t>
            </a:r>
            <a:endParaRPr lang="th-TH" sz="1800" dirty="0" smtClean="0"/>
          </a:p>
          <a:p>
            <a:endParaRPr lang="en-US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2771800" y="6499413"/>
            <a:ext cx="60486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/>
              <a:t>ERIA (2014) ASEAN Rising and UNCTAD/ESCAP (2013) Addressing Non-tariff Measures in ASEAN, TDRI (2554)</a:t>
            </a:r>
            <a:endParaRPr 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D652286-DE6E-43ED-98B4-8FA5F3688366}" type="slidenum">
              <a:rPr lang="th-TH" smtClean="0"/>
              <a:pPr/>
              <a:t>9</a:t>
            </a:fld>
            <a:endParaRPr lang="th-TH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429000"/>
            <a:ext cx="4810934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045858" y="6465781"/>
            <a:ext cx="399821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Sources: World Bank Indonesia (2013), </a:t>
            </a:r>
            <a:r>
              <a:rPr lang="en-US" sz="1050" dirty="0" err="1" smtClean="0"/>
              <a:t>Profreight</a:t>
            </a:r>
            <a:r>
              <a:rPr lang="en-US" sz="1050" dirty="0" smtClean="0"/>
              <a:t> (2012), NEDA (2013)</a:t>
            </a:r>
            <a:endParaRPr lang="th-TH" sz="105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11560" y="0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en-US" sz="2800" dirty="0" smtClean="0"/>
              <a:t>1. Goods</a:t>
            </a:r>
            <a:br>
              <a:rPr lang="en-US" sz="2800" dirty="0" smtClean="0"/>
            </a:br>
            <a:r>
              <a:rPr lang="en-US" sz="2800" dirty="0" smtClean="0"/>
              <a:t>Trade facilitation done through logistics networks.</a:t>
            </a:r>
            <a:endParaRPr lang="th-TH" sz="2800" dirty="0" smtClean="0"/>
          </a:p>
        </p:txBody>
      </p:sp>
      <p:pic>
        <p:nvPicPr>
          <p:cNvPr id="35843" name="Picture 3" descr="C:\Users\pariwatk\Desktop\แผนที่ รวม new eng (เพิ่มข้อมูลใหม่)-Recover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94303" y="1772815"/>
            <a:ext cx="3588429" cy="5074743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547664" y="3068960"/>
            <a:ext cx="27054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Shipping costs for 20ft container</a:t>
            </a:r>
            <a:endParaRPr lang="th-TH" sz="1200" b="1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929665" y="3501008"/>
            <a:ext cx="360040" cy="1080120"/>
          </a:xfrm>
          <a:prstGeom prst="line">
            <a:avLst/>
          </a:prstGeom>
          <a:ln w="25400">
            <a:solidFill>
              <a:srgbClr val="39E7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53601" y="3690713"/>
            <a:ext cx="853134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 smtClean="0">
                <a:solidFill>
                  <a:srgbClr val="FF0000"/>
                </a:solidFill>
              </a:rPr>
              <a:t>Bangkok-Singapore</a:t>
            </a:r>
          </a:p>
          <a:p>
            <a:r>
              <a:rPr lang="en-US" sz="1050" b="1" dirty="0" smtClean="0">
                <a:solidFill>
                  <a:srgbClr val="FF0000"/>
                </a:solidFill>
              </a:rPr>
              <a:t>US$250</a:t>
            </a:r>
            <a:endParaRPr lang="th-TH" sz="1050" b="1" dirty="0">
              <a:solidFill>
                <a:srgbClr val="FF0000"/>
              </a:solidFill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921226" y="3435949"/>
            <a:ext cx="1058486" cy="587175"/>
          </a:xfrm>
          <a:custGeom>
            <a:avLst/>
            <a:gdLst>
              <a:gd name="connsiteX0" fmla="*/ 0 w 1058486"/>
              <a:gd name="connsiteY0" fmla="*/ 67981 h 587175"/>
              <a:gd name="connsiteX1" fmla="*/ 488196 w 1058486"/>
              <a:gd name="connsiteY1" fmla="*/ 587175 h 587175"/>
              <a:gd name="connsiteX2" fmla="*/ 991891 w 1058486"/>
              <a:gd name="connsiteY2" fmla="*/ 67981 h 587175"/>
              <a:gd name="connsiteX3" fmla="*/ 1038386 w 1058486"/>
              <a:gd name="connsiteY3" fmla="*/ 21486 h 587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8486" h="587175">
                <a:moveTo>
                  <a:pt x="0" y="67981"/>
                </a:moveTo>
                <a:cubicBezTo>
                  <a:pt x="161440" y="327578"/>
                  <a:pt x="322881" y="587175"/>
                  <a:pt x="488196" y="587175"/>
                </a:cubicBezTo>
                <a:cubicBezTo>
                  <a:pt x="653511" y="587175"/>
                  <a:pt x="900193" y="162262"/>
                  <a:pt x="991891" y="67981"/>
                </a:cubicBezTo>
                <a:cubicBezTo>
                  <a:pt x="1083589" y="-26300"/>
                  <a:pt x="1060987" y="-2407"/>
                  <a:pt x="1038386" y="21486"/>
                </a:cubicBezTo>
              </a:path>
            </a:pathLst>
          </a:custGeom>
          <a:noFill/>
          <a:ln w="25400">
            <a:solidFill>
              <a:srgbClr val="39E7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TextBox 13"/>
          <p:cNvSpPr txBox="1"/>
          <p:nvPr/>
        </p:nvSpPr>
        <p:spPr>
          <a:xfrm>
            <a:off x="1581580" y="3696997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Bangkok-Guangzhou</a:t>
            </a:r>
          </a:p>
          <a:p>
            <a:r>
              <a:rPr lang="en-US" sz="1000" b="1" dirty="0" smtClean="0">
                <a:solidFill>
                  <a:srgbClr val="FF0000"/>
                </a:solidFill>
              </a:rPr>
              <a:t>US$400</a:t>
            </a:r>
            <a:endParaRPr lang="th-TH" sz="10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1772816"/>
            <a:ext cx="480565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Logistical advantages for </a:t>
            </a:r>
            <a:r>
              <a:rPr lang="en-US" sz="2000" smtClean="0"/>
              <a:t>peninsular ASEAN</a:t>
            </a:r>
            <a:endParaRPr lang="en-US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Island countries face </a:t>
            </a:r>
            <a:r>
              <a:rPr lang="en-US" sz="2000" smtClean="0"/>
              <a:t>enormous costs</a:t>
            </a:r>
          </a:p>
          <a:p>
            <a:endParaRPr lang="en-US" sz="1600" dirty="0"/>
          </a:p>
        </p:txBody>
      </p:sp>
      <p:sp>
        <p:nvSpPr>
          <p:cNvPr id="17" name="TextBox 16"/>
          <p:cNvSpPr txBox="1"/>
          <p:nvPr/>
        </p:nvSpPr>
        <p:spPr>
          <a:xfrm>
            <a:off x="6588224" y="1556792"/>
            <a:ext cx="14863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ASEAN Connectivity</a:t>
            </a:r>
            <a:endParaRPr lang="th-TH" sz="1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en-US" sz="2800" dirty="0" smtClean="0"/>
              <a:t>2</a:t>
            </a:r>
            <a:r>
              <a:rPr lang="en-US" sz="2800" smtClean="0"/>
              <a:t>. Services/Investment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ASEAN’s (overly) ambitious liberalization goals…</a:t>
            </a:r>
            <a:endParaRPr lang="th-TH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D652286-DE6E-43ED-98B4-8FA5F3688366}" type="slidenum">
              <a:rPr lang="th-TH" smtClean="0"/>
              <a:pPr/>
              <a:t>10</a:t>
            </a:fld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1547664" y="2348880"/>
            <a:ext cx="453650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smtClean="0"/>
              <a:t>Goal: Gradual relaxation of ASEAN foreign ownership in services according to schedule</a:t>
            </a:r>
          </a:p>
          <a:p>
            <a:pPr lvl="1">
              <a:buFont typeface="Arial" pitchFamily="34" charset="0"/>
              <a:buChar char="•"/>
            </a:pPr>
            <a:endParaRPr lang="th-TH" sz="2000" dirty="0" smtClean="0"/>
          </a:p>
          <a:p>
            <a:endParaRPr lang="th-TH" sz="1600" dirty="0" smtClean="0"/>
          </a:p>
          <a:p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107504" y="6453336"/>
            <a:ext cx="309251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ASEAN Economic Community Blueprint (2007)</a:t>
            </a:r>
            <a:r>
              <a:rPr lang="th-TH" sz="1000" dirty="0" smtClean="0"/>
              <a:t>, </a:t>
            </a:r>
            <a:r>
              <a:rPr lang="en-US" sz="700" dirty="0" smtClean="0"/>
              <a:t>SCB Intelligence</a:t>
            </a:r>
            <a:endParaRPr lang="en-US" sz="1000" dirty="0"/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3140968"/>
            <a:ext cx="4648754" cy="286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D652286-DE6E-43ED-98B4-8FA5F3688366}" type="slidenum">
              <a:rPr lang="th-TH" smtClean="0"/>
              <a:pPr/>
              <a:t>11</a:t>
            </a:fld>
            <a:endParaRPr lang="th-TH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611560" y="2132857"/>
          <a:ext cx="4752528" cy="37890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62316"/>
                <a:gridCol w="609298"/>
                <a:gridCol w="609298"/>
                <a:gridCol w="487439"/>
                <a:gridCol w="548369"/>
                <a:gridCol w="548369"/>
                <a:gridCol w="487439"/>
              </a:tblGrid>
              <a:tr h="1228760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solidFill>
                            <a:schemeClr val="bg2"/>
                          </a:solidFill>
                          <a:latin typeface="Browallia New" pitchFamily="34" charset="-34"/>
                          <a:cs typeface="+mj-cs"/>
                        </a:rPr>
                        <a:t>Services Subsector</a:t>
                      </a:r>
                      <a:r>
                        <a:rPr lang="en-US" sz="1800" baseline="0" dirty="0" smtClean="0">
                          <a:solidFill>
                            <a:schemeClr val="bg2"/>
                          </a:solidFill>
                          <a:latin typeface="Browallia New" pitchFamily="34" charset="-34"/>
                          <a:cs typeface="+mj-cs"/>
                        </a:rPr>
                        <a:t> </a:t>
                      </a:r>
                      <a:endParaRPr lang="en-US" sz="1800" dirty="0">
                        <a:solidFill>
                          <a:schemeClr val="bg2"/>
                        </a:solidFill>
                        <a:latin typeface="Browallia New" pitchFamily="34" charset="-34"/>
                        <a:cs typeface="+mj-cs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chemeClr val="bg2"/>
                          </a:solidFill>
                          <a:latin typeface="Browallia New" pitchFamily="34" charset="-34"/>
                          <a:cs typeface="+mj-cs"/>
                        </a:rPr>
                        <a:t>Goal</a:t>
                      </a:r>
                      <a:br>
                        <a:rPr lang="en-US" sz="1800" b="1" dirty="0" smtClean="0">
                          <a:solidFill>
                            <a:schemeClr val="bg2"/>
                          </a:solidFill>
                          <a:latin typeface="Browallia New" pitchFamily="34" charset="-34"/>
                          <a:cs typeface="+mj-cs"/>
                        </a:rPr>
                      </a:br>
                      <a:r>
                        <a:rPr lang="en-US" sz="1800" b="1" dirty="0" smtClean="0">
                          <a:solidFill>
                            <a:schemeClr val="bg2"/>
                          </a:solidFill>
                          <a:latin typeface="Browallia New" pitchFamily="34" charset="-34"/>
                          <a:cs typeface="+mj-cs"/>
                        </a:rPr>
                        <a:t>2013</a:t>
                      </a:r>
                    </a:p>
                    <a:p>
                      <a:pPr algn="ctr"/>
                      <a:endParaRPr lang="en-US" sz="1800" b="1" dirty="0">
                        <a:solidFill>
                          <a:schemeClr val="bg2"/>
                        </a:solidFill>
                        <a:latin typeface="Browallia New" pitchFamily="34" charset="-34"/>
                        <a:cs typeface="+mj-cs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chemeClr val="bg2"/>
                          </a:solidFill>
                          <a:latin typeface="Browallia New" pitchFamily="34" charset="-34"/>
                          <a:cs typeface="+mj-cs"/>
                        </a:rPr>
                        <a:t>THA</a:t>
                      </a:r>
                      <a:r>
                        <a:rPr lang="th-TH" sz="1800" b="1" dirty="0" smtClean="0">
                          <a:solidFill>
                            <a:schemeClr val="bg2"/>
                          </a:solidFill>
                          <a:latin typeface="Browallia New" pitchFamily="34" charset="-34"/>
                          <a:cs typeface="+mj-cs"/>
                        </a:rPr>
                        <a:t> </a:t>
                      </a:r>
                      <a:endParaRPr lang="en-US" sz="1800" b="1" dirty="0">
                        <a:solidFill>
                          <a:schemeClr val="bg2"/>
                        </a:solidFill>
                        <a:latin typeface="Browallia New" pitchFamily="34" charset="-34"/>
                        <a:cs typeface="+mj-cs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chemeClr val="bg2"/>
                          </a:solidFill>
                          <a:latin typeface="Browallia New" pitchFamily="34" charset="-34"/>
                          <a:cs typeface="+mj-cs"/>
                        </a:rPr>
                        <a:t>IDN</a:t>
                      </a:r>
                      <a:endParaRPr lang="en-US" sz="1800" b="1" dirty="0">
                        <a:solidFill>
                          <a:schemeClr val="bg2"/>
                        </a:solidFill>
                        <a:latin typeface="Browallia New" pitchFamily="34" charset="-34"/>
                        <a:cs typeface="+mj-cs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chemeClr val="bg2"/>
                          </a:solidFill>
                          <a:latin typeface="Browallia New" pitchFamily="34" charset="-34"/>
                          <a:cs typeface="+mj-cs"/>
                        </a:rPr>
                        <a:t>MAL</a:t>
                      </a:r>
                      <a:endParaRPr lang="en-US" sz="1800" b="1" dirty="0">
                        <a:solidFill>
                          <a:schemeClr val="bg2"/>
                        </a:solidFill>
                        <a:latin typeface="Browallia New" pitchFamily="34" charset="-34"/>
                        <a:cs typeface="+mj-cs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chemeClr val="bg2"/>
                          </a:solidFill>
                          <a:latin typeface="Browallia New" pitchFamily="34" charset="-34"/>
                          <a:cs typeface="+mj-cs"/>
                        </a:rPr>
                        <a:t>PHI</a:t>
                      </a:r>
                      <a:endParaRPr lang="en-US" sz="1800" b="1" dirty="0">
                        <a:solidFill>
                          <a:schemeClr val="bg2"/>
                        </a:solidFill>
                        <a:latin typeface="Browallia New" pitchFamily="34" charset="-34"/>
                        <a:cs typeface="+mj-cs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chemeClr val="bg2"/>
                          </a:solidFill>
                          <a:latin typeface="Browallia New" pitchFamily="34" charset="-34"/>
                          <a:cs typeface="+mj-cs"/>
                        </a:rPr>
                        <a:t>SIN</a:t>
                      </a:r>
                      <a:endParaRPr lang="en-US" sz="1800" b="1" dirty="0">
                        <a:solidFill>
                          <a:schemeClr val="bg2"/>
                        </a:solidFill>
                        <a:latin typeface="Browallia New" pitchFamily="34" charset="-34"/>
                        <a:cs typeface="+mj-cs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90904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bg2"/>
                          </a:solidFill>
                          <a:latin typeface="Browallia New" pitchFamily="34" charset="-34"/>
                          <a:cs typeface="+mj-cs"/>
                        </a:rPr>
                        <a:t>IT</a:t>
                      </a:r>
                      <a:r>
                        <a:rPr lang="en-US" sz="1800" b="1" baseline="0" dirty="0" smtClean="0">
                          <a:solidFill>
                            <a:schemeClr val="bg2"/>
                          </a:solidFill>
                          <a:latin typeface="Browallia New" pitchFamily="34" charset="-34"/>
                          <a:cs typeface="+mj-cs"/>
                        </a:rPr>
                        <a:t> (Mobile Phone Services</a:t>
                      </a:r>
                      <a:r>
                        <a:rPr lang="th-TH" sz="1800" b="1" baseline="0" dirty="0" smtClean="0">
                          <a:solidFill>
                            <a:schemeClr val="bg2"/>
                          </a:solidFill>
                          <a:latin typeface="Browallia New" pitchFamily="34" charset="-34"/>
                          <a:cs typeface="+mj-cs"/>
                        </a:rPr>
                        <a:t>)</a:t>
                      </a:r>
                      <a:endParaRPr lang="en-US" sz="1800" b="1" dirty="0">
                        <a:solidFill>
                          <a:schemeClr val="bg2"/>
                        </a:solidFill>
                        <a:latin typeface="Browallia New" pitchFamily="34" charset="-34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FreesiaUPC" pitchFamily="34" charset="-34"/>
                        </a:rPr>
                        <a:t>70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39E74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2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FreesiaUPC" pitchFamily="34" charset="-34"/>
                        </a:rPr>
                        <a:t>49</a:t>
                      </a:r>
                      <a:endParaRPr kumimoji="0" lang="en-US" sz="12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FreesiaUPC" pitchFamily="34" charset="-34"/>
                        </a:rPr>
                        <a:t>49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FreesiaUPC" pitchFamily="34" charset="-34"/>
                        </a:rPr>
                        <a:t>70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39E74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FreesiaUPC" pitchFamily="34" charset="-34"/>
                        </a:rPr>
                        <a:t>40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FreesiaUPC" pitchFamily="34" charset="-34"/>
                        </a:rPr>
                        <a:t>74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39E741"/>
                    </a:solidFill>
                  </a:tcPr>
                </a:tc>
              </a:tr>
              <a:tr h="590904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bg2"/>
                          </a:solidFill>
                          <a:latin typeface="Browallia New" pitchFamily="34" charset="-34"/>
                          <a:cs typeface="+mj-cs"/>
                        </a:rPr>
                        <a:t>Health </a:t>
                      </a:r>
                      <a:r>
                        <a:rPr lang="en-US" sz="1800" b="1" baseline="0" dirty="0" smtClean="0">
                          <a:solidFill>
                            <a:schemeClr val="bg2"/>
                          </a:solidFill>
                          <a:latin typeface="Browallia New" pitchFamily="34" charset="-34"/>
                          <a:cs typeface="+mj-cs"/>
                        </a:rPr>
                        <a:t>(Hospital Services)</a:t>
                      </a:r>
                      <a:endParaRPr lang="en-US" sz="1800" b="1" dirty="0">
                        <a:solidFill>
                          <a:schemeClr val="bg2"/>
                        </a:solidFill>
                        <a:latin typeface="Browallia New" pitchFamily="34" charset="-34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FreesiaUPC" pitchFamily="34" charset="-34"/>
                        </a:rPr>
                        <a:t>70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39E74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2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FreesiaUPC" pitchFamily="34" charset="-34"/>
                        </a:rPr>
                        <a:t>49</a:t>
                      </a:r>
                      <a:endParaRPr kumimoji="0" lang="en-US" sz="12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FreesiaUPC" pitchFamily="34" charset="-34"/>
                        </a:rPr>
                        <a:t>70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39E74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FreesiaUPC" pitchFamily="34" charset="-34"/>
                        </a:rPr>
                        <a:t>70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39E74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FreesiaUPC" pitchFamily="34" charset="-34"/>
                        </a:rPr>
                        <a:t>40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FreesiaUPC" pitchFamily="34" charset="-34"/>
                        </a:rPr>
                        <a:t>51</a:t>
                      </a:r>
                      <a:endParaRPr lang="en-US" sz="12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590904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bg2"/>
                          </a:solidFill>
                          <a:latin typeface="Browallia New" pitchFamily="34" charset="-34"/>
                          <a:cs typeface="+mj-cs"/>
                        </a:rPr>
                        <a:t>Tourism</a:t>
                      </a:r>
                      <a:r>
                        <a:rPr lang="en-US" sz="1800" b="1" baseline="0" dirty="0" smtClean="0">
                          <a:solidFill>
                            <a:schemeClr val="bg2"/>
                          </a:solidFill>
                          <a:latin typeface="Browallia New" pitchFamily="34" charset="-34"/>
                          <a:cs typeface="+mj-cs"/>
                        </a:rPr>
                        <a:t> (Hotel Services)</a:t>
                      </a:r>
                      <a:endParaRPr lang="en-US" sz="1800" b="1" dirty="0">
                        <a:solidFill>
                          <a:schemeClr val="bg2"/>
                        </a:solidFill>
                        <a:latin typeface="Browallia New" pitchFamily="34" charset="-34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FreesiaUPC" pitchFamily="34" charset="-34"/>
                        </a:rPr>
                        <a:t>70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39E74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2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FreesiaUPC" pitchFamily="34" charset="-34"/>
                        </a:rPr>
                        <a:t>49</a:t>
                      </a:r>
                      <a:endParaRPr kumimoji="0" lang="en-US" sz="12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FreesiaUPC" pitchFamily="34" charset="-34"/>
                        </a:rPr>
                        <a:t>50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FreesiaUPC" pitchFamily="34" charset="-34"/>
                        </a:rPr>
                        <a:t>70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39E74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FreesiaUPC" pitchFamily="34" charset="-34"/>
                        </a:rPr>
                        <a:t>40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FreesiaUPC" pitchFamily="34" charset="-34"/>
                        </a:rPr>
                        <a:t>100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39E741"/>
                    </a:solidFill>
                  </a:tcPr>
                </a:tc>
              </a:tr>
              <a:tr h="590904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chemeClr val="bg2"/>
                          </a:solidFill>
                          <a:latin typeface="Browallia New" pitchFamily="34" charset="-34"/>
                          <a:cs typeface="+mj-cs"/>
                        </a:rPr>
                        <a:t>Logistics (Freight Services)</a:t>
                      </a:r>
                      <a:endParaRPr lang="en-US" sz="1800" b="1" dirty="0">
                        <a:solidFill>
                          <a:schemeClr val="bg2"/>
                        </a:solidFill>
                        <a:latin typeface="Browallia New" pitchFamily="34" charset="-34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FreesiaUPC" pitchFamily="34" charset="-34"/>
                        </a:rPr>
                        <a:t>70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39E74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2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FreesiaUPC" pitchFamily="34" charset="-34"/>
                        </a:rPr>
                        <a:t>49</a:t>
                      </a:r>
                      <a:endParaRPr kumimoji="0" lang="en-US" sz="12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FreesiaUPC" pitchFamily="34" charset="-34"/>
                        </a:rPr>
                        <a:t>49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FreesiaUPC" pitchFamily="34" charset="-34"/>
                        </a:rPr>
                        <a:t>51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FreesiaUPC" pitchFamily="34" charset="-34"/>
                        </a:rPr>
                        <a:t>40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FreesiaUPC" pitchFamily="34" charset="-34"/>
                        </a:rPr>
                        <a:t>100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39E741"/>
                    </a:solidFill>
                  </a:tcPr>
                </a:tc>
              </a:tr>
            </a:tbl>
          </a:graphicData>
        </a:graphic>
      </p:graphicFrame>
      <p:pic>
        <p:nvPicPr>
          <p:cNvPr id="8" name="Content Placeholder 25" descr="THAL0001.gif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06373" y="2785552"/>
            <a:ext cx="225467" cy="152877"/>
          </a:xfrm>
          <a:prstGeom prst="rect">
            <a:avLst/>
          </a:prstGeom>
        </p:spPr>
      </p:pic>
      <p:pic>
        <p:nvPicPr>
          <p:cNvPr id="9" name="Picture 8" descr="PHIL0001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2785552"/>
            <a:ext cx="225285" cy="153356"/>
          </a:xfrm>
          <a:prstGeom prst="rect">
            <a:avLst/>
          </a:prstGeom>
        </p:spPr>
      </p:pic>
      <p:pic>
        <p:nvPicPr>
          <p:cNvPr id="10" name="Picture 9" descr="SING000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4048" y="2785552"/>
            <a:ext cx="229316" cy="157656"/>
          </a:xfrm>
          <a:prstGeom prst="rect">
            <a:avLst/>
          </a:prstGeom>
        </p:spPr>
      </p:pic>
      <p:pic>
        <p:nvPicPr>
          <p:cNvPr id="11" name="Picture 2"/>
          <p:cNvPicPr preferRelativeResize="0"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3" y="2785552"/>
            <a:ext cx="224990" cy="152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/>
          <p:cNvPicPr preferRelativeResize="0"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2796616"/>
            <a:ext cx="218747" cy="132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1187624" y="6025912"/>
            <a:ext cx="42484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Source:</a:t>
            </a:r>
            <a:r>
              <a:rPr lang="th-TH" sz="1100" dirty="0" smtClean="0"/>
              <a:t> </a:t>
            </a:r>
            <a:r>
              <a:rPr lang="en-US" sz="1000" dirty="0" smtClean="0"/>
              <a:t>ASEAN Framework Agreement on Services—8</a:t>
            </a:r>
            <a:r>
              <a:rPr lang="en-US" sz="1000" baseline="30000" dirty="0" smtClean="0"/>
              <a:t>th</a:t>
            </a:r>
            <a:r>
              <a:rPr lang="en-US" sz="1000" dirty="0" smtClean="0"/>
              <a:t> Package (2010) </a:t>
            </a:r>
            <a:endParaRPr lang="en-US" sz="1000" dirty="0"/>
          </a:p>
        </p:txBody>
      </p:sp>
      <p:sp>
        <p:nvSpPr>
          <p:cNvPr id="16" name="TextBox 15"/>
          <p:cNvSpPr txBox="1"/>
          <p:nvPr/>
        </p:nvSpPr>
        <p:spPr>
          <a:xfrm>
            <a:off x="5580112" y="2420888"/>
            <a:ext cx="3384376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smtClean="0"/>
              <a:t>Not </a:t>
            </a:r>
            <a:r>
              <a:rPr lang="en-US" sz="2000" dirty="0" smtClean="0"/>
              <a:t>much progress in services integration—even  in Priority Integration Sectors which are supposed to be liberalized before </a:t>
            </a:r>
            <a:r>
              <a:rPr lang="en-US" sz="2000" smtClean="0"/>
              <a:t>other sectors</a:t>
            </a:r>
          </a:p>
          <a:p>
            <a:endParaRPr lang="en-US" sz="2000" dirty="0" smtClean="0"/>
          </a:p>
          <a:p>
            <a:endParaRPr lang="th-TH" sz="2000" dirty="0" smtClean="0"/>
          </a:p>
          <a:p>
            <a:endParaRPr lang="th-TH" sz="1800" dirty="0" smtClean="0"/>
          </a:p>
          <a:p>
            <a:endParaRPr lang="en-US" sz="1600" dirty="0"/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683568" y="404664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2. Services</a:t>
            </a:r>
            <a:b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en-US" noProof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…which lead to </a:t>
            </a:r>
            <a:r>
              <a:rPr lang="en-US" noProof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slow progress</a:t>
            </a:r>
            <a:endParaRPr kumimoji="0" lang="th-TH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4258" y="1700808"/>
            <a:ext cx="48229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 sz="108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1600" dirty="0" smtClean="0">
                <a:solidFill>
                  <a:schemeClr val="bg2">
                    <a:lumMod val="10000"/>
                    <a:lumOff val="90000"/>
                  </a:schemeClr>
                </a:solidFill>
              </a:rPr>
              <a:t>Committed ASEAN shareholding in selected services </a:t>
            </a:r>
            <a:endParaRPr lang="th-TH" sz="1600" dirty="0">
              <a:solidFill>
                <a:schemeClr val="bg2">
                  <a:lumMod val="10000"/>
                  <a:lumOff val="9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D652286-DE6E-43ED-98B4-8FA5F3688366}" type="slidenum">
              <a:rPr lang="th-TH" smtClean="0"/>
              <a:pPr/>
              <a:t>12</a:t>
            </a:fld>
            <a:endParaRPr lang="th-TH"/>
          </a:p>
        </p:txBody>
      </p:sp>
      <p:sp>
        <p:nvSpPr>
          <p:cNvPr id="7" name="Content Placeholder 5"/>
          <p:cNvSpPr txBox="1">
            <a:spLocks/>
          </p:cNvSpPr>
          <p:nvPr/>
        </p:nvSpPr>
        <p:spPr>
          <a:xfrm>
            <a:off x="612648" y="3284984"/>
            <a:ext cx="8153400" cy="281101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th-TH" sz="4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graphicFrame>
        <p:nvGraphicFramePr>
          <p:cNvPr id="13" name="Chart 12"/>
          <p:cNvGraphicFramePr/>
          <p:nvPr>
            <p:extLst>
              <p:ext uri="{D42A27DB-BD31-4B8C-83A1-F6EECF244321}">
                <p14:modId xmlns:p14="http://schemas.microsoft.com/office/powerpoint/2010/main" val="614856376"/>
              </p:ext>
            </p:extLst>
          </p:nvPr>
        </p:nvGraphicFramePr>
        <p:xfrm>
          <a:off x="5097800" y="2420888"/>
          <a:ext cx="3794680" cy="32384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251520" y="2060848"/>
            <a:ext cx="40324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800" smtClean="0"/>
              <a:t>Members </a:t>
            </a:r>
            <a:r>
              <a:rPr lang="en-US" sz="1800" dirty="0" smtClean="0"/>
              <a:t>liberalize only to the extent their domestic laws, e.g. Thailand’s Foreign Businesses Act which prohibits or restricts foreigners to invest in land acquisition, farming, etc</a:t>
            </a:r>
            <a:r>
              <a:rPr lang="en-US" sz="1800" smtClean="0"/>
              <a:t>. </a:t>
            </a:r>
          </a:p>
          <a:p>
            <a:endParaRPr lang="en-US" sz="1800" dirty="0" smtClean="0"/>
          </a:p>
          <a:p>
            <a:pPr>
              <a:buFont typeface="Arial" pitchFamily="34" charset="0"/>
              <a:buChar char="•"/>
            </a:pPr>
            <a:r>
              <a:rPr lang="en-US" sz="1800" dirty="0" smtClean="0"/>
              <a:t> Other countries reserve their own sensitive sectors e.g. oil/gas production for Malaysia/Brunei/Indonesia</a:t>
            </a:r>
            <a:endParaRPr lang="th-TH" sz="1800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4860032" y="5733256"/>
            <a:ext cx="37897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h-TH" sz="18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sz="1800" dirty="0" smtClean="0">
                <a:solidFill>
                  <a:schemeClr val="tx1">
                    <a:lumMod val="95000"/>
                  </a:schemeClr>
                </a:solidFill>
              </a:rPr>
              <a:t>But: Intra-ASEAN FDI, while rising, is still low compared with FDI from outside ASEAN (e.g. Japan)</a:t>
            </a:r>
            <a:endParaRPr lang="th-TH" sz="2000" dirty="0" smtClean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1520" y="6453336"/>
            <a:ext cx="4635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ACIA</a:t>
            </a:r>
            <a:endParaRPr lang="en-US" sz="1000" dirty="0"/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755576" y="548680"/>
            <a:ext cx="8153400" cy="990600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3</a:t>
            </a:r>
            <a:r>
              <a:rPr lang="en-US" sz="240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. Investment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Only up to domestic laws, most of it comes from abroad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932040" y="1916832"/>
            <a:ext cx="36460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08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1400" dirty="0" smtClean="0">
                <a:solidFill>
                  <a:schemeClr val="tx1">
                    <a:lumMod val="95000"/>
                  </a:schemeClr>
                </a:solidFill>
              </a:rPr>
              <a:t>Intra- and extra-ASEAN net foreign direct investment flows</a:t>
            </a:r>
            <a:endParaRPr lang="th-TH" sz="14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D652286-DE6E-43ED-98B4-8FA5F3688366}" type="slidenum">
              <a:rPr lang="th-TH" smtClean="0"/>
              <a:pPr/>
              <a:t>13</a:t>
            </a:fld>
            <a:endParaRPr lang="th-TH"/>
          </a:p>
        </p:txBody>
      </p:sp>
      <p:sp>
        <p:nvSpPr>
          <p:cNvPr id="12" name="TextBox 11"/>
          <p:cNvSpPr txBox="1"/>
          <p:nvPr/>
        </p:nvSpPr>
        <p:spPr>
          <a:xfrm>
            <a:off x="251520" y="1556792"/>
            <a:ext cx="813690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sz="2000" dirty="0" smtClean="0"/>
              <a:t>Mutual Recognition Arrangements (MRAs) signed for 8 </a:t>
            </a:r>
            <a:r>
              <a:rPr lang="en-US" sz="2000" smtClean="0"/>
              <a:t>professions (medical practitioners, dentists, architects, surveyors, tourism professionals)</a:t>
            </a:r>
            <a:endParaRPr lang="en-US" sz="2000" dirty="0"/>
          </a:p>
        </p:txBody>
      </p:sp>
      <p:sp>
        <p:nvSpPr>
          <p:cNvPr id="17" name="TextBox 16"/>
          <p:cNvSpPr txBox="1"/>
          <p:nvPr/>
        </p:nvSpPr>
        <p:spPr>
          <a:xfrm>
            <a:off x="4788024" y="3933056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611560" y="476672"/>
            <a:ext cx="8712968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noProof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4. </a:t>
            </a:r>
            <a:r>
              <a:rPr lang="en-US" noProof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Labor</a:t>
            </a: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</a:t>
            </a:r>
            <a:r>
              <a:rPr lang="en-US" noProof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hallow </a:t>
            </a:r>
            <a:r>
              <a:rPr lang="en-US" noProof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commitments in skilled professional labor</a:t>
            </a:r>
            <a:r>
              <a:rPr lang="en-US" noProof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…</a:t>
            </a:r>
            <a:endParaRPr kumimoji="0" lang="th-TH" sz="2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9512" y="6596390"/>
            <a:ext cx="91267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smtClean="0">
                <a:latin typeface="Browallia New" pitchFamily="34" charset="-34"/>
                <a:cs typeface="Browallia New" pitchFamily="34" charset="-34"/>
              </a:rPr>
              <a:t>Source: </a:t>
            </a:r>
            <a:r>
              <a:rPr lang="en-GB" sz="1200" smtClean="0">
                <a:latin typeface="Browallia New" pitchFamily="34" charset="-34"/>
                <a:cs typeface="Browallia New" pitchFamily="34" charset="-34"/>
                <a:hlinkClick r:id="rId2"/>
              </a:rPr>
              <a:t>http://www.asean.org/communities/asean-economic-community/item/asean-mutual-recognition-arrangement-framework-on-accountancy-services-3</a:t>
            </a:r>
            <a:endParaRPr lang="en-GB" sz="1200" smtClean="0">
              <a:latin typeface="Browallia New" pitchFamily="34" charset="-34"/>
              <a:cs typeface="Browallia New" pitchFamily="34" charset="-34"/>
            </a:endParaRPr>
          </a:p>
          <a:p>
            <a:endParaRPr lang="th-TH" sz="160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10241" name="Picture 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3356992"/>
            <a:ext cx="6410325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2780928"/>
            <a:ext cx="531495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D652286-DE6E-43ED-98B4-8FA5F3688366}" type="slidenum">
              <a:rPr lang="th-TH" smtClean="0"/>
              <a:pPr/>
              <a:t>14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467544" y="1772817"/>
            <a:ext cx="3672408" cy="48936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tx2"/>
                </a:solidFill>
              </a:rPr>
              <a:t>Foreign Labor </a:t>
            </a:r>
            <a:br>
              <a:rPr lang="en-US" sz="2000" b="1" dirty="0" smtClean="0">
                <a:solidFill>
                  <a:schemeClr val="tx2"/>
                </a:solidFill>
              </a:rPr>
            </a:br>
            <a:r>
              <a:rPr lang="en-US" sz="2000" b="1" dirty="0" smtClean="0">
                <a:solidFill>
                  <a:schemeClr val="tx2"/>
                </a:solidFill>
              </a:rPr>
              <a:t>in Thailand</a:t>
            </a:r>
            <a:endParaRPr lang="th-TH" sz="2000" b="1" dirty="0" smtClean="0">
              <a:solidFill>
                <a:schemeClr val="tx2"/>
              </a:solidFill>
            </a:endParaRPr>
          </a:p>
          <a:p>
            <a:endParaRPr lang="th-TH" sz="1600" dirty="0" smtClean="0">
              <a:solidFill>
                <a:schemeClr val="tx2"/>
              </a:solidFill>
            </a:endParaRPr>
          </a:p>
          <a:p>
            <a:endParaRPr lang="en-US" sz="1600" dirty="0" smtClean="0">
              <a:solidFill>
                <a:schemeClr val="tx2"/>
              </a:solidFill>
            </a:endParaRPr>
          </a:p>
          <a:p>
            <a:endParaRPr lang="th-TH" sz="1600" dirty="0" smtClean="0">
              <a:solidFill>
                <a:schemeClr val="tx2"/>
              </a:solidFill>
            </a:endParaRPr>
          </a:p>
          <a:p>
            <a:endParaRPr lang="th-TH" sz="1600" dirty="0" smtClean="0">
              <a:solidFill>
                <a:schemeClr val="tx2"/>
              </a:solidFill>
            </a:endParaRPr>
          </a:p>
          <a:p>
            <a:endParaRPr lang="th-TH" sz="1600" dirty="0" smtClean="0">
              <a:solidFill>
                <a:schemeClr val="tx2"/>
              </a:solidFill>
            </a:endParaRPr>
          </a:p>
          <a:p>
            <a:endParaRPr lang="th-TH" sz="1600" dirty="0" smtClean="0">
              <a:solidFill>
                <a:schemeClr val="tx2"/>
              </a:solidFill>
            </a:endParaRPr>
          </a:p>
          <a:p>
            <a:endParaRPr lang="th-TH" sz="1600" dirty="0" smtClean="0">
              <a:solidFill>
                <a:schemeClr val="tx2"/>
              </a:solidFill>
            </a:endParaRPr>
          </a:p>
          <a:p>
            <a:endParaRPr lang="th-TH" sz="1600" dirty="0" smtClean="0">
              <a:solidFill>
                <a:schemeClr val="tx2"/>
              </a:solidFill>
            </a:endParaRPr>
          </a:p>
          <a:p>
            <a:endParaRPr lang="th-TH" sz="1600" dirty="0" smtClean="0">
              <a:solidFill>
                <a:schemeClr val="tx2"/>
              </a:solidFill>
            </a:endParaRPr>
          </a:p>
          <a:p>
            <a:endParaRPr lang="th-TH" sz="1600" dirty="0" smtClean="0">
              <a:solidFill>
                <a:schemeClr val="tx2"/>
              </a:solidFill>
            </a:endParaRPr>
          </a:p>
          <a:p>
            <a:endParaRPr lang="th-TH" sz="1600" dirty="0" smtClean="0">
              <a:solidFill>
                <a:schemeClr val="tx2"/>
              </a:solidFill>
            </a:endParaRPr>
          </a:p>
          <a:p>
            <a:endParaRPr lang="th-TH" sz="1600" dirty="0" smtClean="0">
              <a:solidFill>
                <a:schemeClr val="tx2"/>
              </a:solidFill>
            </a:endParaRPr>
          </a:p>
          <a:p>
            <a:endParaRPr lang="th-TH" sz="1600" dirty="0" smtClean="0">
              <a:solidFill>
                <a:schemeClr val="tx2"/>
              </a:solidFill>
            </a:endParaRPr>
          </a:p>
          <a:p>
            <a:endParaRPr lang="th-TH" sz="1600" dirty="0" smtClean="0">
              <a:solidFill>
                <a:schemeClr val="tx2"/>
              </a:solidFill>
            </a:endParaRPr>
          </a:p>
          <a:p>
            <a:r>
              <a:rPr lang="th-TH" sz="1600" dirty="0" smtClean="0">
                <a:solidFill>
                  <a:schemeClr val="tx2"/>
                </a:solidFill>
              </a:rPr>
              <a:t> </a:t>
            </a:r>
            <a:endParaRPr lang="th-TH" sz="1800" dirty="0" smtClean="0">
              <a:solidFill>
                <a:schemeClr val="tx2"/>
              </a:solidFill>
            </a:endParaRPr>
          </a:p>
          <a:p>
            <a:endParaRPr lang="th-TH" sz="1600" dirty="0" smtClean="0">
              <a:solidFill>
                <a:schemeClr val="tx2"/>
              </a:solidFill>
            </a:endParaRPr>
          </a:p>
          <a:p>
            <a:endParaRPr lang="en-US" sz="1600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1916831"/>
            <a:ext cx="4644008" cy="3389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7308304" y="5373216"/>
            <a:ext cx="160172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err="1" smtClean="0">
                <a:solidFill>
                  <a:schemeClr val="tx2"/>
                </a:solidFill>
              </a:rPr>
              <a:t>Capanelli</a:t>
            </a:r>
            <a:r>
              <a:rPr lang="en-US" sz="1050" dirty="0" smtClean="0">
                <a:solidFill>
                  <a:schemeClr val="tx2"/>
                </a:solidFill>
              </a:rPr>
              <a:t> (ADBI) (2013)</a:t>
            </a:r>
            <a:endParaRPr lang="en-US" sz="1050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568" y="2564904"/>
            <a:ext cx="302433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</a:rPr>
              <a:t>1,430,000+</a:t>
            </a:r>
            <a:endParaRPr lang="en-US" b="1" i="1" dirty="0" smtClean="0">
              <a:solidFill>
                <a:schemeClr val="tx2"/>
              </a:solidFill>
            </a:endParaRPr>
          </a:p>
          <a:p>
            <a:r>
              <a:rPr lang="en-US" sz="2000" dirty="0" smtClean="0">
                <a:solidFill>
                  <a:schemeClr val="tx2"/>
                </a:solidFill>
              </a:rPr>
              <a:t>Number of ASEAN labor force in Thailand</a:t>
            </a:r>
            <a:endParaRPr lang="en-US" sz="2000" dirty="0">
              <a:solidFill>
                <a:schemeClr val="tx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9552" y="3717032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tx2"/>
                </a:solidFill>
              </a:rPr>
              <a:t>=92%</a:t>
            </a:r>
          </a:p>
          <a:p>
            <a:r>
              <a:rPr lang="en-US" sz="1600" dirty="0" smtClean="0">
                <a:solidFill>
                  <a:schemeClr val="tx2"/>
                </a:solidFill>
              </a:rPr>
              <a:t>of the foreign labor force in Thailand</a:t>
            </a:r>
            <a:endParaRPr lang="en-US" sz="1600" dirty="0">
              <a:solidFill>
                <a:schemeClr val="tx2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75656" y="6381328"/>
            <a:ext cx="255871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>
                <a:solidFill>
                  <a:schemeClr val="tx2"/>
                </a:solidFill>
              </a:rPr>
              <a:t>Source Office of Foreign Labor Statistics</a:t>
            </a:r>
            <a:endParaRPr lang="en-US" sz="700" dirty="0">
              <a:solidFill>
                <a:schemeClr val="tx2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9552" y="5013176"/>
            <a:ext cx="30963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</a:rPr>
              <a:t>390</a:t>
            </a:r>
            <a:endParaRPr lang="en-US" b="1" i="1" dirty="0" smtClean="0">
              <a:solidFill>
                <a:schemeClr val="tx2"/>
              </a:solidFill>
            </a:endParaRPr>
          </a:p>
          <a:p>
            <a:r>
              <a:rPr lang="en-US" sz="1600" dirty="0" smtClean="0">
                <a:solidFill>
                  <a:schemeClr val="tx2"/>
                </a:solidFill>
              </a:rPr>
              <a:t>Number of ASEAN Labor force in MRA professions</a:t>
            </a:r>
            <a:endParaRPr lang="en-US" sz="1600" dirty="0">
              <a:solidFill>
                <a:schemeClr val="tx2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63688" y="4437112"/>
            <a:ext cx="21565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2"/>
                </a:solidFill>
              </a:rPr>
              <a:t>=3.6%</a:t>
            </a:r>
          </a:p>
          <a:p>
            <a:r>
              <a:rPr lang="en-US" sz="1600" dirty="0" smtClean="0">
                <a:solidFill>
                  <a:schemeClr val="tx2"/>
                </a:solidFill>
              </a:rPr>
              <a:t>of the Thai labor force </a:t>
            </a:r>
            <a:endParaRPr lang="en-US" sz="1600" dirty="0">
              <a:solidFill>
                <a:schemeClr val="tx2"/>
              </a:solidFill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11560" y="404664"/>
            <a:ext cx="8820472" cy="1080120"/>
          </a:xfrm>
          <a:prstGeom prst="rect">
            <a:avLst/>
          </a:prstGeom>
        </p:spPr>
        <p:txBody>
          <a:bodyPr vert="horz" anchor="ctr">
            <a:normAutofit fontScale="9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noProof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4. </a:t>
            </a:r>
            <a:r>
              <a:rPr lang="en-US" noProof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Labor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…though most labor movements are non-skilled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 semi-skilled</a:t>
            </a:r>
            <a:endParaRPr kumimoji="0" lang="th-TH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03E0645-788E-4262-9CA5-0A5CEC0D209A}" type="slidenum">
              <a:rPr lang="th-TH" smtClean="0">
                <a:latin typeface="+mj-lt"/>
              </a:rPr>
              <a:pPr/>
              <a:t>15</a:t>
            </a:fld>
            <a:endParaRPr lang="th-TH">
              <a:latin typeface="+mj-lt"/>
            </a:endParaRPr>
          </a:p>
        </p:txBody>
      </p:sp>
      <p:grpSp>
        <p:nvGrpSpPr>
          <p:cNvPr id="2" name="Group 28"/>
          <p:cNvGrpSpPr/>
          <p:nvPr/>
        </p:nvGrpSpPr>
        <p:grpSpPr>
          <a:xfrm>
            <a:off x="182461" y="928670"/>
            <a:ext cx="8961571" cy="5931849"/>
            <a:chOff x="179389" y="1003300"/>
            <a:chExt cx="8812211" cy="5857220"/>
          </a:xfrm>
        </p:grpSpPr>
        <p:sp>
          <p:nvSpPr>
            <p:cNvPr id="30" name="Freeform 14"/>
            <p:cNvSpPr>
              <a:spLocks/>
            </p:cNvSpPr>
            <p:nvPr/>
          </p:nvSpPr>
          <p:spPr bwMode="blackWhite">
            <a:xfrm>
              <a:off x="7208838" y="1003300"/>
              <a:ext cx="1622425" cy="5054600"/>
            </a:xfrm>
            <a:custGeom>
              <a:avLst/>
              <a:gdLst>
                <a:gd name="T0" fmla="*/ 0 w 633"/>
                <a:gd name="T1" fmla="*/ 2147483647 h 1744"/>
                <a:gd name="T2" fmla="*/ 2147483647 w 633"/>
                <a:gd name="T3" fmla="*/ 2147483647 h 1744"/>
                <a:gd name="T4" fmla="*/ 2147483647 w 633"/>
                <a:gd name="T5" fmla="*/ 2147483647 h 1744"/>
                <a:gd name="T6" fmla="*/ 2147483647 w 633"/>
                <a:gd name="T7" fmla="*/ 0 h 1744"/>
                <a:gd name="T8" fmla="*/ 2147483647 w 633"/>
                <a:gd name="T9" fmla="*/ 2147483647 h 1744"/>
                <a:gd name="T10" fmla="*/ 2147483647 w 633"/>
                <a:gd name="T11" fmla="*/ 2147483647 h 1744"/>
                <a:gd name="T12" fmla="*/ 2147483647 w 633"/>
                <a:gd name="T13" fmla="*/ 2147483647 h 1744"/>
                <a:gd name="T14" fmla="*/ 2147483647 w 633"/>
                <a:gd name="T15" fmla="*/ 2147483647 h 1744"/>
                <a:gd name="T16" fmla="*/ 2147483647 w 633"/>
                <a:gd name="T17" fmla="*/ 2147483647 h 1744"/>
                <a:gd name="T18" fmla="*/ 2147483647 w 633"/>
                <a:gd name="T19" fmla="*/ 2147483647 h 1744"/>
                <a:gd name="T20" fmla="*/ 2147483647 w 633"/>
                <a:gd name="T21" fmla="*/ 2147483647 h 1744"/>
                <a:gd name="T22" fmla="*/ 0 w 633"/>
                <a:gd name="T23" fmla="*/ 2147483647 h 174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33"/>
                <a:gd name="T37" fmla="*/ 0 h 1744"/>
                <a:gd name="T38" fmla="*/ 633 w 633"/>
                <a:gd name="T39" fmla="*/ 1744 h 174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33" h="1744">
                  <a:moveTo>
                    <a:pt x="0" y="499"/>
                  </a:moveTo>
                  <a:lnTo>
                    <a:pt x="1" y="1743"/>
                  </a:lnTo>
                  <a:lnTo>
                    <a:pt x="632" y="1743"/>
                  </a:lnTo>
                  <a:lnTo>
                    <a:pt x="632" y="0"/>
                  </a:lnTo>
                  <a:lnTo>
                    <a:pt x="591" y="55"/>
                  </a:lnTo>
                  <a:lnTo>
                    <a:pt x="537" y="109"/>
                  </a:lnTo>
                  <a:lnTo>
                    <a:pt x="468" y="172"/>
                  </a:lnTo>
                  <a:lnTo>
                    <a:pt x="378" y="244"/>
                  </a:lnTo>
                  <a:lnTo>
                    <a:pt x="288" y="313"/>
                  </a:lnTo>
                  <a:lnTo>
                    <a:pt x="207" y="367"/>
                  </a:lnTo>
                  <a:lnTo>
                    <a:pt x="90" y="442"/>
                  </a:lnTo>
                  <a:lnTo>
                    <a:pt x="0" y="499"/>
                  </a:lnTo>
                </a:path>
              </a:pathLst>
            </a:custGeom>
            <a:solidFill>
              <a:srgbClr val="003366"/>
            </a:solidFill>
            <a:ln w="12700" cap="rnd">
              <a:noFill/>
              <a:round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endParaRPr lang="en-US"/>
            </a:p>
          </p:txBody>
        </p:sp>
        <p:grpSp>
          <p:nvGrpSpPr>
            <p:cNvPr id="3" name="Group 27"/>
            <p:cNvGrpSpPr/>
            <p:nvPr/>
          </p:nvGrpSpPr>
          <p:grpSpPr>
            <a:xfrm>
              <a:off x="190500" y="1641475"/>
              <a:ext cx="8801100" cy="5219045"/>
              <a:chOff x="190500" y="1641475"/>
              <a:chExt cx="8801100" cy="5219045"/>
            </a:xfrm>
          </p:grpSpPr>
          <p:sp>
            <p:nvSpPr>
              <p:cNvPr id="37" name="Freeform 7"/>
              <p:cNvSpPr>
                <a:spLocks/>
              </p:cNvSpPr>
              <p:nvPr/>
            </p:nvSpPr>
            <p:spPr bwMode="blackWhite">
              <a:xfrm>
                <a:off x="2044700" y="4052888"/>
                <a:ext cx="1285875" cy="2036762"/>
              </a:xfrm>
              <a:custGeom>
                <a:avLst/>
                <a:gdLst>
                  <a:gd name="T0" fmla="*/ 0 w 647"/>
                  <a:gd name="T1" fmla="*/ 2147483647 h 548"/>
                  <a:gd name="T2" fmla="*/ 0 w 647"/>
                  <a:gd name="T3" fmla="*/ 2147483647 h 548"/>
                  <a:gd name="T4" fmla="*/ 2147483647 w 647"/>
                  <a:gd name="T5" fmla="*/ 2147483647 h 548"/>
                  <a:gd name="T6" fmla="*/ 2147483647 w 647"/>
                  <a:gd name="T7" fmla="*/ 0 h 548"/>
                  <a:gd name="T8" fmla="*/ 2147483647 w 647"/>
                  <a:gd name="T9" fmla="*/ 2147483647 h 548"/>
                  <a:gd name="T10" fmla="*/ 2147483647 w 647"/>
                  <a:gd name="T11" fmla="*/ 2147483647 h 548"/>
                  <a:gd name="T12" fmla="*/ 2147483647 w 647"/>
                  <a:gd name="T13" fmla="*/ 2147483647 h 548"/>
                  <a:gd name="T14" fmla="*/ 2147483647 w 647"/>
                  <a:gd name="T15" fmla="*/ 2147483647 h 548"/>
                  <a:gd name="T16" fmla="*/ 2147483647 w 647"/>
                  <a:gd name="T17" fmla="*/ 2147483647 h 548"/>
                  <a:gd name="T18" fmla="*/ 2147483647 w 647"/>
                  <a:gd name="T19" fmla="*/ 2147483647 h 548"/>
                  <a:gd name="T20" fmla="*/ 2147483647 w 647"/>
                  <a:gd name="T21" fmla="*/ 2147483647 h 548"/>
                  <a:gd name="T22" fmla="*/ 0 w 647"/>
                  <a:gd name="T23" fmla="*/ 2147483647 h 54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647"/>
                  <a:gd name="T37" fmla="*/ 0 h 548"/>
                  <a:gd name="T38" fmla="*/ 647 w 647"/>
                  <a:gd name="T39" fmla="*/ 548 h 54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647" h="548">
                    <a:moveTo>
                      <a:pt x="0" y="78"/>
                    </a:moveTo>
                    <a:lnTo>
                      <a:pt x="0" y="547"/>
                    </a:lnTo>
                    <a:lnTo>
                      <a:pt x="646" y="546"/>
                    </a:lnTo>
                    <a:lnTo>
                      <a:pt x="646" y="0"/>
                    </a:lnTo>
                    <a:lnTo>
                      <a:pt x="582" y="10"/>
                    </a:lnTo>
                    <a:lnTo>
                      <a:pt x="490" y="24"/>
                    </a:lnTo>
                    <a:lnTo>
                      <a:pt x="414" y="34"/>
                    </a:lnTo>
                    <a:lnTo>
                      <a:pt x="348" y="42"/>
                    </a:lnTo>
                    <a:lnTo>
                      <a:pt x="278" y="50"/>
                    </a:lnTo>
                    <a:lnTo>
                      <a:pt x="192" y="58"/>
                    </a:lnTo>
                    <a:lnTo>
                      <a:pt x="82" y="70"/>
                    </a:lnTo>
                    <a:lnTo>
                      <a:pt x="0" y="78"/>
                    </a:lnTo>
                  </a:path>
                </a:pathLst>
              </a:custGeom>
              <a:solidFill>
                <a:srgbClr val="2E77E2"/>
              </a:solidFill>
              <a:ln w="12700" cap="rnd">
                <a:noFill/>
                <a:round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8" name="Line 2"/>
              <p:cNvSpPr>
                <a:spLocks noChangeShapeType="1"/>
              </p:cNvSpPr>
              <p:nvPr/>
            </p:nvSpPr>
            <p:spPr bwMode="auto">
              <a:xfrm flipV="1">
                <a:off x="1017588" y="1641475"/>
                <a:ext cx="6180137" cy="1968500"/>
              </a:xfrm>
              <a:prstGeom prst="line">
                <a:avLst/>
              </a:prstGeom>
              <a:noFill/>
              <a:ln w="28575">
                <a:solidFill>
                  <a:schemeClr val="tx2"/>
                </a:solidFill>
                <a:prstDash val="sysDot"/>
                <a:round/>
                <a:headEnd/>
                <a:tailEnd type="triangle" w="med" len="med"/>
              </a:ln>
            </p:spPr>
            <p:txBody>
              <a:bodyPr wrap="none" lIns="0" tIns="0" rIns="0" bIns="0" anchor="ctr"/>
              <a:lstStyle/>
              <a:p>
                <a:endParaRPr lang="en-US"/>
              </a:p>
            </p:txBody>
          </p:sp>
          <p:sp>
            <p:nvSpPr>
              <p:cNvPr id="39" name="Rectangle 3"/>
              <p:cNvSpPr>
                <a:spLocks noChangeArrowheads="1"/>
              </p:cNvSpPr>
              <p:nvPr/>
            </p:nvSpPr>
            <p:spPr bwMode="blackWhite">
              <a:xfrm flipH="1">
                <a:off x="2088301" y="3543275"/>
                <a:ext cx="1122362" cy="2431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defTabSz="820738" eaLnBrk="0" hangingPunct="0"/>
                <a:r>
                  <a:rPr lang="en-US" altLang="zh-CN" sz="1600" b="1" dirty="0" smtClean="0">
                    <a:solidFill>
                      <a:schemeClr val="tx1">
                        <a:lumMod val="95000"/>
                      </a:schemeClr>
                    </a:solidFill>
                    <a:ea typeface="SimSun" pitchFamily="2" charset="-122"/>
                    <a:cs typeface="TH SarabunPSK" pitchFamily="34" charset="-34"/>
                  </a:rPr>
                  <a:t>Stage 2 </a:t>
                </a:r>
                <a:endParaRPr lang="en-US" altLang="zh-CN" sz="1600" b="1" dirty="0">
                  <a:solidFill>
                    <a:schemeClr val="tx1">
                      <a:lumMod val="95000"/>
                    </a:schemeClr>
                  </a:solidFill>
                  <a:ea typeface="SimSun" pitchFamily="2" charset="-122"/>
                  <a:cs typeface="TH SarabunPSK" pitchFamily="34" charset="-34"/>
                </a:endParaRPr>
              </a:p>
            </p:txBody>
          </p:sp>
          <p:sp>
            <p:nvSpPr>
              <p:cNvPr id="40" name="Freeform 4"/>
              <p:cNvSpPr>
                <a:spLocks/>
              </p:cNvSpPr>
              <p:nvPr/>
            </p:nvSpPr>
            <p:spPr bwMode="blackWhite">
              <a:xfrm>
                <a:off x="5232400" y="2420938"/>
                <a:ext cx="2036763" cy="3644900"/>
              </a:xfrm>
              <a:custGeom>
                <a:avLst/>
                <a:gdLst>
                  <a:gd name="T0" fmla="*/ 0 w 633"/>
                  <a:gd name="T1" fmla="*/ 2147483647 h 1744"/>
                  <a:gd name="T2" fmla="*/ 2147483647 w 633"/>
                  <a:gd name="T3" fmla="*/ 2147483647 h 1744"/>
                  <a:gd name="T4" fmla="*/ 2147483647 w 633"/>
                  <a:gd name="T5" fmla="*/ 2147483647 h 1744"/>
                  <a:gd name="T6" fmla="*/ 2147483647 w 633"/>
                  <a:gd name="T7" fmla="*/ 0 h 1744"/>
                  <a:gd name="T8" fmla="*/ 2147483647 w 633"/>
                  <a:gd name="T9" fmla="*/ 2147483647 h 1744"/>
                  <a:gd name="T10" fmla="*/ 2147483647 w 633"/>
                  <a:gd name="T11" fmla="*/ 2147483647 h 1744"/>
                  <a:gd name="T12" fmla="*/ 2147483647 w 633"/>
                  <a:gd name="T13" fmla="*/ 2147483647 h 1744"/>
                  <a:gd name="T14" fmla="*/ 2147483647 w 633"/>
                  <a:gd name="T15" fmla="*/ 2147483647 h 1744"/>
                  <a:gd name="T16" fmla="*/ 2147483647 w 633"/>
                  <a:gd name="T17" fmla="*/ 2147483647 h 1744"/>
                  <a:gd name="T18" fmla="*/ 2147483647 w 633"/>
                  <a:gd name="T19" fmla="*/ 2147483647 h 1744"/>
                  <a:gd name="T20" fmla="*/ 2147483647 w 633"/>
                  <a:gd name="T21" fmla="*/ 2147483647 h 1744"/>
                  <a:gd name="T22" fmla="*/ 0 w 633"/>
                  <a:gd name="T23" fmla="*/ 2147483647 h 174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633"/>
                  <a:gd name="T37" fmla="*/ 0 h 1744"/>
                  <a:gd name="T38" fmla="*/ 633 w 633"/>
                  <a:gd name="T39" fmla="*/ 1744 h 1744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633" h="1744">
                    <a:moveTo>
                      <a:pt x="0" y="499"/>
                    </a:moveTo>
                    <a:lnTo>
                      <a:pt x="1" y="1743"/>
                    </a:lnTo>
                    <a:lnTo>
                      <a:pt x="632" y="1743"/>
                    </a:lnTo>
                    <a:lnTo>
                      <a:pt x="632" y="0"/>
                    </a:lnTo>
                    <a:lnTo>
                      <a:pt x="591" y="55"/>
                    </a:lnTo>
                    <a:lnTo>
                      <a:pt x="537" y="109"/>
                    </a:lnTo>
                    <a:lnTo>
                      <a:pt x="468" y="172"/>
                    </a:lnTo>
                    <a:lnTo>
                      <a:pt x="378" y="244"/>
                    </a:lnTo>
                    <a:lnTo>
                      <a:pt x="288" y="313"/>
                    </a:lnTo>
                    <a:lnTo>
                      <a:pt x="207" y="367"/>
                    </a:lnTo>
                    <a:lnTo>
                      <a:pt x="90" y="442"/>
                    </a:lnTo>
                    <a:lnTo>
                      <a:pt x="0" y="499"/>
                    </a:lnTo>
                  </a:path>
                </a:pathLst>
              </a:custGeom>
              <a:solidFill>
                <a:srgbClr val="0066CC"/>
              </a:solidFill>
              <a:ln w="12700" cap="rnd">
                <a:noFill/>
                <a:round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1" name="Rectangle 8"/>
              <p:cNvSpPr>
                <a:spLocks noChangeArrowheads="1"/>
              </p:cNvSpPr>
              <p:nvPr/>
            </p:nvSpPr>
            <p:spPr bwMode="blackWhite">
              <a:xfrm flipH="1">
                <a:off x="3635375" y="3213100"/>
                <a:ext cx="1323975" cy="2529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defTabSz="820738" eaLnBrk="0" hangingPunct="0">
                  <a:lnSpc>
                    <a:spcPct val="110000"/>
                  </a:lnSpc>
                </a:pPr>
                <a:r>
                  <a:rPr lang="en-US" altLang="zh-CN" sz="1600" b="1" dirty="0">
                    <a:solidFill>
                      <a:schemeClr val="tx1">
                        <a:lumMod val="95000"/>
                      </a:schemeClr>
                    </a:solidFill>
                    <a:ea typeface="SimSun" pitchFamily="2" charset="-122"/>
                    <a:cs typeface="TH SarabunPSK" pitchFamily="34" charset="-34"/>
                  </a:rPr>
                  <a:t>Stage 3</a:t>
                </a:r>
                <a:r>
                  <a:rPr lang="en-US" altLang="zh-CN" sz="1600" b="1" dirty="0">
                    <a:solidFill>
                      <a:schemeClr val="tx1">
                        <a:lumMod val="95000"/>
                      </a:schemeClr>
                    </a:solidFill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 </a:t>
                </a:r>
              </a:p>
            </p:txBody>
          </p:sp>
          <p:sp>
            <p:nvSpPr>
              <p:cNvPr id="42" name="Rectangle 9"/>
              <p:cNvSpPr>
                <a:spLocks noChangeArrowheads="1"/>
              </p:cNvSpPr>
              <p:nvPr/>
            </p:nvSpPr>
            <p:spPr bwMode="blackWhite">
              <a:xfrm flipH="1">
                <a:off x="5292725" y="2636838"/>
                <a:ext cx="1508125" cy="2431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defTabSz="820738" eaLnBrk="0" hangingPunct="0"/>
                <a:r>
                  <a:rPr lang="en-US" altLang="zh-CN" sz="1600" b="1" dirty="0">
                    <a:solidFill>
                      <a:schemeClr val="tx1">
                        <a:lumMod val="95000"/>
                      </a:schemeClr>
                    </a:solidFill>
                    <a:ea typeface="SimSun" pitchFamily="2" charset="-122"/>
                    <a:cs typeface="TH SarabunPSK" pitchFamily="34" charset="-34"/>
                  </a:rPr>
                  <a:t>Stage 4 </a:t>
                </a:r>
              </a:p>
            </p:txBody>
          </p:sp>
          <p:sp>
            <p:nvSpPr>
              <p:cNvPr id="43" name="Rectangle 10"/>
              <p:cNvSpPr>
                <a:spLocks noChangeArrowheads="1"/>
              </p:cNvSpPr>
              <p:nvPr/>
            </p:nvSpPr>
            <p:spPr bwMode="blackWhite">
              <a:xfrm flipH="1">
                <a:off x="7115660" y="1694622"/>
                <a:ext cx="1306513" cy="2431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defTabSz="820738" eaLnBrk="0" hangingPunct="0"/>
                <a:r>
                  <a:rPr lang="en-US" altLang="zh-CN" sz="1600" b="1" dirty="0">
                    <a:solidFill>
                      <a:schemeClr val="tx1">
                        <a:lumMod val="95000"/>
                      </a:schemeClr>
                    </a:solidFill>
                    <a:ea typeface="SimSun" pitchFamily="2" charset="-122"/>
                    <a:cs typeface="TH SarabunPSK" pitchFamily="34" charset="-34"/>
                  </a:rPr>
                  <a:t>Stage 5 </a:t>
                </a:r>
              </a:p>
            </p:txBody>
          </p:sp>
          <p:sp>
            <p:nvSpPr>
              <p:cNvPr id="44" name="Freeform 17"/>
              <p:cNvSpPr>
                <a:spLocks/>
              </p:cNvSpPr>
              <p:nvPr/>
            </p:nvSpPr>
            <p:spPr bwMode="blackWhite">
              <a:xfrm>
                <a:off x="3321050" y="3463925"/>
                <a:ext cx="1931988" cy="2630488"/>
              </a:xfrm>
              <a:custGeom>
                <a:avLst/>
                <a:gdLst>
                  <a:gd name="T0" fmla="*/ 0 w 634"/>
                  <a:gd name="T1" fmla="*/ 2147483647 h 1246"/>
                  <a:gd name="T2" fmla="*/ 0 w 634"/>
                  <a:gd name="T3" fmla="*/ 2147483647 h 1246"/>
                  <a:gd name="T4" fmla="*/ 2147483647 w 634"/>
                  <a:gd name="T5" fmla="*/ 2147483647 h 1246"/>
                  <a:gd name="T6" fmla="*/ 2147483647 w 634"/>
                  <a:gd name="T7" fmla="*/ 0 h 1246"/>
                  <a:gd name="T8" fmla="*/ 2147483647 w 634"/>
                  <a:gd name="T9" fmla="*/ 2147483647 h 1246"/>
                  <a:gd name="T10" fmla="*/ 2147483647 w 634"/>
                  <a:gd name="T11" fmla="*/ 2147483647 h 1246"/>
                  <a:gd name="T12" fmla="*/ 2147483647 w 634"/>
                  <a:gd name="T13" fmla="*/ 2147483647 h 1246"/>
                  <a:gd name="T14" fmla="*/ 2147483647 w 634"/>
                  <a:gd name="T15" fmla="*/ 2147483647 h 1246"/>
                  <a:gd name="T16" fmla="*/ 2147483647 w 634"/>
                  <a:gd name="T17" fmla="*/ 2147483647 h 1246"/>
                  <a:gd name="T18" fmla="*/ 2147483647 w 634"/>
                  <a:gd name="T19" fmla="*/ 2147483647 h 1246"/>
                  <a:gd name="T20" fmla="*/ 2147483647 w 634"/>
                  <a:gd name="T21" fmla="*/ 2147483647 h 1246"/>
                  <a:gd name="T22" fmla="*/ 0 w 634"/>
                  <a:gd name="T23" fmla="*/ 2147483647 h 124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634"/>
                  <a:gd name="T37" fmla="*/ 0 h 1246"/>
                  <a:gd name="T38" fmla="*/ 634 w 634"/>
                  <a:gd name="T39" fmla="*/ 1246 h 124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634" h="1246">
                    <a:moveTo>
                      <a:pt x="0" y="269"/>
                    </a:moveTo>
                    <a:lnTo>
                      <a:pt x="0" y="1245"/>
                    </a:lnTo>
                    <a:lnTo>
                      <a:pt x="632" y="1245"/>
                    </a:lnTo>
                    <a:lnTo>
                      <a:pt x="633" y="0"/>
                    </a:lnTo>
                    <a:lnTo>
                      <a:pt x="571" y="34"/>
                    </a:lnTo>
                    <a:lnTo>
                      <a:pt x="509" y="66"/>
                    </a:lnTo>
                    <a:lnTo>
                      <a:pt x="435" y="100"/>
                    </a:lnTo>
                    <a:lnTo>
                      <a:pt x="359" y="134"/>
                    </a:lnTo>
                    <a:lnTo>
                      <a:pt x="257" y="176"/>
                    </a:lnTo>
                    <a:lnTo>
                      <a:pt x="167" y="212"/>
                    </a:lnTo>
                    <a:lnTo>
                      <a:pt x="69" y="246"/>
                    </a:lnTo>
                    <a:lnTo>
                      <a:pt x="0" y="269"/>
                    </a:lnTo>
                  </a:path>
                </a:pathLst>
              </a:custGeom>
              <a:solidFill>
                <a:srgbClr val="0099FF"/>
              </a:solidFill>
              <a:ln w="12700" cap="rnd">
                <a:noFill/>
                <a:round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45" name="Rectangle 18"/>
              <p:cNvSpPr>
                <a:spLocks noChangeArrowheads="1"/>
              </p:cNvSpPr>
              <p:nvPr/>
            </p:nvSpPr>
            <p:spPr bwMode="auto">
              <a:xfrm flipH="1">
                <a:off x="3433650" y="4325398"/>
                <a:ext cx="1979613" cy="1063665"/>
              </a:xfrm>
              <a:prstGeom prst="rect">
                <a:avLst/>
              </a:prstGeom>
              <a:noFill/>
              <a:ln w="57150" algn="ctr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 marL="177800" defTabSz="838200">
                  <a:lnSpc>
                    <a:spcPct val="80000"/>
                  </a:lnSpc>
                </a:pPr>
                <a:r>
                  <a:rPr lang="en-GB" sz="2000" b="1" smtClean="0">
                    <a:solidFill>
                      <a:schemeClr val="accent6">
                        <a:lumMod val="50000"/>
                      </a:schemeClr>
                    </a:solidFill>
                    <a:cs typeface="TH SarabunPSK" pitchFamily="34" charset="-34"/>
                  </a:rPr>
                  <a:t>Portfolio inflows</a:t>
                </a:r>
              </a:p>
              <a:p>
                <a:pPr marL="177800" defTabSz="838200">
                  <a:lnSpc>
                    <a:spcPct val="80000"/>
                  </a:lnSpc>
                </a:pPr>
                <a:r>
                  <a:rPr lang="en-GB" sz="2000" b="1" smtClean="0">
                    <a:solidFill>
                      <a:schemeClr val="accent6">
                        <a:lumMod val="50000"/>
                      </a:schemeClr>
                    </a:solidFill>
                    <a:cs typeface="TH SarabunPSK" pitchFamily="34" charset="-34"/>
                  </a:rPr>
                  <a:t>(Stock and bonds)</a:t>
                </a:r>
                <a:endParaRPr lang="en-US" sz="1100" dirty="0">
                  <a:cs typeface="TH SarabunPSK" pitchFamily="34" charset="-34"/>
                </a:endParaRPr>
              </a:p>
            </p:txBody>
          </p:sp>
          <p:sp>
            <p:nvSpPr>
              <p:cNvPr id="46" name="Rectangle 19"/>
              <p:cNvSpPr>
                <a:spLocks noChangeArrowheads="1"/>
              </p:cNvSpPr>
              <p:nvPr/>
            </p:nvSpPr>
            <p:spPr bwMode="auto">
              <a:xfrm>
                <a:off x="5487080" y="3543275"/>
                <a:ext cx="1557773" cy="1138755"/>
              </a:xfrm>
              <a:prstGeom prst="rect">
                <a:avLst/>
              </a:prstGeom>
              <a:noFill/>
              <a:ln w="57150" algn="ctr">
                <a:noFill/>
                <a:miter lim="800000"/>
                <a:headEnd type="none" w="sm" len="sm"/>
                <a:tailEnd type="none" w="sm" len="sm"/>
              </a:ln>
            </p:spPr>
            <p:txBody>
              <a:bodyPr wrap="square">
                <a:spAutoFit/>
              </a:bodyPr>
              <a:lstStyle/>
              <a:p>
                <a:pPr marL="88900" defTabSz="838200">
                  <a:spcBef>
                    <a:spcPct val="20000"/>
                  </a:spcBef>
                </a:pPr>
                <a:r>
                  <a:rPr lang="en-GB" sz="1800" b="1" dirty="0">
                    <a:solidFill>
                      <a:schemeClr val="tx1">
                        <a:lumMod val="75000"/>
                      </a:schemeClr>
                    </a:solidFill>
                    <a:cs typeface="TH SarabunPSK" pitchFamily="34" charset="-34"/>
                  </a:rPr>
                  <a:t>Portfolio outflows</a:t>
                </a:r>
              </a:p>
              <a:p>
                <a:pPr marL="88900" defTabSz="838200">
                  <a:lnSpc>
                    <a:spcPct val="0"/>
                  </a:lnSpc>
                  <a:spcBef>
                    <a:spcPct val="20000"/>
                  </a:spcBef>
                </a:pPr>
                <a:endParaRPr lang="en-GB" sz="14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endParaRPr>
              </a:p>
              <a:p>
                <a:pPr marL="88900" defTabSz="838200">
                  <a:spcBef>
                    <a:spcPct val="20000"/>
                  </a:spcBef>
                  <a:buFontTx/>
                  <a:buChar char="•"/>
                </a:pPr>
                <a:endParaRPr lang="en-GB" sz="1100" b="1" dirty="0">
                  <a:cs typeface="TH SarabunPSK" pitchFamily="34" charset="-34"/>
                </a:endParaRPr>
              </a:p>
              <a:p>
                <a:pPr marL="88900" defTabSz="838200">
                  <a:spcBef>
                    <a:spcPct val="20000"/>
                  </a:spcBef>
                  <a:buFontTx/>
                  <a:buChar char="•"/>
                </a:pPr>
                <a:endParaRPr lang="en-GB" sz="1400" b="1" dirty="0"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47" name="Rectangle 20"/>
              <p:cNvSpPr>
                <a:spLocks noChangeArrowheads="1"/>
              </p:cNvSpPr>
              <p:nvPr/>
            </p:nvSpPr>
            <p:spPr bwMode="auto">
              <a:xfrm>
                <a:off x="7223125" y="2813050"/>
                <a:ext cx="1584325" cy="638199"/>
              </a:xfrm>
              <a:prstGeom prst="rect">
                <a:avLst/>
              </a:prstGeom>
              <a:noFill/>
              <a:ln w="57150" algn="ctr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 marL="177800" defTabSz="838200"/>
                <a:r>
                  <a:rPr lang="en-GB" sz="1800" b="1" dirty="0">
                    <a:solidFill>
                      <a:schemeClr val="tx1">
                        <a:lumMod val="75000"/>
                      </a:schemeClr>
                    </a:solidFill>
                    <a:cs typeface="TH SarabunPSK" pitchFamily="34" charset="-34"/>
                  </a:rPr>
                  <a:t>Other flows</a:t>
                </a:r>
              </a:p>
              <a:p>
                <a:pPr marL="177800" defTabSz="838200"/>
                <a:r>
                  <a:rPr lang="en-GB" sz="1800" b="1" smtClean="0">
                    <a:solidFill>
                      <a:schemeClr val="tx1">
                        <a:lumMod val="75000"/>
                      </a:schemeClr>
                    </a:solidFill>
                    <a:cs typeface="TH SarabunPSK" pitchFamily="34" charset="-34"/>
                  </a:rPr>
                  <a:t>(e.g. loans)</a:t>
                </a:r>
                <a:endParaRPr lang="en-GB" sz="1800" b="1" dirty="0">
                  <a:solidFill>
                    <a:schemeClr val="tx1">
                      <a:lumMod val="75000"/>
                    </a:schemeClr>
                  </a:solidFill>
                  <a:cs typeface="TH SarabunPSK" pitchFamily="34" charset="-34"/>
                </a:endParaRPr>
              </a:p>
            </p:txBody>
          </p:sp>
          <p:sp>
            <p:nvSpPr>
              <p:cNvPr id="48" name="Line 22"/>
              <p:cNvSpPr>
                <a:spLocks noChangeShapeType="1"/>
              </p:cNvSpPr>
              <p:nvPr/>
            </p:nvSpPr>
            <p:spPr bwMode="auto">
              <a:xfrm flipV="1">
                <a:off x="190500" y="6067425"/>
                <a:ext cx="8801100" cy="69850"/>
              </a:xfrm>
              <a:prstGeom prst="line">
                <a:avLst/>
              </a:prstGeom>
              <a:noFill/>
              <a:ln w="76200">
                <a:solidFill>
                  <a:srgbClr val="777777"/>
                </a:solidFill>
                <a:round/>
                <a:headEnd type="none" w="med" len="lg"/>
                <a:tailEnd type="triangle" w="med" len="lg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" name="Text Box 28"/>
              <p:cNvSpPr txBox="1">
                <a:spLocks noChangeArrowheads="1"/>
              </p:cNvSpPr>
              <p:nvPr/>
            </p:nvSpPr>
            <p:spPr bwMode="auto">
              <a:xfrm>
                <a:off x="7150100" y="6337300"/>
                <a:ext cx="1430338" cy="523220"/>
              </a:xfrm>
              <a:prstGeom prst="rect">
                <a:avLst/>
              </a:prstGeom>
              <a:noFill/>
              <a:ln w="6350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defTabSz="838200">
                  <a:spcBef>
                    <a:spcPct val="50000"/>
                  </a:spcBef>
                </a:pPr>
                <a:endParaRPr lang="en-US" i="1" dirty="0">
                  <a:solidFill>
                    <a:schemeClr val="bg2"/>
                  </a:solidFill>
                </a:endParaRPr>
              </a:p>
            </p:txBody>
          </p:sp>
          <p:sp>
            <p:nvSpPr>
              <p:cNvPr id="54" name="Text Box 29"/>
              <p:cNvSpPr txBox="1">
                <a:spLocks noChangeArrowheads="1"/>
              </p:cNvSpPr>
              <p:nvPr/>
            </p:nvSpPr>
            <p:spPr bwMode="auto">
              <a:xfrm>
                <a:off x="1857594" y="2334540"/>
                <a:ext cx="2249676" cy="395076"/>
              </a:xfrm>
              <a:prstGeom prst="rect">
                <a:avLst/>
              </a:prstGeom>
              <a:noFill/>
              <a:ln w="57150" algn="ctr">
                <a:noFill/>
                <a:miter lim="800000"/>
                <a:headEnd type="none" w="sm" len="sm"/>
                <a:tailEnd type="none" w="sm" len="sm"/>
              </a:ln>
            </p:spPr>
            <p:txBody>
              <a:bodyPr wrap="none">
                <a:spAutoFit/>
              </a:bodyPr>
              <a:lstStyle/>
              <a:p>
                <a:pPr marL="177800" algn="ctr" defTabSz="838200"/>
                <a:r>
                  <a:rPr lang="en-US" sz="2000" i="1" dirty="0">
                    <a:solidFill>
                      <a:schemeClr val="tx1">
                        <a:lumMod val="95000"/>
                      </a:schemeClr>
                    </a:solidFill>
                  </a:rPr>
                  <a:t>DEGREE OF RISK</a:t>
                </a:r>
                <a:r>
                  <a:rPr lang="en-US" sz="2000" dirty="0">
                    <a:solidFill>
                      <a:schemeClr val="tx1">
                        <a:lumMod val="95000"/>
                      </a:schemeClr>
                    </a:solidFill>
                  </a:rPr>
                  <a:t> </a:t>
                </a:r>
              </a:p>
            </p:txBody>
          </p:sp>
          <p:sp>
            <p:nvSpPr>
              <p:cNvPr id="55" name="Rectangle 33"/>
              <p:cNvSpPr>
                <a:spLocks noChangeArrowheads="1"/>
              </p:cNvSpPr>
              <p:nvPr/>
            </p:nvSpPr>
            <p:spPr bwMode="auto">
              <a:xfrm>
                <a:off x="2159109" y="4752010"/>
                <a:ext cx="1345349" cy="1805192"/>
              </a:xfrm>
              <a:prstGeom prst="rect">
                <a:avLst/>
              </a:prstGeom>
              <a:noFill/>
              <a:ln w="57150" algn="ctr">
                <a:noFill/>
                <a:miter lim="800000"/>
                <a:headEnd type="none" w="sm" len="sm"/>
                <a:tailEnd type="none" w="sm" len="sm"/>
              </a:ln>
            </p:spPr>
            <p:txBody>
              <a:bodyPr wrap="square">
                <a:spAutoFit/>
              </a:bodyPr>
              <a:lstStyle/>
              <a:p>
                <a:pPr defTabSz="838200">
                  <a:lnSpc>
                    <a:spcPct val="80000"/>
                  </a:lnSpc>
                  <a:spcBef>
                    <a:spcPct val="20000"/>
                  </a:spcBef>
                </a:pPr>
                <a:r>
                  <a:rPr lang="en-GB" sz="2000" b="1" dirty="0" smtClean="0">
                    <a:solidFill>
                      <a:schemeClr val="accent6">
                        <a:lumMod val="50000"/>
                      </a:schemeClr>
                    </a:solidFill>
                    <a:cs typeface="TH SarabunPSK" pitchFamily="34" charset="-34"/>
                  </a:rPr>
                  <a:t>Direct</a:t>
                </a:r>
              </a:p>
              <a:p>
                <a:pPr defTabSz="838200">
                  <a:lnSpc>
                    <a:spcPct val="70000"/>
                  </a:lnSpc>
                  <a:spcBef>
                    <a:spcPct val="20000"/>
                  </a:spcBef>
                </a:pPr>
                <a:r>
                  <a:rPr lang="en-GB" sz="2000" b="1" smtClean="0">
                    <a:solidFill>
                      <a:schemeClr val="accent6">
                        <a:lumMod val="50000"/>
                      </a:schemeClr>
                    </a:solidFill>
                    <a:cs typeface="TH SarabunPSK" pitchFamily="34" charset="-34"/>
                  </a:rPr>
                  <a:t>Invest-</a:t>
                </a:r>
              </a:p>
              <a:p>
                <a:pPr defTabSz="838200">
                  <a:lnSpc>
                    <a:spcPct val="70000"/>
                  </a:lnSpc>
                  <a:spcBef>
                    <a:spcPct val="20000"/>
                  </a:spcBef>
                </a:pPr>
                <a:r>
                  <a:rPr lang="en-GB" sz="2000" b="1" smtClean="0">
                    <a:solidFill>
                      <a:schemeClr val="accent6">
                        <a:lumMod val="50000"/>
                      </a:schemeClr>
                    </a:solidFill>
                    <a:cs typeface="TH SarabunPSK" pitchFamily="34" charset="-34"/>
                  </a:rPr>
                  <a:t>ment</a:t>
                </a:r>
                <a:br>
                  <a:rPr lang="en-GB" sz="2000" b="1" smtClean="0">
                    <a:solidFill>
                      <a:schemeClr val="accent6">
                        <a:lumMod val="50000"/>
                      </a:schemeClr>
                    </a:solidFill>
                    <a:cs typeface="TH SarabunPSK" pitchFamily="34" charset="-34"/>
                  </a:rPr>
                </a:br>
                <a:r>
                  <a:rPr lang="en-GB" sz="2000" b="1" smtClean="0">
                    <a:solidFill>
                      <a:schemeClr val="accent6">
                        <a:lumMod val="50000"/>
                      </a:schemeClr>
                    </a:solidFill>
                    <a:cs typeface="TH SarabunPSK" pitchFamily="34" charset="-34"/>
                  </a:rPr>
                  <a:t>(FDI)</a:t>
                </a:r>
                <a:endParaRPr lang="en-GB" sz="2000" b="1" dirty="0">
                  <a:solidFill>
                    <a:schemeClr val="accent6">
                      <a:lumMod val="50000"/>
                    </a:schemeClr>
                  </a:solidFill>
                  <a:cs typeface="TH SarabunPSK" pitchFamily="34" charset="-34"/>
                </a:endParaRPr>
              </a:p>
              <a:p>
                <a:pPr defTabSz="838200">
                  <a:lnSpc>
                    <a:spcPct val="90000"/>
                  </a:lnSpc>
                  <a:spcBef>
                    <a:spcPct val="20000"/>
                  </a:spcBef>
                </a:pPr>
                <a:endParaRPr lang="en-GB" sz="1200" dirty="0"/>
              </a:p>
              <a:p>
                <a:pPr algn="ctr" defTabSz="838200">
                  <a:spcBef>
                    <a:spcPct val="20000"/>
                  </a:spcBef>
                </a:pPr>
                <a:endParaRPr lang="en-GB" dirty="0"/>
              </a:p>
            </p:txBody>
          </p:sp>
        </p:grpSp>
        <p:grpSp>
          <p:nvGrpSpPr>
            <p:cNvPr id="5" name="Group 30"/>
            <p:cNvGrpSpPr>
              <a:grpSpLocks/>
            </p:cNvGrpSpPr>
            <p:nvPr/>
          </p:nvGrpSpPr>
          <p:grpSpPr bwMode="auto">
            <a:xfrm>
              <a:off x="179389" y="3686176"/>
              <a:ext cx="1908177" cy="2346326"/>
              <a:chOff x="113" y="2322"/>
              <a:chExt cx="1202" cy="1478"/>
            </a:xfrm>
          </p:grpSpPr>
          <p:sp>
            <p:nvSpPr>
              <p:cNvPr id="33" name="Rectangle 11"/>
              <p:cNvSpPr>
                <a:spLocks noChangeArrowheads="1"/>
              </p:cNvSpPr>
              <p:nvPr/>
            </p:nvSpPr>
            <p:spPr bwMode="blackWhite">
              <a:xfrm flipH="1">
                <a:off x="245" y="2322"/>
                <a:ext cx="816" cy="1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defTabSz="820738" eaLnBrk="0" hangingPunct="0"/>
                <a:r>
                  <a:rPr lang="en-US" altLang="zh-CN" sz="1600" b="1" dirty="0">
                    <a:solidFill>
                      <a:schemeClr val="tx1">
                        <a:lumMod val="95000"/>
                      </a:schemeClr>
                    </a:solidFill>
                    <a:ea typeface="SimSun" pitchFamily="2" charset="-122"/>
                    <a:cs typeface="TH SarabunPSK" pitchFamily="34" charset="-34"/>
                  </a:rPr>
                  <a:t>Stage 1 </a:t>
                </a:r>
              </a:p>
            </p:txBody>
          </p:sp>
          <p:sp>
            <p:nvSpPr>
              <p:cNvPr id="35" name="Freeform 7"/>
              <p:cNvSpPr>
                <a:spLocks/>
              </p:cNvSpPr>
              <p:nvPr/>
            </p:nvSpPr>
            <p:spPr bwMode="blackWhite">
              <a:xfrm>
                <a:off x="113" y="2742"/>
                <a:ext cx="1202" cy="1058"/>
              </a:xfrm>
              <a:custGeom>
                <a:avLst/>
                <a:gdLst>
                  <a:gd name="T0" fmla="*/ 0 w 647"/>
                  <a:gd name="T1" fmla="*/ 29205 h 548"/>
                  <a:gd name="T2" fmla="*/ 0 w 647"/>
                  <a:gd name="T3" fmla="*/ 203887 h 548"/>
                  <a:gd name="T4" fmla="*/ 170253 w 647"/>
                  <a:gd name="T5" fmla="*/ 203483 h 548"/>
                  <a:gd name="T6" fmla="*/ 170253 w 647"/>
                  <a:gd name="T7" fmla="*/ 0 h 548"/>
                  <a:gd name="T8" fmla="*/ 153371 w 647"/>
                  <a:gd name="T9" fmla="*/ 3682 h 548"/>
                  <a:gd name="T10" fmla="*/ 129177 w 647"/>
                  <a:gd name="T11" fmla="*/ 8908 h 548"/>
                  <a:gd name="T12" fmla="*/ 109152 w 647"/>
                  <a:gd name="T13" fmla="*/ 12688 h 548"/>
                  <a:gd name="T14" fmla="*/ 91794 w 647"/>
                  <a:gd name="T15" fmla="*/ 15588 h 548"/>
                  <a:gd name="T16" fmla="*/ 73270 w 647"/>
                  <a:gd name="T17" fmla="*/ 18704 h 548"/>
                  <a:gd name="T18" fmla="*/ 50664 w 647"/>
                  <a:gd name="T19" fmla="*/ 21589 h 548"/>
                  <a:gd name="T20" fmla="*/ 21538 w 647"/>
                  <a:gd name="T21" fmla="*/ 26106 h 548"/>
                  <a:gd name="T22" fmla="*/ 0 w 647"/>
                  <a:gd name="T23" fmla="*/ 29205 h 54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647"/>
                  <a:gd name="T37" fmla="*/ 0 h 548"/>
                  <a:gd name="T38" fmla="*/ 647 w 647"/>
                  <a:gd name="T39" fmla="*/ 548 h 54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647" h="548">
                    <a:moveTo>
                      <a:pt x="0" y="78"/>
                    </a:moveTo>
                    <a:lnTo>
                      <a:pt x="0" y="547"/>
                    </a:lnTo>
                    <a:lnTo>
                      <a:pt x="646" y="546"/>
                    </a:lnTo>
                    <a:lnTo>
                      <a:pt x="646" y="0"/>
                    </a:lnTo>
                    <a:lnTo>
                      <a:pt x="582" y="10"/>
                    </a:lnTo>
                    <a:lnTo>
                      <a:pt x="490" y="24"/>
                    </a:lnTo>
                    <a:lnTo>
                      <a:pt x="414" y="34"/>
                    </a:lnTo>
                    <a:lnTo>
                      <a:pt x="348" y="42"/>
                    </a:lnTo>
                    <a:lnTo>
                      <a:pt x="278" y="50"/>
                    </a:lnTo>
                    <a:lnTo>
                      <a:pt x="192" y="58"/>
                    </a:lnTo>
                    <a:lnTo>
                      <a:pt x="82" y="70"/>
                    </a:lnTo>
                    <a:lnTo>
                      <a:pt x="0" y="78"/>
                    </a:lnTo>
                  </a:path>
                </a:pathLst>
              </a:custGeom>
              <a:solidFill>
                <a:srgbClr val="65B7E9"/>
              </a:solidFill>
              <a:ln w="12700" cap="rnd">
                <a:noFill/>
                <a:round/>
                <a:headEnd/>
                <a:tailEnd/>
              </a:ln>
            </p:spPr>
            <p:txBody>
              <a:bodyPr lIns="0" tIns="0" rIns="0" bIns="0"/>
              <a:lstStyle/>
              <a:p>
                <a:endParaRPr lang="en-US"/>
              </a:p>
            </p:txBody>
          </p:sp>
        </p:grpSp>
      </p:grpSp>
      <p:sp>
        <p:nvSpPr>
          <p:cNvPr id="26" name="Rectangle 25"/>
          <p:cNvSpPr/>
          <p:nvPr/>
        </p:nvSpPr>
        <p:spPr>
          <a:xfrm>
            <a:off x="0" y="6576392"/>
            <a:ext cx="4909457" cy="381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 smtClean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Source: ASEAN Working Committee on Capital Account Liberalization 2010</a:t>
            </a:r>
            <a:endParaRPr lang="en-US" sz="1200" dirty="0">
              <a:solidFill>
                <a:schemeClr val="tx1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75048" y="188640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smtClean="0">
                <a:solidFill>
                  <a:schemeClr val="tx2"/>
                </a:solidFill>
                <a:cs typeface="Browallia New" pitchFamily="34" charset="-34"/>
              </a:rPr>
              <a:t>5. Capital: </a:t>
            </a:r>
            <a:br>
              <a:rPr lang="en-US" sz="2400" smtClean="0">
                <a:solidFill>
                  <a:schemeClr val="tx2"/>
                </a:solidFill>
                <a:cs typeface="Browallia New" pitchFamily="34" charset="-34"/>
              </a:rPr>
            </a:br>
            <a:r>
              <a:rPr lang="en-US" sz="2400" smtClean="0">
                <a:solidFill>
                  <a:schemeClr val="tx2"/>
                </a:solidFill>
                <a:cs typeface="Browallia New" pitchFamily="34" charset="-34"/>
              </a:rPr>
              <a:t>“Freer” flows because members are at different stages of liberalization but no plans for a single currency</a:t>
            </a:r>
            <a:endParaRPr lang="th-TH" sz="2400" dirty="0">
              <a:solidFill>
                <a:schemeClr val="tx2"/>
              </a:solidFill>
              <a:cs typeface="Browallia New" pitchFamily="34" charset="-34"/>
            </a:endParaRPr>
          </a:p>
        </p:txBody>
      </p:sp>
      <p:pic>
        <p:nvPicPr>
          <p:cNvPr id="28" name="Content Placeholder 25" descr="THAL0001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3068960"/>
            <a:ext cx="225467" cy="152877"/>
          </a:xfrm>
          <a:prstGeom prst="rect">
            <a:avLst/>
          </a:prstGeom>
        </p:spPr>
      </p:pic>
      <p:pic>
        <p:nvPicPr>
          <p:cNvPr id="29" name="Picture 28" descr="PHIL0001.gif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3212976"/>
            <a:ext cx="225285" cy="153356"/>
          </a:xfrm>
          <a:prstGeom prst="rect">
            <a:avLst/>
          </a:prstGeom>
        </p:spPr>
      </p:pic>
      <p:pic>
        <p:nvPicPr>
          <p:cNvPr id="31" name="Picture 30" descr="SING000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36296" y="1988840"/>
            <a:ext cx="229316" cy="157656"/>
          </a:xfrm>
          <a:prstGeom prst="rect">
            <a:avLst/>
          </a:prstGeom>
        </p:spPr>
      </p:pic>
      <p:pic>
        <p:nvPicPr>
          <p:cNvPr id="34" name="Picture 4"/>
          <p:cNvPicPr preferRelativeResize="0"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2852936"/>
            <a:ext cx="218747" cy="200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8" name="Picture 2" descr="http://upload.wikimedia.org/wikipedia/commons/thumb/5/56/Flag_of_Laos.svg/2000px-Flag_of_Laos.sv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832" y="3645024"/>
            <a:ext cx="324009" cy="215952"/>
          </a:xfrm>
          <a:prstGeom prst="rect">
            <a:avLst/>
          </a:prstGeom>
          <a:noFill/>
        </p:spPr>
      </p:pic>
      <p:pic>
        <p:nvPicPr>
          <p:cNvPr id="45060" name="Picture 4" descr="http://upload.wikimedia.org/wikipedia/commons/thumb/8/8c/Flag_of_Myanmar.svg/2000px-Flag_of_Myanmar.svg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67671" y="3933056"/>
            <a:ext cx="362038" cy="241298"/>
          </a:xfrm>
          <a:prstGeom prst="rect">
            <a:avLst/>
          </a:prstGeom>
          <a:noFill/>
        </p:spPr>
      </p:pic>
      <p:sp>
        <p:nvSpPr>
          <p:cNvPr id="49" name="Rectangle 33"/>
          <p:cNvSpPr>
            <a:spLocks noChangeArrowheads="1"/>
          </p:cNvSpPr>
          <p:nvPr/>
        </p:nvSpPr>
        <p:spPr bwMode="auto">
          <a:xfrm>
            <a:off x="539552" y="4653136"/>
            <a:ext cx="1368152" cy="2105192"/>
          </a:xfrm>
          <a:prstGeom prst="rect">
            <a:avLst/>
          </a:prstGeom>
          <a:noFill/>
          <a:ln w="57150" algn="ctr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defTabSz="838200">
              <a:lnSpc>
                <a:spcPct val="80000"/>
              </a:lnSpc>
              <a:spcBef>
                <a:spcPct val="20000"/>
              </a:spcBef>
            </a:pPr>
            <a:r>
              <a:rPr lang="en-GB" sz="2000" b="1" smtClean="0">
                <a:solidFill>
                  <a:schemeClr val="accent6">
                    <a:lumMod val="50000"/>
                  </a:schemeClr>
                </a:solidFill>
                <a:cs typeface="TH SarabunPSK" pitchFamily="34" charset="-34"/>
              </a:rPr>
              <a:t>Current Account</a:t>
            </a:r>
          </a:p>
          <a:p>
            <a:pPr defTabSz="838200">
              <a:lnSpc>
                <a:spcPct val="80000"/>
              </a:lnSpc>
              <a:spcBef>
                <a:spcPct val="20000"/>
              </a:spcBef>
            </a:pPr>
            <a:r>
              <a:rPr lang="en-GB" sz="2000" b="1" smtClean="0">
                <a:solidFill>
                  <a:schemeClr val="accent6">
                    <a:lumMod val="50000"/>
                  </a:schemeClr>
                </a:solidFill>
                <a:cs typeface="TH SarabunPSK" pitchFamily="34" charset="-34"/>
              </a:rPr>
              <a:t>(Goods and services)</a:t>
            </a:r>
            <a:endParaRPr lang="en-GB" sz="2000" b="1" dirty="0">
              <a:solidFill>
                <a:schemeClr val="accent6">
                  <a:lumMod val="50000"/>
                </a:schemeClr>
              </a:solidFill>
              <a:cs typeface="TH SarabunPSK" pitchFamily="34" charset="-34"/>
            </a:endParaRPr>
          </a:p>
          <a:p>
            <a:pPr defTabSz="838200">
              <a:lnSpc>
                <a:spcPct val="90000"/>
              </a:lnSpc>
              <a:spcBef>
                <a:spcPct val="20000"/>
              </a:spcBef>
            </a:pPr>
            <a:endParaRPr lang="en-GB" sz="1200" dirty="0"/>
          </a:p>
          <a:p>
            <a:pPr algn="ctr" defTabSz="838200">
              <a:spcBef>
                <a:spcPct val="20000"/>
              </a:spcBef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D652286-DE6E-43ED-98B4-8FA5F3688366}" type="slidenum">
              <a:rPr lang="th-TH" smtClean="0"/>
              <a:pPr/>
              <a:t>16</a:t>
            </a:fld>
            <a:endParaRPr lang="th-TH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>
          <a:xfrm>
            <a:off x="467544" y="1916832"/>
            <a:ext cx="7991800" cy="4205064"/>
          </a:xfrm>
        </p:spPr>
        <p:txBody>
          <a:bodyPr>
            <a:normAutofit/>
          </a:bodyPr>
          <a:lstStyle/>
          <a:p>
            <a:r>
              <a:rPr lang="en-US" sz="2000" dirty="0" smtClean="0"/>
              <a:t>ASEAN does not currently fulfill optimum currency area conditions</a:t>
            </a:r>
            <a:endParaRPr lang="th-TH" sz="2000" dirty="0" smtClean="0"/>
          </a:p>
          <a:p>
            <a:pPr>
              <a:buNone/>
            </a:pPr>
            <a:endParaRPr lang="th-TH" dirty="0" smtClean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2708920"/>
            <a:ext cx="4644008" cy="3686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tangle 8"/>
          <p:cNvSpPr/>
          <p:nvPr/>
        </p:nvSpPr>
        <p:spPr>
          <a:xfrm>
            <a:off x="251520" y="2636912"/>
            <a:ext cx="4176464" cy="267765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chemeClr val="tx2"/>
                </a:solidFill>
              </a:rPr>
              <a:t>“Optimum currency area” conditions:</a:t>
            </a:r>
            <a:endParaRPr lang="th-TH" dirty="0" smtClean="0">
              <a:solidFill>
                <a:schemeClr val="tx2"/>
              </a:solidFill>
            </a:endParaRPr>
          </a:p>
          <a:p>
            <a:pPr marL="880110" lvl="1" indent="-514350">
              <a:buSzPct val="75000"/>
              <a:buFont typeface="+mj-lt"/>
              <a:buAutoNum type="arabicPeriod"/>
            </a:pPr>
            <a:r>
              <a:rPr lang="en-US" sz="2000" dirty="0" smtClean="0">
                <a:solidFill>
                  <a:schemeClr val="tx2"/>
                </a:solidFill>
              </a:rPr>
              <a:t>Free movement of capital</a:t>
            </a:r>
          </a:p>
          <a:p>
            <a:pPr marL="880110" lvl="1" indent="-514350">
              <a:buSzPct val="75000"/>
              <a:buFont typeface="+mj-lt"/>
              <a:buAutoNum type="arabicPeriod"/>
            </a:pPr>
            <a:r>
              <a:rPr lang="en-US" sz="2000" dirty="0" smtClean="0">
                <a:solidFill>
                  <a:schemeClr val="tx2"/>
                </a:solidFill>
              </a:rPr>
              <a:t>Free movement of labor</a:t>
            </a:r>
          </a:p>
          <a:p>
            <a:pPr marL="880110" lvl="1" indent="-514350">
              <a:buSzPct val="75000"/>
              <a:buFont typeface="+mj-lt"/>
              <a:buAutoNum type="arabicPeriod"/>
            </a:pPr>
            <a:r>
              <a:rPr lang="en-US" sz="2000" dirty="0" smtClean="0">
                <a:solidFill>
                  <a:schemeClr val="tx2"/>
                </a:solidFill>
              </a:rPr>
              <a:t>Fiscal transfers</a:t>
            </a:r>
          </a:p>
          <a:p>
            <a:pPr marL="880110" lvl="1" indent="-514350">
              <a:buSzPct val="75000"/>
              <a:buFont typeface="+mj-lt"/>
              <a:buAutoNum type="arabicPeriod"/>
            </a:pPr>
            <a:r>
              <a:rPr lang="en-US" sz="2000" dirty="0" smtClean="0">
                <a:solidFill>
                  <a:schemeClr val="tx2"/>
                </a:solidFill>
              </a:rPr>
              <a:t>Synchronized business cycles</a:t>
            </a:r>
          </a:p>
          <a:p>
            <a:pPr marL="880110" lvl="1" indent="-514350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941168"/>
            <a:ext cx="328808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err="1" smtClean="0"/>
              <a:t>Mundell</a:t>
            </a:r>
            <a:r>
              <a:rPr lang="en-US" sz="1000" dirty="0" smtClean="0"/>
              <a:t>, “A Theory of Optimum Currency Areas”, 1961</a:t>
            </a:r>
            <a:endParaRPr lang="en-US" sz="1000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11560" y="476672"/>
            <a:ext cx="8153400" cy="990600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5</a:t>
            </a: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 Common Currency in ASEAN?</a:t>
            </a:r>
            <a:endParaRPr kumimoji="0" lang="th-TH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0"/>
            <a:ext cx="7315200" cy="1154097"/>
          </a:xfrm>
        </p:spPr>
        <p:txBody>
          <a:bodyPr>
            <a:noAutofit/>
          </a:bodyPr>
          <a:lstStyle/>
          <a:p>
            <a:r>
              <a:rPr lang="en-US" sz="2800" smtClean="0"/>
              <a:t> AEC and EU: Different Paths of Integration</a:t>
            </a:r>
            <a:endParaRPr lang="th-TH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D652286-DE6E-43ED-98B4-8FA5F3688366}" type="slidenum">
              <a:rPr lang="th-TH" smtClean="0"/>
              <a:pPr/>
              <a:t>17</a:t>
            </a:fld>
            <a:endParaRPr lang="th-TH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612648" y="3284984"/>
            <a:ext cx="8153400" cy="281101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000" dirty="0" smtClean="0">
                <a:latin typeface="+mj-lt"/>
              </a:rPr>
              <a:t> </a:t>
            </a:r>
            <a:endParaRPr lang="en-US" sz="4000" dirty="0">
              <a:latin typeface="+mj-lt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714875" y="3225938"/>
            <a:ext cx="21272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436096" y="6519446"/>
            <a:ext cx="30963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/>
              <a:t>Balassa</a:t>
            </a:r>
            <a:r>
              <a:rPr lang="en-US" sz="800" dirty="0" smtClean="0"/>
              <a:t>: </a:t>
            </a:r>
            <a:r>
              <a:rPr lang="en-US" sz="800" i="1" dirty="0" smtClean="0"/>
              <a:t>Theory of Economic Integration </a:t>
            </a:r>
            <a:r>
              <a:rPr lang="en-US" sz="800" dirty="0" smtClean="0"/>
              <a:t>(1961, 1996)</a:t>
            </a:r>
            <a:br>
              <a:rPr lang="en-US" sz="800" dirty="0" smtClean="0"/>
            </a:br>
            <a:r>
              <a:rPr lang="en-US" sz="800" dirty="0" smtClean="0"/>
              <a:t>Crowley: “Institutional Implications of the EMI”, (2001)</a:t>
            </a:r>
            <a:r>
              <a:rPr lang="th-TH" sz="800" dirty="0" smtClean="0"/>
              <a:t> </a:t>
            </a:r>
            <a:endParaRPr lang="en-US" sz="800" dirty="0"/>
          </a:p>
        </p:txBody>
      </p:sp>
      <p:sp>
        <p:nvSpPr>
          <p:cNvPr id="49" name="TextBox 48"/>
          <p:cNvSpPr txBox="1"/>
          <p:nvPr/>
        </p:nvSpPr>
        <p:spPr>
          <a:xfrm>
            <a:off x="1691680" y="1844824"/>
            <a:ext cx="5353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ASEAN and the EU have different integration paths</a:t>
            </a:r>
            <a:endParaRPr lang="en-US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556792"/>
            <a:ext cx="8831263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 Themes for today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916832"/>
            <a:ext cx="7704856" cy="3539527"/>
          </a:xfrm>
        </p:spPr>
        <p:txBody>
          <a:bodyPr>
            <a:normAutofit fontScale="92500" lnSpcReduction="10000"/>
          </a:bodyPr>
          <a:lstStyle/>
          <a:p>
            <a:pPr marL="902970" indent="-857250">
              <a:buClr>
                <a:schemeClr val="tx1">
                  <a:lumMod val="50000"/>
                </a:schemeClr>
              </a:buClr>
              <a:buFont typeface="+mj-lt"/>
              <a:buAutoNum type="romanUcPeriod"/>
            </a:pPr>
            <a:r>
              <a:rPr lang="en-US" sz="4000" smtClean="0">
                <a:solidFill>
                  <a:schemeClr val="tx1">
                    <a:lumMod val="75000"/>
                  </a:schemeClr>
                </a:solidFill>
              </a:rPr>
              <a:t>AEC From Above </a:t>
            </a:r>
            <a:br>
              <a:rPr lang="en-US" sz="4000" smtClean="0">
                <a:solidFill>
                  <a:schemeClr val="tx1">
                    <a:lumMod val="75000"/>
                  </a:schemeClr>
                </a:solidFill>
              </a:rPr>
            </a:br>
            <a:r>
              <a:rPr lang="en-US" sz="4000" smtClean="0">
                <a:solidFill>
                  <a:schemeClr val="tx1">
                    <a:lumMod val="75000"/>
                  </a:schemeClr>
                </a:solidFill>
              </a:rPr>
              <a:t>“Imagined” integration through international agreements</a:t>
            </a:r>
          </a:p>
          <a:p>
            <a:pPr marL="902970" indent="-857250">
              <a:buFont typeface="+mj-lt"/>
              <a:buAutoNum type="romanUcPeriod"/>
            </a:pPr>
            <a:r>
              <a:rPr lang="en-US" sz="4000" smtClean="0">
                <a:solidFill>
                  <a:schemeClr val="tx2"/>
                </a:solidFill>
              </a:rPr>
              <a:t>AEC From Below</a:t>
            </a:r>
            <a:br>
              <a:rPr lang="en-US" sz="4000" smtClean="0">
                <a:solidFill>
                  <a:schemeClr val="tx2"/>
                </a:solidFill>
              </a:rPr>
            </a:br>
            <a:r>
              <a:rPr lang="en-US" sz="4000" smtClean="0">
                <a:solidFill>
                  <a:schemeClr val="tx2"/>
                </a:solidFill>
              </a:rPr>
              <a:t>Real-life integration through cross-border 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D652286-DE6E-43ED-98B4-8FA5F3688366}" type="slidenum">
              <a:rPr lang="th-TH" smtClean="0"/>
              <a:pPr/>
              <a:t>19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323528" y="3068960"/>
            <a:ext cx="34563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-What is being traded?</a:t>
            </a:r>
          </a:p>
          <a:p>
            <a:r>
              <a:rPr lang="en-US" smtClean="0"/>
              <a:t>-Who are buyers and sellers?</a:t>
            </a:r>
          </a:p>
          <a:p>
            <a:r>
              <a:rPr lang="en-US" smtClean="0"/>
              <a:t>-What is the final desination:?</a:t>
            </a:r>
          </a:p>
          <a:p>
            <a:r>
              <a:rPr lang="en-US" smtClean="0"/>
              <a:t>-What are the barriers to trade?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755576" y="188640"/>
            <a:ext cx="7315200" cy="1154097"/>
          </a:xfrm>
        </p:spPr>
        <p:txBody>
          <a:bodyPr/>
          <a:lstStyle/>
          <a:p>
            <a:r>
              <a:rPr lang="en-US" smtClean="0"/>
              <a:t>1. Cross-border trade in goods</a:t>
            </a:r>
            <a:endParaRPr lang="th-TH"/>
          </a:p>
        </p:txBody>
      </p:sp>
      <p:graphicFrame>
        <p:nvGraphicFramePr>
          <p:cNvPr id="11" name="Content Placeholder 6"/>
          <p:cNvGraphicFramePr>
            <a:graphicFrameLocks/>
          </p:cNvGraphicFramePr>
          <p:nvPr/>
        </p:nvGraphicFramePr>
        <p:xfrm>
          <a:off x="467544" y="836712"/>
          <a:ext cx="8153400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18829" y="3336890"/>
            <a:ext cx="4610743" cy="30035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-99392"/>
            <a:ext cx="7315200" cy="1154097"/>
          </a:xfrm>
        </p:spPr>
        <p:txBody>
          <a:bodyPr/>
          <a:lstStyle/>
          <a:p>
            <a:r>
              <a:rPr lang="en-US" smtClean="0"/>
              <a:t>1. How much is being traded?</a:t>
            </a:r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1619672" y="1003540"/>
            <a:ext cx="2421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Thai-Lao Trade</a:t>
            </a:r>
            <a:endParaRPr lang="th-TH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527173"/>
            <a:ext cx="7516646" cy="500703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08092" y="6536110"/>
            <a:ext cx="30726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smtClean="0"/>
              <a:t>Source: Krungsri Research, 2019</a:t>
            </a:r>
            <a:endParaRPr lang="en-US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315200" cy="1154097"/>
          </a:xfrm>
        </p:spPr>
        <p:txBody>
          <a:bodyPr/>
          <a:lstStyle/>
          <a:p>
            <a:r>
              <a:rPr lang="en-US" smtClean="0"/>
              <a:t>1. How much is being traded?</a:t>
            </a:r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2756" y="1556792"/>
            <a:ext cx="7704856" cy="470227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599797" y="6401115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/>
              <a:t>Source: Krungsri Research, 2019</a:t>
            </a:r>
            <a:endParaRPr lang="en-US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E0645-788E-4262-9CA5-0A5CEC0D209A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23850" y="620713"/>
            <a:ext cx="8429625" cy="714375"/>
          </a:xfrm>
        </p:spPr>
        <p:txBody>
          <a:bodyPr>
            <a:normAutofit fontScale="90000"/>
          </a:bodyPr>
          <a:lstStyle/>
          <a:p>
            <a:r>
              <a:rPr lang="en-US" smtClean="0"/>
              <a:t> Goods: Where are the goods headed to?</a:t>
            </a:r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251520" y="2348880"/>
            <a:ext cx="29523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Direct: Border area consumption</a:t>
            </a:r>
          </a:p>
          <a:p>
            <a:r>
              <a:rPr lang="en-US" smtClean="0"/>
              <a:t>Intermediate domestic: Laos</a:t>
            </a:r>
          </a:p>
          <a:p>
            <a:r>
              <a:rPr lang="en-US" smtClean="0"/>
              <a:t>Beyond: vietnam</a:t>
            </a:r>
            <a:endParaRPr lang="th-TH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9832" y="1860038"/>
            <a:ext cx="5524500" cy="40862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E0645-788E-4262-9CA5-0A5CEC0D209A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23850" y="620713"/>
            <a:ext cx="8429625" cy="714375"/>
          </a:xfrm>
        </p:spPr>
        <p:txBody>
          <a:bodyPr>
            <a:normAutofit fontScale="90000"/>
          </a:bodyPr>
          <a:lstStyle/>
          <a:p>
            <a:r>
              <a:rPr lang="en-US" smtClean="0"/>
              <a:t> Goods: Where are the goods headed to?</a:t>
            </a:r>
            <a:endParaRPr lang="th-TH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335996"/>
            <a:ext cx="8218963" cy="518934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599797" y="6401115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/>
              <a:t>Source: Krungsri Research, 2019</a:t>
            </a: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342465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en-US" smtClean="0"/>
              <a:t>Goods: What are barriers to trade?</a:t>
            </a:r>
            <a:endParaRPr lang="th-TH"/>
          </a:p>
        </p:txBody>
      </p:sp>
      <p:sp>
        <p:nvSpPr>
          <p:cNvPr id="3" name="TextBox 2"/>
          <p:cNvSpPr txBox="1"/>
          <p:nvPr/>
        </p:nvSpPr>
        <p:spPr>
          <a:xfrm>
            <a:off x="755576" y="3645024"/>
            <a:ext cx="741682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mtClean="0"/>
              <a:t> Tariffs: Thai side—eliminated since 2010</a:t>
            </a:r>
          </a:p>
          <a:p>
            <a:pPr marL="971550" lvl="1" indent="-514350"/>
            <a:r>
              <a:rPr lang="en-US" smtClean="0"/>
              <a:t>               Myanmar side—almost zero </a:t>
            </a:r>
          </a:p>
          <a:p>
            <a:pPr marL="514350" indent="-514350">
              <a:buFont typeface="+mj-lt"/>
              <a:buAutoNum type="arabicPeriod"/>
            </a:pPr>
            <a:r>
              <a:rPr lang="en-US" smtClean="0"/>
              <a:t>Non-tariff barriers: Fees collected by checkpoints</a:t>
            </a:r>
          </a:p>
          <a:p>
            <a:pPr marL="514350" indent="-514350">
              <a:buFont typeface="+mj-lt"/>
              <a:buAutoNum type="arabicPeriod"/>
            </a:pPr>
            <a:r>
              <a:rPr lang="en-US" smtClean="0"/>
              <a:t>Facilitation/Logistics: Conditions of roads</a:t>
            </a:r>
            <a:endParaRPr lang="th-TH"/>
          </a:p>
        </p:txBody>
      </p:sp>
      <p:graphicFrame>
        <p:nvGraphicFramePr>
          <p:cNvPr id="4" name="Content Placeholder 6"/>
          <p:cNvGraphicFramePr>
            <a:graphicFrameLocks/>
          </p:cNvGraphicFramePr>
          <p:nvPr/>
        </p:nvGraphicFramePr>
        <p:xfrm>
          <a:off x="539552" y="1268760"/>
          <a:ext cx="8153400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0"/>
            <a:ext cx="7315200" cy="1154097"/>
          </a:xfrm>
        </p:spPr>
        <p:txBody>
          <a:bodyPr>
            <a:normAutofit/>
          </a:bodyPr>
          <a:lstStyle/>
          <a:p>
            <a:r>
              <a:rPr lang="en-US" sz="3600" smtClean="0"/>
              <a:t>2. / 3. Services and Investment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D652286-DE6E-43ED-98B4-8FA5F3688366}" type="slidenum">
              <a:rPr lang="th-TH" smtClean="0"/>
              <a:pPr/>
              <a:t>25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323528" y="1844824"/>
            <a:ext cx="28083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-Who are the service providers?</a:t>
            </a:r>
          </a:p>
          <a:p>
            <a:r>
              <a:rPr lang="en-US" sz="2400" smtClean="0"/>
              <a:t>-What are the key investments in the border area?</a:t>
            </a:r>
          </a:p>
          <a:p>
            <a:r>
              <a:rPr lang="en-US" sz="2400" smtClean="0"/>
              <a:t>-What services/investment are available on only one side of the border? </a:t>
            </a:r>
          </a:p>
        </p:txBody>
      </p:sp>
      <p:pic>
        <p:nvPicPr>
          <p:cNvPr id="8194" name="Picture 2" descr="http://www.manager.co.th/asp-bin/Image.aspx?ID=21531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916832"/>
            <a:ext cx="5715000" cy="3810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860032" y="5733256"/>
            <a:ext cx="22023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smtClean="0"/>
              <a:t>Kings Roman Casino, Lao PDR</a:t>
            </a:r>
            <a:endParaRPr lang="th-TH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Casino</a:t>
            </a:r>
            <a:endParaRPr lang="th-TH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711368"/>
            <a:ext cx="7339211" cy="3885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55576" y="0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en-US" sz="3600" smtClean="0"/>
              <a:t>Shades of Gray in Shadow Economies</a:t>
            </a:r>
            <a:endParaRPr lang="en-US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1043608" y="6597352"/>
            <a:ext cx="68564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smtClean="0"/>
              <a:t>Schneider et al. (2010): New Estimates for the Shadow Economies all over the World</a:t>
            </a:r>
            <a:r>
              <a:rPr lang="en-US" sz="1200" i="1" smtClean="0"/>
              <a:t>, Intl Econ Journal</a:t>
            </a:r>
            <a:endParaRPr lang="th-TH" sz="1200" i="1"/>
          </a:p>
        </p:txBody>
      </p:sp>
      <p:graphicFrame>
        <p:nvGraphicFramePr>
          <p:cNvPr id="7" name="Content Placeholder 6"/>
          <p:cNvGraphicFramePr>
            <a:graphicFrameLocks/>
          </p:cNvGraphicFramePr>
          <p:nvPr/>
        </p:nvGraphicFramePr>
        <p:xfrm>
          <a:off x="899592" y="1196752"/>
          <a:ext cx="7145288" cy="15841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0"/>
            <a:ext cx="7315200" cy="1154097"/>
          </a:xfrm>
        </p:spPr>
        <p:txBody>
          <a:bodyPr>
            <a:normAutofit/>
          </a:bodyPr>
          <a:lstStyle/>
          <a:p>
            <a:r>
              <a:rPr lang="en-US" sz="3600" smtClean="0"/>
              <a:t>4. Movements of people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D652286-DE6E-43ED-98B4-8FA5F3688366}" type="slidenum">
              <a:rPr lang="th-TH" smtClean="0"/>
              <a:pPr/>
              <a:t>27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323528" y="1628800"/>
            <a:ext cx="403244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-What kind of movements of people take place across borders? Tourists? Workers? </a:t>
            </a:r>
          </a:p>
          <a:p>
            <a:r>
              <a:rPr lang="en-US" smtClean="0"/>
              <a:t>-Skilled/unskilled? Day workers? Migrants?</a:t>
            </a:r>
          </a:p>
          <a:p>
            <a:pPr>
              <a:buFontTx/>
              <a:buChar char="-"/>
            </a:pPr>
            <a:r>
              <a:rPr lang="en-US" smtClean="0"/>
              <a:t>Immigration? </a:t>
            </a:r>
          </a:p>
          <a:p>
            <a:pPr>
              <a:buFontTx/>
              <a:buChar char="-"/>
            </a:pPr>
            <a:r>
              <a:rPr lang="en-US" smtClean="0"/>
              <a:t> Requirements and restrictions for crossing the border? </a:t>
            </a:r>
          </a:p>
        </p:txBody>
      </p:sp>
      <p:graphicFrame>
        <p:nvGraphicFramePr>
          <p:cNvPr id="8" name="Content Placeholder 4"/>
          <p:cNvGraphicFramePr>
            <a:graphicFrameLocks noGrp="1"/>
          </p:cNvGraphicFramePr>
          <p:nvPr>
            <p:ph idx="1"/>
          </p:nvPr>
        </p:nvGraphicFramePr>
        <p:xfrm>
          <a:off x="4226768" y="2336646"/>
          <a:ext cx="4737720" cy="34557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716016" y="1412776"/>
            <a:ext cx="36743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/>
              <a:t>Mae Sai-Tachilek Border Crossings</a:t>
            </a:r>
            <a:endParaRPr lang="th-TH" sz="2000"/>
          </a:p>
        </p:txBody>
      </p:sp>
      <p:sp>
        <p:nvSpPr>
          <p:cNvPr id="10" name="TextBox 9"/>
          <p:cNvSpPr txBox="1"/>
          <p:nvPr/>
        </p:nvSpPr>
        <p:spPr>
          <a:xfrm>
            <a:off x="6660232" y="6021288"/>
            <a:ext cx="14246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smtClean="0"/>
              <a:t>Thai Immigration Office, 2015</a:t>
            </a:r>
            <a:endParaRPr lang="th-TH" sz="11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0"/>
            <a:ext cx="7315200" cy="1154097"/>
          </a:xfrm>
        </p:spPr>
        <p:txBody>
          <a:bodyPr>
            <a:normAutofit/>
          </a:bodyPr>
          <a:lstStyle/>
          <a:p>
            <a:r>
              <a:rPr lang="en-US" sz="3600" smtClean="0"/>
              <a:t>5. Movements of Capital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D652286-DE6E-43ED-98B4-8FA5F3688366}" type="slidenum">
              <a:rPr lang="th-TH" smtClean="0"/>
              <a:pPr/>
              <a:t>28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251520" y="1844824"/>
            <a:ext cx="88924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-Which currencies are used for trade?</a:t>
            </a:r>
          </a:p>
          <a:p>
            <a:r>
              <a:rPr lang="en-US" smtClean="0"/>
              <a:t>-What are the restrictions on in- and outflows of capital?</a:t>
            </a:r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lum bright="9000" contrast="19000"/>
          </a:blip>
          <a:srcRect l="3100" t="39419" r="4429" b="10630"/>
          <a:stretch>
            <a:fillRect/>
          </a:stretch>
        </p:blipFill>
        <p:spPr bwMode="auto">
          <a:xfrm>
            <a:off x="1547664" y="3068960"/>
            <a:ext cx="5904656" cy="3189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2051720" y="6309320"/>
            <a:ext cx="50422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smtClean="0"/>
              <a:t>Capital Flow Measures, Sign at Mae Sai-Tachilek Border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0"/>
            <a:ext cx="7315200" cy="1154097"/>
          </a:xfrm>
        </p:spPr>
        <p:txBody>
          <a:bodyPr>
            <a:normAutofit/>
          </a:bodyPr>
          <a:lstStyle/>
          <a:p>
            <a:r>
              <a:rPr lang="en-US" sz="3600" smtClean="0"/>
              <a:t>5. Movements of Capital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D652286-DE6E-43ED-98B4-8FA5F3688366}" type="slidenum">
              <a:rPr lang="th-TH" smtClean="0"/>
              <a:pPr/>
              <a:t>29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251520" y="1844824"/>
            <a:ext cx="324036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mtClean="0"/>
          </a:p>
          <a:p>
            <a:r>
              <a:rPr lang="en-US" smtClean="0"/>
              <a:t>-How are funds transferred?</a:t>
            </a:r>
          </a:p>
          <a:p>
            <a:r>
              <a:rPr lang="en-US" smtClean="0"/>
              <a:t>- Informal system: Hawala/Poy Guan</a:t>
            </a:r>
          </a:p>
          <a:p>
            <a:endParaRPr lang="en-US" smtClean="0"/>
          </a:p>
          <a:p>
            <a:endParaRPr lang="en-US" smtClean="0"/>
          </a:p>
        </p:txBody>
      </p:sp>
      <p:pic>
        <p:nvPicPr>
          <p:cNvPr id="8" name="Picture 2" descr="http://1.bp.blogspot.com/_Co12auRUd0o/TRj0DI9HEfI/AAAAAAAAAYQ/12IZi_0zrxM/s1600/hawala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1556792"/>
            <a:ext cx="5040560" cy="51303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0"/>
            <a:ext cx="7315200" cy="1154097"/>
          </a:xfrm>
        </p:spPr>
        <p:txBody>
          <a:bodyPr>
            <a:normAutofit/>
          </a:bodyPr>
          <a:lstStyle/>
          <a:p>
            <a:r>
              <a:rPr lang="en-US" sz="3600" smtClean="0"/>
              <a:t>5. Movements of Capital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D652286-DE6E-43ED-98B4-8FA5F3688366}" type="slidenum">
              <a:rPr lang="th-TH" smtClean="0"/>
              <a:pPr/>
              <a:t>30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251520" y="1844824"/>
            <a:ext cx="32403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840467"/>
            <a:ext cx="8167902" cy="47159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1202" y="1154097"/>
            <a:ext cx="585501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Using Fintech for Remittances</a:t>
            </a:r>
            <a:endParaRPr lang="en-US" smtClean="0"/>
          </a:p>
          <a:p>
            <a:endParaRPr lang="en-US" smtClean="0"/>
          </a:p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182509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0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en-US" sz="3600" smtClean="0"/>
              <a:t>Issues for </a:t>
            </a:r>
            <a:r>
              <a:rPr lang="en-US" sz="3600" smtClean="0"/>
              <a:t>Discussion/Post-Field </a:t>
            </a:r>
            <a:r>
              <a:rPr lang="en-US" sz="3600" smtClean="0"/>
              <a:t>Work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92500" lnSpcReduction="20000"/>
          </a:bodyPr>
          <a:lstStyle/>
          <a:p>
            <a:fld id="{BD652286-DE6E-43ED-98B4-8FA5F3688366}" type="slidenum">
              <a:rPr lang="th-TH" smtClean="0"/>
              <a:pPr/>
              <a:t>31</a:t>
            </a:fld>
            <a:endParaRPr lang="th-TH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11560" y="1772816"/>
            <a:ext cx="7632848" cy="4536504"/>
          </a:xfrm>
        </p:spPr>
        <p:txBody>
          <a:bodyPr>
            <a:normAutofit fontScale="77500" lnSpcReduction="20000"/>
          </a:bodyPr>
          <a:lstStyle/>
          <a:p>
            <a:pPr marL="788670" indent="-742950">
              <a:buFont typeface="+mj-lt"/>
              <a:buAutoNum type="arabicPeriod"/>
            </a:pPr>
            <a:r>
              <a:rPr lang="en-US" sz="4000" smtClean="0"/>
              <a:t>What are the cross-border </a:t>
            </a:r>
            <a:r>
              <a:rPr lang="en-US" sz="4000" smtClean="0"/>
              <a:t>activities in the context of the AEC. What are the key differences between AEC “from above” and AEC “from below”</a:t>
            </a:r>
          </a:p>
          <a:p>
            <a:pPr marL="788670" indent="-742950">
              <a:buFont typeface="+mj-lt"/>
              <a:buAutoNum type="arabicPeriod"/>
            </a:pPr>
            <a:r>
              <a:rPr lang="en-US" sz="4000" smtClean="0"/>
              <a:t>What are the real-life </a:t>
            </a:r>
            <a:r>
              <a:rPr lang="en-US" sz="4000" smtClean="0"/>
              <a:t>economic activities along the border in the context of shadow economies</a:t>
            </a:r>
          </a:p>
          <a:p>
            <a:pPr marL="788670" indent="-742950">
              <a:buFont typeface="+mj-lt"/>
              <a:buAutoNum type="arabicPeriod"/>
            </a:pPr>
            <a:r>
              <a:rPr lang="en-US" sz="4000" smtClean="0"/>
              <a:t>Discuss longer-term implications of cross-border activities on longer-term issues such as development, sustainability etc.</a:t>
            </a:r>
          </a:p>
          <a:p>
            <a:pPr marL="1245870" lvl="2" indent="-742950">
              <a:buNone/>
            </a:pPr>
            <a:endParaRPr lang="en-US" sz="3600" smtClean="0"/>
          </a:p>
          <a:p>
            <a:pPr marL="788670" indent="-742950">
              <a:buAutoNum type="arabicPeriod"/>
            </a:pPr>
            <a:endParaRPr lang="en-US" sz="4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e">
  <a:themeElements>
    <a:clrScheme name="Custom 7">
      <a:dk1>
        <a:sysClr val="windowText" lastClr="000000"/>
      </a:dk1>
      <a:lt1>
        <a:sysClr val="window" lastClr="FFFFFF"/>
      </a:lt1>
      <a:dk2>
        <a:srgbClr val="283138"/>
      </a:dk2>
      <a:lt2>
        <a:srgbClr val="04E6EC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Custom 1">
      <a:majorFont>
        <a:latin typeface="Franklin Gothic Medium"/>
        <a:ea typeface=""/>
        <a:cs typeface="Cordia New"/>
      </a:majorFont>
      <a:minorFont>
        <a:latin typeface="Franklin Gothic Medium"/>
        <a:ea typeface=""/>
        <a:cs typeface="Cordia New"/>
      </a:minorFont>
    </a:fontScheme>
    <a:fmtScheme name="Perspec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45936</TotalTime>
  <Words>1223</Words>
  <Application>Microsoft Office PowerPoint</Application>
  <PresentationFormat>On-screen Show (4:3)</PresentationFormat>
  <Paragraphs>292</Paragraphs>
  <Slides>31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1" baseType="lpstr">
      <vt:lpstr>SimSun</vt:lpstr>
      <vt:lpstr>Arial</vt:lpstr>
      <vt:lpstr>Browallia New</vt:lpstr>
      <vt:lpstr>Calibri</vt:lpstr>
      <vt:lpstr>Cordia New</vt:lpstr>
      <vt:lpstr>Franklin Gothic Medium</vt:lpstr>
      <vt:lpstr>FreesiaUPC</vt:lpstr>
      <vt:lpstr>TH SarabunPSK</vt:lpstr>
      <vt:lpstr>Wingdings</vt:lpstr>
      <vt:lpstr>Perspective</vt:lpstr>
      <vt:lpstr>   ASEAN Integration and Border Trade </vt:lpstr>
      <vt:lpstr>Imagined ASEAN Economic Community</vt:lpstr>
      <vt:lpstr> Themes for today</vt:lpstr>
      <vt:lpstr>Intro: ASEAN Economic Community</vt:lpstr>
      <vt:lpstr>Intro:  ASEAN Economic Community</vt:lpstr>
      <vt:lpstr>Five Areas of ASEAN Integration</vt:lpstr>
      <vt:lpstr>1. Goods Tariffs eliminated for ASEAN5, underway for CLMV...</vt:lpstr>
      <vt:lpstr>1. Goods …but non-tariff barriers remain important obstacles.</vt:lpstr>
      <vt:lpstr>1. Goods Trade facilitation done through logistics networks.</vt:lpstr>
      <vt:lpstr>2. Services/Investment ASEAN’s (overly) ambitious liberalization goals…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AEC and EU: Different Paths of Integration</vt:lpstr>
      <vt:lpstr> Themes for today</vt:lpstr>
      <vt:lpstr>1. Cross-border trade in goods</vt:lpstr>
      <vt:lpstr>1. How much is being traded?</vt:lpstr>
      <vt:lpstr>1. How much is being traded?</vt:lpstr>
      <vt:lpstr> Goods: Where are the goods headed to?</vt:lpstr>
      <vt:lpstr> Goods: Where are the goods headed to?</vt:lpstr>
      <vt:lpstr>Goods: What are barriers to trade?</vt:lpstr>
      <vt:lpstr>2. / 3. Services and Investment</vt:lpstr>
      <vt:lpstr>Shades of Gray in Shadow Economies</vt:lpstr>
      <vt:lpstr>4. Movements of people</vt:lpstr>
      <vt:lpstr>5. Movements of Capital</vt:lpstr>
      <vt:lpstr>5. Movements of Capital</vt:lpstr>
      <vt:lpstr>5. Movements of Capital</vt:lpstr>
      <vt:lpstr>Issues for Discussion/Post-Field Work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Investment Agreements: Implications for Public Policy  ความตกลงด้านการลงทุนระหว่างประเทศ:  นัยต่อนโยบายสาธารณะ</dc:title>
  <dc:creator>Pariwat Kanithasen</dc:creator>
  <cp:lastModifiedBy>Pariwat Kanithasen</cp:lastModifiedBy>
  <cp:revision>3607</cp:revision>
  <dcterms:created xsi:type="dcterms:W3CDTF">2015-04-25T01:11:43Z</dcterms:created>
  <dcterms:modified xsi:type="dcterms:W3CDTF">2019-07-24T10:47:58Z</dcterms:modified>
</cp:coreProperties>
</file>