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Default Extension="emf" ContentType="image/x-em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rts/chart1.xml" ContentType="application/vnd.openxmlformats-officedocument.drawingml.chart+xml"/>
  <Override PartName="/ppt/drawings/drawing1.xml" ContentType="application/vnd.openxmlformats-officedocument.drawingml.chartshapes+xml"/>
  <Override PartName="/ppt/charts/chart2.xml" ContentType="application/vnd.openxmlformats-officedocument.drawingml.chart+xml"/>
  <Override PartName="/ppt/drawings/drawing2.xml" ContentType="application/vnd.openxmlformats-officedocument.drawingml.chartshape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2"/>
  </p:notesMasterIdLst>
  <p:handoutMasterIdLst>
    <p:handoutMasterId r:id="rId23"/>
  </p:handoutMasterIdLst>
  <p:sldIdLst>
    <p:sldId id="281" r:id="rId2"/>
    <p:sldId id="284" r:id="rId3"/>
    <p:sldId id="297" r:id="rId4"/>
    <p:sldId id="290" r:id="rId5"/>
    <p:sldId id="288" r:id="rId6"/>
    <p:sldId id="289" r:id="rId7"/>
    <p:sldId id="285" r:id="rId8"/>
    <p:sldId id="286" r:id="rId9"/>
    <p:sldId id="287" r:id="rId10"/>
    <p:sldId id="303" r:id="rId11"/>
    <p:sldId id="300" r:id="rId12"/>
    <p:sldId id="301" r:id="rId13"/>
    <p:sldId id="302" r:id="rId14"/>
    <p:sldId id="292" r:id="rId15"/>
    <p:sldId id="304" r:id="rId16"/>
    <p:sldId id="305" r:id="rId17"/>
    <p:sldId id="293" r:id="rId18"/>
    <p:sldId id="294" r:id="rId19"/>
    <p:sldId id="295" r:id="rId20"/>
    <p:sldId id="282" r:id="rId2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06F3869E-9E36-0744-963C-8CA373E8CD17}">
          <p14:sldIdLst>
            <p14:sldId id="281"/>
            <p14:sldId id="284"/>
            <p14:sldId id="297"/>
            <p14:sldId id="290"/>
            <p14:sldId id="288"/>
            <p14:sldId id="289"/>
            <p14:sldId id="285"/>
            <p14:sldId id="286"/>
            <p14:sldId id="287"/>
            <p14:sldId id="303"/>
            <p14:sldId id="300"/>
            <p14:sldId id="301"/>
            <p14:sldId id="302"/>
            <p14:sldId id="292"/>
            <p14:sldId id="304"/>
            <p14:sldId id="305"/>
            <p14:sldId id="293"/>
            <p14:sldId id="294"/>
            <p14:sldId id="295"/>
            <p14:sldId id="282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>
    <p:restoredLeft sz="15620"/>
    <p:restoredTop sz="90883" autoAdjust="0"/>
  </p:normalViewPr>
  <p:slideViewPr>
    <p:cSldViewPr snapToGrid="0" snapToObjects="1">
      <p:cViewPr>
        <p:scale>
          <a:sx n="75" d="100"/>
          <a:sy n="75" d="100"/>
        </p:scale>
        <p:origin x="-2624" y="-1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notesMaster" Target="notesMasters/notesMaster1.xml"/><Relationship Id="rId23" Type="http://schemas.openxmlformats.org/officeDocument/2006/relationships/handoutMaster" Target="handoutMasters/handoutMaster1.xml"/><Relationship Id="rId24" Type="http://schemas.openxmlformats.org/officeDocument/2006/relationships/printerSettings" Target="printerSettings/printerSettings1.bin"/><Relationship Id="rId25" Type="http://schemas.openxmlformats.org/officeDocument/2006/relationships/presProps" Target="presProps.xml"/><Relationship Id="rId26" Type="http://schemas.openxmlformats.org/officeDocument/2006/relationships/viewProps" Target="viewProps.xml"/><Relationship Id="rId27" Type="http://schemas.openxmlformats.org/officeDocument/2006/relationships/theme" Target="theme/theme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akikovandenberg:Desktop:00%20TU%20Teaching:EE%20482%20-%202017%202nd:Sector%20shares%20US%20Thailand%20Data_Extract_From_World_Development_Indicators.xlsx" TargetMode="External"/><Relationship Id="rId2" Type="http://schemas.openxmlformats.org/officeDocument/2006/relationships/chartUserShapes" Target="../drawings/drawing1.xm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akikovandenberg:Desktop:00%20TU%20Teaching:EE%20482%20-%202017%202nd:china%20sector%20shares%20Data_Extract_From_World_Development_Indicators.xlsx" TargetMode="External"/><Relationship Id="rId2" Type="http://schemas.openxmlformats.org/officeDocument/2006/relationships/chartUserShapes" Target="../drawings/drawing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>
        <c:manualLayout>
          <c:layoutTarget val="inner"/>
          <c:xMode val="edge"/>
          <c:yMode val="edge"/>
          <c:x val="0.0600296756073819"/>
          <c:y val="0.19908443935146"/>
          <c:w val="0.919714648938841"/>
          <c:h val="0.31427072217758"/>
        </c:manualLayout>
      </c:layout>
      <c:lineChart>
        <c:grouping val="standard"/>
        <c:varyColors val="0"/>
        <c:ser>
          <c:idx val="0"/>
          <c:order val="0"/>
          <c:tx>
            <c:strRef>
              <c:f>Data!$C$17</c:f>
              <c:strCache>
                <c:ptCount val="1"/>
                <c:pt idx="0">
                  <c:v>Services</c:v>
                </c:pt>
              </c:strCache>
            </c:strRef>
          </c:tx>
          <c:marker>
            <c:symbol val="none"/>
          </c:marker>
          <c:cat>
            <c:numRef>
              <c:f>Data!$B$18:$B$66</c:f>
              <c:numCache>
                <c:formatCode>General</c:formatCode>
                <c:ptCount val="49"/>
                <c:pt idx="0">
                  <c:v>1968.0</c:v>
                </c:pt>
                <c:pt idx="1">
                  <c:v>1969.0</c:v>
                </c:pt>
                <c:pt idx="2">
                  <c:v>1970.0</c:v>
                </c:pt>
                <c:pt idx="3">
                  <c:v>1971.0</c:v>
                </c:pt>
                <c:pt idx="4">
                  <c:v>1972.0</c:v>
                </c:pt>
                <c:pt idx="5">
                  <c:v>1973.0</c:v>
                </c:pt>
                <c:pt idx="6">
                  <c:v>1974.0</c:v>
                </c:pt>
                <c:pt idx="7">
                  <c:v>1975.0</c:v>
                </c:pt>
                <c:pt idx="8">
                  <c:v>1976.0</c:v>
                </c:pt>
                <c:pt idx="9">
                  <c:v>1977.0</c:v>
                </c:pt>
                <c:pt idx="10">
                  <c:v>1978.0</c:v>
                </c:pt>
                <c:pt idx="11">
                  <c:v>1979.0</c:v>
                </c:pt>
                <c:pt idx="12">
                  <c:v>1980.0</c:v>
                </c:pt>
                <c:pt idx="13">
                  <c:v>1981.0</c:v>
                </c:pt>
                <c:pt idx="14">
                  <c:v>1982.0</c:v>
                </c:pt>
                <c:pt idx="15">
                  <c:v>1983.0</c:v>
                </c:pt>
                <c:pt idx="16">
                  <c:v>1984.0</c:v>
                </c:pt>
                <c:pt idx="17">
                  <c:v>1985.0</c:v>
                </c:pt>
                <c:pt idx="18">
                  <c:v>1986.0</c:v>
                </c:pt>
                <c:pt idx="19">
                  <c:v>1987.0</c:v>
                </c:pt>
                <c:pt idx="20">
                  <c:v>1988.0</c:v>
                </c:pt>
                <c:pt idx="21">
                  <c:v>1989.0</c:v>
                </c:pt>
                <c:pt idx="22">
                  <c:v>1990.0</c:v>
                </c:pt>
                <c:pt idx="23">
                  <c:v>1991.0</c:v>
                </c:pt>
                <c:pt idx="24">
                  <c:v>1992.0</c:v>
                </c:pt>
                <c:pt idx="25">
                  <c:v>1993.0</c:v>
                </c:pt>
                <c:pt idx="26">
                  <c:v>1994.0</c:v>
                </c:pt>
                <c:pt idx="27">
                  <c:v>1995.0</c:v>
                </c:pt>
                <c:pt idx="28">
                  <c:v>1996.0</c:v>
                </c:pt>
                <c:pt idx="29">
                  <c:v>1997.0</c:v>
                </c:pt>
                <c:pt idx="30">
                  <c:v>1998.0</c:v>
                </c:pt>
                <c:pt idx="31">
                  <c:v>1999.0</c:v>
                </c:pt>
                <c:pt idx="32">
                  <c:v>2000.0</c:v>
                </c:pt>
                <c:pt idx="33">
                  <c:v>2001.0</c:v>
                </c:pt>
                <c:pt idx="34">
                  <c:v>2002.0</c:v>
                </c:pt>
                <c:pt idx="35">
                  <c:v>2003.0</c:v>
                </c:pt>
                <c:pt idx="36">
                  <c:v>2004.0</c:v>
                </c:pt>
                <c:pt idx="37">
                  <c:v>2005.0</c:v>
                </c:pt>
                <c:pt idx="38">
                  <c:v>2006.0</c:v>
                </c:pt>
                <c:pt idx="39">
                  <c:v>2007.0</c:v>
                </c:pt>
                <c:pt idx="40">
                  <c:v>2008.0</c:v>
                </c:pt>
                <c:pt idx="41">
                  <c:v>2009.0</c:v>
                </c:pt>
                <c:pt idx="42">
                  <c:v>2010.0</c:v>
                </c:pt>
                <c:pt idx="43">
                  <c:v>2011.0</c:v>
                </c:pt>
                <c:pt idx="44">
                  <c:v>2012.0</c:v>
                </c:pt>
                <c:pt idx="45">
                  <c:v>2013.0</c:v>
                </c:pt>
                <c:pt idx="46">
                  <c:v>2014.0</c:v>
                </c:pt>
                <c:pt idx="47">
                  <c:v>2015.0</c:v>
                </c:pt>
                <c:pt idx="48">
                  <c:v>2016.0</c:v>
                </c:pt>
              </c:numCache>
            </c:numRef>
          </c:cat>
          <c:val>
            <c:numRef>
              <c:f>Data!$C$18:$C$66</c:f>
              <c:numCache>
                <c:formatCode>_-* #,##0.0_-;\-* #,##0.0_-;_-* "-"??_-;_-@_-</c:formatCode>
                <c:ptCount val="49"/>
                <c:pt idx="0">
                  <c:v>46.41135210502647</c:v>
                </c:pt>
                <c:pt idx="1">
                  <c:v>46.37865048270402</c:v>
                </c:pt>
                <c:pt idx="2">
                  <c:v>48.7788362577301</c:v>
                </c:pt>
                <c:pt idx="3">
                  <c:v>49.02216678936714</c:v>
                </c:pt>
                <c:pt idx="4">
                  <c:v>47.38389130863636</c:v>
                </c:pt>
                <c:pt idx="5">
                  <c:v>45.52003448994198</c:v>
                </c:pt>
                <c:pt idx="6">
                  <c:v>46.34670550603545</c:v>
                </c:pt>
                <c:pt idx="7">
                  <c:v>47.34586208786538</c:v>
                </c:pt>
                <c:pt idx="8">
                  <c:v>45.68542381083982</c:v>
                </c:pt>
                <c:pt idx="9">
                  <c:v>45.87365618472106</c:v>
                </c:pt>
                <c:pt idx="10">
                  <c:v>45.94428889360378</c:v>
                </c:pt>
                <c:pt idx="11">
                  <c:v>45.66112152619655</c:v>
                </c:pt>
                <c:pt idx="12">
                  <c:v>48.08205785654096</c:v>
                </c:pt>
                <c:pt idx="13">
                  <c:v>48.54370911451411</c:v>
                </c:pt>
                <c:pt idx="14">
                  <c:v>51.94178964073605</c:v>
                </c:pt>
                <c:pt idx="15">
                  <c:v>49.35661523653674</c:v>
                </c:pt>
                <c:pt idx="16">
                  <c:v>50.45078011313985</c:v>
                </c:pt>
                <c:pt idx="17">
                  <c:v>52.34794112663788</c:v>
                </c:pt>
                <c:pt idx="18">
                  <c:v>51.252912376865</c:v>
                </c:pt>
                <c:pt idx="19">
                  <c:v>50.9234085982367</c:v>
                </c:pt>
                <c:pt idx="20">
                  <c:v>49.24195570360865</c:v>
                </c:pt>
                <c:pt idx="21">
                  <c:v>48.67317794472636</c:v>
                </c:pt>
                <c:pt idx="22">
                  <c:v>50.27562670573339</c:v>
                </c:pt>
                <c:pt idx="23">
                  <c:v>48.69229456206654</c:v>
                </c:pt>
                <c:pt idx="24">
                  <c:v>49.64682639766241</c:v>
                </c:pt>
                <c:pt idx="25">
                  <c:v>54.89295188296764</c:v>
                </c:pt>
                <c:pt idx="26">
                  <c:v>54.14763532470067</c:v>
                </c:pt>
                <c:pt idx="27">
                  <c:v>53.39077188046592</c:v>
                </c:pt>
                <c:pt idx="28">
                  <c:v>53.61325226010837</c:v>
                </c:pt>
                <c:pt idx="29">
                  <c:v>54.14959857113105</c:v>
                </c:pt>
                <c:pt idx="30">
                  <c:v>53.45275896782322</c:v>
                </c:pt>
                <c:pt idx="31">
                  <c:v>54.55629761529703</c:v>
                </c:pt>
                <c:pt idx="32">
                  <c:v>54.65752946404629</c:v>
                </c:pt>
                <c:pt idx="33">
                  <c:v>54.95041826839334</c:v>
                </c:pt>
                <c:pt idx="34">
                  <c:v>54.2591156580256</c:v>
                </c:pt>
                <c:pt idx="35">
                  <c:v>52.4973952487945</c:v>
                </c:pt>
                <c:pt idx="36">
                  <c:v>52.67752723470224</c:v>
                </c:pt>
                <c:pt idx="37">
                  <c:v>52.17287382382532</c:v>
                </c:pt>
                <c:pt idx="38">
                  <c:v>51.32403366166084</c:v>
                </c:pt>
                <c:pt idx="39">
                  <c:v>51.10322954038465</c:v>
                </c:pt>
                <c:pt idx="40">
                  <c:v>50.33906696781222</c:v>
                </c:pt>
                <c:pt idx="41">
                  <c:v>51.50222763912494</c:v>
                </c:pt>
                <c:pt idx="42">
                  <c:v>49.46214204446255</c:v>
                </c:pt>
                <c:pt idx="43">
                  <c:v>50.33287656185684</c:v>
                </c:pt>
                <c:pt idx="44">
                  <c:v>51.06492896521814</c:v>
                </c:pt>
                <c:pt idx="45">
                  <c:v>51.6953810515243</c:v>
                </c:pt>
                <c:pt idx="46">
                  <c:v>52.98215906873045</c:v>
                </c:pt>
                <c:pt idx="47">
                  <c:v>54.88765522076024</c:v>
                </c:pt>
                <c:pt idx="48">
                  <c:v>55.82989717021269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Data!$D$17</c:f>
              <c:strCache>
                <c:ptCount val="1"/>
                <c:pt idx="0">
                  <c:v>Industry</c:v>
                </c:pt>
              </c:strCache>
            </c:strRef>
          </c:tx>
          <c:marker>
            <c:symbol val="none"/>
          </c:marker>
          <c:cat>
            <c:numRef>
              <c:f>Data!$B$18:$B$66</c:f>
              <c:numCache>
                <c:formatCode>General</c:formatCode>
                <c:ptCount val="49"/>
                <c:pt idx="0">
                  <c:v>1968.0</c:v>
                </c:pt>
                <c:pt idx="1">
                  <c:v>1969.0</c:v>
                </c:pt>
                <c:pt idx="2">
                  <c:v>1970.0</c:v>
                </c:pt>
                <c:pt idx="3">
                  <c:v>1971.0</c:v>
                </c:pt>
                <c:pt idx="4">
                  <c:v>1972.0</c:v>
                </c:pt>
                <c:pt idx="5">
                  <c:v>1973.0</c:v>
                </c:pt>
                <c:pt idx="6">
                  <c:v>1974.0</c:v>
                </c:pt>
                <c:pt idx="7">
                  <c:v>1975.0</c:v>
                </c:pt>
                <c:pt idx="8">
                  <c:v>1976.0</c:v>
                </c:pt>
                <c:pt idx="9">
                  <c:v>1977.0</c:v>
                </c:pt>
                <c:pt idx="10">
                  <c:v>1978.0</c:v>
                </c:pt>
                <c:pt idx="11">
                  <c:v>1979.0</c:v>
                </c:pt>
                <c:pt idx="12">
                  <c:v>1980.0</c:v>
                </c:pt>
                <c:pt idx="13">
                  <c:v>1981.0</c:v>
                </c:pt>
                <c:pt idx="14">
                  <c:v>1982.0</c:v>
                </c:pt>
                <c:pt idx="15">
                  <c:v>1983.0</c:v>
                </c:pt>
                <c:pt idx="16">
                  <c:v>1984.0</c:v>
                </c:pt>
                <c:pt idx="17">
                  <c:v>1985.0</c:v>
                </c:pt>
                <c:pt idx="18">
                  <c:v>1986.0</c:v>
                </c:pt>
                <c:pt idx="19">
                  <c:v>1987.0</c:v>
                </c:pt>
                <c:pt idx="20">
                  <c:v>1988.0</c:v>
                </c:pt>
                <c:pt idx="21">
                  <c:v>1989.0</c:v>
                </c:pt>
                <c:pt idx="22">
                  <c:v>1990.0</c:v>
                </c:pt>
                <c:pt idx="23">
                  <c:v>1991.0</c:v>
                </c:pt>
                <c:pt idx="24">
                  <c:v>1992.0</c:v>
                </c:pt>
                <c:pt idx="25">
                  <c:v>1993.0</c:v>
                </c:pt>
                <c:pt idx="26">
                  <c:v>1994.0</c:v>
                </c:pt>
                <c:pt idx="27">
                  <c:v>1995.0</c:v>
                </c:pt>
                <c:pt idx="28">
                  <c:v>1996.0</c:v>
                </c:pt>
                <c:pt idx="29">
                  <c:v>1997.0</c:v>
                </c:pt>
                <c:pt idx="30">
                  <c:v>1998.0</c:v>
                </c:pt>
                <c:pt idx="31">
                  <c:v>1999.0</c:v>
                </c:pt>
                <c:pt idx="32">
                  <c:v>2000.0</c:v>
                </c:pt>
                <c:pt idx="33">
                  <c:v>2001.0</c:v>
                </c:pt>
                <c:pt idx="34">
                  <c:v>2002.0</c:v>
                </c:pt>
                <c:pt idx="35">
                  <c:v>2003.0</c:v>
                </c:pt>
                <c:pt idx="36">
                  <c:v>2004.0</c:v>
                </c:pt>
                <c:pt idx="37">
                  <c:v>2005.0</c:v>
                </c:pt>
                <c:pt idx="38">
                  <c:v>2006.0</c:v>
                </c:pt>
                <c:pt idx="39">
                  <c:v>2007.0</c:v>
                </c:pt>
                <c:pt idx="40">
                  <c:v>2008.0</c:v>
                </c:pt>
                <c:pt idx="41">
                  <c:v>2009.0</c:v>
                </c:pt>
                <c:pt idx="42">
                  <c:v>2010.0</c:v>
                </c:pt>
                <c:pt idx="43">
                  <c:v>2011.0</c:v>
                </c:pt>
                <c:pt idx="44">
                  <c:v>2012.0</c:v>
                </c:pt>
                <c:pt idx="45">
                  <c:v>2013.0</c:v>
                </c:pt>
                <c:pt idx="46">
                  <c:v>2014.0</c:v>
                </c:pt>
                <c:pt idx="47">
                  <c:v>2015.0</c:v>
                </c:pt>
                <c:pt idx="48">
                  <c:v>2016.0</c:v>
                </c:pt>
              </c:numCache>
            </c:numRef>
          </c:cat>
          <c:val>
            <c:numRef>
              <c:f>Data!$D$18:$D$66</c:f>
              <c:numCache>
                <c:formatCode>_-* #,##0.0_-;\-* #,##0.0_-;_-* "-"??_-;_-@_-</c:formatCode>
                <c:ptCount val="49"/>
                <c:pt idx="0">
                  <c:v>24.90572089285142</c:v>
                </c:pt>
                <c:pt idx="1">
                  <c:v>24.9366318766508</c:v>
                </c:pt>
                <c:pt idx="2">
                  <c:v>25.30529092708714</c:v>
                </c:pt>
                <c:pt idx="3">
                  <c:v>27.05345512694442</c:v>
                </c:pt>
                <c:pt idx="4">
                  <c:v>27.27807193099056</c:v>
                </c:pt>
                <c:pt idx="5">
                  <c:v>26.78973439174298</c:v>
                </c:pt>
                <c:pt idx="6">
                  <c:v>26.64756317138204</c:v>
                </c:pt>
                <c:pt idx="7">
                  <c:v>25.78305313693562</c:v>
                </c:pt>
                <c:pt idx="8">
                  <c:v>27.61904737964681</c:v>
                </c:pt>
                <c:pt idx="9">
                  <c:v>29.34324605417588</c:v>
                </c:pt>
                <c:pt idx="10">
                  <c:v>29.55755749942815</c:v>
                </c:pt>
                <c:pt idx="11">
                  <c:v>30.34532043781778</c:v>
                </c:pt>
                <c:pt idx="12">
                  <c:v>28.67806189552591</c:v>
                </c:pt>
                <c:pt idx="13">
                  <c:v>30.09919012779503</c:v>
                </c:pt>
                <c:pt idx="14">
                  <c:v>29.50976083215437</c:v>
                </c:pt>
                <c:pt idx="15">
                  <c:v>30.58320904852566</c:v>
                </c:pt>
                <c:pt idx="16">
                  <c:v>31.9753651150936</c:v>
                </c:pt>
                <c:pt idx="17">
                  <c:v>31.84268866830606</c:v>
                </c:pt>
                <c:pt idx="18">
                  <c:v>33.08293627107118</c:v>
                </c:pt>
                <c:pt idx="19">
                  <c:v>33.34315515231035</c:v>
                </c:pt>
                <c:pt idx="20">
                  <c:v>34.5799853940481</c:v>
                </c:pt>
                <c:pt idx="21">
                  <c:v>36.25152944327256</c:v>
                </c:pt>
                <c:pt idx="22">
                  <c:v>37.22474396158223</c:v>
                </c:pt>
                <c:pt idx="23">
                  <c:v>38.65788145480667</c:v>
                </c:pt>
                <c:pt idx="24">
                  <c:v>38.05583670272728</c:v>
                </c:pt>
                <c:pt idx="25">
                  <c:v>37.07919774201387</c:v>
                </c:pt>
                <c:pt idx="26">
                  <c:v>37.2233260777048</c:v>
                </c:pt>
                <c:pt idx="27">
                  <c:v>37.52647530864051</c:v>
                </c:pt>
                <c:pt idx="28">
                  <c:v>37.32167321856463</c:v>
                </c:pt>
                <c:pt idx="29">
                  <c:v>36.7835672427589</c:v>
                </c:pt>
                <c:pt idx="30">
                  <c:v>36.284794043848</c:v>
                </c:pt>
                <c:pt idx="31">
                  <c:v>36.54787934663947</c:v>
                </c:pt>
                <c:pt idx="32">
                  <c:v>36.83957013883916</c:v>
                </c:pt>
                <c:pt idx="33">
                  <c:v>36.46707688082331</c:v>
                </c:pt>
                <c:pt idx="34">
                  <c:v>37.04485839345615</c:v>
                </c:pt>
                <c:pt idx="35">
                  <c:v>38.05803490160829</c:v>
                </c:pt>
                <c:pt idx="36">
                  <c:v>38.02829944360811</c:v>
                </c:pt>
                <c:pt idx="37">
                  <c:v>38.62905184105555</c:v>
                </c:pt>
                <c:pt idx="38">
                  <c:v>39.26984264917437</c:v>
                </c:pt>
                <c:pt idx="39">
                  <c:v>39.54616123055335</c:v>
                </c:pt>
                <c:pt idx="40">
                  <c:v>39.58549416025578</c:v>
                </c:pt>
                <c:pt idx="41">
                  <c:v>38.70753860578532</c:v>
                </c:pt>
                <c:pt idx="42">
                  <c:v>40.01269042225626</c:v>
                </c:pt>
                <c:pt idx="43">
                  <c:v>38.0724715381607</c:v>
                </c:pt>
                <c:pt idx="44">
                  <c:v>37.42810075617057</c:v>
                </c:pt>
                <c:pt idx="45">
                  <c:v>36.9839223488035</c:v>
                </c:pt>
                <c:pt idx="46">
                  <c:v>36.9437702456857</c:v>
                </c:pt>
                <c:pt idx="47">
                  <c:v>36.38945458760829</c:v>
                </c:pt>
                <c:pt idx="48">
                  <c:v>35.82136624662402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048466184"/>
        <c:axId val="2048469336"/>
      </c:lineChart>
      <c:catAx>
        <c:axId val="204846618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2048469336"/>
        <c:crosses val="autoZero"/>
        <c:auto val="1"/>
        <c:lblAlgn val="ctr"/>
        <c:lblOffset val="100"/>
        <c:noMultiLvlLbl val="0"/>
      </c:catAx>
      <c:valAx>
        <c:axId val="2048469336"/>
        <c:scaling>
          <c:orientation val="minMax"/>
        </c:scaling>
        <c:delete val="0"/>
        <c:axPos val="l"/>
        <c:majorGridlines/>
        <c:numFmt formatCode="_-* #,##0.0_-;\-* #,##0.0_-;_-* &quot;-&quot;??_-;_-@_-" sourceLinked="1"/>
        <c:majorTickMark val="out"/>
        <c:minorTickMark val="none"/>
        <c:tickLblPos val="nextTo"/>
        <c:crossAx val="2048466184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  <c:userShapes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>
        <c:manualLayout>
          <c:layoutTarget val="inner"/>
          <c:xMode val="edge"/>
          <c:yMode val="edge"/>
          <c:x val="0.0416806507588687"/>
          <c:y val="0.136392606283837"/>
          <c:w val="0.93780451512736"/>
          <c:h val="0.705486034293316"/>
        </c:manualLayout>
      </c:layout>
      <c:lineChart>
        <c:grouping val="standard"/>
        <c:varyColors val="0"/>
        <c:ser>
          <c:idx val="0"/>
          <c:order val="0"/>
          <c:tx>
            <c:strRef>
              <c:f>Data!$F$15</c:f>
              <c:strCache>
                <c:ptCount val="1"/>
                <c:pt idx="0">
                  <c:v>Serivces</c:v>
                </c:pt>
              </c:strCache>
            </c:strRef>
          </c:tx>
          <c:marker>
            <c:symbol val="none"/>
          </c:marker>
          <c:cat>
            <c:numRef>
              <c:f>Data!$E$16:$E$64</c:f>
              <c:numCache>
                <c:formatCode>General</c:formatCode>
                <c:ptCount val="49"/>
                <c:pt idx="0">
                  <c:v>1968.0</c:v>
                </c:pt>
                <c:pt idx="1">
                  <c:v>1969.0</c:v>
                </c:pt>
                <c:pt idx="2">
                  <c:v>1970.0</c:v>
                </c:pt>
                <c:pt idx="3">
                  <c:v>1971.0</c:v>
                </c:pt>
                <c:pt idx="4">
                  <c:v>1972.0</c:v>
                </c:pt>
                <c:pt idx="5">
                  <c:v>1973.0</c:v>
                </c:pt>
                <c:pt idx="6">
                  <c:v>1974.0</c:v>
                </c:pt>
                <c:pt idx="7">
                  <c:v>1975.0</c:v>
                </c:pt>
                <c:pt idx="8">
                  <c:v>1976.0</c:v>
                </c:pt>
                <c:pt idx="9">
                  <c:v>1977.0</c:v>
                </c:pt>
                <c:pt idx="10">
                  <c:v>1978.0</c:v>
                </c:pt>
                <c:pt idx="11">
                  <c:v>1979.0</c:v>
                </c:pt>
                <c:pt idx="12">
                  <c:v>1980.0</c:v>
                </c:pt>
                <c:pt idx="13">
                  <c:v>1981.0</c:v>
                </c:pt>
                <c:pt idx="14">
                  <c:v>1982.0</c:v>
                </c:pt>
                <c:pt idx="15">
                  <c:v>1983.0</c:v>
                </c:pt>
                <c:pt idx="16">
                  <c:v>1984.0</c:v>
                </c:pt>
                <c:pt idx="17">
                  <c:v>1985.0</c:v>
                </c:pt>
                <c:pt idx="18">
                  <c:v>1986.0</c:v>
                </c:pt>
                <c:pt idx="19">
                  <c:v>1987.0</c:v>
                </c:pt>
                <c:pt idx="20">
                  <c:v>1988.0</c:v>
                </c:pt>
                <c:pt idx="21">
                  <c:v>1989.0</c:v>
                </c:pt>
                <c:pt idx="22">
                  <c:v>1990.0</c:v>
                </c:pt>
                <c:pt idx="23">
                  <c:v>1991.0</c:v>
                </c:pt>
                <c:pt idx="24">
                  <c:v>1992.0</c:v>
                </c:pt>
                <c:pt idx="25">
                  <c:v>1993.0</c:v>
                </c:pt>
                <c:pt idx="26">
                  <c:v>1994.0</c:v>
                </c:pt>
                <c:pt idx="27">
                  <c:v>1995.0</c:v>
                </c:pt>
                <c:pt idx="28">
                  <c:v>1996.0</c:v>
                </c:pt>
                <c:pt idx="29">
                  <c:v>1997.0</c:v>
                </c:pt>
                <c:pt idx="30">
                  <c:v>1998.0</c:v>
                </c:pt>
                <c:pt idx="31">
                  <c:v>1999.0</c:v>
                </c:pt>
                <c:pt idx="32">
                  <c:v>2000.0</c:v>
                </c:pt>
                <c:pt idx="33">
                  <c:v>2001.0</c:v>
                </c:pt>
                <c:pt idx="34">
                  <c:v>2002.0</c:v>
                </c:pt>
                <c:pt idx="35">
                  <c:v>2003.0</c:v>
                </c:pt>
                <c:pt idx="36">
                  <c:v>2004.0</c:v>
                </c:pt>
                <c:pt idx="37">
                  <c:v>2005.0</c:v>
                </c:pt>
                <c:pt idx="38">
                  <c:v>2006.0</c:v>
                </c:pt>
                <c:pt idx="39">
                  <c:v>2007.0</c:v>
                </c:pt>
                <c:pt idx="40">
                  <c:v>2008.0</c:v>
                </c:pt>
                <c:pt idx="41">
                  <c:v>2009.0</c:v>
                </c:pt>
                <c:pt idx="42">
                  <c:v>2010.0</c:v>
                </c:pt>
                <c:pt idx="43">
                  <c:v>2011.0</c:v>
                </c:pt>
                <c:pt idx="44">
                  <c:v>2012.0</c:v>
                </c:pt>
                <c:pt idx="45">
                  <c:v>2013.0</c:v>
                </c:pt>
                <c:pt idx="46">
                  <c:v>2014.0</c:v>
                </c:pt>
                <c:pt idx="47">
                  <c:v>2015.0</c:v>
                </c:pt>
                <c:pt idx="48">
                  <c:v>2016.0</c:v>
                </c:pt>
              </c:numCache>
            </c:numRef>
          </c:cat>
          <c:val>
            <c:numRef>
              <c:f>Data!$F$16:$F$64</c:f>
              <c:numCache>
                <c:formatCode>General</c:formatCode>
                <c:ptCount val="49"/>
                <c:pt idx="0">
                  <c:v>27.24614414311106</c:v>
                </c:pt>
                <c:pt idx="1">
                  <c:v>27.06146162470696</c:v>
                </c:pt>
                <c:pt idx="2">
                  <c:v>24.92871869105582</c:v>
                </c:pt>
                <c:pt idx="3">
                  <c:v>24.44543937482188</c:v>
                </c:pt>
                <c:pt idx="4">
                  <c:v>24.8119417019276</c:v>
                </c:pt>
                <c:pt idx="5">
                  <c:v>24.24715187577099</c:v>
                </c:pt>
                <c:pt idx="6">
                  <c:v>24.14329667220709</c:v>
                </c:pt>
                <c:pt idx="7">
                  <c:v>22.68794209573943</c:v>
                </c:pt>
                <c:pt idx="8">
                  <c:v>22.60255638091414</c:v>
                </c:pt>
                <c:pt idx="9">
                  <c:v>24.30769230769231</c:v>
                </c:pt>
                <c:pt idx="10">
                  <c:v>24.60317080758172</c:v>
                </c:pt>
                <c:pt idx="11">
                  <c:v>22.34132162173363</c:v>
                </c:pt>
                <c:pt idx="12">
                  <c:v>22.30708972648296</c:v>
                </c:pt>
                <c:pt idx="13">
                  <c:v>22.71284090352717</c:v>
                </c:pt>
                <c:pt idx="14">
                  <c:v>22.59250151035054</c:v>
                </c:pt>
                <c:pt idx="15">
                  <c:v>23.20208735794536</c:v>
                </c:pt>
                <c:pt idx="16">
                  <c:v>25.52818282085427</c:v>
                </c:pt>
                <c:pt idx="17">
                  <c:v>29.35220091537564</c:v>
                </c:pt>
                <c:pt idx="18">
                  <c:v>29.84594542726472</c:v>
                </c:pt>
                <c:pt idx="19">
                  <c:v>30.35964602453427</c:v>
                </c:pt>
                <c:pt idx="20">
                  <c:v>31.23664979727716</c:v>
                </c:pt>
                <c:pt idx="21">
                  <c:v>32.89131908399892</c:v>
                </c:pt>
                <c:pt idx="22">
                  <c:v>32.38170193231129</c:v>
                </c:pt>
                <c:pt idx="23">
                  <c:v>34.47745407762614</c:v>
                </c:pt>
                <c:pt idx="24">
                  <c:v>35.55469241099009</c:v>
                </c:pt>
                <c:pt idx="25">
                  <c:v>34.51482665966152</c:v>
                </c:pt>
                <c:pt idx="26">
                  <c:v>34.36147943364908</c:v>
                </c:pt>
                <c:pt idx="27">
                  <c:v>33.6517435686258</c:v>
                </c:pt>
                <c:pt idx="28">
                  <c:v>33.56906732321004</c:v>
                </c:pt>
                <c:pt idx="29">
                  <c:v>35.00446433705542</c:v>
                </c:pt>
                <c:pt idx="30">
                  <c:v>37.0421559226242</c:v>
                </c:pt>
                <c:pt idx="31">
                  <c:v>38.57418373601259</c:v>
                </c:pt>
                <c:pt idx="32">
                  <c:v>39.78647969981478</c:v>
                </c:pt>
                <c:pt idx="33">
                  <c:v>41.22196808487476</c:v>
                </c:pt>
                <c:pt idx="34">
                  <c:v>42.24679550371295</c:v>
                </c:pt>
                <c:pt idx="35">
                  <c:v>42.0270366128723</c:v>
                </c:pt>
                <c:pt idx="36">
                  <c:v>41.18195017915335</c:v>
                </c:pt>
                <c:pt idx="37">
                  <c:v>41.33473324779664</c:v>
                </c:pt>
                <c:pt idx="38">
                  <c:v>41.81567280452897</c:v>
                </c:pt>
                <c:pt idx="39">
                  <c:v>42.85596912844894</c:v>
                </c:pt>
                <c:pt idx="40">
                  <c:v>42.81662334544819</c:v>
                </c:pt>
                <c:pt idx="41">
                  <c:v>44.33003795909249</c:v>
                </c:pt>
                <c:pt idx="42">
                  <c:v>44.07375281371884</c:v>
                </c:pt>
                <c:pt idx="43">
                  <c:v>44.16479913721424</c:v>
                </c:pt>
                <c:pt idx="44">
                  <c:v>45.30656184357063</c:v>
                </c:pt>
                <c:pt idx="45">
                  <c:v>46.69665844499612</c:v>
                </c:pt>
                <c:pt idx="46">
                  <c:v>47.83712181381243</c:v>
                </c:pt>
                <c:pt idx="47">
                  <c:v>50.2356399449959</c:v>
                </c:pt>
                <c:pt idx="48">
                  <c:v>51.6337126233257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Data!$G$15</c:f>
              <c:strCache>
                <c:ptCount val="1"/>
                <c:pt idx="0">
                  <c:v>Industry</c:v>
                </c:pt>
              </c:strCache>
            </c:strRef>
          </c:tx>
          <c:marker>
            <c:symbol val="none"/>
          </c:marker>
          <c:cat>
            <c:numRef>
              <c:f>Data!$E$16:$E$64</c:f>
              <c:numCache>
                <c:formatCode>General</c:formatCode>
                <c:ptCount val="49"/>
                <c:pt idx="0">
                  <c:v>1968.0</c:v>
                </c:pt>
                <c:pt idx="1">
                  <c:v>1969.0</c:v>
                </c:pt>
                <c:pt idx="2">
                  <c:v>1970.0</c:v>
                </c:pt>
                <c:pt idx="3">
                  <c:v>1971.0</c:v>
                </c:pt>
                <c:pt idx="4">
                  <c:v>1972.0</c:v>
                </c:pt>
                <c:pt idx="5">
                  <c:v>1973.0</c:v>
                </c:pt>
                <c:pt idx="6">
                  <c:v>1974.0</c:v>
                </c:pt>
                <c:pt idx="7">
                  <c:v>1975.0</c:v>
                </c:pt>
                <c:pt idx="8">
                  <c:v>1976.0</c:v>
                </c:pt>
                <c:pt idx="9">
                  <c:v>1977.0</c:v>
                </c:pt>
                <c:pt idx="10">
                  <c:v>1978.0</c:v>
                </c:pt>
                <c:pt idx="11">
                  <c:v>1979.0</c:v>
                </c:pt>
                <c:pt idx="12">
                  <c:v>1980.0</c:v>
                </c:pt>
                <c:pt idx="13">
                  <c:v>1981.0</c:v>
                </c:pt>
                <c:pt idx="14">
                  <c:v>1982.0</c:v>
                </c:pt>
                <c:pt idx="15">
                  <c:v>1983.0</c:v>
                </c:pt>
                <c:pt idx="16">
                  <c:v>1984.0</c:v>
                </c:pt>
                <c:pt idx="17">
                  <c:v>1985.0</c:v>
                </c:pt>
                <c:pt idx="18">
                  <c:v>1986.0</c:v>
                </c:pt>
                <c:pt idx="19">
                  <c:v>1987.0</c:v>
                </c:pt>
                <c:pt idx="20">
                  <c:v>1988.0</c:v>
                </c:pt>
                <c:pt idx="21">
                  <c:v>1989.0</c:v>
                </c:pt>
                <c:pt idx="22">
                  <c:v>1990.0</c:v>
                </c:pt>
                <c:pt idx="23">
                  <c:v>1991.0</c:v>
                </c:pt>
                <c:pt idx="24">
                  <c:v>1992.0</c:v>
                </c:pt>
                <c:pt idx="25">
                  <c:v>1993.0</c:v>
                </c:pt>
                <c:pt idx="26">
                  <c:v>1994.0</c:v>
                </c:pt>
                <c:pt idx="27">
                  <c:v>1995.0</c:v>
                </c:pt>
                <c:pt idx="28">
                  <c:v>1996.0</c:v>
                </c:pt>
                <c:pt idx="29">
                  <c:v>1997.0</c:v>
                </c:pt>
                <c:pt idx="30">
                  <c:v>1998.0</c:v>
                </c:pt>
                <c:pt idx="31">
                  <c:v>1999.0</c:v>
                </c:pt>
                <c:pt idx="32">
                  <c:v>2000.0</c:v>
                </c:pt>
                <c:pt idx="33">
                  <c:v>2001.0</c:v>
                </c:pt>
                <c:pt idx="34">
                  <c:v>2002.0</c:v>
                </c:pt>
                <c:pt idx="35">
                  <c:v>2003.0</c:v>
                </c:pt>
                <c:pt idx="36">
                  <c:v>2004.0</c:v>
                </c:pt>
                <c:pt idx="37">
                  <c:v>2005.0</c:v>
                </c:pt>
                <c:pt idx="38">
                  <c:v>2006.0</c:v>
                </c:pt>
                <c:pt idx="39">
                  <c:v>2007.0</c:v>
                </c:pt>
                <c:pt idx="40">
                  <c:v>2008.0</c:v>
                </c:pt>
                <c:pt idx="41">
                  <c:v>2009.0</c:v>
                </c:pt>
                <c:pt idx="42">
                  <c:v>2010.0</c:v>
                </c:pt>
                <c:pt idx="43">
                  <c:v>2011.0</c:v>
                </c:pt>
                <c:pt idx="44">
                  <c:v>2012.0</c:v>
                </c:pt>
                <c:pt idx="45">
                  <c:v>2013.0</c:v>
                </c:pt>
                <c:pt idx="46">
                  <c:v>2014.0</c:v>
                </c:pt>
                <c:pt idx="47">
                  <c:v>2015.0</c:v>
                </c:pt>
                <c:pt idx="48">
                  <c:v>2016.0</c:v>
                </c:pt>
              </c:numCache>
            </c:numRef>
          </c:cat>
          <c:val>
            <c:numRef>
              <c:f>Data!$G$16:$G$64</c:f>
              <c:numCache>
                <c:formatCode>General</c:formatCode>
                <c:ptCount val="49"/>
                <c:pt idx="0">
                  <c:v>31.11060145633851</c:v>
                </c:pt>
                <c:pt idx="1">
                  <c:v>35.41942717358061</c:v>
                </c:pt>
                <c:pt idx="2">
                  <c:v>40.2728429179278</c:v>
                </c:pt>
                <c:pt idx="3">
                  <c:v>41.91867800887296</c:v>
                </c:pt>
                <c:pt idx="4">
                  <c:v>42.76759128663219</c:v>
                </c:pt>
                <c:pt idx="5">
                  <c:v>42.82708076336984</c:v>
                </c:pt>
                <c:pt idx="6">
                  <c:v>42.43024366092584</c:v>
                </c:pt>
                <c:pt idx="7">
                  <c:v>45.35943411745348</c:v>
                </c:pt>
                <c:pt idx="8">
                  <c:v>45.0378103459814</c:v>
                </c:pt>
                <c:pt idx="9">
                  <c:v>46.70153846153845</c:v>
                </c:pt>
                <c:pt idx="10">
                  <c:v>47.71141137258486</c:v>
                </c:pt>
                <c:pt idx="11">
                  <c:v>46.95539968131543</c:v>
                </c:pt>
                <c:pt idx="12">
                  <c:v>48.05897191592082</c:v>
                </c:pt>
                <c:pt idx="13">
                  <c:v>45.97157789162959</c:v>
                </c:pt>
                <c:pt idx="14">
                  <c:v>44.6217953861277</c:v>
                </c:pt>
                <c:pt idx="15">
                  <c:v>44.22979025745221</c:v>
                </c:pt>
                <c:pt idx="16">
                  <c:v>42.93212161629204</c:v>
                </c:pt>
                <c:pt idx="17">
                  <c:v>42.71344156736197</c:v>
                </c:pt>
                <c:pt idx="18">
                  <c:v>43.51555804269976</c:v>
                </c:pt>
                <c:pt idx="19">
                  <c:v>43.31945433424949</c:v>
                </c:pt>
                <c:pt idx="20">
                  <c:v>43.52566367029902</c:v>
                </c:pt>
                <c:pt idx="21">
                  <c:v>42.49712895689811</c:v>
                </c:pt>
                <c:pt idx="22">
                  <c:v>41.03398994984141</c:v>
                </c:pt>
                <c:pt idx="23">
                  <c:v>41.48847853595802</c:v>
                </c:pt>
                <c:pt idx="24">
                  <c:v>43.11644621356329</c:v>
                </c:pt>
                <c:pt idx="25">
                  <c:v>46.17770493739322</c:v>
                </c:pt>
                <c:pt idx="26">
                  <c:v>46.16423783813455</c:v>
                </c:pt>
                <c:pt idx="27">
                  <c:v>46.75173682096517</c:v>
                </c:pt>
                <c:pt idx="28">
                  <c:v>47.10544712889018</c:v>
                </c:pt>
                <c:pt idx="29">
                  <c:v>47.10025892698613</c:v>
                </c:pt>
                <c:pt idx="30">
                  <c:v>45.79880931733203</c:v>
                </c:pt>
                <c:pt idx="31">
                  <c:v>45.36102779704663</c:v>
                </c:pt>
                <c:pt idx="32">
                  <c:v>45.53727864488553</c:v>
                </c:pt>
                <c:pt idx="33">
                  <c:v>44.79457056275143</c:v>
                </c:pt>
                <c:pt idx="34">
                  <c:v>44.45171678343092</c:v>
                </c:pt>
                <c:pt idx="35">
                  <c:v>45.62396442175906</c:v>
                </c:pt>
                <c:pt idx="36">
                  <c:v>45.9014016538701</c:v>
                </c:pt>
                <c:pt idx="37">
                  <c:v>47.02377114948885</c:v>
                </c:pt>
                <c:pt idx="38">
                  <c:v>47.55856666766149</c:v>
                </c:pt>
                <c:pt idx="39">
                  <c:v>46.86103390341916</c:v>
                </c:pt>
                <c:pt idx="40">
                  <c:v>46.93247802165274</c:v>
                </c:pt>
                <c:pt idx="41">
                  <c:v>45.88377305956333</c:v>
                </c:pt>
                <c:pt idx="42">
                  <c:v>46.39605424535058</c:v>
                </c:pt>
                <c:pt idx="43">
                  <c:v>46.40068480030284</c:v>
                </c:pt>
                <c:pt idx="44">
                  <c:v>45.27350199845496</c:v>
                </c:pt>
                <c:pt idx="45">
                  <c:v>44.0081519030388</c:v>
                </c:pt>
                <c:pt idx="46">
                  <c:v>43.1029557698618</c:v>
                </c:pt>
                <c:pt idx="47">
                  <c:v>40.9316360475411</c:v>
                </c:pt>
                <c:pt idx="48">
                  <c:v>39.80986046471614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048534424"/>
        <c:axId val="2048537400"/>
      </c:lineChart>
      <c:catAx>
        <c:axId val="204853442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2048537400"/>
        <c:crosses val="autoZero"/>
        <c:auto val="1"/>
        <c:lblAlgn val="ctr"/>
        <c:lblOffset val="100"/>
        <c:noMultiLvlLbl val="0"/>
      </c:catAx>
      <c:valAx>
        <c:axId val="2048537400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2048534424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  <c:userShapes r:id="rId2"/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0.12352</cdr:x>
      <cdr:y>0.02308</cdr:y>
    </cdr:from>
    <cdr:to>
      <cdr:x>0.90675</cdr:x>
      <cdr:y>0.14615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006782" y="137303"/>
          <a:ext cx="6383925" cy="73228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pPr algn="ctr"/>
          <a:r>
            <a:rPr lang="en-US" sz="2400" dirty="0" smtClean="0"/>
            <a:t>Sector Shares</a:t>
          </a:r>
        </a:p>
        <a:p xmlns:a="http://schemas.openxmlformats.org/drawingml/2006/main">
          <a:pPr algn="ctr"/>
          <a:r>
            <a:rPr lang="en-US" sz="2000" dirty="0" smtClean="0"/>
            <a:t> % of GDP</a:t>
          </a:r>
          <a:endParaRPr lang="en-US" sz="2000" dirty="0"/>
        </a:p>
      </cdr:txBody>
    </cdr:sp>
  </cdr:relSizeAnchor>
  <cdr:relSizeAnchor xmlns:cdr="http://schemas.openxmlformats.org/drawingml/2006/chartDrawing">
    <cdr:from>
      <cdr:x>0.60777</cdr:x>
      <cdr:y>0.34231</cdr:y>
    </cdr:from>
    <cdr:to>
      <cdr:x>0.71996</cdr:x>
      <cdr:y>0.42308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4953834" y="2036661"/>
          <a:ext cx="914400" cy="480561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1600" dirty="0" smtClean="0"/>
            <a:t>Industry</a:t>
          </a:r>
          <a:endParaRPr lang="en-US" sz="1600" dirty="0"/>
        </a:p>
      </cdr:txBody>
    </cdr:sp>
  </cdr:relSizeAnchor>
  <cdr:relSizeAnchor xmlns:cdr="http://schemas.openxmlformats.org/drawingml/2006/chartDrawing">
    <cdr:from>
      <cdr:x>0.15861</cdr:x>
      <cdr:y>0.2</cdr:y>
    </cdr:from>
    <cdr:to>
      <cdr:x>0.2708</cdr:x>
      <cdr:y>0.26731</cdr:y>
    </cdr:to>
    <cdr:sp macro="" textlink="">
      <cdr:nvSpPr>
        <cdr:cNvPr id="4" name="TextBox 3"/>
        <cdr:cNvSpPr txBox="1"/>
      </cdr:nvSpPr>
      <cdr:spPr>
        <a:xfrm xmlns:a="http://schemas.openxmlformats.org/drawingml/2006/main">
          <a:off x="1292801" y="1189960"/>
          <a:ext cx="914400" cy="40046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1600" dirty="0" smtClean="0"/>
            <a:t>Services</a:t>
          </a:r>
          <a:endParaRPr lang="en-US" sz="1600" dirty="0"/>
        </a:p>
      </cdr:txBody>
    </cdr:sp>
  </cdr:relSizeAnchor>
  <cdr:relSizeAnchor xmlns:cdr="http://schemas.openxmlformats.org/drawingml/2006/chartDrawing">
    <cdr:from>
      <cdr:x>0.85341</cdr:x>
      <cdr:y>0.13846</cdr:y>
    </cdr:from>
    <cdr:to>
      <cdr:x>0.93331</cdr:x>
      <cdr:y>0.19808</cdr:y>
    </cdr:to>
    <cdr:sp macro="" textlink="">
      <cdr:nvSpPr>
        <cdr:cNvPr id="5" name="TextBox 4"/>
        <cdr:cNvSpPr txBox="1"/>
      </cdr:nvSpPr>
      <cdr:spPr>
        <a:xfrm xmlns:a="http://schemas.openxmlformats.org/drawingml/2006/main">
          <a:off x="6955960" y="823819"/>
          <a:ext cx="651264" cy="35469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1800" dirty="0" smtClean="0"/>
            <a:t>Thailand</a:t>
          </a:r>
          <a:endParaRPr lang="en-US" sz="1800" dirty="0"/>
        </a:p>
      </cdr:txBody>
    </cdr:sp>
  </cdr:relSizeAnchor>
  <cdr:relSizeAnchor xmlns:cdr="http://schemas.openxmlformats.org/drawingml/2006/chartDrawing">
    <cdr:from>
      <cdr:x>0.86385</cdr:x>
      <cdr:y>0.60024</cdr:y>
    </cdr:from>
    <cdr:to>
      <cdr:x>0.94375</cdr:x>
      <cdr:y>0.65986</cdr:y>
    </cdr:to>
    <cdr:sp macro="" textlink="">
      <cdr:nvSpPr>
        <cdr:cNvPr id="6" name="TextBox 5"/>
        <cdr:cNvSpPr txBox="1"/>
      </cdr:nvSpPr>
      <cdr:spPr>
        <a:xfrm xmlns:a="http://schemas.openxmlformats.org/drawingml/2006/main">
          <a:off x="7041082" y="3571309"/>
          <a:ext cx="651264" cy="35469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sz="1800" dirty="0" smtClean="0"/>
            <a:t>China</a:t>
          </a:r>
          <a:endParaRPr lang="en-US" sz="1800" dirty="0"/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0.408</cdr:x>
      <cdr:y>0.46186</cdr:y>
    </cdr:from>
    <cdr:to>
      <cdr:x>0.52162</cdr:x>
      <cdr:y>0.80049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3283488" y="1247169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1600" dirty="0" smtClean="0"/>
            <a:t>Services</a:t>
          </a:r>
          <a:endParaRPr lang="en-US" sz="1600" dirty="0"/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A00E49D-33FD-0D44-8D55-556ACDBE39F2}" type="datetimeFigureOut">
              <a:rPr lang="en-US" smtClean="0"/>
              <a:t>5/7/19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CC18318-F200-2A4B-9B75-0F0B39111E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1423878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C763E15-D267-8544-A297-C7E68B202A00}" type="datetimeFigureOut">
              <a:rPr lang="en-US" smtClean="0"/>
              <a:t>5/7/19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44BB96A-1F48-714C-ACF6-86EEEE9261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4731308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8B9143-AD70-1F4B-8257-2E853A8F3B34}" type="datetime1">
              <a:rPr lang="en-US" smtClean="0"/>
              <a:t>5/7/19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00C69-0D2E-FD44-B20B-DC5CBC2928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80795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A82A64-91B6-054E-827C-7863DAFDC3DB}" type="datetime1">
              <a:rPr lang="en-US" smtClean="0"/>
              <a:t>5/7/19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00C69-0D2E-FD44-B20B-DC5CBC2928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49911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E5B38A-1CC9-5A4F-B63C-2D12A603E823}" type="datetime1">
              <a:rPr lang="en-US" smtClean="0"/>
              <a:t>5/7/19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00C69-0D2E-FD44-B20B-DC5CBC2928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73270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C08934-FA5B-214E-BE46-EB27D8C58D6C}" type="datetime1">
              <a:rPr lang="en-US" smtClean="0"/>
              <a:t>5/7/19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00C69-0D2E-FD44-B20B-DC5CBC2928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1419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34C1C-0B48-A642-9199-4349CE5CA556}" type="datetime1">
              <a:rPr lang="en-US" smtClean="0"/>
              <a:t>5/7/19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00C69-0D2E-FD44-B20B-DC5CBC2928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67142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0B0CA-A0D5-B443-9A26-36C8271B21BB}" type="datetime1">
              <a:rPr lang="en-US" smtClean="0"/>
              <a:t>5/7/19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00C69-0D2E-FD44-B20B-DC5CBC2928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97475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65A1F5-27A9-1142-9098-1BAA3B8579EE}" type="datetime1">
              <a:rPr lang="en-US" smtClean="0"/>
              <a:t>5/7/19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00C69-0D2E-FD44-B20B-DC5CBC2928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89828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DC350F-9D3F-B44B-B697-8C4211BFC087}" type="datetime1">
              <a:rPr lang="en-US" smtClean="0"/>
              <a:t>5/7/19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00C69-0D2E-FD44-B20B-DC5CBC2928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90063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F1FF61-2AE0-964E-950B-23C5EE4A73F2}" type="datetime1">
              <a:rPr lang="en-US" smtClean="0"/>
              <a:t>5/7/19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00C69-0D2E-FD44-B20B-DC5CBC2928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55862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58B2CD-7183-754D-9E3E-2E0384A3B59F}" type="datetime1">
              <a:rPr lang="en-US" smtClean="0"/>
              <a:t>5/7/19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00C69-0D2E-FD44-B20B-DC5CBC2928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30534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46711C-937F-6045-8080-5C239C7DBCCE}" type="datetime1">
              <a:rPr lang="en-US" smtClean="0"/>
              <a:t>5/7/19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00C69-0D2E-FD44-B20B-DC5CBC2928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81569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74D953-EC44-F042-B52E-E7174E9D6654}" type="datetime1">
              <a:rPr lang="en-US" smtClean="0"/>
              <a:t>5/7/19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600C69-0D2E-FD44-B20B-DC5CBC2928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63734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emf"/><Relationship Id="rId3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chart" Target="../charts/chart1.xml"/><Relationship Id="rId3" Type="http://schemas.openxmlformats.org/officeDocument/2006/relationships/chart" Target="../charts/char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sz="2800" dirty="0" smtClean="0"/>
              <a:t>Lecture </a:t>
            </a:r>
            <a:r>
              <a:rPr lang="en-US" sz="2800" dirty="0" smtClean="0"/>
              <a:t>15</a:t>
            </a:r>
            <a:r>
              <a:rPr lang="en-US" sz="2800" dirty="0" smtClean="0"/>
              <a:t/>
            </a:r>
            <a:br>
              <a:rPr lang="en-US" sz="2800" dirty="0" smtClean="0"/>
            </a:br>
            <a:r>
              <a:rPr lang="en-US" sz="2800" dirty="0" smtClean="0"/>
              <a:t/>
            </a:r>
            <a:br>
              <a:rPr lang="en-US" sz="2800" dirty="0" smtClean="0"/>
            </a:br>
            <a:r>
              <a:rPr lang="en-US" sz="4000" dirty="0" smtClean="0"/>
              <a:t>Services</a:t>
            </a:r>
            <a:endParaRPr lang="en-US" sz="31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073940"/>
            <a:ext cx="6400800" cy="1752600"/>
          </a:xfrm>
        </p:spPr>
        <p:txBody>
          <a:bodyPr>
            <a:normAutofit fontScale="55000" lnSpcReduction="20000"/>
          </a:bodyPr>
          <a:lstStyle/>
          <a:p>
            <a:r>
              <a:rPr lang="en-US" dirty="0" smtClean="0">
                <a:latin typeface="+mj-lt"/>
              </a:rPr>
              <a:t>EE 482 Public Policy and Industrialization</a:t>
            </a:r>
          </a:p>
          <a:p>
            <a:r>
              <a:rPr lang="en-US" dirty="0" smtClean="0">
                <a:latin typeface="+mj-lt"/>
              </a:rPr>
              <a:t>Paul Vandenberg</a:t>
            </a:r>
          </a:p>
          <a:p>
            <a:r>
              <a:rPr lang="en-US" dirty="0" smtClean="0">
                <a:latin typeface="+mj-lt"/>
              </a:rPr>
              <a:t>Semester </a:t>
            </a:r>
            <a:r>
              <a:rPr lang="en-US" dirty="0" smtClean="0">
                <a:latin typeface="+mj-lt"/>
              </a:rPr>
              <a:t>2/</a:t>
            </a:r>
            <a:r>
              <a:rPr lang="en-US" dirty="0" smtClean="0">
                <a:latin typeface="+mj-lt"/>
              </a:rPr>
              <a:t>2018</a:t>
            </a:r>
          </a:p>
          <a:p>
            <a:r>
              <a:rPr lang="en-US" dirty="0" smtClean="0">
                <a:latin typeface="+mj-lt"/>
              </a:rPr>
              <a:t>Bachelor of Economics, International Program</a:t>
            </a:r>
          </a:p>
          <a:p>
            <a:r>
              <a:rPr lang="en-US" dirty="0" smtClean="0">
                <a:latin typeface="+mj-lt"/>
              </a:rPr>
              <a:t>Faculty of Economics</a:t>
            </a:r>
          </a:p>
          <a:p>
            <a:r>
              <a:rPr lang="en-US" dirty="0" smtClean="0">
                <a:latin typeface="+mj-lt"/>
              </a:rPr>
              <a:t>Thammasat University</a:t>
            </a:r>
            <a:endParaRPr lang="en-US" dirty="0">
              <a:latin typeface="+mj-lt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800" y="662057"/>
            <a:ext cx="1369392" cy="131472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88695" y="662057"/>
            <a:ext cx="1169505" cy="1314726"/>
          </a:xfrm>
          <a:prstGeom prst="rect">
            <a:avLst/>
          </a:prstGeo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00C69-0D2E-FD44-B20B-DC5CBC29288B}" type="slidenum">
              <a:rPr lang="en-US" sz="2400" smtClean="0"/>
              <a:t>1</a:t>
            </a:fld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2335226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Who said this?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en-US" dirty="0" smtClean="0"/>
          </a:p>
          <a:p>
            <a:pPr marL="0" indent="0" algn="ctr">
              <a:buNone/>
            </a:pPr>
            <a:r>
              <a:rPr lang="en-US" dirty="0" smtClean="0"/>
              <a:t>“We can see that the country is industrialized because it has a high share of services”</a:t>
            </a:r>
          </a:p>
          <a:p>
            <a:pPr marL="0" indent="0" algn="ctr">
              <a:buNone/>
            </a:pPr>
            <a:endParaRPr lang="en-US" dirty="0"/>
          </a:p>
          <a:p>
            <a:pPr marL="0" indent="0" algn="ctr">
              <a:buNone/>
            </a:pPr>
            <a:endParaRPr lang="en-US" sz="2400" dirty="0"/>
          </a:p>
          <a:p>
            <a:pPr marL="0" indent="0" algn="ctr">
              <a:buNone/>
            </a:pPr>
            <a:r>
              <a:rPr lang="en-US" dirty="0" smtClean="0"/>
              <a:t>Is the statement contradictory?</a:t>
            </a:r>
          </a:p>
          <a:p>
            <a:pPr marL="0" indent="0" algn="ctr">
              <a:buNone/>
            </a:pPr>
            <a:endParaRPr lang="en-US" dirty="0"/>
          </a:p>
          <a:p>
            <a:pPr marL="0" indent="0" algn="ctr">
              <a:buNone/>
            </a:pPr>
            <a:r>
              <a:rPr lang="en-US" dirty="0" smtClean="0"/>
              <a:t>Depends on our definition of industry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00C69-0D2E-FD44-B20B-DC5CBC29288B}" type="slidenum">
              <a:rPr lang="en-US" sz="2400" smtClean="0"/>
              <a:t>2</a:t>
            </a:fld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1537063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Defining industry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Recall the </a:t>
            </a:r>
            <a:r>
              <a:rPr lang="en-US" dirty="0" smtClean="0"/>
              <a:t>second lecture</a:t>
            </a:r>
            <a:endParaRPr lang="en-US" dirty="0" smtClean="0"/>
          </a:p>
          <a:p>
            <a:pPr lvl="1"/>
            <a:r>
              <a:rPr lang="en-US" dirty="0"/>
              <a:t>N</a:t>
            </a:r>
            <a:r>
              <a:rPr lang="en-US" dirty="0" smtClean="0"/>
              <a:t>arrow definition of industry</a:t>
            </a:r>
          </a:p>
          <a:p>
            <a:pPr lvl="2"/>
            <a:r>
              <a:rPr lang="en-US" dirty="0" smtClean="0"/>
              <a:t>Industrial </a:t>
            </a:r>
            <a:r>
              <a:rPr lang="en-US" dirty="0" smtClean="0"/>
              <a:t>sector: manufacturing, construction, utilities</a:t>
            </a:r>
            <a:endParaRPr lang="en-US" dirty="0" smtClean="0"/>
          </a:p>
          <a:p>
            <a:pPr lvl="2"/>
            <a:r>
              <a:rPr lang="en-US" dirty="0" smtClean="0"/>
              <a:t>Making or building things</a:t>
            </a:r>
          </a:p>
          <a:p>
            <a:pPr lvl="1"/>
            <a:endParaRPr lang="en-US" dirty="0"/>
          </a:p>
          <a:p>
            <a:pPr lvl="1"/>
            <a:r>
              <a:rPr lang="en-US" dirty="0" smtClean="0"/>
              <a:t>Broad definition of industry</a:t>
            </a:r>
          </a:p>
          <a:p>
            <a:pPr lvl="2"/>
            <a:r>
              <a:rPr lang="en-US" dirty="0" smtClean="0"/>
              <a:t>All non-agricultural activities</a:t>
            </a:r>
          </a:p>
          <a:p>
            <a:pPr lvl="2"/>
            <a:r>
              <a:rPr lang="en-US" dirty="0" smtClean="0"/>
              <a:t>‘Industry’ (manufacturing, construction, etc.) and </a:t>
            </a:r>
            <a:r>
              <a:rPr lang="en-US" dirty="0" smtClean="0"/>
              <a:t>services (doing things for others)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00C69-0D2E-FD44-B20B-DC5CBC29288B}" type="slidenum">
              <a:rPr lang="en-US" sz="2400" smtClean="0"/>
              <a:t>3</a:t>
            </a:fld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0621264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45050641"/>
              </p:ext>
            </p:extLst>
          </p:nvPr>
        </p:nvGraphicFramePr>
        <p:xfrm>
          <a:off x="614319" y="189333"/>
          <a:ext cx="8229600" cy="653214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67394"/>
                <a:gridCol w="4362206"/>
              </a:tblGrid>
              <a:tr h="902838">
                <a:tc gridSpan="2">
                  <a:txBody>
                    <a:bodyPr/>
                    <a:lstStyle/>
                    <a:p>
                      <a:pPr algn="ctr"/>
                      <a:r>
                        <a:rPr lang="en-US" sz="2800" dirty="0" smtClean="0"/>
                        <a:t>Services</a:t>
                      </a:r>
                      <a:r>
                        <a:rPr lang="en-US" sz="2800" baseline="0" dirty="0" smtClean="0"/>
                        <a:t> Sub-Sectors</a:t>
                      </a:r>
                    </a:p>
                    <a:p>
                      <a:pPr algn="ctr"/>
                      <a:r>
                        <a:rPr lang="en-US" sz="2000" baseline="0" dirty="0" smtClean="0"/>
                        <a:t>Thailand</a:t>
                      </a:r>
                      <a:endParaRPr lang="en-US" sz="20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682518">
                <a:tc>
                  <a:txBody>
                    <a:bodyPr/>
                    <a:lstStyle/>
                    <a:p>
                      <a:r>
                        <a:rPr lang="en-US" i="1" dirty="0" smtClean="0"/>
                        <a:t>Electricity, gas and water supply*</a:t>
                      </a:r>
                    </a:p>
                    <a:p>
                      <a:endParaRPr lang="en-US" dirty="0"/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Real estate, renting and business activities</a:t>
                      </a:r>
                      <a:endParaRPr lang="en-US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889117">
                <a:tc>
                  <a:txBody>
                    <a:bodyPr/>
                    <a:lstStyle/>
                    <a:p>
                      <a:r>
                        <a:rPr lang="en-US" i="1" dirty="0" smtClean="0"/>
                        <a:t>Construction*</a:t>
                      </a:r>
                      <a:endParaRPr lang="en-US" i="1" dirty="0"/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Public admin., defense and social security</a:t>
                      </a:r>
                    </a:p>
                    <a:p>
                      <a:r>
                        <a:rPr lang="en-US" dirty="0" smtClean="0"/>
                        <a:t>(i.e. government)</a:t>
                      </a:r>
                      <a:endParaRPr lang="en-US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682518">
                <a:tc>
                  <a:txBody>
                    <a:bodyPr/>
                    <a:lstStyle/>
                    <a:p>
                      <a:r>
                        <a:rPr lang="en-US" dirty="0" smtClean="0"/>
                        <a:t>Wholesale and retail trade, repair</a:t>
                      </a:r>
                    </a:p>
                    <a:p>
                      <a:endParaRPr lang="en-US" dirty="0"/>
                    </a:p>
                  </a:txBody>
                  <a:tcPr>
                    <a:solidFill>
                      <a:srgbClr val="CCC1D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Education</a:t>
                      </a:r>
                      <a:endParaRPr lang="en-US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682518">
                <a:tc>
                  <a:txBody>
                    <a:bodyPr/>
                    <a:lstStyle/>
                    <a:p>
                      <a:r>
                        <a:rPr lang="en-US" dirty="0" smtClean="0"/>
                        <a:t>Hotels and restaurants</a:t>
                      </a:r>
                    </a:p>
                    <a:p>
                      <a:endParaRPr lang="en-US" dirty="0"/>
                    </a:p>
                  </a:txBody>
                  <a:tcPr>
                    <a:solidFill>
                      <a:srgbClr val="CCC1D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Health care and social work</a:t>
                      </a:r>
                      <a:endParaRPr lang="en-US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889117">
                <a:tc>
                  <a:txBody>
                    <a:bodyPr/>
                    <a:lstStyle/>
                    <a:p>
                      <a:r>
                        <a:rPr lang="en-US" dirty="0" smtClean="0"/>
                        <a:t>Transport, storage and communications</a:t>
                      </a:r>
                      <a:endParaRPr lang="en-US" dirty="0"/>
                    </a:p>
                  </a:txBody>
                  <a:tcPr>
                    <a:solidFill>
                      <a:srgbClr val="CCC1D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Other community</a:t>
                      </a:r>
                      <a:r>
                        <a:rPr lang="en-US" baseline="0" dirty="0" smtClean="0"/>
                        <a:t>, social and personal service activities</a:t>
                      </a:r>
                      <a:endParaRPr lang="en-US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889117">
                <a:tc>
                  <a:txBody>
                    <a:bodyPr/>
                    <a:lstStyle/>
                    <a:p>
                      <a:r>
                        <a:rPr lang="en-US" dirty="0" smtClean="0"/>
                        <a:t>Financial intermediation</a:t>
                      </a:r>
                    </a:p>
                    <a:p>
                      <a:r>
                        <a:rPr lang="en-US" dirty="0" smtClean="0"/>
                        <a:t> (banking, etc.)</a:t>
                      </a:r>
                      <a:endParaRPr lang="en-US" dirty="0"/>
                    </a:p>
                  </a:txBody>
                  <a:tcPr>
                    <a:solidFill>
                      <a:srgbClr val="CCC1D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Private households</a:t>
                      </a:r>
                      <a:r>
                        <a:rPr lang="en-US" baseline="0" dirty="0" smtClean="0"/>
                        <a:t> with employed persons</a:t>
                      </a:r>
                      <a:endParaRPr lang="en-US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515123">
                <a:tc gridSpan="2">
                  <a:txBody>
                    <a:bodyPr/>
                    <a:lstStyle/>
                    <a:p>
                      <a:r>
                        <a:rPr lang="en-US" i="1" dirty="0" smtClean="0"/>
                        <a:t>Source:</a:t>
                      </a:r>
                      <a:r>
                        <a:rPr lang="en-US" i="1" baseline="0" dirty="0" smtClean="0"/>
                        <a:t> National Economic and Social Development Board (</a:t>
                      </a:r>
                      <a:r>
                        <a:rPr lang="en-US" i="1" dirty="0" smtClean="0"/>
                        <a:t>NESDB). Thailand</a:t>
                      </a:r>
                    </a:p>
                    <a:p>
                      <a:r>
                        <a:rPr lang="en-US" i="1" dirty="0" smtClean="0"/>
                        <a:t>*Please note that World</a:t>
                      </a:r>
                      <a:r>
                        <a:rPr lang="en-US" i="1" baseline="0" dirty="0" smtClean="0"/>
                        <a:t> Bank classifies </a:t>
                      </a:r>
                      <a:r>
                        <a:rPr lang="en-US" i="1" dirty="0" smtClean="0"/>
                        <a:t>Electricity gas and water and Construction as part of Industry</a:t>
                      </a:r>
                      <a:r>
                        <a:rPr lang="en-US" i="1" baseline="0" dirty="0" smtClean="0"/>
                        <a:t> (not Services), that is why they are here in green</a:t>
                      </a:r>
                      <a:endParaRPr lang="en-US" i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00C69-0D2E-FD44-B20B-DC5CBC29288B}" type="slidenum">
              <a:rPr lang="en-US" sz="2400" smtClean="0"/>
              <a:t>4</a:t>
            </a:fld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6667096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50981975"/>
              </p:ext>
            </p:extLst>
          </p:nvPr>
        </p:nvGraphicFramePr>
        <p:xfrm>
          <a:off x="365674" y="205954"/>
          <a:ext cx="8229600" cy="641122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7400"/>
                <a:gridCol w="2089293"/>
                <a:gridCol w="2025507"/>
                <a:gridCol w="2057400"/>
              </a:tblGrid>
              <a:tr h="569368">
                <a:tc gridSpan="4">
                  <a:txBody>
                    <a:bodyPr/>
                    <a:lstStyle/>
                    <a:p>
                      <a:pPr algn="ctr"/>
                      <a:r>
                        <a:rPr lang="en-US" sz="3200" dirty="0" smtClean="0"/>
                        <a:t>Sector share (%) of</a:t>
                      </a:r>
                      <a:r>
                        <a:rPr lang="en-US" sz="3200" baseline="0" dirty="0" smtClean="0"/>
                        <a:t> GDP</a:t>
                      </a:r>
                      <a:endParaRPr lang="en-US" sz="3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</a:tr>
              <a:tr h="416579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Agriculture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Industry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Services</a:t>
                      </a:r>
                      <a:endParaRPr lang="en-US" dirty="0"/>
                    </a:p>
                  </a:txBody>
                  <a:tcPr/>
                </a:tc>
              </a:tr>
              <a:tr h="416579">
                <a:tc>
                  <a:txBody>
                    <a:bodyPr/>
                    <a:lstStyle/>
                    <a:p>
                      <a:r>
                        <a:rPr lang="en-US" dirty="0" smtClean="0"/>
                        <a:t>U.S.</a:t>
                      </a:r>
                      <a:endParaRPr lang="en-US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1.1</a:t>
                      </a:r>
                      <a:endParaRPr lang="en-US" dirty="0"/>
                    </a:p>
                  </a:txBody>
                  <a:tcPr marL="12700" marR="12700" marT="12700" marB="0" anchor="b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20.0</a:t>
                      </a:r>
                      <a:endParaRPr lang="en-US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78.9</a:t>
                      </a:r>
                      <a:endParaRPr lang="en-US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416579">
                <a:tc>
                  <a:txBody>
                    <a:bodyPr/>
                    <a:lstStyle/>
                    <a:p>
                      <a:r>
                        <a:rPr lang="en-US" dirty="0" smtClean="0"/>
                        <a:t>Germany</a:t>
                      </a:r>
                      <a:endParaRPr lang="en-US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0.6</a:t>
                      </a:r>
                      <a:endParaRPr lang="en-US" dirty="0"/>
                    </a:p>
                  </a:txBody>
                  <a:tcPr marL="12700" marR="12700" marT="12700" marB="0" anchor="b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30.5</a:t>
                      </a:r>
                      <a:endParaRPr lang="en-US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68.9</a:t>
                      </a:r>
                      <a:endParaRPr lang="en-US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416579">
                <a:tc>
                  <a:txBody>
                    <a:bodyPr/>
                    <a:lstStyle/>
                    <a:p>
                      <a:r>
                        <a:rPr lang="en-US" dirty="0" smtClean="0"/>
                        <a:t>UK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0.6</a:t>
                      </a:r>
                      <a:endParaRPr lang="en-US" dirty="0"/>
                    </a:p>
                  </a:txBody>
                  <a:tcPr marL="12700" marR="12700" marT="12700" marB="0" anchor="b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20.2</a:t>
                      </a:r>
                      <a:endParaRPr lang="en-US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79.2</a:t>
                      </a:r>
                      <a:endParaRPr lang="en-US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416579">
                <a:tc>
                  <a:txBody>
                    <a:bodyPr/>
                    <a:lstStyle/>
                    <a:p>
                      <a:r>
                        <a:rPr lang="en-US" dirty="0" smtClean="0"/>
                        <a:t>Sweden</a:t>
                      </a:r>
                      <a:endParaRPr lang="en-US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1.3</a:t>
                      </a:r>
                      <a:endParaRPr lang="en-US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24.5</a:t>
                      </a:r>
                      <a:endParaRPr lang="en-US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74.2</a:t>
                      </a:r>
                      <a:endParaRPr lang="en-US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416579">
                <a:tc>
                  <a:txBody>
                    <a:bodyPr/>
                    <a:lstStyle/>
                    <a:p>
                      <a:r>
                        <a:rPr lang="en-US" dirty="0" smtClean="0"/>
                        <a:t>Japan</a:t>
                      </a:r>
                      <a:endParaRPr lang="en-US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1.2</a:t>
                      </a:r>
                      <a:endParaRPr lang="en-US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29.5</a:t>
                      </a:r>
                      <a:endParaRPr lang="en-US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69.3</a:t>
                      </a:r>
                      <a:endParaRPr lang="en-US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416579">
                <a:tc>
                  <a:txBody>
                    <a:bodyPr/>
                    <a:lstStyle/>
                    <a:p>
                      <a:r>
                        <a:rPr lang="en-US" dirty="0" smtClean="0"/>
                        <a:t>Australia</a:t>
                      </a:r>
                      <a:endParaRPr lang="en-US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2.6</a:t>
                      </a:r>
                      <a:endParaRPr lang="en-US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24.3</a:t>
                      </a:r>
                      <a:endParaRPr lang="en-US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73.1</a:t>
                      </a:r>
                      <a:endParaRPr lang="en-US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416579">
                <a:tc>
                  <a:txBody>
                    <a:bodyPr/>
                    <a:lstStyle/>
                    <a:p>
                      <a:r>
                        <a:rPr lang="en-US" dirty="0" smtClean="0"/>
                        <a:t>Korea</a:t>
                      </a:r>
                      <a:endParaRPr lang="en-US" dirty="0"/>
                    </a:p>
                  </a:txBody>
                  <a:tcPr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2.2</a:t>
                      </a:r>
                      <a:endParaRPr lang="en-US" dirty="0"/>
                    </a:p>
                  </a:txBody>
                  <a:tcPr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38.6</a:t>
                      </a:r>
                      <a:endParaRPr lang="en-US" dirty="0"/>
                    </a:p>
                  </a:txBody>
                  <a:tcPr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59.2</a:t>
                      </a:r>
                      <a:endParaRPr lang="en-US" dirty="0"/>
                    </a:p>
                  </a:txBody>
                  <a:tcPr>
                    <a:solidFill>
                      <a:srgbClr val="FAC090"/>
                    </a:solidFill>
                  </a:tcPr>
                </a:tc>
              </a:tr>
              <a:tr h="416579">
                <a:tc>
                  <a:txBody>
                    <a:bodyPr/>
                    <a:lstStyle/>
                    <a:p>
                      <a:r>
                        <a:rPr lang="en-US" dirty="0" smtClean="0"/>
                        <a:t>Thailand</a:t>
                      </a:r>
                      <a:endParaRPr lang="en-US" dirty="0"/>
                    </a:p>
                  </a:txBody>
                  <a:tcPr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8.3</a:t>
                      </a:r>
                      <a:endParaRPr lang="en-US" dirty="0"/>
                    </a:p>
                  </a:txBody>
                  <a:tcPr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35.8</a:t>
                      </a:r>
                      <a:endParaRPr lang="en-US" dirty="0"/>
                    </a:p>
                  </a:txBody>
                  <a:tcPr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55.8</a:t>
                      </a:r>
                      <a:endParaRPr lang="en-US" dirty="0"/>
                    </a:p>
                  </a:txBody>
                  <a:tcPr>
                    <a:solidFill>
                      <a:srgbClr val="FAC090"/>
                    </a:solidFill>
                  </a:tcPr>
                </a:tc>
              </a:tr>
              <a:tr h="416579">
                <a:tc>
                  <a:txBody>
                    <a:bodyPr/>
                    <a:lstStyle/>
                    <a:p>
                      <a:r>
                        <a:rPr lang="en-US" dirty="0" smtClean="0"/>
                        <a:t>Malaysia</a:t>
                      </a:r>
                      <a:endParaRPr lang="en-US" dirty="0"/>
                    </a:p>
                  </a:txBody>
                  <a:tcPr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8.7</a:t>
                      </a:r>
                      <a:endParaRPr lang="en-US" dirty="0"/>
                    </a:p>
                  </a:txBody>
                  <a:tcPr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38.3</a:t>
                      </a:r>
                      <a:endParaRPr lang="en-US" dirty="0"/>
                    </a:p>
                  </a:txBody>
                  <a:tcPr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53.0</a:t>
                      </a:r>
                      <a:endParaRPr lang="en-US" dirty="0"/>
                    </a:p>
                  </a:txBody>
                  <a:tcPr>
                    <a:solidFill>
                      <a:srgbClr val="FAC090"/>
                    </a:solidFill>
                  </a:tcPr>
                </a:tc>
              </a:tr>
              <a:tr h="416579">
                <a:tc>
                  <a:txBody>
                    <a:bodyPr/>
                    <a:lstStyle/>
                    <a:p>
                      <a:r>
                        <a:rPr lang="en-US" dirty="0" smtClean="0"/>
                        <a:t>Indonesia</a:t>
                      </a:r>
                      <a:endParaRPr lang="en-US" dirty="0"/>
                    </a:p>
                  </a:txBody>
                  <a:tcPr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14.0</a:t>
                      </a:r>
                      <a:endParaRPr lang="en-US" dirty="0"/>
                    </a:p>
                  </a:txBody>
                  <a:tcPr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40.8</a:t>
                      </a:r>
                      <a:endParaRPr lang="en-US" dirty="0"/>
                    </a:p>
                  </a:txBody>
                  <a:tcPr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45.3</a:t>
                      </a:r>
                      <a:endParaRPr lang="en-US" dirty="0"/>
                    </a:p>
                  </a:txBody>
                  <a:tcPr>
                    <a:solidFill>
                      <a:srgbClr val="FAC090"/>
                    </a:solidFill>
                  </a:tcPr>
                </a:tc>
              </a:tr>
              <a:tr h="416579">
                <a:tc>
                  <a:txBody>
                    <a:bodyPr/>
                    <a:lstStyle/>
                    <a:p>
                      <a:r>
                        <a:rPr lang="en-US" dirty="0" smtClean="0"/>
                        <a:t>Philippines</a:t>
                      </a:r>
                      <a:endParaRPr lang="en-US" dirty="0"/>
                    </a:p>
                  </a:txBody>
                  <a:tcPr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9.7</a:t>
                      </a:r>
                      <a:endParaRPr lang="en-US" dirty="0"/>
                    </a:p>
                  </a:txBody>
                  <a:tcPr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30.8</a:t>
                      </a:r>
                      <a:endParaRPr lang="en-US" dirty="0"/>
                    </a:p>
                  </a:txBody>
                  <a:tcPr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59.5</a:t>
                      </a:r>
                      <a:endParaRPr lang="en-US" dirty="0"/>
                    </a:p>
                  </a:txBody>
                  <a:tcPr>
                    <a:solidFill>
                      <a:srgbClr val="FAC090"/>
                    </a:solidFill>
                  </a:tcPr>
                </a:tc>
              </a:tr>
              <a:tr h="416579">
                <a:tc>
                  <a:txBody>
                    <a:bodyPr/>
                    <a:lstStyle/>
                    <a:p>
                      <a:r>
                        <a:rPr lang="en-US" dirty="0" smtClean="0"/>
                        <a:t>Brazil</a:t>
                      </a:r>
                      <a:endParaRPr lang="en-US" dirty="0"/>
                    </a:p>
                  </a:txBody>
                  <a:tcPr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5.5</a:t>
                      </a:r>
                      <a:endParaRPr lang="en-US" dirty="0"/>
                    </a:p>
                  </a:txBody>
                  <a:tcPr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21.2</a:t>
                      </a:r>
                      <a:endParaRPr lang="en-US" dirty="0"/>
                    </a:p>
                  </a:txBody>
                  <a:tcPr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73.3</a:t>
                      </a:r>
                      <a:endParaRPr lang="en-US" dirty="0"/>
                    </a:p>
                  </a:txBody>
                  <a:tcPr>
                    <a:solidFill>
                      <a:srgbClr val="FAC090"/>
                    </a:solidFill>
                  </a:tcPr>
                </a:tc>
              </a:tr>
              <a:tr h="416579">
                <a:tc gridSpan="4">
                  <a:txBody>
                    <a:bodyPr/>
                    <a:lstStyle/>
                    <a:p>
                      <a:r>
                        <a:rPr lang="en-US" dirty="0" smtClean="0"/>
                        <a:t>Source: World Bank, World Development Indicators, 2016?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00C69-0D2E-FD44-B20B-DC5CBC29288B}" type="slidenum">
              <a:rPr lang="en-US" sz="2400" smtClean="0"/>
              <a:t>5</a:t>
            </a:fld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3573731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hart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28562384"/>
              </p:ext>
            </p:extLst>
          </p:nvPr>
        </p:nvGraphicFramePr>
        <p:xfrm>
          <a:off x="537715" y="366141"/>
          <a:ext cx="8150802" cy="594979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5" name="Chart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40477621"/>
              </p:ext>
            </p:extLst>
          </p:nvPr>
        </p:nvGraphicFramePr>
        <p:xfrm>
          <a:off x="640681" y="3924578"/>
          <a:ext cx="8047835" cy="270029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00C69-0D2E-FD44-B20B-DC5CBC29288B}" type="slidenum">
              <a:rPr lang="en-US" sz="2400" smtClean="0"/>
              <a:t>6</a:t>
            </a:fld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6136174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Historically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Historically </a:t>
            </a:r>
          </a:p>
          <a:p>
            <a:pPr lvl="1"/>
            <a:r>
              <a:rPr lang="en-US" dirty="0" smtClean="0"/>
              <a:t>Last 60 years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Countries sought to “industrialize”</a:t>
            </a:r>
          </a:p>
          <a:p>
            <a:pPr lvl="1"/>
            <a:r>
              <a:rPr lang="en-US" dirty="0" smtClean="0"/>
              <a:t>Move beyond agriculture into ‘goods’ production  </a:t>
            </a:r>
          </a:p>
          <a:p>
            <a:pPr lvl="1"/>
            <a:r>
              <a:rPr lang="en-US" dirty="0" smtClean="0"/>
              <a:t>Light manufacturing</a:t>
            </a:r>
          </a:p>
          <a:p>
            <a:pPr lvl="1"/>
            <a:r>
              <a:rPr lang="en-US" dirty="0" smtClean="0"/>
              <a:t>Heavy and chemical industries (HCI)</a:t>
            </a:r>
          </a:p>
          <a:p>
            <a:pPr lvl="2"/>
            <a:r>
              <a:rPr lang="en-US" dirty="0" smtClean="0"/>
              <a:t>Malaysia, Korea, Taiwan, many countries had these policies</a:t>
            </a:r>
          </a:p>
          <a:p>
            <a:pPr lvl="1"/>
            <a:r>
              <a:rPr lang="en-US" dirty="0" smtClean="0"/>
              <a:t>High tech (electronics) manufacturing</a:t>
            </a:r>
          </a:p>
          <a:p>
            <a:pPr lvl="1"/>
            <a:endParaRPr lang="en-US" dirty="0"/>
          </a:p>
          <a:p>
            <a:pPr lvl="1"/>
            <a:r>
              <a:rPr lang="en-US" dirty="0" smtClean="0"/>
              <a:t>In which industries did countries aspire to be competitive?</a:t>
            </a:r>
          </a:p>
          <a:p>
            <a:pPr lvl="2"/>
            <a:r>
              <a:rPr lang="en-US" dirty="0" smtClean="0"/>
              <a:t>Textiles, steel, autos, shipbuilding, machine tools, food processing, electronics</a:t>
            </a:r>
          </a:p>
          <a:p>
            <a:pPr lvl="2"/>
            <a:r>
              <a:rPr lang="en-US" dirty="0" smtClean="0"/>
              <a:t>They are all products (not services)</a:t>
            </a:r>
          </a:p>
          <a:p>
            <a:pPr lvl="1"/>
            <a:endParaRPr lang="en-US" dirty="0"/>
          </a:p>
          <a:p>
            <a:pPr lvl="1"/>
            <a:endParaRPr lang="en-US" dirty="0" smtClean="0"/>
          </a:p>
          <a:p>
            <a:pPr lv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00C69-0D2E-FD44-B20B-DC5CBC29288B}" type="slidenum">
              <a:rPr lang="en-US" sz="2400" smtClean="0"/>
              <a:t>7</a:t>
            </a:fld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61935238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Why less emphasis on services?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n-US" dirty="0" smtClean="0"/>
              <a:t>Services always been a part of the economy</a:t>
            </a:r>
          </a:p>
          <a:p>
            <a:pPr lvl="1"/>
            <a:r>
              <a:rPr lang="en-US" dirty="0" smtClean="0"/>
              <a:t>Trading (retail, wholesale), </a:t>
            </a:r>
            <a:r>
              <a:rPr lang="en-US" dirty="0"/>
              <a:t>r</a:t>
            </a:r>
            <a:r>
              <a:rPr lang="en-US" dirty="0" smtClean="0"/>
              <a:t>epair, restaurants</a:t>
            </a:r>
          </a:p>
          <a:p>
            <a:pPr lvl="1"/>
            <a:r>
              <a:rPr lang="en-US" dirty="0" smtClean="0"/>
              <a:t>Maybe we don’t notice as much (less tangible)</a:t>
            </a:r>
          </a:p>
          <a:p>
            <a:pPr lvl="1"/>
            <a:endParaRPr lang="en-US" dirty="0"/>
          </a:p>
          <a:p>
            <a:r>
              <a:rPr lang="en-US" dirty="0" smtClean="0"/>
              <a:t>Most services not specifically promoted</a:t>
            </a:r>
          </a:p>
          <a:p>
            <a:pPr lvl="1"/>
            <a:r>
              <a:rPr lang="en-US" dirty="0" smtClean="0"/>
              <a:t>Except a few: tourism, banking (financial services)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Services seen (wrongly) as:</a:t>
            </a:r>
          </a:p>
          <a:p>
            <a:pPr lvl="1"/>
            <a:r>
              <a:rPr lang="en-US" dirty="0" smtClean="0"/>
              <a:t>Not adding value</a:t>
            </a:r>
          </a:p>
          <a:p>
            <a:pPr lvl="2"/>
            <a:r>
              <a:rPr lang="en-US" dirty="0"/>
              <a:t>S</a:t>
            </a:r>
            <a:r>
              <a:rPr lang="en-US" dirty="0" smtClean="0"/>
              <a:t>uch as retail and wholesale trading</a:t>
            </a:r>
          </a:p>
          <a:p>
            <a:pPr lvl="2"/>
            <a:r>
              <a:rPr lang="en-US" dirty="0" smtClean="0"/>
              <a:t>Seen as middlemen who earn profit/raise the price without adding value</a:t>
            </a:r>
          </a:p>
          <a:p>
            <a:pPr lvl="1"/>
            <a:r>
              <a:rPr lang="en-US" dirty="0" smtClean="0"/>
              <a:t>Many didn’t seem exportable</a:t>
            </a:r>
          </a:p>
          <a:p>
            <a:pPr lvl="2"/>
            <a:r>
              <a:rPr lang="en-US" dirty="0" smtClean="0"/>
              <a:t>Could not earn foreign exchange</a:t>
            </a:r>
          </a:p>
          <a:p>
            <a:pPr lvl="2"/>
            <a:r>
              <a:rPr lang="en-US" dirty="0" smtClean="0"/>
              <a:t>But many are (and with internet more are)</a:t>
            </a:r>
          </a:p>
          <a:p>
            <a:pPr lvl="1"/>
            <a:r>
              <a:rPr lang="en-US" dirty="0" smtClean="0"/>
              <a:t>Merely as support other sectors</a:t>
            </a:r>
          </a:p>
          <a:p>
            <a:pPr lvl="2"/>
            <a:r>
              <a:rPr lang="en-US" dirty="0" smtClean="0"/>
              <a:t>Transport and logistic services (for moving goods)</a:t>
            </a:r>
          </a:p>
          <a:p>
            <a:pPr lvl="2"/>
            <a:r>
              <a:rPr lang="en-US" dirty="0" smtClean="0"/>
              <a:t>Finance, insurance, legal (to support manufacturers)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00C69-0D2E-FD44-B20B-DC5CBC29288B}" type="slidenum">
              <a:rPr lang="en-US" sz="2400" smtClean="0"/>
              <a:t>8</a:t>
            </a:fld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41765789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Rise of Services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n-US" dirty="0" smtClean="0"/>
              <a:t>Tourism</a:t>
            </a:r>
          </a:p>
          <a:p>
            <a:pPr lvl="1"/>
            <a:r>
              <a:rPr lang="en-US" dirty="0" smtClean="0"/>
              <a:t>An expanding industry</a:t>
            </a:r>
          </a:p>
          <a:p>
            <a:pPr lvl="1"/>
            <a:r>
              <a:rPr lang="en-US" dirty="0" smtClean="0"/>
              <a:t>As people with rising  income have more money to travel</a:t>
            </a:r>
          </a:p>
          <a:p>
            <a:r>
              <a:rPr lang="en-US" dirty="0" smtClean="0"/>
              <a:t>Entertainment </a:t>
            </a:r>
            <a:r>
              <a:rPr lang="en-US" dirty="0" smtClean="0"/>
              <a:t>and dining</a:t>
            </a:r>
          </a:p>
          <a:p>
            <a:pPr lvl="1"/>
            <a:r>
              <a:rPr lang="en-US" dirty="0" smtClean="0"/>
              <a:t>People going out more often</a:t>
            </a:r>
          </a:p>
          <a:p>
            <a:r>
              <a:rPr lang="en-US" dirty="0" smtClean="0"/>
              <a:t>Medical and wellness tourism</a:t>
            </a:r>
          </a:p>
          <a:p>
            <a:pPr lvl="1"/>
            <a:r>
              <a:rPr lang="en-US" dirty="0" smtClean="0"/>
              <a:t>Lower costs:</a:t>
            </a:r>
          </a:p>
          <a:p>
            <a:pPr lvl="2"/>
            <a:r>
              <a:rPr lang="en-US" dirty="0" smtClean="0"/>
              <a:t>Booking, finding a doctor  (internet)</a:t>
            </a:r>
          </a:p>
          <a:p>
            <a:pPr lvl="2"/>
            <a:r>
              <a:rPr lang="en-US" dirty="0" smtClean="0"/>
              <a:t>Transport (reduced </a:t>
            </a:r>
            <a:r>
              <a:rPr lang="en-US" dirty="0"/>
              <a:t>c</a:t>
            </a:r>
            <a:r>
              <a:rPr lang="en-US" dirty="0" smtClean="0"/>
              <a:t>osts) </a:t>
            </a:r>
            <a:endParaRPr lang="en-US" dirty="0"/>
          </a:p>
          <a:p>
            <a:r>
              <a:rPr lang="en-US" dirty="0" smtClean="0"/>
              <a:t>Internet based services</a:t>
            </a:r>
          </a:p>
          <a:p>
            <a:pPr lvl="1"/>
            <a:r>
              <a:rPr lang="en-US" dirty="0" smtClean="0"/>
              <a:t>Outsourcing, IT enable services, call centers, etc.</a:t>
            </a:r>
          </a:p>
          <a:p>
            <a:pPr lvl="1"/>
            <a:r>
              <a:rPr lang="en-US" dirty="0" smtClean="0"/>
              <a:t>Business process outsourcing (BPO) – old term</a:t>
            </a:r>
          </a:p>
          <a:p>
            <a:pPr lvl="1"/>
            <a:r>
              <a:rPr lang="en-US" dirty="0" smtClean="0"/>
              <a:t>Business process management (BPM) – new term</a:t>
            </a:r>
          </a:p>
          <a:p>
            <a:r>
              <a:rPr lang="en-US" dirty="0" smtClean="0"/>
              <a:t>Electronic based services</a:t>
            </a:r>
          </a:p>
          <a:p>
            <a:pPr lvl="1"/>
            <a:r>
              <a:rPr lang="en-US" dirty="0" smtClean="0"/>
              <a:t>Games, content, music, movies, etc.</a:t>
            </a:r>
          </a:p>
          <a:p>
            <a:pPr lv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00C69-0D2E-FD44-B20B-DC5CBC29288B}" type="slidenum">
              <a:rPr lang="en-US" sz="2400" smtClean="0"/>
              <a:t>9</a:t>
            </a:fld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07319925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</a:t>
            </a:r>
            <a:r>
              <a:rPr lang="en-US" dirty="0" smtClean="0"/>
              <a:t>op companies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Many of the world’s large companies provide services</a:t>
            </a:r>
          </a:p>
          <a:p>
            <a:pPr lvl="1"/>
            <a:r>
              <a:rPr lang="en-US" dirty="0" smtClean="0"/>
              <a:t>More than half of the top 10 companies in the world (by market capitalization) are service firms:</a:t>
            </a:r>
          </a:p>
          <a:p>
            <a:pPr lvl="2"/>
            <a:r>
              <a:rPr lang="en-US" dirty="0"/>
              <a:t>Amazon (retailer)</a:t>
            </a:r>
          </a:p>
          <a:p>
            <a:pPr lvl="2"/>
            <a:r>
              <a:rPr lang="en-US" dirty="0"/>
              <a:t>Alphabet (Google, search engine)</a:t>
            </a:r>
          </a:p>
          <a:p>
            <a:pPr lvl="2"/>
            <a:r>
              <a:rPr lang="en-US" dirty="0" smtClean="0"/>
              <a:t>Facebook (social media)</a:t>
            </a:r>
          </a:p>
          <a:p>
            <a:pPr lvl="2"/>
            <a:r>
              <a:rPr lang="en-US" dirty="0" smtClean="0"/>
              <a:t>Berkshire Hathaway (finance)</a:t>
            </a:r>
          </a:p>
          <a:p>
            <a:pPr lvl="2"/>
            <a:r>
              <a:rPr lang="en-US" dirty="0" err="1" smtClean="0"/>
              <a:t>Tencent</a:t>
            </a:r>
            <a:r>
              <a:rPr lang="en-US" dirty="0" smtClean="0"/>
              <a:t> (China, internet and others) </a:t>
            </a:r>
          </a:p>
          <a:p>
            <a:pPr lvl="2"/>
            <a:r>
              <a:rPr lang="en-US" dirty="0" smtClean="0"/>
              <a:t>JPMorgan Chase (banking)</a:t>
            </a:r>
            <a:r>
              <a:rPr lang="en-US" dirty="0"/>
              <a:t> </a:t>
            </a:r>
            <a:endParaRPr lang="en-US" dirty="0" smtClean="0"/>
          </a:p>
          <a:p>
            <a:pPr lvl="2"/>
            <a:r>
              <a:rPr lang="en-US" dirty="0" smtClean="0"/>
              <a:t>Visa </a:t>
            </a:r>
            <a:r>
              <a:rPr lang="en-US" dirty="0"/>
              <a:t>(credit card)</a:t>
            </a:r>
          </a:p>
          <a:p>
            <a:pPr lv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00C69-0D2E-FD44-B20B-DC5CBC29288B}" type="slidenum">
              <a:rPr lang="en-US" sz="2400" smtClean="0"/>
              <a:t>10</a:t>
            </a:fld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31813525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Internet</a:t>
            </a:r>
            <a:r>
              <a:rPr lang="en-US" dirty="0" smtClean="0"/>
              <a:t>-</a:t>
            </a:r>
            <a:r>
              <a:rPr lang="en-US" dirty="0" smtClean="0"/>
              <a:t>based</a:t>
            </a:r>
            <a:r>
              <a:rPr lang="en-US" dirty="0" smtClean="0"/>
              <a:t> </a:t>
            </a:r>
            <a:r>
              <a:rPr lang="en-US" dirty="0" smtClean="0"/>
              <a:t>Services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Many services are based on information</a:t>
            </a:r>
          </a:p>
          <a:p>
            <a:pPr lvl="1"/>
            <a:r>
              <a:rPr lang="en-US" dirty="0"/>
              <a:t>I</a:t>
            </a:r>
            <a:r>
              <a:rPr lang="en-US" dirty="0" smtClean="0"/>
              <a:t>nternet has allowed information to be produced in one location (country) and sent to a client/customer in another location</a:t>
            </a:r>
            <a:endParaRPr lang="en-US" dirty="0"/>
          </a:p>
          <a:p>
            <a:r>
              <a:rPr lang="en-US" dirty="0" smtClean="0"/>
              <a:t>Some countries have leveraged this possibility</a:t>
            </a:r>
          </a:p>
          <a:p>
            <a:pPr lvl="1"/>
            <a:r>
              <a:rPr lang="en-US" dirty="0" smtClean="0"/>
              <a:t>To create important export-oriented services</a:t>
            </a:r>
          </a:p>
          <a:p>
            <a:pPr lvl="1"/>
            <a:r>
              <a:rPr lang="en-US" dirty="0" smtClean="0"/>
              <a:t>Exploiting labor cost differential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00C69-0D2E-FD44-B20B-DC5CBC29288B}" type="slidenum">
              <a:rPr lang="en-US" sz="2400" smtClean="0"/>
              <a:t>11</a:t>
            </a:fld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22705585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Language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Countries that profited have:</a:t>
            </a:r>
          </a:p>
          <a:p>
            <a:pPr lvl="1"/>
            <a:r>
              <a:rPr lang="en-US" dirty="0" smtClean="0"/>
              <a:t>Good English-language skills</a:t>
            </a:r>
          </a:p>
          <a:p>
            <a:pPr lvl="1"/>
            <a:r>
              <a:rPr lang="en-US" dirty="0" smtClean="0"/>
              <a:t>Much of the work is done in English</a:t>
            </a:r>
          </a:p>
          <a:p>
            <a:pPr lvl="1"/>
            <a:r>
              <a:rPr lang="en-US" dirty="0" smtClean="0"/>
              <a:t>Call centers and </a:t>
            </a:r>
            <a:r>
              <a:rPr lang="en-US" dirty="0" smtClean="0"/>
              <a:t>customer </a:t>
            </a:r>
            <a:r>
              <a:rPr lang="en-US" dirty="0" smtClean="0"/>
              <a:t>support is often done in spoken and written English</a:t>
            </a:r>
          </a:p>
          <a:p>
            <a:pPr lvl="1"/>
            <a:r>
              <a:rPr lang="en-US" dirty="0" smtClean="0"/>
              <a:t>Colonial heritage matters</a:t>
            </a:r>
          </a:p>
          <a:p>
            <a:pPr lvl="2"/>
            <a:r>
              <a:rPr lang="en-US" dirty="0" smtClean="0"/>
              <a:t>India 			(colonized by U.K.)</a:t>
            </a:r>
            <a:endParaRPr lang="en-US" dirty="0" smtClean="0"/>
          </a:p>
          <a:p>
            <a:pPr lvl="2"/>
            <a:r>
              <a:rPr lang="en-US" dirty="0" smtClean="0"/>
              <a:t>Philippines 	(colonized by U.S.)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00C69-0D2E-FD44-B20B-DC5CBC29288B}" type="slidenum">
              <a:rPr lang="en-US" sz="2400" smtClean="0"/>
              <a:t>12</a:t>
            </a:fld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29824480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dirty="0" smtClean="0"/>
              <a:t>T</a:t>
            </a:r>
            <a:r>
              <a:rPr lang="en-US" sz="3600" dirty="0" smtClean="0"/>
              <a:t>ypes </a:t>
            </a:r>
            <a:r>
              <a:rPr lang="en-US" sz="3600" dirty="0" smtClean="0"/>
              <a:t>of </a:t>
            </a:r>
            <a:r>
              <a:rPr lang="en-US" sz="3600" dirty="0" smtClean="0"/>
              <a:t>internet-based </a:t>
            </a:r>
            <a:br>
              <a:rPr lang="en-US" sz="3600" dirty="0" smtClean="0"/>
            </a:br>
            <a:r>
              <a:rPr lang="en-US" sz="3600" dirty="0" smtClean="0"/>
              <a:t>exportable </a:t>
            </a:r>
            <a:r>
              <a:rPr lang="en-US" sz="3600" dirty="0" smtClean="0"/>
              <a:t>services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Call centers</a:t>
            </a:r>
          </a:p>
          <a:p>
            <a:pPr lvl="1"/>
            <a:r>
              <a:rPr lang="en-US" dirty="0" smtClean="0"/>
              <a:t>Customers call </a:t>
            </a:r>
            <a:r>
              <a:rPr lang="en-US" dirty="0" smtClean="0"/>
              <a:t>in</a:t>
            </a:r>
            <a:endParaRPr lang="en-US" dirty="0" smtClean="0"/>
          </a:p>
          <a:p>
            <a:pPr lvl="1"/>
            <a:r>
              <a:rPr lang="en-US" dirty="0" smtClean="0"/>
              <a:t>Troubleshooting on </a:t>
            </a:r>
            <a:r>
              <a:rPr lang="en-US" dirty="0" smtClean="0"/>
              <a:t>products</a:t>
            </a:r>
            <a:r>
              <a:rPr lang="en-US" dirty="0" smtClean="0"/>
              <a:t>, services, etc</a:t>
            </a:r>
            <a:r>
              <a:rPr lang="en-US" dirty="0" smtClean="0"/>
              <a:t>.</a:t>
            </a:r>
          </a:p>
          <a:p>
            <a:pPr lvl="2"/>
            <a:r>
              <a:rPr lang="en-US" dirty="0" smtClean="0"/>
              <a:t>Can’t get the new software to work? – call customer support</a:t>
            </a:r>
            <a:r>
              <a:rPr lang="en-US" dirty="0" smtClean="0"/>
              <a:t> </a:t>
            </a:r>
            <a:endParaRPr lang="en-US" dirty="0" smtClean="0"/>
          </a:p>
          <a:p>
            <a:r>
              <a:rPr lang="en-US" dirty="0" smtClean="0"/>
              <a:t>Accounting (back office work)</a:t>
            </a:r>
          </a:p>
          <a:p>
            <a:pPr lvl="1"/>
            <a:r>
              <a:rPr lang="en-US" dirty="0" smtClean="0"/>
              <a:t>Keeping </a:t>
            </a:r>
            <a:r>
              <a:rPr lang="en-US" dirty="0" smtClean="0"/>
              <a:t>clients’ accounts in order</a:t>
            </a:r>
          </a:p>
          <a:p>
            <a:pPr lvl="1"/>
            <a:r>
              <a:rPr lang="en-US" dirty="0" smtClean="0"/>
              <a:t>e.g. credit card statements</a:t>
            </a:r>
          </a:p>
          <a:p>
            <a:r>
              <a:rPr lang="en-US" dirty="0" smtClean="0"/>
              <a:t>Medical transcription</a:t>
            </a:r>
          </a:p>
          <a:p>
            <a:pPr lvl="1"/>
            <a:r>
              <a:rPr lang="en-US" dirty="0" smtClean="0"/>
              <a:t>Writing up medical records</a:t>
            </a:r>
          </a:p>
          <a:p>
            <a:pPr lvl="1"/>
            <a:r>
              <a:rPr lang="en-US" dirty="0" smtClean="0"/>
              <a:t>Doctors’ dictated diagnoses/prognoses </a:t>
            </a:r>
          </a:p>
          <a:p>
            <a:r>
              <a:rPr lang="en-US" dirty="0" smtClean="0"/>
              <a:t>Engineering</a:t>
            </a:r>
          </a:p>
          <a:p>
            <a:pPr lvl="1"/>
            <a:r>
              <a:rPr lang="en-US" dirty="0" smtClean="0"/>
              <a:t>Designs, drafting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00C69-0D2E-FD44-B20B-DC5CBC29288B}" type="slidenum">
              <a:rPr lang="en-US" sz="2400" smtClean="0"/>
              <a:t>13</a:t>
            </a:fld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48792267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Industrial policy for services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Is industrial policy same or different</a:t>
            </a:r>
            <a:r>
              <a:rPr lang="en-US" dirty="0" smtClean="0"/>
              <a:t>?</a:t>
            </a:r>
            <a:endParaRPr lang="en-US" dirty="0" smtClean="0"/>
          </a:p>
          <a:p>
            <a:pPr lvl="1"/>
            <a:r>
              <a:rPr lang="en-US" dirty="0" smtClean="0"/>
              <a:t> Relative to industry/</a:t>
            </a:r>
            <a:r>
              <a:rPr lang="en-US" dirty="0" smtClean="0"/>
              <a:t>manufacturing</a:t>
            </a:r>
          </a:p>
          <a:p>
            <a:pPr lvl="1"/>
            <a:endParaRPr lang="en-US" dirty="0"/>
          </a:p>
          <a:p>
            <a:pPr lvl="1"/>
            <a:r>
              <a:rPr lang="en-US" dirty="0" smtClean="0"/>
              <a:t>Less about things, more about </a:t>
            </a:r>
            <a:r>
              <a:rPr lang="en-US" dirty="0" smtClean="0"/>
              <a:t>people and information</a:t>
            </a:r>
            <a:endParaRPr lang="en-US" dirty="0"/>
          </a:p>
          <a:p>
            <a:pPr lvl="1"/>
            <a:r>
              <a:rPr lang="en-US" dirty="0" smtClean="0"/>
              <a:t>Less focus on moving things</a:t>
            </a:r>
          </a:p>
          <a:p>
            <a:pPr lvl="2"/>
            <a:r>
              <a:rPr lang="en-US" dirty="0" smtClean="0"/>
              <a:t>More focus on moving people</a:t>
            </a:r>
          </a:p>
          <a:p>
            <a:pPr lvl="2"/>
            <a:r>
              <a:rPr lang="en-US" dirty="0" smtClean="0"/>
              <a:t>Transport for people, not goods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00C69-0D2E-FD44-B20B-DC5CBC29288B}" type="slidenum">
              <a:rPr lang="en-US" sz="2400" smtClean="0"/>
              <a:t>14</a:t>
            </a:fld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66866895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Case of India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Manufacturing has not performed well: why?</a:t>
            </a:r>
          </a:p>
          <a:p>
            <a:r>
              <a:rPr lang="en-US" dirty="0" smtClean="0"/>
              <a:t>Weak infrastructure</a:t>
            </a:r>
          </a:p>
          <a:p>
            <a:pPr lvl="1"/>
            <a:r>
              <a:rPr lang="en-US" dirty="0" smtClean="0"/>
              <a:t>Costly and slow to move goods</a:t>
            </a:r>
          </a:p>
          <a:p>
            <a:pPr lvl="1"/>
            <a:r>
              <a:rPr lang="en-US" dirty="0" smtClean="0"/>
              <a:t>Does not affect services</a:t>
            </a:r>
          </a:p>
          <a:p>
            <a:r>
              <a:rPr lang="en-US" dirty="0" smtClean="0"/>
              <a:t>Restrictive labor laws</a:t>
            </a:r>
          </a:p>
          <a:p>
            <a:pPr lvl="1"/>
            <a:r>
              <a:rPr lang="en-US" dirty="0" smtClean="0"/>
              <a:t>Difficult to adjust workforce </a:t>
            </a:r>
            <a:br>
              <a:rPr lang="en-US" dirty="0" smtClean="0"/>
            </a:br>
            <a:r>
              <a:rPr lang="en-US" dirty="0" smtClean="0"/>
              <a:t>layoff workers in a downturn</a:t>
            </a:r>
          </a:p>
          <a:p>
            <a:pPr lvl="1"/>
            <a:r>
              <a:rPr lang="en-US" dirty="0" smtClean="0"/>
              <a:t>Law (Factories Act) applies to the manufacturing sector, not to services</a:t>
            </a:r>
          </a:p>
          <a:p>
            <a:r>
              <a:rPr lang="en-US" dirty="0" smtClean="0"/>
              <a:t>Exportable services has seen a rapid expansion</a:t>
            </a:r>
          </a:p>
          <a:p>
            <a:pPr lvl="1"/>
            <a:r>
              <a:rPr lang="en-US" dirty="0"/>
              <a:t>I</a:t>
            </a:r>
            <a:r>
              <a:rPr lang="en-US" dirty="0" smtClean="0"/>
              <a:t>nternet works well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00C69-0D2E-FD44-B20B-DC5CBC29288B}" type="slidenum">
              <a:rPr lang="en-US" sz="2400" smtClean="0"/>
              <a:t>15</a:t>
            </a:fld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71530520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Beginnings in India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US companies beginning to look for cheaper places</a:t>
            </a:r>
          </a:p>
          <a:p>
            <a:pPr lvl="1"/>
            <a:r>
              <a:rPr lang="en-US" dirty="0" smtClean="0"/>
              <a:t> </a:t>
            </a:r>
            <a:r>
              <a:rPr lang="en-US" dirty="0"/>
              <a:t>T</a:t>
            </a:r>
            <a:r>
              <a:rPr lang="en-US" dirty="0" smtClean="0"/>
              <a:t>o do back office operations and customer service</a:t>
            </a:r>
          </a:p>
          <a:p>
            <a:r>
              <a:rPr lang="en-US" dirty="0" smtClean="0"/>
              <a:t>First movers - late 1990s </a:t>
            </a:r>
          </a:p>
          <a:p>
            <a:pPr lvl="1"/>
            <a:r>
              <a:rPr lang="en-US" dirty="0" smtClean="0"/>
              <a:t>Amex:  American Express, credit cards</a:t>
            </a:r>
          </a:p>
          <a:p>
            <a:pPr lvl="1"/>
            <a:r>
              <a:rPr lang="en-US" dirty="0" smtClean="0"/>
              <a:t>General Electric: finance operations</a:t>
            </a:r>
          </a:p>
          <a:p>
            <a:pPr lvl="1"/>
            <a:r>
              <a:rPr lang="en-US" dirty="0" smtClean="0"/>
              <a:t>Moved operations to India (low cost)</a:t>
            </a:r>
          </a:p>
          <a:p>
            <a:r>
              <a:rPr lang="en-US" dirty="0" smtClean="0"/>
              <a:t>First were “captives”</a:t>
            </a:r>
          </a:p>
          <a:p>
            <a:pPr lvl="1"/>
            <a:r>
              <a:rPr lang="en-US" dirty="0" smtClean="0"/>
              <a:t>Owned by the US firm</a:t>
            </a:r>
          </a:p>
          <a:p>
            <a:r>
              <a:rPr lang="en-US" dirty="0" smtClean="0"/>
              <a:t>Then “outsourcing” emerged</a:t>
            </a:r>
          </a:p>
          <a:p>
            <a:pPr lvl="1"/>
            <a:r>
              <a:rPr lang="en-US" dirty="0" smtClean="0"/>
              <a:t>Independent Indian firms doing work for U.S. firms</a:t>
            </a:r>
          </a:p>
          <a:p>
            <a:pPr lvl="1"/>
            <a:r>
              <a:rPr lang="en-US" dirty="0" smtClean="0"/>
              <a:t>Also called 3</a:t>
            </a:r>
            <a:r>
              <a:rPr lang="en-US" baseline="30000" dirty="0" smtClean="0"/>
              <a:t>rd</a:t>
            </a:r>
            <a:r>
              <a:rPr lang="en-US" dirty="0" smtClean="0"/>
              <a:t> party outsourcing</a:t>
            </a:r>
          </a:p>
          <a:p>
            <a:pPr lvl="2"/>
            <a:r>
              <a:rPr lang="en-US" dirty="0" smtClean="0"/>
              <a:t>1</a:t>
            </a:r>
            <a:r>
              <a:rPr lang="en-US" baseline="30000" dirty="0" smtClean="0"/>
              <a:t>st</a:t>
            </a:r>
            <a:r>
              <a:rPr lang="en-US" dirty="0" smtClean="0"/>
              <a:t> party is the US company, 2</a:t>
            </a:r>
            <a:r>
              <a:rPr lang="en-US" baseline="30000" dirty="0" smtClean="0"/>
              <a:t>nd</a:t>
            </a:r>
            <a:r>
              <a:rPr lang="en-US" dirty="0" smtClean="0"/>
              <a:t> party is its client/customer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00C69-0D2E-FD44-B20B-DC5CBC29288B}" type="slidenum">
              <a:rPr lang="en-US" sz="2400" smtClean="0"/>
              <a:t>16</a:t>
            </a:fld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99516744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Technology and innovation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Is it less important in services?</a:t>
            </a:r>
          </a:p>
          <a:p>
            <a:pPr lvl="1"/>
            <a:r>
              <a:rPr lang="en-US" dirty="0"/>
              <a:t>T</a:t>
            </a:r>
            <a:r>
              <a:rPr lang="en-US" dirty="0" smtClean="0"/>
              <a:t>han manufacturing</a:t>
            </a:r>
          </a:p>
          <a:p>
            <a:endParaRPr lang="en-US" dirty="0"/>
          </a:p>
          <a:p>
            <a:r>
              <a:rPr lang="en-US" dirty="0" smtClean="0"/>
              <a:t>Depends </a:t>
            </a:r>
            <a:r>
              <a:rPr lang="en-US" dirty="0"/>
              <a:t>o</a:t>
            </a:r>
            <a:r>
              <a:rPr lang="en-US" dirty="0" smtClean="0"/>
              <a:t>n the service</a:t>
            </a:r>
          </a:p>
          <a:p>
            <a:pPr lvl="1"/>
            <a:r>
              <a:rPr lang="en-US" dirty="0" smtClean="0"/>
              <a:t>Hotels, restaurants?</a:t>
            </a:r>
          </a:p>
          <a:p>
            <a:pPr lvl="1"/>
            <a:r>
              <a:rPr lang="en-US" dirty="0" smtClean="0"/>
              <a:t>Education?</a:t>
            </a:r>
          </a:p>
          <a:p>
            <a:pPr lvl="1"/>
            <a:r>
              <a:rPr lang="en-US" dirty="0" smtClean="0"/>
              <a:t>Transport services?</a:t>
            </a:r>
            <a:endParaRPr lang="en-US" dirty="0" smtClean="0"/>
          </a:p>
          <a:p>
            <a:pPr lvl="1"/>
            <a:r>
              <a:rPr lang="en-US" dirty="0" smtClean="0"/>
              <a:t>Financial intermediation?</a:t>
            </a:r>
          </a:p>
          <a:p>
            <a:pPr lvl="1"/>
            <a:endParaRPr lang="en-US" dirty="0"/>
          </a:p>
          <a:p>
            <a:pPr lvl="1"/>
            <a:r>
              <a:rPr lang="en-US" dirty="0" smtClean="0"/>
              <a:t>May </a:t>
            </a:r>
            <a:r>
              <a:rPr lang="en-US" dirty="0" smtClean="0"/>
              <a:t>involve/use innovation </a:t>
            </a:r>
            <a:r>
              <a:rPr lang="en-US" dirty="0" smtClean="0"/>
              <a:t>in ICTs</a:t>
            </a:r>
          </a:p>
          <a:p>
            <a:pPr lvl="1"/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00C69-0D2E-FD44-B20B-DC5CBC29288B}" type="slidenum">
              <a:rPr lang="en-US" sz="2400" smtClean="0"/>
              <a:t>17</a:t>
            </a:fld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0466902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Infrastructure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Hard and </a:t>
            </a:r>
            <a:r>
              <a:rPr lang="en-US" dirty="0" smtClean="0"/>
              <a:t>soft infrastructure</a:t>
            </a:r>
            <a:endParaRPr lang="en-US" dirty="0"/>
          </a:p>
          <a:p>
            <a:pPr lvl="1"/>
            <a:r>
              <a:rPr lang="en-US" dirty="0" smtClean="0"/>
              <a:t>Visas </a:t>
            </a:r>
            <a:r>
              <a:rPr lang="en-US" dirty="0" smtClean="0"/>
              <a:t>(for tourism) and regulations</a:t>
            </a:r>
            <a:endParaRPr lang="en-US" dirty="0" smtClean="0"/>
          </a:p>
          <a:p>
            <a:pPr lvl="1"/>
            <a:r>
              <a:rPr lang="en-US" dirty="0" smtClean="0"/>
              <a:t>Transport (moving people)</a:t>
            </a:r>
            <a:endParaRPr lang="en-US" dirty="0" smtClean="0"/>
          </a:p>
          <a:p>
            <a:pPr lvl="1"/>
            <a:r>
              <a:rPr lang="en-US" dirty="0" smtClean="0"/>
              <a:t>Telecommunications (internet services)</a:t>
            </a:r>
          </a:p>
          <a:p>
            <a:pPr lvl="1"/>
            <a:r>
              <a:rPr lang="en-US" dirty="0" smtClean="0"/>
              <a:t>India: “software technology parks”</a:t>
            </a:r>
          </a:p>
          <a:p>
            <a:pPr lvl="2"/>
            <a:r>
              <a:rPr lang="en-US" dirty="0" smtClean="0"/>
              <a:t>“industrial” parks for services</a:t>
            </a:r>
          </a:p>
          <a:p>
            <a:pPr lvl="2"/>
            <a:r>
              <a:rPr lang="en-US" dirty="0" smtClean="0"/>
              <a:t>China has more industrial parks for goods production</a:t>
            </a:r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00C69-0D2E-FD44-B20B-DC5CBC29288B}" type="slidenum">
              <a:rPr lang="en-US" sz="2400" smtClean="0"/>
              <a:t>18</a:t>
            </a:fld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35243525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Human capital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/>
              <a:t>S</a:t>
            </a:r>
            <a:r>
              <a:rPr lang="en-US" dirty="0" smtClean="0"/>
              <a:t>cience and technology</a:t>
            </a:r>
          </a:p>
          <a:p>
            <a:pPr lvl="1"/>
            <a:r>
              <a:rPr lang="en-US" dirty="0" smtClean="0"/>
              <a:t>Needed in computer related </a:t>
            </a:r>
            <a:r>
              <a:rPr lang="en-US" dirty="0" smtClean="0"/>
              <a:t>services</a:t>
            </a:r>
          </a:p>
          <a:p>
            <a:pPr lvl="1"/>
            <a:r>
              <a:rPr lang="en-US" dirty="0" smtClean="0"/>
              <a:t>Also needed in medical services</a:t>
            </a:r>
            <a:endParaRPr lang="en-US" dirty="0" smtClean="0"/>
          </a:p>
          <a:p>
            <a:pPr lvl="1"/>
            <a:r>
              <a:rPr lang="en-US" dirty="0" smtClean="0"/>
              <a:t>And in engineering </a:t>
            </a:r>
            <a:r>
              <a:rPr lang="en-US" dirty="0" smtClean="0"/>
              <a:t>(which is a service</a:t>
            </a:r>
            <a:r>
              <a:rPr lang="en-US" dirty="0" smtClean="0"/>
              <a:t>)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Less manual activities and skills</a:t>
            </a:r>
          </a:p>
          <a:p>
            <a:pPr lvl="1"/>
            <a:r>
              <a:rPr lang="en-US" dirty="0" smtClean="0"/>
              <a:t>More personal skills</a:t>
            </a:r>
          </a:p>
          <a:p>
            <a:pPr lvl="1"/>
            <a:r>
              <a:rPr lang="en-US" dirty="0" smtClean="0"/>
              <a:t>Thinking skills (banking, legal services</a:t>
            </a:r>
            <a:r>
              <a:rPr lang="en-US" dirty="0" smtClean="0"/>
              <a:t>)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More in human interactions</a:t>
            </a:r>
          </a:p>
          <a:p>
            <a:pPr lvl="1"/>
            <a:r>
              <a:rPr lang="en-US" dirty="0" smtClean="0"/>
              <a:t>Smiles, customer care</a:t>
            </a:r>
          </a:p>
          <a:p>
            <a:pPr lvl="1"/>
            <a:r>
              <a:rPr lang="en-US" dirty="0" smtClean="0"/>
              <a:t>Interpersonal communications</a:t>
            </a:r>
          </a:p>
          <a:p>
            <a:pPr marL="457200" lvl="1" indent="0"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00C69-0D2E-FD44-B20B-DC5CBC29288B}" type="slidenum">
              <a:rPr lang="en-US" sz="2400" smtClean="0"/>
              <a:t>19</a:t>
            </a:fld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98525469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Thank you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00C69-0D2E-FD44-B20B-DC5CBC29288B}" type="slidenum">
              <a:rPr lang="en-US" sz="2400" smtClean="0"/>
              <a:t>20</a:t>
            </a:fld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34907870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2155</TotalTime>
  <Words>1127</Words>
  <Application>Microsoft Macintosh PowerPoint</Application>
  <PresentationFormat>On-screen Show (4:3)</PresentationFormat>
  <Paragraphs>273</Paragraphs>
  <Slides>20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1" baseType="lpstr">
      <vt:lpstr>Office Theme</vt:lpstr>
      <vt:lpstr>Lecture 15  Services</vt:lpstr>
      <vt:lpstr>Who said this?</vt:lpstr>
      <vt:lpstr>Defining industry </vt:lpstr>
      <vt:lpstr>PowerPoint Presentation</vt:lpstr>
      <vt:lpstr>PowerPoint Presentation</vt:lpstr>
      <vt:lpstr>PowerPoint Presentation</vt:lpstr>
      <vt:lpstr>Historically</vt:lpstr>
      <vt:lpstr>Why less emphasis on services?</vt:lpstr>
      <vt:lpstr>Rise of Services</vt:lpstr>
      <vt:lpstr>Top companies</vt:lpstr>
      <vt:lpstr>Internet-based Services</vt:lpstr>
      <vt:lpstr>Language</vt:lpstr>
      <vt:lpstr>Types of internet-based  exportable services</vt:lpstr>
      <vt:lpstr>Industrial policy for services</vt:lpstr>
      <vt:lpstr>Case of India</vt:lpstr>
      <vt:lpstr>Beginnings in India</vt:lpstr>
      <vt:lpstr>Technology and innovation</vt:lpstr>
      <vt:lpstr>Infrastructure</vt:lpstr>
      <vt:lpstr>Human capital</vt:lpstr>
      <vt:lpstr>Thank you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Taiwan, Korea and Hong Kong</dc:title>
  <dc:creator>Akiko Vandenberg</dc:creator>
  <cp:lastModifiedBy>Akiko Vandenberg</cp:lastModifiedBy>
  <cp:revision>92</cp:revision>
  <cp:lastPrinted>2019-05-07T03:37:01Z</cp:lastPrinted>
  <dcterms:created xsi:type="dcterms:W3CDTF">2016-10-31T22:57:56Z</dcterms:created>
  <dcterms:modified xsi:type="dcterms:W3CDTF">2019-05-07T05:28:31Z</dcterms:modified>
</cp:coreProperties>
</file>