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76" r:id="rId1"/>
  </p:sldMasterIdLst>
  <p:notesMasterIdLst>
    <p:notesMasterId r:id="rId59"/>
  </p:notesMasterIdLst>
  <p:handoutMasterIdLst>
    <p:handoutMasterId r:id="rId60"/>
  </p:handoutMasterIdLst>
  <p:sldIdLst>
    <p:sldId id="303" r:id="rId2"/>
    <p:sldId id="304" r:id="rId3"/>
    <p:sldId id="309" r:id="rId4"/>
    <p:sldId id="292" r:id="rId5"/>
    <p:sldId id="265" r:id="rId6"/>
    <p:sldId id="296" r:id="rId7"/>
    <p:sldId id="266" r:id="rId8"/>
    <p:sldId id="311" r:id="rId9"/>
    <p:sldId id="267" r:id="rId10"/>
    <p:sldId id="310" r:id="rId11"/>
    <p:sldId id="268" r:id="rId12"/>
    <p:sldId id="295" r:id="rId13"/>
    <p:sldId id="312" r:id="rId14"/>
    <p:sldId id="313" r:id="rId15"/>
    <p:sldId id="314" r:id="rId16"/>
    <p:sldId id="315" r:id="rId17"/>
    <p:sldId id="321" r:id="rId18"/>
    <p:sldId id="297" r:id="rId19"/>
    <p:sldId id="305" r:id="rId20"/>
    <p:sldId id="307" r:id="rId21"/>
    <p:sldId id="306" r:id="rId22"/>
    <p:sldId id="270" r:id="rId23"/>
    <p:sldId id="298" r:id="rId24"/>
    <p:sldId id="271" r:id="rId25"/>
    <p:sldId id="272" r:id="rId26"/>
    <p:sldId id="273" r:id="rId27"/>
    <p:sldId id="316" r:id="rId28"/>
    <p:sldId id="275" r:id="rId29"/>
    <p:sldId id="317" r:id="rId30"/>
    <p:sldId id="276" r:id="rId31"/>
    <p:sldId id="329" r:id="rId32"/>
    <p:sldId id="277" r:id="rId33"/>
    <p:sldId id="301" r:id="rId34"/>
    <p:sldId id="278" r:id="rId35"/>
    <p:sldId id="279" r:id="rId36"/>
    <p:sldId id="323" r:id="rId37"/>
    <p:sldId id="326" r:id="rId38"/>
    <p:sldId id="302" r:id="rId39"/>
    <p:sldId id="280" r:id="rId40"/>
    <p:sldId id="281" r:id="rId41"/>
    <p:sldId id="283" r:id="rId42"/>
    <p:sldId id="284" r:id="rId43"/>
    <p:sldId id="285" r:id="rId44"/>
    <p:sldId id="320" r:id="rId45"/>
    <p:sldId id="319" r:id="rId46"/>
    <p:sldId id="286" r:id="rId47"/>
    <p:sldId id="299" r:id="rId48"/>
    <p:sldId id="287" r:id="rId49"/>
    <p:sldId id="288" r:id="rId50"/>
    <p:sldId id="300" r:id="rId51"/>
    <p:sldId id="289" r:id="rId52"/>
    <p:sldId id="290" r:id="rId53"/>
    <p:sldId id="324" r:id="rId54"/>
    <p:sldId id="325" r:id="rId55"/>
    <p:sldId id="291" r:id="rId56"/>
    <p:sldId id="328" r:id="rId57"/>
    <p:sldId id="308" r:id="rId58"/>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663300"/>
    <a:srgbClr val="CC0000"/>
    <a:srgbClr val="003399"/>
    <a:srgbClr val="86311B"/>
    <a:srgbClr val="2B407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3" autoAdjust="0"/>
    <p:restoredTop sz="81508" autoAdjust="0"/>
  </p:normalViewPr>
  <p:slideViewPr>
    <p:cSldViewPr snapToGrid="0" snapToObjects="1">
      <p:cViewPr varScale="1">
        <p:scale>
          <a:sx n="70" d="100"/>
          <a:sy n="70" d="100"/>
        </p:scale>
        <p:origin x="1810" y="58"/>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128" d="100"/>
        <a:sy n="128" d="100"/>
      </p:scale>
      <p:origin x="0" y="0"/>
    </p:cViewPr>
  </p:sorterViewPr>
  <p:notesViewPr>
    <p:cSldViewPr snapToGrid="0" snapToObjects="1">
      <p:cViewPr varScale="1">
        <p:scale>
          <a:sx n="54" d="100"/>
          <a:sy n="54" d="100"/>
        </p:scale>
        <p:origin x="2820"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3" Type="http://schemas.openxmlformats.org/officeDocument/2006/relationships/slide" Target="slides/slide53.xml"/><Relationship Id="rId2" Type="http://schemas.openxmlformats.org/officeDocument/2006/relationships/slide" Target="slides/slide45.xml"/><Relationship Id="rId1"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98AD938A-C51A-5243-89B5-4C1C42991EF0}" type="datetime1">
              <a:rPr lang="en-US"/>
              <a:pPr>
                <a:defRPr/>
              </a:pPr>
              <a:t>9/2/2019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320D19AB-BE07-B244-8B24-43C3A1234DE0}" type="slidenum">
              <a:rPr lang="en-US"/>
              <a:pPr>
                <a:defRPr/>
              </a:pPr>
              <a:t>‹#›</a:t>
            </a:fld>
            <a:endParaRPr lang="en-US" dirty="0"/>
          </a:p>
        </p:txBody>
      </p:sp>
    </p:spTree>
    <p:extLst>
      <p:ext uri="{BB962C8B-B14F-4D97-AF65-F5344CB8AC3E}">
        <p14:creationId xmlns:p14="http://schemas.microsoft.com/office/powerpoint/2010/main" val="11440168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510B12F8-389B-3A4C-B688-6EFC62B58CB2}" type="datetime1">
              <a:rPr lang="en-US"/>
              <a:pPr>
                <a:defRPr/>
              </a:pPr>
              <a:t>9/2/2019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A95C51D6-8B9D-0B4C-A42D-FF233DA1E93C}" type="slidenum">
              <a:rPr lang="en-US"/>
              <a:pPr>
                <a:defRPr/>
              </a:pPr>
              <a:t>‹#›</a:t>
            </a:fld>
            <a:endParaRPr lang="en-US" dirty="0"/>
          </a:p>
        </p:txBody>
      </p:sp>
    </p:spTree>
    <p:extLst>
      <p:ext uri="{BB962C8B-B14F-4D97-AF65-F5344CB8AC3E}">
        <p14:creationId xmlns:p14="http://schemas.microsoft.com/office/powerpoint/2010/main" val="1510042656"/>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7</a:t>
            </a:fld>
            <a:endParaRPr lang="en-US" dirty="0"/>
          </a:p>
        </p:txBody>
      </p:sp>
    </p:spTree>
    <p:extLst>
      <p:ext uri="{BB962C8B-B14F-4D97-AF65-F5344CB8AC3E}">
        <p14:creationId xmlns:p14="http://schemas.microsoft.com/office/powerpoint/2010/main" val="394323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9</a:t>
            </a:fld>
            <a:endParaRPr lang="en-US" dirty="0"/>
          </a:p>
        </p:txBody>
      </p:sp>
    </p:spTree>
    <p:extLst>
      <p:ext uri="{BB962C8B-B14F-4D97-AF65-F5344CB8AC3E}">
        <p14:creationId xmlns:p14="http://schemas.microsoft.com/office/powerpoint/2010/main" val="1412282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457200" rtl="0" eaLnBrk="0" fontAlgn="base" latinLnBrk="0" hangingPunct="0">
              <a:lnSpc>
                <a:spcPct val="100000"/>
              </a:lnSpc>
              <a:spcBef>
                <a:spcPct val="30000"/>
              </a:spcBef>
              <a:spcAft>
                <a:spcPct val="0"/>
              </a:spcAft>
              <a:buClrTx/>
              <a:buSzTx/>
              <a:buFontTx/>
              <a:buNone/>
              <a:tabLst/>
              <a:defRPr/>
            </a:pPr>
            <a:endParaRPr lang="en-US" dirty="0">
              <a:ln>
                <a:noFill/>
              </a:ln>
              <a:solidFill>
                <a:schemeClr val="tx1"/>
              </a:solidFill>
              <a:latin typeface="Rockwell" charset="0"/>
              <a:ea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12</a:t>
            </a:fld>
            <a:endParaRPr lang="en-US" dirty="0"/>
          </a:p>
        </p:txBody>
      </p:sp>
    </p:spTree>
    <p:extLst>
      <p:ext uri="{BB962C8B-B14F-4D97-AF65-F5344CB8AC3E}">
        <p14:creationId xmlns:p14="http://schemas.microsoft.com/office/powerpoint/2010/main" val="1625484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457200" rtl="0" eaLnBrk="0" fontAlgn="base" latinLnBrk="0" hangingPunct="0">
              <a:lnSpc>
                <a:spcPct val="100000"/>
              </a:lnSpc>
              <a:spcBef>
                <a:spcPct val="30000"/>
              </a:spcBef>
              <a:spcAft>
                <a:spcPct val="0"/>
              </a:spcAft>
              <a:buClrTx/>
              <a:buSzTx/>
              <a:buFontTx/>
              <a:buNone/>
              <a:tabLst/>
              <a:defRPr/>
            </a:pPr>
            <a:endParaRPr lang="en-US" dirty="0">
              <a:ln>
                <a:noFill/>
              </a:ln>
              <a:solidFill>
                <a:schemeClr val="tx1"/>
              </a:solidFill>
              <a:latin typeface="Rockwell" charset="0"/>
              <a:ea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18</a:t>
            </a:fld>
            <a:endParaRPr lang="en-US" dirty="0"/>
          </a:p>
        </p:txBody>
      </p:sp>
    </p:spTree>
    <p:extLst>
      <p:ext uri="{BB962C8B-B14F-4D97-AF65-F5344CB8AC3E}">
        <p14:creationId xmlns:p14="http://schemas.microsoft.com/office/powerpoint/2010/main" val="1216649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457200" rtl="0" eaLnBrk="0" fontAlgn="base" latinLnBrk="0" hangingPunct="0">
              <a:lnSpc>
                <a:spcPct val="100000"/>
              </a:lnSpc>
              <a:spcBef>
                <a:spcPct val="30000"/>
              </a:spcBef>
              <a:spcAft>
                <a:spcPct val="0"/>
              </a:spcAft>
              <a:buClrTx/>
              <a:buSzTx/>
              <a:buFontTx/>
              <a:buNone/>
              <a:tabLst/>
              <a:defRPr/>
            </a:pPr>
            <a:endParaRPr lang="en-US" dirty="0">
              <a:ln>
                <a:noFill/>
              </a:ln>
              <a:solidFill>
                <a:schemeClr val="tx1"/>
              </a:solidFill>
              <a:latin typeface="Rockwell" charset="0"/>
              <a:ea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19</a:t>
            </a:fld>
            <a:endParaRPr lang="en-US" dirty="0"/>
          </a:p>
        </p:txBody>
      </p:sp>
    </p:spTree>
    <p:extLst>
      <p:ext uri="{BB962C8B-B14F-4D97-AF65-F5344CB8AC3E}">
        <p14:creationId xmlns:p14="http://schemas.microsoft.com/office/powerpoint/2010/main" val="893359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457200" rtl="0" eaLnBrk="0" fontAlgn="base" latinLnBrk="0" hangingPunct="0">
              <a:lnSpc>
                <a:spcPct val="100000"/>
              </a:lnSpc>
              <a:spcBef>
                <a:spcPct val="30000"/>
              </a:spcBef>
              <a:spcAft>
                <a:spcPct val="0"/>
              </a:spcAft>
              <a:buClrTx/>
              <a:buSzTx/>
              <a:buFontTx/>
              <a:buNone/>
              <a:tabLst/>
              <a:defRPr/>
            </a:pPr>
            <a:endParaRPr lang="en-US" dirty="0">
              <a:ln>
                <a:noFill/>
              </a:ln>
              <a:solidFill>
                <a:schemeClr val="tx1"/>
              </a:solidFill>
              <a:latin typeface="Rockwell" charset="0"/>
              <a:ea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20</a:t>
            </a:fld>
            <a:endParaRPr lang="en-US" dirty="0"/>
          </a:p>
        </p:txBody>
      </p:sp>
    </p:spTree>
    <p:extLst>
      <p:ext uri="{BB962C8B-B14F-4D97-AF65-F5344CB8AC3E}">
        <p14:creationId xmlns:p14="http://schemas.microsoft.com/office/powerpoint/2010/main" val="1110268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457200" rtl="0" eaLnBrk="0" fontAlgn="base" latinLnBrk="0" hangingPunct="0">
              <a:lnSpc>
                <a:spcPct val="100000"/>
              </a:lnSpc>
              <a:spcBef>
                <a:spcPct val="30000"/>
              </a:spcBef>
              <a:spcAft>
                <a:spcPct val="0"/>
              </a:spcAft>
              <a:buClrTx/>
              <a:buSzTx/>
              <a:buFontTx/>
              <a:buNone/>
              <a:tabLst/>
              <a:defRPr/>
            </a:pPr>
            <a:endParaRPr lang="en-US" dirty="0">
              <a:ln>
                <a:noFill/>
              </a:ln>
              <a:solidFill>
                <a:schemeClr val="tx1"/>
              </a:solidFill>
              <a:latin typeface="Rockwell" charset="0"/>
              <a:ea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21</a:t>
            </a:fld>
            <a:endParaRPr lang="en-US" dirty="0"/>
          </a:p>
        </p:txBody>
      </p:sp>
    </p:spTree>
    <p:extLst>
      <p:ext uri="{BB962C8B-B14F-4D97-AF65-F5344CB8AC3E}">
        <p14:creationId xmlns:p14="http://schemas.microsoft.com/office/powerpoint/2010/main" val="19951959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22</a:t>
            </a:fld>
            <a:endParaRPr lang="en-US" dirty="0"/>
          </a:p>
        </p:txBody>
      </p:sp>
    </p:spTree>
    <p:extLst>
      <p:ext uri="{BB962C8B-B14F-4D97-AF65-F5344CB8AC3E}">
        <p14:creationId xmlns:p14="http://schemas.microsoft.com/office/powerpoint/2010/main" val="587442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23</a:t>
            </a:fld>
            <a:endParaRPr lang="en-US" dirty="0"/>
          </a:p>
        </p:txBody>
      </p:sp>
    </p:spTree>
    <p:extLst>
      <p:ext uri="{BB962C8B-B14F-4D97-AF65-F5344CB8AC3E}">
        <p14:creationId xmlns:p14="http://schemas.microsoft.com/office/powerpoint/2010/main" val="3996558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25</a:t>
            </a:fld>
            <a:endParaRPr lang="en-US" dirty="0"/>
          </a:p>
        </p:txBody>
      </p:sp>
    </p:spTree>
    <p:extLst>
      <p:ext uri="{BB962C8B-B14F-4D97-AF65-F5344CB8AC3E}">
        <p14:creationId xmlns:p14="http://schemas.microsoft.com/office/powerpoint/2010/main" val="1651931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baseline="0"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32</a:t>
            </a:fld>
            <a:endParaRPr lang="en-US" dirty="0"/>
          </a:p>
        </p:txBody>
      </p:sp>
    </p:spTree>
    <p:extLst>
      <p:ext uri="{BB962C8B-B14F-4D97-AF65-F5344CB8AC3E}">
        <p14:creationId xmlns:p14="http://schemas.microsoft.com/office/powerpoint/2010/main" val="24843152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baseline="0"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33</a:t>
            </a:fld>
            <a:endParaRPr lang="en-US" dirty="0"/>
          </a:p>
        </p:txBody>
      </p:sp>
    </p:spTree>
    <p:extLst>
      <p:ext uri="{BB962C8B-B14F-4D97-AF65-F5344CB8AC3E}">
        <p14:creationId xmlns:p14="http://schemas.microsoft.com/office/powerpoint/2010/main" val="2490456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34</a:t>
            </a:fld>
            <a:endParaRPr lang="en-US" dirty="0"/>
          </a:p>
        </p:txBody>
      </p:sp>
    </p:spTree>
    <p:extLst>
      <p:ext uri="{BB962C8B-B14F-4D97-AF65-F5344CB8AC3E}">
        <p14:creationId xmlns:p14="http://schemas.microsoft.com/office/powerpoint/2010/main" val="904356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35</a:t>
            </a:fld>
            <a:endParaRPr lang="en-US" dirty="0"/>
          </a:p>
        </p:txBody>
      </p:sp>
    </p:spTree>
    <p:extLst>
      <p:ext uri="{BB962C8B-B14F-4D97-AF65-F5344CB8AC3E}">
        <p14:creationId xmlns:p14="http://schemas.microsoft.com/office/powerpoint/2010/main" val="3262475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36</a:t>
            </a:fld>
            <a:endParaRPr lang="en-US" dirty="0"/>
          </a:p>
        </p:txBody>
      </p:sp>
    </p:spTree>
    <p:extLst>
      <p:ext uri="{BB962C8B-B14F-4D97-AF65-F5344CB8AC3E}">
        <p14:creationId xmlns:p14="http://schemas.microsoft.com/office/powerpoint/2010/main" val="1538033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37</a:t>
            </a:fld>
            <a:endParaRPr lang="en-US" dirty="0"/>
          </a:p>
        </p:txBody>
      </p:sp>
    </p:spTree>
    <p:extLst>
      <p:ext uri="{BB962C8B-B14F-4D97-AF65-F5344CB8AC3E}">
        <p14:creationId xmlns:p14="http://schemas.microsoft.com/office/powerpoint/2010/main" val="10441227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38</a:t>
            </a:fld>
            <a:endParaRPr lang="en-US" dirty="0"/>
          </a:p>
        </p:txBody>
      </p:sp>
    </p:spTree>
    <p:extLst>
      <p:ext uri="{BB962C8B-B14F-4D97-AF65-F5344CB8AC3E}">
        <p14:creationId xmlns:p14="http://schemas.microsoft.com/office/powerpoint/2010/main" val="122876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42</a:t>
            </a:fld>
            <a:endParaRPr lang="en-US" dirty="0"/>
          </a:p>
        </p:txBody>
      </p:sp>
    </p:spTree>
    <p:extLst>
      <p:ext uri="{BB962C8B-B14F-4D97-AF65-F5344CB8AC3E}">
        <p14:creationId xmlns:p14="http://schemas.microsoft.com/office/powerpoint/2010/main" val="34308490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48</a:t>
            </a:fld>
            <a:endParaRPr lang="en-US" dirty="0"/>
          </a:p>
        </p:txBody>
      </p:sp>
    </p:spTree>
    <p:extLst>
      <p:ext uri="{BB962C8B-B14F-4D97-AF65-F5344CB8AC3E}">
        <p14:creationId xmlns:p14="http://schemas.microsoft.com/office/powerpoint/2010/main" val="34766542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51</a:t>
            </a:fld>
            <a:endParaRPr lang="en-US" dirty="0"/>
          </a:p>
        </p:txBody>
      </p:sp>
    </p:spTree>
    <p:extLst>
      <p:ext uri="{BB962C8B-B14F-4D97-AF65-F5344CB8AC3E}">
        <p14:creationId xmlns:p14="http://schemas.microsoft.com/office/powerpoint/2010/main" val="9281629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52</a:t>
            </a:fld>
            <a:endParaRPr lang="en-US" dirty="0"/>
          </a:p>
        </p:txBody>
      </p:sp>
    </p:spTree>
    <p:extLst>
      <p:ext uri="{BB962C8B-B14F-4D97-AF65-F5344CB8AC3E}">
        <p14:creationId xmlns:p14="http://schemas.microsoft.com/office/powerpoint/2010/main" val="38408904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p:nvSpPr>
        <p:spPr>
          <a:xfrm>
            <a:off x="4540634" y="649358"/>
            <a:ext cx="4306591" cy="58044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hasCustomPrompt="1"/>
          </p:nvPr>
        </p:nvSpPr>
        <p:spPr>
          <a:xfrm>
            <a:off x="4850296" y="2252871"/>
            <a:ext cx="3816626" cy="2521226"/>
          </a:xfrm>
          <a:effectLst/>
        </p:spPr>
        <p:txBody>
          <a:bodyPr anchor="ctr">
            <a:normAutofit/>
          </a:bodyPr>
          <a:lstStyle>
            <a:lvl1pPr algn="ctr">
              <a:defRPr sz="4000" cap="none">
                <a:solidFill>
                  <a:schemeClr val="bg1"/>
                </a:solidFill>
              </a:defRPr>
            </a:lvl1pPr>
          </a:lstStyle>
          <a:p>
            <a:r>
              <a:rPr lang="en-US" dirty="0"/>
              <a:t>Click to edit master title style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523" y="649358"/>
            <a:ext cx="4350816" cy="5804452"/>
          </a:xfrm>
          <a:prstGeom prst="rect">
            <a:avLst/>
          </a:prstGeom>
        </p:spPr>
      </p:pic>
      <p:sp>
        <p:nvSpPr>
          <p:cNvPr id="10" name="Rectangle 9"/>
          <p:cNvSpPr/>
          <p:nvPr userDrawn="1"/>
        </p:nvSpPr>
        <p:spPr>
          <a:xfrm>
            <a:off x="342523" y="314325"/>
            <a:ext cx="2825477"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5976001" y="314325"/>
            <a:ext cx="2884476"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3216601" y="314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00344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345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hasCustomPrompt="1"/>
          </p:nvPr>
        </p:nvSpPr>
        <p:spPr>
          <a:xfrm>
            <a:off x="581192" y="433474"/>
            <a:ext cx="7989752" cy="1083329"/>
          </a:xfrm>
        </p:spPr>
        <p:txBody>
          <a:bodyPr anchor="ctr">
            <a:normAutofit/>
          </a:bodyPr>
          <a:lstStyle>
            <a:lvl1pPr>
              <a:defRPr sz="4000" cap="none"/>
            </a:lvl1pPr>
          </a:lstStyle>
          <a:p>
            <a:r>
              <a:rPr lang="en-US" dirty="0"/>
              <a:t>Click to edit master title style</a:t>
            </a:r>
          </a:p>
        </p:txBody>
      </p:sp>
      <p:sp>
        <p:nvSpPr>
          <p:cNvPr id="3" name="Content Placeholder 2"/>
          <p:cNvSpPr>
            <a:spLocks noGrp="1"/>
          </p:cNvSpPr>
          <p:nvPr>
            <p:ph idx="1"/>
          </p:nvPr>
        </p:nvSpPr>
        <p:spPr>
          <a:xfrm>
            <a:off x="448091" y="1781952"/>
            <a:ext cx="8236601" cy="4658099"/>
          </a:xfrm>
        </p:spPr>
        <p:txBody>
          <a:bodyPr anchor="t">
            <a:noAutofit/>
          </a:bodyPr>
          <a:lstStyle>
            <a:lvl1pPr>
              <a:defRPr sz="2800"/>
            </a:lvl1pPr>
            <a:lvl2pPr>
              <a:defRPr sz="2600"/>
            </a:lvl2pPr>
            <a:lvl3pPr>
              <a:defRPr sz="2400"/>
            </a:lvl3pPr>
            <a:lvl4pPr>
              <a:defRPr sz="22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8684692" y="6527800"/>
            <a:ext cx="447361" cy="318052"/>
          </a:xfrm>
        </p:spPr>
        <p:txBody>
          <a:bodyPr/>
          <a:lstStyle>
            <a:lvl1pPr>
              <a:defRPr sz="1200"/>
            </a:lvl1pPr>
          </a:lstStyle>
          <a:p>
            <a:fld id="{D57F1E4F-1CFF-5643-939E-217C01CDF565}" type="slidenum">
              <a:rPr lang="en-US" smtClean="0"/>
              <a:pPr/>
              <a:t>‹#›</a:t>
            </a:fld>
            <a:endParaRPr lang="en-US" dirty="0"/>
          </a:p>
        </p:txBody>
      </p:sp>
      <p:sp>
        <p:nvSpPr>
          <p:cNvPr id="8" name="Rectangle 7"/>
          <p:cNvSpPr/>
          <p:nvPr userDrawn="1"/>
        </p:nvSpPr>
        <p:spPr>
          <a:xfrm>
            <a:off x="448091" y="60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userDrawn="1"/>
        </p:nvSpPr>
        <p:spPr>
          <a:xfrm>
            <a:off x="5976001" y="60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userDrawn="1"/>
        </p:nvSpPr>
        <p:spPr>
          <a:xfrm>
            <a:off x="3216601" y="60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02890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9/2/2019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9445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361189"/>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48938"/>
            <a:ext cx="7989752" cy="108332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41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8" name="Footer Placeholder 7"/>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975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33468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88694"/>
            <a:ext cx="7989752" cy="1083329"/>
          </a:xfrm>
        </p:spPr>
        <p:txBody>
          <a:bodyPr anchor="ctr"/>
          <a:lstStyle/>
          <a:p>
            <a:r>
              <a:rPr lang="en-US" dirty="0"/>
              <a:t>Click to edit Master title style</a:t>
            </a:r>
          </a:p>
        </p:txBody>
      </p:sp>
      <p:sp>
        <p:nvSpPr>
          <p:cNvPr id="3" name="Date Placeholder 2"/>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4" name="Footer Placeholder 3"/>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700050" y="6507711"/>
            <a:ext cx="44394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14340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3" name="Footer Placeholder 2"/>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6311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9/2/2019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23645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26836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9/2/2019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1213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9/2/2019</a:t>
            </a:fld>
            <a:endParaRPr lang="en-US" dirty="0"/>
          </a:p>
        </p:txBody>
      </p:sp>
      <p:sp>
        <p:nvSpPr>
          <p:cNvPr id="5" name="Footer Placeholder 4"/>
          <p:cNvSpPr>
            <a:spLocks noGrp="1"/>
          </p:cNvSpPr>
          <p:nvPr>
            <p:ph type="ftr" sz="quarter" idx="11"/>
          </p:nvPr>
        </p:nvSpPr>
        <p:spPr>
          <a:xfrm>
            <a:off x="581192" y="5951810"/>
            <a:ext cx="5922209"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9407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1311274" y="1295400"/>
            <a:ext cx="7693029" cy="4681013"/>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2" name="Title Placeholder 1"/>
          <p:cNvSpPr>
            <a:spLocks noGrp="1"/>
          </p:cNvSpPr>
          <p:nvPr>
            <p:ph type="title"/>
          </p:nvPr>
        </p:nvSpPr>
        <p:spPr bwMode="auto">
          <a:xfrm>
            <a:off x="1302808" y="179388"/>
            <a:ext cx="7556500"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lvl="0"/>
            <a:r>
              <a:rPr lang="en-US" dirty="0"/>
              <a:t>Click to edit Master title style</a:t>
            </a:r>
          </a:p>
        </p:txBody>
      </p:sp>
      <p:sp>
        <p:nvSpPr>
          <p:cNvPr id="4" name="Date Placeholder 3"/>
          <p:cNvSpPr>
            <a:spLocks noGrp="1"/>
          </p:cNvSpPr>
          <p:nvPr>
            <p:ph type="dt" sz="half" idx="10"/>
          </p:nvPr>
        </p:nvSpPr>
        <p:spPr>
          <a:xfrm>
            <a:off x="8326438" y="5976938"/>
            <a:ext cx="817562" cy="365125"/>
          </a:xfrm>
          <a:prstGeom prst="rect">
            <a:avLst/>
          </a:prstGeom>
        </p:spPr>
        <p:txBody>
          <a:bodyPr vert="horz" wrap="square" lIns="91440" tIns="45720" rIns="91440" bIns="45720" numCol="1" anchor="t" anchorCtr="0" compatLnSpc="1">
            <a:prstTxWarp prst="textNoShape">
              <a:avLst/>
            </a:prstTxWarp>
          </a:bodyPr>
          <a:lstStyle>
            <a:lvl1pPr>
              <a:defRPr sz="1200">
                <a:latin typeface="Rockwell" charset="0"/>
              </a:defRPr>
            </a:lvl1pPr>
          </a:lstStyle>
          <a:p>
            <a:pPr>
              <a:defRPr/>
            </a:pPr>
            <a:endParaRPr lang="en-US" dirty="0"/>
          </a:p>
        </p:txBody>
      </p:sp>
      <p:sp>
        <p:nvSpPr>
          <p:cNvPr id="5" name="Slide Number Placeholder 5"/>
          <p:cNvSpPr>
            <a:spLocks noGrp="1"/>
          </p:cNvSpPr>
          <p:nvPr>
            <p:ph type="sldNum" sz="quarter" idx="11"/>
          </p:nvPr>
        </p:nvSpPr>
        <p:spPr/>
        <p:txBody>
          <a:bodyPr/>
          <a:lstStyle>
            <a:lvl1pPr algn="ctr">
              <a:defRPr sz="1000">
                <a:solidFill>
                  <a:srgbClr val="003399"/>
                </a:solidFill>
                <a:latin typeface="Rockwell" charset="0"/>
              </a:defRPr>
            </a:lvl1pPr>
          </a:lstStyle>
          <a:p>
            <a:pPr>
              <a:defRPr/>
            </a:pPr>
            <a:fld id="{7CA3B053-DD34-B645-BCE5-0B617BE5BFE4}" type="slidenum">
              <a:rPr lang="en-US"/>
              <a:pPr>
                <a:defRPr/>
              </a:pPr>
              <a:t>‹#›</a:t>
            </a:fld>
            <a:endParaRPr lang="en-US" dirty="0"/>
          </a:p>
        </p:txBody>
      </p:sp>
    </p:spTree>
    <p:extLst>
      <p:ext uri="{BB962C8B-B14F-4D97-AF65-F5344CB8AC3E}">
        <p14:creationId xmlns:p14="http://schemas.microsoft.com/office/powerpoint/2010/main" val="34196455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scussion">
    <p:spTree>
      <p:nvGrpSpPr>
        <p:cNvPr id="1" name=""/>
        <p:cNvGrpSpPr/>
        <p:nvPr/>
      </p:nvGrpSpPr>
      <p:grpSpPr>
        <a:xfrm>
          <a:off x="0" y="0"/>
          <a:ext cx="0" cy="0"/>
          <a:chOff x="0" y="0"/>
          <a:chExt cx="0" cy="0"/>
        </a:xfrm>
      </p:grpSpPr>
      <p:pic>
        <p:nvPicPr>
          <p:cNvPr id="4" name="Picture 7" descr="Ferrell6e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1024467" y="160867"/>
            <a:ext cx="7107785" cy="4605866"/>
          </a:xfrm>
        </p:spPr>
        <p:txBody>
          <a:bodyPr anchor="ctr" anchorCtr="1"/>
          <a:lstStyle>
            <a:lvl1pPr marL="0" indent="0" algn="ctr">
              <a:spcBef>
                <a:spcPts val="3200"/>
              </a:spcBef>
              <a:buFontTx/>
              <a:buNone/>
              <a:defRPr sz="3200" b="0" i="0">
                <a:solidFill>
                  <a:schemeClr val="tx1"/>
                </a:solidFill>
                <a:latin typeface="Franklin Gothic Book"/>
                <a:cs typeface="Franklin Gothic Book"/>
              </a:defRPr>
            </a:lvl1pPr>
            <a:lvl2pPr marL="228600" indent="0">
              <a:buFontTx/>
              <a:buNone/>
              <a:defRPr>
                <a:solidFill>
                  <a:srgbClr val="000000"/>
                </a:solidFill>
              </a:defRPr>
            </a:lvl2pPr>
            <a:lvl3pPr marL="457200" indent="0">
              <a:buFontTx/>
              <a:buNone/>
              <a:defRPr>
                <a:solidFill>
                  <a:srgbClr val="000000"/>
                </a:solidFill>
              </a:defRPr>
            </a:lvl3pPr>
            <a:lvl4pPr marL="685800" indent="0">
              <a:buFontTx/>
              <a:buNone/>
              <a:defRPr>
                <a:solidFill>
                  <a:srgbClr val="000000"/>
                </a:solidFill>
              </a:defRPr>
            </a:lvl4pPr>
            <a:lvl5pPr marL="914400" indent="0">
              <a:buFontTx/>
              <a:buNone/>
              <a:defRPr>
                <a:solidFill>
                  <a:srgbClr val="000000"/>
                </a:solidFill>
              </a:defRPr>
            </a:lvl5pPr>
          </a:lstStyle>
          <a:p>
            <a:pPr lvl="0"/>
            <a:r>
              <a:rPr lang="en-US" dirty="0"/>
              <a:t>Click to edit Master text styles</a:t>
            </a:r>
            <a:endParaRPr dirty="0"/>
          </a:p>
        </p:txBody>
      </p:sp>
      <p:sp>
        <p:nvSpPr>
          <p:cNvPr id="6" name="Slide Number Placeholder 5"/>
          <p:cNvSpPr>
            <a:spLocks noGrp="1"/>
          </p:cNvSpPr>
          <p:nvPr>
            <p:ph type="sldNum" sz="quarter" idx="10"/>
          </p:nvPr>
        </p:nvSpPr>
        <p:spPr>
          <a:xfrm>
            <a:off x="8360274" y="6504358"/>
            <a:ext cx="770468" cy="365125"/>
          </a:xfrm>
        </p:spPr>
        <p:txBody>
          <a:bodyPr/>
          <a:lstStyle>
            <a:lvl1pPr>
              <a:defRPr/>
            </a:lvl1pPr>
          </a:lstStyle>
          <a:p>
            <a:pPr>
              <a:defRPr/>
            </a:pPr>
            <a:fld id="{115EA427-4806-4E43-924A-FA8544444C45}" type="slidenum">
              <a:rPr lang="en-US"/>
              <a:pPr>
                <a:defRPr/>
              </a:pPr>
              <a:t>‹#›</a:t>
            </a:fld>
            <a:endParaRPr lang="en-US" dirty="0"/>
          </a:p>
        </p:txBody>
      </p:sp>
      <p:sp>
        <p:nvSpPr>
          <p:cNvPr id="9" name="Title Placeholder 1"/>
          <p:cNvSpPr>
            <a:spLocks noGrp="1"/>
          </p:cNvSpPr>
          <p:nvPr>
            <p:ph type="title"/>
          </p:nvPr>
        </p:nvSpPr>
        <p:spPr bwMode="auto">
          <a:xfrm>
            <a:off x="1439863" y="230188"/>
            <a:ext cx="7564437"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title style</a:t>
            </a:r>
          </a:p>
        </p:txBody>
      </p:sp>
      <p:sp>
        <p:nvSpPr>
          <p:cNvPr id="7" name="TextBox 2"/>
          <p:cNvSpPr txBox="1">
            <a:spLocks noChangeArrowheads="1"/>
          </p:cNvSpPr>
          <p:nvPr userDrawn="1"/>
        </p:nvSpPr>
        <p:spPr bwMode="auto">
          <a:xfrm>
            <a:off x="2178687" y="6389829"/>
            <a:ext cx="619483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a:solidFill>
                  <a:schemeClr val="tx1"/>
                </a:solidFill>
                <a:effectLst/>
                <a:latin typeface="+mn-lt"/>
                <a:ea typeface="ＭＳ Ｐゴシック" charset="0"/>
                <a:cs typeface="Times New Roman" panose="02020603050405020304" pitchFamily="18" charset="0"/>
              </a:rPr>
              <a:t> </a:t>
            </a:r>
            <a:r>
              <a:rPr lang="en-US" sz="800" b="1" kern="1200" dirty="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37187826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172200" y="6191250"/>
            <a:ext cx="2476500" cy="476250"/>
          </a:xfrm>
          <a:prstGeom prst="rect">
            <a:avLst/>
          </a:prstGeom>
        </p:spPr>
        <p:txBody>
          <a:bodyPr/>
          <a:lstStyle/>
          <a:p>
            <a:endParaRPr lang="th-TH"/>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ECE83E2-0EBF-41F3-B245-D596D76FE6A3}" type="slidenum">
              <a:rPr lang="en-US"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52206159"/>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625" y="228600"/>
            <a:ext cx="8510588" cy="1325563"/>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301625" y="1676400"/>
            <a:ext cx="4194175" cy="442277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76400"/>
            <a:ext cx="4194175" cy="442277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a:xfrm>
            <a:off x="304800" y="6245225"/>
            <a:ext cx="2286000" cy="476250"/>
          </a:xfrm>
          <a:prstGeom prst="rect">
            <a:avLst/>
          </a:prstGeo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5225"/>
            <a:ext cx="2895600" cy="476250"/>
          </a:xfrm>
          <a:prstGeom prst="rect">
            <a:avLst/>
          </a:prstGeo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5225"/>
            <a:ext cx="2286000" cy="476250"/>
          </a:xfrm>
        </p:spPr>
        <p:txBody>
          <a:bodyPr/>
          <a:lstStyle>
            <a:lvl1pPr>
              <a:defRPr/>
            </a:lvl1pPr>
          </a:lstStyle>
          <a:p>
            <a:fld id="{3C8C5FB8-1E85-4519-97A6-CAAF78B973E0}" type="slidenum">
              <a:rPr lang="en-US"/>
              <a:pPr/>
              <a:t>‹#›</a:t>
            </a:fld>
            <a:endParaRPr lang="th-TH"/>
          </a:p>
        </p:txBody>
      </p:sp>
    </p:spTree>
    <p:extLst>
      <p:ext uri="{BB962C8B-B14F-4D97-AF65-F5344CB8AC3E}">
        <p14:creationId xmlns:p14="http://schemas.microsoft.com/office/powerpoint/2010/main" val="2141272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12" name="Rectangle 11"/>
          <p:cNvSpPr/>
          <p:nvPr userDrawn="1"/>
        </p:nvSpPr>
        <p:spPr>
          <a:xfrm>
            <a:off x="548684" y="6485364"/>
            <a:ext cx="7393577" cy="338554"/>
          </a:xfrm>
          <a:prstGeom prst="rect">
            <a:avLst/>
          </a:prstGeom>
        </p:spPr>
        <p:txBody>
          <a:bodyPr wrap="square">
            <a:spAutoFit/>
          </a:bodyPr>
          <a:lstStyle/>
          <a:p>
            <a:pPr algn="ctr"/>
            <a:r>
              <a:rPr lang="en-IN"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©2017Cengage Learning®. May not be scanned, copied or duplicated, or posted to a publicly accessible website, in whole or in part, except for use as permitted in a license distributed with a certain product or service or otherwise on a password-protected website or school-approved learning management system for classroom use.</a:t>
            </a:r>
            <a:endParaRPr lang="en-US" sz="800" dirty="0">
              <a:solidFill>
                <a:schemeClr val="tx1"/>
              </a:solidFill>
            </a:endParaRPr>
          </a:p>
        </p:txBody>
      </p:sp>
    </p:spTree>
    <p:extLst>
      <p:ext uri="{BB962C8B-B14F-4D97-AF65-F5344CB8AC3E}">
        <p14:creationId xmlns:p14="http://schemas.microsoft.com/office/powerpoint/2010/main" val="2961101954"/>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791" r:id="rId15"/>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457200" y="1600200"/>
            <a:ext cx="7772400" cy="1600200"/>
          </a:xfrm>
        </p:spPr>
        <p:txBody>
          <a:bodyPr/>
          <a:lstStyle/>
          <a:p>
            <a:r>
              <a:rPr lang="en-US" dirty="0"/>
              <a:t>Marketing Planning 312</a:t>
            </a:r>
          </a:p>
          <a:p>
            <a:r>
              <a:rPr lang="en-US" dirty="0"/>
              <a:t>Chapter 2</a:t>
            </a:r>
          </a:p>
          <a:p>
            <a:endParaRPr lang="th-TH" dirty="0"/>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226867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a:t>Chapter 2</a:t>
            </a:r>
            <a:br>
              <a:rPr lang="en-US" dirty="0"/>
            </a:br>
            <a:r>
              <a:rPr lang="en-US" sz="3300" dirty="0"/>
              <a:t>Strategic Marketing Planning</a:t>
            </a:r>
          </a:p>
        </p:txBody>
      </p:sp>
    </p:spTree>
    <p:extLst>
      <p:ext uri="{BB962C8B-B14F-4D97-AF65-F5344CB8AC3E}">
        <p14:creationId xmlns:p14="http://schemas.microsoft.com/office/powerpoint/2010/main" val="720772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9"/>
          <p:cNvPicPr>
            <a:picLocks noChangeAspect="1" noChangeArrowheads="1"/>
          </p:cNvPicPr>
          <p:nvPr/>
        </p:nvPicPr>
        <p:blipFill>
          <a:blip r:embed="rId3" cstate="print"/>
          <a:srcRect/>
          <a:stretch>
            <a:fillRect/>
          </a:stretch>
        </p:blipFill>
        <p:spPr bwMode="auto">
          <a:xfrm>
            <a:off x="6703908" y="3311658"/>
            <a:ext cx="2005247" cy="2606820"/>
          </a:xfrm>
          <a:prstGeom prst="rect">
            <a:avLst/>
          </a:prstGeom>
          <a:noFill/>
        </p:spPr>
      </p:pic>
    </p:spTree>
    <p:extLst>
      <p:ext uri="{BB962C8B-B14F-4D97-AF65-F5344CB8AC3E}">
        <p14:creationId xmlns:p14="http://schemas.microsoft.com/office/powerpoint/2010/main" val="1160148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Chapter Outline</a:t>
            </a:r>
          </a:p>
        </p:txBody>
      </p:sp>
      <p:sp>
        <p:nvSpPr>
          <p:cNvPr id="2" name="Content Placeholder 1"/>
          <p:cNvSpPr>
            <a:spLocks noGrp="1"/>
          </p:cNvSpPr>
          <p:nvPr>
            <p:ph idx="1"/>
          </p:nvPr>
        </p:nvSpPr>
        <p:spPr>
          <a:xfrm>
            <a:off x="448091" y="2028727"/>
            <a:ext cx="8236601" cy="4658099"/>
          </a:xfrm>
        </p:spPr>
        <p:txBody>
          <a:bodyPr/>
          <a:lstStyle/>
          <a:p>
            <a:r>
              <a:rPr lang="en-US"/>
              <a:t>Introduction</a:t>
            </a:r>
          </a:p>
          <a:p>
            <a:r>
              <a:rPr lang="en-US"/>
              <a:t>The strategic planning process</a:t>
            </a:r>
          </a:p>
          <a:p>
            <a:r>
              <a:rPr lang="en-US"/>
              <a:t>The marketing plan</a:t>
            </a:r>
          </a:p>
          <a:p>
            <a:r>
              <a:rPr lang="en-US"/>
              <a:t>Maintaining customer focus and balance in strategic planning</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4</a:t>
            </a:fld>
            <a:endParaRPr lang="en-US" dirty="0"/>
          </a:p>
        </p:txBody>
      </p:sp>
    </p:spTree>
    <p:extLst>
      <p:ext uri="{BB962C8B-B14F-4D97-AF65-F5344CB8AC3E}">
        <p14:creationId xmlns:p14="http://schemas.microsoft.com/office/powerpoint/2010/main" val="2885895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Situation Analysis and Marketing Plan</a:t>
            </a:r>
          </a:p>
        </p:txBody>
      </p:sp>
      <p:sp>
        <p:nvSpPr>
          <p:cNvPr id="5" name="Content Placeholder 4"/>
          <p:cNvSpPr>
            <a:spLocks noGrp="1"/>
          </p:cNvSpPr>
          <p:nvPr>
            <p:ph idx="1"/>
          </p:nvPr>
        </p:nvSpPr>
        <p:spPr/>
        <p:txBody>
          <a:bodyPr/>
          <a:lstStyle/>
          <a:p>
            <a:r>
              <a:rPr lang="en-US" dirty="0"/>
              <a:t>Situation analysis</a:t>
            </a:r>
          </a:p>
          <a:p>
            <a:pPr lvl="1"/>
            <a:r>
              <a:rPr lang="en-US" dirty="0">
                <a:solidFill>
                  <a:srgbClr val="FF0000"/>
                </a:solidFill>
              </a:rPr>
              <a:t>In-depth analysis of firm’s internal and external environments</a:t>
            </a:r>
          </a:p>
          <a:p>
            <a:r>
              <a:rPr lang="en-US" dirty="0"/>
              <a:t>Marketing plan</a:t>
            </a:r>
          </a:p>
          <a:p>
            <a:pPr lvl="1"/>
            <a:r>
              <a:rPr lang="en-US" dirty="0">
                <a:solidFill>
                  <a:srgbClr val="FF0000"/>
                </a:solidFill>
              </a:rPr>
              <a:t>Written document providing the blueprint of a firm’s marketing activities</a:t>
            </a:r>
          </a:p>
          <a:p>
            <a:pPr lvl="2"/>
            <a:r>
              <a:rPr lang="en-US" dirty="0"/>
              <a:t>Explains how the </a:t>
            </a:r>
            <a:r>
              <a:rPr lang="en-US" sz="3600" dirty="0">
                <a:solidFill>
                  <a:srgbClr val="0070C0"/>
                </a:solidFill>
              </a:rPr>
              <a:t>organization will achieve its goals</a:t>
            </a:r>
            <a:r>
              <a:rPr lang="en-US" dirty="0"/>
              <a:t> and objectives	</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C93219D9-0016-EF47-86CB-0B1102862A1E}" type="slidenum">
              <a:rPr lang="en-US" sz="1200" smtClean="0">
                <a:solidFill>
                  <a:schemeClr val="accent2"/>
                </a:solidFill>
              </a:rPr>
              <a:pPr/>
              <a:t>5</a:t>
            </a:fld>
            <a:endParaRPr lang="en-US" sz="1200" dirty="0">
              <a:solidFill>
                <a:schemeClr val="accent2"/>
              </a:solidFill>
            </a:endParaRPr>
          </a:p>
        </p:txBody>
      </p:sp>
    </p:spTree>
    <p:extLst>
      <p:ext uri="{BB962C8B-B14F-4D97-AF65-F5344CB8AC3E}">
        <p14:creationId xmlns:p14="http://schemas.microsoft.com/office/powerpoint/2010/main" val="894070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Situation Analysis and Marketing Plan </a:t>
            </a:r>
            <a:r>
              <a:rPr lang="en-US" sz="2000" dirty="0"/>
              <a:t>(Continued)</a:t>
            </a:r>
          </a:p>
        </p:txBody>
      </p:sp>
      <p:sp>
        <p:nvSpPr>
          <p:cNvPr id="5" name="Content Placeholder 4"/>
          <p:cNvSpPr>
            <a:spLocks noGrp="1"/>
          </p:cNvSpPr>
          <p:nvPr>
            <p:ph idx="1"/>
          </p:nvPr>
        </p:nvSpPr>
        <p:spPr/>
        <p:txBody>
          <a:bodyPr/>
          <a:lstStyle/>
          <a:p>
            <a:pPr lvl="2"/>
            <a:r>
              <a:rPr lang="en-US" dirty="0"/>
              <a:t>Serves as a </a:t>
            </a:r>
            <a:r>
              <a:rPr lang="en-US" sz="3600" dirty="0">
                <a:solidFill>
                  <a:srgbClr val="0070C0"/>
                </a:solidFill>
              </a:rPr>
              <a:t>road map</a:t>
            </a:r>
            <a:r>
              <a:rPr lang="en-US" dirty="0"/>
              <a:t> for implementing marketing strategies</a:t>
            </a:r>
          </a:p>
          <a:p>
            <a:pPr lvl="2"/>
            <a:r>
              <a:rPr lang="en-US" dirty="0"/>
              <a:t>Informs employees about their </a:t>
            </a:r>
            <a:r>
              <a:rPr lang="en-US" sz="3600" dirty="0">
                <a:solidFill>
                  <a:srgbClr val="0070C0"/>
                </a:solidFill>
              </a:rPr>
              <a:t>roles and functions</a:t>
            </a:r>
          </a:p>
          <a:p>
            <a:pPr lvl="2"/>
            <a:r>
              <a:rPr lang="en-US" dirty="0"/>
              <a:t>Provides specifics regarding </a:t>
            </a:r>
            <a:r>
              <a:rPr lang="en-US" sz="3600" dirty="0">
                <a:solidFill>
                  <a:srgbClr val="0070C0"/>
                </a:solidFill>
              </a:rPr>
              <a:t>allocation of resources and marketing activities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C93219D9-0016-EF47-86CB-0B1102862A1E}" type="slidenum">
              <a:rPr lang="en-US" sz="1200" smtClean="0">
                <a:solidFill>
                  <a:schemeClr val="accent2"/>
                </a:solidFill>
              </a:rPr>
              <a:pPr/>
              <a:t>6</a:t>
            </a:fld>
            <a:endParaRPr lang="en-US" sz="1200" dirty="0">
              <a:solidFill>
                <a:schemeClr val="accent2"/>
              </a:solidFill>
            </a:endParaRPr>
          </a:p>
        </p:txBody>
      </p:sp>
    </p:spTree>
    <p:extLst>
      <p:ext uri="{BB962C8B-B14F-4D97-AF65-F5344CB8AC3E}">
        <p14:creationId xmlns:p14="http://schemas.microsoft.com/office/powerpoint/2010/main" val="3068915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800" dirty="0"/>
              <a:t>Exhibit 2.1 - The Strategic Planning Process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F9357262-D72D-674B-804A-57FE303BBA13}" type="slidenum">
              <a:rPr lang="en-US" sz="1200" smtClean="0">
                <a:solidFill>
                  <a:schemeClr val="accent2"/>
                </a:solidFill>
              </a:rPr>
              <a:pPr/>
              <a:t>7</a:t>
            </a:fld>
            <a:endParaRPr lang="en-US" sz="1200" dirty="0">
              <a:solidFill>
                <a:schemeClr val="accent2"/>
              </a:solidFill>
            </a:endParaRPr>
          </a:p>
        </p:txBody>
      </p:sp>
      <p:pic>
        <p:nvPicPr>
          <p:cNvPr id="3" name="Picture 2" descr="This exhibit depicts a flowchart. The first box in the flowchart is labeled corporate situation analysis. The second box is placed below the first one. The content in this box reads corporate mission, goals, and objectives. An arrow from the bottom of the second box points to the third box. The content in the third box reads business-unit situation analysis. The fourth box is placed below the third one. The content in the box reads business-unit mission, goals, and objective. An arrow from the bottom of the fourth box points down to the fifth box labeled business unit strategy. Five arrows originate from this box and point to five other rectangular boxes. Starting from the left, the boxes are labeled marketing plans, production plans, financial plans, human resource plans, and other functional plans. Each box contains four points and there are downward-pointing arrows between each of these points.&#10;The following points are listed in the box labeled marketing plans:&#10;• Marketing goals and objectives&#10;• Marketing strategy&#10;• Implementation&#10;• Evaluation and control &#10;The following points are listed in the box labeled production plans:&#10;• Production goals and objectives &#10;• Production strategy &#10;• Implementation &#10;• Evaluation and control &#10;The following points are listed in the box labeled financial plans:&#10;• Financial goals and objectives&#10;• Production strategy&#10;• Implementation &#10;• Evaluation and control &#10;The following points are listed in the box labeled human resource plans:&#10;• Human resource goals and objectives&#10;• Human resource strategy&#10;• Implementation &#10;• Evaluation and control &#10;The following points are listed in the box labeled functional plans:&#10;• Other functional goals and objectives&#10;• Other functional strategy&#10;• Implementation &#10;• Evaluation and control&#10;There are double-ended arrows connecting each of the five rectangular boxes.&#10;" title="Exhibit 2.1 The Strategic Planning Proces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9781" y="1682210"/>
            <a:ext cx="7115779" cy="4873610"/>
          </a:xfrm>
          <a:prstGeom prst="rect">
            <a:avLst/>
          </a:prstGeom>
        </p:spPr>
      </p:pic>
    </p:spTree>
    <p:extLst>
      <p:ext uri="{BB962C8B-B14F-4D97-AF65-F5344CB8AC3E}">
        <p14:creationId xmlns:p14="http://schemas.microsoft.com/office/powerpoint/2010/main" val="2446833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00035" y="521907"/>
            <a:ext cx="8534400" cy="758952"/>
          </a:xfrm>
        </p:spPr>
        <p:txBody>
          <a:bodyPr>
            <a:normAutofit/>
          </a:bodyPr>
          <a:lstStyle/>
          <a:p>
            <a:pPr eaLnBrk="1" hangingPunct="1"/>
            <a:r>
              <a:rPr lang="en-GB" sz="2600" dirty="0"/>
              <a:t>The mission and vision statement</a:t>
            </a:r>
            <a:endParaRPr lang="en-US" sz="2600" dirty="0"/>
          </a:p>
        </p:txBody>
      </p:sp>
      <p:sp>
        <p:nvSpPr>
          <p:cNvPr id="23555" name="Rectangle 3"/>
          <p:cNvSpPr>
            <a:spLocks noChangeArrowheads="1"/>
          </p:cNvSpPr>
          <p:nvPr/>
        </p:nvSpPr>
        <p:spPr bwMode="auto">
          <a:xfrm>
            <a:off x="1217238" y="2559323"/>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dirty="0">
                <a:solidFill>
                  <a:srgbClr val="000000"/>
                </a:solidFill>
                <a:effectLst>
                  <a:outerShdw blurRad="38100" dist="38100" dir="2700000" algn="tl">
                    <a:srgbClr val="C0C0C0"/>
                  </a:outerShdw>
                </a:effectLst>
                <a:latin typeface="Tahoma" pitchFamily="34" charset="0"/>
              </a:rPr>
              <a:t> </a:t>
            </a:r>
            <a:r>
              <a:rPr lang="en-US" sz="3200" b="1" dirty="0">
                <a:solidFill>
                  <a:srgbClr val="000000"/>
                </a:solidFill>
                <a:effectLst>
                  <a:outerShdw blurRad="38100" dist="38100" dir="2700000" algn="tl">
                    <a:srgbClr val="C0C0C0"/>
                  </a:outerShdw>
                </a:effectLst>
                <a:latin typeface="Tahoma" pitchFamily="34" charset="0"/>
              </a:rPr>
              <a:t>which answers the question, ‘</a:t>
            </a:r>
            <a:r>
              <a:rPr lang="en-US" sz="3200" b="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50673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Strategic Planning Process: Organizational Mission versus Organizational Vision</a:t>
            </a:r>
          </a:p>
        </p:txBody>
      </p:sp>
      <p:sp>
        <p:nvSpPr>
          <p:cNvPr id="16389" name="Content Placeholder 4"/>
          <p:cNvSpPr>
            <a:spLocks noGrp="1"/>
          </p:cNvSpPr>
          <p:nvPr>
            <p:ph idx="1"/>
          </p:nvPr>
        </p:nvSpPr>
        <p:spPr/>
        <p:txBody>
          <a:bodyPr/>
          <a:lstStyle/>
          <a:p>
            <a:r>
              <a:rPr lang="en-US"/>
              <a:t>Mission statement</a:t>
            </a:r>
          </a:p>
          <a:p>
            <a:pPr lvl="1"/>
            <a:r>
              <a:rPr lang="en-US">
                <a:solidFill>
                  <a:srgbClr val="FF0000"/>
                </a:solidFill>
              </a:rPr>
              <a:t>Clear and concise</a:t>
            </a:r>
          </a:p>
          <a:p>
            <a:pPr lvl="1"/>
            <a:r>
              <a:rPr lang="en-US">
                <a:solidFill>
                  <a:srgbClr val="FF0000"/>
                </a:solidFill>
              </a:rPr>
              <a:t>Explains the organization’s reason for existence</a:t>
            </a:r>
          </a:p>
          <a:p>
            <a:r>
              <a:rPr lang="en-US"/>
              <a:t>Vision statement</a:t>
            </a:r>
          </a:p>
          <a:p>
            <a:pPr lvl="1"/>
            <a:r>
              <a:rPr lang="en-US">
                <a:solidFill>
                  <a:srgbClr val="FF0000"/>
                </a:solidFill>
              </a:rPr>
              <a:t>Tends to be future-oriented</a:t>
            </a:r>
          </a:p>
          <a:p>
            <a:pPr lvl="1"/>
            <a:r>
              <a:rPr lang="en-US">
                <a:solidFill>
                  <a:srgbClr val="FF0000"/>
                </a:solidFill>
              </a:rPr>
              <a:t>Represents where the organization is headed and where it wants to go </a:t>
            </a:r>
            <a:endParaRPr lang="en-US" dirty="0">
              <a:solidFill>
                <a:srgbClr val="FF0000"/>
              </a:solidFill>
            </a:endParaRP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28D03F7D-06D8-514C-863B-79D0A0ED337E}" type="slidenum">
              <a:rPr lang="en-US" sz="1200" smtClean="0">
                <a:solidFill>
                  <a:schemeClr val="accent2"/>
                </a:solidFill>
              </a:rPr>
              <a:pPr/>
              <a:t>9</a:t>
            </a:fld>
            <a:endParaRPr lang="en-US" sz="1200" dirty="0">
              <a:solidFill>
                <a:schemeClr val="accent2"/>
              </a:solidFill>
            </a:endParaRPr>
          </a:p>
        </p:txBody>
      </p:sp>
    </p:spTree>
    <p:extLst>
      <p:ext uri="{BB962C8B-B14F-4D97-AF65-F5344CB8AC3E}">
        <p14:creationId xmlns:p14="http://schemas.microsoft.com/office/powerpoint/2010/main" val="2010577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00310" y="1024328"/>
            <a:ext cx="7495552" cy="3294505"/>
          </a:xfrm>
          <a:prstGeom prst="rect">
            <a:avLst/>
          </a:prstGeom>
        </p:spPr>
      </p:pic>
    </p:spTree>
    <p:extLst>
      <p:ext uri="{BB962C8B-B14F-4D97-AF65-F5344CB8AC3E}">
        <p14:creationId xmlns:p14="http://schemas.microsoft.com/office/powerpoint/2010/main" val="426882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Elements of the Mission Statement</a:t>
            </a:r>
          </a:p>
        </p:txBody>
      </p:sp>
      <p:sp>
        <p:nvSpPr>
          <p:cNvPr id="5" name="Content Placeholder 4"/>
          <p:cNvSpPr>
            <a:spLocks noGrp="1"/>
          </p:cNvSpPr>
          <p:nvPr>
            <p:ph idx="1"/>
          </p:nvPr>
        </p:nvSpPr>
        <p:spPr/>
        <p:txBody>
          <a:bodyPr/>
          <a:lstStyle/>
          <a:p>
            <a:r>
              <a:rPr lang="en-US"/>
              <a:t>Five basic questions to be answered</a:t>
            </a:r>
          </a:p>
          <a:p>
            <a:pPr lvl="1"/>
            <a:r>
              <a:rPr lang="en-US"/>
              <a:t>Who are we?</a:t>
            </a:r>
          </a:p>
          <a:p>
            <a:pPr lvl="1"/>
            <a:r>
              <a:rPr lang="en-US"/>
              <a:t>Who are our customers?</a:t>
            </a:r>
          </a:p>
          <a:p>
            <a:pPr lvl="1"/>
            <a:r>
              <a:rPr lang="en-US"/>
              <a:t>What is our operating philosophy?</a:t>
            </a:r>
          </a:p>
          <a:p>
            <a:pPr lvl="1"/>
            <a:r>
              <a:rPr lang="en-US"/>
              <a:t>What are our core competencies or competitive advantages?</a:t>
            </a:r>
          </a:p>
          <a:p>
            <a:pPr lvl="1"/>
            <a:r>
              <a:rPr lang="en-US"/>
              <a:t>What are our responsibilities with respect to being a good steward of our human, financial, and environmental resources?</a:t>
            </a: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11</a:t>
            </a:fld>
            <a:endParaRPr lang="en-US" sz="1200" dirty="0">
              <a:solidFill>
                <a:schemeClr val="accent2"/>
              </a:solidFill>
            </a:endParaRPr>
          </a:p>
        </p:txBody>
      </p:sp>
    </p:spTree>
    <p:extLst>
      <p:ext uri="{BB962C8B-B14F-4D97-AF65-F5344CB8AC3E}">
        <p14:creationId xmlns:p14="http://schemas.microsoft.com/office/powerpoint/2010/main" val="392013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Mission Statement</a:t>
            </a:r>
          </a:p>
        </p:txBody>
      </p:sp>
      <p:sp>
        <p:nvSpPr>
          <p:cNvPr id="5" name="Content Placeholder 4"/>
          <p:cNvSpPr>
            <a:spLocks noGrp="1"/>
          </p:cNvSpPr>
          <p:nvPr>
            <p:ph idx="1"/>
          </p:nvPr>
        </p:nvSpPr>
        <p:spPr/>
        <p:txBody>
          <a:bodyPr/>
          <a:lstStyle/>
          <a:p>
            <a:r>
              <a:rPr lang="en-US" dirty="0"/>
              <a:t>Mission width and stability</a:t>
            </a:r>
          </a:p>
          <a:p>
            <a:pPr lvl="1"/>
            <a:r>
              <a:rPr lang="en-US" dirty="0"/>
              <a:t>Width </a:t>
            </a:r>
          </a:p>
          <a:p>
            <a:pPr lvl="2"/>
            <a:r>
              <a:rPr lang="en-US" dirty="0"/>
              <a:t>Broad statements can help establish plans in areas with limited strength  </a:t>
            </a:r>
          </a:p>
          <a:p>
            <a:pPr lvl="2"/>
            <a:r>
              <a:rPr lang="en-US" dirty="0"/>
              <a:t>Narrow mission can limit a firm’s vision </a:t>
            </a:r>
          </a:p>
          <a:p>
            <a:pPr lvl="1"/>
            <a:r>
              <a:rPr lang="en-US" dirty="0"/>
              <a:t>Stability of a statement depends on the frequency of modifications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12</a:t>
            </a:fld>
            <a:endParaRPr lang="en-US" sz="1200" dirty="0">
              <a:solidFill>
                <a:schemeClr val="accent2"/>
              </a:solidFill>
            </a:endParaRPr>
          </a:p>
        </p:txBody>
      </p:sp>
    </p:spTree>
    <p:extLst>
      <p:ext uri="{BB962C8B-B14F-4D97-AF65-F5344CB8AC3E}">
        <p14:creationId xmlns:p14="http://schemas.microsoft.com/office/powerpoint/2010/main" val="3116556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136" y="204585"/>
            <a:ext cx="4730070" cy="6225005"/>
          </a:xfrm>
          <a:prstGeom prst="rect">
            <a:avLst/>
          </a:prstGeom>
        </p:spPr>
      </p:pic>
    </p:spTree>
    <p:extLst>
      <p:ext uri="{BB962C8B-B14F-4D97-AF65-F5344CB8AC3E}">
        <p14:creationId xmlns:p14="http://schemas.microsoft.com/office/powerpoint/2010/main" val="1368326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176" y="287311"/>
            <a:ext cx="8214669" cy="6283378"/>
          </a:xfrm>
          <a:prstGeom prst="rect">
            <a:avLst/>
          </a:prstGeom>
        </p:spPr>
      </p:pic>
    </p:spTree>
    <p:extLst>
      <p:ext uri="{BB962C8B-B14F-4D97-AF65-F5344CB8AC3E}">
        <p14:creationId xmlns:p14="http://schemas.microsoft.com/office/powerpoint/2010/main" val="387812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4622" y="265450"/>
            <a:ext cx="8207116" cy="6155337"/>
          </a:xfrm>
          <a:prstGeom prst="rect">
            <a:avLst/>
          </a:prstGeom>
        </p:spPr>
      </p:pic>
    </p:spTree>
    <p:extLst>
      <p:ext uri="{BB962C8B-B14F-4D97-AF65-F5344CB8AC3E}">
        <p14:creationId xmlns:p14="http://schemas.microsoft.com/office/powerpoint/2010/main" val="2109846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1559" y="343601"/>
            <a:ext cx="7967689" cy="6152135"/>
          </a:xfrm>
          <a:prstGeom prst="rect">
            <a:avLst/>
          </a:prstGeom>
        </p:spPr>
      </p:pic>
    </p:spTree>
    <p:extLst>
      <p:ext uri="{BB962C8B-B14F-4D97-AF65-F5344CB8AC3E}">
        <p14:creationId xmlns:p14="http://schemas.microsoft.com/office/powerpoint/2010/main" val="606291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738" y="380999"/>
            <a:ext cx="8119673" cy="6089755"/>
          </a:xfrm>
          <a:prstGeom prst="rect">
            <a:avLst/>
          </a:prstGeom>
        </p:spPr>
      </p:pic>
    </p:spTree>
    <p:extLst>
      <p:ext uri="{BB962C8B-B14F-4D97-AF65-F5344CB8AC3E}">
        <p14:creationId xmlns:p14="http://schemas.microsoft.com/office/powerpoint/2010/main" val="1525051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Mission Statement </a:t>
            </a:r>
            <a:r>
              <a:rPr lang="en-US" sz="2000" dirty="0"/>
              <a:t>(Continued)</a:t>
            </a:r>
          </a:p>
        </p:txBody>
      </p:sp>
      <p:sp>
        <p:nvSpPr>
          <p:cNvPr id="5" name="Content Placeholder 4"/>
          <p:cNvSpPr>
            <a:spLocks noGrp="1"/>
          </p:cNvSpPr>
          <p:nvPr>
            <p:ph idx="1"/>
          </p:nvPr>
        </p:nvSpPr>
        <p:spPr/>
        <p:txBody>
          <a:bodyPr/>
          <a:lstStyle/>
          <a:p>
            <a:r>
              <a:rPr lang="en-US" dirty="0"/>
              <a:t>Customer-focused mission statements</a:t>
            </a:r>
          </a:p>
          <a:p>
            <a:pPr lvl="1"/>
            <a:r>
              <a:rPr lang="en-US" dirty="0"/>
              <a:t>Benefit both non-profit and for-profit firms </a:t>
            </a:r>
          </a:p>
          <a:p>
            <a:pPr lvl="1"/>
            <a:r>
              <a:rPr lang="en-US" dirty="0"/>
              <a:t>Examples </a:t>
            </a:r>
          </a:p>
          <a:p>
            <a:pPr lvl="2"/>
            <a:r>
              <a:rPr lang="en-US" dirty="0"/>
              <a:t>Ben and Jerry’s 3-part mission statement</a:t>
            </a:r>
          </a:p>
          <a:p>
            <a:pPr lvl="2"/>
            <a:r>
              <a:rPr lang="en-US" dirty="0"/>
              <a:t>Tylenol</a:t>
            </a:r>
          </a:p>
          <a:p>
            <a:pPr lvl="2"/>
            <a:r>
              <a:rPr lang="en-US" dirty="0"/>
              <a:t>The American Red Cross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18</a:t>
            </a:fld>
            <a:endParaRPr lang="en-US" sz="1200" dirty="0">
              <a:solidFill>
                <a:schemeClr val="accent2"/>
              </a:solidFill>
            </a:endParaRPr>
          </a:p>
        </p:txBody>
      </p:sp>
    </p:spTree>
    <p:extLst>
      <p:ext uri="{BB962C8B-B14F-4D97-AF65-F5344CB8AC3E}">
        <p14:creationId xmlns:p14="http://schemas.microsoft.com/office/powerpoint/2010/main" val="2306150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Mission Statement </a:t>
            </a:r>
            <a:r>
              <a:rPr lang="en-US" sz="2000" dirty="0"/>
              <a:t>(Continued)</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19</a:t>
            </a:fld>
            <a:endParaRPr lang="en-US" sz="1200" dirty="0">
              <a:solidFill>
                <a:schemeClr val="accent2"/>
              </a:solidFill>
            </a:endParaRPr>
          </a:p>
        </p:txBody>
      </p:sp>
      <p:pic>
        <p:nvPicPr>
          <p:cNvPr id="5" name="Content Placeholder 4"/>
          <p:cNvPicPr>
            <a:picLocks noGrp="1" noChangeAspect="1"/>
          </p:cNvPicPr>
          <p:nvPr>
            <p:ph idx="1"/>
          </p:nvPr>
        </p:nvPicPr>
        <p:blipFill>
          <a:blip r:embed="rId3"/>
          <a:stretch>
            <a:fillRect/>
          </a:stretch>
        </p:blipFill>
        <p:spPr>
          <a:xfrm>
            <a:off x="698345" y="1848788"/>
            <a:ext cx="7755446" cy="4204520"/>
          </a:xfrm>
        </p:spPr>
      </p:pic>
    </p:spTree>
    <p:extLst>
      <p:ext uri="{BB962C8B-B14F-4D97-AF65-F5344CB8AC3E}">
        <p14:creationId xmlns:p14="http://schemas.microsoft.com/office/powerpoint/2010/main" val="1654587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Mission Statement </a:t>
            </a:r>
            <a:r>
              <a:rPr lang="en-US" sz="2000" dirty="0"/>
              <a:t>(Continued)</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20</a:t>
            </a:fld>
            <a:endParaRPr lang="en-US" sz="1200" dirty="0">
              <a:solidFill>
                <a:schemeClr val="accent2"/>
              </a:solidFill>
            </a:endParaRPr>
          </a:p>
        </p:txBody>
      </p:sp>
      <p:sp>
        <p:nvSpPr>
          <p:cNvPr id="3" name="Content Placeholder 2"/>
          <p:cNvSpPr>
            <a:spLocks noGrp="1"/>
          </p:cNvSpPr>
          <p:nvPr>
            <p:ph idx="1"/>
          </p:nvPr>
        </p:nvSpPr>
        <p:spPr>
          <a:xfrm>
            <a:off x="436144" y="1682017"/>
            <a:ext cx="8695909" cy="4658099"/>
          </a:xfrm>
        </p:spPr>
        <p:txBody>
          <a:bodyPr/>
          <a:lstStyle/>
          <a:p>
            <a:r>
              <a:rPr lang="en-US" i="1"/>
              <a:t>We believe our first responsibility is to the patients, doctors and nurses, to mothers and fathers and all others who use our products and services. In meeting their needs everything we do must be of high quality. We must constantly strive to provide value, reduce our costs and maintain reasonable prices.</a:t>
            </a:r>
          </a:p>
          <a:p>
            <a:pPr marL="0" indent="0">
              <a:buNone/>
            </a:pPr>
            <a:endParaRPr lang="en-US" i="1"/>
          </a:p>
          <a:p>
            <a:pPr marL="0" indent="0">
              <a:buNone/>
            </a:pPr>
            <a:r>
              <a:rPr lang="en-US" i="1"/>
              <a:t>Johnson &amp; Johnson</a:t>
            </a:r>
          </a:p>
        </p:txBody>
      </p:sp>
      <p:pic>
        <p:nvPicPr>
          <p:cNvPr id="5" name="Picture 4"/>
          <p:cNvPicPr>
            <a:picLocks noChangeAspect="1"/>
          </p:cNvPicPr>
          <p:nvPr/>
        </p:nvPicPr>
        <p:blipFill>
          <a:blip r:embed="rId3"/>
          <a:stretch>
            <a:fillRect/>
          </a:stretch>
        </p:blipFill>
        <p:spPr>
          <a:xfrm>
            <a:off x="5081567" y="4434590"/>
            <a:ext cx="3100564" cy="1905526"/>
          </a:xfrm>
          <a:prstGeom prst="rect">
            <a:avLst/>
          </a:prstGeom>
        </p:spPr>
      </p:pic>
    </p:spTree>
    <p:extLst>
      <p:ext uri="{BB962C8B-B14F-4D97-AF65-F5344CB8AC3E}">
        <p14:creationId xmlns:p14="http://schemas.microsoft.com/office/powerpoint/2010/main" val="1364683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Mission Statement </a:t>
            </a:r>
            <a:r>
              <a:rPr lang="en-US" sz="2000" dirty="0"/>
              <a:t>(Continued)</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D047579-7A80-E544-92E4-7E55BD853348}" type="slidenum">
              <a:rPr lang="en-US" sz="1200" smtClean="0">
                <a:solidFill>
                  <a:schemeClr val="accent2"/>
                </a:solidFill>
              </a:rPr>
              <a:pPr/>
              <a:t>21</a:t>
            </a:fld>
            <a:endParaRPr lang="en-US" sz="1200" dirty="0">
              <a:solidFill>
                <a:schemeClr val="accent2"/>
              </a:solidFill>
            </a:endParaRPr>
          </a:p>
        </p:txBody>
      </p:sp>
      <p:pic>
        <p:nvPicPr>
          <p:cNvPr id="5" name="Content Placeholder 4"/>
          <p:cNvPicPr>
            <a:picLocks noGrp="1" noChangeAspect="1"/>
          </p:cNvPicPr>
          <p:nvPr>
            <p:ph idx="1"/>
          </p:nvPr>
        </p:nvPicPr>
        <p:blipFill>
          <a:blip r:embed="rId3"/>
          <a:stretch>
            <a:fillRect/>
          </a:stretch>
        </p:blipFill>
        <p:spPr>
          <a:xfrm>
            <a:off x="859756" y="1736362"/>
            <a:ext cx="7432623" cy="4654029"/>
          </a:xfrm>
        </p:spPr>
      </p:pic>
    </p:spTree>
    <p:extLst>
      <p:ext uri="{BB962C8B-B14F-4D97-AF65-F5344CB8AC3E}">
        <p14:creationId xmlns:p14="http://schemas.microsoft.com/office/powerpoint/2010/main" val="439913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Strategic Planning Process: Corporate or Business-Unit Strategy</a:t>
            </a:r>
          </a:p>
        </p:txBody>
      </p:sp>
      <p:sp>
        <p:nvSpPr>
          <p:cNvPr id="5" name="Content Placeholder 4"/>
          <p:cNvSpPr>
            <a:spLocks noGrp="1"/>
          </p:cNvSpPr>
          <p:nvPr>
            <p:ph idx="1"/>
          </p:nvPr>
        </p:nvSpPr>
        <p:spPr>
          <a:xfrm>
            <a:off x="218883" y="1707000"/>
            <a:ext cx="4457120" cy="4658099"/>
          </a:xfrm>
        </p:spPr>
        <p:txBody>
          <a:bodyPr/>
          <a:lstStyle/>
          <a:p>
            <a:r>
              <a:rPr lang="en-US" sz="2400" dirty="0"/>
              <a:t>Is a central plan to:</a:t>
            </a:r>
          </a:p>
          <a:p>
            <a:pPr lvl="1"/>
            <a:r>
              <a:rPr lang="en-US" sz="2400" b="1" dirty="0">
                <a:solidFill>
                  <a:srgbClr val="0070C0"/>
                </a:solidFill>
              </a:rPr>
              <a:t>Utilize and integrate</a:t>
            </a:r>
            <a:r>
              <a:rPr lang="en-US" sz="2400" dirty="0"/>
              <a:t> organization’s resources</a:t>
            </a:r>
          </a:p>
          <a:p>
            <a:pPr lvl="1"/>
            <a:r>
              <a:rPr lang="en-US" sz="2400" dirty="0"/>
              <a:t>Carry out </a:t>
            </a:r>
            <a:r>
              <a:rPr lang="en-US" sz="2400" b="1" dirty="0">
                <a:solidFill>
                  <a:srgbClr val="0070C0"/>
                </a:solidFill>
              </a:rPr>
              <a:t>organization’s mission</a:t>
            </a:r>
          </a:p>
          <a:p>
            <a:pPr lvl="1"/>
            <a:r>
              <a:rPr lang="en-US" sz="2400" dirty="0"/>
              <a:t>Achieve </a:t>
            </a:r>
            <a:r>
              <a:rPr lang="en-US" sz="2400" b="1" dirty="0">
                <a:solidFill>
                  <a:srgbClr val="0070C0"/>
                </a:solidFill>
              </a:rPr>
              <a:t>desired goals</a:t>
            </a:r>
            <a:r>
              <a:rPr lang="en-US" sz="2400" dirty="0"/>
              <a:t> and objectives</a:t>
            </a:r>
          </a:p>
          <a:p>
            <a:r>
              <a:rPr lang="en-US" sz="2400" dirty="0"/>
              <a:t>Determines the nature and </a:t>
            </a:r>
            <a:r>
              <a:rPr lang="en-US" sz="2400" b="1" dirty="0">
                <a:solidFill>
                  <a:srgbClr val="0070C0"/>
                </a:solidFill>
              </a:rPr>
              <a:t>future direction</a:t>
            </a:r>
            <a:r>
              <a:rPr lang="en-US" sz="2400" dirty="0"/>
              <a:t> of each business unit</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ABCC870E-CE74-484C-A818-D58BB45CE13E}" type="slidenum">
              <a:rPr lang="en-US" sz="1200" smtClean="0">
                <a:solidFill>
                  <a:schemeClr val="accent2"/>
                </a:solidFill>
              </a:rPr>
              <a:pPr/>
              <a:t>22</a:t>
            </a:fld>
            <a:endParaRPr lang="en-US" sz="1200" dirty="0">
              <a:solidFill>
                <a:schemeClr val="accent2"/>
              </a:solidFill>
            </a:endParaRPr>
          </a:p>
        </p:txBody>
      </p:sp>
      <p:pic>
        <p:nvPicPr>
          <p:cNvPr id="3" name="Picture 2"/>
          <p:cNvPicPr>
            <a:picLocks noChangeAspect="1"/>
          </p:cNvPicPr>
          <p:nvPr/>
        </p:nvPicPr>
        <p:blipFill>
          <a:blip r:embed="rId3"/>
          <a:stretch>
            <a:fillRect/>
          </a:stretch>
        </p:blipFill>
        <p:spPr>
          <a:xfrm>
            <a:off x="4955889" y="2460886"/>
            <a:ext cx="3728803" cy="2667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519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Strategic Planning Process: Corporate or Business-Unit Strategy </a:t>
            </a:r>
            <a:r>
              <a:rPr lang="en-US" sz="2200" dirty="0"/>
              <a:t>(Continued)</a:t>
            </a:r>
          </a:p>
        </p:txBody>
      </p:sp>
      <p:sp>
        <p:nvSpPr>
          <p:cNvPr id="5" name="Content Placeholder 4"/>
          <p:cNvSpPr>
            <a:spLocks noGrp="1"/>
          </p:cNvSpPr>
          <p:nvPr>
            <p:ph idx="1"/>
          </p:nvPr>
        </p:nvSpPr>
        <p:spPr/>
        <p:txBody>
          <a:bodyPr/>
          <a:lstStyle/>
          <a:p>
            <a:r>
              <a:rPr lang="en-US" dirty="0"/>
              <a:t>Leverages the </a:t>
            </a:r>
            <a:r>
              <a:rPr lang="en-US" b="1" dirty="0">
                <a:solidFill>
                  <a:srgbClr val="0070C0"/>
                </a:solidFill>
              </a:rPr>
              <a:t>firm’s capabilities</a:t>
            </a:r>
            <a:r>
              <a:rPr lang="en-US" dirty="0"/>
              <a:t> that give it a competitive or differential advantage</a:t>
            </a:r>
          </a:p>
          <a:p>
            <a:pPr lvl="1"/>
            <a:r>
              <a:rPr lang="en-US" dirty="0"/>
              <a:t>Firms should be capable of </a:t>
            </a:r>
            <a:r>
              <a:rPr lang="en-US" b="1" dirty="0">
                <a:solidFill>
                  <a:srgbClr val="0070C0"/>
                </a:solidFill>
              </a:rPr>
              <a:t>convincing</a:t>
            </a:r>
            <a:r>
              <a:rPr lang="en-US" dirty="0"/>
              <a:t> customers of the superiority of their advantages </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ABCC870E-CE74-484C-A818-D58BB45CE13E}" type="slidenum">
              <a:rPr lang="en-US" sz="1200" smtClean="0">
                <a:solidFill>
                  <a:schemeClr val="accent2"/>
                </a:solidFill>
              </a:rPr>
              <a:pPr/>
              <a:t>23</a:t>
            </a:fld>
            <a:endParaRPr lang="en-US" sz="1200" dirty="0">
              <a:solidFill>
                <a:schemeClr val="accent2"/>
              </a:solidFill>
            </a:endParaRPr>
          </a:p>
        </p:txBody>
      </p:sp>
      <p:pic>
        <p:nvPicPr>
          <p:cNvPr id="3" name="Picture 2"/>
          <p:cNvPicPr>
            <a:picLocks noChangeAspect="1"/>
          </p:cNvPicPr>
          <p:nvPr/>
        </p:nvPicPr>
        <p:blipFill>
          <a:blip r:embed="rId3"/>
          <a:stretch>
            <a:fillRect/>
          </a:stretch>
        </p:blipFill>
        <p:spPr>
          <a:xfrm>
            <a:off x="2435902" y="4011119"/>
            <a:ext cx="4253251" cy="2133600"/>
          </a:xfrm>
          <a:prstGeom prst="rect">
            <a:avLst/>
          </a:prstGeom>
          <a:ln>
            <a:noFill/>
          </a:ln>
          <a:effectLst>
            <a:softEdge rad="112500"/>
          </a:effectLst>
        </p:spPr>
      </p:pic>
    </p:spTree>
    <p:extLst>
      <p:ext uri="{BB962C8B-B14F-4D97-AF65-F5344CB8AC3E}">
        <p14:creationId xmlns:p14="http://schemas.microsoft.com/office/powerpoint/2010/main" val="2027088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Strategic Planning Process: Functional Objectives</a:t>
            </a:r>
          </a:p>
        </p:txBody>
      </p:sp>
      <p:sp>
        <p:nvSpPr>
          <p:cNvPr id="20485" name="Content Placeholder 4"/>
          <p:cNvSpPr>
            <a:spLocks noGrp="1"/>
          </p:cNvSpPr>
          <p:nvPr>
            <p:ph idx="1"/>
          </p:nvPr>
        </p:nvSpPr>
        <p:spPr>
          <a:xfrm>
            <a:off x="160780" y="2187753"/>
            <a:ext cx="4204420" cy="4658099"/>
          </a:xfrm>
        </p:spPr>
        <p:txBody>
          <a:bodyPr/>
          <a:lstStyle/>
          <a:p>
            <a:r>
              <a:rPr lang="en-US"/>
              <a:t>Requirements </a:t>
            </a:r>
          </a:p>
          <a:p>
            <a:pPr lvl="1"/>
            <a:r>
              <a:rPr lang="en-US" b="1">
                <a:solidFill>
                  <a:srgbClr val="0070C0"/>
                </a:solidFill>
              </a:rPr>
              <a:t>Expressed</a:t>
            </a:r>
            <a:r>
              <a:rPr lang="en-US"/>
              <a:t> in clear, simple terms</a:t>
            </a:r>
          </a:p>
          <a:p>
            <a:pPr lvl="1"/>
            <a:r>
              <a:rPr lang="en-US" b="1">
                <a:solidFill>
                  <a:srgbClr val="0070C0"/>
                </a:solidFill>
              </a:rPr>
              <a:t>Written</a:t>
            </a:r>
            <a:r>
              <a:rPr lang="en-US"/>
              <a:t> to enable accurate measurement of accomplishments </a:t>
            </a:r>
          </a:p>
          <a:p>
            <a:pPr lvl="1"/>
            <a:r>
              <a:rPr lang="en-US" b="1">
                <a:solidFill>
                  <a:srgbClr val="0070C0"/>
                </a:solidFill>
              </a:rPr>
              <a:t>Reconsidered</a:t>
            </a:r>
            <a:r>
              <a:rPr lang="en-US"/>
              <a:t> for each planning period</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05AC0710-B8EC-D649-BEF2-2BB84F51292F}" type="slidenum">
              <a:rPr lang="en-US" sz="1200" smtClean="0">
                <a:solidFill>
                  <a:schemeClr val="accent2"/>
                </a:solidFill>
              </a:rPr>
              <a:pPr/>
              <a:t>24</a:t>
            </a:fld>
            <a:endParaRPr lang="en-US" sz="1200" dirty="0">
              <a:solidFill>
                <a:schemeClr val="accent2"/>
              </a:solidFill>
            </a:endParaRPr>
          </a:p>
        </p:txBody>
      </p:sp>
      <p:pic>
        <p:nvPicPr>
          <p:cNvPr id="3" name="Picture 2"/>
          <p:cNvPicPr>
            <a:picLocks noChangeAspect="1"/>
          </p:cNvPicPr>
          <p:nvPr/>
        </p:nvPicPr>
        <p:blipFill>
          <a:blip r:embed="rId2"/>
          <a:stretch>
            <a:fillRect/>
          </a:stretch>
        </p:blipFill>
        <p:spPr>
          <a:xfrm>
            <a:off x="4452643" y="2223541"/>
            <a:ext cx="4118301" cy="3241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336156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Strategic Planning Process: Functional Strategy</a:t>
            </a:r>
          </a:p>
        </p:txBody>
      </p:sp>
      <p:sp>
        <p:nvSpPr>
          <p:cNvPr id="21509" name="Content Placeholder 4"/>
          <p:cNvSpPr>
            <a:spLocks noGrp="1"/>
          </p:cNvSpPr>
          <p:nvPr>
            <p:ph idx="1"/>
          </p:nvPr>
        </p:nvSpPr>
        <p:spPr>
          <a:xfrm>
            <a:off x="671771" y="1869701"/>
            <a:ext cx="8236601" cy="4658099"/>
          </a:xfrm>
        </p:spPr>
        <p:txBody>
          <a:bodyPr/>
          <a:lstStyle/>
          <a:p>
            <a:r>
              <a:rPr lang="en-US" b="1" dirty="0">
                <a:solidFill>
                  <a:srgbClr val="0070C0"/>
                </a:solidFill>
              </a:rPr>
              <a:t>Integrates efforts focused</a:t>
            </a:r>
            <a:r>
              <a:rPr lang="en-US" dirty="0"/>
              <a:t> on achieving the area’s stated objectives</a:t>
            </a:r>
          </a:p>
          <a:p>
            <a:r>
              <a:rPr lang="en-US" b="1" dirty="0">
                <a:solidFill>
                  <a:srgbClr val="0070C0"/>
                </a:solidFill>
              </a:rPr>
              <a:t>Requirements</a:t>
            </a:r>
          </a:p>
          <a:p>
            <a:pPr lvl="1"/>
            <a:r>
              <a:rPr lang="en-US" dirty="0"/>
              <a:t>Fits the needs and purposes of the functional area</a:t>
            </a:r>
          </a:p>
          <a:p>
            <a:pPr lvl="1"/>
            <a:r>
              <a:rPr lang="en-US" dirty="0"/>
              <a:t>Realistic with available resources and environment</a:t>
            </a:r>
          </a:p>
          <a:p>
            <a:pPr lvl="1"/>
            <a:r>
              <a:rPr lang="en-US" dirty="0"/>
              <a:t>Consistent with organization’s mission, goals, and objectives</a:t>
            </a:r>
          </a:p>
          <a:p>
            <a:r>
              <a:rPr lang="en-US" dirty="0"/>
              <a:t>Should be </a:t>
            </a:r>
            <a:r>
              <a:rPr lang="en-US" b="1" dirty="0">
                <a:solidFill>
                  <a:srgbClr val="0070C0"/>
                </a:solidFill>
              </a:rPr>
              <a:t>evaluated</a:t>
            </a:r>
            <a:r>
              <a:rPr lang="en-US" dirty="0"/>
              <a:t> to determine its effect on sales, costs, image, and profitability </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8E404289-0E70-9341-984F-ED96C10A15BA}" type="slidenum">
              <a:rPr lang="en-US" sz="1200" smtClean="0">
                <a:solidFill>
                  <a:schemeClr val="accent2"/>
                </a:solidFill>
              </a:rPr>
              <a:pPr/>
              <a:t>25</a:t>
            </a:fld>
            <a:endParaRPr lang="en-US" sz="1200" dirty="0">
              <a:solidFill>
                <a:schemeClr val="accent2"/>
              </a:solidFill>
            </a:endParaRPr>
          </a:p>
        </p:txBody>
      </p:sp>
    </p:spTree>
    <p:extLst>
      <p:ext uri="{BB962C8B-B14F-4D97-AF65-F5344CB8AC3E}">
        <p14:creationId xmlns:p14="http://schemas.microsoft.com/office/powerpoint/2010/main" val="6280861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Strategic Planning Process: Implementation</a:t>
            </a:r>
          </a:p>
        </p:txBody>
      </p:sp>
      <p:sp>
        <p:nvSpPr>
          <p:cNvPr id="22533" name="Content Placeholder 4"/>
          <p:cNvSpPr>
            <a:spLocks noGrp="1"/>
          </p:cNvSpPr>
          <p:nvPr>
            <p:ph idx="1"/>
          </p:nvPr>
        </p:nvSpPr>
        <p:spPr/>
        <p:txBody>
          <a:bodyPr/>
          <a:lstStyle/>
          <a:p>
            <a:r>
              <a:rPr lang="en-US"/>
              <a:t>Involves activities that </a:t>
            </a:r>
            <a:r>
              <a:rPr lang="en-US" b="1">
                <a:solidFill>
                  <a:srgbClr val="0070C0"/>
                </a:solidFill>
              </a:rPr>
              <a:t>execute</a:t>
            </a:r>
            <a:r>
              <a:rPr lang="en-US"/>
              <a:t> the functional area strategy</a:t>
            </a:r>
          </a:p>
          <a:p>
            <a:r>
              <a:rPr lang="en-US"/>
              <a:t>All functional plans have two target markets</a:t>
            </a:r>
          </a:p>
          <a:p>
            <a:pPr lvl="1"/>
            <a:r>
              <a:rPr lang="en-US" sz="2800" b="1">
                <a:solidFill>
                  <a:srgbClr val="0070C0"/>
                </a:solidFill>
              </a:rPr>
              <a:t>External market - Customers, investors, suppliers, and society </a:t>
            </a:r>
          </a:p>
          <a:p>
            <a:pPr lvl="1"/>
            <a:r>
              <a:rPr lang="en-US" sz="2800" b="1">
                <a:solidFill>
                  <a:srgbClr val="0070C0"/>
                </a:solidFill>
              </a:rPr>
              <a:t>Internal market - Employees, managers, and executives </a:t>
            </a:r>
          </a:p>
          <a:p>
            <a:r>
              <a:rPr lang="en-US"/>
              <a:t>Firms must </a:t>
            </a:r>
            <a:r>
              <a:rPr lang="en-US" b="1">
                <a:solidFill>
                  <a:srgbClr val="FF0000"/>
                </a:solidFill>
              </a:rPr>
              <a:t>rely on their internal market</a:t>
            </a:r>
            <a:r>
              <a:rPr lang="en-US"/>
              <a:t> for a functional strategy to be implemented successfully</a:t>
            </a: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EA304489-2C50-EE49-AD41-98175DF06FB7}" type="slidenum">
              <a:rPr lang="en-US" sz="1200" smtClean="0">
                <a:solidFill>
                  <a:schemeClr val="accent2"/>
                </a:solidFill>
              </a:rPr>
              <a:pPr/>
              <a:t>26</a:t>
            </a:fld>
            <a:endParaRPr lang="en-US" sz="1200" dirty="0">
              <a:solidFill>
                <a:schemeClr val="accent2"/>
              </a:solidFill>
            </a:endParaRPr>
          </a:p>
        </p:txBody>
      </p:sp>
    </p:spTree>
    <p:extLst>
      <p:ext uri="{BB962C8B-B14F-4D97-AF65-F5344CB8AC3E}">
        <p14:creationId xmlns:p14="http://schemas.microsoft.com/office/powerpoint/2010/main" val="2893995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4000" y="1104900"/>
            <a:ext cx="8636000" cy="4635500"/>
          </a:xfrm>
          <a:prstGeom prst="rect">
            <a:avLst/>
          </a:prstGeom>
        </p:spPr>
      </p:pic>
    </p:spTree>
    <p:extLst>
      <p:ext uri="{BB962C8B-B14F-4D97-AF65-F5344CB8AC3E}">
        <p14:creationId xmlns:p14="http://schemas.microsoft.com/office/powerpoint/2010/main" val="15577413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Strategic Planning Process: Evaluation and Control</a:t>
            </a:r>
          </a:p>
        </p:txBody>
      </p:sp>
      <p:sp>
        <p:nvSpPr>
          <p:cNvPr id="24581" name="Content Placeholder 4"/>
          <p:cNvSpPr>
            <a:spLocks noGrp="1"/>
          </p:cNvSpPr>
          <p:nvPr>
            <p:ph idx="1"/>
          </p:nvPr>
        </p:nvSpPr>
        <p:spPr>
          <a:xfrm>
            <a:off x="448091" y="2028727"/>
            <a:ext cx="8236601" cy="4658099"/>
          </a:xfrm>
        </p:spPr>
        <p:txBody>
          <a:bodyPr/>
          <a:lstStyle/>
          <a:p>
            <a:r>
              <a:rPr lang="en-US"/>
              <a:t>Designed to </a:t>
            </a:r>
            <a:r>
              <a:rPr lang="en-US" b="1">
                <a:solidFill>
                  <a:srgbClr val="0070C0"/>
                </a:solidFill>
              </a:rPr>
              <a:t>keep planned activities on target</a:t>
            </a:r>
            <a:r>
              <a:rPr lang="en-US"/>
              <a:t> with goals and objectives</a:t>
            </a:r>
          </a:p>
          <a:p>
            <a:r>
              <a:rPr lang="en-US" b="1">
                <a:solidFill>
                  <a:srgbClr val="0070C0"/>
                </a:solidFill>
              </a:rPr>
              <a:t>Coordination</a:t>
            </a:r>
            <a:r>
              <a:rPr lang="en-US"/>
              <a:t> among functional areas can be maintained with an open line of communication</a:t>
            </a:r>
          </a:p>
          <a:p>
            <a:r>
              <a:rPr lang="en-US" b="1">
                <a:solidFill>
                  <a:srgbClr val="0070C0"/>
                </a:solidFill>
              </a:rPr>
              <a:t>Serve as an ending and a beginning</a:t>
            </a:r>
          </a:p>
          <a:p>
            <a:pPr lvl="1"/>
            <a:r>
              <a:rPr lang="en-US"/>
              <a:t>Occurs after a strategy has been implemented</a:t>
            </a:r>
          </a:p>
          <a:p>
            <a:pPr lvl="1"/>
            <a:r>
              <a:rPr lang="en-US"/>
              <a:t>Serves as the beginning point for planning in the next cycle</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F6AA5119-EF78-4243-BFBD-12BC1856412D}" type="slidenum">
              <a:rPr lang="en-US" sz="1200" smtClean="0">
                <a:solidFill>
                  <a:schemeClr val="accent2"/>
                </a:solidFill>
              </a:rPr>
              <a:pPr/>
              <a:t>28</a:t>
            </a:fld>
            <a:endParaRPr lang="en-US" sz="1200" dirty="0">
              <a:solidFill>
                <a:schemeClr val="accent2"/>
              </a:solidFill>
            </a:endParaRPr>
          </a:p>
        </p:txBody>
      </p:sp>
    </p:spTree>
    <p:extLst>
      <p:ext uri="{BB962C8B-B14F-4D97-AF65-F5344CB8AC3E}">
        <p14:creationId xmlns:p14="http://schemas.microsoft.com/office/powerpoint/2010/main" val="2855056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2197" y="449705"/>
            <a:ext cx="8319541" cy="5771213"/>
          </a:xfrm>
          <a:prstGeom prst="rect">
            <a:avLst/>
          </a:prstGeom>
        </p:spPr>
      </p:pic>
    </p:spTree>
    <p:extLst>
      <p:ext uri="{BB962C8B-B14F-4D97-AF65-F5344CB8AC3E}">
        <p14:creationId xmlns:p14="http://schemas.microsoft.com/office/powerpoint/2010/main" val="603690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Marketing Plan</a:t>
            </a:r>
          </a:p>
        </p:txBody>
      </p:sp>
      <p:sp>
        <p:nvSpPr>
          <p:cNvPr id="5" name="Content Placeholder 4"/>
          <p:cNvSpPr>
            <a:spLocks noGrp="1"/>
          </p:cNvSpPr>
          <p:nvPr>
            <p:ph idx="1"/>
          </p:nvPr>
        </p:nvSpPr>
        <p:spPr>
          <a:xfrm>
            <a:off x="457767" y="2028727"/>
            <a:ext cx="8236601" cy="4658099"/>
          </a:xfrm>
        </p:spPr>
        <p:txBody>
          <a:bodyPr/>
          <a:lstStyle/>
          <a:p>
            <a:r>
              <a:rPr lang="en-US" dirty="0"/>
              <a:t>Handbook for marketing </a:t>
            </a:r>
            <a:r>
              <a:rPr lang="en-US" b="1" dirty="0">
                <a:solidFill>
                  <a:srgbClr val="FF0000"/>
                </a:solidFill>
              </a:rPr>
              <a:t>implementation, evaluation, and control</a:t>
            </a:r>
          </a:p>
          <a:p>
            <a:r>
              <a:rPr lang="en-US" b="1" dirty="0">
                <a:solidFill>
                  <a:srgbClr val="FF0000"/>
                </a:solidFill>
              </a:rPr>
              <a:t>Not the same as a business plan</a:t>
            </a:r>
          </a:p>
          <a:p>
            <a:r>
              <a:rPr lang="en-US" dirty="0"/>
              <a:t>Requires </a:t>
            </a:r>
            <a:r>
              <a:rPr lang="en-US" dirty="0">
                <a:solidFill>
                  <a:srgbClr val="FF0000"/>
                </a:solidFill>
              </a:rPr>
              <a:t>well-organized</a:t>
            </a:r>
            <a:r>
              <a:rPr lang="en-US" dirty="0"/>
              <a:t> information from different sources </a:t>
            </a:r>
          </a:p>
          <a:p>
            <a:r>
              <a:rPr lang="en-US" dirty="0"/>
              <a:t>Qualities of a good marketing plan </a:t>
            </a:r>
          </a:p>
          <a:p>
            <a:pPr lvl="1"/>
            <a:r>
              <a:rPr lang="en-US" dirty="0">
                <a:solidFill>
                  <a:srgbClr val="FF0000"/>
                </a:solidFill>
              </a:rPr>
              <a:t>Comprehensive, flexible, consistent, and logical</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288B460C-9F42-B443-B415-1A7F0CDB52E2}" type="slidenum">
              <a:rPr lang="en-US" sz="1200" smtClean="0">
                <a:solidFill>
                  <a:schemeClr val="accent2"/>
                </a:solidFill>
              </a:rPr>
              <a:pPr/>
              <a:t>30</a:t>
            </a:fld>
            <a:endParaRPr lang="en-US" sz="1200" dirty="0">
              <a:solidFill>
                <a:schemeClr val="accent2"/>
              </a:solidFill>
            </a:endParaRPr>
          </a:p>
        </p:txBody>
      </p:sp>
    </p:spTree>
    <p:extLst>
      <p:ext uri="{BB962C8B-B14F-4D97-AF65-F5344CB8AC3E}">
        <p14:creationId xmlns:p14="http://schemas.microsoft.com/office/powerpoint/2010/main" val="11617230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Marketing Plan</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288B460C-9F42-B443-B415-1A7F0CDB52E2}" type="slidenum">
              <a:rPr lang="en-US" sz="1200" smtClean="0">
                <a:solidFill>
                  <a:schemeClr val="accent2"/>
                </a:solidFill>
              </a:rPr>
              <a:pPr/>
              <a:t>31</a:t>
            </a:fld>
            <a:endParaRPr lang="en-US" sz="1200" dirty="0">
              <a:solidFill>
                <a:schemeClr val="accent2"/>
              </a:solidFill>
            </a:endParaRPr>
          </a:p>
        </p:txBody>
      </p:sp>
      <p:pic>
        <p:nvPicPr>
          <p:cNvPr id="6" name="Content Placeholder 5"/>
          <p:cNvPicPr>
            <a:picLocks noGrp="1" noChangeAspect="1"/>
          </p:cNvPicPr>
          <p:nvPr>
            <p:ph idx="1"/>
          </p:nvPr>
        </p:nvPicPr>
        <p:blipFill>
          <a:blip r:embed="rId2"/>
          <a:stretch>
            <a:fillRect/>
          </a:stretch>
        </p:blipFill>
        <p:spPr>
          <a:xfrm>
            <a:off x="761189" y="1706093"/>
            <a:ext cx="7629757" cy="4659313"/>
          </a:xfrm>
        </p:spPr>
      </p:pic>
    </p:spTree>
    <p:extLst>
      <p:ext uri="{BB962C8B-B14F-4D97-AF65-F5344CB8AC3E}">
        <p14:creationId xmlns:p14="http://schemas.microsoft.com/office/powerpoint/2010/main" val="13325245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a:t>
            </a:r>
          </a:p>
        </p:txBody>
      </p:sp>
      <p:sp>
        <p:nvSpPr>
          <p:cNvPr id="3" name="Content Placeholder 2"/>
          <p:cNvSpPr>
            <a:spLocks noGrp="1"/>
          </p:cNvSpPr>
          <p:nvPr>
            <p:ph idx="1"/>
          </p:nvPr>
        </p:nvSpPr>
        <p:spPr>
          <a:xfrm>
            <a:off x="334343" y="1869701"/>
            <a:ext cx="8236601" cy="4658099"/>
          </a:xfrm>
        </p:spPr>
        <p:txBody>
          <a:bodyPr/>
          <a:lstStyle/>
          <a:p>
            <a:r>
              <a:rPr lang="en-IN" b="1" dirty="0">
                <a:solidFill>
                  <a:srgbClr val="0070C0"/>
                </a:solidFill>
              </a:rPr>
              <a:t>Executive Summary</a:t>
            </a:r>
          </a:p>
          <a:p>
            <a:pPr lvl="1"/>
            <a:r>
              <a:rPr lang="en-IN" dirty="0"/>
              <a:t>Synopsis</a:t>
            </a:r>
          </a:p>
          <a:p>
            <a:pPr lvl="1"/>
            <a:r>
              <a:rPr lang="en-IN" dirty="0"/>
              <a:t>Major aspects of the marketing plan</a:t>
            </a:r>
          </a:p>
          <a:p>
            <a:r>
              <a:rPr lang="en-IN" b="1" dirty="0">
                <a:solidFill>
                  <a:srgbClr val="0070C0"/>
                </a:solidFill>
              </a:rPr>
              <a:t>Situation analysis</a:t>
            </a:r>
          </a:p>
          <a:p>
            <a:pPr lvl="1"/>
            <a:r>
              <a:rPr lang="en-IN" dirty="0"/>
              <a:t>Analysis of internal environment</a:t>
            </a:r>
          </a:p>
          <a:p>
            <a:pPr lvl="1"/>
            <a:r>
              <a:rPr lang="en-IN" dirty="0"/>
              <a:t>Analysis of customer environment</a:t>
            </a:r>
          </a:p>
          <a:p>
            <a:pPr lvl="1"/>
            <a:r>
              <a:rPr lang="en-IN" dirty="0"/>
              <a:t>Analysis of external environment</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B0621C32-401B-A447-8FEF-387832880D99}" type="slidenum">
              <a:rPr lang="en-US" sz="1200" smtClean="0">
                <a:solidFill>
                  <a:schemeClr val="accent2"/>
                </a:solidFill>
              </a:rPr>
              <a:pPr/>
              <a:t>32</a:t>
            </a:fld>
            <a:endParaRPr lang="en-US" sz="1200" dirty="0">
              <a:solidFill>
                <a:schemeClr val="accent2"/>
              </a:solidFill>
            </a:endParaRPr>
          </a:p>
        </p:txBody>
      </p:sp>
    </p:spTree>
    <p:extLst>
      <p:ext uri="{BB962C8B-B14F-4D97-AF65-F5344CB8AC3E}">
        <p14:creationId xmlns:p14="http://schemas.microsoft.com/office/powerpoint/2010/main" val="9605827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Structure of a Marketing Plan </a:t>
            </a:r>
            <a:r>
              <a:rPr lang="en-US" sz="2000" dirty="0"/>
              <a:t>(Continued 1)</a:t>
            </a:r>
          </a:p>
        </p:txBody>
      </p:sp>
      <p:sp>
        <p:nvSpPr>
          <p:cNvPr id="3" name="Content Placeholder 2"/>
          <p:cNvSpPr>
            <a:spLocks noGrp="1"/>
          </p:cNvSpPr>
          <p:nvPr>
            <p:ph idx="1"/>
          </p:nvPr>
        </p:nvSpPr>
        <p:spPr>
          <a:xfrm>
            <a:off x="223238" y="1869701"/>
            <a:ext cx="8236601" cy="4658099"/>
          </a:xfrm>
        </p:spPr>
        <p:txBody>
          <a:bodyPr/>
          <a:lstStyle/>
          <a:p>
            <a:r>
              <a:rPr lang="en-IN" b="1" dirty="0">
                <a:solidFill>
                  <a:srgbClr val="0070C0"/>
                </a:solidFill>
              </a:rPr>
              <a:t>SWOT analysis </a:t>
            </a:r>
          </a:p>
          <a:p>
            <a:pPr lvl="1"/>
            <a:r>
              <a:rPr lang="en-IN" dirty="0"/>
              <a:t>Strengths</a:t>
            </a:r>
          </a:p>
          <a:p>
            <a:pPr lvl="1"/>
            <a:r>
              <a:rPr lang="en-IN" dirty="0"/>
              <a:t>Weaknesses </a:t>
            </a:r>
          </a:p>
          <a:p>
            <a:pPr lvl="1"/>
            <a:r>
              <a:rPr lang="en-IN" dirty="0"/>
              <a:t>Opportunities</a:t>
            </a:r>
          </a:p>
          <a:p>
            <a:pPr lvl="1"/>
            <a:r>
              <a:rPr lang="en-IN" dirty="0"/>
              <a:t>Threats</a:t>
            </a:r>
          </a:p>
          <a:p>
            <a:pPr lvl="1"/>
            <a:r>
              <a:rPr lang="en-IN" dirty="0"/>
              <a:t>Analysis of the SWOT matrix</a:t>
            </a:r>
          </a:p>
          <a:p>
            <a:pPr lvl="1"/>
            <a:r>
              <a:rPr lang="en-IN" dirty="0"/>
              <a:t>Developing competitive advantages</a:t>
            </a:r>
          </a:p>
          <a:p>
            <a:pPr lvl="1"/>
            <a:r>
              <a:rPr lang="en-IN" dirty="0"/>
              <a:t>Developing a strategic focus</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B0621C32-401B-A447-8FEF-387832880D99}" type="slidenum">
              <a:rPr lang="en-US" sz="1200" smtClean="0">
                <a:solidFill>
                  <a:schemeClr val="accent2"/>
                </a:solidFill>
              </a:rPr>
              <a:pPr/>
              <a:t>33</a:t>
            </a:fld>
            <a:endParaRPr lang="en-US" sz="1200" dirty="0">
              <a:solidFill>
                <a:schemeClr val="accent2"/>
              </a:solidFill>
            </a:endParaRPr>
          </a:p>
        </p:txBody>
      </p:sp>
      <p:pic>
        <p:nvPicPr>
          <p:cNvPr id="7" name="Picture 6"/>
          <p:cNvPicPr>
            <a:picLocks noChangeAspect="1"/>
          </p:cNvPicPr>
          <p:nvPr/>
        </p:nvPicPr>
        <p:blipFill>
          <a:blip r:embed="rId3"/>
          <a:stretch>
            <a:fillRect/>
          </a:stretch>
        </p:blipFill>
        <p:spPr>
          <a:xfrm>
            <a:off x="4526608" y="1769215"/>
            <a:ext cx="4158084" cy="23389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58786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 </a:t>
            </a:r>
            <a:r>
              <a:rPr lang="en-US" sz="2000" dirty="0"/>
              <a:t>(Continued 2) </a:t>
            </a:r>
          </a:p>
        </p:txBody>
      </p:sp>
      <p:sp>
        <p:nvSpPr>
          <p:cNvPr id="5" name="Content Placeholder 4"/>
          <p:cNvSpPr>
            <a:spLocks noGrp="1"/>
          </p:cNvSpPr>
          <p:nvPr>
            <p:ph idx="1"/>
          </p:nvPr>
        </p:nvSpPr>
        <p:spPr>
          <a:xfrm>
            <a:off x="435600" y="1694509"/>
            <a:ext cx="5460532" cy="4658099"/>
          </a:xfrm>
        </p:spPr>
        <p:txBody>
          <a:bodyPr/>
          <a:lstStyle/>
          <a:p>
            <a:r>
              <a:rPr lang="en-IN" b="1" dirty="0">
                <a:solidFill>
                  <a:srgbClr val="0070C0"/>
                </a:solidFill>
              </a:rPr>
              <a:t>Marketing goals and objectives</a:t>
            </a:r>
          </a:p>
          <a:p>
            <a:pPr lvl="1"/>
            <a:r>
              <a:rPr lang="en-IN" dirty="0"/>
              <a:t>Marketing goals</a:t>
            </a:r>
          </a:p>
          <a:p>
            <a:pPr lvl="1"/>
            <a:r>
              <a:rPr lang="en-IN" dirty="0"/>
              <a:t>Marketing objectives</a:t>
            </a:r>
          </a:p>
          <a:p>
            <a:endParaRPr lang="en-US" dirty="0"/>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5969D1FC-9262-7949-8620-F9475B0CE9D8}" type="slidenum">
              <a:rPr lang="en-US" sz="1200" smtClean="0">
                <a:solidFill>
                  <a:schemeClr val="accent2"/>
                </a:solidFill>
              </a:rPr>
              <a:pPr/>
              <a:t>34</a:t>
            </a:fld>
            <a:endParaRPr lang="en-US" sz="1200" dirty="0">
              <a:solidFill>
                <a:schemeClr val="accent2"/>
              </a:solidFill>
            </a:endParaRPr>
          </a:p>
        </p:txBody>
      </p:sp>
      <p:pic>
        <p:nvPicPr>
          <p:cNvPr id="6" name="Picture 5"/>
          <p:cNvPicPr>
            <a:picLocks noChangeAspect="1"/>
          </p:cNvPicPr>
          <p:nvPr/>
        </p:nvPicPr>
        <p:blipFill>
          <a:blip r:embed="rId3"/>
          <a:stretch>
            <a:fillRect/>
          </a:stretch>
        </p:blipFill>
        <p:spPr>
          <a:xfrm>
            <a:off x="4691713" y="3548296"/>
            <a:ext cx="3683000" cy="2209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8388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 </a:t>
            </a:r>
            <a:r>
              <a:rPr lang="en-US" sz="2000" dirty="0"/>
              <a:t>(Continued 3) </a:t>
            </a:r>
          </a:p>
        </p:txBody>
      </p:sp>
      <p:sp>
        <p:nvSpPr>
          <p:cNvPr id="3" name="Content Placeholder 2"/>
          <p:cNvSpPr>
            <a:spLocks noGrp="1"/>
          </p:cNvSpPr>
          <p:nvPr>
            <p:ph idx="1"/>
          </p:nvPr>
        </p:nvSpPr>
        <p:spPr>
          <a:xfrm>
            <a:off x="270389" y="1144870"/>
            <a:ext cx="5900561" cy="4658099"/>
          </a:xfrm>
        </p:spPr>
        <p:txBody>
          <a:bodyPr/>
          <a:lstStyle/>
          <a:p>
            <a:pPr lvl="1"/>
            <a:endParaRPr lang="en-US" dirty="0"/>
          </a:p>
          <a:p>
            <a:r>
              <a:rPr lang="en-IN" b="1" dirty="0">
                <a:solidFill>
                  <a:srgbClr val="0070C0"/>
                </a:solidFill>
              </a:rPr>
              <a:t>Marketing strategy</a:t>
            </a:r>
          </a:p>
          <a:p>
            <a:pPr lvl="1"/>
            <a:r>
              <a:rPr lang="en-IN" dirty="0"/>
              <a:t>Primary (and secondary) target market</a:t>
            </a:r>
          </a:p>
          <a:p>
            <a:pPr lvl="1"/>
            <a:r>
              <a:rPr lang="en-IN" dirty="0"/>
              <a:t>Overall branding strategy</a:t>
            </a:r>
          </a:p>
          <a:p>
            <a:pPr lvl="1"/>
            <a:r>
              <a:rPr lang="en-IN" dirty="0"/>
              <a:t>Product strategy</a:t>
            </a:r>
          </a:p>
          <a:p>
            <a:pPr lvl="1"/>
            <a:r>
              <a:rPr lang="en-IN" dirty="0"/>
              <a:t>Pricing strategy</a:t>
            </a:r>
            <a:endParaRPr lang="en-US" dirty="0"/>
          </a:p>
          <a:p>
            <a:pPr lvl="1"/>
            <a:r>
              <a:rPr lang="en-IN" dirty="0"/>
              <a:t>Distribution/supply chain strategy</a:t>
            </a:r>
          </a:p>
          <a:p>
            <a:pPr lvl="1"/>
            <a:r>
              <a:rPr lang="en-IN" dirty="0"/>
              <a:t>Integrated marketing communication (promotion) strategy</a:t>
            </a: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3A57DB4-E3AE-6048-8778-43EB934EBED9}" type="slidenum">
              <a:rPr lang="en-US" sz="1200" smtClean="0">
                <a:solidFill>
                  <a:schemeClr val="accent2"/>
                </a:solidFill>
              </a:rPr>
              <a:pPr/>
              <a:t>35</a:t>
            </a:fld>
            <a:endParaRPr lang="en-US" sz="1200" dirty="0">
              <a:solidFill>
                <a:schemeClr val="accent2"/>
              </a:solidFill>
            </a:endParaRPr>
          </a:p>
        </p:txBody>
      </p:sp>
      <p:pic>
        <p:nvPicPr>
          <p:cNvPr id="5" name="Picture 4"/>
          <p:cNvPicPr>
            <a:picLocks noChangeAspect="1"/>
          </p:cNvPicPr>
          <p:nvPr/>
        </p:nvPicPr>
        <p:blipFill>
          <a:blip r:embed="rId3"/>
          <a:stretch>
            <a:fillRect/>
          </a:stretch>
        </p:blipFill>
        <p:spPr>
          <a:xfrm rot="1174159">
            <a:off x="5880568" y="2593291"/>
            <a:ext cx="2585216" cy="23496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29447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 </a:t>
            </a:r>
            <a:r>
              <a:rPr lang="en-US" sz="2000" dirty="0"/>
              <a:t>(Continued 4)</a:t>
            </a:r>
          </a:p>
        </p:txBody>
      </p:sp>
      <p:sp>
        <p:nvSpPr>
          <p:cNvPr id="3" name="Content Placeholder 2"/>
          <p:cNvSpPr>
            <a:spLocks noGrp="1"/>
          </p:cNvSpPr>
          <p:nvPr>
            <p:ph idx="1"/>
          </p:nvPr>
        </p:nvSpPr>
        <p:spPr/>
        <p:txBody>
          <a:bodyPr/>
          <a:lstStyle/>
          <a:p>
            <a:r>
              <a:rPr lang="en-IN" b="1" dirty="0">
                <a:solidFill>
                  <a:srgbClr val="0070C0"/>
                </a:solidFill>
              </a:rPr>
              <a:t>Marketing implementation</a:t>
            </a:r>
          </a:p>
          <a:p>
            <a:pPr lvl="1"/>
            <a:r>
              <a:rPr lang="en-IN" dirty="0"/>
              <a:t>Structural issues</a:t>
            </a:r>
          </a:p>
          <a:p>
            <a:pPr lvl="1"/>
            <a:r>
              <a:rPr lang="en-IN" dirty="0"/>
              <a:t>Tactical marketing activities</a:t>
            </a:r>
          </a:p>
          <a:p>
            <a:endParaRPr lang="en-US" dirty="0"/>
          </a:p>
          <a:p>
            <a:pPr marL="324000" lvl="1" indent="0">
              <a:buNone/>
            </a:pP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3A57DB4-E3AE-6048-8778-43EB934EBED9}" type="slidenum">
              <a:rPr lang="en-US" sz="1200" smtClean="0">
                <a:solidFill>
                  <a:schemeClr val="accent2"/>
                </a:solidFill>
              </a:rPr>
              <a:pPr/>
              <a:t>36</a:t>
            </a:fld>
            <a:endParaRPr lang="en-US" sz="1200" dirty="0">
              <a:solidFill>
                <a:schemeClr val="accent2"/>
              </a:solidFill>
            </a:endParaRPr>
          </a:p>
        </p:txBody>
      </p:sp>
      <p:pic>
        <p:nvPicPr>
          <p:cNvPr id="5" name="Picture 4"/>
          <p:cNvPicPr>
            <a:picLocks noChangeAspect="1"/>
          </p:cNvPicPr>
          <p:nvPr/>
        </p:nvPicPr>
        <p:blipFill>
          <a:blip r:embed="rId3"/>
          <a:stretch>
            <a:fillRect/>
          </a:stretch>
        </p:blipFill>
        <p:spPr>
          <a:xfrm>
            <a:off x="4576068" y="3779628"/>
            <a:ext cx="3749257" cy="2660423"/>
          </a:xfrm>
          <a:prstGeom prst="rect">
            <a:avLst/>
          </a:prstGeom>
        </p:spPr>
      </p:pic>
    </p:spTree>
    <p:extLst>
      <p:ext uri="{BB962C8B-B14F-4D97-AF65-F5344CB8AC3E}">
        <p14:creationId xmlns:p14="http://schemas.microsoft.com/office/powerpoint/2010/main" val="2117849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 </a:t>
            </a:r>
            <a:r>
              <a:rPr lang="en-US" sz="2000" dirty="0"/>
              <a:t>(Continued 5) </a:t>
            </a:r>
          </a:p>
        </p:txBody>
      </p:sp>
      <p:sp>
        <p:nvSpPr>
          <p:cNvPr id="3" name="Content Placeholder 2"/>
          <p:cNvSpPr>
            <a:spLocks noGrp="1"/>
          </p:cNvSpPr>
          <p:nvPr>
            <p:ph idx="1"/>
          </p:nvPr>
        </p:nvSpPr>
        <p:spPr>
          <a:xfrm>
            <a:off x="671771" y="1786328"/>
            <a:ext cx="8236601" cy="4473523"/>
          </a:xfrm>
        </p:spPr>
        <p:txBody>
          <a:bodyPr/>
          <a:lstStyle/>
          <a:p>
            <a:r>
              <a:rPr lang="en-IN" b="1" dirty="0">
                <a:solidFill>
                  <a:srgbClr val="0070C0"/>
                </a:solidFill>
              </a:rPr>
              <a:t>Marketing implementation</a:t>
            </a:r>
          </a:p>
          <a:p>
            <a:pPr lvl="1"/>
            <a:r>
              <a:rPr lang="en-US" dirty="0"/>
              <a:t>Frontline employees are important assets in developing and implementing marketing strategy</a:t>
            </a:r>
            <a:endParaRPr lang="en-IN" dirty="0"/>
          </a:p>
          <a:p>
            <a:endParaRPr lang="en-US" dirty="0"/>
          </a:p>
          <a:p>
            <a:pPr marL="324000" lvl="1" indent="0">
              <a:buNone/>
            </a:pP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3A57DB4-E3AE-6048-8778-43EB934EBED9}" type="slidenum">
              <a:rPr lang="en-US" sz="1200" smtClean="0">
                <a:solidFill>
                  <a:schemeClr val="accent2"/>
                </a:solidFill>
              </a:rPr>
              <a:pPr/>
              <a:t>37</a:t>
            </a:fld>
            <a:endParaRPr lang="en-US" sz="1200" dirty="0">
              <a:solidFill>
                <a:schemeClr val="accent2"/>
              </a:solidFill>
            </a:endParaRPr>
          </a:p>
        </p:txBody>
      </p:sp>
      <p:pic>
        <p:nvPicPr>
          <p:cNvPr id="6" name="Picture 5"/>
          <p:cNvPicPr>
            <a:picLocks noChangeAspect="1"/>
          </p:cNvPicPr>
          <p:nvPr/>
        </p:nvPicPr>
        <p:blipFill>
          <a:blip r:embed="rId3"/>
          <a:stretch>
            <a:fillRect/>
          </a:stretch>
        </p:blipFill>
        <p:spPr>
          <a:xfrm>
            <a:off x="2486813" y="3557749"/>
            <a:ext cx="4178509" cy="2702102"/>
          </a:xfrm>
          <a:prstGeom prst="rect">
            <a:avLst/>
          </a:prstGeom>
        </p:spPr>
      </p:pic>
    </p:spTree>
    <p:extLst>
      <p:ext uri="{BB962C8B-B14F-4D97-AF65-F5344CB8AC3E}">
        <p14:creationId xmlns:p14="http://schemas.microsoft.com/office/powerpoint/2010/main" val="9796990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of a Marketing Plan </a:t>
            </a:r>
            <a:r>
              <a:rPr lang="en-US" sz="2000" dirty="0"/>
              <a:t>(Continued 6) </a:t>
            </a:r>
          </a:p>
        </p:txBody>
      </p:sp>
      <p:sp>
        <p:nvSpPr>
          <p:cNvPr id="3" name="Content Placeholder 2"/>
          <p:cNvSpPr>
            <a:spLocks noGrp="1"/>
          </p:cNvSpPr>
          <p:nvPr>
            <p:ph idx="1"/>
          </p:nvPr>
        </p:nvSpPr>
        <p:spPr>
          <a:xfrm>
            <a:off x="237344" y="2199901"/>
            <a:ext cx="4147279" cy="4658099"/>
          </a:xfrm>
        </p:spPr>
        <p:txBody>
          <a:bodyPr/>
          <a:lstStyle/>
          <a:p>
            <a:r>
              <a:rPr lang="en-IN" b="1" dirty="0">
                <a:solidFill>
                  <a:srgbClr val="0070C0"/>
                </a:solidFill>
              </a:rPr>
              <a:t>Evaluation and control</a:t>
            </a:r>
          </a:p>
          <a:p>
            <a:pPr lvl="1"/>
            <a:r>
              <a:rPr lang="en-IN" dirty="0"/>
              <a:t>Formal controls </a:t>
            </a:r>
          </a:p>
          <a:p>
            <a:pPr lvl="1"/>
            <a:r>
              <a:rPr lang="en-IN" dirty="0"/>
              <a:t>Informal controls</a:t>
            </a:r>
          </a:p>
          <a:p>
            <a:pPr lvl="1"/>
            <a:r>
              <a:rPr lang="en-IN" dirty="0"/>
              <a:t>Implementation schedule and timeline</a:t>
            </a:r>
          </a:p>
          <a:p>
            <a:pPr lvl="1"/>
            <a:r>
              <a:rPr lang="en-IN" dirty="0"/>
              <a:t>Marketing audits</a:t>
            </a:r>
            <a:endParaRPr lang="en-US" dirty="0"/>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3A57DB4-E3AE-6048-8778-43EB934EBED9}" type="slidenum">
              <a:rPr lang="en-US" sz="1200" smtClean="0">
                <a:solidFill>
                  <a:schemeClr val="accent2"/>
                </a:solidFill>
              </a:rPr>
              <a:pPr/>
              <a:t>38</a:t>
            </a:fld>
            <a:endParaRPr lang="en-US" sz="1200" dirty="0">
              <a:solidFill>
                <a:schemeClr val="accent2"/>
              </a:solidFill>
            </a:endParaRPr>
          </a:p>
        </p:txBody>
      </p:sp>
      <p:pic>
        <p:nvPicPr>
          <p:cNvPr id="6" name="Picture 5"/>
          <p:cNvPicPr>
            <a:picLocks noChangeAspect="1"/>
          </p:cNvPicPr>
          <p:nvPr/>
        </p:nvPicPr>
        <p:blipFill>
          <a:blip r:embed="rId3"/>
          <a:stretch>
            <a:fillRect/>
          </a:stretch>
        </p:blipFill>
        <p:spPr>
          <a:xfrm>
            <a:off x="4887944" y="2548328"/>
            <a:ext cx="3683000" cy="26101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76586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Tips for Using the Marketing Plan Structure</a:t>
            </a:r>
          </a:p>
        </p:txBody>
      </p:sp>
      <p:sp>
        <p:nvSpPr>
          <p:cNvPr id="29701" name="Content Placeholder 4"/>
          <p:cNvSpPr>
            <a:spLocks noGrp="1"/>
          </p:cNvSpPr>
          <p:nvPr>
            <p:ph idx="1"/>
          </p:nvPr>
        </p:nvSpPr>
        <p:spPr>
          <a:xfrm>
            <a:off x="671771" y="1769460"/>
            <a:ext cx="8236601" cy="4658099"/>
          </a:xfrm>
        </p:spPr>
        <p:txBody>
          <a:bodyPr/>
          <a:lstStyle/>
          <a:p>
            <a:pPr>
              <a:buFont typeface="Wingdings" charset="2"/>
              <a:buChar char="Ø"/>
            </a:pPr>
            <a:r>
              <a:rPr lang="en-US">
                <a:solidFill>
                  <a:srgbClr val="0070C0"/>
                </a:solidFill>
              </a:rPr>
              <a:t>Plan ahead</a:t>
            </a:r>
          </a:p>
          <a:p>
            <a:pPr>
              <a:buFont typeface="Wingdings" charset="2"/>
              <a:buChar char="Ø"/>
            </a:pPr>
            <a:r>
              <a:rPr lang="en-US">
                <a:solidFill>
                  <a:srgbClr val="0070C0"/>
                </a:solidFill>
              </a:rPr>
              <a:t>Revise, then revise again</a:t>
            </a:r>
          </a:p>
          <a:p>
            <a:pPr>
              <a:buFont typeface="Wingdings" charset="2"/>
              <a:buChar char="Ø"/>
            </a:pPr>
            <a:r>
              <a:rPr lang="en-US">
                <a:solidFill>
                  <a:srgbClr val="0070C0"/>
                </a:solidFill>
              </a:rPr>
              <a:t>Be creative</a:t>
            </a:r>
          </a:p>
          <a:p>
            <a:pPr>
              <a:buFont typeface="Wingdings" charset="2"/>
              <a:buChar char="Ø"/>
            </a:pPr>
            <a:r>
              <a:rPr lang="en-US">
                <a:solidFill>
                  <a:srgbClr val="0070C0"/>
                </a:solidFill>
              </a:rPr>
              <a:t>Use common sense and judgment</a:t>
            </a:r>
          </a:p>
          <a:p>
            <a:pPr>
              <a:buFont typeface="Wingdings" charset="2"/>
              <a:buChar char="Ø"/>
            </a:pPr>
            <a:r>
              <a:rPr lang="en-US">
                <a:solidFill>
                  <a:srgbClr val="0070C0"/>
                </a:solidFill>
              </a:rPr>
              <a:t>Be mindful of how the plan will be implemented</a:t>
            </a:r>
          </a:p>
          <a:p>
            <a:pPr>
              <a:buFont typeface="Wingdings" charset="2"/>
              <a:buChar char="Ø"/>
            </a:pPr>
            <a:r>
              <a:rPr lang="en-US">
                <a:solidFill>
                  <a:srgbClr val="0070C0"/>
                </a:solidFill>
              </a:rPr>
              <a:t>Update regularly</a:t>
            </a:r>
          </a:p>
          <a:p>
            <a:pPr>
              <a:buFont typeface="Wingdings" charset="2"/>
              <a:buChar char="Ø"/>
            </a:pPr>
            <a:r>
              <a:rPr lang="en-US">
                <a:solidFill>
                  <a:srgbClr val="0070C0"/>
                </a:solidFill>
              </a:rPr>
              <a:t>Communicate to others</a:t>
            </a:r>
            <a:endParaRPr lang="en-US" dirty="0">
              <a:solidFill>
                <a:srgbClr val="0070C0"/>
              </a:solidFill>
            </a:endParaRP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1DC8DA6A-2583-2E4B-86E9-91318B03106E}" type="slidenum">
              <a:rPr lang="en-US" sz="1200" smtClean="0">
                <a:solidFill>
                  <a:schemeClr val="accent2"/>
                </a:solidFill>
              </a:rPr>
              <a:pPr/>
              <a:t>39</a:t>
            </a:fld>
            <a:endParaRPr lang="en-US" sz="1200" dirty="0">
              <a:solidFill>
                <a:schemeClr val="accent2"/>
              </a:solidFill>
            </a:endParaRPr>
          </a:p>
        </p:txBody>
      </p:sp>
    </p:spTree>
    <p:extLst>
      <p:ext uri="{BB962C8B-B14F-4D97-AF65-F5344CB8AC3E}">
        <p14:creationId xmlns:p14="http://schemas.microsoft.com/office/powerpoint/2010/main" val="31870893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Purposes and Significance of the Marketing Plan</a:t>
            </a:r>
          </a:p>
        </p:txBody>
      </p:sp>
      <p:sp>
        <p:nvSpPr>
          <p:cNvPr id="30725" name="Content Placeholder 4"/>
          <p:cNvSpPr>
            <a:spLocks noGrp="1"/>
          </p:cNvSpPr>
          <p:nvPr>
            <p:ph idx="1"/>
          </p:nvPr>
        </p:nvSpPr>
        <p:spPr/>
        <p:txBody>
          <a:bodyPr/>
          <a:lstStyle/>
          <a:p>
            <a:r>
              <a:rPr lang="en-US" b="1" dirty="0">
                <a:solidFill>
                  <a:srgbClr val="0070C0"/>
                </a:solidFill>
              </a:rPr>
              <a:t>Good marketing plans: </a:t>
            </a:r>
          </a:p>
          <a:p>
            <a:pPr lvl="1"/>
            <a:r>
              <a:rPr lang="en-US" dirty="0"/>
              <a:t>Explain the </a:t>
            </a:r>
            <a:r>
              <a:rPr lang="en-US" b="1" dirty="0">
                <a:solidFill>
                  <a:srgbClr val="FF0000"/>
                </a:solidFill>
              </a:rPr>
              <a:t>present and future situations</a:t>
            </a:r>
            <a:r>
              <a:rPr lang="en-US" dirty="0"/>
              <a:t> of the organization</a:t>
            </a:r>
          </a:p>
          <a:p>
            <a:pPr lvl="1"/>
            <a:r>
              <a:rPr lang="en-US" dirty="0"/>
              <a:t>Specify expected </a:t>
            </a:r>
            <a:r>
              <a:rPr lang="en-US" b="1" dirty="0">
                <a:solidFill>
                  <a:srgbClr val="FF0000"/>
                </a:solidFill>
              </a:rPr>
              <a:t>outcomes</a:t>
            </a:r>
            <a:r>
              <a:rPr lang="en-US" dirty="0"/>
              <a:t> </a:t>
            </a:r>
          </a:p>
          <a:p>
            <a:pPr lvl="1"/>
            <a:r>
              <a:rPr lang="en-US" dirty="0"/>
              <a:t>Describe </a:t>
            </a:r>
            <a:r>
              <a:rPr lang="en-US" b="1" dirty="0">
                <a:solidFill>
                  <a:srgbClr val="FF0000"/>
                </a:solidFill>
              </a:rPr>
              <a:t>specific actions</a:t>
            </a:r>
            <a:r>
              <a:rPr lang="en-US" dirty="0"/>
              <a:t> that should take place</a:t>
            </a:r>
          </a:p>
          <a:p>
            <a:pPr lvl="1"/>
            <a:r>
              <a:rPr lang="en-US" dirty="0"/>
              <a:t>Identify required </a:t>
            </a:r>
            <a:r>
              <a:rPr lang="en-US" b="1" dirty="0">
                <a:solidFill>
                  <a:srgbClr val="FF0000"/>
                </a:solidFill>
              </a:rPr>
              <a:t>resources</a:t>
            </a:r>
            <a:r>
              <a:rPr lang="en-US" dirty="0"/>
              <a:t> </a:t>
            </a:r>
          </a:p>
          <a:p>
            <a:pPr lvl="1"/>
            <a:r>
              <a:rPr lang="en-US" dirty="0"/>
              <a:t>Permit </a:t>
            </a:r>
            <a:r>
              <a:rPr lang="en-US" b="1" dirty="0">
                <a:solidFill>
                  <a:srgbClr val="FF0000"/>
                </a:solidFill>
              </a:rPr>
              <a:t>monitoring of each action</a:t>
            </a:r>
            <a:r>
              <a:rPr lang="en-US" dirty="0"/>
              <a:t> and its results</a:t>
            </a:r>
          </a:p>
          <a:p>
            <a:r>
              <a:rPr lang="en-US" b="1" dirty="0">
                <a:solidFill>
                  <a:srgbClr val="0070C0"/>
                </a:solidFill>
              </a:rPr>
              <a:t>Communicating the strategy to top executives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1102112F-546C-9941-B050-40158DC444DA}" type="slidenum">
              <a:rPr lang="en-US" sz="1200" smtClean="0">
                <a:solidFill>
                  <a:schemeClr val="accent2"/>
                </a:solidFill>
              </a:rPr>
              <a:pPr/>
              <a:t>40</a:t>
            </a:fld>
            <a:endParaRPr lang="en-US" sz="1200" dirty="0">
              <a:solidFill>
                <a:schemeClr val="accent2"/>
              </a:solidFill>
            </a:endParaRPr>
          </a:p>
        </p:txBody>
      </p:sp>
    </p:spTree>
    <p:extLst>
      <p:ext uri="{BB962C8B-B14F-4D97-AF65-F5344CB8AC3E}">
        <p14:creationId xmlns:p14="http://schemas.microsoft.com/office/powerpoint/2010/main" val="10330946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Organizational Aspects of the Marketing Plan</a:t>
            </a:r>
          </a:p>
        </p:txBody>
      </p:sp>
      <p:sp>
        <p:nvSpPr>
          <p:cNvPr id="32773" name="Content Placeholder 4"/>
          <p:cNvSpPr>
            <a:spLocks noGrp="1"/>
          </p:cNvSpPr>
          <p:nvPr>
            <p:ph idx="1"/>
          </p:nvPr>
        </p:nvSpPr>
        <p:spPr>
          <a:xfrm>
            <a:off x="350003" y="1669525"/>
            <a:ext cx="4461188" cy="4658099"/>
          </a:xfrm>
        </p:spPr>
        <p:txBody>
          <a:bodyPr/>
          <a:lstStyle/>
          <a:p>
            <a:r>
              <a:rPr lang="en-US" dirty="0"/>
              <a:t>Plans are often </a:t>
            </a:r>
            <a:r>
              <a:rPr lang="en-US" b="1" dirty="0">
                <a:solidFill>
                  <a:srgbClr val="FF0000"/>
                </a:solidFill>
              </a:rPr>
              <a:t>prepared</a:t>
            </a:r>
            <a:r>
              <a:rPr lang="en-US" dirty="0"/>
              <a:t> by marketing managers, brand managers, or product managers</a:t>
            </a:r>
          </a:p>
          <a:p>
            <a:r>
              <a:rPr lang="en-US" dirty="0"/>
              <a:t>Authority to </a:t>
            </a:r>
            <a:r>
              <a:rPr lang="en-US" b="1" dirty="0">
                <a:solidFill>
                  <a:srgbClr val="FF0000"/>
                </a:solidFill>
              </a:rPr>
              <a:t>approve</a:t>
            </a:r>
            <a:r>
              <a:rPr lang="en-US" dirty="0"/>
              <a:t> the plan is vested in the upper-level executives </a:t>
            </a:r>
          </a:p>
          <a:p>
            <a:r>
              <a:rPr lang="en-US" b="1" dirty="0">
                <a:solidFill>
                  <a:srgbClr val="FF0000"/>
                </a:solidFill>
              </a:rPr>
              <a:t>Final approval</a:t>
            </a:r>
            <a:r>
              <a:rPr lang="en-US" dirty="0"/>
              <a:t> of the plan lies with the President, Chairperson, or CEO</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76B9665E-EE38-EA46-A54A-61F40F3FB458}" type="slidenum">
              <a:rPr lang="en-US" sz="1200" smtClean="0">
                <a:solidFill>
                  <a:schemeClr val="accent2"/>
                </a:solidFill>
              </a:rPr>
              <a:pPr/>
              <a:t>41</a:t>
            </a:fld>
            <a:endParaRPr lang="en-US" sz="1200" dirty="0">
              <a:solidFill>
                <a:schemeClr val="accent2"/>
              </a:solidFill>
            </a:endParaRPr>
          </a:p>
        </p:txBody>
      </p:sp>
      <p:pic>
        <p:nvPicPr>
          <p:cNvPr id="3" name="Picture 2"/>
          <p:cNvPicPr>
            <a:picLocks noChangeAspect="1"/>
          </p:cNvPicPr>
          <p:nvPr/>
        </p:nvPicPr>
        <p:blipFill>
          <a:blip r:embed="rId2"/>
          <a:stretch>
            <a:fillRect/>
          </a:stretch>
        </p:blipFill>
        <p:spPr>
          <a:xfrm>
            <a:off x="5034872" y="2698230"/>
            <a:ext cx="3873500" cy="2393012"/>
          </a:xfrm>
          <a:prstGeom prst="rect">
            <a:avLst/>
          </a:prstGeom>
        </p:spPr>
      </p:pic>
    </p:spTree>
    <p:extLst>
      <p:ext uri="{BB962C8B-B14F-4D97-AF65-F5344CB8AC3E}">
        <p14:creationId xmlns:p14="http://schemas.microsoft.com/office/powerpoint/2010/main" val="30704395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exhibit contains a bar graph showing the major obstacles to developing and implementing marketing plans. &#10;&#10;The markings on the x axis read as follows:&#10;• 0%&#10;• 5%&#10;• 10%&#10;• 15%&#10;• 20%&#10;• 25%&#10;• 30%&#10;• 35%&#10;• 40%&#10;• 45%&#10;&#10;The markings on the y axis read as follows:&#10;&#10;• Inadequate communication &#10;• Harmonizing difficulties across sites/countries &#10;• Marketing environment forces&#10;• Inadequate information&#10;• Senior managers lack business/training skills&#10;• Failure to see the whole picture&#10;• Lack of understanding of customers&#10;• Individual manager’s empire building&#10;• Monopoly market position/forces&#10;• Top-down approach to planning&#10;• Time to conduct planning activities&#10;• Poor functional involvement/team commitment &#10;• Arrogance/apparent business success&#10;• Lack of enthusiasm among non-marketers&#10;• Staff turnover or lack of staff&#10;• Resistance to change &#10;• Fit with corporate strategy&#10;• Marketing is equated with promotion&#10;• Actioning the plan&#10;• No value given to planning&#10;&#10;Bars extend from each marking on the y axis. These bars extend till their value, parallel to the x axis. &#10;Following are the values against each bar graph on the y axis.  &#10;&#10;• Inadequate communication - 40%&#10;• Harmonizing difficulties across sites/countries - 28%&#10;• Marketing environment forces - 25%&#10;• Inadequate information - 23%&#10;• Senior managers lack business/training skills - 21%&#10;• Failure to see the whole picture - 22%&#10;• Lack of understanding of customers - 18%&#10;• Individual manager’s empire building - 18%&#10;• Monopoly market position/forces - 16%&#10;• Top-down approach to planning - 15%&#10;• Time to conduct planning activities - 15%&#10;• Poor functional involvement/ team commitment- 15%&#10;• Arrogance/apparent business success - 15%&#10;• Lack of enthusiasm among non-marketers - 15%&#10;• Staff turnover or lack of staff - 15%&#10;• Resistance to change - 12%&#10;• Fit with corporate strategy - 10%&#10;• Marketing is equated with promotion - 10%&#10;• Actioning the plan - 10%&#10;• No value given to planning - 10%" title="Exhibit 2.4 Major Obstacles to Developing and Implementing Marketing Plan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834" y="1665260"/>
            <a:ext cx="7095667" cy="4840284"/>
          </a:xfrm>
          <a:prstGeom prst="rect">
            <a:avLst/>
          </a:prstGeom>
        </p:spPr>
      </p:pic>
      <p:sp>
        <p:nvSpPr>
          <p:cNvPr id="2" name="Title 1"/>
          <p:cNvSpPr>
            <a:spLocks noGrp="1"/>
          </p:cNvSpPr>
          <p:nvPr>
            <p:ph type="title"/>
          </p:nvPr>
        </p:nvSpPr>
        <p:spPr/>
        <p:txBody>
          <a:bodyPr>
            <a:noAutofit/>
          </a:bodyPr>
          <a:lstStyle/>
          <a:p>
            <a:r>
              <a:rPr lang="en-US" sz="3400" dirty="0"/>
              <a:t>Exhibit 2.4 - Major Obstacles to Developing and Implementing Marketing Plans </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5946162E-105C-004B-BABE-856C474BAAAD}" type="slidenum">
              <a:rPr lang="en-US" sz="1200" smtClean="0">
                <a:solidFill>
                  <a:schemeClr val="accent2"/>
                </a:solidFill>
              </a:rPr>
              <a:pPr/>
              <a:t>42</a:t>
            </a:fld>
            <a:endParaRPr lang="en-US" sz="1200" dirty="0">
              <a:solidFill>
                <a:schemeClr val="accent2"/>
              </a:solidFill>
            </a:endParaRPr>
          </a:p>
        </p:txBody>
      </p:sp>
    </p:spTree>
    <p:extLst>
      <p:ext uri="{BB962C8B-B14F-4D97-AF65-F5344CB8AC3E}">
        <p14:creationId xmlns:p14="http://schemas.microsoft.com/office/powerpoint/2010/main" val="23492648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Maintaining Customer Focus and Balance in Strategic Planning</a:t>
            </a:r>
          </a:p>
        </p:txBody>
      </p:sp>
      <p:sp>
        <p:nvSpPr>
          <p:cNvPr id="34821" name="Content Placeholder 4"/>
          <p:cNvSpPr>
            <a:spLocks noGrp="1"/>
          </p:cNvSpPr>
          <p:nvPr>
            <p:ph idx="1"/>
          </p:nvPr>
        </p:nvSpPr>
        <p:spPr/>
        <p:txBody>
          <a:bodyPr/>
          <a:lstStyle/>
          <a:p>
            <a:r>
              <a:rPr lang="en-US"/>
              <a:t>Focus and content of strategic plans have changed over the last two decades</a:t>
            </a:r>
          </a:p>
          <a:p>
            <a:pPr lvl="1"/>
            <a:r>
              <a:rPr lang="en-US"/>
              <a:t>Renewed emphasis on the customer</a:t>
            </a:r>
          </a:p>
          <a:p>
            <a:pPr lvl="1"/>
            <a:r>
              <a:rPr lang="en-US"/>
              <a:t>Advent of balanced strategic planning</a:t>
            </a:r>
          </a:p>
          <a:p>
            <a:r>
              <a:rPr lang="en-US"/>
              <a:t>Changes require shift in focus from:</a:t>
            </a:r>
          </a:p>
          <a:p>
            <a:pPr lvl="1"/>
            <a:r>
              <a:rPr lang="en-US"/>
              <a:t>Products to requirements of specific target market segments</a:t>
            </a:r>
          </a:p>
          <a:p>
            <a:pPr lvl="1"/>
            <a:r>
              <a:rPr lang="en-US"/>
              <a:t>Customer transactions to customer relationships</a:t>
            </a:r>
          </a:p>
          <a:p>
            <a:pPr lvl="1"/>
            <a:r>
              <a:rPr lang="en-US"/>
              <a:t>Competition to collaboration</a:t>
            </a:r>
          </a:p>
          <a:p>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9EAC5A7F-5BF0-E448-B05C-6A240AC7B7B7}" type="slidenum">
              <a:rPr lang="en-US" sz="1200" smtClean="0">
                <a:solidFill>
                  <a:schemeClr val="accent2"/>
                </a:solidFill>
              </a:rPr>
              <a:pPr/>
              <a:t>43</a:t>
            </a:fld>
            <a:endParaRPr lang="en-US" sz="1200" dirty="0">
              <a:solidFill>
                <a:schemeClr val="accent2"/>
              </a:solidFill>
            </a:endParaRPr>
          </a:p>
        </p:txBody>
      </p:sp>
    </p:spTree>
    <p:extLst>
      <p:ext uri="{BB962C8B-B14F-4D97-AF65-F5344CB8AC3E}">
        <p14:creationId xmlns:p14="http://schemas.microsoft.com/office/powerpoint/2010/main" val="29171324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sp>
        <p:nvSpPr>
          <p:cNvPr id="4" name="Text Box 4"/>
          <p:cNvSpPr txBox="1">
            <a:spLocks noGrp="1" noChangeArrowheads="1"/>
          </p:cNvSpPr>
          <p:nvPr>
            <p:ph idx="1"/>
          </p:nvPr>
        </p:nvSpPr>
        <p:spPr bwMode="auto">
          <a:xfrm>
            <a:off x="171949" y="2306607"/>
            <a:ext cx="8236601" cy="2806922"/>
          </a:xfrm>
          <a:prstGeom prst="rect">
            <a:avLst/>
          </a:prstGeom>
          <a:noFill/>
          <a:ln w="9525">
            <a:noFill/>
            <a:miter lim="800000"/>
            <a:headEnd/>
            <a:tailEnd/>
          </a:ln>
        </p:spPr>
        <p:txBody>
          <a:bodyPr wrap="square">
            <a:spAutoFit/>
          </a:bodyPr>
          <a:lstStyle/>
          <a:p>
            <a:pPr eaLnBrk="0" hangingPunct="0">
              <a:buFontTx/>
              <a:buChar char="-"/>
            </a:pPr>
            <a:r>
              <a:rPr lang="en-GB" sz="2600" b="1" dirty="0">
                <a:solidFill>
                  <a:srgbClr val="FF0000"/>
                </a:solidFill>
                <a:latin typeface="Tahoma" pitchFamily="34" charset="0"/>
              </a:rPr>
              <a:t>The Resource Based View (RBV)</a:t>
            </a:r>
            <a:r>
              <a:rPr lang="en-US" sz="2600" b="1" dirty="0">
                <a:solidFill>
                  <a:srgbClr val="FF0000"/>
                </a:solidFill>
                <a:latin typeface="Tahoma" pitchFamily="34" charset="0"/>
              </a:rPr>
              <a:t> or </a:t>
            </a:r>
            <a:r>
              <a:rPr lang="en-US" sz="2600" b="1" dirty="0">
                <a:solidFill>
                  <a:schemeClr val="tx1"/>
                </a:solidFill>
                <a:latin typeface="Tahoma" pitchFamily="34" charset="0"/>
              </a:rPr>
              <a:t>Traditional</a:t>
            </a:r>
            <a:r>
              <a:rPr lang="en-US" sz="2600" b="1" dirty="0">
                <a:solidFill>
                  <a:srgbClr val="FF0000"/>
                </a:solidFill>
                <a:latin typeface="Tahoma" pitchFamily="34" charset="0"/>
              </a:rPr>
              <a:t>  </a:t>
            </a:r>
            <a:r>
              <a:rPr lang="en-US" sz="2600" b="1" dirty="0">
                <a:solidFill>
                  <a:schemeClr val="tx1"/>
                </a:solidFill>
                <a:latin typeface="Tahoma" pitchFamily="34" charset="0"/>
              </a:rPr>
              <a:t>Planning</a:t>
            </a:r>
            <a:r>
              <a:rPr lang="en-GB" sz="2600" b="1" dirty="0">
                <a:solidFill>
                  <a:srgbClr val="FF0000"/>
                </a:solidFill>
                <a:latin typeface="Tahoma" pitchFamily="34" charset="0"/>
              </a:rPr>
              <a:t> is an inside-out perspective</a:t>
            </a:r>
            <a:endParaRPr lang="en-US" sz="2600" b="1" dirty="0">
              <a:solidFill>
                <a:srgbClr val="FF0000"/>
              </a:solidFill>
              <a:latin typeface="Tahoma" pitchFamily="34" charset="0"/>
            </a:endParaRPr>
          </a:p>
          <a:p>
            <a:pPr marL="0" indent="0" eaLnBrk="0" hangingPunct="0">
              <a:buNone/>
            </a:pPr>
            <a:endParaRPr lang="en-GB" sz="2600" b="1" dirty="0">
              <a:solidFill>
                <a:srgbClr val="FF0000"/>
              </a:solidFill>
              <a:latin typeface="Tahoma" pitchFamily="34" charset="0"/>
            </a:endParaRPr>
          </a:p>
          <a:p>
            <a:pPr eaLnBrk="0" hangingPunct="0">
              <a:buFontTx/>
              <a:buChar char="-"/>
            </a:pPr>
            <a:r>
              <a:rPr lang="en-GB" sz="2600" b="1" dirty="0">
                <a:solidFill>
                  <a:srgbClr val="FF0000"/>
                </a:solidFill>
                <a:latin typeface="Tahoma" pitchFamily="34" charset="0"/>
              </a:rPr>
              <a:t> The Market Orientation View (MOV)</a:t>
            </a:r>
            <a:r>
              <a:rPr lang="en-US" sz="2600" b="1" dirty="0">
                <a:solidFill>
                  <a:srgbClr val="FF0000"/>
                </a:solidFill>
                <a:latin typeface="Tahoma" pitchFamily="34" charset="0"/>
              </a:rPr>
              <a:t> or   </a:t>
            </a:r>
            <a:r>
              <a:rPr lang="en-US" sz="2600" b="1" dirty="0">
                <a:solidFill>
                  <a:schemeClr val="tx1"/>
                </a:solidFill>
                <a:latin typeface="Tahoma" pitchFamily="34" charset="0"/>
              </a:rPr>
              <a:t>Customer - Focused Planning</a:t>
            </a:r>
            <a:r>
              <a:rPr lang="en-US" sz="2600" b="1" dirty="0">
                <a:solidFill>
                  <a:srgbClr val="FF0000"/>
                </a:solidFill>
                <a:latin typeface="Tahoma" pitchFamily="34" charset="0"/>
              </a:rPr>
              <a:t> </a:t>
            </a:r>
            <a:r>
              <a:rPr lang="en-GB" sz="2600" b="1" dirty="0">
                <a:solidFill>
                  <a:srgbClr val="FF0000"/>
                </a:solidFill>
                <a:latin typeface="Tahoma" pitchFamily="34" charset="0"/>
              </a:rPr>
              <a:t> is an outside-in perspective as illustrated below</a:t>
            </a:r>
          </a:p>
        </p:txBody>
      </p:sp>
      <p:pic>
        <p:nvPicPr>
          <p:cNvPr id="5" name="Picture 9"/>
          <p:cNvPicPr>
            <a:picLocks noChangeAspect="1" noChangeArrowheads="1"/>
          </p:cNvPicPr>
          <p:nvPr/>
        </p:nvPicPr>
        <p:blipFill>
          <a:blip r:embed="rId2" cstate="print"/>
          <a:srcRect/>
          <a:stretch>
            <a:fillRect/>
          </a:stretch>
        </p:blipFill>
        <p:spPr bwMode="auto">
          <a:xfrm>
            <a:off x="7545590" y="4831274"/>
            <a:ext cx="1314416" cy="1708740"/>
          </a:xfrm>
          <a:prstGeom prst="rect">
            <a:avLst/>
          </a:prstGeom>
          <a:noFill/>
        </p:spPr>
      </p:pic>
    </p:spTree>
    <p:extLst>
      <p:ext uri="{BB962C8B-B14F-4D97-AF65-F5344CB8AC3E}">
        <p14:creationId xmlns:p14="http://schemas.microsoft.com/office/powerpoint/2010/main" val="20312193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a:t>RBV vs. MOV</a:t>
            </a:r>
            <a:endParaRPr lang="en-US" sz="3500" dirty="0"/>
          </a:p>
        </p:txBody>
      </p:sp>
      <p:sp>
        <p:nvSpPr>
          <p:cNvPr id="6148" name="Text Box 4"/>
          <p:cNvSpPr txBox="1">
            <a:spLocks noChangeArrowheads="1"/>
          </p:cNvSpPr>
          <p:nvPr/>
        </p:nvSpPr>
        <p:spPr bwMode="auto">
          <a:xfrm>
            <a:off x="515731" y="254168"/>
            <a:ext cx="8143900" cy="1015663"/>
          </a:xfrm>
          <a:prstGeom prst="rect">
            <a:avLst/>
          </a:prstGeom>
          <a:noFill/>
          <a:ln w="9525">
            <a:noFill/>
            <a:miter lim="800000"/>
            <a:headEnd/>
            <a:tailEnd/>
          </a:ln>
        </p:spPr>
        <p:txBody>
          <a:bodyPr wrap="square">
            <a:spAutoFit/>
          </a:bodyPr>
          <a:lstStyle/>
          <a:p>
            <a:pPr eaLnBrk="0" hangingPunct="0">
              <a:buFontTx/>
              <a:buChar char="-"/>
            </a:pPr>
            <a:r>
              <a:rPr lang="en-GB" sz="2000" b="1" dirty="0">
                <a:solidFill>
                  <a:srgbClr val="FF0000"/>
                </a:solidFill>
                <a:latin typeface="Tahoma" pitchFamily="34" charset="0"/>
              </a:rPr>
              <a:t>The Resource Based View (RBV) is an inside-out perspective</a:t>
            </a:r>
          </a:p>
          <a:p>
            <a:pPr eaLnBrk="0" hangingPunct="0">
              <a:buFontTx/>
              <a:buChar char="-"/>
            </a:pPr>
            <a:r>
              <a:rPr lang="en-GB" sz="2000" b="1" dirty="0">
                <a:solidFill>
                  <a:srgbClr val="FF0000"/>
                </a:solidFill>
                <a:latin typeface="Tahoma" pitchFamily="34" charset="0"/>
              </a:rPr>
              <a:t> The Market Orientation View (MOV) is an outside-in perspective as illustrated below</a:t>
            </a: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pic>
        <p:nvPicPr>
          <p:cNvPr id="6" name="Picture 9"/>
          <p:cNvPicPr>
            <a:picLocks noChangeAspect="1" noChangeArrowheads="1"/>
          </p:cNvPicPr>
          <p:nvPr/>
        </p:nvPicPr>
        <p:blipFill>
          <a:blip r:embed="rId3" cstate="print"/>
          <a:srcRect/>
          <a:stretch>
            <a:fillRect/>
          </a:stretch>
        </p:blipFill>
        <p:spPr bwMode="auto">
          <a:xfrm>
            <a:off x="7558082" y="4946754"/>
            <a:ext cx="1314416" cy="1708740"/>
          </a:xfrm>
          <a:prstGeom prst="rect">
            <a:avLst/>
          </a:prstGeom>
          <a:noFill/>
        </p:spPr>
      </p:pic>
    </p:spTree>
    <p:extLst>
      <p:ext uri="{BB962C8B-B14F-4D97-AF65-F5344CB8AC3E}">
        <p14:creationId xmlns:p14="http://schemas.microsoft.com/office/powerpoint/2010/main" val="1745207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Customer-Focused Planning</a:t>
            </a:r>
          </a:p>
          <a:p>
            <a:r>
              <a:rPr lang="en-US" dirty="0"/>
              <a:t>MOV</a:t>
            </a:r>
          </a:p>
        </p:txBody>
      </p:sp>
      <p:sp>
        <p:nvSpPr>
          <p:cNvPr id="5" name="Content Placeholder 4"/>
          <p:cNvSpPr>
            <a:spLocks noGrp="1"/>
          </p:cNvSpPr>
          <p:nvPr>
            <p:ph idx="1"/>
          </p:nvPr>
        </p:nvSpPr>
        <p:spPr/>
        <p:txBody>
          <a:bodyPr/>
          <a:lstStyle/>
          <a:p>
            <a:r>
              <a:rPr lang="en-US" dirty="0"/>
              <a:t>Prioritizes customer needs and wants </a:t>
            </a:r>
          </a:p>
          <a:p>
            <a:r>
              <a:rPr lang="en-US" dirty="0"/>
              <a:t>Focuses on long-term, value-added relationships</a:t>
            </a:r>
          </a:p>
          <a:p>
            <a:r>
              <a:rPr lang="en-US" dirty="0"/>
              <a:t>Market-oriented firms:</a:t>
            </a:r>
          </a:p>
          <a:p>
            <a:pPr lvl="1"/>
            <a:r>
              <a:rPr lang="en-US" dirty="0"/>
              <a:t>Generate, disseminate, and respond to market information </a:t>
            </a:r>
          </a:p>
          <a:p>
            <a:pPr lvl="1"/>
            <a:r>
              <a:rPr lang="en-US" dirty="0"/>
              <a:t>Focus on understanding customers in ways that enhance sustainable competitive advantage</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52186EF-2BD0-CB4E-A7C8-11448274EB5A}" type="slidenum">
              <a:rPr lang="en-US" sz="1200" smtClean="0">
                <a:solidFill>
                  <a:schemeClr val="accent2"/>
                </a:solidFill>
              </a:rPr>
              <a:pPr/>
              <a:t>46</a:t>
            </a:fld>
            <a:endParaRPr lang="en-US" sz="1200" dirty="0">
              <a:solidFill>
                <a:schemeClr val="accent2"/>
              </a:solidFill>
            </a:endParaRPr>
          </a:p>
        </p:txBody>
      </p:sp>
    </p:spTree>
    <p:extLst>
      <p:ext uri="{BB962C8B-B14F-4D97-AF65-F5344CB8AC3E}">
        <p14:creationId xmlns:p14="http://schemas.microsoft.com/office/powerpoint/2010/main" val="19907899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Customer-Focused Planning </a:t>
            </a:r>
            <a:r>
              <a:rPr lang="en-US" sz="2000" dirty="0"/>
              <a:t>(Continued)</a:t>
            </a:r>
          </a:p>
        </p:txBody>
      </p:sp>
      <p:sp>
        <p:nvSpPr>
          <p:cNvPr id="5" name="Content Placeholder 4"/>
          <p:cNvSpPr>
            <a:spLocks noGrp="1"/>
          </p:cNvSpPr>
          <p:nvPr>
            <p:ph idx="1"/>
          </p:nvPr>
        </p:nvSpPr>
        <p:spPr/>
        <p:txBody>
          <a:bodyPr/>
          <a:lstStyle/>
          <a:p>
            <a:pPr lvl="1"/>
            <a:r>
              <a:rPr lang="en-US" dirty="0"/>
              <a:t>Instill a corporate culture that places customers at the top of the organizational hierarchy</a:t>
            </a:r>
          </a:p>
          <a:p>
            <a:pPr lvl="1"/>
            <a:r>
              <a:rPr lang="en-US" dirty="0"/>
              <a:t>Focus on cooperative efforts that place market needs ahead of competitive interests </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52186EF-2BD0-CB4E-A7C8-11448274EB5A}" type="slidenum">
              <a:rPr lang="en-US" sz="1200" smtClean="0">
                <a:solidFill>
                  <a:schemeClr val="accent2"/>
                </a:solidFill>
              </a:rPr>
              <a:pPr/>
              <a:t>47</a:t>
            </a:fld>
            <a:endParaRPr lang="en-US" sz="1200" dirty="0">
              <a:solidFill>
                <a:schemeClr val="accent2"/>
              </a:solidFill>
            </a:endParaRPr>
          </a:p>
        </p:txBody>
      </p:sp>
      <p:pic>
        <p:nvPicPr>
          <p:cNvPr id="3" name="Picture 2"/>
          <p:cNvPicPr>
            <a:picLocks noChangeAspect="1"/>
          </p:cNvPicPr>
          <p:nvPr/>
        </p:nvPicPr>
        <p:blipFill>
          <a:blip r:embed="rId2"/>
          <a:stretch>
            <a:fillRect/>
          </a:stretch>
        </p:blipFill>
        <p:spPr>
          <a:xfrm>
            <a:off x="581192" y="4703903"/>
            <a:ext cx="8151774" cy="13968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778727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667" y="733278"/>
            <a:ext cx="8425399" cy="1083329"/>
          </a:xfrm>
        </p:spPr>
        <p:txBody>
          <a:bodyPr>
            <a:noAutofit/>
          </a:bodyPr>
          <a:lstStyle/>
          <a:p>
            <a:r>
              <a:rPr lang="en-US" sz="3800" dirty="0"/>
              <a:t>Exhibit 2.5 – Traditional (RBV) versus Market-Oriented Organizational Structures</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9AD051B8-E01A-0B4F-A228-6CBFF1CBEC57}" type="slidenum">
              <a:rPr lang="en-US" sz="1200" smtClean="0">
                <a:solidFill>
                  <a:schemeClr val="accent2"/>
                </a:solidFill>
              </a:rPr>
              <a:pPr/>
              <a:t>48</a:t>
            </a:fld>
            <a:endParaRPr lang="en-US" sz="1200" dirty="0">
              <a:solidFill>
                <a:schemeClr val="accent2"/>
              </a:solidFill>
            </a:endParaRPr>
          </a:p>
        </p:txBody>
      </p:sp>
      <p:pic>
        <p:nvPicPr>
          <p:cNvPr id="3" name="Picture 2" descr="This exhibit compares traditional and market-oriented organizational structures. It can be divided into two parts. &#10;The first part of the exhibit is labeled traditional structure. It contains two triangles that are divided into three parts. Starting from the top, these parts are labeled as follows:&#10;• CEO&#10;• Middle managers&#10;• Frontline employees&#10;There is a speech bubble between these two triangles, which is labeled competition. Arrows from the bases of the triangles point downward to a rectangular box labeled customers.&#10;The second part of the exhibit is labeled market-oriented structure. It consists of two inverted triangles that are divided into three parts. Starting from the bottom, the parts are labeled as follows:&#10;• CEO&#10;• Middle managers&#10;• Frontline employees&#10;&#10;Arrows from the bases of the triangles point upward to a rectangular box labeled customers and other stakeholders. There is a speech bubble between the triangles which is labeled cooperative alliances. Three arrows arise from this speech bubble. Two arrows point to the triangles and the third arrow points to the box labeled customers and other stakeholders. &#10;" title="Exhibit 2.5 Traditional versus Market-Oriented Organizational Structur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8048" y="1679350"/>
            <a:ext cx="4427905" cy="4844001"/>
          </a:xfrm>
          <a:prstGeom prst="rect">
            <a:avLst/>
          </a:prstGeom>
        </p:spPr>
      </p:pic>
    </p:spTree>
    <p:extLst>
      <p:ext uri="{BB962C8B-B14F-4D97-AF65-F5344CB8AC3E}">
        <p14:creationId xmlns:p14="http://schemas.microsoft.com/office/powerpoint/2010/main" val="22410589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Balanced Strategic Planning </a:t>
            </a:r>
          </a:p>
        </p:txBody>
      </p:sp>
      <p:sp>
        <p:nvSpPr>
          <p:cNvPr id="5" name="Content Placeholder 4"/>
          <p:cNvSpPr>
            <a:spLocks noGrp="1"/>
          </p:cNvSpPr>
          <p:nvPr>
            <p:ph idx="1"/>
          </p:nvPr>
        </p:nvSpPr>
        <p:spPr/>
        <p:txBody>
          <a:bodyPr/>
          <a:lstStyle/>
          <a:p>
            <a:r>
              <a:rPr lang="en-US" dirty="0">
                <a:solidFill>
                  <a:srgbClr val="FF0000"/>
                </a:solidFill>
              </a:rPr>
              <a:t>Traditional planning (RBV)</a:t>
            </a:r>
            <a:r>
              <a:rPr lang="en-US" dirty="0"/>
              <a:t> approaches fail to capture value created by firm’s intangible assets </a:t>
            </a:r>
          </a:p>
          <a:p>
            <a:pPr lvl="1"/>
            <a:r>
              <a:rPr lang="en-US" dirty="0"/>
              <a:t>Assets include relationships, processes, human resources, innovation, and information</a:t>
            </a:r>
          </a:p>
          <a:p>
            <a:r>
              <a:rPr lang="en-US" dirty="0"/>
              <a:t>Kaplan &amp; Norton created the balanced performance scorecard to counter this problem </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9C900366-E9A9-FA4C-9DCC-A03B97F8D54E}" type="slidenum">
              <a:rPr lang="en-US" sz="1200" smtClean="0">
                <a:solidFill>
                  <a:schemeClr val="accent2"/>
                </a:solidFill>
              </a:rPr>
              <a:pPr/>
              <a:t>49</a:t>
            </a:fld>
            <a:endParaRPr lang="en-US" sz="1200" dirty="0">
              <a:solidFill>
                <a:schemeClr val="accent2"/>
              </a:solidFill>
            </a:endParaRPr>
          </a:p>
        </p:txBody>
      </p:sp>
    </p:spTree>
    <p:extLst>
      <p:ext uri="{BB962C8B-B14F-4D97-AF65-F5344CB8AC3E}">
        <p14:creationId xmlns:p14="http://schemas.microsoft.com/office/powerpoint/2010/main" val="32026203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Balanced Strategic Planning </a:t>
            </a:r>
            <a:r>
              <a:rPr lang="en-US" sz="2000" dirty="0"/>
              <a:t>(Continued)</a:t>
            </a:r>
          </a:p>
        </p:txBody>
      </p:sp>
      <p:sp>
        <p:nvSpPr>
          <p:cNvPr id="5" name="Content Placeholder 4"/>
          <p:cNvSpPr>
            <a:spLocks noGrp="1"/>
          </p:cNvSpPr>
          <p:nvPr>
            <p:ph idx="1"/>
          </p:nvPr>
        </p:nvSpPr>
        <p:spPr>
          <a:xfrm>
            <a:off x="0" y="1869701"/>
            <a:ext cx="8236601" cy="4658099"/>
          </a:xfrm>
        </p:spPr>
        <p:txBody>
          <a:bodyPr/>
          <a:lstStyle/>
          <a:p>
            <a:pPr lvl="1"/>
            <a:r>
              <a:rPr lang="en-US" dirty="0"/>
              <a:t>Aligns four complementary perspectives</a:t>
            </a:r>
          </a:p>
          <a:p>
            <a:pPr lvl="2"/>
            <a:r>
              <a:rPr lang="en-US" dirty="0"/>
              <a:t>Financial </a:t>
            </a:r>
          </a:p>
          <a:p>
            <a:pPr lvl="2"/>
            <a:r>
              <a:rPr lang="en-US" dirty="0"/>
              <a:t>Customer</a:t>
            </a:r>
          </a:p>
          <a:p>
            <a:pPr lvl="2"/>
            <a:r>
              <a:rPr lang="en-US" dirty="0"/>
              <a:t>Internal process</a:t>
            </a:r>
          </a:p>
          <a:p>
            <a:pPr lvl="2"/>
            <a:r>
              <a:rPr lang="en-US" dirty="0"/>
              <a:t>Learning and growth</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9C900366-E9A9-FA4C-9DCC-A03B97F8D54E}" type="slidenum">
              <a:rPr lang="en-US" sz="1200" smtClean="0">
                <a:solidFill>
                  <a:schemeClr val="accent2"/>
                </a:solidFill>
              </a:rPr>
              <a:pPr/>
              <a:t>50</a:t>
            </a:fld>
            <a:endParaRPr lang="en-US" sz="1200" dirty="0">
              <a:solidFill>
                <a:schemeClr val="accent2"/>
              </a:solidFill>
            </a:endParaRPr>
          </a:p>
        </p:txBody>
      </p:sp>
      <p:pic>
        <p:nvPicPr>
          <p:cNvPr id="6" name="Picture 5"/>
          <p:cNvPicPr>
            <a:picLocks noChangeAspect="1"/>
          </p:cNvPicPr>
          <p:nvPr/>
        </p:nvPicPr>
        <p:blipFill>
          <a:blip r:embed="rId2"/>
          <a:stretch>
            <a:fillRect/>
          </a:stretch>
        </p:blipFill>
        <p:spPr>
          <a:xfrm>
            <a:off x="4361272" y="3039760"/>
            <a:ext cx="3875329" cy="2317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65081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Exhibit 2.6 - The Balanced Performance Scorecard</a:t>
            </a:r>
          </a:p>
        </p:txBody>
      </p:sp>
      <p:sp>
        <p:nvSpPr>
          <p:cNvPr id="5" name="Content Placeholder 4"/>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3842B4CF-5D01-0B46-85AE-B57462808B6C}" type="slidenum">
              <a:rPr lang="en-US" sz="1200" smtClean="0">
                <a:solidFill>
                  <a:schemeClr val="accent2"/>
                </a:solidFill>
              </a:rPr>
              <a:pPr/>
              <a:t>51</a:t>
            </a:fld>
            <a:endParaRPr lang="en-US" sz="1200" dirty="0">
              <a:solidFill>
                <a:schemeClr val="accent2"/>
              </a:solidFill>
            </a:endParaRPr>
          </a:p>
        </p:txBody>
      </p:sp>
      <p:pic>
        <p:nvPicPr>
          <p:cNvPr id="3" name="Picture 2" descr="This image depicts the workings of a balanced performance scorecard. &#10;The center of the image consists of a rectangular box, which is labeled vision and strategy. Four arrows originate from this box and point to four other boxes that surround it. The rectangular boxes that surround the central box are connected by double-ended arrows. &#10;The following content is presented in the first box: &#10;Financial perspective &#10;“To succeed financially, how should we appear to our shareholders?”&#10;The following content is presented in the second box:&#10;Internal process perspective&#10;“To satisfy our shareholders and customers, what business processes must we excel at?”&#10;&#10;The following content is presented in the third box:&#10;Learning and growth perspective &#10;“To achieve our vision, how will we sustain our ability to change and improve?”&#10;The following content is presented in the fourth box:&#10;Customer perspective &#10;“To achieve our vision, how should we appear to our customers?” &#10;" title="Exhibit 2.6 The Balanced Performance Scorecard"/>
          <p:cNvPicPr>
            <a:picLocks noChangeAspect="1"/>
          </p:cNvPicPr>
          <p:nvPr/>
        </p:nvPicPr>
        <p:blipFill rotWithShape="1">
          <a:blip r:embed="rId3">
            <a:extLst>
              <a:ext uri="{28A0092B-C50C-407E-A947-70E740481C1C}">
                <a14:useLocalDpi xmlns:a14="http://schemas.microsoft.com/office/drawing/2010/main" val="0"/>
              </a:ext>
            </a:extLst>
          </a:blip>
          <a:srcRect r="1648" b="2913"/>
          <a:stretch/>
        </p:blipFill>
        <p:spPr>
          <a:xfrm>
            <a:off x="568742" y="1950527"/>
            <a:ext cx="8031665" cy="3827866"/>
          </a:xfrm>
          <a:prstGeom prst="rect">
            <a:avLst/>
          </a:prstGeom>
        </p:spPr>
      </p:pic>
    </p:spTree>
    <p:extLst>
      <p:ext uri="{BB962C8B-B14F-4D97-AF65-F5344CB8AC3E}">
        <p14:creationId xmlns:p14="http://schemas.microsoft.com/office/powerpoint/2010/main" val="13080848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How Successful Firms use Balanced Scorecards </a:t>
            </a:r>
          </a:p>
        </p:txBody>
      </p:sp>
      <p:sp>
        <p:nvSpPr>
          <p:cNvPr id="39941" name="Content Placeholder 4"/>
          <p:cNvSpPr>
            <a:spLocks noGrp="1"/>
          </p:cNvSpPr>
          <p:nvPr>
            <p:ph idx="1"/>
          </p:nvPr>
        </p:nvSpPr>
        <p:spPr/>
        <p:txBody>
          <a:bodyPr/>
          <a:lstStyle/>
          <a:p>
            <a:endParaRPr lang="en-US" dirty="0"/>
          </a:p>
          <a:p>
            <a:r>
              <a:rPr lang="en-US" dirty="0"/>
              <a:t>Translate strategy into operational terms</a:t>
            </a:r>
          </a:p>
          <a:p>
            <a:r>
              <a:rPr lang="en-US" dirty="0"/>
              <a:t>Align the organization to strategy</a:t>
            </a:r>
          </a:p>
          <a:p>
            <a:r>
              <a:rPr lang="en-US" dirty="0"/>
              <a:t>Make strategy an everyday job for everyone</a:t>
            </a:r>
          </a:p>
          <a:p>
            <a:r>
              <a:rPr lang="en-US" dirty="0"/>
              <a:t>Make strategy a continual process</a:t>
            </a:r>
          </a:p>
          <a:p>
            <a:r>
              <a:rPr lang="en-US" dirty="0"/>
              <a:t>Mobilize change through executive leadership</a:t>
            </a:r>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B150A069-3BF1-F840-8278-101A058006FD}" type="slidenum">
              <a:rPr lang="en-US" sz="1200" smtClean="0">
                <a:solidFill>
                  <a:schemeClr val="accent2"/>
                </a:solidFill>
              </a:rPr>
              <a:pPr/>
              <a:t>52</a:t>
            </a:fld>
            <a:endParaRPr lang="en-US" sz="1200" dirty="0">
              <a:solidFill>
                <a:schemeClr val="accent2"/>
              </a:solidFill>
            </a:endParaRPr>
          </a:p>
        </p:txBody>
      </p:sp>
    </p:spTree>
    <p:extLst>
      <p:ext uri="{BB962C8B-B14F-4D97-AF65-F5344CB8AC3E}">
        <p14:creationId xmlns:p14="http://schemas.microsoft.com/office/powerpoint/2010/main" val="40237206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a:t>RBV vs. MOV</a:t>
            </a:r>
            <a:endParaRPr lang="en-US" sz="3500" dirty="0"/>
          </a:p>
        </p:txBody>
      </p:sp>
      <p:sp>
        <p:nvSpPr>
          <p:cNvPr id="6148" name="Text Box 4"/>
          <p:cNvSpPr txBox="1">
            <a:spLocks noChangeArrowheads="1"/>
          </p:cNvSpPr>
          <p:nvPr/>
        </p:nvSpPr>
        <p:spPr bwMode="auto">
          <a:xfrm>
            <a:off x="515731" y="254168"/>
            <a:ext cx="8143900" cy="1015663"/>
          </a:xfrm>
          <a:prstGeom prst="rect">
            <a:avLst/>
          </a:prstGeom>
          <a:noFill/>
          <a:ln w="9525">
            <a:noFill/>
            <a:miter lim="800000"/>
            <a:headEnd/>
            <a:tailEnd/>
          </a:ln>
        </p:spPr>
        <p:txBody>
          <a:bodyPr wrap="square">
            <a:spAutoFit/>
          </a:bodyPr>
          <a:lstStyle/>
          <a:p>
            <a:pPr eaLnBrk="0" hangingPunct="0">
              <a:buFontTx/>
              <a:buChar char="-"/>
            </a:pPr>
            <a:r>
              <a:rPr lang="en-GB" sz="2000" b="1" dirty="0">
                <a:solidFill>
                  <a:srgbClr val="FF0000"/>
                </a:solidFill>
                <a:latin typeface="Tahoma" pitchFamily="34" charset="0"/>
              </a:rPr>
              <a:t>The Resource Based View (RBV) is an inside-out perspective</a:t>
            </a:r>
          </a:p>
          <a:p>
            <a:pPr eaLnBrk="0" hangingPunct="0">
              <a:buFontTx/>
              <a:buChar char="-"/>
            </a:pPr>
            <a:r>
              <a:rPr lang="en-GB" sz="2000" b="1" dirty="0">
                <a:solidFill>
                  <a:srgbClr val="FF0000"/>
                </a:solidFill>
                <a:latin typeface="Tahoma" pitchFamily="34" charset="0"/>
              </a:rPr>
              <a:t> The Market Orientation View (MOV) is an outside-in perspective as illustrated below</a:t>
            </a: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pic>
        <p:nvPicPr>
          <p:cNvPr id="6" name="Picture 9"/>
          <p:cNvPicPr>
            <a:picLocks noChangeAspect="1" noChangeArrowheads="1"/>
          </p:cNvPicPr>
          <p:nvPr/>
        </p:nvPicPr>
        <p:blipFill>
          <a:blip r:embed="rId3" cstate="print"/>
          <a:srcRect/>
          <a:stretch>
            <a:fillRect/>
          </a:stretch>
        </p:blipFill>
        <p:spPr bwMode="auto">
          <a:xfrm>
            <a:off x="7558082" y="4946754"/>
            <a:ext cx="1314416" cy="1708740"/>
          </a:xfrm>
          <a:prstGeom prst="rect">
            <a:avLst/>
          </a:prstGeom>
          <a:noFill/>
        </p:spPr>
      </p:pic>
    </p:spTree>
    <p:extLst>
      <p:ext uri="{BB962C8B-B14F-4D97-AF65-F5344CB8AC3E}">
        <p14:creationId xmlns:p14="http://schemas.microsoft.com/office/powerpoint/2010/main" val="15805221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9"/>
          <p:cNvPicPr>
            <a:picLocks noChangeAspect="1" noChangeArrowheads="1"/>
          </p:cNvPicPr>
          <p:nvPr/>
        </p:nvPicPr>
        <p:blipFill>
          <a:blip r:embed="rId3" cstate="print"/>
          <a:srcRect/>
          <a:stretch>
            <a:fillRect/>
          </a:stretch>
        </p:blipFill>
        <p:spPr bwMode="auto">
          <a:xfrm>
            <a:off x="6703908" y="3311658"/>
            <a:ext cx="2005247" cy="2606820"/>
          </a:xfrm>
          <a:prstGeom prst="rect">
            <a:avLst/>
          </a:prstGeom>
          <a:noFill/>
        </p:spPr>
      </p:pic>
    </p:spTree>
    <p:extLst>
      <p:ext uri="{BB962C8B-B14F-4D97-AF65-F5344CB8AC3E}">
        <p14:creationId xmlns:p14="http://schemas.microsoft.com/office/powerpoint/2010/main" val="2049129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a:t>Discussion Question 3</a:t>
            </a:r>
            <a:endParaRPr lang="en-US" dirty="0"/>
          </a:p>
        </p:txBody>
      </p:sp>
      <p:sp>
        <p:nvSpPr>
          <p:cNvPr id="40962" name="Content Placeholder 1"/>
          <p:cNvSpPr>
            <a:spLocks noGrp="1"/>
          </p:cNvSpPr>
          <p:nvPr>
            <p:ph idx="1"/>
          </p:nvPr>
        </p:nvSpPr>
        <p:spPr>
          <a:xfrm>
            <a:off x="511040" y="2006805"/>
            <a:ext cx="8173652" cy="2302868"/>
          </a:xfrm>
        </p:spPr>
        <p:txBody>
          <a:bodyPr/>
          <a:lstStyle/>
          <a:p>
            <a:r>
              <a:rPr lang="en-US"/>
              <a:t>What are some of the potential difficulties in approaching strategic planning from a balanced perspective? Isn’t financial performance still the most important perspective to take in planning? Explain.</a:t>
            </a:r>
            <a:endParaRPr lang="en-US"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AA61BCFB-524F-2B4C-9685-1ACC96C092DE}" type="slidenum">
              <a:rPr lang="en-US" sz="1200" smtClean="0">
                <a:solidFill>
                  <a:schemeClr val="accent2"/>
                </a:solidFill>
              </a:rPr>
              <a:pPr/>
              <a:t>55</a:t>
            </a:fld>
            <a:endParaRPr lang="en-US" sz="1200" dirty="0">
              <a:solidFill>
                <a:schemeClr val="accent2"/>
              </a:solidFill>
            </a:endParaRPr>
          </a:p>
        </p:txBody>
      </p:sp>
      <p:sp>
        <p:nvSpPr>
          <p:cNvPr id="5" name="Title 1"/>
          <p:cNvSpPr txBox="1">
            <a:spLocks/>
          </p:cNvSpPr>
          <p:nvPr/>
        </p:nvSpPr>
        <p:spPr>
          <a:xfrm>
            <a:off x="631991" y="416544"/>
            <a:ext cx="7989752" cy="1083329"/>
          </a:xfrm>
          <a:prstGeom prst="rect">
            <a:avLst/>
          </a:prstGeom>
        </p:spPr>
        <p:txBody>
          <a:bodyPr vert="horz" lIns="91440" tIns="45720" rIns="91440" bIns="45720" rtlCol="0" anchor="ctr">
            <a:normAutofit fontScale="97500"/>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a:t>Individual Assignment –due next week</a:t>
            </a:r>
          </a:p>
        </p:txBody>
      </p:sp>
      <p:sp>
        <p:nvSpPr>
          <p:cNvPr id="3" name="Rectangle 2"/>
          <p:cNvSpPr txBox="1"/>
          <p:nvPr/>
        </p:nvSpPr>
        <p:spPr>
          <a:xfrm>
            <a:off x="631991" y="4746885"/>
            <a:ext cx="7360717" cy="892552"/>
          </a:xfrm>
          <a:prstGeom prst="rect">
            <a:avLst/>
          </a:prstGeom>
        </p:spPr>
        <p:txBody>
          <a:bodyPr wrap="square">
            <a:spAutoFit/>
          </a:bodyPr>
          <a:lstStyle/>
          <a:p>
            <a:pPr lvl="1"/>
            <a:r>
              <a:rPr lang="en-US" sz="2600" i="1" dirty="0">
                <a:solidFill>
                  <a:schemeClr val="accent1">
                    <a:lumMod val="60000"/>
                    <a:lumOff val="40000"/>
                  </a:schemeClr>
                </a:solidFill>
                <a:latin typeface="+mn-lt"/>
              </a:rPr>
              <a:t>Please note: no more than one A4 page, please feel free to include charts, graphs or illustrations </a:t>
            </a:r>
          </a:p>
        </p:txBody>
      </p:sp>
    </p:spTree>
    <p:extLst>
      <p:ext uri="{BB962C8B-B14F-4D97-AF65-F5344CB8AC3E}">
        <p14:creationId xmlns:p14="http://schemas.microsoft.com/office/powerpoint/2010/main" val="34165472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49" y="445966"/>
            <a:ext cx="8650251" cy="1083329"/>
          </a:xfrm>
        </p:spPr>
        <p:txBody>
          <a:bodyPr/>
          <a:lstStyle/>
          <a:p>
            <a:r>
              <a:rPr lang="en-US"/>
              <a:t>Group Homework #2- due next week</a:t>
            </a:r>
          </a:p>
        </p:txBody>
      </p:sp>
      <p:sp>
        <p:nvSpPr>
          <p:cNvPr id="3" name="Content Placeholder 2"/>
          <p:cNvSpPr>
            <a:spLocks noGrp="1"/>
          </p:cNvSpPr>
          <p:nvPr>
            <p:ph sz="quarter" idx="1"/>
          </p:nvPr>
        </p:nvSpPr>
        <p:spPr>
          <a:xfrm>
            <a:off x="914400" y="1760095"/>
            <a:ext cx="7772400" cy="4572000"/>
          </a:xfrm>
        </p:spPr>
        <p:txBody>
          <a:bodyPr/>
          <a:lstStyle/>
          <a:p>
            <a:pPr marL="0" indent="0">
              <a:buNone/>
            </a:pPr>
            <a:r>
              <a:rPr lang="en-US" dirty="0">
                <a:solidFill>
                  <a:srgbClr val="0070C0"/>
                </a:solidFill>
                <a:latin typeface="Arial" charset="0"/>
                <a:ea typeface="Arial" charset="0"/>
                <a:cs typeface="Arial" charset="0"/>
              </a:rPr>
              <a:t>-Find the corporate mission for your focal company and one main competitor</a:t>
            </a:r>
          </a:p>
          <a:p>
            <a:pPr marL="0" indent="0">
              <a:buNone/>
            </a:pPr>
            <a:r>
              <a:rPr lang="en-US" dirty="0">
                <a:solidFill>
                  <a:srgbClr val="0070C0"/>
                </a:solidFill>
                <a:latin typeface="Arial" charset="0"/>
                <a:ea typeface="Arial" charset="0"/>
                <a:cs typeface="Arial" charset="0"/>
              </a:rPr>
              <a:t>- Prepare 2 ppt slides and </a:t>
            </a:r>
            <a:r>
              <a:rPr lang="en-US" dirty="0" err="1">
                <a:solidFill>
                  <a:srgbClr val="0070C0"/>
                </a:solidFill>
                <a:latin typeface="Arial" charset="0"/>
                <a:ea typeface="Arial" charset="0"/>
                <a:cs typeface="Arial" charset="0"/>
              </a:rPr>
              <a:t>vdo</a:t>
            </a:r>
            <a:r>
              <a:rPr lang="en-US" dirty="0">
                <a:solidFill>
                  <a:srgbClr val="0070C0"/>
                </a:solidFill>
                <a:latin typeface="Arial" charset="0"/>
                <a:ea typeface="Arial" charset="0"/>
                <a:cs typeface="Arial" charset="0"/>
              </a:rPr>
              <a:t> clips(if any)</a:t>
            </a:r>
          </a:p>
          <a:p>
            <a:pPr marL="0" indent="0">
              <a:buNone/>
            </a:pPr>
            <a:r>
              <a:rPr lang="en-US" dirty="0">
                <a:solidFill>
                  <a:srgbClr val="0070C0"/>
                </a:solidFill>
                <a:latin typeface="Arial" charset="0"/>
                <a:ea typeface="Arial" charset="0"/>
                <a:cs typeface="Arial" charset="0"/>
              </a:rPr>
              <a:t>- Print 4 slide b/w handouts for me</a:t>
            </a: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a:p>
            <a:pPr marL="0" indent="0">
              <a:buNone/>
            </a:pPr>
            <a:endParaRPr lang="en-US" dirty="0">
              <a:solidFill>
                <a:srgbClr val="0070C0"/>
              </a:solidFill>
              <a:latin typeface="Arial" charset="0"/>
              <a:ea typeface="Arial" charset="0"/>
              <a:cs typeface="Arial" charset="0"/>
            </a:endParaRPr>
          </a:p>
        </p:txBody>
      </p:sp>
      <p:sp>
        <p:nvSpPr>
          <p:cNvPr id="5" name="Rectangle 3"/>
          <p:cNvSpPr>
            <a:spLocks noChangeArrowheads="1"/>
          </p:cNvSpPr>
          <p:nvPr/>
        </p:nvSpPr>
        <p:spPr bwMode="auto">
          <a:xfrm>
            <a:off x="694544" y="4278869"/>
            <a:ext cx="7804879" cy="1815882"/>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2800" b="1" dirty="0">
                <a:solidFill>
                  <a:srgbClr val="000000"/>
                </a:solidFill>
                <a:effectLst>
                  <a:outerShdw blurRad="38100" dist="38100" dir="2700000" algn="tl">
                    <a:srgbClr val="C0C0C0"/>
                  </a:outerShdw>
                </a:effectLst>
                <a:latin typeface="Arial" charset="0"/>
                <a:ea typeface="Arial" charset="0"/>
                <a:cs typeface="Arial" charset="0"/>
              </a:rPr>
              <a:t>The foundation of any marketing plan is the firm’s mission and vision statement,</a:t>
            </a:r>
            <a:r>
              <a:rPr lang="da-DK" sz="2800" b="1" dirty="0">
                <a:solidFill>
                  <a:srgbClr val="000000"/>
                </a:solidFill>
                <a:effectLst>
                  <a:outerShdw blurRad="38100" dist="38100" dir="2700000" algn="tl">
                    <a:srgbClr val="C0C0C0"/>
                  </a:outerShdw>
                </a:effectLst>
                <a:latin typeface="Arial" charset="0"/>
                <a:ea typeface="Arial" charset="0"/>
                <a:cs typeface="Arial" charset="0"/>
              </a:rPr>
              <a:t> </a:t>
            </a:r>
            <a:r>
              <a:rPr lang="en-US" sz="2800" b="1" dirty="0">
                <a:solidFill>
                  <a:srgbClr val="000000"/>
                </a:solidFill>
                <a:effectLst>
                  <a:outerShdw blurRad="38100" dist="38100" dir="2700000" algn="tl">
                    <a:srgbClr val="C0C0C0"/>
                  </a:outerShdw>
                </a:effectLst>
                <a:latin typeface="Arial" charset="0"/>
                <a:ea typeface="Arial" charset="0"/>
                <a:cs typeface="Arial" charset="0"/>
              </a:rPr>
              <a:t>which answers the question, ‘</a:t>
            </a:r>
            <a:r>
              <a:rPr lang="en-US" sz="2800" b="1" dirty="0">
                <a:solidFill>
                  <a:srgbClr val="FF0000"/>
                </a:solidFill>
                <a:effectLst>
                  <a:outerShdw blurRad="38100" dist="38100" dir="2700000" algn="tl">
                    <a:srgbClr val="C0C0C0"/>
                  </a:outerShdw>
                </a:effectLst>
                <a:latin typeface="Arial" charset="0"/>
                <a:ea typeface="Arial" charset="0"/>
                <a:cs typeface="Arial" charset="0"/>
              </a:rPr>
              <a:t>What business are we in and where should we go?’</a:t>
            </a:r>
          </a:p>
        </p:txBody>
      </p:sp>
    </p:spTree>
    <p:extLst>
      <p:ext uri="{BB962C8B-B14F-4D97-AF65-F5344CB8AC3E}">
        <p14:creationId xmlns:p14="http://schemas.microsoft.com/office/powerpoint/2010/main" val="2190815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1031393582"/>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1726</TotalTime>
  <Words>1536</Words>
  <Application>Microsoft Office PowerPoint</Application>
  <PresentationFormat>นำเสนอทางหน้าจอ (4:3)</PresentationFormat>
  <Paragraphs>284</Paragraphs>
  <Slides>57</Slides>
  <Notes>21</Notes>
  <HiddenSlides>0</HiddenSlides>
  <MMClips>0</MMClips>
  <ScaleCrop>false</ScaleCrop>
  <HeadingPairs>
    <vt:vector size="6" baseType="variant">
      <vt:variant>
        <vt:lpstr>ฟอนต์ที่ถูกใช้</vt:lpstr>
      </vt:variant>
      <vt:variant>
        <vt:i4>8</vt:i4>
      </vt:variant>
      <vt:variant>
        <vt:lpstr>ธีม</vt:lpstr>
      </vt:variant>
      <vt:variant>
        <vt:i4>1</vt:i4>
      </vt:variant>
      <vt:variant>
        <vt:lpstr>ชื่อเรื่องสไลด์</vt:lpstr>
      </vt:variant>
      <vt:variant>
        <vt:i4>57</vt:i4>
      </vt:variant>
    </vt:vector>
  </HeadingPairs>
  <TitlesOfParts>
    <vt:vector size="66" baseType="lpstr">
      <vt:lpstr>Arial</vt:lpstr>
      <vt:lpstr>Calibri</vt:lpstr>
      <vt:lpstr>Franklin Gothic Book</vt:lpstr>
      <vt:lpstr>Gill Sans MT</vt:lpstr>
      <vt:lpstr>Rockwell</vt:lpstr>
      <vt:lpstr>Tahoma</vt:lpstr>
      <vt:lpstr>Wingdings</vt:lpstr>
      <vt:lpstr>Wingdings 2</vt:lpstr>
      <vt:lpstr>Dividend</vt:lpstr>
      <vt:lpstr>Marketing Planning 312 Chapter 2 </vt:lpstr>
      <vt:lpstr>Chapter 2 Strategic Marketing Planning</vt:lpstr>
      <vt:lpstr>งานนำเสนอ PowerPoint</vt:lpstr>
      <vt:lpstr>Chapter Outline</vt:lpstr>
      <vt:lpstr>Situation Analysis and Marketing Plan</vt:lpstr>
      <vt:lpstr>Situation Analysis and Marketing Plan (Continued)</vt:lpstr>
      <vt:lpstr>Exhibit 2.1 - The Strategic Planning Process</vt:lpstr>
      <vt:lpstr>The mission and vision statement</vt:lpstr>
      <vt:lpstr>Strategic Planning Process: Organizational Mission versus Organizational Vision</vt:lpstr>
      <vt:lpstr>งานนำเสนอ PowerPoint</vt:lpstr>
      <vt:lpstr>Elements of the Mission Statement</vt:lpstr>
      <vt:lpstr>The Mission Statement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The Mission Statement (Continued)</vt:lpstr>
      <vt:lpstr>The Mission Statement (Continued)</vt:lpstr>
      <vt:lpstr>The Mission Statement (Continued)</vt:lpstr>
      <vt:lpstr>The Mission Statement (Continued)</vt:lpstr>
      <vt:lpstr>Strategic Planning Process: Corporate or Business-Unit Strategy</vt:lpstr>
      <vt:lpstr>Strategic Planning Process: Corporate or Business-Unit Strategy (Continued)</vt:lpstr>
      <vt:lpstr>Strategic Planning Process: Functional Objectives</vt:lpstr>
      <vt:lpstr>Strategic Planning Process: Functional Strategy</vt:lpstr>
      <vt:lpstr>Strategic Planning Process: Implementation</vt:lpstr>
      <vt:lpstr>งานนำเสนอ PowerPoint</vt:lpstr>
      <vt:lpstr>Strategic Planning Process: Evaluation and Control</vt:lpstr>
      <vt:lpstr>งานนำเสนอ PowerPoint</vt:lpstr>
      <vt:lpstr>The Marketing Plan</vt:lpstr>
      <vt:lpstr>The Marketing Plan</vt:lpstr>
      <vt:lpstr>Structure of a Marketing Plan</vt:lpstr>
      <vt:lpstr>Structure of a Marketing Plan (Continued 1)</vt:lpstr>
      <vt:lpstr>Structure of a Marketing Plan (Continued 2) </vt:lpstr>
      <vt:lpstr>Structure of a Marketing Plan (Continued 3) </vt:lpstr>
      <vt:lpstr>Structure of a Marketing Plan (Continued 4)</vt:lpstr>
      <vt:lpstr>Structure of a Marketing Plan (Continued 5) </vt:lpstr>
      <vt:lpstr>Structure of a Marketing Plan (Continued 6) </vt:lpstr>
      <vt:lpstr>Tips for Using the Marketing Plan Structure</vt:lpstr>
      <vt:lpstr>Purposes and Significance of the Marketing Plan</vt:lpstr>
      <vt:lpstr>Organizational Aspects of the Marketing Plan</vt:lpstr>
      <vt:lpstr>Exhibit 2.4 - Major Obstacles to Developing and Implementing Marketing Plans </vt:lpstr>
      <vt:lpstr>Maintaining Customer Focus and Balance in Strategic Planning</vt:lpstr>
      <vt:lpstr>RBV vs MOV</vt:lpstr>
      <vt:lpstr>RBV vs. MOV</vt:lpstr>
      <vt:lpstr>Customer-Focused Planning MOV</vt:lpstr>
      <vt:lpstr>Customer-Focused Planning (Continued)</vt:lpstr>
      <vt:lpstr>Exhibit 2.5 – Traditional (RBV) versus Market-Oriented Organizational Structures</vt:lpstr>
      <vt:lpstr>Balanced Strategic Planning </vt:lpstr>
      <vt:lpstr>Balanced Strategic Planning (Continued)</vt:lpstr>
      <vt:lpstr>Exhibit 2.6 - The Balanced Performance Scorecard</vt:lpstr>
      <vt:lpstr>How Successful Firms use Balanced Scorecards </vt:lpstr>
      <vt:lpstr>RBV vs. MOV</vt:lpstr>
      <vt:lpstr>งานนำเสนอ PowerPoint</vt:lpstr>
      <vt:lpstr>Discussion Question 3</vt:lpstr>
      <vt:lpstr>Group Homework #2- due next week</vt:lpstr>
      <vt:lpstr>งานนำเสนอ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 Hartline</dc:creator>
  <cp:lastModifiedBy>Ken Bhumipat</cp:lastModifiedBy>
  <cp:revision>468</cp:revision>
  <dcterms:created xsi:type="dcterms:W3CDTF">2010-03-09T18:52:43Z</dcterms:created>
  <dcterms:modified xsi:type="dcterms:W3CDTF">2019-09-02T01:10:39Z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83952724</vt:i4>
  </property>
  <property fmtid="{D5CDD505-2E9C-101B-9397-08002B2CF9AE}" pid="3" name="_NewReviewCycle">
    <vt:lpwstr/>
  </property>
  <property fmtid="{D5CDD505-2E9C-101B-9397-08002B2CF9AE}" pid="4" name="_EmailSubject">
    <vt:lpwstr>PowerPoint Template</vt:lpwstr>
  </property>
  <property fmtid="{D5CDD505-2E9C-101B-9397-08002B2CF9AE}" pid="5" name="_AuthorEmail">
    <vt:lpwstr>Sarah.Blasco@cengage.com</vt:lpwstr>
  </property>
  <property fmtid="{D5CDD505-2E9C-101B-9397-08002B2CF9AE}" pid="6" name="_AuthorEmailDisplayName">
    <vt:lpwstr>Blasco, Sarah</vt:lpwstr>
  </property>
</Properties>
</file>