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9" r:id="rId3"/>
    <p:sldId id="275" r:id="rId4"/>
    <p:sldId id="277" r:id="rId5"/>
    <p:sldId id="258" r:id="rId6"/>
    <p:sldId id="261" r:id="rId7"/>
    <p:sldId id="270" r:id="rId8"/>
    <p:sldId id="278" r:id="rId9"/>
    <p:sldId id="271" r:id="rId10"/>
    <p:sldId id="272" r:id="rId11"/>
    <p:sldId id="273" r:id="rId12"/>
    <p:sldId id="279" r:id="rId13"/>
    <p:sldId id="280" r:id="rId14"/>
    <p:sldId id="276" r:id="rId15"/>
    <p:sldId id="264" r:id="rId16"/>
    <p:sldId id="274" r:id="rId17"/>
    <p:sldId id="265" r:id="rId18"/>
    <p:sldId id="267" r:id="rId19"/>
    <p:sldId id="263" r:id="rId20"/>
    <p:sldId id="260" r:id="rId21"/>
    <p:sldId id="281"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BDB3"/>
    <a:srgbClr val="FFE19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73" autoAdjust="0"/>
    <p:restoredTop sz="72824" autoAdjust="0"/>
  </p:normalViewPr>
  <p:slideViewPr>
    <p:cSldViewPr>
      <p:cViewPr varScale="1">
        <p:scale>
          <a:sx n="77" d="100"/>
          <a:sy n="77" d="100"/>
        </p:scale>
        <p:origin x="-2776"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963EA9-40AA-41AB-B201-D8639E37C0BF}" type="datetimeFigureOut">
              <a:rPr lang="en-US" smtClean="0"/>
              <a:pPr/>
              <a:t>9/17/14 </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6D3CB7-9958-4904-A0C4-7871E072D178}" type="slidenum">
              <a:rPr lang="en-GB" smtClean="0"/>
              <a:pPr/>
              <a:t>‹#›</a:t>
            </a:fld>
            <a:endParaRPr lang="en-GB"/>
          </a:p>
        </p:txBody>
      </p:sp>
    </p:spTree>
    <p:extLst>
      <p:ext uri="{BB962C8B-B14F-4D97-AF65-F5344CB8AC3E}">
        <p14:creationId xmlns:p14="http://schemas.microsoft.com/office/powerpoint/2010/main" val="2617537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Good</a:t>
            </a:r>
            <a:r>
              <a:rPr lang="en-US" baseline="0" dirty="0" smtClean="0"/>
              <a:t> noon? Everyone we are team Hybrid my name is </a:t>
            </a:r>
            <a:r>
              <a:rPr lang="en-US" baseline="0" dirty="0" err="1" smtClean="0"/>
              <a:t>Chosita</a:t>
            </a:r>
            <a:r>
              <a:rPr lang="en-US" baseline="0" dirty="0" smtClean="0"/>
              <a:t>.</a:t>
            </a:r>
          </a:p>
          <a:p>
            <a:r>
              <a:rPr lang="en-US" baseline="0" dirty="0" smtClean="0"/>
              <a:t>Before going any further let me introduce my colleagues start from my left hand side - </a:t>
            </a:r>
            <a:r>
              <a:rPr lang="en-GB" sz="1200" b="0" i="0" kern="1200" dirty="0" err="1" smtClean="0">
                <a:solidFill>
                  <a:schemeClr val="tx1"/>
                </a:solidFill>
                <a:latin typeface="+mn-lt"/>
                <a:ea typeface="+mn-ea"/>
                <a:cs typeface="+mn-cs"/>
              </a:rPr>
              <a:t>Sakulrat</a:t>
            </a:r>
            <a:r>
              <a:rPr lang="en-GB" sz="1200" b="0" i="0" kern="1200" dirty="0" smtClean="0">
                <a:solidFill>
                  <a:schemeClr val="tx1"/>
                </a:solidFill>
                <a:latin typeface="+mn-lt"/>
                <a:ea typeface="+mn-ea"/>
                <a:cs typeface="+mn-cs"/>
              </a:rPr>
              <a:t>,</a:t>
            </a:r>
            <a:r>
              <a:rPr lang="en-GB" sz="1200" b="0" i="0" kern="1200" baseline="0" dirty="0" smtClean="0">
                <a:solidFill>
                  <a:schemeClr val="tx1"/>
                </a:solidFill>
                <a:latin typeface="+mn-lt"/>
                <a:ea typeface="+mn-ea"/>
                <a:cs typeface="+mn-cs"/>
              </a:rPr>
              <a:t> </a:t>
            </a:r>
            <a:r>
              <a:rPr lang="en-GB" sz="1200" b="0" i="0" kern="1200" dirty="0" err="1" smtClean="0">
                <a:solidFill>
                  <a:schemeClr val="tx1"/>
                </a:solidFill>
                <a:latin typeface="+mn-lt"/>
                <a:ea typeface="+mn-ea"/>
                <a:cs typeface="+mn-cs"/>
              </a:rPr>
              <a:t>Pattamaporn</a:t>
            </a:r>
            <a:r>
              <a:rPr lang="en-US" sz="1200" b="0" i="0" kern="1200" baseline="0" dirty="0" smtClean="0">
                <a:solidFill>
                  <a:schemeClr val="tx1"/>
                </a:solidFill>
                <a:latin typeface="+mn-lt"/>
                <a:ea typeface="+mn-ea"/>
                <a:cs typeface="+mn-cs"/>
              </a:rPr>
              <a:t>,</a:t>
            </a:r>
            <a:r>
              <a:rPr lang="en-GB" sz="1200" b="0" i="0" kern="1200" dirty="0" smtClean="0">
                <a:solidFill>
                  <a:schemeClr val="tx1"/>
                </a:solidFill>
                <a:latin typeface="+mn-lt"/>
                <a:ea typeface="+mn-ea"/>
                <a:cs typeface="+mn-cs"/>
              </a:rPr>
              <a:t> </a:t>
            </a:r>
            <a:r>
              <a:rPr lang="en-GB" sz="1200" b="0" i="0" kern="1200" dirty="0" err="1" smtClean="0">
                <a:solidFill>
                  <a:schemeClr val="tx1"/>
                </a:solidFill>
                <a:latin typeface="+mn-lt"/>
                <a:ea typeface="+mn-ea"/>
                <a:cs typeface="+mn-cs"/>
              </a:rPr>
              <a:t>Nutnaree</a:t>
            </a:r>
            <a:r>
              <a:rPr lang="en-GB" sz="1200" b="0" i="0" kern="1200" dirty="0" smtClean="0">
                <a:solidFill>
                  <a:schemeClr val="tx1"/>
                </a:solidFill>
                <a:latin typeface="+mn-lt"/>
                <a:ea typeface="+mn-ea"/>
                <a:cs typeface="+mn-cs"/>
              </a:rPr>
              <a:t>, </a:t>
            </a:r>
            <a:r>
              <a:rPr lang="en-GB" sz="1200" b="0" i="0" kern="1200" dirty="0" err="1" smtClean="0">
                <a:solidFill>
                  <a:schemeClr val="tx1"/>
                </a:solidFill>
                <a:latin typeface="+mn-lt"/>
                <a:ea typeface="+mn-ea"/>
                <a:cs typeface="+mn-cs"/>
              </a:rPr>
              <a:t>Onmanee</a:t>
            </a:r>
            <a:r>
              <a:rPr lang="en-GB" sz="1200" b="0" i="0" kern="1200" dirty="0" smtClean="0">
                <a:solidFill>
                  <a:schemeClr val="tx1"/>
                </a:solidFill>
                <a:latin typeface="+mn-lt"/>
                <a:ea typeface="+mn-ea"/>
                <a:cs typeface="+mn-cs"/>
              </a:rPr>
              <a:t>,</a:t>
            </a:r>
            <a:r>
              <a:rPr lang="en-GB" sz="1200" b="0" i="0" kern="1200" baseline="0" dirty="0" smtClean="0">
                <a:solidFill>
                  <a:schemeClr val="tx1"/>
                </a:solidFill>
                <a:latin typeface="+mn-lt"/>
                <a:ea typeface="+mn-ea"/>
                <a:cs typeface="+mn-cs"/>
              </a:rPr>
              <a:t> </a:t>
            </a:r>
            <a:r>
              <a:rPr lang="en-GB" sz="1200" b="0" i="0" kern="1200" baseline="0" dirty="0" err="1" smtClean="0">
                <a:solidFill>
                  <a:schemeClr val="tx1"/>
                </a:solidFill>
                <a:latin typeface="+mn-lt"/>
                <a:ea typeface="+mn-ea"/>
                <a:cs typeface="+mn-cs"/>
              </a:rPr>
              <a:t>Panatsaya</a:t>
            </a:r>
            <a:endParaRPr lang="en-GB" sz="1200" b="0" i="0" kern="1200" baseline="0" dirty="0" smtClean="0">
              <a:solidFill>
                <a:schemeClr val="tx1"/>
              </a:solidFill>
              <a:latin typeface="+mn-lt"/>
              <a:ea typeface="+mn-ea"/>
              <a:cs typeface="+mn-cs"/>
            </a:endParaRPr>
          </a:p>
          <a:p>
            <a:endParaRPr lang="en-US" sz="1200" b="0" i="0" kern="1200" baseline="0" dirty="0" smtClean="0">
              <a:solidFill>
                <a:schemeClr val="tx1"/>
              </a:solidFill>
              <a:latin typeface="+mn-lt"/>
              <a:ea typeface="+mn-ea"/>
              <a:cs typeface="+mn-cs"/>
            </a:endParaRPr>
          </a:p>
          <a:p>
            <a:r>
              <a:rPr lang="en-US" sz="1200" b="0" i="0" kern="1200" baseline="0" dirty="0" smtClean="0">
                <a:solidFill>
                  <a:schemeClr val="tx1"/>
                </a:solidFill>
                <a:latin typeface="+mn-lt"/>
                <a:ea typeface="+mn-ea"/>
                <a:cs typeface="+mn-cs"/>
              </a:rPr>
              <a:t>Today we will present to you about two important the financial institution services namely Trustee and Custodian</a:t>
            </a:r>
            <a:endParaRPr lang="en-GB"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1</a:t>
            </a:fld>
            <a:endParaRPr lang="en-GB"/>
          </a:p>
        </p:txBody>
      </p:sp>
    </p:spTree>
    <p:extLst>
      <p:ext uri="{BB962C8B-B14F-4D97-AF65-F5344CB8AC3E}">
        <p14:creationId xmlns:p14="http://schemas.microsoft.com/office/powerpoint/2010/main" val="3016068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http://www.youtube.com/watch?v=U8363dfQkFU&amp;feature=youtu.be</a:t>
            </a:r>
          </a:p>
          <a:p>
            <a:endParaRPr lang="en-US" dirty="0" smtClean="0"/>
          </a:p>
          <a:p>
            <a:r>
              <a:rPr lang="en-US" dirty="0" smtClean="0"/>
              <a:t>In general</a:t>
            </a:r>
            <a:r>
              <a:rPr lang="en-US" baseline="0" dirty="0" smtClean="0"/>
              <a:t>, a fund will involve many parties.</a:t>
            </a:r>
          </a:p>
          <a:p>
            <a:r>
              <a:rPr lang="en-US" dirty="0" smtClean="0"/>
              <a:t>But</a:t>
            </a:r>
            <a:r>
              <a:rPr lang="en-US" baseline="0" dirty="0" smtClean="0"/>
              <a:t> here to give you big picture of how it works we select only the main ones. </a:t>
            </a:r>
          </a:p>
          <a:p>
            <a:r>
              <a:rPr lang="en-US" baseline="0" dirty="0" smtClean="0"/>
              <a:t>First we have investors who have excess cash </a:t>
            </a:r>
          </a:p>
          <a:p>
            <a:r>
              <a:rPr lang="en-US" baseline="0" dirty="0" smtClean="0"/>
              <a:t>Second we have fund manager who make investment decision  </a:t>
            </a:r>
          </a:p>
          <a:p>
            <a:r>
              <a:rPr lang="en-US" baseline="0" dirty="0" smtClean="0"/>
              <a:t>Then we have custodian to safeguard the assets including cash and securities certificate</a:t>
            </a:r>
          </a:p>
          <a:p>
            <a:r>
              <a:rPr lang="en-US" baseline="0" dirty="0" smtClean="0"/>
              <a:t>and we have trustee which we will explain to you in a moment</a:t>
            </a:r>
            <a:endParaRPr lang="en-GB"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2</a:t>
            </a:fld>
            <a:endParaRPr lang="en-GB"/>
          </a:p>
        </p:txBody>
      </p:sp>
    </p:spTree>
    <p:extLst>
      <p:ext uri="{BB962C8B-B14F-4D97-AF65-F5344CB8AC3E}">
        <p14:creationId xmlns:p14="http://schemas.microsoft.com/office/powerpoint/2010/main" val="450195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latin typeface="+mn-lt"/>
                <a:ea typeface="+mn-ea"/>
                <a:cs typeface="+mn-cs"/>
              </a:rPr>
              <a:t>So in general. Trustee is an i</a:t>
            </a:r>
            <a:r>
              <a:rPr lang="en-US" dirty="0" smtClean="0">
                <a:latin typeface="Arial" pitchFamily="34" charset="0"/>
                <a:cs typeface="Arial" pitchFamily="34" charset="0"/>
              </a:rPr>
              <a:t>ndependent party who oversees the management and operations of the fund on behalf of the fund’s shareholders.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latin typeface="+mn-lt"/>
                <a:ea typeface="+mn-ea"/>
                <a:cs typeface="+mn-cs"/>
              </a:rPr>
              <a:t>Normally,</a:t>
            </a:r>
            <a:r>
              <a:rPr lang="en-GB" sz="1200" b="0" i="0" kern="1200" baseline="0" dirty="0" smtClean="0">
                <a:solidFill>
                  <a:schemeClr val="tx1"/>
                </a:solidFill>
                <a:latin typeface="+mn-lt"/>
                <a:ea typeface="+mn-ea"/>
                <a:cs typeface="+mn-cs"/>
              </a:rPr>
              <a:t> they are </a:t>
            </a:r>
            <a:r>
              <a:rPr lang="en-GB" sz="1200" b="0" i="0" kern="1200" dirty="0" smtClean="0">
                <a:solidFill>
                  <a:schemeClr val="tx1"/>
                </a:solidFill>
                <a:latin typeface="+mn-lt"/>
                <a:ea typeface="+mn-ea"/>
                <a:cs typeface="+mn-cs"/>
              </a:rPr>
              <a:t>financial institutions who have the qualifications as prescribed by the Office of the SEC.</a:t>
            </a:r>
            <a:endParaRPr lang="en-US" dirty="0" smtClean="0">
              <a:latin typeface="Arial" pitchFamily="34" charset="0"/>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itchFamily="34" charset="0"/>
                <a:cs typeface="Arial" pitchFamily="34" charset="0"/>
              </a:rPr>
              <a:t>One</a:t>
            </a:r>
            <a:r>
              <a:rPr lang="en-US" baseline="0" dirty="0" smtClean="0">
                <a:latin typeface="Arial" pitchFamily="34" charset="0"/>
                <a:cs typeface="Arial" pitchFamily="34" charset="0"/>
              </a:rPr>
              <a:t> i</a:t>
            </a:r>
            <a:r>
              <a:rPr lang="en-US" dirty="0" smtClean="0">
                <a:latin typeface="Arial" pitchFamily="34" charset="0"/>
                <a:cs typeface="Arial" pitchFamily="34" charset="0"/>
              </a:rPr>
              <a:t>mportant</a:t>
            </a:r>
            <a:r>
              <a:rPr lang="en-US" baseline="0" dirty="0" smtClean="0">
                <a:latin typeface="Arial" pitchFamily="34" charset="0"/>
                <a:cs typeface="Arial" pitchFamily="34" charset="0"/>
              </a:rPr>
              <a:t> note is that </a:t>
            </a:r>
            <a:r>
              <a:rPr lang="en-US" dirty="0" smtClean="0">
                <a:latin typeface="Arial" pitchFamily="34" charset="0"/>
                <a:cs typeface="Arial" pitchFamily="34" charset="0"/>
              </a:rPr>
              <a:t>Trustee cannot be involved with day-to-day management or have </a:t>
            </a:r>
            <a:r>
              <a:rPr lang="en-GB" sz="1200" b="0" i="0" kern="1200" dirty="0" smtClean="0">
                <a:solidFill>
                  <a:schemeClr val="tx1"/>
                </a:solidFill>
                <a:latin typeface="+mn-lt"/>
                <a:ea typeface="+mn-ea"/>
                <a:cs typeface="+mn-cs"/>
              </a:rPr>
              <a:t>no significant</a:t>
            </a:r>
            <a:r>
              <a:rPr lang="en-GB" sz="1200" b="0" i="0" kern="1200" baseline="0" dirty="0" smtClean="0">
                <a:solidFill>
                  <a:schemeClr val="tx1"/>
                </a:solidFill>
                <a:latin typeface="+mn-lt"/>
                <a:ea typeface="+mn-ea"/>
                <a:cs typeface="+mn-cs"/>
              </a:rPr>
              <a:t> </a:t>
            </a:r>
            <a:r>
              <a:rPr lang="en-GB" sz="1200" b="0" i="0" kern="1200" dirty="0" smtClean="0">
                <a:solidFill>
                  <a:schemeClr val="tx1"/>
                </a:solidFill>
                <a:latin typeface="+mn-lt"/>
                <a:ea typeface="+mn-ea"/>
                <a:cs typeface="+mn-cs"/>
              </a:rPr>
              <a:t>relation with the management company such as holding shares</a:t>
            </a:r>
            <a:r>
              <a:rPr lang="en-GB" sz="1200" b="0" i="0" kern="1200" baseline="0" dirty="0" smtClean="0">
                <a:solidFill>
                  <a:schemeClr val="tx1"/>
                </a:solidFill>
                <a:latin typeface="+mn-lt"/>
                <a:ea typeface="+mn-ea"/>
                <a:cs typeface="+mn-cs"/>
              </a:rPr>
              <a:t>. </a:t>
            </a:r>
            <a:endParaRPr lang="en-GB" sz="1200" b="1" i="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baseline="0" dirty="0" smtClean="0">
                <a:solidFill>
                  <a:schemeClr val="tx1"/>
                </a:solidFill>
                <a:latin typeface="+mn-lt"/>
                <a:ea typeface="+mn-ea"/>
                <a:cs typeface="+mn-cs"/>
              </a:rPr>
              <a:t>Next, we will show you three examples that has trustee in the process </a:t>
            </a:r>
          </a:p>
        </p:txBody>
      </p:sp>
      <p:sp>
        <p:nvSpPr>
          <p:cNvPr id="4" name="Slide Number Placeholder 3"/>
          <p:cNvSpPr>
            <a:spLocks noGrp="1"/>
          </p:cNvSpPr>
          <p:nvPr>
            <p:ph type="sldNum" sz="quarter" idx="10"/>
          </p:nvPr>
        </p:nvSpPr>
        <p:spPr/>
        <p:txBody>
          <a:bodyPr/>
          <a:lstStyle/>
          <a:p>
            <a:fld id="{106D3CB7-9958-4904-A0C4-7871E072D178}" type="slidenum">
              <a:rPr lang="en-GB" smtClean="0"/>
              <a:pPr/>
              <a:t>4</a:t>
            </a:fld>
            <a:endParaRPr lang="en-GB"/>
          </a:p>
        </p:txBody>
      </p:sp>
    </p:spTree>
    <p:extLst>
      <p:ext uri="{BB962C8B-B14F-4D97-AF65-F5344CB8AC3E}">
        <p14:creationId xmlns:p14="http://schemas.microsoft.com/office/powerpoint/2010/main" val="831909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First</a:t>
            </a:r>
            <a:r>
              <a:rPr lang="en-US" baseline="0" dirty="0" smtClean="0"/>
              <a:t> start with duties of trustee in mutual fund. </a:t>
            </a:r>
          </a:p>
          <a:p>
            <a:endParaRPr lang="en-US" baseline="0" dirty="0" smtClean="0"/>
          </a:p>
        </p:txBody>
      </p:sp>
      <p:sp>
        <p:nvSpPr>
          <p:cNvPr id="4" name="Slide Number Placeholder 3"/>
          <p:cNvSpPr>
            <a:spLocks noGrp="1"/>
          </p:cNvSpPr>
          <p:nvPr>
            <p:ph type="sldNum" sz="quarter" idx="10"/>
          </p:nvPr>
        </p:nvSpPr>
        <p:spPr/>
        <p:txBody>
          <a:bodyPr/>
          <a:lstStyle/>
          <a:p>
            <a:fld id="{106D3CB7-9958-4904-A0C4-7871E072D178}" type="slidenum">
              <a:rPr lang="en-GB" smtClean="0"/>
              <a:pPr/>
              <a:t>5</a:t>
            </a:fld>
            <a:endParaRPr lang="en-GB"/>
          </a:p>
        </p:txBody>
      </p:sp>
    </p:spTree>
    <p:extLst>
      <p:ext uri="{BB962C8B-B14F-4D97-AF65-F5344CB8AC3E}">
        <p14:creationId xmlns:p14="http://schemas.microsoft.com/office/powerpoint/2010/main" val="831909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US" b="1" dirty="0" smtClean="0"/>
              <a:t>An independent party, responsible for administering the trust for the benefit of investors. The trustee is the owner of the mortgage solely for the benefit of the investors in the mortgage backed securities, who are the true beneficial owners of the mortgages. </a:t>
            </a:r>
            <a:r>
              <a:rPr lang="en-US" dirty="0" smtClean="0"/>
              <a:t>The Trustee holds a security interest in the mortgaged property by having the mortgage loans assigned in the name of the trustee</a:t>
            </a:r>
            <a:r>
              <a:rPr lang="en-US" baseline="0" dirty="0" smtClean="0"/>
              <a:t> </a:t>
            </a:r>
            <a:r>
              <a:rPr lang="en-US" dirty="0" smtClean="0"/>
              <a:t>for the benefit of the trust (e.g. U.S. Bank as Trustee for the MBS Trust) or in the name of MERS, a Mortgage Electronic Recording System used by many of the largest financial institutions. The duties of the trustee are administrative in nature, are clearly spelled out in the MBS transaction documents, and generally are non-discretionary in nature.</a:t>
            </a:r>
          </a:p>
          <a:p>
            <a:endParaRPr lang="en-US" dirty="0" smtClean="0"/>
          </a:p>
          <a:p>
            <a:r>
              <a:rPr lang="en-US" dirty="0" smtClean="0"/>
              <a:t>https://www.usbank.com/pdf/community/Role-of-Trustee-Sept2013.pdf</a:t>
            </a:r>
            <a:endParaRPr lang="th-TH"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7</a:t>
            </a:fld>
            <a:endParaRPr lang="en-GB"/>
          </a:p>
        </p:txBody>
      </p:sp>
    </p:spTree>
    <p:extLst>
      <p:ext uri="{BB962C8B-B14F-4D97-AF65-F5344CB8AC3E}">
        <p14:creationId xmlns:p14="http://schemas.microsoft.com/office/powerpoint/2010/main" val="3678541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8</a:t>
            </a:fld>
            <a:endParaRPr lang="en-GB"/>
          </a:p>
        </p:txBody>
      </p:sp>
    </p:spTree>
    <p:extLst>
      <p:ext uri="{BB962C8B-B14F-4D97-AF65-F5344CB8AC3E}">
        <p14:creationId xmlns:p14="http://schemas.microsoft.com/office/powerpoint/2010/main" val="2115362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https://www.usbank.com/pdf/community/Role-of-Trustee-Sept2013.pdf</a:t>
            </a:r>
          </a:p>
          <a:p>
            <a:r>
              <a:rPr lang="en-GB" dirty="0" smtClean="0"/>
              <a:t>http://1analysis.com/mortgage-securitization/</a:t>
            </a:r>
            <a:endParaRPr lang="en-GB"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9</a:t>
            </a:fld>
            <a:endParaRPr lang="en-GB"/>
          </a:p>
        </p:txBody>
      </p:sp>
    </p:spTree>
    <p:extLst>
      <p:ext uri="{BB962C8B-B14F-4D97-AF65-F5344CB8AC3E}">
        <p14:creationId xmlns:p14="http://schemas.microsoft.com/office/powerpoint/2010/main" val="8319098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6D3CB7-9958-4904-A0C4-7871E072D178}" type="slidenum">
              <a:rPr lang="en-GB" smtClean="0"/>
              <a:pPr/>
              <a:t>10</a:t>
            </a:fld>
            <a:endParaRPr lang="en-GB"/>
          </a:p>
        </p:txBody>
      </p:sp>
    </p:spTree>
    <p:extLst>
      <p:ext uri="{BB962C8B-B14F-4D97-AF65-F5344CB8AC3E}">
        <p14:creationId xmlns:p14="http://schemas.microsoft.com/office/powerpoint/2010/main" val="27861417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en-US" dirty="0"/>
          </a:p>
        </p:txBody>
      </p:sp>
      <p:sp>
        <p:nvSpPr>
          <p:cNvPr id="4" name="ตัวยึดหมายเลขภาพนิ่ง 3"/>
          <p:cNvSpPr>
            <a:spLocks noGrp="1"/>
          </p:cNvSpPr>
          <p:nvPr>
            <p:ph type="sldNum" sz="quarter" idx="10"/>
          </p:nvPr>
        </p:nvSpPr>
        <p:spPr/>
        <p:txBody>
          <a:bodyPr/>
          <a:lstStyle/>
          <a:p>
            <a:fld id="{106D3CB7-9958-4904-A0C4-7871E072D178}" type="slidenum">
              <a:rPr lang="en-GB" smtClean="0"/>
              <a:pPr/>
              <a:t>19</a:t>
            </a:fld>
            <a:endParaRPr lang="en-GB"/>
          </a:p>
        </p:txBody>
      </p:sp>
    </p:spTree>
    <p:extLst>
      <p:ext uri="{BB962C8B-B14F-4D97-AF65-F5344CB8AC3E}">
        <p14:creationId xmlns:p14="http://schemas.microsoft.com/office/powerpoint/2010/main" val="3214076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BEF4004-E27B-48AE-8323-167E165E3FD2}" type="datetimeFigureOut">
              <a:rPr lang="en-US" smtClean="0"/>
              <a:pPr/>
              <a:t>9/17/14 </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EF4004-E27B-48AE-8323-167E165E3FD2}" type="datetimeFigureOut">
              <a:rPr lang="en-US" smtClean="0"/>
              <a:pPr/>
              <a:t>9/17/14 </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EF4004-E27B-48AE-8323-167E165E3FD2}" type="datetimeFigureOut">
              <a:rPr lang="en-US" smtClean="0"/>
              <a:pPr/>
              <a:t>9/17/14 </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BEF4004-E27B-48AE-8323-167E165E3FD2}" type="datetimeFigureOut">
              <a:rPr lang="en-US" smtClean="0"/>
              <a:pPr/>
              <a:t>9/17/14 </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BEF4004-E27B-48AE-8323-167E165E3FD2}" type="datetimeFigureOut">
              <a:rPr lang="en-US" smtClean="0"/>
              <a:pPr/>
              <a:t>9/17/14 </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BEF4004-E27B-48AE-8323-167E165E3FD2}" type="datetimeFigureOut">
              <a:rPr lang="en-US" smtClean="0"/>
              <a:pPr/>
              <a:t>9/17/14 </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EF4004-E27B-48AE-8323-167E165E3FD2}" type="datetimeFigureOut">
              <a:rPr lang="en-US" smtClean="0"/>
              <a:pPr/>
              <a:t>9/17/14 </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EF4004-E27B-48AE-8323-167E165E3FD2}" type="datetimeFigureOut">
              <a:rPr lang="en-US" smtClean="0"/>
              <a:pPr/>
              <a:t>9/17/14 </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EF4004-E27B-48AE-8323-167E165E3FD2}" type="datetimeFigureOut">
              <a:rPr lang="en-US" smtClean="0"/>
              <a:pPr/>
              <a:t>9/17/14 </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EF4004-E27B-48AE-8323-167E165E3FD2}" type="datetimeFigureOut">
              <a:rPr lang="en-US" smtClean="0"/>
              <a:pPr/>
              <a:t>9/17/14 </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EF4004-E27B-48AE-8323-167E165E3FD2}" type="datetimeFigureOut">
              <a:rPr lang="en-US" smtClean="0"/>
              <a:pPr/>
              <a:t>9/17/14 </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BEF4004-E27B-48AE-8323-167E165E3FD2}" type="datetimeFigureOut">
              <a:rPr lang="en-US" smtClean="0"/>
              <a:pPr/>
              <a:t>9/17/14 </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87D81A-A16D-4943-8475-6645C7F6A0AB}" type="slidenum">
              <a:rPr lang="en-GB" smtClean="0"/>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cxnSp>
        <p:nvCxnSpPr>
          <p:cNvPr id="8" name="Straight Connector 7"/>
          <p:cNvCxnSpPr/>
          <p:nvPr userDrawn="1"/>
        </p:nvCxnSpPr>
        <p:spPr>
          <a:xfrm>
            <a:off x="0" y="692150"/>
            <a:ext cx="914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77000"/>
            <a:ext cx="9144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TRUSTEE				CUSTODIAN	</a:t>
            </a:r>
            <a:endParaRPr lang="en-US" sz="1400" b="1" dirty="0">
              <a:cs typeface="Arial" pitchFamily="34" charset="0"/>
            </a:endParaRPr>
          </a:p>
        </p:txBody>
      </p:sp>
      <p:sp>
        <p:nvSpPr>
          <p:cNvPr id="10" name="Rectangle 9"/>
          <p:cNvSpPr/>
          <p:nvPr userDrawn="1"/>
        </p:nvSpPr>
        <p:spPr>
          <a:xfrm>
            <a:off x="4572000" y="6477000"/>
            <a:ext cx="45720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0" y="6096000"/>
            <a:ext cx="4572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Mutual</a:t>
            </a:r>
            <a:r>
              <a:rPr lang="en-US" sz="1400" b="1" baseline="0" dirty="0" smtClean="0">
                <a:cs typeface="Arial" pitchFamily="34" charset="0"/>
              </a:rPr>
              <a:t> Fund              Mortgage-Backed</a:t>
            </a:r>
            <a:r>
              <a:rPr lang="en-US" sz="1400" b="1" dirty="0" smtClean="0">
                <a:cs typeface="Arial" pitchFamily="34" charset="0"/>
              </a:rPr>
              <a:t>	Bond</a:t>
            </a:r>
            <a:endParaRPr lang="en-US" sz="1400" b="1" dirty="0">
              <a:cs typeface="Arial" pitchFamily="34" charset="0"/>
            </a:endParaRPr>
          </a:p>
        </p:txBody>
      </p:sp>
      <p:sp>
        <p:nvSpPr>
          <p:cNvPr id="6" name="Rectangle 5"/>
          <p:cNvSpPr/>
          <p:nvPr userDrawn="1"/>
        </p:nvSpPr>
        <p:spPr>
          <a:xfrm>
            <a:off x="1447800" y="6096000"/>
            <a:ext cx="31242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p:cNvCxnSpPr/>
          <p:nvPr userDrawn="1"/>
        </p:nvCxnSpPr>
        <p:spPr>
          <a:xfrm>
            <a:off x="0" y="6475412"/>
            <a:ext cx="4572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1258270"/>
      </p:ext>
    </p:extLst>
  </p:cSld>
  <p:clrMapOvr>
    <a:masterClrMapping/>
  </p:clrMapOvr>
  <p:timing>
    <p:tnLst>
      <p:par>
        <p:cTn xmlns:p14="http://schemas.microsoft.com/office/powerpoint/2010/mai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cxnSp>
        <p:nvCxnSpPr>
          <p:cNvPr id="8" name="Straight Connector 7"/>
          <p:cNvCxnSpPr/>
          <p:nvPr userDrawn="1"/>
        </p:nvCxnSpPr>
        <p:spPr>
          <a:xfrm>
            <a:off x="0" y="692150"/>
            <a:ext cx="914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77000"/>
            <a:ext cx="9144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TRUSTEE				CUSTODIAN	</a:t>
            </a:r>
            <a:endParaRPr lang="en-US" sz="1400" b="1" dirty="0">
              <a:cs typeface="Arial" pitchFamily="34" charset="0"/>
            </a:endParaRPr>
          </a:p>
        </p:txBody>
      </p:sp>
      <p:sp>
        <p:nvSpPr>
          <p:cNvPr id="10" name="Rectangle 9"/>
          <p:cNvSpPr/>
          <p:nvPr userDrawn="1"/>
        </p:nvSpPr>
        <p:spPr>
          <a:xfrm>
            <a:off x="4572000" y="6477000"/>
            <a:ext cx="45720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0" y="6096000"/>
            <a:ext cx="4572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Mutual</a:t>
            </a:r>
            <a:r>
              <a:rPr lang="en-US" sz="1400" b="1" baseline="0" dirty="0" smtClean="0">
                <a:cs typeface="Arial" pitchFamily="34" charset="0"/>
              </a:rPr>
              <a:t> Fund              Mortgage-Backed</a:t>
            </a:r>
            <a:r>
              <a:rPr lang="en-US" sz="1400" b="1" dirty="0" smtClean="0">
                <a:cs typeface="Arial" pitchFamily="34" charset="0"/>
              </a:rPr>
              <a:t>	Bond</a:t>
            </a:r>
            <a:endParaRPr lang="en-US" sz="1400" b="1" dirty="0">
              <a:cs typeface="Arial" pitchFamily="34" charset="0"/>
            </a:endParaRPr>
          </a:p>
        </p:txBody>
      </p:sp>
      <p:sp>
        <p:nvSpPr>
          <p:cNvPr id="6" name="Rectangle 5"/>
          <p:cNvSpPr/>
          <p:nvPr userDrawn="1"/>
        </p:nvSpPr>
        <p:spPr>
          <a:xfrm>
            <a:off x="0" y="6096000"/>
            <a:ext cx="15240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p:cNvCxnSpPr/>
          <p:nvPr userDrawn="1"/>
        </p:nvCxnSpPr>
        <p:spPr>
          <a:xfrm>
            <a:off x="0" y="6475412"/>
            <a:ext cx="4572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11"/>
          <p:cNvSpPr/>
          <p:nvPr userDrawn="1"/>
        </p:nvSpPr>
        <p:spPr>
          <a:xfrm>
            <a:off x="3276600" y="6096000"/>
            <a:ext cx="13716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01258270"/>
      </p:ext>
    </p:extLst>
  </p:cSld>
  <p:clrMapOvr>
    <a:masterClrMapping/>
  </p:clrMapOvr>
  <p:timing>
    <p:tnLst>
      <p:par>
        <p:cTn xmlns:p14="http://schemas.microsoft.com/office/powerpoint/2010/mai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cxnSp>
        <p:nvCxnSpPr>
          <p:cNvPr id="8" name="Straight Connector 7"/>
          <p:cNvCxnSpPr/>
          <p:nvPr userDrawn="1"/>
        </p:nvCxnSpPr>
        <p:spPr>
          <a:xfrm>
            <a:off x="0" y="692150"/>
            <a:ext cx="914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77000"/>
            <a:ext cx="9144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TRUSTEE				CUSTODIAN	</a:t>
            </a:r>
            <a:endParaRPr lang="en-US" sz="1400" b="1" dirty="0">
              <a:cs typeface="Arial" pitchFamily="34" charset="0"/>
            </a:endParaRPr>
          </a:p>
        </p:txBody>
      </p:sp>
      <p:sp>
        <p:nvSpPr>
          <p:cNvPr id="10" name="Rectangle 9"/>
          <p:cNvSpPr/>
          <p:nvPr userDrawn="1"/>
        </p:nvSpPr>
        <p:spPr>
          <a:xfrm>
            <a:off x="4572000" y="6477000"/>
            <a:ext cx="45720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0" y="6096000"/>
            <a:ext cx="4572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Mutual</a:t>
            </a:r>
            <a:r>
              <a:rPr lang="en-US" sz="1400" b="1" baseline="0" dirty="0" smtClean="0">
                <a:cs typeface="Arial" pitchFamily="34" charset="0"/>
              </a:rPr>
              <a:t> Fund              Mortgage-Backed</a:t>
            </a:r>
            <a:r>
              <a:rPr lang="en-US" sz="1400" b="1" dirty="0" smtClean="0">
                <a:cs typeface="Arial" pitchFamily="34" charset="0"/>
              </a:rPr>
              <a:t>	Bond</a:t>
            </a:r>
            <a:endParaRPr lang="en-US" sz="1400" b="1" dirty="0">
              <a:cs typeface="Arial" pitchFamily="34" charset="0"/>
            </a:endParaRPr>
          </a:p>
        </p:txBody>
      </p:sp>
      <p:sp>
        <p:nvSpPr>
          <p:cNvPr id="6" name="Rectangle 5"/>
          <p:cNvSpPr/>
          <p:nvPr userDrawn="1"/>
        </p:nvSpPr>
        <p:spPr>
          <a:xfrm>
            <a:off x="0" y="6096000"/>
            <a:ext cx="36576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p:cNvCxnSpPr/>
          <p:nvPr userDrawn="1"/>
        </p:nvCxnSpPr>
        <p:spPr>
          <a:xfrm>
            <a:off x="0" y="6475412"/>
            <a:ext cx="4572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1258270"/>
      </p:ext>
    </p:extLst>
  </p:cSld>
  <p:clrMapOvr>
    <a:masterClrMapping/>
  </p:clrMapOvr>
  <p:timing>
    <p:tnLst>
      <p:par>
        <p:cTn xmlns:p14="http://schemas.microsoft.com/office/powerpoint/2010/mai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cxnSp>
        <p:nvCxnSpPr>
          <p:cNvPr id="8" name="Straight Connector 7"/>
          <p:cNvCxnSpPr/>
          <p:nvPr userDrawn="1"/>
        </p:nvCxnSpPr>
        <p:spPr>
          <a:xfrm>
            <a:off x="0" y="692150"/>
            <a:ext cx="914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77000"/>
            <a:ext cx="9144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TRUSTEE				CUSTODIAN	</a:t>
            </a:r>
            <a:endParaRPr lang="en-US" sz="1400" b="1" dirty="0">
              <a:cs typeface="Arial" pitchFamily="34" charset="0"/>
            </a:endParaRPr>
          </a:p>
        </p:txBody>
      </p:sp>
      <p:sp>
        <p:nvSpPr>
          <p:cNvPr id="10" name="Rectangle 9"/>
          <p:cNvSpPr/>
          <p:nvPr userDrawn="1"/>
        </p:nvSpPr>
        <p:spPr>
          <a:xfrm>
            <a:off x="0" y="6477000"/>
            <a:ext cx="45720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xmlns:p14="http://schemas.microsoft.com/office/powerpoint/2010/mai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cxnSp>
        <p:nvCxnSpPr>
          <p:cNvPr id="8" name="Straight Connector 7"/>
          <p:cNvCxnSpPr/>
          <p:nvPr userDrawn="1"/>
        </p:nvCxnSpPr>
        <p:spPr>
          <a:xfrm>
            <a:off x="0" y="692150"/>
            <a:ext cx="914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77000"/>
            <a:ext cx="9144000" cy="381000"/>
          </a:xfrm>
          <a:prstGeom prst="rect">
            <a:avLst/>
          </a:prstGeom>
          <a:solidFill>
            <a:srgbClr val="B335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400" b="1" dirty="0" smtClean="0">
                <a:cs typeface="Arial" pitchFamily="34" charset="0"/>
              </a:rPr>
              <a:t>TRUSTEE				CUSTODIAN	</a:t>
            </a:r>
            <a:endParaRPr lang="en-US" sz="1400" b="1" dirty="0">
              <a:cs typeface="Arial" pitchFamily="34" charset="0"/>
            </a:endParaRPr>
          </a:p>
        </p:txBody>
      </p:sp>
      <p:sp>
        <p:nvSpPr>
          <p:cNvPr id="10" name="Rectangle 9"/>
          <p:cNvSpPr/>
          <p:nvPr userDrawn="1"/>
        </p:nvSpPr>
        <p:spPr>
          <a:xfrm>
            <a:off x="4572000" y="6477000"/>
            <a:ext cx="4572000" cy="381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841616"/>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EF4004-E27B-48AE-8323-167E165E3FD2}" type="datetimeFigureOut">
              <a:rPr lang="en-US" smtClean="0"/>
              <a:pPr/>
              <a:t>9/17/14 </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87D81A-A16D-4943-8475-6645C7F6A0A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5" r:id="rId13"/>
    <p:sldLayoutId id="2147483694" r:id="rId14"/>
    <p:sldLayoutId id="2147483695" r:id="rId15"/>
    <p:sldLayoutId id="2147483673" r:id="rId16"/>
    <p:sldLayoutId id="2147483693"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gif"/><Relationship Id="rId1" Type="http://schemas.openxmlformats.org/officeDocument/2006/relationships/slideLayout" Target="../slideLayouts/slideLayout17.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14.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11.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3.png"/><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5.png"/><Relationship Id="rId3"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jpeg"/><Relationship Id="rId1" Type="http://schemas.openxmlformats.org/officeDocument/2006/relationships/slideLayout" Target="../slideLayouts/slideLayout16.xml"/><Relationship Id="rId2"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quimea.com/wp-content/uploads/sites/10/2013/08/coins_on_chart.jpg"/>
          <p:cNvPicPr>
            <a:picLocks noChangeAspect="1" noChangeArrowheads="1"/>
          </p:cNvPicPr>
          <p:nvPr/>
        </p:nvPicPr>
        <p:blipFill>
          <a:blip r:embed="rId3"/>
          <a:srcRect/>
          <a:stretch>
            <a:fillRect/>
          </a:stretch>
        </p:blipFill>
        <p:spPr bwMode="auto">
          <a:xfrm>
            <a:off x="0" y="0"/>
            <a:ext cx="9148074" cy="6096000"/>
          </a:xfrm>
          <a:prstGeom prst="rect">
            <a:avLst/>
          </a:prstGeom>
          <a:noFill/>
        </p:spPr>
      </p:pic>
      <p:sp>
        <p:nvSpPr>
          <p:cNvPr id="3" name="TextBox 2"/>
          <p:cNvSpPr txBox="1"/>
          <p:nvPr/>
        </p:nvSpPr>
        <p:spPr>
          <a:xfrm>
            <a:off x="6096000" y="6135469"/>
            <a:ext cx="3229637" cy="646331"/>
          </a:xfrm>
          <a:prstGeom prst="rect">
            <a:avLst/>
          </a:prstGeom>
          <a:noFill/>
        </p:spPr>
        <p:txBody>
          <a:bodyPr wrap="square" rtlCol="0">
            <a:spAutoFit/>
          </a:bodyPr>
          <a:lstStyle/>
          <a:p>
            <a:r>
              <a:rPr lang="en-US" sz="3600" b="1" i="1" dirty="0" smtClean="0">
                <a:latin typeface="Arial" pitchFamily="34" charset="0"/>
                <a:cs typeface="Arial" pitchFamily="34" charset="0"/>
              </a:rPr>
              <a:t>Team Hybrid</a:t>
            </a:r>
            <a:endParaRPr lang="en-GB" sz="3600" b="1" i="1" dirty="0">
              <a:latin typeface="Arial" pitchFamily="34" charset="0"/>
              <a:cs typeface="Arial" pitchFamily="34" charset="0"/>
            </a:endParaRPr>
          </a:p>
        </p:txBody>
      </p:sp>
      <p:sp>
        <p:nvSpPr>
          <p:cNvPr id="4" name="Pentagon 3"/>
          <p:cNvSpPr/>
          <p:nvPr/>
        </p:nvSpPr>
        <p:spPr>
          <a:xfrm>
            <a:off x="0" y="914400"/>
            <a:ext cx="8153400" cy="1676400"/>
          </a:xfrm>
          <a:prstGeom prst="homePlate">
            <a:avLst>
              <a:gd name="adj" fmla="val 55698"/>
            </a:avLst>
          </a:prstGeom>
          <a:solidFill>
            <a:srgbClr val="FFFFFF">
              <a:alpha val="8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5400" b="1" dirty="0" smtClean="0">
                <a:solidFill>
                  <a:schemeClr val="tx1">
                    <a:lumMod val="75000"/>
                    <a:lumOff val="25000"/>
                  </a:schemeClr>
                </a:solidFill>
                <a:latin typeface="Arial" pitchFamily="34" charset="0"/>
                <a:cs typeface="Arial" pitchFamily="34" charset="0"/>
              </a:rPr>
              <a:t>TRUSTEE and CUSTODIAN Services  </a:t>
            </a:r>
            <a:r>
              <a:rPr lang="en-US" dirty="0" smtClean="0"/>
              <a:t> </a:t>
            </a:r>
            <a:endParaRPr lang="en-GB"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a:srcRect l="8199" t="19792" r="42606" b="30208"/>
          <a:stretch>
            <a:fillRect/>
          </a:stretch>
        </p:blipFill>
        <p:spPr bwMode="auto">
          <a:xfrm>
            <a:off x="76200" y="1219200"/>
            <a:ext cx="8991600" cy="5138057"/>
          </a:xfrm>
          <a:prstGeom prst="rect">
            <a:avLst/>
          </a:prstGeom>
          <a:noFill/>
          <a:ln w="9525">
            <a:noFill/>
            <a:miter lim="800000"/>
            <a:headEnd/>
            <a:tailEnd/>
          </a:ln>
          <a:effectLst/>
        </p:spPr>
      </p:pic>
      <p:sp>
        <p:nvSpPr>
          <p:cNvPr id="3" name="Rectangle 2"/>
          <p:cNvSpPr/>
          <p:nvPr/>
        </p:nvSpPr>
        <p:spPr>
          <a:xfrm>
            <a:off x="1066800" y="2242457"/>
            <a:ext cx="2209800" cy="609600"/>
          </a:xfrm>
          <a:prstGeom prst="rect">
            <a:avLst/>
          </a:prstGeom>
          <a:solidFill>
            <a:srgbClr val="FFE193">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tx1">
                    <a:lumMod val="75000"/>
                    <a:lumOff val="25000"/>
                  </a:schemeClr>
                </a:solidFill>
                <a:latin typeface="Arial" pitchFamily="34" charset="0"/>
                <a:cs typeface="Arial" pitchFamily="34" charset="0"/>
              </a:rPr>
              <a:t>Investors</a:t>
            </a:r>
            <a:r>
              <a:rPr lang="en-US" sz="1400" dirty="0" smtClean="0"/>
              <a:t> </a:t>
            </a:r>
            <a:endParaRPr lang="en-GB" sz="1400" dirty="0"/>
          </a:p>
        </p:txBody>
      </p:sp>
      <p:sp>
        <p:nvSpPr>
          <p:cNvPr id="4" name="Rectangle 3"/>
          <p:cNvSpPr/>
          <p:nvPr/>
        </p:nvSpPr>
        <p:spPr>
          <a:xfrm>
            <a:off x="6172200" y="2623457"/>
            <a:ext cx="2209800" cy="914400"/>
          </a:xfrm>
          <a:prstGeom prst="rect">
            <a:avLst/>
          </a:prstGeom>
          <a:solidFill>
            <a:srgbClr val="FFE193">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tx1">
                    <a:lumMod val="75000"/>
                    <a:lumOff val="25000"/>
                  </a:schemeClr>
                </a:solidFill>
                <a:latin typeface="Arial" pitchFamily="34" charset="0"/>
                <a:cs typeface="Arial" pitchFamily="34" charset="0"/>
              </a:rPr>
              <a:t>Fund Manager</a:t>
            </a:r>
            <a:r>
              <a:rPr lang="en-US" sz="1400" dirty="0" smtClean="0"/>
              <a:t> </a:t>
            </a:r>
            <a:endParaRPr lang="en-GB" sz="1400" dirty="0"/>
          </a:p>
        </p:txBody>
      </p:sp>
      <p:sp>
        <p:nvSpPr>
          <p:cNvPr id="5" name="Rectangle 4"/>
          <p:cNvSpPr/>
          <p:nvPr/>
        </p:nvSpPr>
        <p:spPr>
          <a:xfrm>
            <a:off x="5257800" y="5214257"/>
            <a:ext cx="2209800" cy="609600"/>
          </a:xfrm>
          <a:prstGeom prst="rect">
            <a:avLst/>
          </a:prstGeom>
          <a:solidFill>
            <a:srgbClr val="FFE193">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tx1">
                    <a:lumMod val="75000"/>
                    <a:lumOff val="25000"/>
                  </a:schemeClr>
                </a:solidFill>
                <a:latin typeface="Arial" pitchFamily="34" charset="0"/>
                <a:cs typeface="Arial" pitchFamily="34" charset="0"/>
              </a:rPr>
              <a:t>Custodian</a:t>
            </a:r>
            <a:endParaRPr lang="en-GB" sz="1400" dirty="0"/>
          </a:p>
        </p:txBody>
      </p:sp>
      <p:sp>
        <p:nvSpPr>
          <p:cNvPr id="6" name="Rectangle 5"/>
          <p:cNvSpPr/>
          <p:nvPr/>
        </p:nvSpPr>
        <p:spPr>
          <a:xfrm>
            <a:off x="304800" y="5061857"/>
            <a:ext cx="2209800" cy="609600"/>
          </a:xfrm>
          <a:prstGeom prst="rect">
            <a:avLst/>
          </a:prstGeom>
          <a:solidFill>
            <a:srgbClr val="FFE193">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tx1">
                    <a:lumMod val="75000"/>
                    <a:lumOff val="25000"/>
                  </a:schemeClr>
                </a:solidFill>
                <a:latin typeface="Arial" pitchFamily="34" charset="0"/>
                <a:cs typeface="Arial" pitchFamily="34" charset="0"/>
              </a:rPr>
              <a:t>Trustee</a:t>
            </a:r>
            <a:endParaRPr lang="en-GB" sz="1400" dirty="0"/>
          </a:p>
        </p:txBody>
      </p:sp>
      <p:cxnSp>
        <p:nvCxnSpPr>
          <p:cNvPr id="7" name="Straight Connector 6"/>
          <p:cNvCxnSpPr/>
          <p:nvPr/>
        </p:nvCxnSpPr>
        <p:spPr>
          <a:xfrm>
            <a:off x="0" y="692150"/>
            <a:ext cx="914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4 main parties involved in a fund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slide(fromBottom)">
                                      <p:cBhvr>
                                        <p:cTn id="7" dur="500"/>
                                        <p:tgtEl>
                                          <p:spTgt spid="3">
                                            <p:bg/>
                                          </p:spTgt>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lide(fromBottom)">
                                      <p:cBhvr>
                                        <p:cTn id="11" dur="500"/>
                                        <p:tgtEl>
                                          <p:spTgt spid="3">
                                            <p:txEl>
                                              <p:pRg st="0" end="0"/>
                                            </p:txEl>
                                          </p:spTgt>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
                                            <p:bg/>
                                          </p:spTgt>
                                        </p:tgtEl>
                                        <p:attrNameLst>
                                          <p:attrName>style.visibility</p:attrName>
                                        </p:attrNameLst>
                                      </p:cBhvr>
                                      <p:to>
                                        <p:strVal val="visible"/>
                                      </p:to>
                                    </p:set>
                                    <p:animEffect transition="in" filter="slide(fromBottom)">
                                      <p:cBhvr>
                                        <p:cTn id="15" dur="500"/>
                                        <p:tgtEl>
                                          <p:spTgt spid="4">
                                            <p:bg/>
                                          </p:spTgt>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slide(fromBottom)">
                                      <p:cBhvr>
                                        <p:cTn id="19" dur="500"/>
                                        <p:tgtEl>
                                          <p:spTgt spid="4">
                                            <p:txEl>
                                              <p:pRg st="0" end="0"/>
                                            </p:txEl>
                                          </p:spTgt>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5">
                                            <p:bg/>
                                          </p:spTgt>
                                        </p:tgtEl>
                                        <p:attrNameLst>
                                          <p:attrName>style.visibility</p:attrName>
                                        </p:attrNameLst>
                                      </p:cBhvr>
                                      <p:to>
                                        <p:strVal val="visible"/>
                                      </p:to>
                                    </p:set>
                                    <p:animEffect transition="in" filter="slide(fromBottom)">
                                      <p:cBhvr>
                                        <p:cTn id="23" dur="500"/>
                                        <p:tgtEl>
                                          <p:spTgt spid="5">
                                            <p:bg/>
                                          </p:spTgt>
                                        </p:tgtEl>
                                      </p:cBhvr>
                                    </p:animEffect>
                                  </p:childTnLst>
                                </p:cTn>
                              </p:par>
                            </p:childTnLst>
                          </p:cTn>
                        </p:par>
                        <p:par>
                          <p:cTn id="24" fill="hold">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slide(fromBottom)">
                                      <p:cBhvr>
                                        <p:cTn id="27" dur="500"/>
                                        <p:tgtEl>
                                          <p:spTgt spid="5">
                                            <p:txEl>
                                              <p:pRg st="0" end="0"/>
                                            </p:txEl>
                                          </p:spTgt>
                                        </p:tgtEl>
                                      </p:cBhvr>
                                    </p:animEffect>
                                  </p:childTnLst>
                                </p:cTn>
                              </p:par>
                            </p:childTnLst>
                          </p:cTn>
                        </p:par>
                        <p:par>
                          <p:cTn id="28" fill="hold">
                            <p:stCondLst>
                              <p:cond delay="3000"/>
                            </p:stCondLst>
                            <p:childTnLst>
                              <p:par>
                                <p:cTn id="29" presetID="12" presetClass="entr" presetSubtype="4" fill="hold" grpId="0" nodeType="afterEffect">
                                  <p:stCondLst>
                                    <p:cond delay="0"/>
                                  </p:stCondLst>
                                  <p:childTnLst>
                                    <p:set>
                                      <p:cBhvr>
                                        <p:cTn id="30" dur="1" fill="hold">
                                          <p:stCondLst>
                                            <p:cond delay="0"/>
                                          </p:stCondLst>
                                        </p:cTn>
                                        <p:tgtEl>
                                          <p:spTgt spid="6">
                                            <p:bg/>
                                          </p:spTgt>
                                        </p:tgtEl>
                                        <p:attrNameLst>
                                          <p:attrName>style.visibility</p:attrName>
                                        </p:attrNameLst>
                                      </p:cBhvr>
                                      <p:to>
                                        <p:strVal val="visible"/>
                                      </p:to>
                                    </p:set>
                                    <p:animEffect transition="in" filter="slide(fromBottom)">
                                      <p:cBhvr>
                                        <p:cTn id="31" dur="500"/>
                                        <p:tgtEl>
                                          <p:spTgt spid="6">
                                            <p:bg/>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6">
                                            <p:txEl>
                                              <p:pRg st="0" end="0"/>
                                            </p:txEl>
                                          </p:spTgt>
                                        </p:tgtEl>
                                        <p:attrNameLst>
                                          <p:attrName>style.visibility</p:attrName>
                                        </p:attrNameLst>
                                      </p:cBhvr>
                                      <p:to>
                                        <p:strVal val="visible"/>
                                      </p:to>
                                    </p:set>
                                    <p:animEffect transition="in" filter="slide(fromBottom)">
                                      <p:cBhvr>
                                        <p:cTn id="34"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uiExpand="1" build="p" animBg="1"/>
      <p:bldP spid="5" grpId="0" uiExpand="1" build="p" animBg="1"/>
      <p:bldP spid="6"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3972" y="2164140"/>
            <a:ext cx="5929828" cy="1569660"/>
          </a:xfrm>
          <a:prstGeom prst="rect">
            <a:avLst/>
          </a:prstGeom>
          <a:noFill/>
        </p:spPr>
        <p:txBody>
          <a:bodyPr wrap="none" rtlCol="0">
            <a:spAutoFit/>
          </a:bodyPr>
          <a:lstStyle/>
          <a:p>
            <a:r>
              <a:rPr lang="en-US" sz="9600" b="1" dirty="0" smtClean="0">
                <a:solidFill>
                  <a:schemeClr val="tx1">
                    <a:lumMod val="75000"/>
                    <a:lumOff val="25000"/>
                  </a:schemeClr>
                </a:solidFill>
                <a:latin typeface="Arial" pitchFamily="34" charset="0"/>
                <a:cs typeface="Arial" pitchFamily="34" charset="0"/>
              </a:rPr>
              <a:t>TRUSTEE</a:t>
            </a:r>
            <a:endParaRPr lang="en-GB" sz="9600" b="1" dirty="0">
              <a:solidFill>
                <a:schemeClr val="tx1">
                  <a:lumMod val="75000"/>
                  <a:lumOff val="25000"/>
                </a:schemeClr>
              </a:solidFill>
              <a:latin typeface="Arial" pitchFamily="34" charset="0"/>
              <a:cs typeface="Arial" pitchFamily="34" charset="0"/>
            </a:endParaRPr>
          </a:p>
        </p:txBody>
      </p:sp>
      <p:sp>
        <p:nvSpPr>
          <p:cNvPr id="3" name="Right Triangle 2"/>
          <p:cNvSpPr/>
          <p:nvPr/>
        </p:nvSpPr>
        <p:spPr>
          <a:xfrm rot="16200000">
            <a:off x="5143500" y="2857501"/>
            <a:ext cx="3962400" cy="4038600"/>
          </a:xfrm>
          <a:prstGeom prst="r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 name="Right Triangle 3"/>
          <p:cNvSpPr/>
          <p:nvPr/>
        </p:nvSpPr>
        <p:spPr>
          <a:xfrm rot="5400000">
            <a:off x="28036" y="-28036"/>
            <a:ext cx="2915728" cy="2971800"/>
          </a:xfrm>
          <a:prstGeom prst="r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Trustee ensures that investors’ interest is protected.  </a:t>
            </a:r>
          </a:p>
        </p:txBody>
      </p:sp>
      <p:sp>
        <p:nvSpPr>
          <p:cNvPr id="20" name="Rectangle 19"/>
          <p:cNvSpPr/>
          <p:nvPr/>
        </p:nvSpPr>
        <p:spPr>
          <a:xfrm>
            <a:off x="762000" y="1066800"/>
            <a:ext cx="7620000" cy="4572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smtClean="0">
                <a:latin typeface="Arial" pitchFamily="34" charset="0"/>
                <a:cs typeface="Arial" pitchFamily="34" charset="0"/>
              </a:rPr>
              <a:t>Definition</a:t>
            </a:r>
            <a:endParaRPr lang="en-GB" b="1" dirty="0">
              <a:latin typeface="Arial" pitchFamily="34" charset="0"/>
              <a:cs typeface="Arial" pitchFamily="34" charset="0"/>
            </a:endParaRPr>
          </a:p>
        </p:txBody>
      </p:sp>
      <p:sp>
        <p:nvSpPr>
          <p:cNvPr id="26" name="TextBox 25"/>
          <p:cNvSpPr txBox="1"/>
          <p:nvPr/>
        </p:nvSpPr>
        <p:spPr>
          <a:xfrm>
            <a:off x="762000" y="1792069"/>
            <a:ext cx="7620000" cy="1477328"/>
          </a:xfrm>
          <a:prstGeom prst="rect">
            <a:avLst/>
          </a:prstGeom>
          <a:noFill/>
        </p:spPr>
        <p:txBody>
          <a:bodyPr wrap="square" rtlCol="0">
            <a:spAutoFit/>
          </a:bodyPr>
          <a:lstStyle/>
          <a:p>
            <a:r>
              <a:rPr lang="en-GB" dirty="0" smtClean="0">
                <a:latin typeface="Arial" pitchFamily="34" charset="0"/>
                <a:cs typeface="Arial" pitchFamily="34" charset="0"/>
              </a:rPr>
              <a:t>	An independent person or firm that holds or administers property or assets for the benefit of a third party (e.g. Shareholders, Unit holders, Investors). A trustee may be appointed for a wide variety of purposes, such as in the case of bankruptcy, for a charity, a trust fund or for certain types of retirement plans or pensions.</a:t>
            </a:r>
            <a:r>
              <a:rPr lang="en-US" dirty="0" smtClean="0">
                <a:latin typeface="Arial" pitchFamily="34" charset="0"/>
                <a:cs typeface="Arial" pitchFamily="34" charset="0"/>
              </a:rPr>
              <a:t> </a:t>
            </a:r>
            <a:endParaRPr lang="en-GB" dirty="0">
              <a:latin typeface="Arial" pitchFamily="34" charset="0"/>
              <a:cs typeface="Arial" pitchFamily="34" charset="0"/>
            </a:endParaRPr>
          </a:p>
        </p:txBody>
      </p:sp>
      <p:sp>
        <p:nvSpPr>
          <p:cNvPr id="29" name="Rectangle 28"/>
          <p:cNvSpPr/>
          <p:nvPr/>
        </p:nvSpPr>
        <p:spPr>
          <a:xfrm>
            <a:off x="12317134" y="1143000"/>
            <a:ext cx="2692113" cy="457200"/>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smtClean="0">
                <a:latin typeface="Arial" pitchFamily="34" charset="0"/>
                <a:cs typeface="Arial" pitchFamily="34" charset="0"/>
              </a:rPr>
              <a:t>Approve</a:t>
            </a:r>
            <a:endParaRPr lang="en-GB" b="1" dirty="0">
              <a:latin typeface="Arial" pitchFamily="34" charset="0"/>
              <a:cs typeface="Arial" pitchFamily="34" charset="0"/>
            </a:endParaRPr>
          </a:p>
        </p:txBody>
      </p:sp>
      <p:sp>
        <p:nvSpPr>
          <p:cNvPr id="31" name="Rectangle 30"/>
          <p:cNvSpPr/>
          <p:nvPr/>
        </p:nvSpPr>
        <p:spPr>
          <a:xfrm>
            <a:off x="12317134" y="1143000"/>
            <a:ext cx="2667000" cy="3048000"/>
          </a:xfrm>
          <a:prstGeom prst="rect">
            <a:avLst/>
          </a:prstGeom>
          <a:no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dirty="0" smtClean="0">
                <a:solidFill>
                  <a:schemeClr val="tx1"/>
                </a:solidFill>
                <a:latin typeface="Arial" pitchFamily="34" charset="0"/>
                <a:cs typeface="Arial" pitchFamily="34" charset="0"/>
              </a:rPr>
              <a:t> Fees paid to investment advisors </a:t>
            </a:r>
          </a:p>
        </p:txBody>
      </p:sp>
      <p:sp>
        <p:nvSpPr>
          <p:cNvPr id="32" name="Rectangle 31"/>
          <p:cNvSpPr/>
          <p:nvPr/>
        </p:nvSpPr>
        <p:spPr>
          <a:xfrm>
            <a:off x="9599047" y="1143000"/>
            <a:ext cx="2669153" cy="457200"/>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smtClean="0">
                <a:latin typeface="Arial" pitchFamily="34" charset="0"/>
                <a:cs typeface="Arial" pitchFamily="34" charset="0"/>
              </a:rPr>
              <a:t>Oversee / Monitor</a:t>
            </a:r>
            <a:endParaRPr lang="en-GB" b="1" dirty="0">
              <a:latin typeface="Arial" pitchFamily="34" charset="0"/>
              <a:cs typeface="Arial" pitchFamily="34" charset="0"/>
            </a:endParaRPr>
          </a:p>
        </p:txBody>
      </p:sp>
      <p:sp>
        <p:nvSpPr>
          <p:cNvPr id="33" name="Rectangle 32"/>
          <p:cNvSpPr/>
          <p:nvPr/>
        </p:nvSpPr>
        <p:spPr>
          <a:xfrm>
            <a:off x="9601200" y="1143000"/>
            <a:ext cx="2644254" cy="3048000"/>
          </a:xfrm>
          <a:prstGeom prst="rect">
            <a:avLst/>
          </a:prstGeom>
          <a:no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dirty="0">
                <a:solidFill>
                  <a:schemeClr val="tx1"/>
                </a:solidFill>
                <a:latin typeface="Arial" pitchFamily="34" charset="0"/>
                <a:cs typeface="Arial" pitchFamily="34" charset="0"/>
              </a:rPr>
              <a:t> </a:t>
            </a:r>
            <a:r>
              <a:rPr lang="en-US" dirty="0" smtClean="0">
                <a:solidFill>
                  <a:schemeClr val="tx1"/>
                </a:solidFill>
                <a:latin typeface="Arial" pitchFamily="34" charset="0"/>
                <a:cs typeface="Arial" pitchFamily="34" charset="0"/>
              </a:rPr>
              <a:t>Performance of fund</a:t>
            </a:r>
          </a:p>
          <a:p>
            <a:pPr>
              <a:buFont typeface="Arial" pitchFamily="34" charset="0"/>
              <a:buChar char="•"/>
            </a:pPr>
            <a:r>
              <a:rPr lang="en-US" dirty="0">
                <a:solidFill>
                  <a:schemeClr val="tx1"/>
                </a:solidFill>
                <a:latin typeface="Arial" pitchFamily="34" charset="0"/>
                <a:cs typeface="Arial" pitchFamily="34" charset="0"/>
              </a:rPr>
              <a:t> </a:t>
            </a:r>
            <a:r>
              <a:rPr lang="en-US" dirty="0" smtClean="0">
                <a:solidFill>
                  <a:schemeClr val="tx1"/>
                </a:solidFill>
                <a:latin typeface="Arial" pitchFamily="34" charset="0"/>
                <a:cs typeface="Arial" pitchFamily="34" charset="0"/>
              </a:rPr>
              <a:t>Compliance </a:t>
            </a:r>
          </a:p>
          <a:p>
            <a:pPr>
              <a:buFont typeface="Arial" pitchFamily="34" charset="0"/>
              <a:buChar char="•"/>
            </a:pPr>
            <a:endParaRPr lang="en-GB" dirty="0">
              <a:solidFill>
                <a:schemeClr val="tx1"/>
              </a:solidFill>
              <a:latin typeface="Arial" pitchFamily="34" charset="0"/>
              <a:cs typeface="Arial" pitchFamily="34" charset="0"/>
            </a:endParaRPr>
          </a:p>
        </p:txBody>
      </p:sp>
      <p:pic>
        <p:nvPicPr>
          <p:cNvPr id="38916" name="Picture 4" descr="http://thumbs.gograph.com/gg55937563.jpg"/>
          <p:cNvPicPr>
            <a:picLocks noChangeAspect="1" noChangeArrowheads="1"/>
          </p:cNvPicPr>
          <p:nvPr/>
        </p:nvPicPr>
        <p:blipFill>
          <a:blip r:embed="rId3" cstate="print"/>
          <a:srcRect/>
          <a:stretch>
            <a:fillRect/>
          </a:stretch>
        </p:blipFill>
        <p:spPr bwMode="auto">
          <a:xfrm>
            <a:off x="-3657600" y="5410200"/>
            <a:ext cx="216932" cy="216932"/>
          </a:xfrm>
          <a:prstGeom prst="rect">
            <a:avLst/>
          </a:prstGeom>
          <a:noFill/>
        </p:spPr>
      </p:pic>
      <p:sp>
        <p:nvSpPr>
          <p:cNvPr id="38" name="TextBox 37"/>
          <p:cNvSpPr txBox="1"/>
          <p:nvPr/>
        </p:nvSpPr>
        <p:spPr>
          <a:xfrm>
            <a:off x="-3810000" y="5715000"/>
            <a:ext cx="2819401" cy="923330"/>
          </a:xfrm>
          <a:prstGeom prst="rect">
            <a:avLst/>
          </a:prstGeom>
          <a:noFill/>
        </p:spPr>
        <p:txBody>
          <a:bodyPr wrap="square" rtlCol="0">
            <a:spAutoFit/>
          </a:bodyPr>
          <a:lstStyle/>
          <a:p>
            <a:r>
              <a:rPr lang="en-US" dirty="0" smtClean="0">
                <a:latin typeface="Arial" pitchFamily="34" charset="0"/>
                <a:cs typeface="Arial" pitchFamily="34" charset="0"/>
              </a:rPr>
              <a:t>Trustee cannot be involved with day-to-day management</a:t>
            </a:r>
            <a:endParaRPr lang="en-GB" dirty="0">
              <a:latin typeface="Arial" pitchFamily="34" charset="0"/>
              <a:cs typeface="Arial" pitchFamily="34" charset="0"/>
            </a:endParaRPr>
          </a:p>
        </p:txBody>
      </p:sp>
      <p:sp>
        <p:nvSpPr>
          <p:cNvPr id="2" name="TextBox 1"/>
          <p:cNvSpPr txBox="1"/>
          <p:nvPr/>
        </p:nvSpPr>
        <p:spPr>
          <a:xfrm>
            <a:off x="-3276872" y="1752600"/>
            <a:ext cx="2160240" cy="3970318"/>
          </a:xfrm>
          <a:prstGeom prst="rect">
            <a:avLst/>
          </a:prstGeom>
          <a:noFill/>
        </p:spPr>
        <p:txBody>
          <a:bodyPr wrap="square" rtlCol="0">
            <a:spAutoFit/>
          </a:bodyPr>
          <a:lstStyle/>
          <a:p>
            <a:r>
              <a:rPr lang="en-US" dirty="0"/>
              <a:t>Ongoing supervision of compliance with the investment policies.</a:t>
            </a:r>
          </a:p>
          <a:p>
            <a:r>
              <a:rPr lang="en-US" dirty="0"/>
              <a:t>Ongoing checks on compliance with laws and regulations.</a:t>
            </a:r>
          </a:p>
          <a:p>
            <a:r>
              <a:rPr lang="en-US" dirty="0"/>
              <a:t>Independent calculations of purchase price and sales price.</a:t>
            </a:r>
          </a:p>
          <a:p>
            <a:r>
              <a:rPr lang="en-US" dirty="0"/>
              <a:t>Exceptions log administration</a:t>
            </a:r>
          </a:p>
          <a:p>
            <a:endParaRPr lang="th-TH" dirty="0"/>
          </a:p>
        </p:txBody>
      </p:sp>
      <p:pic>
        <p:nvPicPr>
          <p:cNvPr id="2050" name="Picture 2" descr="http://blog.4tests.com/images/2013/07/financialliteracy.gif"/>
          <p:cNvPicPr>
            <a:picLocks noChangeAspect="1" noChangeArrowheads="1"/>
          </p:cNvPicPr>
          <p:nvPr/>
        </p:nvPicPr>
        <p:blipFill>
          <a:blip r:embed="rId4"/>
          <a:srcRect/>
          <a:stretch>
            <a:fillRect/>
          </a:stretch>
        </p:blipFill>
        <p:spPr bwMode="auto">
          <a:xfrm>
            <a:off x="685800" y="3124200"/>
            <a:ext cx="4352925" cy="3058813"/>
          </a:xfrm>
          <a:prstGeom prst="rect">
            <a:avLst/>
          </a:prstGeom>
          <a:noFill/>
        </p:spPr>
      </p:pic>
      <p:sp>
        <p:nvSpPr>
          <p:cNvPr id="13" name="Pentagon 12"/>
          <p:cNvSpPr/>
          <p:nvPr/>
        </p:nvSpPr>
        <p:spPr>
          <a:xfrm>
            <a:off x="5029200" y="3581400"/>
            <a:ext cx="3581400" cy="609600"/>
          </a:xfrm>
          <a:prstGeom prst="homePlat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smtClean="0">
                <a:solidFill>
                  <a:schemeClr val="tx1">
                    <a:lumMod val="85000"/>
                    <a:lumOff val="15000"/>
                  </a:schemeClr>
                </a:solidFill>
                <a:latin typeface="Arial" pitchFamily="34" charset="0"/>
                <a:cs typeface="Arial" pitchFamily="34" charset="0"/>
              </a:rPr>
              <a:t>Mutual Fund</a:t>
            </a:r>
            <a:endParaRPr lang="en-GB" b="1" dirty="0">
              <a:solidFill>
                <a:schemeClr val="tx1">
                  <a:lumMod val="85000"/>
                  <a:lumOff val="15000"/>
                </a:schemeClr>
              </a:solidFill>
              <a:latin typeface="Arial" pitchFamily="34" charset="0"/>
              <a:cs typeface="Arial" pitchFamily="34" charset="0"/>
            </a:endParaRPr>
          </a:p>
        </p:txBody>
      </p:sp>
      <p:sp>
        <p:nvSpPr>
          <p:cNvPr id="14" name="Pentagon 13"/>
          <p:cNvSpPr/>
          <p:nvPr/>
        </p:nvSpPr>
        <p:spPr>
          <a:xfrm>
            <a:off x="5029200" y="4343400"/>
            <a:ext cx="3581400" cy="609600"/>
          </a:xfrm>
          <a:prstGeom prst="homePlat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smtClean="0">
                <a:solidFill>
                  <a:schemeClr val="tx1">
                    <a:lumMod val="85000"/>
                    <a:lumOff val="15000"/>
                  </a:schemeClr>
                </a:solidFill>
                <a:latin typeface="Arial" pitchFamily="34" charset="0"/>
                <a:cs typeface="Arial" pitchFamily="34" charset="0"/>
              </a:rPr>
              <a:t>Mortgage-Backed Securities</a:t>
            </a:r>
            <a:endParaRPr lang="en-GB" b="1" dirty="0">
              <a:solidFill>
                <a:schemeClr val="tx1">
                  <a:lumMod val="85000"/>
                  <a:lumOff val="15000"/>
                </a:schemeClr>
              </a:solidFill>
              <a:latin typeface="Arial" pitchFamily="34" charset="0"/>
              <a:cs typeface="Arial" pitchFamily="34" charset="0"/>
            </a:endParaRPr>
          </a:p>
        </p:txBody>
      </p:sp>
      <p:sp>
        <p:nvSpPr>
          <p:cNvPr id="15" name="Pentagon 14"/>
          <p:cNvSpPr/>
          <p:nvPr/>
        </p:nvSpPr>
        <p:spPr>
          <a:xfrm>
            <a:off x="5029200" y="5105400"/>
            <a:ext cx="3581400" cy="609600"/>
          </a:xfrm>
          <a:prstGeom prst="homePlat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b="1" dirty="0" smtClean="0">
                <a:solidFill>
                  <a:schemeClr val="tx1">
                    <a:lumMod val="85000"/>
                    <a:lumOff val="15000"/>
                  </a:schemeClr>
                </a:solidFill>
                <a:latin typeface="Arial" pitchFamily="34" charset="0"/>
                <a:cs typeface="Arial" pitchFamily="34" charset="0"/>
              </a:rPr>
              <a:t>Bond</a:t>
            </a:r>
            <a:endParaRPr lang="en-GB" b="1" dirty="0">
              <a:solidFill>
                <a:schemeClr val="tx1">
                  <a:lumMod val="85000"/>
                  <a:lumOff val="15000"/>
                </a:schemeClr>
              </a:solidFill>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Left)">
                                      <p:cBhvr>
                                        <p:cTn id="7" dur="500"/>
                                        <p:tgtEl>
                                          <p:spTgt spid="13"/>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slide(fromLeft)">
                                      <p:cBhvr>
                                        <p:cTn id="11" dur="500"/>
                                        <p:tgtEl>
                                          <p:spTgt spid="14"/>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slide(fromLeft)">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Trustee ensures that investors’ interest is protected. </a:t>
            </a:r>
          </a:p>
        </p:txBody>
      </p:sp>
      <p:sp>
        <p:nvSpPr>
          <p:cNvPr id="22" name="Rectangle 21"/>
          <p:cNvSpPr/>
          <p:nvPr/>
        </p:nvSpPr>
        <p:spPr>
          <a:xfrm>
            <a:off x="304800" y="1066800"/>
            <a:ext cx="8610600" cy="4572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smtClean="0">
                <a:latin typeface="Arial" pitchFamily="34" charset="0"/>
                <a:cs typeface="Arial" pitchFamily="34" charset="0"/>
              </a:rPr>
              <a:t>Duties</a:t>
            </a:r>
            <a:endParaRPr lang="en-GB" b="1" dirty="0">
              <a:latin typeface="Arial" pitchFamily="34" charset="0"/>
              <a:cs typeface="Arial" pitchFamily="34" charset="0"/>
            </a:endParaRPr>
          </a:p>
        </p:txBody>
      </p:sp>
      <p:sp>
        <p:nvSpPr>
          <p:cNvPr id="40" name="TextBox 39"/>
          <p:cNvSpPr txBox="1"/>
          <p:nvPr/>
        </p:nvSpPr>
        <p:spPr>
          <a:xfrm>
            <a:off x="304800" y="1752600"/>
            <a:ext cx="8610600" cy="3693319"/>
          </a:xfrm>
          <a:prstGeom prst="rect">
            <a:avLst/>
          </a:prstGeom>
          <a:noFill/>
        </p:spPr>
        <p:txBody>
          <a:bodyPr wrap="square" rtlCol="0">
            <a:spAutoFit/>
          </a:bodyPr>
          <a:lstStyle/>
          <a:p>
            <a:pPr fontAlgn="t">
              <a:buFont typeface="Arial" pitchFamily="34" charset="0"/>
              <a:buChar char="•"/>
            </a:pPr>
            <a:r>
              <a:rPr lang="en-GB" dirty="0" smtClean="0">
                <a:latin typeface="Arial" pitchFamily="34" charset="0"/>
                <a:cs typeface="Arial" pitchFamily="34" charset="0"/>
              </a:rPr>
              <a:t> Ensure that the fund is managed in accordance with the objective specified in the prospectus </a:t>
            </a:r>
          </a:p>
          <a:p>
            <a:pPr fontAlgn="t"/>
            <a:endParaRPr lang="en-GB" dirty="0" smtClean="0">
              <a:latin typeface="Arial" pitchFamily="34" charset="0"/>
              <a:cs typeface="Arial" pitchFamily="34" charset="0"/>
            </a:endParaRPr>
          </a:p>
          <a:p>
            <a:pPr fontAlgn="t">
              <a:buFont typeface="Arial" pitchFamily="34" charset="0"/>
              <a:buChar char="•"/>
            </a:pPr>
            <a:r>
              <a:rPr lang="en-US" dirty="0">
                <a:latin typeface="Arial" pitchFamily="34" charset="0"/>
                <a:cs typeface="Arial" pitchFamily="34" charset="0"/>
              </a:rPr>
              <a:t> Ongoing checks on compliance with laws and regulations </a:t>
            </a:r>
            <a:endParaRPr lang="en-GB" dirty="0" smtClean="0">
              <a:latin typeface="Arial" pitchFamily="34" charset="0"/>
              <a:cs typeface="Arial" pitchFamily="34" charset="0"/>
            </a:endParaRPr>
          </a:p>
          <a:p>
            <a:pPr fontAlgn="t"/>
            <a:endParaRPr lang="en-GB" dirty="0" smtClean="0">
              <a:latin typeface="Arial" pitchFamily="34" charset="0"/>
              <a:cs typeface="Arial" pitchFamily="34" charset="0"/>
            </a:endParaRPr>
          </a:p>
          <a:p>
            <a:pPr fontAlgn="t">
              <a:buFont typeface="Arial" pitchFamily="34" charset="0"/>
              <a:buChar char="•"/>
            </a:pPr>
            <a:r>
              <a:rPr lang="en-US" dirty="0" smtClean="0">
                <a:latin typeface="Arial" pitchFamily="34" charset="0"/>
                <a:cs typeface="Arial" pitchFamily="34" charset="0"/>
              </a:rPr>
              <a:t> Take legal actions on behalf of investors in case of frauds committed by asset management company  </a:t>
            </a:r>
            <a:endParaRPr lang="en-GB" dirty="0" smtClean="0">
              <a:latin typeface="Arial" pitchFamily="34" charset="0"/>
              <a:cs typeface="Arial" pitchFamily="34" charset="0"/>
            </a:endParaRPr>
          </a:p>
          <a:p>
            <a:pPr fontAlgn="t"/>
            <a:endParaRPr lang="en-GB" dirty="0">
              <a:latin typeface="Arial" pitchFamily="34" charset="0"/>
              <a:cs typeface="Arial" pitchFamily="34" charset="0"/>
            </a:endParaRPr>
          </a:p>
          <a:p>
            <a:pPr fontAlgn="t">
              <a:buFont typeface="Arial" pitchFamily="34" charset="0"/>
              <a:buChar char="•"/>
            </a:pPr>
            <a:r>
              <a:rPr lang="en-GB" dirty="0" smtClean="0">
                <a:latin typeface="Arial" pitchFamily="34" charset="0"/>
                <a:cs typeface="Arial" pitchFamily="34" charset="0"/>
              </a:rPr>
              <a:t> Track the </a:t>
            </a:r>
            <a:r>
              <a:rPr lang="en-GB" dirty="0">
                <a:latin typeface="Arial" pitchFamily="34" charset="0"/>
                <a:cs typeface="Arial" pitchFamily="34" charset="0"/>
              </a:rPr>
              <a:t>value and number of units in </a:t>
            </a:r>
            <a:r>
              <a:rPr lang="en-GB" dirty="0" smtClean="0">
                <a:latin typeface="Arial" pitchFamily="34" charset="0"/>
                <a:cs typeface="Arial" pitchFamily="34" charset="0"/>
              </a:rPr>
              <a:t>circulation</a:t>
            </a:r>
            <a:br>
              <a:rPr lang="en-GB" dirty="0" smtClean="0">
                <a:latin typeface="Arial" pitchFamily="34" charset="0"/>
                <a:cs typeface="Arial" pitchFamily="34" charset="0"/>
              </a:rPr>
            </a:br>
            <a:endParaRPr lang="en-GB" dirty="0" smtClean="0">
              <a:latin typeface="Arial" pitchFamily="34" charset="0"/>
              <a:cs typeface="Arial" pitchFamily="34" charset="0"/>
            </a:endParaRPr>
          </a:p>
          <a:p>
            <a:pPr fontAlgn="t">
              <a:buFont typeface="Arial" pitchFamily="34" charset="0"/>
              <a:buChar char="•"/>
            </a:pPr>
            <a:r>
              <a:rPr lang="en-US" dirty="0">
                <a:latin typeface="Arial" pitchFamily="34" charset="0"/>
                <a:cs typeface="Arial" pitchFamily="34" charset="0"/>
              </a:rPr>
              <a:t> </a:t>
            </a:r>
            <a:r>
              <a:rPr lang="en-US" dirty="0" smtClean="0">
                <a:latin typeface="Arial" pitchFamily="34" charset="0"/>
                <a:cs typeface="Arial" pitchFamily="34" charset="0"/>
              </a:rPr>
              <a:t>Approve the fees paid to investment advisors</a:t>
            </a:r>
          </a:p>
          <a:p>
            <a:endParaRPr lang="en-US" dirty="0" smtClean="0"/>
          </a:p>
          <a:p>
            <a:endParaRPr lang="en-GB"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Real world example of trustee in Mutual Fund</a:t>
            </a:r>
          </a:p>
        </p:txBody>
      </p:sp>
      <p:pic>
        <p:nvPicPr>
          <p:cNvPr id="16386" name="Picture 2"/>
          <p:cNvPicPr>
            <a:picLocks noChangeAspect="1" noChangeArrowheads="1"/>
          </p:cNvPicPr>
          <p:nvPr/>
        </p:nvPicPr>
        <p:blipFill>
          <a:blip r:embed="rId3"/>
          <a:srcRect l="21083" t="13542" r="50526" b="26042"/>
          <a:stretch>
            <a:fillRect/>
          </a:stretch>
        </p:blipFill>
        <p:spPr bwMode="auto">
          <a:xfrm>
            <a:off x="228599" y="838200"/>
            <a:ext cx="4267201" cy="5105400"/>
          </a:xfrm>
          <a:prstGeom prst="rect">
            <a:avLst/>
          </a:prstGeom>
          <a:noFill/>
          <a:ln w="9525">
            <a:noFill/>
            <a:miter lim="800000"/>
            <a:headEnd/>
            <a:tailEnd/>
          </a:ln>
          <a:effectLst/>
        </p:spPr>
      </p:pic>
      <p:sp>
        <p:nvSpPr>
          <p:cNvPr id="4" name="Rectangle 3"/>
          <p:cNvSpPr/>
          <p:nvPr/>
        </p:nvSpPr>
        <p:spPr>
          <a:xfrm>
            <a:off x="304800" y="4343400"/>
            <a:ext cx="3962400" cy="228600"/>
          </a:xfrm>
          <a:prstGeom prst="rect">
            <a:avLst/>
          </a:prstGeom>
          <a:noFill/>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pic>
        <p:nvPicPr>
          <p:cNvPr id="5" name="Picture 2"/>
          <p:cNvPicPr>
            <a:picLocks noChangeAspect="1" noChangeArrowheads="1"/>
          </p:cNvPicPr>
          <p:nvPr/>
        </p:nvPicPr>
        <p:blipFill>
          <a:blip r:embed="rId4"/>
          <a:srcRect l="21083" t="15625" r="56540" b="37500"/>
          <a:stretch>
            <a:fillRect/>
          </a:stretch>
        </p:blipFill>
        <p:spPr bwMode="auto">
          <a:xfrm>
            <a:off x="4724400" y="1143000"/>
            <a:ext cx="3946585" cy="4648200"/>
          </a:xfrm>
          <a:prstGeom prst="rect">
            <a:avLst/>
          </a:prstGeom>
          <a:noFill/>
          <a:ln w="9525">
            <a:noFill/>
            <a:miter lim="800000"/>
            <a:headEnd/>
            <a:tailEnd/>
          </a:ln>
          <a:effectLst/>
        </p:spPr>
      </p:pic>
      <p:sp>
        <p:nvSpPr>
          <p:cNvPr id="6" name="Rectangle 5"/>
          <p:cNvSpPr/>
          <p:nvPr/>
        </p:nvSpPr>
        <p:spPr>
          <a:xfrm>
            <a:off x="4724400" y="4953000"/>
            <a:ext cx="3200400" cy="381000"/>
          </a:xfrm>
          <a:prstGeom prst="rect">
            <a:avLst/>
          </a:prstGeom>
          <a:noFill/>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cxnSp>
        <p:nvCxnSpPr>
          <p:cNvPr id="7" name="Straight Connector 6"/>
          <p:cNvCxnSpPr/>
          <p:nvPr/>
        </p:nvCxnSpPr>
        <p:spPr>
          <a:xfrm rot="5400000">
            <a:off x="1943065" y="3543267"/>
            <a:ext cx="5410201" cy="6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00" y="1266191"/>
            <a:ext cx="7192019" cy="4914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a:spLocks noChangeArrowheads="1"/>
          </p:cNvSpPr>
          <p:nvPr/>
        </p:nvSpPr>
        <p:spPr bwMode="auto">
          <a:xfrm>
            <a:off x="152400" y="163512"/>
            <a:ext cx="8991600" cy="369332"/>
          </a:xfrm>
          <a:prstGeom prst="rect">
            <a:avLst/>
          </a:prstGeom>
          <a:noFill/>
          <a:ln>
            <a:noFill/>
          </a:ln>
          <a:extLst/>
        </p:spPr>
        <p:txBody>
          <a:bodyPr wrap="square">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In Mortgage-Backed Securities, trustee acts as a representative of the investors.</a:t>
            </a:r>
          </a:p>
        </p:txBody>
      </p:sp>
      <p:sp>
        <p:nvSpPr>
          <p:cNvPr id="3" name="Rectangle 2"/>
          <p:cNvSpPr/>
          <p:nvPr/>
        </p:nvSpPr>
        <p:spPr>
          <a:xfrm>
            <a:off x="6516216" y="3723464"/>
            <a:ext cx="1728192" cy="6803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287" y="914400"/>
            <a:ext cx="879631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334000" y="914400"/>
            <a:ext cx="1804392" cy="11430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1092774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l="33968" t="21246" r="12738" b="10417"/>
          <a:stretch>
            <a:fillRect/>
          </a:stretch>
        </p:blipFill>
        <p:spPr bwMode="auto">
          <a:xfrm>
            <a:off x="1219200" y="838199"/>
            <a:ext cx="7162800" cy="5163879"/>
          </a:xfrm>
          <a:prstGeom prst="rect">
            <a:avLst/>
          </a:prstGeom>
          <a:noFill/>
          <a:ln w="9525">
            <a:noFill/>
            <a:miter lim="800000"/>
            <a:headEnd/>
            <a:tailEnd/>
          </a:ln>
          <a:effectLst/>
        </p:spPr>
      </p:pic>
      <p:sp>
        <p:nvSpPr>
          <p:cNvPr id="3" name="TextBox 2"/>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Real world example of trustee in Mortgage-Backed Securities </a:t>
            </a:r>
          </a:p>
        </p:txBody>
      </p:sp>
      <p:pic>
        <p:nvPicPr>
          <p:cNvPr id="1028" name="Picture 4" descr="http://www.alliancehh.org/wp-content/uploads/2014/01/l92820-wells-fargo-logo-88711.png"/>
          <p:cNvPicPr>
            <a:picLocks noChangeAspect="1" noChangeArrowheads="1"/>
          </p:cNvPicPr>
          <p:nvPr/>
        </p:nvPicPr>
        <p:blipFill>
          <a:blip r:embed="rId4"/>
          <a:srcRect/>
          <a:stretch>
            <a:fillRect/>
          </a:stretch>
        </p:blipFill>
        <p:spPr bwMode="auto">
          <a:xfrm>
            <a:off x="5943600" y="3505200"/>
            <a:ext cx="2190750" cy="2190750"/>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Straight Connector 16"/>
          <p:cNvCxnSpPr/>
          <p:nvPr/>
        </p:nvCxnSpPr>
        <p:spPr>
          <a:xfrm rot="5400000">
            <a:off x="1863025" y="3619468"/>
            <a:ext cx="5410201" cy="6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4860032" y="1066800"/>
            <a:ext cx="4004568" cy="4572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smtClean="0">
                <a:latin typeface="Arial" pitchFamily="34" charset="0"/>
                <a:cs typeface="Arial" pitchFamily="34" charset="0"/>
              </a:rPr>
              <a:t>Don'ts</a:t>
            </a:r>
            <a:endParaRPr lang="en-GB" b="1" dirty="0">
              <a:latin typeface="Arial" pitchFamily="34" charset="0"/>
              <a:cs typeface="Arial" pitchFamily="34" charset="0"/>
            </a:endParaRPr>
          </a:p>
        </p:txBody>
      </p:sp>
      <p:sp>
        <p:nvSpPr>
          <p:cNvPr id="15" name="TextBox 14"/>
          <p:cNvSpPr txBox="1"/>
          <p:nvPr/>
        </p:nvSpPr>
        <p:spPr>
          <a:xfrm>
            <a:off x="152400" y="1903908"/>
            <a:ext cx="4176464" cy="2308324"/>
          </a:xfrm>
          <a:prstGeom prst="rect">
            <a:avLst/>
          </a:prstGeom>
          <a:noFill/>
        </p:spPr>
        <p:txBody>
          <a:bodyPr wrap="square" rtlCol="0">
            <a:spAutoFit/>
          </a:bodyPr>
          <a:lstStyle/>
          <a:p>
            <a:pPr marL="285750" indent="-285750">
              <a:buFont typeface="Wingdings" pitchFamily="2" charset="2"/>
              <a:buChar char="ü"/>
            </a:pPr>
            <a:r>
              <a:rPr lang="en-US" dirty="0" smtClean="0">
                <a:latin typeface="Arial" pitchFamily="34" charset="0"/>
                <a:cs typeface="Arial" pitchFamily="34" charset="0"/>
              </a:rPr>
              <a:t>Maintains </a:t>
            </a:r>
            <a:r>
              <a:rPr lang="en-US" dirty="0">
                <a:latin typeface="Arial" pitchFamily="34" charset="0"/>
                <a:cs typeface="Arial" pitchFamily="34" charset="0"/>
              </a:rPr>
              <a:t>investors/securities holder </a:t>
            </a:r>
            <a:r>
              <a:rPr lang="en-US" dirty="0" smtClean="0">
                <a:latin typeface="Arial" pitchFamily="34" charset="0"/>
                <a:cs typeface="Arial" pitchFamily="34" charset="0"/>
              </a:rPr>
              <a:t>records</a:t>
            </a:r>
          </a:p>
          <a:p>
            <a:endParaRPr lang="en-US" dirty="0">
              <a:latin typeface="Arial" pitchFamily="34" charset="0"/>
              <a:cs typeface="Arial" pitchFamily="34" charset="0"/>
            </a:endParaRPr>
          </a:p>
          <a:p>
            <a:pPr marL="285750" indent="-285750">
              <a:buFont typeface="Wingdings" pitchFamily="2" charset="2"/>
              <a:buChar char="ü"/>
            </a:pPr>
            <a:r>
              <a:rPr lang="en-US" dirty="0" smtClean="0">
                <a:latin typeface="Arial" pitchFamily="34" charset="0"/>
                <a:cs typeface="Arial" pitchFamily="34" charset="0"/>
              </a:rPr>
              <a:t>Collects </a:t>
            </a:r>
            <a:r>
              <a:rPr lang="en-US" dirty="0">
                <a:latin typeface="Arial" pitchFamily="34" charset="0"/>
                <a:cs typeface="Arial" pitchFamily="34" charset="0"/>
              </a:rPr>
              <a:t>payments from the </a:t>
            </a:r>
            <a:r>
              <a:rPr lang="en-US" dirty="0" smtClean="0">
                <a:latin typeface="Arial" pitchFamily="34" charset="0"/>
                <a:cs typeface="Arial" pitchFamily="34" charset="0"/>
              </a:rPr>
              <a:t>Servicer</a:t>
            </a:r>
          </a:p>
          <a:p>
            <a:endParaRPr lang="en-US" dirty="0">
              <a:latin typeface="Arial" pitchFamily="34" charset="0"/>
              <a:cs typeface="Arial" pitchFamily="34" charset="0"/>
            </a:endParaRPr>
          </a:p>
          <a:p>
            <a:pPr marL="285750" indent="-285750">
              <a:buFont typeface="Wingdings" pitchFamily="2" charset="2"/>
              <a:buChar char="ü"/>
            </a:pPr>
            <a:r>
              <a:rPr lang="en-US" dirty="0" smtClean="0">
                <a:latin typeface="Arial" pitchFamily="34" charset="0"/>
                <a:cs typeface="Arial" pitchFamily="34" charset="0"/>
              </a:rPr>
              <a:t>Distributes </a:t>
            </a:r>
            <a:r>
              <a:rPr lang="en-US" dirty="0">
                <a:latin typeface="Arial" pitchFamily="34" charset="0"/>
                <a:cs typeface="Arial" pitchFamily="34" charset="0"/>
              </a:rPr>
              <a:t>payments to </a:t>
            </a:r>
            <a:r>
              <a:rPr lang="en-US" dirty="0" smtClean="0">
                <a:latin typeface="Arial" pitchFamily="34" charset="0"/>
                <a:cs typeface="Arial" pitchFamily="34" charset="0"/>
              </a:rPr>
              <a:t>the investors/ securities </a:t>
            </a:r>
            <a:r>
              <a:rPr lang="en-US" dirty="0">
                <a:latin typeface="Arial" pitchFamily="34" charset="0"/>
                <a:cs typeface="Arial" pitchFamily="34" charset="0"/>
              </a:rPr>
              <a:t>holder</a:t>
            </a:r>
          </a:p>
          <a:p>
            <a:endParaRPr lang="th-TH" dirty="0">
              <a:latin typeface="Arial" pitchFamily="34" charset="0"/>
            </a:endParaRPr>
          </a:p>
        </p:txBody>
      </p:sp>
      <p:sp>
        <p:nvSpPr>
          <p:cNvPr id="16" name="Rectangle 15"/>
          <p:cNvSpPr/>
          <p:nvPr/>
        </p:nvSpPr>
        <p:spPr>
          <a:xfrm>
            <a:off x="323528" y="1066800"/>
            <a:ext cx="4004568" cy="4572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b="1" dirty="0" smtClean="0">
                <a:latin typeface="Arial" pitchFamily="34" charset="0"/>
                <a:cs typeface="Arial" pitchFamily="34" charset="0"/>
              </a:rPr>
              <a:t>Do’s</a:t>
            </a:r>
            <a:endParaRPr lang="en-GB" b="1" dirty="0">
              <a:latin typeface="Arial" pitchFamily="34" charset="0"/>
              <a:cs typeface="Arial" pitchFamily="34" charset="0"/>
            </a:endParaRPr>
          </a:p>
        </p:txBody>
      </p:sp>
      <p:sp>
        <p:nvSpPr>
          <p:cNvPr id="3" name="Rectangle 2"/>
          <p:cNvSpPr/>
          <p:nvPr/>
        </p:nvSpPr>
        <p:spPr>
          <a:xfrm>
            <a:off x="4860032" y="1772816"/>
            <a:ext cx="3917652" cy="3416320"/>
          </a:xfrm>
          <a:prstGeom prst="rect">
            <a:avLst/>
          </a:prstGeom>
        </p:spPr>
        <p:txBody>
          <a:bodyPr wrap="square">
            <a:spAutoFit/>
          </a:bodyPr>
          <a:lstStyle/>
          <a:p>
            <a:pPr marL="285750" indent="-285750">
              <a:buBlip>
                <a:blip r:embed="rId3"/>
              </a:buBlip>
            </a:pPr>
            <a:r>
              <a:rPr lang="en-US" dirty="0" smtClean="0">
                <a:latin typeface="Arial" pitchFamily="34" charset="0"/>
                <a:cs typeface="Arial" pitchFamily="34" charset="0"/>
              </a:rPr>
              <a:t>Does </a:t>
            </a:r>
            <a:r>
              <a:rPr lang="en-US" dirty="0">
                <a:latin typeface="Arial" pitchFamily="34" charset="0"/>
                <a:cs typeface="Arial" pitchFamily="34" charset="0"/>
              </a:rPr>
              <a:t>not initiate, nor has any discretion or </a:t>
            </a:r>
            <a:r>
              <a:rPr lang="en-US" dirty="0" smtClean="0">
                <a:latin typeface="Arial" pitchFamily="34" charset="0"/>
                <a:cs typeface="Arial" pitchFamily="34" charset="0"/>
              </a:rPr>
              <a:t>authority </a:t>
            </a:r>
            <a:r>
              <a:rPr lang="en-US" dirty="0">
                <a:latin typeface="Arial" pitchFamily="34" charset="0"/>
                <a:cs typeface="Arial" pitchFamily="34" charset="0"/>
              </a:rPr>
              <a:t>in the foreclosure </a:t>
            </a:r>
            <a:r>
              <a:rPr lang="en-US" dirty="0" smtClean="0">
                <a:latin typeface="Arial" pitchFamily="34" charset="0"/>
                <a:cs typeface="Arial" pitchFamily="34" charset="0"/>
              </a:rPr>
              <a:t>process</a:t>
            </a:r>
          </a:p>
          <a:p>
            <a:pPr marL="285750" indent="-285750">
              <a:buBlip>
                <a:blip r:embed="rId3"/>
              </a:buBlip>
            </a:pPr>
            <a:endParaRPr lang="en-US" dirty="0">
              <a:latin typeface="Arial" pitchFamily="34" charset="0"/>
              <a:cs typeface="Arial" pitchFamily="34" charset="0"/>
            </a:endParaRPr>
          </a:p>
          <a:p>
            <a:pPr marL="285750" indent="-285750">
              <a:buBlip>
                <a:blip r:embed="rId3"/>
              </a:buBlip>
            </a:pPr>
            <a:r>
              <a:rPr lang="en-US" dirty="0" smtClean="0">
                <a:latin typeface="Arial" pitchFamily="34" charset="0"/>
                <a:cs typeface="Arial" pitchFamily="34" charset="0"/>
              </a:rPr>
              <a:t>Does </a:t>
            </a:r>
            <a:r>
              <a:rPr lang="en-US" dirty="0">
                <a:latin typeface="Arial" pitchFamily="34" charset="0"/>
                <a:cs typeface="Arial" pitchFamily="34" charset="0"/>
              </a:rPr>
              <a:t>not have responsibility for overseeing </a:t>
            </a:r>
            <a:r>
              <a:rPr lang="en-US" dirty="0" smtClean="0">
                <a:latin typeface="Arial" pitchFamily="34" charset="0"/>
                <a:cs typeface="Arial" pitchFamily="34" charset="0"/>
              </a:rPr>
              <a:t>mortgage servicers</a:t>
            </a:r>
          </a:p>
          <a:p>
            <a:endParaRPr lang="en-US" dirty="0">
              <a:latin typeface="Arial" pitchFamily="34" charset="0"/>
              <a:cs typeface="Arial" pitchFamily="34" charset="0"/>
            </a:endParaRPr>
          </a:p>
          <a:p>
            <a:pPr marL="285750" indent="-285750">
              <a:buBlip>
                <a:blip r:embed="rId3"/>
              </a:buBlip>
            </a:pPr>
            <a:r>
              <a:rPr lang="en-US" dirty="0" smtClean="0">
                <a:latin typeface="Arial" pitchFamily="34" charset="0"/>
                <a:cs typeface="Arial" pitchFamily="34" charset="0"/>
              </a:rPr>
              <a:t>Does </a:t>
            </a:r>
            <a:r>
              <a:rPr lang="en-US" dirty="0">
                <a:latin typeface="Arial" pitchFamily="34" charset="0"/>
                <a:cs typeface="Arial" pitchFamily="34" charset="0"/>
              </a:rPr>
              <a:t>not manage or maintain properties in </a:t>
            </a:r>
            <a:r>
              <a:rPr lang="en-US" dirty="0" smtClean="0">
                <a:latin typeface="Arial" pitchFamily="34" charset="0"/>
                <a:cs typeface="Arial" pitchFamily="34" charset="0"/>
              </a:rPr>
              <a:t>foreclosure</a:t>
            </a:r>
          </a:p>
          <a:p>
            <a:pPr marL="285750" indent="-285750">
              <a:buBlip>
                <a:blip r:embed="rId3"/>
              </a:buBlip>
            </a:pPr>
            <a:endParaRPr lang="en-US" dirty="0">
              <a:latin typeface="Arial" pitchFamily="34" charset="0"/>
              <a:cs typeface="Arial" pitchFamily="34" charset="0"/>
            </a:endParaRPr>
          </a:p>
          <a:p>
            <a:pPr marL="285750" indent="-285750">
              <a:buBlip>
                <a:blip r:embed="rId3"/>
              </a:buBlip>
            </a:pPr>
            <a:r>
              <a:rPr lang="en-US" dirty="0" smtClean="0">
                <a:latin typeface="Arial" pitchFamily="34" charset="0"/>
                <a:cs typeface="Arial" pitchFamily="34" charset="0"/>
              </a:rPr>
              <a:t>Is </a:t>
            </a:r>
            <a:r>
              <a:rPr lang="en-US" dirty="0">
                <a:latin typeface="Arial" pitchFamily="34" charset="0"/>
                <a:cs typeface="Arial" pitchFamily="34" charset="0"/>
              </a:rPr>
              <a:t>not responsible for the approval of any loan m</a:t>
            </a:r>
            <a:r>
              <a:rPr lang="en-US" dirty="0" smtClean="0">
                <a:latin typeface="Arial" pitchFamily="34" charset="0"/>
                <a:cs typeface="Arial" pitchFamily="34" charset="0"/>
              </a:rPr>
              <a:t>odifications</a:t>
            </a:r>
            <a:endParaRPr lang="en-US" dirty="0">
              <a:latin typeface="Arial" pitchFamily="34" charset="0"/>
              <a:cs typeface="Arial" pitchFamily="34" charset="0"/>
            </a:endParaRPr>
          </a:p>
        </p:txBody>
      </p:sp>
      <p:sp>
        <p:nvSpPr>
          <p:cNvPr id="18" name="TextBox 17"/>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Trustee is responsible for administering the trust for the benefits of investors. </a:t>
            </a:r>
          </a:p>
        </p:txBody>
      </p:sp>
    </p:spTree>
    <p:extLst>
      <p:ext uri="{BB962C8B-B14F-4D97-AF65-F5344CB8AC3E}">
        <p14:creationId xmlns:p14="http://schemas.microsoft.com/office/powerpoint/2010/main" val="77920598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52400" y="163512"/>
            <a:ext cx="8884096" cy="369332"/>
          </a:xfrm>
          <a:prstGeom prst="rect">
            <a:avLst/>
          </a:prstGeom>
          <a:noFill/>
          <a:ln>
            <a:noFill/>
          </a:ln>
          <a:extLst/>
        </p:spPr>
        <p:txBody>
          <a:bodyPr wrap="square">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Fiduciary role of trustee in bond issues</a:t>
            </a:r>
          </a:p>
        </p:txBody>
      </p:sp>
      <p:sp>
        <p:nvSpPr>
          <p:cNvPr id="3" name="Rectangle 2"/>
          <p:cNvSpPr/>
          <p:nvPr/>
        </p:nvSpPr>
        <p:spPr>
          <a:xfrm>
            <a:off x="611560" y="980728"/>
            <a:ext cx="7992888" cy="648072"/>
          </a:xfrm>
          <a:prstGeom prst="rect">
            <a:avLst/>
          </a:prstGeom>
          <a:solidFill>
            <a:srgbClr val="1EBDB3">
              <a:alpha val="47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2">
                    <a:lumMod val="75000"/>
                  </a:schemeClr>
                </a:solidFill>
                <a:latin typeface="Arial"/>
                <a:cs typeface="Arial"/>
              </a:rPr>
              <a:t>Bondholders</a:t>
            </a:r>
            <a:endParaRPr lang="en-US" dirty="0">
              <a:solidFill>
                <a:schemeClr val="tx2">
                  <a:lumMod val="75000"/>
                </a:schemeClr>
              </a:solidFill>
              <a:latin typeface="Arial"/>
              <a:cs typeface="Arial"/>
            </a:endParaRPr>
          </a:p>
        </p:txBody>
      </p:sp>
      <p:sp>
        <p:nvSpPr>
          <p:cNvPr id="4" name="Rectangle 3"/>
          <p:cNvSpPr/>
          <p:nvPr/>
        </p:nvSpPr>
        <p:spPr>
          <a:xfrm>
            <a:off x="611560" y="5373216"/>
            <a:ext cx="7992888" cy="648072"/>
          </a:xfrm>
          <a:prstGeom prst="rect">
            <a:avLst/>
          </a:prstGeom>
          <a:solidFill>
            <a:srgbClr val="1EBDB3">
              <a:alpha val="47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2">
                    <a:lumMod val="75000"/>
                  </a:schemeClr>
                </a:solidFill>
                <a:latin typeface="Arial"/>
                <a:cs typeface="Arial"/>
              </a:rPr>
              <a:t>Issuer</a:t>
            </a:r>
            <a:endParaRPr lang="en-US" dirty="0">
              <a:solidFill>
                <a:schemeClr val="tx2">
                  <a:lumMod val="75000"/>
                </a:schemeClr>
              </a:solidFill>
              <a:latin typeface="Arial"/>
              <a:cs typeface="Arial"/>
            </a:endParaRPr>
          </a:p>
        </p:txBody>
      </p:sp>
      <p:sp>
        <p:nvSpPr>
          <p:cNvPr id="5" name="Rectangle 4"/>
          <p:cNvSpPr/>
          <p:nvPr/>
        </p:nvSpPr>
        <p:spPr>
          <a:xfrm>
            <a:off x="3347864" y="3268051"/>
            <a:ext cx="2448272" cy="648072"/>
          </a:xfrm>
          <a:prstGeom prst="rect">
            <a:avLst/>
          </a:prstGeom>
          <a:solidFill>
            <a:schemeClr val="tx2">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FFFFFF"/>
                </a:solidFill>
                <a:latin typeface="Arial"/>
                <a:cs typeface="Arial"/>
              </a:rPr>
              <a:t>Trustee</a:t>
            </a:r>
            <a:endParaRPr lang="en-US" dirty="0">
              <a:solidFill>
                <a:srgbClr val="FFFFFF"/>
              </a:solidFill>
              <a:latin typeface="Arial"/>
              <a:cs typeface="Arial"/>
            </a:endParaRPr>
          </a:p>
        </p:txBody>
      </p:sp>
      <p:sp>
        <p:nvSpPr>
          <p:cNvPr id="8" name="Up Arrow 7"/>
          <p:cNvSpPr/>
          <p:nvPr/>
        </p:nvSpPr>
        <p:spPr>
          <a:xfrm flipV="1">
            <a:off x="1187624" y="1772816"/>
            <a:ext cx="144016" cy="3456384"/>
          </a:xfrm>
          <a:prstGeom prst="upArrow">
            <a:avLst>
              <a:gd name="adj1" fmla="val 50000"/>
              <a:gd name="adj2" fmla="val 139360"/>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Up Arrow 8"/>
          <p:cNvSpPr/>
          <p:nvPr/>
        </p:nvSpPr>
        <p:spPr>
          <a:xfrm>
            <a:off x="7596336" y="1772816"/>
            <a:ext cx="144016" cy="3384376"/>
          </a:xfrm>
          <a:prstGeom prst="upArrow">
            <a:avLst>
              <a:gd name="adj1" fmla="val 50000"/>
              <a:gd name="adj2" fmla="val 139360"/>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Up Arrow 11"/>
          <p:cNvSpPr/>
          <p:nvPr/>
        </p:nvSpPr>
        <p:spPr>
          <a:xfrm flipV="1">
            <a:off x="4499993" y="4005064"/>
            <a:ext cx="144016" cy="1314488"/>
          </a:xfrm>
          <a:prstGeom prst="upArrow">
            <a:avLst>
              <a:gd name="adj1" fmla="val 50000"/>
              <a:gd name="adj2" fmla="val 139360"/>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Up Arrow 12"/>
          <p:cNvSpPr/>
          <p:nvPr/>
        </p:nvSpPr>
        <p:spPr>
          <a:xfrm>
            <a:off x="4499992" y="1662666"/>
            <a:ext cx="140811" cy="440432"/>
          </a:xfrm>
          <a:prstGeom prst="upArrow">
            <a:avLst>
              <a:gd name="adj1" fmla="val 50000"/>
              <a:gd name="adj2" fmla="val 139360"/>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Up Arrow 10"/>
          <p:cNvSpPr/>
          <p:nvPr/>
        </p:nvSpPr>
        <p:spPr>
          <a:xfrm flipV="1">
            <a:off x="4494813" y="1916830"/>
            <a:ext cx="149195" cy="1296145"/>
          </a:xfrm>
          <a:prstGeom prst="upArrow">
            <a:avLst>
              <a:gd name="adj1" fmla="val 50000"/>
              <a:gd name="adj2" fmla="val 139360"/>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p:nvPr/>
        </p:nvSpPr>
        <p:spPr>
          <a:xfrm>
            <a:off x="6685546" y="2980019"/>
            <a:ext cx="1944216" cy="1080120"/>
          </a:xfrm>
          <a:prstGeom prst="rect">
            <a:avLst/>
          </a:prstGeom>
          <a:solidFill>
            <a:schemeClr val="bg1">
              <a:alpha val="73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1"/>
                </a:solidFill>
                <a:latin typeface="Arial"/>
                <a:cs typeface="Arial"/>
              </a:rPr>
              <a:t>Bond repayment</a:t>
            </a:r>
          </a:p>
          <a:p>
            <a:pPr marL="285750" indent="-285750" algn="ctr">
              <a:buFont typeface="Arial"/>
              <a:buChar char="•"/>
            </a:pPr>
            <a:r>
              <a:rPr lang="en-US" dirty="0" smtClean="0">
                <a:solidFill>
                  <a:schemeClr val="tx1"/>
                </a:solidFill>
                <a:latin typeface="Arial"/>
                <a:cs typeface="Arial"/>
              </a:rPr>
              <a:t>Interest</a:t>
            </a:r>
          </a:p>
          <a:p>
            <a:pPr marL="285750" indent="-285750" algn="ctr">
              <a:buFont typeface="Arial"/>
              <a:buChar char="•"/>
            </a:pPr>
            <a:r>
              <a:rPr lang="en-US" dirty="0" smtClean="0">
                <a:solidFill>
                  <a:schemeClr val="tx1"/>
                </a:solidFill>
                <a:latin typeface="Arial"/>
                <a:cs typeface="Arial"/>
              </a:rPr>
              <a:t>Principle</a:t>
            </a:r>
            <a:endParaRPr lang="en-US" dirty="0">
              <a:solidFill>
                <a:schemeClr val="tx1"/>
              </a:solidFill>
              <a:latin typeface="Arial"/>
              <a:cs typeface="Arial"/>
            </a:endParaRPr>
          </a:p>
        </p:txBody>
      </p:sp>
      <p:sp>
        <p:nvSpPr>
          <p:cNvPr id="15" name="Rectangle 14"/>
          <p:cNvSpPr/>
          <p:nvPr/>
        </p:nvSpPr>
        <p:spPr>
          <a:xfrm>
            <a:off x="251520" y="2996952"/>
            <a:ext cx="2016224" cy="1080120"/>
          </a:xfrm>
          <a:prstGeom prst="rect">
            <a:avLst/>
          </a:prstGeom>
          <a:solidFill>
            <a:schemeClr val="bg1">
              <a:alpha val="73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1"/>
                </a:solidFill>
                <a:latin typeface="Arial"/>
                <a:cs typeface="Arial"/>
              </a:rPr>
              <a:t>Purchase bonds</a:t>
            </a:r>
            <a:endParaRPr lang="en-US" dirty="0">
              <a:solidFill>
                <a:schemeClr val="tx1"/>
              </a:solidFill>
              <a:latin typeface="Arial"/>
              <a:cs typeface="Arial"/>
            </a:endParaRPr>
          </a:p>
        </p:txBody>
      </p:sp>
      <p:sp>
        <p:nvSpPr>
          <p:cNvPr id="17" name="Rectangle 16"/>
          <p:cNvSpPr/>
          <p:nvPr/>
        </p:nvSpPr>
        <p:spPr>
          <a:xfrm>
            <a:off x="3563888" y="2132856"/>
            <a:ext cx="2088232" cy="648072"/>
          </a:xfrm>
          <a:prstGeom prst="rect">
            <a:avLst/>
          </a:prstGeom>
          <a:solidFill>
            <a:schemeClr val="tx2">
              <a:lumMod val="75000"/>
              <a:alpha val="46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FFFFFF"/>
                </a:solidFill>
                <a:latin typeface="Arial"/>
                <a:cs typeface="Arial"/>
              </a:rPr>
              <a:t>Monitor issuer,</a:t>
            </a:r>
          </a:p>
          <a:p>
            <a:pPr algn="ctr"/>
            <a:r>
              <a:rPr lang="en-US" dirty="0">
                <a:solidFill>
                  <a:srgbClr val="FFFFFF"/>
                </a:solidFill>
                <a:latin typeface="Arial"/>
                <a:cs typeface="Arial"/>
              </a:rPr>
              <a:t>a</a:t>
            </a:r>
            <a:r>
              <a:rPr lang="en-US" dirty="0" smtClean="0">
                <a:solidFill>
                  <a:srgbClr val="FFFFFF"/>
                </a:solidFill>
                <a:latin typeface="Arial"/>
                <a:cs typeface="Arial"/>
              </a:rPr>
              <a:t>ct as advocate</a:t>
            </a:r>
          </a:p>
        </p:txBody>
      </p:sp>
      <p:sp>
        <p:nvSpPr>
          <p:cNvPr id="18" name="Rectangle 17"/>
          <p:cNvSpPr/>
          <p:nvPr/>
        </p:nvSpPr>
        <p:spPr>
          <a:xfrm>
            <a:off x="3563888" y="4238021"/>
            <a:ext cx="2088232" cy="648072"/>
          </a:xfrm>
          <a:prstGeom prst="rect">
            <a:avLst/>
          </a:prstGeom>
          <a:solidFill>
            <a:schemeClr val="tx2">
              <a:lumMod val="75000"/>
              <a:alpha val="46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FFFFFF"/>
                </a:solidFill>
                <a:latin typeface="Arial"/>
                <a:cs typeface="Arial"/>
              </a:rPr>
              <a:t>Registration, </a:t>
            </a:r>
          </a:p>
          <a:p>
            <a:pPr algn="ctr"/>
            <a:r>
              <a:rPr lang="en-US" dirty="0" smtClean="0">
                <a:solidFill>
                  <a:srgbClr val="FFFFFF"/>
                </a:solidFill>
                <a:latin typeface="Arial"/>
                <a:cs typeface="Arial"/>
              </a:rPr>
              <a:t>Transfer</a:t>
            </a:r>
            <a:endParaRPr lang="en-US" dirty="0">
              <a:solidFill>
                <a:srgbClr val="FFFFFF"/>
              </a:solidFill>
              <a:latin typeface="Arial"/>
              <a:cs typeface="Arial"/>
            </a:endParaRPr>
          </a:p>
        </p:txBody>
      </p:sp>
    </p:spTree>
    <p:extLst>
      <p:ext uri="{BB962C8B-B14F-4D97-AF65-F5344CB8AC3E}">
        <p14:creationId xmlns:p14="http://schemas.microsoft.com/office/powerpoint/2010/main" val="260359317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13" grpId="0" animBg="1"/>
      <p:bldP spid="11"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52400" y="163512"/>
            <a:ext cx="8884096" cy="369332"/>
          </a:xfrm>
          <a:prstGeom prst="rect">
            <a:avLst/>
          </a:prstGeom>
          <a:noFill/>
          <a:ln>
            <a:noFill/>
          </a:ln>
          <a:extLst/>
        </p:spPr>
        <p:txBody>
          <a:bodyPr wrap="square">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a:cs typeface="Arial"/>
              </a:rPr>
              <a:t>Duties of trustee benefit </a:t>
            </a:r>
            <a:r>
              <a:rPr lang="en-US" b="1" dirty="0">
                <a:latin typeface="Arial"/>
                <a:cs typeface="Arial"/>
              </a:rPr>
              <a:t>both the issuer and the bondholder</a:t>
            </a:r>
            <a:endParaRPr lang="en-US" b="1" dirty="0" smtClean="0">
              <a:latin typeface="Arial"/>
              <a:cs typeface="Arial"/>
            </a:endParaRPr>
          </a:p>
        </p:txBody>
      </p:sp>
      <p:sp>
        <p:nvSpPr>
          <p:cNvPr id="3" name="Rectangle 2"/>
          <p:cNvSpPr/>
          <p:nvPr/>
        </p:nvSpPr>
        <p:spPr>
          <a:xfrm>
            <a:off x="251520" y="1066800"/>
            <a:ext cx="8740080" cy="489992"/>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b="1" dirty="0" smtClean="0">
                <a:latin typeface="Arial" pitchFamily="34" charset="0"/>
                <a:cs typeface="Arial" pitchFamily="34" charset="0"/>
              </a:rPr>
              <a:t>Duties</a:t>
            </a:r>
            <a:endParaRPr lang="en-GB" b="1" dirty="0">
              <a:latin typeface="Arial" pitchFamily="34" charset="0"/>
              <a:cs typeface="Arial" pitchFamily="34" charset="0"/>
            </a:endParaRPr>
          </a:p>
        </p:txBody>
      </p:sp>
      <p:sp>
        <p:nvSpPr>
          <p:cNvPr id="4" name="TextBox 3"/>
          <p:cNvSpPr txBox="1"/>
          <p:nvPr/>
        </p:nvSpPr>
        <p:spPr>
          <a:xfrm>
            <a:off x="251520" y="2420888"/>
            <a:ext cx="4104456" cy="2308324"/>
          </a:xfrm>
          <a:prstGeom prst="rect">
            <a:avLst/>
          </a:prstGeom>
          <a:noFill/>
        </p:spPr>
        <p:txBody>
          <a:bodyPr wrap="square" rtlCol="0">
            <a:spAutoFit/>
          </a:bodyPr>
          <a:lstStyle/>
          <a:p>
            <a:pPr fontAlgn="t">
              <a:buFont typeface="Arial" pitchFamily="34" charset="0"/>
              <a:buChar char="•"/>
            </a:pPr>
            <a:r>
              <a:rPr lang="en-GB" dirty="0" smtClean="0">
                <a:latin typeface="Arial" pitchFamily="34" charset="0"/>
                <a:cs typeface="Arial" pitchFamily="34" charset="0"/>
              </a:rPr>
              <a:t> Register the issue with the appropriate regulatory agency</a:t>
            </a:r>
          </a:p>
          <a:p>
            <a:pPr fontAlgn="t"/>
            <a:endParaRPr lang="en-GB" dirty="0">
              <a:latin typeface="Arial" pitchFamily="34" charset="0"/>
              <a:cs typeface="Arial" pitchFamily="34" charset="0"/>
            </a:endParaRPr>
          </a:p>
          <a:p>
            <a:pPr fontAlgn="t">
              <a:buFont typeface="Arial" pitchFamily="34" charset="0"/>
              <a:buChar char="•"/>
            </a:pPr>
            <a:r>
              <a:rPr lang="en-GB" dirty="0" smtClean="0">
                <a:latin typeface="Arial" pitchFamily="34" charset="0"/>
                <a:cs typeface="Arial" pitchFamily="34" charset="0"/>
              </a:rPr>
              <a:t> Collect payment from investors when they purchase the bond</a:t>
            </a:r>
          </a:p>
          <a:p>
            <a:pPr fontAlgn="t">
              <a:buFont typeface="Arial" pitchFamily="34" charset="0"/>
              <a:buChar char="•"/>
            </a:pPr>
            <a:endParaRPr lang="en-GB" dirty="0">
              <a:latin typeface="Arial" pitchFamily="34" charset="0"/>
              <a:cs typeface="Arial" pitchFamily="34" charset="0"/>
            </a:endParaRPr>
          </a:p>
          <a:p>
            <a:pPr fontAlgn="t">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Create the account information </a:t>
            </a:r>
            <a:endParaRPr lang="en-US" dirty="0" smtClean="0"/>
          </a:p>
          <a:p>
            <a:endParaRPr lang="en-GB" dirty="0"/>
          </a:p>
        </p:txBody>
      </p:sp>
      <p:cxnSp>
        <p:nvCxnSpPr>
          <p:cNvPr id="5" name="Straight Connector 4"/>
          <p:cNvCxnSpPr/>
          <p:nvPr/>
        </p:nvCxnSpPr>
        <p:spPr>
          <a:xfrm flipH="1">
            <a:off x="4568092" y="1700808"/>
            <a:ext cx="3908" cy="4623794"/>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51520" y="1700808"/>
            <a:ext cx="4104456" cy="50405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r>
              <a:rPr lang="en-GB" b="1" i="1" dirty="0" smtClean="0">
                <a:latin typeface="Arial" pitchFamily="34" charset="0"/>
                <a:cs typeface="Arial" pitchFamily="34" charset="0"/>
              </a:rPr>
              <a:t>On behalf of the </a:t>
            </a:r>
            <a:r>
              <a:rPr lang="en-GB" b="1" i="1" u="sng" dirty="0" smtClean="0">
                <a:latin typeface="Arial" pitchFamily="34" charset="0"/>
                <a:cs typeface="Arial" pitchFamily="34" charset="0"/>
              </a:rPr>
              <a:t>bond issuer</a:t>
            </a:r>
            <a:endParaRPr lang="en-GB" b="1" i="1" u="sng" dirty="0">
              <a:latin typeface="Arial" pitchFamily="34" charset="0"/>
              <a:cs typeface="Arial" pitchFamily="34" charset="0"/>
            </a:endParaRPr>
          </a:p>
        </p:txBody>
      </p:sp>
      <p:sp>
        <p:nvSpPr>
          <p:cNvPr id="9" name="Rectangle 8"/>
          <p:cNvSpPr/>
          <p:nvPr/>
        </p:nvSpPr>
        <p:spPr>
          <a:xfrm>
            <a:off x="4716016" y="1700808"/>
            <a:ext cx="4104456" cy="50405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r>
              <a:rPr lang="en-GB" b="1" i="1" dirty="0" smtClean="0">
                <a:latin typeface="Arial" pitchFamily="34" charset="0"/>
                <a:cs typeface="Arial" pitchFamily="34" charset="0"/>
              </a:rPr>
              <a:t>On behalf of the </a:t>
            </a:r>
            <a:r>
              <a:rPr lang="en-GB" b="1" i="1" u="sng" dirty="0" smtClean="0">
                <a:latin typeface="Arial" pitchFamily="34" charset="0"/>
                <a:cs typeface="Arial" pitchFamily="34" charset="0"/>
              </a:rPr>
              <a:t>bondholder</a:t>
            </a:r>
            <a:endParaRPr lang="en-GB" b="1" i="1" u="sng" dirty="0">
              <a:latin typeface="Arial" pitchFamily="34" charset="0"/>
              <a:cs typeface="Arial" pitchFamily="34" charset="0"/>
            </a:endParaRPr>
          </a:p>
        </p:txBody>
      </p:sp>
      <p:sp>
        <p:nvSpPr>
          <p:cNvPr id="10" name="TextBox 9"/>
          <p:cNvSpPr txBox="1"/>
          <p:nvPr/>
        </p:nvSpPr>
        <p:spPr>
          <a:xfrm>
            <a:off x="4716016" y="2420888"/>
            <a:ext cx="4104456" cy="3416320"/>
          </a:xfrm>
          <a:prstGeom prst="rect">
            <a:avLst/>
          </a:prstGeom>
          <a:noFill/>
        </p:spPr>
        <p:txBody>
          <a:bodyPr wrap="square" rtlCol="0">
            <a:spAutoFit/>
          </a:bodyPr>
          <a:lstStyle/>
          <a:p>
            <a:pPr fontAlgn="t">
              <a:buFont typeface="Arial" pitchFamily="34" charset="0"/>
              <a:buChar char="•"/>
            </a:pPr>
            <a:r>
              <a:rPr lang="en-GB" dirty="0" smtClean="0">
                <a:latin typeface="Arial" pitchFamily="34" charset="0"/>
                <a:cs typeface="Arial" pitchFamily="34" charset="0"/>
              </a:rPr>
              <a:t> Monitor the current status of the document which related to the bond</a:t>
            </a:r>
          </a:p>
          <a:p>
            <a:pPr fontAlgn="t"/>
            <a:endParaRPr lang="en-GB" dirty="0">
              <a:latin typeface="Arial" pitchFamily="34" charset="0"/>
              <a:cs typeface="Arial" pitchFamily="34" charset="0"/>
            </a:endParaRPr>
          </a:p>
          <a:p>
            <a:pPr fontAlgn="t">
              <a:buFont typeface="Arial" pitchFamily="34" charset="0"/>
              <a:buChar char="•"/>
            </a:pPr>
            <a:r>
              <a:rPr lang="en-GB" dirty="0" smtClean="0">
                <a:latin typeface="Arial" pitchFamily="34" charset="0"/>
                <a:cs typeface="Arial" pitchFamily="34" charset="0"/>
              </a:rPr>
              <a:t> Ensure that the bond meets governmental requirements</a:t>
            </a:r>
          </a:p>
          <a:p>
            <a:pPr fontAlgn="t">
              <a:buFont typeface="Arial" pitchFamily="34" charset="0"/>
              <a:buChar char="•"/>
            </a:pPr>
            <a:endParaRPr lang="en-GB" dirty="0">
              <a:latin typeface="Arial" pitchFamily="34" charset="0"/>
              <a:cs typeface="Arial" pitchFamily="34" charset="0"/>
            </a:endParaRPr>
          </a:p>
          <a:p>
            <a:pPr fontAlgn="t">
              <a:buFont typeface="Arial" pitchFamily="34" charset="0"/>
              <a:buChar char="•"/>
            </a:pPr>
            <a:r>
              <a:rPr lang="en-GB" dirty="0">
                <a:latin typeface="Arial" pitchFamily="34" charset="0"/>
                <a:cs typeface="Arial" pitchFamily="34" charset="0"/>
              </a:rPr>
              <a:t> </a:t>
            </a:r>
            <a:r>
              <a:rPr lang="en-GB" dirty="0" smtClean="0">
                <a:latin typeface="Arial" pitchFamily="34" charset="0"/>
                <a:cs typeface="Arial" pitchFamily="34" charset="0"/>
              </a:rPr>
              <a:t>Issue periodic statements to bondholders</a:t>
            </a:r>
          </a:p>
          <a:p>
            <a:pPr fontAlgn="t">
              <a:buFont typeface="Arial" pitchFamily="34" charset="0"/>
              <a:buChar char="•"/>
            </a:pPr>
            <a:endParaRPr lang="en-GB" dirty="0">
              <a:latin typeface="Arial" pitchFamily="34" charset="0"/>
              <a:cs typeface="Arial" pitchFamily="34" charset="0"/>
            </a:endParaRPr>
          </a:p>
          <a:p>
            <a:pPr fontAlgn="t">
              <a:buFont typeface="Arial" pitchFamily="34" charset="0"/>
              <a:buChar char="•"/>
            </a:pPr>
            <a:r>
              <a:rPr lang="en-GB" dirty="0" smtClean="0">
                <a:latin typeface="Arial" pitchFamily="34" charset="0"/>
                <a:cs typeface="Arial" pitchFamily="34" charset="0"/>
              </a:rPr>
              <a:t> Act as an advocate, if bond issuer does not follow the agreement</a:t>
            </a:r>
            <a:endParaRPr lang="en-US" dirty="0" smtClean="0"/>
          </a:p>
          <a:p>
            <a:endParaRPr lang="en-GB" dirty="0"/>
          </a:p>
        </p:txBody>
      </p:sp>
    </p:spTree>
    <p:extLst>
      <p:ext uri="{BB962C8B-B14F-4D97-AF65-F5344CB8AC3E}">
        <p14:creationId xmlns:p14="http://schemas.microsoft.com/office/powerpoint/2010/main" val="210755196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l="24012" t="7292" r="33821" b="34375"/>
          <a:stretch>
            <a:fillRect/>
          </a:stretch>
        </p:blipFill>
        <p:spPr bwMode="auto">
          <a:xfrm>
            <a:off x="1143000" y="880534"/>
            <a:ext cx="6705600" cy="5215466"/>
          </a:xfrm>
          <a:prstGeom prst="rect">
            <a:avLst/>
          </a:prstGeom>
          <a:noFill/>
          <a:ln w="9525">
            <a:noFill/>
            <a:miter lim="800000"/>
            <a:headEnd/>
            <a:tailEnd/>
          </a:ln>
          <a:effectLst/>
        </p:spPr>
      </p:pic>
      <p:sp>
        <p:nvSpPr>
          <p:cNvPr id="3" name="TextBox 2"/>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Real world example of trustee in Bond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Real world example of trustee in Bond</a:t>
            </a:r>
          </a:p>
        </p:txBody>
      </p:sp>
      <p:pic>
        <p:nvPicPr>
          <p:cNvPr id="3074" name="Picture 2"/>
          <p:cNvPicPr>
            <a:picLocks noChangeAspect="1" noChangeArrowheads="1"/>
          </p:cNvPicPr>
          <p:nvPr/>
        </p:nvPicPr>
        <p:blipFill>
          <a:blip r:embed="rId2"/>
          <a:srcRect l="14056" t="12500" r="69546" b="79167"/>
          <a:stretch>
            <a:fillRect/>
          </a:stretch>
        </p:blipFill>
        <p:spPr bwMode="auto">
          <a:xfrm>
            <a:off x="533400" y="729343"/>
            <a:ext cx="2514600" cy="718457"/>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l="30088" t="38541" r="48243" b="51042"/>
          <a:stretch>
            <a:fillRect/>
          </a:stretch>
        </p:blipFill>
        <p:spPr bwMode="auto">
          <a:xfrm>
            <a:off x="3048000" y="762000"/>
            <a:ext cx="2819400" cy="762000"/>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l="28331" t="39231" r="30673" b="19439"/>
          <a:stretch>
            <a:fillRect/>
          </a:stretch>
        </p:blipFill>
        <p:spPr bwMode="auto">
          <a:xfrm>
            <a:off x="457200" y="1524000"/>
            <a:ext cx="8066049" cy="45720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2209800"/>
            <a:ext cx="7481728" cy="1569660"/>
          </a:xfrm>
          <a:prstGeom prst="rect">
            <a:avLst/>
          </a:prstGeom>
          <a:noFill/>
        </p:spPr>
        <p:txBody>
          <a:bodyPr wrap="none" rtlCol="0">
            <a:spAutoFit/>
          </a:bodyPr>
          <a:lstStyle/>
          <a:p>
            <a:r>
              <a:rPr lang="en-US" sz="9600" b="1" dirty="0" smtClean="0">
                <a:solidFill>
                  <a:schemeClr val="tx1">
                    <a:lumMod val="75000"/>
                    <a:lumOff val="25000"/>
                  </a:schemeClr>
                </a:solidFill>
                <a:latin typeface="Arial" pitchFamily="34" charset="0"/>
                <a:cs typeface="Arial" pitchFamily="34" charset="0"/>
              </a:rPr>
              <a:t>CUSTODIAN</a:t>
            </a:r>
            <a:endParaRPr lang="en-GB" sz="9600" b="1" dirty="0">
              <a:solidFill>
                <a:schemeClr val="tx1">
                  <a:lumMod val="75000"/>
                  <a:lumOff val="25000"/>
                </a:schemeClr>
              </a:solidFill>
              <a:latin typeface="Arial" pitchFamily="34" charset="0"/>
              <a:cs typeface="Arial" pitchFamily="34" charset="0"/>
            </a:endParaRPr>
          </a:p>
        </p:txBody>
      </p:sp>
      <p:sp>
        <p:nvSpPr>
          <p:cNvPr id="3" name="Right Triangle 2"/>
          <p:cNvSpPr/>
          <p:nvPr/>
        </p:nvSpPr>
        <p:spPr>
          <a:xfrm rot="16200000">
            <a:off x="5143500" y="2857501"/>
            <a:ext cx="3962400" cy="4038600"/>
          </a:xfrm>
          <a:prstGeom prst="r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 name="Right Triangle 3"/>
          <p:cNvSpPr/>
          <p:nvPr/>
        </p:nvSpPr>
        <p:spPr>
          <a:xfrm rot="5400000">
            <a:off x="28036" y="-28036"/>
            <a:ext cx="2915728" cy="2971800"/>
          </a:xfrm>
          <a:prstGeom prst="rtTriangl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228600" y="1772816"/>
            <a:ext cx="8624865" cy="3951288"/>
          </a:xfrm>
        </p:spPr>
        <p:txBody>
          <a:bodyPr>
            <a:noAutofit/>
          </a:bodyPr>
          <a:lstStyle/>
          <a:p>
            <a:r>
              <a:rPr lang="en-US" sz="1800" dirty="0">
                <a:latin typeface="Arial" panose="020B0604020202020204" pitchFamily="34" charset="0"/>
                <a:cs typeface="Arial" panose="020B0604020202020204" pitchFamily="34" charset="0"/>
              </a:rPr>
              <a:t>A financial institution that </a:t>
            </a:r>
            <a:r>
              <a:rPr lang="en-US" sz="1800" dirty="0" smtClean="0">
                <a:latin typeface="Arial" panose="020B0604020202020204" pitchFamily="34" charset="0"/>
                <a:cs typeface="Arial" panose="020B0604020202020204" pitchFamily="34" charset="0"/>
              </a:rPr>
              <a:t>holds customers</a:t>
            </a:r>
            <a:r>
              <a:rPr lang="en-US" sz="1800" dirty="0">
                <a:latin typeface="Arial" panose="020B0604020202020204" pitchFamily="34" charset="0"/>
                <a:cs typeface="Arial" panose="020B0604020202020204" pitchFamily="34" charset="0"/>
              </a:rPr>
              <a:t>' </a:t>
            </a:r>
            <a:r>
              <a:rPr lang="en-US" sz="1800" dirty="0" smtClean="0">
                <a:latin typeface="Arial" panose="020B0604020202020204" pitchFamily="34" charset="0"/>
                <a:cs typeface="Arial" panose="020B0604020202020204" pitchFamily="34" charset="0"/>
              </a:rPr>
              <a:t>assets/securities </a:t>
            </a:r>
            <a:r>
              <a:rPr lang="en-US" sz="1800" dirty="0">
                <a:latin typeface="Arial" panose="020B0604020202020204" pitchFamily="34" charset="0"/>
                <a:cs typeface="Arial" panose="020B0604020202020204" pitchFamily="34" charset="0"/>
              </a:rPr>
              <a:t>for safekeeping so as to minimize the risk of their theft or loss</a:t>
            </a:r>
            <a:r>
              <a:rPr lang="en-US" sz="1800" dirty="0" smtClean="0">
                <a:latin typeface="Arial" panose="020B0604020202020204" pitchFamily="34" charset="0"/>
                <a:cs typeface="Arial" panose="020B0604020202020204" pitchFamily="34" charset="0"/>
              </a:rPr>
              <a:t>.</a:t>
            </a:r>
          </a:p>
          <a:p>
            <a:pPr marL="0" indent="0">
              <a:buNone/>
            </a:pPr>
            <a:endParaRPr lang="en-US"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Generally tends to be a large and reputable firm </a:t>
            </a:r>
          </a:p>
          <a:p>
            <a:pPr marL="0" indent="0">
              <a:buNone/>
            </a:pPr>
            <a:endParaRPr lang="th-TH"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Asset/Securities form:</a:t>
            </a:r>
          </a:p>
          <a:p>
            <a:pPr lvl="1"/>
            <a:r>
              <a:rPr lang="en-US" sz="1800" dirty="0" smtClean="0">
                <a:latin typeface="Arial" panose="020B0604020202020204" pitchFamily="34" charset="0"/>
                <a:cs typeface="Arial" panose="020B0604020202020204" pitchFamily="34" charset="0"/>
              </a:rPr>
              <a:t>Electronic form</a:t>
            </a:r>
          </a:p>
          <a:p>
            <a:pPr lvl="1"/>
            <a:r>
              <a:rPr lang="en-US" sz="1800" dirty="0" smtClean="0">
                <a:latin typeface="Arial" panose="020B0604020202020204" pitchFamily="34" charset="0"/>
                <a:cs typeface="Arial" panose="020B0604020202020204" pitchFamily="34" charset="0"/>
              </a:rPr>
              <a:t>Physical form</a:t>
            </a:r>
            <a:endParaRPr lang="en-US" sz="1800" dirty="0">
              <a:latin typeface="Arial" panose="020B0604020202020204" pitchFamily="34" charset="0"/>
              <a:cs typeface="Arial" panose="020B0604020202020204" pitchFamily="34" charset="0"/>
            </a:endParaRPr>
          </a:p>
        </p:txBody>
      </p:sp>
      <p:sp>
        <p:nvSpPr>
          <p:cNvPr id="10" name="TextBox 9"/>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Custodian Services</a:t>
            </a:r>
          </a:p>
        </p:txBody>
      </p:sp>
      <p:sp>
        <p:nvSpPr>
          <p:cNvPr id="11" name="Rectangle 10"/>
          <p:cNvSpPr/>
          <p:nvPr/>
        </p:nvSpPr>
        <p:spPr>
          <a:xfrm>
            <a:off x="228600" y="1066800"/>
            <a:ext cx="8636000" cy="5620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Arial" pitchFamily="34" charset="0"/>
                <a:cs typeface="Arial" pitchFamily="34" charset="0"/>
              </a:rPr>
              <a:t>Definition</a:t>
            </a:r>
            <a:endParaRPr lang="en-GB" sz="2400" b="1" dirty="0">
              <a:latin typeface="Arial" pitchFamily="34" charset="0"/>
              <a:cs typeface="Arial" pitchFamily="34" charset="0"/>
            </a:endParaRPr>
          </a:p>
        </p:txBody>
      </p:sp>
    </p:spTree>
    <p:extLst>
      <p:ext uri="{BB962C8B-B14F-4D97-AF65-F5344CB8AC3E}">
        <p14:creationId xmlns:p14="http://schemas.microsoft.com/office/powerpoint/2010/main" val="2686331860"/>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Custodian Services</a:t>
            </a:r>
          </a:p>
        </p:txBody>
      </p:sp>
      <p:sp>
        <p:nvSpPr>
          <p:cNvPr id="5" name="Rectangle 4"/>
          <p:cNvSpPr/>
          <p:nvPr/>
        </p:nvSpPr>
        <p:spPr>
          <a:xfrm>
            <a:off x="265460" y="1052736"/>
            <a:ext cx="8613080" cy="4572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smtClean="0">
                <a:latin typeface="Arial" pitchFamily="34" charset="0"/>
                <a:cs typeface="Arial" pitchFamily="34" charset="0"/>
              </a:rPr>
              <a:t>Duties</a:t>
            </a:r>
            <a:endParaRPr lang="en-GB" sz="2800" b="1" dirty="0">
              <a:latin typeface="Arial" pitchFamily="34" charset="0"/>
              <a:cs typeface="Arial" pitchFamily="34" charset="0"/>
            </a:endParaRPr>
          </a:p>
        </p:txBody>
      </p:sp>
      <p:sp>
        <p:nvSpPr>
          <p:cNvPr id="6" name="Content Placeholder 5"/>
          <p:cNvSpPr txBox="1">
            <a:spLocks/>
          </p:cNvSpPr>
          <p:nvPr/>
        </p:nvSpPr>
        <p:spPr>
          <a:xfrm>
            <a:off x="467544" y="1772816"/>
            <a:ext cx="7992888" cy="42484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dirty="0" smtClean="0">
                <a:latin typeface="Arial" panose="020B0604020202020204" pitchFamily="34" charset="0"/>
                <a:cs typeface="Arial" panose="020B0604020202020204" pitchFamily="34" charset="0"/>
              </a:rPr>
              <a:t>Hold asset/securities for safekeeping (e.g. stock, bond, jewelry, etc.)</a:t>
            </a:r>
          </a:p>
          <a:p>
            <a:pPr marL="0" indent="0">
              <a:buNone/>
            </a:pPr>
            <a:endParaRPr lang="en-US"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Collect dividends and interest payments</a:t>
            </a:r>
          </a:p>
          <a:p>
            <a:pPr marL="0" indent="0">
              <a:buNone/>
            </a:pPr>
            <a:endParaRPr lang="en-US"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Settle purchases/sales and delivering in/out of such securities</a:t>
            </a:r>
          </a:p>
          <a:p>
            <a:endParaRPr lang="en-US"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Provide information on the securities and their issuers such as annual general meetings  </a:t>
            </a:r>
          </a:p>
          <a:p>
            <a:endParaRPr lang="en-US"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Perform foreign exchange transactions</a:t>
            </a:r>
            <a:endParaRPr lang="en-US" sz="1800" dirty="0">
              <a:latin typeface="Arial" panose="020B0604020202020204" pitchFamily="34" charset="0"/>
              <a:cs typeface="Arial" panose="020B0604020202020204" pitchFamily="34" charset="0"/>
            </a:endParaRPr>
          </a:p>
        </p:txBody>
      </p:sp>
      <p:sp>
        <p:nvSpPr>
          <p:cNvPr id="8" name="Rectangle 7"/>
          <p:cNvSpPr/>
          <p:nvPr/>
        </p:nvSpPr>
        <p:spPr>
          <a:xfrm>
            <a:off x="228600" y="1038200"/>
            <a:ext cx="8636000" cy="562000"/>
          </a:xfrm>
          <a:prstGeom prst="rect">
            <a:avLst/>
          </a:prstGeom>
          <a:solidFill>
            <a:schemeClr val="accent1">
              <a:lumMod val="40000"/>
              <a:lumOff val="6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Arial" pitchFamily="34" charset="0"/>
                <a:cs typeface="Arial" pitchFamily="34" charset="0"/>
              </a:rPr>
              <a:t>Duties</a:t>
            </a:r>
            <a:endParaRPr lang="en-GB" sz="2400" b="1" dirty="0">
              <a:latin typeface="Arial" pitchFamily="34" charset="0"/>
              <a:cs typeface="Arial" pitchFamily="34" charset="0"/>
            </a:endParaRPr>
          </a:p>
        </p:txBody>
      </p:sp>
    </p:spTree>
    <p:extLst>
      <p:ext uri="{BB962C8B-B14F-4D97-AF65-F5344CB8AC3E}">
        <p14:creationId xmlns:p14="http://schemas.microsoft.com/office/powerpoint/2010/main" val="213652250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5093"/>
          <a:stretch/>
        </p:blipFill>
        <p:spPr>
          <a:xfrm>
            <a:off x="179512" y="980728"/>
            <a:ext cx="8678292" cy="3974415"/>
          </a:xfrm>
          <a:prstGeom prst="rect">
            <a:avLst/>
          </a:prstGeom>
        </p:spPr>
      </p:pic>
      <p:sp>
        <p:nvSpPr>
          <p:cNvPr id="4" name="TextBox 3"/>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There are certain characteristics that any custodian must meet.</a:t>
            </a:r>
          </a:p>
        </p:txBody>
      </p:sp>
      <p:pic>
        <p:nvPicPr>
          <p:cNvPr id="4098" name="Picture 2"/>
          <p:cNvPicPr>
            <a:picLocks noChangeAspect="1" noChangeArrowheads="1"/>
          </p:cNvPicPr>
          <p:nvPr/>
        </p:nvPicPr>
        <p:blipFill>
          <a:blip r:embed="rId3"/>
          <a:srcRect l="14641" t="20833" r="33236" b="34375"/>
          <a:stretch>
            <a:fillRect/>
          </a:stretch>
        </p:blipFill>
        <p:spPr bwMode="auto">
          <a:xfrm>
            <a:off x="77972" y="914400"/>
            <a:ext cx="8989828" cy="4343400"/>
          </a:xfrm>
          <a:prstGeom prst="rect">
            <a:avLst/>
          </a:prstGeom>
          <a:noFill/>
          <a:ln w="9525">
            <a:noFill/>
            <a:miter lim="800000"/>
            <a:headEnd/>
            <a:tailEnd/>
          </a:ln>
          <a:effectLst/>
        </p:spPr>
      </p:pic>
    </p:spTree>
    <p:extLst>
      <p:ext uri="{BB962C8B-B14F-4D97-AF65-F5344CB8AC3E}">
        <p14:creationId xmlns:p14="http://schemas.microsoft.com/office/powerpoint/2010/main" val="1482404989"/>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124744"/>
            <a:ext cx="8716591" cy="3191320"/>
          </a:xfrm>
          <a:prstGeom prst="rect">
            <a:avLst/>
          </a:prstGeom>
        </p:spPr>
      </p:pic>
      <p:sp>
        <p:nvSpPr>
          <p:cNvPr id="3" name="TextBox 2"/>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Custodian provides many types of services.</a:t>
            </a:r>
          </a:p>
        </p:txBody>
      </p:sp>
    </p:spTree>
    <p:extLst>
      <p:ext uri="{BB962C8B-B14F-4D97-AF65-F5344CB8AC3E}">
        <p14:creationId xmlns:p14="http://schemas.microsoft.com/office/powerpoint/2010/main" val="93352919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rcRect b="1160"/>
          <a:stretch>
            <a:fillRect/>
          </a:stretch>
        </p:blipFill>
        <p:spPr>
          <a:xfrm>
            <a:off x="152796" y="965202"/>
            <a:ext cx="8839199" cy="5272110"/>
          </a:xfrm>
          <a:prstGeom prst="rect">
            <a:avLst/>
          </a:prstGeom>
        </p:spPr>
      </p:pic>
      <p:pic>
        <p:nvPicPr>
          <p:cNvPr id="1026" name="Picture 2" descr="C:\Users\User\Desktop\cartoon-man-hands-outstretched-16133008.jpg"/>
          <p:cNvPicPr>
            <a:picLocks noChangeAspect="1" noChangeArrowheads="1"/>
          </p:cNvPicPr>
          <p:nvPr/>
        </p:nvPicPr>
        <p:blipFill>
          <a:blip r:embed="rId4" cstate="print">
            <a:clrChange>
              <a:clrFrom>
                <a:srgbClr val="FFFFFF"/>
              </a:clrFrom>
              <a:clrTo>
                <a:srgbClr val="FFFFFF">
                  <a:alpha val="0"/>
                </a:srgbClr>
              </a:clrTo>
            </a:clrChange>
          </a:blip>
          <a:stretch>
            <a:fillRect/>
          </a:stretch>
        </p:blipFill>
        <p:spPr bwMode="auto">
          <a:xfrm>
            <a:off x="6553200" y="5257800"/>
            <a:ext cx="1143008" cy="1148724"/>
          </a:xfrm>
          <a:prstGeom prst="rect">
            <a:avLst/>
          </a:prstGeom>
          <a:noFill/>
          <a:ln>
            <a:noFill/>
          </a:ln>
        </p:spPr>
      </p:pic>
      <p:sp>
        <p:nvSpPr>
          <p:cNvPr id="8" name="TextBox 7"/>
          <p:cNvSpPr txBox="1">
            <a:spLocks noChangeArrowheads="1"/>
          </p:cNvSpPr>
          <p:nvPr/>
        </p:nvSpPr>
        <p:spPr bwMode="auto">
          <a:xfrm>
            <a:off x="152400" y="163512"/>
            <a:ext cx="8712200" cy="369888"/>
          </a:xfrm>
          <a:prstGeom prst="rect">
            <a:avLst/>
          </a:prstGeom>
          <a:noFill/>
          <a:ln>
            <a:noFill/>
          </a:ln>
          <a:extLst/>
        </p:spPr>
        <p:txBody>
          <a:bodyPr>
            <a:spAutoFit/>
          </a:bodyPr>
          <a:lstStyle>
            <a:lvl1pPr>
              <a:defRPr>
                <a:solidFill>
                  <a:schemeClr val="tx1"/>
                </a:solidFill>
                <a:latin typeface="Century Gothic" charset="0"/>
                <a:ea typeface="ＭＳ Ｐゴシック" charset="0"/>
                <a:cs typeface="ＭＳ Ｐゴシック" charset="0"/>
              </a:defRPr>
            </a:lvl1pPr>
            <a:lvl2pPr marL="742950" indent="-285750">
              <a:defRPr>
                <a:solidFill>
                  <a:schemeClr val="tx1"/>
                </a:solidFill>
                <a:latin typeface="Century Gothic" charset="0"/>
                <a:ea typeface="ＭＳ Ｐゴシック" charset="0"/>
              </a:defRPr>
            </a:lvl2pPr>
            <a:lvl3pPr marL="1143000" indent="-228600">
              <a:defRPr>
                <a:solidFill>
                  <a:schemeClr val="tx1"/>
                </a:solidFill>
                <a:latin typeface="Century Gothic" charset="0"/>
                <a:ea typeface="ＭＳ Ｐゴシック" charset="0"/>
              </a:defRPr>
            </a:lvl3pPr>
            <a:lvl4pPr marL="1600200" indent="-228600">
              <a:defRPr>
                <a:solidFill>
                  <a:schemeClr val="tx1"/>
                </a:solidFill>
                <a:latin typeface="Century Gothic" charset="0"/>
                <a:ea typeface="ＭＳ Ｐゴシック" charset="0"/>
              </a:defRPr>
            </a:lvl4pPr>
            <a:lvl5pPr marL="2057400" indent="-228600">
              <a:defRPr>
                <a:solidFill>
                  <a:schemeClr val="tx1"/>
                </a:solidFill>
                <a:latin typeface="Century Gothic" charset="0"/>
                <a:ea typeface="ＭＳ Ｐゴシック" charset="0"/>
              </a:defRPr>
            </a:lvl5pPr>
            <a:lvl6pPr marL="2514600" indent="-228600" fontAlgn="base">
              <a:spcBef>
                <a:spcPct val="0"/>
              </a:spcBef>
              <a:spcAft>
                <a:spcPct val="0"/>
              </a:spcAft>
              <a:defRPr>
                <a:solidFill>
                  <a:schemeClr val="tx1"/>
                </a:solidFill>
                <a:latin typeface="Century Gothic" charset="0"/>
                <a:ea typeface="ＭＳ Ｐゴシック" charset="0"/>
              </a:defRPr>
            </a:lvl6pPr>
            <a:lvl7pPr marL="2971800" indent="-228600" fontAlgn="base">
              <a:spcBef>
                <a:spcPct val="0"/>
              </a:spcBef>
              <a:spcAft>
                <a:spcPct val="0"/>
              </a:spcAft>
              <a:defRPr>
                <a:solidFill>
                  <a:schemeClr val="tx1"/>
                </a:solidFill>
                <a:latin typeface="Century Gothic" charset="0"/>
                <a:ea typeface="ＭＳ Ｐゴシック" charset="0"/>
              </a:defRPr>
            </a:lvl7pPr>
            <a:lvl8pPr marL="3429000" indent="-228600" fontAlgn="base">
              <a:spcBef>
                <a:spcPct val="0"/>
              </a:spcBef>
              <a:spcAft>
                <a:spcPct val="0"/>
              </a:spcAft>
              <a:defRPr>
                <a:solidFill>
                  <a:schemeClr val="tx1"/>
                </a:solidFill>
                <a:latin typeface="Century Gothic" charset="0"/>
                <a:ea typeface="ＭＳ Ｐゴシック" charset="0"/>
              </a:defRPr>
            </a:lvl8pPr>
            <a:lvl9pPr marL="3886200" indent="-228600" fontAlgn="base">
              <a:spcBef>
                <a:spcPct val="0"/>
              </a:spcBef>
              <a:spcAft>
                <a:spcPct val="0"/>
              </a:spcAft>
              <a:defRPr>
                <a:solidFill>
                  <a:schemeClr val="tx1"/>
                </a:solidFill>
                <a:latin typeface="Century Gothic" charset="0"/>
                <a:ea typeface="ＭＳ Ｐゴシック" charset="0"/>
              </a:defRPr>
            </a:lvl9pPr>
          </a:lstStyle>
          <a:p>
            <a:pPr>
              <a:defRPr/>
            </a:pPr>
            <a:r>
              <a:rPr lang="en-US" b="1" dirty="0" smtClean="0">
                <a:latin typeface="Arial" charset="0"/>
                <a:cs typeface="Arial" charset="0"/>
              </a:rPr>
              <a:t>Custodians take care of the assets of share purchasers and share sellers.</a:t>
            </a:r>
          </a:p>
        </p:txBody>
      </p:sp>
    </p:spTree>
    <p:extLst>
      <p:ext uri="{BB962C8B-B14F-4D97-AF65-F5344CB8AC3E}">
        <p14:creationId xmlns:p14="http://schemas.microsoft.com/office/powerpoint/2010/main" val="275743310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19400" y="2362200"/>
            <a:ext cx="2169184" cy="3154710"/>
          </a:xfrm>
          <a:prstGeom prst="rect">
            <a:avLst/>
          </a:prstGeom>
          <a:noFill/>
        </p:spPr>
        <p:txBody>
          <a:bodyPr wrap="none" rtlCol="0">
            <a:spAutoFit/>
          </a:bodyPr>
          <a:lstStyle/>
          <a:p>
            <a:r>
              <a:rPr lang="en-US" sz="19900" b="1" dirty="0" smtClean="0">
                <a:solidFill>
                  <a:schemeClr val="tx1">
                    <a:lumMod val="75000"/>
                    <a:lumOff val="25000"/>
                  </a:schemeClr>
                </a:solidFill>
                <a:latin typeface="Arial" pitchFamily="34" charset="0"/>
                <a:cs typeface="Arial" pitchFamily="34" charset="0"/>
              </a:rPr>
              <a:t>Q</a:t>
            </a:r>
            <a:endParaRPr lang="en-GB" sz="19900" b="1" dirty="0">
              <a:solidFill>
                <a:schemeClr val="tx1">
                  <a:lumMod val="75000"/>
                  <a:lumOff val="25000"/>
                </a:schemeClr>
              </a:solidFill>
              <a:latin typeface="Arial" pitchFamily="34" charset="0"/>
              <a:cs typeface="Arial" pitchFamily="34" charset="0"/>
            </a:endParaRPr>
          </a:p>
        </p:txBody>
      </p:sp>
      <p:sp>
        <p:nvSpPr>
          <p:cNvPr id="3" name="TextBox 2"/>
          <p:cNvSpPr txBox="1"/>
          <p:nvPr/>
        </p:nvSpPr>
        <p:spPr>
          <a:xfrm>
            <a:off x="4976045" y="3289727"/>
            <a:ext cx="1210588" cy="1323439"/>
          </a:xfrm>
          <a:prstGeom prst="rect">
            <a:avLst/>
          </a:prstGeom>
          <a:noFill/>
        </p:spPr>
        <p:txBody>
          <a:bodyPr wrap="none" rtlCol="0">
            <a:spAutoFit/>
          </a:bodyPr>
          <a:lstStyle/>
          <a:p>
            <a:r>
              <a:rPr lang="en-US" sz="8000" b="1" dirty="0" smtClean="0">
                <a:solidFill>
                  <a:schemeClr val="tx1">
                    <a:lumMod val="75000"/>
                    <a:lumOff val="25000"/>
                  </a:schemeClr>
                </a:solidFill>
                <a:latin typeface="Arial" pitchFamily="34" charset="0"/>
                <a:cs typeface="Arial" pitchFamily="34" charset="0"/>
              </a:rPr>
              <a:t>&amp; </a:t>
            </a:r>
            <a:endParaRPr lang="en-GB" sz="8000" b="1" dirty="0">
              <a:solidFill>
                <a:schemeClr val="tx1">
                  <a:lumMod val="75000"/>
                  <a:lumOff val="25000"/>
                </a:schemeClr>
              </a:solidFill>
              <a:latin typeface="Arial" pitchFamily="34" charset="0"/>
              <a:cs typeface="Arial" pitchFamily="34" charset="0"/>
            </a:endParaRPr>
          </a:p>
        </p:txBody>
      </p:sp>
      <p:sp>
        <p:nvSpPr>
          <p:cNvPr id="5" name="TextBox 4"/>
          <p:cNvSpPr txBox="1"/>
          <p:nvPr/>
        </p:nvSpPr>
        <p:spPr>
          <a:xfrm>
            <a:off x="5767326" y="2421017"/>
            <a:ext cx="2028119" cy="3154710"/>
          </a:xfrm>
          <a:prstGeom prst="rect">
            <a:avLst/>
          </a:prstGeom>
          <a:noFill/>
        </p:spPr>
        <p:txBody>
          <a:bodyPr wrap="none" rtlCol="0">
            <a:spAutoFit/>
          </a:bodyPr>
          <a:lstStyle/>
          <a:p>
            <a:r>
              <a:rPr lang="en-US" sz="19900" b="1" dirty="0">
                <a:solidFill>
                  <a:schemeClr val="tx1">
                    <a:lumMod val="75000"/>
                    <a:lumOff val="25000"/>
                  </a:schemeClr>
                </a:solidFill>
                <a:latin typeface="Arial" pitchFamily="34" charset="0"/>
                <a:cs typeface="Arial" pitchFamily="34" charset="0"/>
              </a:rPr>
              <a:t>A</a:t>
            </a:r>
            <a:endParaRPr lang="en-GB" sz="19900" b="1" dirty="0">
              <a:solidFill>
                <a:schemeClr val="tx1">
                  <a:lumMod val="75000"/>
                  <a:lumOff val="25000"/>
                </a:schemeClr>
              </a:solidFill>
              <a:latin typeface="Arial" pitchFamily="34" charset="0"/>
              <a:cs typeface="Arial" pitchFamily="34" charset="0"/>
            </a:endParaRPr>
          </a:p>
        </p:txBody>
      </p:sp>
      <p:sp>
        <p:nvSpPr>
          <p:cNvPr id="6" name="TextBox 5"/>
          <p:cNvSpPr txBox="1"/>
          <p:nvPr/>
        </p:nvSpPr>
        <p:spPr>
          <a:xfrm>
            <a:off x="457200" y="838200"/>
            <a:ext cx="4764446" cy="1569660"/>
          </a:xfrm>
          <a:prstGeom prst="rect">
            <a:avLst/>
          </a:prstGeom>
          <a:noFill/>
        </p:spPr>
        <p:txBody>
          <a:bodyPr wrap="none" rtlCol="0">
            <a:spAutoFit/>
          </a:bodyPr>
          <a:lstStyle/>
          <a:p>
            <a:r>
              <a:rPr lang="en-US" sz="6600" b="1" i="1" dirty="0" smtClean="0">
                <a:solidFill>
                  <a:schemeClr val="tx1">
                    <a:lumMod val="75000"/>
                    <a:lumOff val="25000"/>
                  </a:schemeClr>
                </a:solidFill>
                <a:latin typeface="Arial" pitchFamily="34" charset="0"/>
                <a:cs typeface="Arial" pitchFamily="34" charset="0"/>
              </a:rPr>
              <a:t>Thank you</a:t>
            </a:r>
            <a:r>
              <a:rPr lang="en-US" sz="9600" b="1" i="1" dirty="0" smtClean="0">
                <a:solidFill>
                  <a:schemeClr val="tx1">
                    <a:lumMod val="75000"/>
                    <a:lumOff val="25000"/>
                  </a:schemeClr>
                </a:solidFill>
                <a:latin typeface="Arial" pitchFamily="34" charset="0"/>
                <a:cs typeface="Arial" pitchFamily="34" charset="0"/>
              </a:rPr>
              <a:t> </a:t>
            </a:r>
            <a:endParaRPr lang="en-GB" sz="9600" b="1" i="1" dirty="0">
              <a:solidFill>
                <a:schemeClr val="tx1">
                  <a:lumMod val="75000"/>
                  <a:lumOff val="25000"/>
                </a:schemeClr>
              </a:solidFill>
              <a:latin typeface="Arial" pitchFamily="34" charset="0"/>
              <a:cs typeface="Arial" pitchFamily="34" charset="0"/>
            </a:endParaRPr>
          </a:p>
        </p:txBody>
      </p:sp>
      <p:sp>
        <p:nvSpPr>
          <p:cNvPr id="7" name="Pentagon 6"/>
          <p:cNvSpPr/>
          <p:nvPr/>
        </p:nvSpPr>
        <p:spPr>
          <a:xfrm>
            <a:off x="0" y="6019800"/>
            <a:ext cx="7696200" cy="304800"/>
          </a:xfrm>
          <a:prstGeom prst="homeP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8" name="Chevron 7"/>
          <p:cNvSpPr/>
          <p:nvPr/>
        </p:nvSpPr>
        <p:spPr>
          <a:xfrm>
            <a:off x="7696200" y="6019800"/>
            <a:ext cx="381000" cy="304800"/>
          </a:xfrm>
          <a:prstGeom prst="chevron">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solidFill>
                <a:schemeClr val="tx1"/>
              </a:solidFill>
            </a:endParaRPr>
          </a:p>
        </p:txBody>
      </p:sp>
      <p:sp>
        <p:nvSpPr>
          <p:cNvPr id="9" name="Chevron 8"/>
          <p:cNvSpPr/>
          <p:nvPr/>
        </p:nvSpPr>
        <p:spPr>
          <a:xfrm>
            <a:off x="8077200" y="6019800"/>
            <a:ext cx="304800" cy="304800"/>
          </a:xfrm>
          <a:prstGeom prst="chevron">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solidFill>
                <a:schemeClr val="tx1"/>
              </a:solidFill>
            </a:endParaRPr>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1371600"/>
            <a:ext cx="7162800" cy="4267200"/>
          </a:xfrm>
        </p:spPr>
        <p:txBody>
          <a:bodyPr/>
          <a:lstStyle/>
          <a:p>
            <a:pPr algn="l"/>
            <a:r>
              <a:rPr lang="en-US" u="sng" dirty="0" smtClean="0">
                <a:solidFill>
                  <a:schemeClr val="tx1"/>
                </a:solidFill>
              </a:rPr>
              <a:t>Team members</a:t>
            </a:r>
          </a:p>
          <a:p>
            <a:pPr algn="l"/>
            <a:r>
              <a:rPr lang="en-US" dirty="0" smtClean="0">
                <a:solidFill>
                  <a:schemeClr val="tx1"/>
                </a:solidFill>
              </a:rPr>
              <a:t>5402640311   </a:t>
            </a:r>
            <a:r>
              <a:rPr lang="en-US" dirty="0" err="1" smtClean="0">
                <a:solidFill>
                  <a:schemeClr val="tx1"/>
                </a:solidFill>
              </a:rPr>
              <a:t>Chosita</a:t>
            </a:r>
            <a:r>
              <a:rPr lang="en-US" dirty="0" smtClean="0">
                <a:solidFill>
                  <a:schemeClr val="tx1"/>
                </a:solidFill>
              </a:rPr>
              <a:t>  </a:t>
            </a:r>
            <a:r>
              <a:rPr lang="en-US" dirty="0" err="1" smtClean="0">
                <a:solidFill>
                  <a:schemeClr val="tx1"/>
                </a:solidFill>
              </a:rPr>
              <a:t>Ploychankul</a:t>
            </a:r>
            <a:endParaRPr lang="en-US" dirty="0" smtClean="0">
              <a:solidFill>
                <a:schemeClr val="tx1"/>
              </a:solidFill>
            </a:endParaRPr>
          </a:p>
          <a:p>
            <a:pPr algn="l"/>
            <a:r>
              <a:rPr lang="en-US" dirty="0" smtClean="0">
                <a:solidFill>
                  <a:schemeClr val="tx1"/>
                </a:solidFill>
              </a:rPr>
              <a:t>5402640816   </a:t>
            </a:r>
            <a:r>
              <a:rPr lang="en-US" dirty="0" err="1" smtClean="0">
                <a:solidFill>
                  <a:schemeClr val="tx1"/>
                </a:solidFill>
              </a:rPr>
              <a:t>Onmanee</a:t>
            </a:r>
            <a:r>
              <a:rPr lang="en-US" dirty="0" smtClean="0">
                <a:solidFill>
                  <a:schemeClr val="tx1"/>
                </a:solidFill>
              </a:rPr>
              <a:t> </a:t>
            </a:r>
            <a:r>
              <a:rPr lang="en-US" dirty="0" err="1" smtClean="0">
                <a:solidFill>
                  <a:schemeClr val="tx1"/>
                </a:solidFill>
              </a:rPr>
              <a:t>Floro</a:t>
            </a:r>
            <a:endParaRPr lang="en-US" dirty="0" smtClean="0">
              <a:solidFill>
                <a:schemeClr val="tx1"/>
              </a:solidFill>
            </a:endParaRPr>
          </a:p>
          <a:p>
            <a:pPr algn="l"/>
            <a:r>
              <a:rPr lang="en-US" dirty="0" smtClean="0">
                <a:solidFill>
                  <a:schemeClr val="tx1"/>
                </a:solidFill>
              </a:rPr>
              <a:t>5402640824   </a:t>
            </a:r>
            <a:r>
              <a:rPr lang="en-US" dirty="0" err="1" smtClean="0">
                <a:solidFill>
                  <a:schemeClr val="tx1"/>
                </a:solidFill>
              </a:rPr>
              <a:t>Panatsaya</a:t>
            </a:r>
            <a:r>
              <a:rPr lang="en-US" dirty="0" smtClean="0">
                <a:solidFill>
                  <a:schemeClr val="tx1"/>
                </a:solidFill>
              </a:rPr>
              <a:t>  </a:t>
            </a:r>
            <a:r>
              <a:rPr lang="en-US" dirty="0" err="1" smtClean="0">
                <a:solidFill>
                  <a:schemeClr val="tx1"/>
                </a:solidFill>
              </a:rPr>
              <a:t>Kaewphap</a:t>
            </a:r>
            <a:endParaRPr lang="en-US" dirty="0" smtClean="0">
              <a:solidFill>
                <a:schemeClr val="tx1"/>
              </a:solidFill>
            </a:endParaRPr>
          </a:p>
          <a:p>
            <a:pPr algn="l"/>
            <a:r>
              <a:rPr lang="en-US" dirty="0" smtClean="0">
                <a:solidFill>
                  <a:schemeClr val="tx1"/>
                </a:solidFill>
              </a:rPr>
              <a:t>5404640954   </a:t>
            </a:r>
            <a:r>
              <a:rPr lang="en-US" dirty="0" err="1" smtClean="0">
                <a:solidFill>
                  <a:schemeClr val="tx1"/>
                </a:solidFill>
              </a:rPr>
              <a:t>Sakulrat</a:t>
            </a:r>
            <a:r>
              <a:rPr lang="en-US" dirty="0" smtClean="0">
                <a:solidFill>
                  <a:schemeClr val="tx1"/>
                </a:solidFill>
              </a:rPr>
              <a:t>  </a:t>
            </a:r>
            <a:r>
              <a:rPr lang="en-US" dirty="0" err="1" smtClean="0">
                <a:solidFill>
                  <a:schemeClr val="tx1"/>
                </a:solidFill>
              </a:rPr>
              <a:t>Bovornsantisuth</a:t>
            </a:r>
            <a:endParaRPr lang="en-US" dirty="0" smtClean="0">
              <a:solidFill>
                <a:schemeClr val="tx1"/>
              </a:solidFill>
            </a:endParaRPr>
          </a:p>
          <a:p>
            <a:pPr algn="l"/>
            <a:r>
              <a:rPr lang="en-US" dirty="0" smtClean="0">
                <a:solidFill>
                  <a:schemeClr val="tx1"/>
                </a:solidFill>
              </a:rPr>
              <a:t>5404640731   </a:t>
            </a:r>
            <a:r>
              <a:rPr lang="en-US" dirty="0" err="1" smtClean="0">
                <a:solidFill>
                  <a:schemeClr val="tx1"/>
                </a:solidFill>
              </a:rPr>
              <a:t>Pattamaporn</a:t>
            </a:r>
            <a:r>
              <a:rPr lang="en-US" dirty="0" smtClean="0">
                <a:solidFill>
                  <a:schemeClr val="tx1"/>
                </a:solidFill>
              </a:rPr>
              <a:t>  </a:t>
            </a:r>
            <a:r>
              <a:rPr lang="en-US" dirty="0" err="1" smtClean="0">
                <a:solidFill>
                  <a:schemeClr val="tx1"/>
                </a:solidFill>
              </a:rPr>
              <a:t>Rewprasong</a:t>
            </a:r>
            <a:endParaRPr lang="en-US" dirty="0" smtClean="0">
              <a:solidFill>
                <a:schemeClr val="tx1"/>
              </a:solidFill>
            </a:endParaRPr>
          </a:p>
          <a:p>
            <a:pPr algn="l"/>
            <a:r>
              <a:rPr lang="en-US" dirty="0" smtClean="0">
                <a:solidFill>
                  <a:schemeClr val="tx1"/>
                </a:solidFill>
              </a:rPr>
              <a:t>5404640632   </a:t>
            </a:r>
            <a:r>
              <a:rPr lang="en-US" dirty="0" err="1" smtClean="0">
                <a:solidFill>
                  <a:schemeClr val="tx1"/>
                </a:solidFill>
              </a:rPr>
              <a:t>Natnaree</a:t>
            </a:r>
            <a:r>
              <a:rPr lang="en-US" dirty="0" smtClean="0">
                <a:solidFill>
                  <a:schemeClr val="tx1"/>
                </a:solidFill>
              </a:rPr>
              <a:t>  </a:t>
            </a:r>
            <a:r>
              <a:rPr lang="en-US" dirty="0" err="1" smtClean="0">
                <a:solidFill>
                  <a:schemeClr val="tx1"/>
                </a:solidFill>
              </a:rPr>
              <a:t>Jurukul</a:t>
            </a:r>
            <a:endParaRPr lang="en-US" dirty="0">
              <a:solidFill>
                <a:schemeClr val="tx1"/>
              </a:solidFill>
            </a:endParaRPr>
          </a:p>
        </p:txBody>
      </p:sp>
    </p:spTree>
    <p:extLst>
      <p:ext uri="{BB962C8B-B14F-4D97-AF65-F5344CB8AC3E}">
        <p14:creationId xmlns:p14="http://schemas.microsoft.com/office/powerpoint/2010/main" val="3577984676"/>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882</TotalTime>
  <Words>979</Words>
  <Application>Microsoft Macintosh PowerPoint</Application>
  <PresentationFormat>On-screen Show (4:3)</PresentationFormat>
  <Paragraphs>150</Paragraphs>
  <Slides>21</Slides>
  <Notes>10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Onmanee</dc:creator>
  <cp:lastModifiedBy>Tanthai Sermsirimanont</cp:lastModifiedBy>
  <cp:revision>75</cp:revision>
  <dcterms:created xsi:type="dcterms:W3CDTF">2014-09-11T16:33:28Z</dcterms:created>
  <dcterms:modified xsi:type="dcterms:W3CDTF">2014-09-17T04:28:14Z</dcterms:modified>
</cp:coreProperties>
</file>