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9" r:id="rId3"/>
    <p:sldId id="309" r:id="rId4"/>
    <p:sldId id="260" r:id="rId5"/>
    <p:sldId id="302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66" r:id="rId14"/>
    <p:sldId id="267" r:id="rId15"/>
    <p:sldId id="268" r:id="rId16"/>
    <p:sldId id="301" r:id="rId17"/>
    <p:sldId id="273" r:id="rId18"/>
    <p:sldId id="274" r:id="rId19"/>
    <p:sldId id="275" r:id="rId20"/>
    <p:sldId id="303" r:id="rId21"/>
    <p:sldId id="277" r:id="rId22"/>
    <p:sldId id="278" r:id="rId23"/>
    <p:sldId id="279" r:id="rId24"/>
    <p:sldId id="280" r:id="rId25"/>
    <p:sldId id="281" r:id="rId26"/>
    <p:sldId id="304" r:id="rId27"/>
    <p:sldId id="283" r:id="rId28"/>
    <p:sldId id="284" r:id="rId29"/>
    <p:sldId id="285" r:id="rId30"/>
    <p:sldId id="290" r:id="rId31"/>
    <p:sldId id="306" r:id="rId32"/>
    <p:sldId id="305" r:id="rId33"/>
    <p:sldId id="291" r:id="rId34"/>
    <p:sldId id="292" r:id="rId35"/>
    <p:sldId id="293" r:id="rId36"/>
    <p:sldId id="296" r:id="rId37"/>
    <p:sldId id="297" r:id="rId38"/>
    <p:sldId id="298" r:id="rId39"/>
    <p:sldId id="299" r:id="rId40"/>
    <p:sldId id="307" r:id="rId41"/>
    <p:sldId id="308" r:id="rId42"/>
    <p:sldId id="300" r:id="rId4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630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รูปแบบอิสระ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7" name="ชื่อเรื่องรอง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30" name="ตัวแทนวันที่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19" name="ตัวแทนท้ายกระดา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7" name="ตัวแทนหมายเลขภาพนิ่ง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แบบอิสระ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รูปแบบอิสระ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  <p:sp>
        <p:nvSpPr>
          <p:cNvPr id="9" name="ตัวแทนท้ายกระดา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รูปแบบอิสระ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รูปแบบอิสระ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ตัวแทนชื่อเรื่อง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0" name="ตัวแทนข้อความ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แทนวันที่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FA2F92C-8ED0-4E27-BA93-1FAF06EBA786}" type="datetimeFigureOut">
              <a:rPr lang="th-TH" smtClean="0"/>
              <a:t>28/09/61</a:t>
            </a:fld>
            <a:endParaRPr lang="th-TH"/>
          </a:p>
        </p:txBody>
      </p:sp>
      <p:sp>
        <p:nvSpPr>
          <p:cNvPr id="22" name="ตัวแทนท้ายกระดา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18" name="ตัวแทนหมายเลขภาพนิ่ง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A3FBB8D-C825-43E7-B37D-B3C2CDB522CF}" type="slidenum">
              <a:rPr lang="th-TH" smtClean="0"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smtClean="0"/>
              <a:t>PY211/ PY200 General Psychology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990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IN" sz="4000" dirty="0" smtClean="0"/>
              <a:t>Outlines</a:t>
            </a:r>
            <a:endParaRPr lang="en-IN" sz="4000" dirty="0"/>
          </a:p>
        </p:txBody>
      </p:sp>
      <p:sp>
        <p:nvSpPr>
          <p:cNvPr id="1638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3200" dirty="0" smtClean="0"/>
              <a:t>How do psychologists define and use the concept of personality?</a:t>
            </a:r>
          </a:p>
          <a:p>
            <a:pPr lvl="1"/>
            <a:r>
              <a:rPr lang="en-US" altLang="en-US" sz="2800" dirty="0" smtClean="0"/>
              <a:t>Psychodynamic approach</a:t>
            </a:r>
          </a:p>
          <a:p>
            <a:pPr lvl="1"/>
            <a:r>
              <a:rPr lang="en-US" altLang="en-US" sz="2800" dirty="0" smtClean="0"/>
              <a:t>Trait approach</a:t>
            </a:r>
          </a:p>
          <a:p>
            <a:pPr lvl="1"/>
            <a:r>
              <a:rPr lang="en-US" altLang="en-US" sz="2800" dirty="0" err="1" smtClean="0"/>
              <a:t>Behaviourism</a:t>
            </a:r>
            <a:endParaRPr lang="en-US" altLang="en-US" sz="2800" dirty="0" smtClean="0"/>
          </a:p>
          <a:p>
            <a:pPr lvl="1"/>
            <a:r>
              <a:rPr lang="en-US" altLang="en-US" sz="2800" dirty="0" smtClean="0"/>
              <a:t>Humanistic approach</a:t>
            </a:r>
          </a:p>
        </p:txBody>
      </p:sp>
    </p:spTree>
    <p:extLst>
      <p:ext uri="{BB962C8B-B14F-4D97-AF65-F5344CB8AC3E}">
        <p14:creationId xmlns:p14="http://schemas.microsoft.com/office/powerpoint/2010/main" val="302885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Personality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Personality is </a:t>
            </a:r>
          </a:p>
          <a:p>
            <a:pPr lvl="1"/>
            <a:r>
              <a:rPr lang="en-US" sz="3200" dirty="0" smtClean="0"/>
              <a:t>the pattern of thoughts, feelings, and </a:t>
            </a:r>
            <a:r>
              <a:rPr lang="en-US" sz="3200" dirty="0" err="1" smtClean="0"/>
              <a:t>behaviours</a:t>
            </a:r>
            <a:endParaRPr lang="en-US" sz="3200" dirty="0" smtClean="0"/>
          </a:p>
          <a:p>
            <a:pPr lvl="1"/>
            <a:r>
              <a:rPr lang="en-US" sz="3200" dirty="0" smtClean="0"/>
              <a:t>that persist over time and</a:t>
            </a:r>
          </a:p>
          <a:p>
            <a:pPr lvl="1"/>
            <a:r>
              <a:rPr lang="en-US" sz="3200" dirty="0" smtClean="0"/>
              <a:t>that distinguish one person from another</a:t>
            </a: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val="3915626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b="1" dirty="0" smtClean="0"/>
              <a:t>Psychodynamic approaches to personality</a:t>
            </a:r>
            <a:r>
              <a:rPr lang="en-US" altLang="en-US" dirty="0" smtClean="0"/>
              <a:t>: Assume that personality is primarily unconscious</a:t>
            </a:r>
          </a:p>
          <a:p>
            <a:pPr lvl="1" eaLnBrk="1" hangingPunct="1"/>
            <a:r>
              <a:rPr lang="en-US" altLang="en-US" dirty="0"/>
              <a:t>M</a:t>
            </a:r>
            <a:r>
              <a:rPr lang="en-US" altLang="en-US" dirty="0" smtClean="0"/>
              <a:t>otivated by inner forces and conflicts about which people have little awareness</a:t>
            </a:r>
          </a:p>
          <a:p>
            <a:pPr lvl="1"/>
            <a:r>
              <a:rPr lang="en-US" altLang="en-US" dirty="0"/>
              <a:t>Unconscious forces act as determinants of </a:t>
            </a:r>
            <a:r>
              <a:rPr lang="en-US" altLang="en-US" dirty="0" smtClean="0"/>
              <a:t>personality</a:t>
            </a:r>
          </a:p>
          <a:p>
            <a:pPr lvl="1"/>
            <a:r>
              <a:rPr lang="en-US" altLang="en-US" dirty="0"/>
              <a:t>Drives: instinctual wishes, desires, demands, and needs hidden from awareness because of the conflict and pain they would </a:t>
            </a:r>
            <a:r>
              <a:rPr lang="en-US" altLang="en-US" dirty="0" smtClean="0"/>
              <a:t>cause</a:t>
            </a:r>
          </a:p>
          <a:p>
            <a:pPr marL="448056" lvl="1" indent="0">
              <a:buNone/>
            </a:pPr>
            <a:endParaRPr lang="en-US" altLang="en-US" dirty="0"/>
          </a:p>
          <a:p>
            <a:pPr lvl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9343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Freud’s Psychoanalytic Theory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Instincts</a:t>
            </a:r>
          </a:p>
          <a:p>
            <a:pPr lvl="1"/>
            <a:r>
              <a:rPr lang="en-US" dirty="0" smtClean="0"/>
              <a:t>Life instinct</a:t>
            </a:r>
          </a:p>
          <a:p>
            <a:pPr lvl="2"/>
            <a:r>
              <a:rPr lang="en-US" dirty="0" smtClean="0"/>
              <a:t>Serve survival, oriented toward growth and development</a:t>
            </a:r>
          </a:p>
          <a:p>
            <a:pPr lvl="2"/>
            <a:r>
              <a:rPr lang="en-US" dirty="0" smtClean="0"/>
              <a:t>Libido </a:t>
            </a:r>
          </a:p>
          <a:p>
            <a:pPr lvl="2"/>
            <a:r>
              <a:rPr lang="en-US" dirty="0" smtClean="0"/>
              <a:t>Sex – primary motivator</a:t>
            </a:r>
          </a:p>
          <a:p>
            <a:pPr lvl="1"/>
            <a:r>
              <a:rPr lang="en-US" dirty="0" smtClean="0"/>
              <a:t>Death instinct</a:t>
            </a:r>
          </a:p>
          <a:p>
            <a:pPr lvl="2"/>
            <a:r>
              <a:rPr lang="en-US" dirty="0" smtClean="0"/>
              <a:t>Unconscious wish to die</a:t>
            </a:r>
          </a:p>
          <a:p>
            <a:pPr lvl="2"/>
            <a:r>
              <a:rPr lang="en-US" dirty="0" smtClean="0"/>
              <a:t>Aggression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200780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 smtClean="0"/>
              <a:t>3 Levels of Consciousness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US" altLang="en-US" b="1" dirty="0" smtClean="0"/>
              <a:t>Conscious</a:t>
            </a:r>
          </a:p>
          <a:p>
            <a:pPr marL="962406" lvl="1" indent="-514350">
              <a:buFont typeface="+mj-lt"/>
              <a:buAutoNum type="arabicPeriod"/>
            </a:pPr>
            <a:r>
              <a:rPr lang="en-AU" altLang="en-US" b="1" dirty="0"/>
              <a:t>Preconscious</a:t>
            </a:r>
            <a:r>
              <a:rPr lang="en-AU" altLang="en-US" dirty="0"/>
              <a:t>: non-threatening material that is easily brought to </a:t>
            </a:r>
            <a:r>
              <a:rPr lang="en-AU" altLang="en-US" dirty="0" smtClean="0"/>
              <a:t>mind</a:t>
            </a:r>
            <a:endParaRPr lang="en-US" altLang="en-US" dirty="0" smtClean="0"/>
          </a:p>
          <a:p>
            <a:pPr marL="962406" lvl="1" indent="-514350" eaLnBrk="1" hangingPunct="1">
              <a:buFont typeface="+mj-lt"/>
              <a:buAutoNum type="arabicPeriod"/>
            </a:pPr>
            <a:r>
              <a:rPr lang="en-US" altLang="en-US" b="1" dirty="0" smtClean="0"/>
              <a:t>Unconscious</a:t>
            </a:r>
            <a:r>
              <a:rPr lang="en-US" altLang="en-US" dirty="0" smtClean="0"/>
              <a:t>: Part of the personality that contains the memories, knowledge, beliefs, feelings, urges, drives, and instincts of which the individual is not aware</a:t>
            </a:r>
          </a:p>
        </p:txBody>
      </p:sp>
    </p:spTree>
    <p:extLst>
      <p:ext uri="{BB962C8B-B14F-4D97-AF65-F5344CB8AC3E}">
        <p14:creationId xmlns:p14="http://schemas.microsoft.com/office/powerpoint/2010/main" val="230730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Structure of personality: Id, ego, &amp; superego</a:t>
            </a:r>
          </a:p>
          <a:p>
            <a:pPr lvl="1" eaLnBrk="1" hangingPunct="1"/>
            <a:r>
              <a:rPr lang="en-US" altLang="en-US" sz="3200" b="1" dirty="0" smtClean="0"/>
              <a:t>Id</a:t>
            </a:r>
          </a:p>
          <a:p>
            <a:pPr lvl="2" eaLnBrk="1" hangingPunct="1"/>
            <a:r>
              <a:rPr lang="en-US" altLang="en-US" dirty="0" smtClean="0"/>
              <a:t>instinctual, unorganized, inborn part of personality </a:t>
            </a:r>
          </a:p>
          <a:p>
            <a:pPr lvl="2" eaLnBrk="1" hangingPunct="1"/>
            <a:r>
              <a:rPr lang="en-US" altLang="en-US" dirty="0" smtClean="0"/>
              <a:t>Sole purpose is to reduce tension created by primitive drives related to hunger, sex, aggression, and irrational impulses</a:t>
            </a:r>
          </a:p>
          <a:p>
            <a:pPr lvl="2" eaLnBrk="1" hangingPunct="1"/>
            <a:r>
              <a:rPr lang="en-US" altLang="en-US" u="sng" dirty="0" smtClean="0"/>
              <a:t>Pleasure principle</a:t>
            </a:r>
          </a:p>
        </p:txBody>
      </p:sp>
    </p:spTree>
    <p:extLst>
      <p:ext uri="{BB962C8B-B14F-4D97-AF65-F5344CB8AC3E}">
        <p14:creationId xmlns:p14="http://schemas.microsoft.com/office/powerpoint/2010/main" val="32281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sz="2800" b="1" dirty="0" smtClean="0"/>
              <a:t>Ego</a:t>
            </a:r>
          </a:p>
          <a:p>
            <a:pPr lvl="2" eaLnBrk="1" hangingPunct="1"/>
            <a:r>
              <a:rPr lang="en-US" altLang="en-US" sz="2800" dirty="0" smtClean="0"/>
              <a:t>Part of the personality that provides a buffer between the id and the realities of the objective, outside world</a:t>
            </a:r>
          </a:p>
          <a:p>
            <a:pPr lvl="2" eaLnBrk="1" hangingPunct="1"/>
            <a:r>
              <a:rPr lang="en-US" altLang="en-US" sz="2800" u="sng" dirty="0" smtClean="0"/>
              <a:t>Reality principle</a:t>
            </a:r>
          </a:p>
          <a:p>
            <a:pPr lvl="2" eaLnBrk="1" hangingPunct="1"/>
            <a:r>
              <a:rPr lang="en-US" altLang="en-US" sz="2800" dirty="0" smtClean="0"/>
              <a:t>Executive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51844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 smtClean="0"/>
              <a:t>Superego </a:t>
            </a:r>
          </a:p>
          <a:p>
            <a:pPr lvl="2" eaLnBrk="1" hangingPunct="1"/>
            <a:r>
              <a:rPr lang="en-US" altLang="en-US" dirty="0" smtClean="0"/>
              <a:t>Personality structure that harshly judges the morality of our behavior</a:t>
            </a:r>
          </a:p>
          <a:p>
            <a:pPr lvl="2" eaLnBrk="1" hangingPunct="1"/>
            <a:r>
              <a:rPr lang="en-US" altLang="en-US" dirty="0" smtClean="0"/>
              <a:t>Includes the conscience, which prevents us from behaving in a morally improper way</a:t>
            </a:r>
          </a:p>
          <a:p>
            <a:pPr lvl="3" eaLnBrk="1" hangingPunct="1"/>
            <a:r>
              <a:rPr lang="en-US" altLang="en-US" dirty="0" smtClean="0"/>
              <a:t>Makes us feel guilty if we do wrong</a:t>
            </a:r>
          </a:p>
        </p:txBody>
      </p:sp>
    </p:spTree>
    <p:extLst>
      <p:ext uri="{BB962C8B-B14F-4D97-AF65-F5344CB8AC3E}">
        <p14:creationId xmlns:p14="http://schemas.microsoft.com/office/powerpoint/2010/main" val="209301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-5751" y="57912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1: </a:t>
            </a:r>
            <a:r>
              <a:rPr lang="en-US" altLang="en-US" dirty="0"/>
              <a:t>Iceberg Analogy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81000"/>
            <a:ext cx="4572000" cy="5221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027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 eaLnBrk="1" hangingPunct="1">
              <a:buNone/>
            </a:pPr>
            <a:r>
              <a:rPr lang="en-US" altLang="en-US" b="1" u="sng" dirty="0" smtClean="0"/>
              <a:t>Defense mechanisms</a:t>
            </a:r>
            <a:endParaRPr lang="en-US" altLang="en-US" u="sng" dirty="0" smtClean="0"/>
          </a:p>
          <a:p>
            <a:pPr eaLnBrk="1" hangingPunct="1"/>
            <a:r>
              <a:rPr lang="en-US" altLang="en-US" dirty="0" smtClean="0"/>
              <a:t>Unconscious strategies that people use to reduce anxiety </a:t>
            </a:r>
          </a:p>
          <a:p>
            <a:pPr eaLnBrk="1" hangingPunct="1"/>
            <a:r>
              <a:rPr lang="en-US" altLang="en-US" dirty="0" smtClean="0"/>
              <a:t>distorting reality and concealing the source of the anxiety from themselves</a:t>
            </a:r>
          </a:p>
        </p:txBody>
      </p:sp>
    </p:spTree>
    <p:extLst>
      <p:ext uri="{BB962C8B-B14F-4D97-AF65-F5344CB8AC3E}">
        <p14:creationId xmlns:p14="http://schemas.microsoft.com/office/powerpoint/2010/main" val="248274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5344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272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Developing personality: </a:t>
            </a:r>
            <a:r>
              <a:rPr lang="en-US" altLang="en-US" u="sng" dirty="0" smtClean="0"/>
              <a:t>Psychosexual stages</a:t>
            </a:r>
          </a:p>
          <a:p>
            <a:pPr lvl="1" eaLnBrk="1" hangingPunct="1"/>
            <a:r>
              <a:rPr lang="en-US" altLang="en-US" dirty="0" smtClean="0"/>
              <a:t>Developmental periods that children pass through during which they encounter conflicts between the demands of society and their own sexual urges</a:t>
            </a:r>
          </a:p>
          <a:p>
            <a:pPr lvl="1" eaLnBrk="1" hangingPunct="1"/>
            <a:r>
              <a:rPr lang="en-US" altLang="en-US" b="1" dirty="0" smtClean="0"/>
              <a:t>Erogenous zones</a:t>
            </a:r>
          </a:p>
          <a:p>
            <a:pPr lvl="1" eaLnBrk="1" hangingPunct="1"/>
            <a:r>
              <a:rPr lang="en-US" altLang="en-US" b="1" dirty="0" smtClean="0"/>
              <a:t>Fixations</a:t>
            </a:r>
            <a:r>
              <a:rPr lang="en-US" altLang="en-US" dirty="0" smtClean="0"/>
              <a:t>: Concerns or conflicts that persist beyond the developmental period in which they first occur</a:t>
            </a:r>
          </a:p>
          <a:p>
            <a:pPr lvl="2"/>
            <a:r>
              <a:rPr lang="en-US" altLang="en-US" dirty="0" smtClean="0"/>
              <a:t>Too much or too little gratification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71563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Freud’s Psychoanalytic Theory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 b="1" dirty="0" smtClean="0"/>
              <a:t>Oral stage (0-1)</a:t>
            </a:r>
          </a:p>
          <a:p>
            <a:r>
              <a:rPr lang="en-US" altLang="en-US" b="1" dirty="0" smtClean="0"/>
              <a:t>Anal stage (1-3)</a:t>
            </a:r>
          </a:p>
          <a:p>
            <a:r>
              <a:rPr lang="en-US" altLang="en-US" b="1" dirty="0" smtClean="0"/>
              <a:t>Phallic stage (3-5)</a:t>
            </a:r>
          </a:p>
          <a:p>
            <a:pPr lvl="1"/>
            <a:r>
              <a:rPr lang="en-US" altLang="en-US" b="1" dirty="0" smtClean="0"/>
              <a:t>Oedipal </a:t>
            </a:r>
            <a:r>
              <a:rPr lang="en-US" altLang="en-US" b="1" dirty="0"/>
              <a:t>conflict</a:t>
            </a:r>
            <a:r>
              <a:rPr lang="en-US" altLang="en-US" dirty="0"/>
              <a:t>: Child’s sexual interest in his or her opposite-sex parent, typically resolved through identification with the same-sex </a:t>
            </a:r>
            <a:r>
              <a:rPr lang="en-US" altLang="en-US" dirty="0" smtClean="0"/>
              <a:t>parent</a:t>
            </a:r>
          </a:p>
          <a:p>
            <a:pPr lvl="1"/>
            <a:r>
              <a:rPr lang="en-US" altLang="en-US" b="1" dirty="0" smtClean="0"/>
              <a:t>Identification</a:t>
            </a:r>
            <a:r>
              <a:rPr lang="en-US" altLang="en-US" dirty="0"/>
              <a:t>: Process of wanting to be like another </a:t>
            </a:r>
            <a:r>
              <a:rPr lang="en-US" altLang="en-US" dirty="0" smtClean="0"/>
              <a:t>person</a:t>
            </a:r>
            <a:endParaRPr lang="en-US" altLang="en-US" dirty="0"/>
          </a:p>
          <a:p>
            <a:pPr lvl="1"/>
            <a:r>
              <a:rPr lang="en-US" altLang="en-US" dirty="0" smtClean="0"/>
              <a:t>Imitating </a:t>
            </a:r>
            <a:r>
              <a:rPr lang="en-US" altLang="en-US" dirty="0"/>
              <a:t>that person’s behavior and adopting similar beliefs and </a:t>
            </a:r>
            <a:r>
              <a:rPr lang="en-US" altLang="en-US" dirty="0" smtClean="0"/>
              <a:t>values</a:t>
            </a:r>
            <a:endParaRPr lang="en-US" altLang="en-US" b="1" dirty="0"/>
          </a:p>
          <a:p>
            <a:r>
              <a:rPr lang="en-US" altLang="en-US" b="1" dirty="0" smtClean="0"/>
              <a:t>Latency stage (5- puberty)</a:t>
            </a:r>
          </a:p>
          <a:p>
            <a:r>
              <a:rPr lang="en-US" altLang="en-US" b="1" dirty="0" smtClean="0"/>
              <a:t>Genital stage (puberty ++)</a:t>
            </a:r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  <a:p>
            <a:pPr lvl="1"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66934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34506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/>
              <a:t>Figure </a:t>
            </a:r>
            <a:r>
              <a:rPr lang="en-US" altLang="en-US" dirty="0" smtClean="0"/>
              <a:t>2: </a:t>
            </a:r>
            <a:r>
              <a:rPr lang="en-US" altLang="en-US" dirty="0"/>
              <a:t>Psychosexual Stages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3" b="4945"/>
          <a:stretch/>
        </p:blipFill>
        <p:spPr bwMode="auto">
          <a:xfrm>
            <a:off x="381000" y="609600"/>
            <a:ext cx="68580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25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Neo-Freudian Psychoanalysts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Carl Jung, Karen Horney, Alfred Adler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98106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Carl Jung</a:t>
            </a:r>
            <a:endParaRPr lang="en-US" sz="4200" dirty="0"/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Jung’s collective unconscious</a:t>
            </a:r>
            <a:r>
              <a:rPr lang="en-US" altLang="en-US" dirty="0" smtClean="0"/>
              <a:t>: Inherited set of ideas, feelings, images, and symbols that are shared with all humans because of our common ancestral past</a:t>
            </a:r>
          </a:p>
          <a:p>
            <a:pPr eaLnBrk="1" hangingPunct="1"/>
            <a:r>
              <a:rPr lang="en-US" altLang="en-US" dirty="0" smtClean="0"/>
              <a:t>Contains archetypes</a:t>
            </a:r>
          </a:p>
          <a:p>
            <a:pPr lvl="1" eaLnBrk="1" hangingPunct="1"/>
            <a:r>
              <a:rPr lang="en-US" altLang="en-US" b="1" dirty="0" smtClean="0"/>
              <a:t>Archetypes</a:t>
            </a:r>
            <a:r>
              <a:rPr lang="en-US" altLang="en-US" dirty="0" smtClean="0"/>
              <a:t>: Universal symbolic representations of particular types of people, objects, ideas, or experiences</a:t>
            </a:r>
          </a:p>
        </p:txBody>
      </p:sp>
    </p:spTree>
    <p:extLst>
      <p:ext uri="{BB962C8B-B14F-4D97-AF65-F5344CB8AC3E}">
        <p14:creationId xmlns:p14="http://schemas.microsoft.com/office/powerpoint/2010/main" val="83117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Karen Horney</a:t>
            </a:r>
            <a:endParaRPr lang="en-US" sz="4200" dirty="0"/>
          </a:p>
        </p:txBody>
      </p:sp>
      <p:sp>
        <p:nvSpPr>
          <p:cNvPr id="3277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Suggested that personality develops in the context of social relationships </a:t>
            </a:r>
          </a:p>
          <a:p>
            <a:pPr lvl="2" eaLnBrk="1" hangingPunct="1"/>
            <a:r>
              <a:rPr lang="en-US" altLang="en-US" dirty="0" smtClean="0"/>
              <a:t>Depends on the relationship between parents and child</a:t>
            </a:r>
          </a:p>
          <a:p>
            <a:pPr lvl="2" eaLnBrk="1" hangingPunct="1"/>
            <a:r>
              <a:rPr lang="en-US" altLang="en-US" dirty="0" smtClean="0"/>
              <a:t>Rejected Freud’s notion of penis envy in women</a:t>
            </a:r>
          </a:p>
          <a:p>
            <a:pPr lvl="1" eaLnBrk="1" hangingPunct="1"/>
            <a:r>
              <a:rPr lang="en-US" altLang="en-US" dirty="0" smtClean="0"/>
              <a:t>Stressed the importance of cultural factors in the determination of personality</a:t>
            </a:r>
          </a:p>
          <a:p>
            <a:pPr lvl="1" eaLnBrk="1" hangingPunct="1"/>
            <a:r>
              <a:rPr lang="en-US" altLang="en-US" dirty="0" smtClean="0"/>
              <a:t>Basic Anxiety and Neurotic needs </a:t>
            </a:r>
          </a:p>
        </p:txBody>
      </p:sp>
    </p:spTree>
    <p:extLst>
      <p:ext uri="{BB962C8B-B14F-4D97-AF65-F5344CB8AC3E}">
        <p14:creationId xmlns:p14="http://schemas.microsoft.com/office/powerpoint/2010/main" val="25321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200" dirty="0" smtClean="0"/>
              <a:t>Alfred Adler</a:t>
            </a:r>
            <a:endParaRPr lang="en-US" sz="4200" dirty="0"/>
          </a:p>
        </p:txBody>
      </p:sp>
      <p:sp>
        <p:nvSpPr>
          <p:cNvPr id="3379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dirty="0" smtClean="0"/>
              <a:t>Adler proposed that the primary human motivation is striving for superiority in a quest for self-improvement and perfection </a:t>
            </a:r>
          </a:p>
          <a:p>
            <a:pPr eaLnBrk="1" hangingPunct="1"/>
            <a:r>
              <a:rPr lang="en-US" altLang="en-US" dirty="0" smtClean="0"/>
              <a:t>Inferiority feeling</a:t>
            </a:r>
          </a:p>
          <a:p>
            <a:pPr eaLnBrk="1" hangingPunct="1"/>
            <a:r>
              <a:rPr lang="en-US" altLang="en-US" dirty="0" smtClean="0"/>
              <a:t>Creative self</a:t>
            </a:r>
          </a:p>
          <a:p>
            <a:pPr eaLnBrk="1" hangingPunct="1"/>
            <a:r>
              <a:rPr lang="en-US" altLang="en-US" dirty="0" smtClean="0"/>
              <a:t>Style of life</a:t>
            </a:r>
          </a:p>
          <a:p>
            <a:pPr eaLnBrk="1" hangingPunct="1"/>
            <a:r>
              <a:rPr lang="en-US" altLang="en-US" u="sng" dirty="0" smtClean="0"/>
              <a:t>Inferiority complex </a:t>
            </a:r>
            <a:r>
              <a:rPr lang="en-US" altLang="en-US" dirty="0" smtClean="0"/>
              <a:t>– Describes adults who have not been able to overcome the feelings of inadequacy they developed as children</a:t>
            </a:r>
          </a:p>
        </p:txBody>
      </p:sp>
    </p:spTree>
    <p:extLst>
      <p:ext uri="{BB962C8B-B14F-4D97-AF65-F5344CB8AC3E}">
        <p14:creationId xmlns:p14="http://schemas.microsoft.com/office/powerpoint/2010/main" val="135019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Trait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1901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000" dirty="0" smtClean="0"/>
              <a:t>Trait Approaches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b="1" dirty="0" smtClean="0"/>
              <a:t>Trait theory</a:t>
            </a:r>
            <a:r>
              <a:rPr lang="en-US" altLang="en-US" dirty="0" smtClean="0"/>
              <a:t>: Model of personality that seeks to identify the basic traits necessary to describe personality</a:t>
            </a:r>
          </a:p>
          <a:p>
            <a:endParaRPr lang="en-US" altLang="en-US" b="1" dirty="0"/>
          </a:p>
          <a:p>
            <a:r>
              <a:rPr lang="en-US" altLang="en-US" b="1" dirty="0" smtClean="0"/>
              <a:t>Traits</a:t>
            </a:r>
            <a:r>
              <a:rPr lang="en-US" altLang="en-US" dirty="0" smtClean="0"/>
              <a:t>: Consistent, habitual personality characteristics and behaviors displayed across different situations</a:t>
            </a:r>
          </a:p>
        </p:txBody>
      </p:sp>
    </p:spTree>
    <p:extLst>
      <p:ext uri="{BB962C8B-B14F-4D97-AF65-F5344CB8AC3E}">
        <p14:creationId xmlns:p14="http://schemas.microsoft.com/office/powerpoint/2010/main" val="292664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err="1" smtClean="0"/>
              <a:t>Allport’s</a:t>
            </a:r>
            <a:r>
              <a:rPr lang="en-US" altLang="en-US" sz="4300" dirty="0" smtClean="0"/>
              <a:t> Trait Theory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67544" y="1922956"/>
            <a:ext cx="7273181" cy="1362028"/>
            <a:chOff x="611560" y="2176699"/>
            <a:chExt cx="7272361" cy="1361877"/>
          </a:xfrm>
        </p:grpSpPr>
        <p:sp>
          <p:nvSpPr>
            <p:cNvPr id="16" name="Freeform 15"/>
            <p:cNvSpPr/>
            <p:nvPr/>
          </p:nvSpPr>
          <p:spPr>
            <a:xfrm>
              <a:off x="611560" y="2461637"/>
              <a:ext cx="7272361" cy="107693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Single characteristic that directs most of a person’s </a:t>
              </a:r>
              <a:r>
                <a:rPr lang="en-US" sz="2200" dirty="0" smtClean="0">
                  <a:cs typeface="Times New Roman" panose="02020603050405020304" pitchFamily="18" charset="0"/>
                </a:rPr>
                <a:t>activities (ruling passion)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Cardinal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467544" y="3427586"/>
            <a:ext cx="7273181" cy="1225550"/>
            <a:chOff x="611561" y="2176700"/>
            <a:chExt cx="7272361" cy="1225414"/>
          </a:xfrm>
        </p:grpSpPr>
        <p:sp>
          <p:nvSpPr>
            <p:cNvPr id="19" name="Freeform 18"/>
            <p:cNvSpPr/>
            <p:nvPr/>
          </p:nvSpPr>
          <p:spPr>
            <a:xfrm>
              <a:off x="611561" y="2461015"/>
              <a:ext cx="7272361" cy="941099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Arial" panose="020B0604020202020204" pitchFamily="34" charset="0"/>
                </a:rPr>
                <a:t>Major characteristics of an individual</a:t>
              </a:r>
            </a:p>
          </p:txBody>
        </p:sp>
        <p:sp>
          <p:nvSpPr>
            <p:cNvPr id="20" name="Freeform 19"/>
            <p:cNvSpPr/>
            <p:nvPr/>
          </p:nvSpPr>
          <p:spPr>
            <a:xfrm>
              <a:off x="997278" y="2176700"/>
              <a:ext cx="5392130" cy="557822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Central trait – honesty and sociability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467543" y="4888756"/>
            <a:ext cx="7273181" cy="1207244"/>
            <a:chOff x="611559" y="2176700"/>
            <a:chExt cx="7272361" cy="1207111"/>
          </a:xfrm>
        </p:grpSpPr>
        <p:sp>
          <p:nvSpPr>
            <p:cNvPr id="22" name="Freeform 21"/>
            <p:cNvSpPr/>
            <p:nvPr/>
          </p:nvSpPr>
          <p:spPr>
            <a:xfrm>
              <a:off x="611559" y="2501407"/>
              <a:ext cx="7272361" cy="88240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Affect behavior in fewer situations</a:t>
              </a:r>
            </a:p>
            <a:p>
              <a:pPr marL="228600" lvl="1" indent="-228600" defTabSz="93345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 smtClean="0">
                  <a:cs typeface="Arial" panose="020B0604020202020204" pitchFamily="34" charset="0"/>
                </a:rPr>
                <a:t>preferences</a:t>
              </a:r>
              <a:endParaRPr lang="en-US" sz="2000" dirty="0">
                <a:cs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997278" y="2176700"/>
              <a:ext cx="5392130" cy="500007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Secondary trait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85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Cattell: </a:t>
            </a:r>
            <a:r>
              <a:rPr lang="en-US" dirty="0"/>
              <a:t>Factoring Out Personality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Factor analysis - Statistical method of identifying patterns among a large number of variables</a:t>
            </a:r>
          </a:p>
          <a:p>
            <a:pPr lvl="1" eaLnBrk="1" hangingPunct="1"/>
            <a:r>
              <a:rPr lang="en-US" altLang="en-US" dirty="0" smtClean="0"/>
              <a:t>Factors - Fundamental patterns of traits that are found together in the same person</a:t>
            </a:r>
          </a:p>
          <a:p>
            <a:pPr eaLnBrk="1" hangingPunct="1"/>
            <a:r>
              <a:rPr lang="en-US" altLang="en-US" dirty="0" smtClean="0"/>
              <a:t>Cattell</a:t>
            </a:r>
          </a:p>
          <a:p>
            <a:pPr lvl="1" eaLnBrk="1" hangingPunct="1"/>
            <a:r>
              <a:rPr lang="en-US" altLang="en-US" dirty="0" smtClean="0"/>
              <a:t>Suggested that 16 pairs of traits represent the basic dimensions of personality</a:t>
            </a:r>
          </a:p>
          <a:p>
            <a:pPr lvl="1" eaLnBrk="1" hangingPunct="1"/>
            <a:r>
              <a:rPr lang="en-US" altLang="en-US" dirty="0" smtClean="0"/>
              <a:t>Developed the Sixteen Personality Factor Questionnaire (16PF)</a:t>
            </a:r>
          </a:p>
        </p:txBody>
      </p:sp>
    </p:spTree>
    <p:extLst>
      <p:ext uri="{BB962C8B-B14F-4D97-AF65-F5344CB8AC3E}">
        <p14:creationId xmlns:p14="http://schemas.microsoft.com/office/powerpoint/2010/main" val="406313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248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Eysenck: </a:t>
            </a:r>
            <a:r>
              <a:rPr lang="en-US" dirty="0"/>
              <a:t>Factoring Out Personality</a:t>
            </a:r>
          </a:p>
        </p:txBody>
      </p:sp>
      <p:sp>
        <p:nvSpPr>
          <p:cNvPr id="3891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Three major dimensions </a:t>
            </a: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57399" y="2307009"/>
            <a:ext cx="7273181" cy="1350589"/>
            <a:chOff x="611560" y="2176699"/>
            <a:chExt cx="7272361" cy="1350441"/>
          </a:xfrm>
        </p:grpSpPr>
        <p:sp>
          <p:nvSpPr>
            <p:cNvPr id="17" name="Freeform 16"/>
            <p:cNvSpPr/>
            <p:nvPr/>
          </p:nvSpPr>
          <p:spPr>
            <a:xfrm>
              <a:off x="611560" y="2594200"/>
              <a:ext cx="7272361" cy="932940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>
                  <a:cs typeface="Times New Roman" panose="02020603050405020304" pitchFamily="18" charset="0"/>
                </a:rPr>
                <a:t>Describes level of </a:t>
              </a:r>
              <a:r>
                <a:rPr lang="en-US" sz="1600" dirty="0" smtClean="0">
                  <a:cs typeface="Times New Roman" panose="02020603050405020304" pitchFamily="18" charset="0"/>
                </a:rPr>
                <a:t>sociability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Sociable </a:t>
              </a:r>
              <a:r>
                <a:rPr lang="en-AU" sz="1600" dirty="0">
                  <a:cs typeface="Times New Roman" panose="02020603050405020304" pitchFamily="18" charset="0"/>
                </a:rPr>
                <a:t>and outgoing and readily connect with </a:t>
              </a:r>
              <a:r>
                <a:rPr lang="en-AU" sz="1600" dirty="0" smtClean="0">
                  <a:cs typeface="Times New Roman" panose="02020603050405020304" pitchFamily="18" charset="0"/>
                </a:rPr>
                <a:t>others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600" dirty="0" smtClean="0">
                  <a:cs typeface="Times New Roman" panose="02020603050405020304" pitchFamily="18" charset="0"/>
                </a:rPr>
                <a:t>Need to be alone, limited social interaction with others</a:t>
              </a:r>
              <a:endParaRPr lang="en-US" sz="1600" dirty="0">
                <a:cs typeface="Times New Roman" panose="02020603050405020304" pitchFamily="18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Extraversion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59530" y="3669038"/>
            <a:ext cx="7273181" cy="1212953"/>
            <a:chOff x="611560" y="2176699"/>
            <a:chExt cx="7272361" cy="1212819"/>
          </a:xfrm>
        </p:grpSpPr>
        <p:sp>
          <p:nvSpPr>
            <p:cNvPr id="20" name="Freeform 19"/>
            <p:cNvSpPr/>
            <p:nvPr/>
          </p:nvSpPr>
          <p:spPr>
            <a:xfrm>
              <a:off x="611560" y="2622412"/>
              <a:ext cx="7272361" cy="767106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>
                  <a:cs typeface="Times New Roman" panose="02020603050405020304" pitchFamily="18" charset="0"/>
                </a:rPr>
                <a:t>Encompasses emotional </a:t>
              </a:r>
              <a:r>
                <a:rPr lang="en-US" sz="1800" dirty="0" smtClean="0">
                  <a:cs typeface="Times New Roman" panose="02020603050405020304" pitchFamily="18" charset="0"/>
                </a:rPr>
                <a:t>stability</a:t>
              </a:r>
            </a:p>
            <a:p>
              <a:pPr marL="228600" lvl="1" indent="-228600" defTabSz="977900" eaLnBrk="1" fontAlgn="auto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800" dirty="0" smtClean="0">
                  <a:cs typeface="Times New Roman" panose="02020603050405020304" pitchFamily="18" charset="0"/>
                </a:rPr>
                <a:t>Anxious, overactive sympathetic nervous system</a:t>
              </a:r>
            </a:p>
          </p:txBody>
        </p:sp>
        <p:sp>
          <p:nvSpPr>
            <p:cNvPr id="21" name="Freeform 20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 smtClean="0">
                  <a:cs typeface="Times New Roman" panose="02020603050405020304" pitchFamily="18" charset="0"/>
                </a:rPr>
                <a:t>Neuroticism</a:t>
              </a:r>
              <a:endParaRPr lang="en-US" sz="2200" dirty="0">
                <a:cs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457399" y="5019300"/>
            <a:ext cx="7275313" cy="1686300"/>
            <a:chOff x="609428" y="2176699"/>
            <a:chExt cx="7274493" cy="1533731"/>
          </a:xfrm>
        </p:grpSpPr>
        <p:sp>
          <p:nvSpPr>
            <p:cNvPr id="23" name="Freeform 22"/>
            <p:cNvSpPr/>
            <p:nvPr/>
          </p:nvSpPr>
          <p:spPr>
            <a:xfrm>
              <a:off x="609428" y="2594192"/>
              <a:ext cx="7274493" cy="1116238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Independent </a:t>
              </a:r>
              <a:r>
                <a:rPr lang="en-AU" sz="1800" dirty="0">
                  <a:cs typeface="Times New Roman" panose="02020603050405020304" pitchFamily="18" charset="0"/>
                </a:rPr>
                <a:t>thinkers, cold, nonconformist, impulsive, antisocial, and </a:t>
              </a:r>
              <a:r>
                <a:rPr lang="en-AU" sz="1800" dirty="0" smtClean="0">
                  <a:cs typeface="Times New Roman" panose="02020603050405020304" pitchFamily="18" charset="0"/>
                </a:rPr>
                <a:t>hostile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AU" sz="1800" dirty="0" smtClean="0">
                  <a:cs typeface="Times New Roman" panose="02020603050405020304" pitchFamily="18" charset="0"/>
                </a:rPr>
                <a:t>High </a:t>
              </a:r>
              <a:r>
                <a:rPr lang="en-AU" sz="1800" dirty="0">
                  <a:cs typeface="Times New Roman" panose="02020603050405020304" pitchFamily="18" charset="0"/>
                </a:rPr>
                <a:t>impulse control—they are more altruistic, empathetic, cooperative, and conventional</a:t>
              </a:r>
              <a:endParaRPr lang="en-US" sz="1800" dirty="0">
                <a:cs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997278" y="2176699"/>
              <a:ext cx="5392130" cy="569876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Psychoticism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102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4294967295"/>
          </p:nvPr>
        </p:nvSpPr>
        <p:spPr>
          <a:xfrm>
            <a:off x="0" y="58674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dirty="0" smtClean="0"/>
              <a:t>Big </a:t>
            </a:r>
            <a:r>
              <a:rPr lang="en-US" dirty="0"/>
              <a:t>Five Personality Traits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14"/>
          <a:stretch/>
        </p:blipFill>
        <p:spPr bwMode="auto">
          <a:xfrm>
            <a:off x="152400" y="228600"/>
            <a:ext cx="8382000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30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Behavioural</a:t>
            </a:r>
            <a:r>
              <a:rPr lang="en-US" dirty="0" smtClean="0"/>
              <a:t> Approach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47486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19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B. F. Skinner’s behaviorist approach</a:t>
            </a:r>
          </a:p>
          <a:p>
            <a:pPr lvl="1" eaLnBrk="1" hangingPunct="1"/>
            <a:r>
              <a:rPr lang="en-US" altLang="en-US" dirty="0" smtClean="0"/>
              <a:t>Personality is a collection of learned behavior patterns</a:t>
            </a:r>
          </a:p>
          <a:p>
            <a:pPr lvl="1" eaLnBrk="1" hangingPunct="1"/>
            <a:r>
              <a:rPr lang="en-US" altLang="en-US" dirty="0" smtClean="0"/>
              <a:t>Humans are infinitely changeable through the process of learning new behavior patterns</a:t>
            </a:r>
          </a:p>
        </p:txBody>
      </p:sp>
    </p:spTree>
    <p:extLst>
      <p:ext uri="{BB962C8B-B14F-4D97-AF65-F5344CB8AC3E}">
        <p14:creationId xmlns:p14="http://schemas.microsoft.com/office/powerpoint/2010/main" val="160311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4300" smtClean="0"/>
              <a:t>Learning Approaches: We are What We’ve Learned</a:t>
            </a:r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 smtClean="0"/>
              <a:t>Social cognitive approaches </a:t>
            </a:r>
          </a:p>
          <a:p>
            <a:pPr lvl="1"/>
            <a:r>
              <a:rPr lang="en-US" altLang="en-US" dirty="0" smtClean="0"/>
              <a:t>Theories that emphasize the influence of a person’s cognitions and observation of others’ behavior, in determining personality</a:t>
            </a:r>
          </a:p>
          <a:p>
            <a:pPr lvl="1" eaLnBrk="1" hangingPunct="1"/>
            <a:r>
              <a:rPr lang="en-US" altLang="en-US" b="1" dirty="0" smtClean="0"/>
              <a:t>Self-efficacy</a:t>
            </a:r>
            <a:r>
              <a:rPr lang="en-US" altLang="en-US" dirty="0" smtClean="0"/>
              <a:t>: Belief that we can master a situation and produce positive outcomes</a:t>
            </a:r>
          </a:p>
        </p:txBody>
      </p:sp>
    </p:spTree>
    <p:extLst>
      <p:ext uri="{BB962C8B-B14F-4D97-AF65-F5344CB8AC3E}">
        <p14:creationId xmlns:p14="http://schemas.microsoft.com/office/powerpoint/2010/main" val="41494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Learning Approaches</a:t>
            </a:r>
          </a:p>
        </p:txBody>
      </p:sp>
      <p:sp>
        <p:nvSpPr>
          <p:cNvPr id="4403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6200" cy="4525963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altLang="en-US" sz="2400" dirty="0" smtClean="0"/>
              <a:t>How much consistency exists in personality?</a:t>
            </a:r>
          </a:p>
          <a:p>
            <a:pPr eaLnBrk="1" hangingPunct="1"/>
            <a:r>
              <a:rPr lang="en-US" altLang="en-US" sz="2400" dirty="0" smtClean="0"/>
              <a:t>Walter </a:t>
            </a:r>
            <a:r>
              <a:rPr lang="en-US" altLang="en-US" sz="2400" dirty="0" err="1" smtClean="0"/>
              <a:t>Mischel</a:t>
            </a:r>
            <a:endParaRPr lang="en-US" altLang="en-US" sz="2400" dirty="0"/>
          </a:p>
          <a:p>
            <a:pPr lvl="1"/>
            <a:r>
              <a:rPr lang="en-US" altLang="en-US" dirty="0" smtClean="0"/>
              <a:t>Views personality as variable from one situation to another</a:t>
            </a:r>
          </a:p>
          <a:p>
            <a:pPr lvl="1"/>
            <a:r>
              <a:rPr lang="en-US" altLang="en-US" u="sng" dirty="0" err="1" smtClean="0"/>
              <a:t>Situationism</a:t>
            </a:r>
            <a:r>
              <a:rPr lang="en-US" altLang="en-US" b="1" u="sng" dirty="0" smtClean="0"/>
              <a:t> </a:t>
            </a:r>
            <a:r>
              <a:rPr lang="en-US" altLang="en-US" dirty="0" smtClean="0"/>
              <a:t>– View that personality cannot be considered without taking the particular context of the situation into account</a:t>
            </a:r>
          </a:p>
          <a:p>
            <a:pPr lvl="1"/>
            <a:r>
              <a:rPr lang="en-US" altLang="en-US" u="sng" dirty="0" smtClean="0"/>
              <a:t>Cognitive-affective processing system theory </a:t>
            </a:r>
            <a:r>
              <a:rPr lang="en-US" altLang="en-US" dirty="0" smtClean="0"/>
              <a:t>(CAPS) </a:t>
            </a:r>
          </a:p>
          <a:p>
            <a:pPr lvl="2"/>
            <a:r>
              <a:rPr lang="en-US" altLang="en-US" dirty="0" smtClean="0"/>
              <a:t>People’s thoughts and emotions about themselves and the world determine how they view, and then react, in situations</a:t>
            </a:r>
          </a:p>
        </p:txBody>
      </p:sp>
    </p:spTree>
    <p:extLst>
      <p:ext uri="{BB962C8B-B14F-4D97-AF65-F5344CB8AC3E}">
        <p14:creationId xmlns:p14="http://schemas.microsoft.com/office/powerpoint/2010/main" val="404428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Biological and Evolutionary Approaches: Are We Born with Personality? </a:t>
            </a:r>
          </a:p>
        </p:txBody>
      </p:sp>
      <p:sp>
        <p:nvSpPr>
          <p:cNvPr id="4915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876800"/>
          </a:xfrm>
        </p:spPr>
        <p:txBody>
          <a:bodyPr>
            <a:normAutofit fontScale="92500" lnSpcReduction="10000"/>
          </a:bodyPr>
          <a:lstStyle/>
          <a:p>
            <a:pPr lvl="1" eaLnBrk="1" hangingPunct="1"/>
            <a:r>
              <a:rPr lang="en-US" altLang="en-US" b="1" dirty="0" smtClean="0"/>
              <a:t>Temperament</a:t>
            </a:r>
            <a:r>
              <a:rPr lang="en-US" altLang="en-US" dirty="0" smtClean="0"/>
              <a:t>: Individual’s behavioral style and characteristic way of responding that emerges early in life</a:t>
            </a:r>
          </a:p>
          <a:p>
            <a:pPr lvl="1"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Genes are found to be linked to specific personality characteristics </a:t>
            </a:r>
          </a:p>
          <a:p>
            <a:pPr lvl="1" eaLnBrk="1" hangingPunct="1"/>
            <a:r>
              <a:rPr lang="en-US" altLang="en-US" dirty="0" smtClean="0"/>
              <a:t>Adopted children more similar to biological parents than adopted parents</a:t>
            </a:r>
          </a:p>
          <a:p>
            <a:pPr lvl="1" eaLnBrk="1" hangingPunct="1"/>
            <a:r>
              <a:rPr lang="en-US" altLang="en-US" dirty="0" smtClean="0"/>
              <a:t>Identical twin studies: identical twins raised apart show marked similarities in personality</a:t>
            </a:r>
          </a:p>
          <a:p>
            <a:pPr lvl="1" eaLnBrk="1" hangingPunct="1"/>
            <a:r>
              <a:rPr lang="en-US" altLang="en-US" dirty="0" smtClean="0"/>
              <a:t>But cannot be viewed as the sole cause of personality</a:t>
            </a:r>
          </a:p>
        </p:txBody>
      </p:sp>
    </p:spTree>
    <p:extLst>
      <p:ext uri="{BB962C8B-B14F-4D97-AF65-F5344CB8AC3E}">
        <p14:creationId xmlns:p14="http://schemas.microsoft.com/office/powerpoint/2010/main" val="13953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personalitygenetic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089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000140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Humanistic Approach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510991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7724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err="1" smtClean="0"/>
              <a:t>Emphasise</a:t>
            </a:r>
            <a:r>
              <a:rPr lang="en-US" altLang="en-US" dirty="0" smtClean="0"/>
              <a:t> people’s innate goodness and desire to achieve higher levels of functioning</a:t>
            </a:r>
          </a:p>
          <a:p>
            <a:pPr eaLnBrk="1" hangingPunct="1"/>
            <a:r>
              <a:rPr lang="en-US" altLang="en-US" dirty="0" smtClean="0"/>
              <a:t>Rogers and the need for self-actualization</a:t>
            </a:r>
          </a:p>
          <a:p>
            <a:pPr lvl="1" eaLnBrk="1" hangingPunct="1"/>
            <a:r>
              <a:rPr lang="en-US" altLang="en-US" b="1" dirty="0" smtClean="0"/>
              <a:t>Self-actualization</a:t>
            </a:r>
            <a:r>
              <a:rPr lang="en-US" altLang="en-US" dirty="0" smtClean="0"/>
              <a:t>: State of self-fulfillment in which people realize their highest potential, each in a unique way</a:t>
            </a:r>
          </a:p>
          <a:p>
            <a:pPr lvl="2" eaLnBrk="1" hangingPunct="1"/>
            <a:r>
              <a:rPr lang="en-US" altLang="en-US" dirty="0" smtClean="0"/>
              <a:t>Self-concepts: Set of beliefs and perceptions people hold about their own abilities, behavior, and personality</a:t>
            </a:r>
          </a:p>
        </p:txBody>
      </p:sp>
    </p:spTree>
    <p:extLst>
      <p:ext uri="{BB962C8B-B14F-4D97-AF65-F5344CB8AC3E}">
        <p14:creationId xmlns:p14="http://schemas.microsoft.com/office/powerpoint/2010/main" val="103953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300" dirty="0" smtClean="0"/>
              <a:t>Humanistic Approaches:</a:t>
            </a:r>
          </a:p>
        </p:txBody>
      </p:sp>
      <p:sp>
        <p:nvSpPr>
          <p:cNvPr id="5120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en-US" altLang="en-US" b="1" dirty="0" smtClean="0"/>
              <a:t>Unconditional positive regard</a:t>
            </a:r>
            <a:r>
              <a:rPr lang="en-US" altLang="en-US" dirty="0" smtClean="0"/>
              <a:t>: Attitude of acceptance and respect on the part of an observer, no matter what a person says or does</a:t>
            </a:r>
          </a:p>
          <a:p>
            <a:pPr lvl="1" eaLnBrk="1" hangingPunct="1"/>
            <a:r>
              <a:rPr lang="en-US" altLang="en-US" dirty="0" smtClean="0"/>
              <a:t>Conditional positive regard depends on one’s behavior</a:t>
            </a:r>
          </a:p>
        </p:txBody>
      </p:sp>
    </p:spTree>
    <p:extLst>
      <p:ext uri="{BB962C8B-B14F-4D97-AF65-F5344CB8AC3E}">
        <p14:creationId xmlns:p14="http://schemas.microsoft.com/office/powerpoint/2010/main" val="373641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4294967295"/>
          </p:nvPr>
        </p:nvSpPr>
        <p:spPr>
          <a:xfrm>
            <a:off x="0" y="6096000"/>
            <a:ext cx="7772400" cy="612775"/>
          </a:xfrm>
        </p:spPr>
        <p:txBody>
          <a:bodyPr/>
          <a:lstStyle/>
          <a:p>
            <a:pPr marL="36576" indent="0">
              <a:buNone/>
            </a:pPr>
            <a:r>
              <a:rPr lang="en-US" altLang="en-US" dirty="0" smtClean="0"/>
              <a:t>Humanistic </a:t>
            </a:r>
            <a:r>
              <a:rPr lang="en-US" altLang="en-US" dirty="0"/>
              <a:t>View of Carl Rogers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905000"/>
            <a:ext cx="86106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5883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sz="4400" dirty="0" smtClean="0"/>
              <a:t>Assessing Personality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452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Psychological Tests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 smtClean="0"/>
              <a:t>Standard measures devised to assess behavior objectively</a:t>
            </a:r>
          </a:p>
          <a:p>
            <a:pPr eaLnBrk="1" hangingPunct="1"/>
            <a:r>
              <a:rPr lang="en-US" altLang="en-US" dirty="0" smtClean="0"/>
              <a:t>Used by psychologists to help people make decisions about their lives and understand more about themselves	</a:t>
            </a:r>
          </a:p>
          <a:p>
            <a:pPr lvl="1" eaLnBrk="1" hangingPunct="1"/>
            <a:r>
              <a:rPr lang="en-US" altLang="en-US" u="sng" dirty="0" smtClean="0"/>
              <a:t>Reliability </a:t>
            </a:r>
            <a:r>
              <a:rPr lang="en-US" altLang="en-US" dirty="0" smtClean="0"/>
              <a:t>- Test’s measurement consistency</a:t>
            </a:r>
          </a:p>
          <a:p>
            <a:pPr lvl="2" eaLnBrk="1" hangingPunct="1"/>
            <a:r>
              <a:rPr lang="en-US" altLang="en-US" dirty="0" smtClean="0"/>
              <a:t>A reliable test yields the same result each time it is administered to a specific person</a:t>
            </a:r>
          </a:p>
          <a:p>
            <a:pPr lvl="1"/>
            <a:r>
              <a:rPr lang="en-US" altLang="en-US" u="sng" dirty="0"/>
              <a:t>Validity</a:t>
            </a:r>
            <a:r>
              <a:rPr lang="en-US" altLang="en-US" dirty="0"/>
              <a:t> - When a test measures what it is designed to </a:t>
            </a:r>
            <a:r>
              <a:rPr lang="en-US" altLang="en-US" dirty="0" smtClean="0"/>
              <a:t>measure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2041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53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4300" dirty="0" smtClean="0"/>
              <a:t>Self-Report Measures of Personality </a:t>
            </a:r>
          </a:p>
        </p:txBody>
      </p:sp>
      <p:sp>
        <p:nvSpPr>
          <p:cNvPr id="5939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724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 dirty="0" smtClean="0"/>
              <a:t>Method of gathering data about people by asking them questions about their own behavior and traits</a:t>
            </a:r>
          </a:p>
          <a:p>
            <a:pPr eaLnBrk="1" hangingPunct="1"/>
            <a:endParaRPr lang="en-US" altLang="en-US" sz="2400" dirty="0" smtClean="0"/>
          </a:p>
          <a:p>
            <a:pPr eaLnBrk="1" hangingPunct="1"/>
            <a:r>
              <a:rPr lang="en-US" altLang="en-US" sz="2400" b="1" dirty="0" smtClean="0"/>
              <a:t>Minnesota Multiphasic Personality Inventory-2-Restructured Form (MMPI-2-RF )</a:t>
            </a:r>
          </a:p>
          <a:p>
            <a:pPr lvl="1" eaLnBrk="1" hangingPunct="1"/>
            <a:r>
              <a:rPr lang="en-US" altLang="en-US" sz="2000" dirty="0" smtClean="0"/>
              <a:t>Identifies people with psychological difficulties</a:t>
            </a:r>
          </a:p>
          <a:p>
            <a:pPr lvl="1" eaLnBrk="1" hangingPunct="1"/>
            <a:r>
              <a:rPr lang="en-US" altLang="en-US" sz="2000" dirty="0" smtClean="0"/>
              <a:t>Employed to predict some everyday behaviors</a:t>
            </a:r>
          </a:p>
          <a:p>
            <a:pPr lvl="1" eaLnBrk="1" hangingPunct="1"/>
            <a:endParaRPr lang="en-US" altLang="en-US" sz="2000" dirty="0" smtClean="0"/>
          </a:p>
          <a:p>
            <a:pPr eaLnBrk="1" hangingPunct="1"/>
            <a:r>
              <a:rPr lang="en-US" altLang="en-US" sz="2400" b="1" dirty="0" smtClean="0"/>
              <a:t>Test standardization</a:t>
            </a:r>
            <a:r>
              <a:rPr lang="en-US" altLang="en-US" sz="2400" dirty="0" smtClean="0"/>
              <a:t> </a:t>
            </a:r>
          </a:p>
          <a:p>
            <a:pPr lvl="1"/>
            <a:r>
              <a:rPr lang="en-US" altLang="en-US" sz="2000" dirty="0" smtClean="0"/>
              <a:t>Criterion Keying - Technique used to validate questions in personality tests by studying the responses of people with known diagnoses</a:t>
            </a:r>
          </a:p>
        </p:txBody>
      </p:sp>
    </p:spTree>
    <p:extLst>
      <p:ext uri="{BB962C8B-B14F-4D97-AF65-F5344CB8AC3E}">
        <p14:creationId xmlns:p14="http://schemas.microsoft.com/office/powerpoint/2010/main" val="382544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Projective Methods</a:t>
            </a:r>
          </a:p>
        </p:txBody>
      </p:sp>
      <p:sp>
        <p:nvSpPr>
          <p:cNvPr id="60420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en-US" b="1" dirty="0" smtClean="0"/>
              <a:t>Projective personality test</a:t>
            </a:r>
            <a:r>
              <a:rPr lang="en-US" altLang="en-US" dirty="0" smtClean="0"/>
              <a:t>: A test in which a person is shown an ambiguous, vague stimulus and asked to describe it or tell a story about it</a:t>
            </a:r>
          </a:p>
          <a:p>
            <a:pPr lvl="1"/>
            <a:r>
              <a:rPr lang="en-US" altLang="en-US" b="1" u="sng" dirty="0" smtClean="0"/>
              <a:t>Rorschach test</a:t>
            </a:r>
            <a:r>
              <a:rPr lang="en-US" altLang="en-US" dirty="0" smtClean="0"/>
              <a:t>: Involves showing a series of symmetrical visual stimuli to people who then are asked what the figures represent to them</a:t>
            </a:r>
          </a:p>
          <a:p>
            <a:pPr lvl="1" eaLnBrk="1" hangingPunct="1"/>
            <a:r>
              <a:rPr lang="en-US" altLang="en-US" b="1" u="sng" dirty="0" smtClean="0"/>
              <a:t>Thematic Apperception Test (TAT)</a:t>
            </a:r>
            <a:r>
              <a:rPr lang="en-US" altLang="en-US" u="sng" dirty="0" smtClean="0"/>
              <a:t>: </a:t>
            </a:r>
            <a:r>
              <a:rPr lang="en-US" altLang="en-US" dirty="0" smtClean="0"/>
              <a:t>Consists of a series of pictures about which a person is asked to write a story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440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aruwan\Downloads\rorschach-inkblot-test-63339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22" y="609600"/>
            <a:ext cx="85344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7544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aruwan\Downloads\TA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7543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3539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Behavioral Assessment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Direct measures of an individual’s behavior used to describe personality characteristics</a:t>
            </a:r>
          </a:p>
          <a:p>
            <a:r>
              <a:rPr lang="en-US" altLang="en-US" smtClean="0"/>
              <a:t>Appropriate for observing and eventually remedying </a:t>
            </a:r>
            <a:r>
              <a:rPr lang="it-IT" altLang="en-US" smtClean="0"/>
              <a:t>specific behavioral difficulties</a:t>
            </a:r>
          </a:p>
          <a:p>
            <a:pPr lvl="1" eaLnBrk="1" hangingPunct="1"/>
            <a:r>
              <a:rPr lang="en-US" altLang="en-US" smtClean="0"/>
              <a:t>Shyness in children</a:t>
            </a:r>
          </a:p>
        </p:txBody>
      </p:sp>
    </p:spTree>
    <p:extLst>
      <p:ext uri="{BB962C8B-B14F-4D97-AF65-F5344CB8AC3E}">
        <p14:creationId xmlns:p14="http://schemas.microsoft.com/office/powerpoint/2010/main" val="40300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ทคนิค">
  <a:themeElements>
    <a:clrScheme name="เทคนิค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เทคนิค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เทคนิค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174</TotalTime>
  <Words>1283</Words>
  <Application>Microsoft Office PowerPoint</Application>
  <PresentationFormat>นำเสนอทางหน้าจอ (4:3)</PresentationFormat>
  <Paragraphs>177</Paragraphs>
  <Slides>42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42</vt:i4>
      </vt:variant>
    </vt:vector>
  </HeadingPairs>
  <TitlesOfParts>
    <vt:vector size="43" baseType="lpstr">
      <vt:lpstr>เทคนิค</vt:lpstr>
      <vt:lpstr>Personality</vt:lpstr>
      <vt:lpstr>Outlines</vt:lpstr>
      <vt:lpstr>Personality</vt:lpstr>
      <vt:lpstr>Introduction</vt:lpstr>
      <vt:lpstr>Freud’s Psychoanalytic Theory</vt:lpstr>
      <vt:lpstr>Freud’s Psychoanalytic Theory</vt:lpstr>
      <vt:lpstr>Freud’s Psychoanalytic Theory</vt:lpstr>
      <vt:lpstr>Freud’s Psychoanalytic Theory</vt:lpstr>
      <vt:lpstr>Freud’s Psychoanalytic Theory</vt:lpstr>
      <vt:lpstr>งานนำเสนอ PowerPoint</vt:lpstr>
      <vt:lpstr>Freud’s Psychoanalytic Theory</vt:lpstr>
      <vt:lpstr>งานนำเสนอ PowerPoint</vt:lpstr>
      <vt:lpstr>Freud’s Psychoanalytic Theory</vt:lpstr>
      <vt:lpstr>Freud’s Psychoanalytic Theory</vt:lpstr>
      <vt:lpstr>งานนำเสนอ PowerPoint</vt:lpstr>
      <vt:lpstr>Neo-Freudian Psychoanalysts</vt:lpstr>
      <vt:lpstr>Carl Jung</vt:lpstr>
      <vt:lpstr>Karen Horney</vt:lpstr>
      <vt:lpstr>Alfred Adler</vt:lpstr>
      <vt:lpstr>Trait Approach</vt:lpstr>
      <vt:lpstr>Trait Approaches</vt:lpstr>
      <vt:lpstr>Allport’s Trait Theory</vt:lpstr>
      <vt:lpstr>Cattell: Factoring Out Personality</vt:lpstr>
      <vt:lpstr>Eysenck: Factoring Out Personality</vt:lpstr>
      <vt:lpstr>งานนำเสนอ PowerPoint</vt:lpstr>
      <vt:lpstr>Behavioural Approach</vt:lpstr>
      <vt:lpstr>Learning Approaches</vt:lpstr>
      <vt:lpstr>Learning Approaches: We are What We’ve Learned</vt:lpstr>
      <vt:lpstr>Learning Approaches</vt:lpstr>
      <vt:lpstr>Biological and Evolutionary Approaches: Are We Born with Personality? </vt:lpstr>
      <vt:lpstr>งานนำเสนอ PowerPoint</vt:lpstr>
      <vt:lpstr>Humanistic Approach</vt:lpstr>
      <vt:lpstr>Humanistic Approaches</vt:lpstr>
      <vt:lpstr>Humanistic Approaches:</vt:lpstr>
      <vt:lpstr>งานนำเสนอ PowerPoint</vt:lpstr>
      <vt:lpstr>Assessing Personality</vt:lpstr>
      <vt:lpstr>Psychological Tests</vt:lpstr>
      <vt:lpstr>Self-Report Measures of Personality </vt:lpstr>
      <vt:lpstr>Projective Methods</vt:lpstr>
      <vt:lpstr>งานนำเสนอ PowerPoint</vt:lpstr>
      <vt:lpstr>งานนำเสนอ PowerPoint</vt:lpstr>
      <vt:lpstr>Behavioral Assessment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</dc:title>
  <dc:creator>jaruwan</dc:creator>
  <cp:lastModifiedBy>jaruwan</cp:lastModifiedBy>
  <cp:revision>10</cp:revision>
  <dcterms:created xsi:type="dcterms:W3CDTF">2018-09-27T04:47:28Z</dcterms:created>
  <dcterms:modified xsi:type="dcterms:W3CDTF">2018-09-28T08:22:41Z</dcterms:modified>
</cp:coreProperties>
</file>