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13FA0-D603-4217-B6A0-D6FE1EC03DF1}" type="datetimeFigureOut">
              <a:rPr lang="th-TH" smtClean="0"/>
              <a:t>26/09/55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81CD2-00F4-4A99-AA4E-795992A9F165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8136904" cy="1470025"/>
          </a:xfrm>
        </p:spPr>
        <p:txBody>
          <a:bodyPr/>
          <a:lstStyle/>
          <a:p>
            <a:r>
              <a:rPr lang="en-US" dirty="0" smtClean="0"/>
              <a:t>Recap 26 Sep 2012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8136904" cy="5184576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Capital movement across countries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Capital here is referred to Non-FDI or OFCF.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The key determinant is interest rate differentials.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Generally, capital would flow from low-interest-rate destination to high/higher interest-rate ones, i.e. interest arbitrage.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When capital moves between countries, exchange rate also matters. </a:t>
            </a:r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Uncovered interest parity (UIP)</a:t>
            </a:r>
          </a:p>
          <a:p>
            <a:pPr>
              <a:buNone/>
            </a:pPr>
            <a:r>
              <a:rPr lang="en-US" dirty="0" smtClean="0"/>
              <a:t>3,000,000 baht	</a:t>
            </a:r>
          </a:p>
          <a:p>
            <a:pPr marL="514350" indent="-514350">
              <a:buAutoNum type="arabicPeriod"/>
            </a:pPr>
            <a:r>
              <a:rPr lang="en-US" dirty="0" smtClean="0"/>
              <a:t>Invest in Thailand (10% interest rate).  At the end period, we would receive 3,000,000+0.1*3,000,0000 = 3,300,000 baht</a:t>
            </a:r>
          </a:p>
          <a:p>
            <a:pPr marL="514350" indent="-514350">
              <a:buAutoNum type="arabicPeriod"/>
            </a:pPr>
            <a:r>
              <a:rPr lang="en-US" dirty="0" smtClean="0"/>
              <a:t>Invest aboard</a:t>
            </a:r>
          </a:p>
          <a:p>
            <a:pPr marL="914400" lvl="1" indent="-514350">
              <a:buAutoNum type="arabicPeriod"/>
            </a:pPr>
            <a:r>
              <a:rPr lang="en-US" dirty="0" smtClean="0"/>
              <a:t>3,000,000 is covered to foreign currency by current exchange rate (Assume 30 baht/$)</a:t>
            </a:r>
          </a:p>
          <a:p>
            <a:pPr marL="914400" lvl="1" indent="-514350">
              <a:buAutoNum type="arabicPeriod"/>
            </a:pPr>
            <a:r>
              <a:rPr lang="en-US" dirty="0" smtClean="0"/>
              <a:t>Invest and earn 5 % interest rate.</a:t>
            </a:r>
          </a:p>
          <a:p>
            <a:pPr marL="914400" lvl="1" indent="-514350">
              <a:buAutoNum type="arabicPeriod"/>
            </a:pPr>
            <a:r>
              <a:rPr lang="en-US" dirty="0" smtClean="0"/>
              <a:t>At the end of period, 100,000+0.05*100,000= 105,000 $</a:t>
            </a:r>
          </a:p>
          <a:p>
            <a:pPr marL="914400" lvl="1" indent="-514350">
              <a:buAutoNum type="arabicPeriod"/>
            </a:pPr>
            <a:r>
              <a:rPr lang="en-US" dirty="0" smtClean="0"/>
              <a:t>Principle plus interest is conversed to baht but expected exchange rate. 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en-US" dirty="0" smtClean="0"/>
              <a:t>In reality, interest rate across countries is not going to be identical even after adjusting possible changes in exchange rate.</a:t>
            </a:r>
          </a:p>
          <a:p>
            <a:pPr lvl="1"/>
            <a:r>
              <a:rPr lang="en-US" dirty="0" smtClean="0"/>
              <a:t>Presence of transaction costs</a:t>
            </a:r>
          </a:p>
          <a:p>
            <a:pPr lvl="1"/>
            <a:r>
              <a:rPr lang="en-US" dirty="0" smtClean="0"/>
              <a:t>Imposition of capital controls</a:t>
            </a:r>
          </a:p>
          <a:p>
            <a:pPr lvl="1"/>
            <a:r>
              <a:rPr lang="en-US" dirty="0" smtClean="0"/>
              <a:t>Perfect substitutes between domestic and foreign bonds. 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Capital controls in December 2006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Unremunerated Reserve Requirement (URR) 30 per cent.</a:t>
            </a:r>
            <a:endParaRPr lang="en-US" dirty="0" smtClean="0"/>
          </a:p>
          <a:p>
            <a:r>
              <a:rPr lang="en-US" dirty="0" smtClean="0"/>
              <a:t>Start with 100,000 $</a:t>
            </a:r>
          </a:p>
          <a:p>
            <a:r>
              <a:rPr lang="en-US" dirty="0" smtClean="0"/>
              <a:t>Foreign investment must be subject to reserve requirement 30% and would reimburse full amount after a year.  </a:t>
            </a:r>
          </a:p>
          <a:p>
            <a:r>
              <a:rPr lang="en-US" dirty="0" smtClean="0"/>
              <a:t>Domestic and foreign interest rates are 10 and 5 %, respectively.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50547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Assume that the required reserve earns 10 per cent interest rate domestically.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Principle = 100,000$*30Baht/$ =3,000,000 B</a:t>
            </a:r>
          </a:p>
          <a:p>
            <a:r>
              <a:rPr lang="en-US" dirty="0" smtClean="0"/>
              <a:t>Req. reserve = 30,000$ *30 baht/$=900,000 B</a:t>
            </a:r>
          </a:p>
          <a:p>
            <a:r>
              <a:rPr lang="en-US" dirty="0" smtClean="0"/>
              <a:t>At the end of period </a:t>
            </a:r>
            <a:r>
              <a:rPr lang="en-US" dirty="0" smtClean="0"/>
              <a:t>(3,000,000-900,000) 2,100,000 +0.1*2,100,000 B = 2,310,000 B</a:t>
            </a:r>
          </a:p>
          <a:p>
            <a:r>
              <a:rPr lang="en-US" dirty="0" smtClean="0"/>
              <a:t>Req. reserve earns 10 per cent 900,000*0.1=90,000</a:t>
            </a:r>
          </a:p>
          <a:p>
            <a:r>
              <a:rPr lang="en-US" dirty="0" smtClean="0"/>
              <a:t>Withdrawn before a year, 2/3 of req. reserve is refunded</a:t>
            </a:r>
            <a:r>
              <a:rPr lang="en-US" smtClean="0"/>
              <a:t>, 2,310,000+90,000+600,000= </a:t>
            </a:r>
            <a:r>
              <a:rPr lang="en-US" dirty="0" smtClean="0"/>
              <a:t>3,000,000 B</a:t>
            </a:r>
          </a:p>
          <a:p>
            <a:pPr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505475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Assume that the required reserve earns 0 per cent interest rate domestically.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Principle = 100,000$*30Baht/$ =3,000,000 B</a:t>
            </a:r>
          </a:p>
          <a:p>
            <a:r>
              <a:rPr lang="en-US" dirty="0" smtClean="0"/>
              <a:t>Req. reserve = 30,000$ *30 baht/$=900,000 B</a:t>
            </a:r>
          </a:p>
          <a:p>
            <a:r>
              <a:rPr lang="en-US" dirty="0" smtClean="0"/>
              <a:t>At the end of period (3,000,000-900,000) 2,100,000 +0.1*2,100,000 B = 2,310,000 B</a:t>
            </a:r>
          </a:p>
          <a:p>
            <a:r>
              <a:rPr lang="en-US" dirty="0" smtClean="0"/>
              <a:t>Withdrawn before a year, 2/3 of req. reserve is refunded, 2,310,000+600,000 b = 2,910,000 B</a:t>
            </a:r>
          </a:p>
          <a:p>
            <a:pPr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297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Recap 26 Sep 2012</vt:lpstr>
      <vt:lpstr>Slide 2</vt:lpstr>
      <vt:lpstr>Slide 3</vt:lpstr>
      <vt:lpstr>Capital controls in December 2006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 26 Sep 2012</dc:title>
  <dc:creator>user</dc:creator>
  <cp:lastModifiedBy>user</cp:lastModifiedBy>
  <cp:revision>1</cp:revision>
  <dcterms:created xsi:type="dcterms:W3CDTF">2012-09-26T00:09:31Z</dcterms:created>
  <dcterms:modified xsi:type="dcterms:W3CDTF">2012-09-26T00:37:22Z</dcterms:modified>
</cp:coreProperties>
</file>