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1"/>
  </p:sldMasterIdLst>
  <p:notesMasterIdLst>
    <p:notesMasterId r:id="rId26"/>
  </p:notesMasterIdLst>
  <p:sldIdLst>
    <p:sldId id="256" r:id="rId2"/>
    <p:sldId id="257" r:id="rId3"/>
    <p:sldId id="294" r:id="rId4"/>
    <p:sldId id="295" r:id="rId5"/>
    <p:sldId id="296" r:id="rId6"/>
    <p:sldId id="299" r:id="rId7"/>
    <p:sldId id="297" r:id="rId8"/>
    <p:sldId id="302" r:id="rId9"/>
    <p:sldId id="298" r:id="rId10"/>
    <p:sldId id="301" r:id="rId11"/>
    <p:sldId id="300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6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E2516-56FF-40E7-ADFD-63E7515D5D11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CC130-826B-4DE0-A0F1-81DF4D160EE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8983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2498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77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540552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8694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676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6622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545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8675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320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0672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022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15/11/63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10855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URvWSsAgtJ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59625-CD4C-4BB8-BC09-504E8F36DF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000" dirty="0"/>
              <a:t>Introduction</a:t>
            </a:r>
            <a:br>
              <a:rPr lang="en-US" sz="5000" dirty="0"/>
            </a:br>
            <a:r>
              <a:rPr lang="en-US" sz="5000" dirty="0"/>
              <a:t>to economics</a:t>
            </a:r>
            <a:endParaRPr lang="th-TH" sz="5000" dirty="0"/>
          </a:p>
        </p:txBody>
      </p:sp>
    </p:spTree>
    <p:extLst>
      <p:ext uri="{BB962C8B-B14F-4D97-AF65-F5344CB8AC3E}">
        <p14:creationId xmlns:p14="http://schemas.microsoft.com/office/powerpoint/2010/main" val="3650094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is economics?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r>
              <a:rPr lang="en-US" sz="3000" dirty="0"/>
              <a:t>The study of how resources are allocated</a:t>
            </a:r>
          </a:p>
          <a:p>
            <a:r>
              <a:rPr lang="en-US" sz="3000" dirty="0"/>
              <a:t>Microeconomics:</a:t>
            </a:r>
          </a:p>
          <a:p>
            <a:pPr lvl="1"/>
            <a:r>
              <a:rPr lang="en-US" sz="2800" dirty="0"/>
              <a:t> The study of how people make decisions, e.g. consumption by households and production by firms.</a:t>
            </a:r>
          </a:p>
          <a:p>
            <a:r>
              <a:rPr lang="en-US" sz="3000" dirty="0"/>
              <a:t>Macroeconomics:</a:t>
            </a:r>
          </a:p>
          <a:p>
            <a:pPr lvl="1"/>
            <a:r>
              <a:rPr lang="en-US" sz="2800" dirty="0"/>
              <a:t>The study of how the economy as a whole works, e.g. roles of the government and macroeconomic objectives.</a:t>
            </a:r>
          </a:p>
        </p:txBody>
      </p:sp>
    </p:spTree>
    <p:extLst>
      <p:ext uri="{BB962C8B-B14F-4D97-AF65-F5344CB8AC3E}">
        <p14:creationId xmlns:p14="http://schemas.microsoft.com/office/powerpoint/2010/main" val="1378105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Basic economic problem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r>
              <a:rPr lang="en-US" sz="2800" dirty="0"/>
              <a:t>There are finite resources but infinite needs and wants. </a:t>
            </a:r>
          </a:p>
          <a:p>
            <a:endParaRPr lang="en-US" sz="2800" dirty="0"/>
          </a:p>
          <a:p>
            <a:r>
              <a:rPr lang="en-US" sz="2800" dirty="0"/>
              <a:t>In other words, there is SCARCITY.</a:t>
            </a:r>
          </a:p>
          <a:p>
            <a:endParaRPr lang="en-US" sz="2800" dirty="0"/>
          </a:p>
          <a:p>
            <a:r>
              <a:rPr lang="en-US" sz="2800" dirty="0"/>
              <a:t>Economics concern how people attempt to respond to scarcity.</a:t>
            </a:r>
          </a:p>
        </p:txBody>
      </p:sp>
    </p:spTree>
    <p:extLst>
      <p:ext uri="{BB962C8B-B14F-4D97-AF65-F5344CB8AC3E}">
        <p14:creationId xmlns:p14="http://schemas.microsoft.com/office/powerpoint/2010/main" val="2008683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1</a:t>
            </a:r>
          </a:p>
          <a:p>
            <a:pPr marL="0" indent="0">
              <a:buNone/>
            </a:pPr>
            <a:r>
              <a:rPr lang="en-US" sz="2800" b="1" dirty="0"/>
              <a:t>People face trade-offs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“There is no such thing as a free lunch”</a:t>
            </a:r>
          </a:p>
          <a:p>
            <a:pPr marL="0" indent="0">
              <a:buNone/>
            </a:pPr>
            <a:r>
              <a:rPr lang="en-US" sz="2800" dirty="0"/>
              <a:t>	To get one thing that we like, we usually have to give up another thing that we also like.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e.g. trade-off between efficiency and equity</a:t>
            </a:r>
          </a:p>
        </p:txBody>
      </p:sp>
    </p:spTree>
    <p:extLst>
      <p:ext uri="{BB962C8B-B14F-4D97-AF65-F5344CB8AC3E}">
        <p14:creationId xmlns:p14="http://schemas.microsoft.com/office/powerpoint/2010/main" val="3994274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2</a:t>
            </a:r>
          </a:p>
          <a:p>
            <a:pPr marL="0" indent="0">
              <a:buNone/>
            </a:pPr>
            <a:r>
              <a:rPr lang="en-US" sz="2800" b="1" dirty="0"/>
              <a:t>The cost of something is what you give up to get it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Opportunity cost:   value of the next best alternative forgone.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e.g. what is your opportunity cost when you choose to come to this camp?</a:t>
            </a:r>
          </a:p>
        </p:txBody>
      </p:sp>
    </p:spTree>
    <p:extLst>
      <p:ext uri="{BB962C8B-B14F-4D97-AF65-F5344CB8AC3E}">
        <p14:creationId xmlns:p14="http://schemas.microsoft.com/office/powerpoint/2010/main" val="3272908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your opportunity cost?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8B829D-4A08-44E5-A03D-E49B2D4AB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33" y="1278384"/>
            <a:ext cx="2410288" cy="2410288"/>
          </a:xfrm>
          <a:prstGeom prst="rect">
            <a:avLst/>
          </a:prstGeom>
        </p:spPr>
      </p:pic>
      <p:pic>
        <p:nvPicPr>
          <p:cNvPr id="1026" name="Picture 2" descr="- RoV อัปเดตใหญ่ 16 ก.ค. พร้อมระบบการเล่นเพิ่มเติม">
            <a:extLst>
              <a:ext uri="{FF2B5EF4-FFF2-40B4-BE49-F238E27FC236}">
                <a16:creationId xmlns:a16="http://schemas.microsoft.com/office/drawing/2014/main" id="{FADE130E-C1CD-4A44-AF9F-D85BCC802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664" y="3781887"/>
            <a:ext cx="4287603" cy="241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n't Worry Be Happy: Sleep during classes?">
            <a:extLst>
              <a:ext uri="{FF2B5EF4-FFF2-40B4-BE49-F238E27FC236}">
                <a16:creationId xmlns:a16="http://schemas.microsoft.com/office/drawing/2014/main" id="{C4C31D2A-CE95-48A8-A544-0AFDA0EA3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27" y="1278384"/>
            <a:ext cx="2570973" cy="241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asy breakfast board - Simply Delicious">
            <a:extLst>
              <a:ext uri="{FF2B5EF4-FFF2-40B4-BE49-F238E27FC236}">
                <a16:creationId xmlns:a16="http://schemas.microsoft.com/office/drawing/2014/main" id="{C5669A08-9C6C-498E-99EA-AD55C00FC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980" y="1278384"/>
            <a:ext cx="2410288" cy="241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457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3</a:t>
            </a:r>
          </a:p>
          <a:p>
            <a:pPr marL="0" indent="0">
              <a:buNone/>
            </a:pPr>
            <a:r>
              <a:rPr lang="en-US" sz="2800" b="1" dirty="0"/>
              <a:t>Rational people think at the margin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“To think at the margin” is to look at the small increment adjustments to a plan of action.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A rational person takes an action if and only if the </a:t>
            </a:r>
            <a:r>
              <a:rPr lang="en-US" sz="2800" b="1" dirty="0"/>
              <a:t>marginal benefit</a:t>
            </a:r>
            <a:r>
              <a:rPr lang="en-US" sz="2800" dirty="0"/>
              <a:t> of the action exceeds the </a:t>
            </a:r>
            <a:r>
              <a:rPr lang="en-US" sz="2800" b="1" dirty="0"/>
              <a:t>marginal cost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3028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Marginal Thinking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baseline="30000" dirty="0"/>
              <a:t>st</a:t>
            </a:r>
            <a:r>
              <a:rPr lang="en-US" sz="2800" dirty="0"/>
              <a:t> Glass							YES!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2</a:t>
            </a:r>
            <a:r>
              <a:rPr lang="en-US" sz="2800" baseline="30000" dirty="0"/>
              <a:t>nd</a:t>
            </a:r>
            <a:r>
              <a:rPr lang="en-US" sz="2800" dirty="0"/>
              <a:t> Glass							NO!</a:t>
            </a:r>
          </a:p>
        </p:txBody>
      </p:sp>
      <p:pic>
        <p:nvPicPr>
          <p:cNvPr id="3074" name="Picture 2" descr="Premium Vector | Taiwan iced bubble tea or boba milk tea illustration">
            <a:extLst>
              <a:ext uri="{FF2B5EF4-FFF2-40B4-BE49-F238E27FC236}">
                <a16:creationId xmlns:a16="http://schemas.microsoft.com/office/drawing/2014/main" id="{45F185B8-BFF1-45C9-9845-64E4F1417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376" y="1491376"/>
            <a:ext cx="1937624" cy="193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remium Vector | Taiwan iced bubble tea or boba milk tea illustration">
            <a:extLst>
              <a:ext uri="{FF2B5EF4-FFF2-40B4-BE49-F238E27FC236}">
                <a16:creationId xmlns:a16="http://schemas.microsoft.com/office/drawing/2014/main" id="{08CADEF1-08A1-4270-B6D5-08DAA4728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376" y="3888383"/>
            <a:ext cx="1937624" cy="193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415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4</a:t>
            </a:r>
          </a:p>
          <a:p>
            <a:pPr marL="0" indent="0">
              <a:buNone/>
            </a:pPr>
            <a:r>
              <a:rPr lang="en-US" sz="2800" b="1" dirty="0"/>
              <a:t>People responds to incentives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People make decisions by comparing costs and benefits.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Their decision may change when the costs or benefits change.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23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Incentives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2050" name="Picture 2" descr="Revamped Marlboro Red is introduced">
            <a:extLst>
              <a:ext uri="{FF2B5EF4-FFF2-40B4-BE49-F238E27FC236}">
                <a16:creationId xmlns:a16="http://schemas.microsoft.com/office/drawing/2014/main" id="{E7809086-5F93-4F19-9204-134CD970D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795" y="1515862"/>
            <a:ext cx="3866409" cy="476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40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5</a:t>
            </a:r>
          </a:p>
          <a:p>
            <a:pPr marL="0" indent="0">
              <a:buNone/>
            </a:pPr>
            <a:r>
              <a:rPr lang="en-US" sz="2800" b="1" dirty="0"/>
              <a:t>Trade can make everyone better off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People and countries are different in terms of what they are good at.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That is why people and countries specialize and trade.</a:t>
            </a:r>
          </a:p>
        </p:txBody>
      </p:sp>
    </p:spTree>
    <p:extLst>
      <p:ext uri="{BB962C8B-B14F-4D97-AF65-F5344CB8AC3E}">
        <p14:creationId xmlns:p14="http://schemas.microsoft.com/office/powerpoint/2010/main" val="1468726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Specialization and trade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endParaRPr lang="en-US" sz="2800" dirty="0">
              <a:hlinkClick r:id="rId2"/>
            </a:endParaRPr>
          </a:p>
          <a:p>
            <a:pPr marL="0" indent="0">
              <a:buNone/>
            </a:pPr>
            <a:r>
              <a:rPr lang="en-US" sz="2800" dirty="0">
                <a:hlinkClick r:id="rId2"/>
              </a:rPr>
              <a:t>https://www.youtube.com/watch?v=URvWSsAgtJE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C478CB-0F05-475F-8871-81B31DD098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49" t="16991" r="28059" b="6202"/>
          <a:stretch/>
        </p:blipFill>
        <p:spPr>
          <a:xfrm>
            <a:off x="1513643" y="1278384"/>
            <a:ext cx="6116714" cy="395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33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6</a:t>
            </a:r>
          </a:p>
          <a:p>
            <a:pPr marL="0" indent="0">
              <a:buNone/>
            </a:pPr>
            <a:r>
              <a:rPr lang="en-US" sz="2800" b="1" dirty="0"/>
              <a:t>Markets are usually a good way to organize economic activity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Market economy:   resources are allocated through decentralized decisions of many buyers and sellers, all of whom are primarily interested in their own well-being</a:t>
            </a:r>
          </a:p>
        </p:txBody>
      </p:sp>
    </p:spTree>
    <p:extLst>
      <p:ext uri="{BB962C8B-B14F-4D97-AF65-F5344CB8AC3E}">
        <p14:creationId xmlns:p14="http://schemas.microsoft.com/office/powerpoint/2010/main" val="2035503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Invisible Hands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4100" name="Picture 4" descr="What is the 'invisible hand'? Definition and meaning - Market Business News">
            <a:extLst>
              <a:ext uri="{FF2B5EF4-FFF2-40B4-BE49-F238E27FC236}">
                <a16:creationId xmlns:a16="http://schemas.microsoft.com/office/drawing/2014/main" id="{6701CE59-6753-45B4-AD37-A11A93764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325" y="1610742"/>
            <a:ext cx="6708281" cy="434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24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7</a:t>
            </a:r>
          </a:p>
          <a:p>
            <a:pPr marL="0" indent="0">
              <a:buNone/>
            </a:pPr>
            <a:r>
              <a:rPr lang="en-US" sz="2800" b="1" dirty="0"/>
              <a:t>Governments can sometimes improve market outcomes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Market failure:   a situation where a free market fails to achieve efficient allocation of resources.</a:t>
            </a:r>
          </a:p>
        </p:txBody>
      </p:sp>
    </p:spTree>
    <p:extLst>
      <p:ext uri="{BB962C8B-B14F-4D97-AF65-F5344CB8AC3E}">
        <p14:creationId xmlns:p14="http://schemas.microsoft.com/office/powerpoint/2010/main" val="4184215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Sources of market failure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5122" name="Picture 2" descr="What is a monopoly? Definition and examples - Market Business News">
            <a:extLst>
              <a:ext uri="{FF2B5EF4-FFF2-40B4-BE49-F238E27FC236}">
                <a16:creationId xmlns:a16="http://schemas.microsoft.com/office/drawing/2014/main" id="{056EB6BB-5803-47AB-B61D-508C48D66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33" y="2210538"/>
            <a:ext cx="3629429" cy="276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ir pollution may affect the lethality of COVID-19">
            <a:extLst>
              <a:ext uri="{FF2B5EF4-FFF2-40B4-BE49-F238E27FC236}">
                <a16:creationId xmlns:a16="http://schemas.microsoft.com/office/drawing/2014/main" id="{2D6918F8-46DA-4585-B2B9-EE6311600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626" y="2235704"/>
            <a:ext cx="4066174" cy="271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32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Sources of market failure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6146" name="Picture 2" descr="Definition of Public Good - Economics Help">
            <a:extLst>
              <a:ext uri="{FF2B5EF4-FFF2-40B4-BE49-F238E27FC236}">
                <a16:creationId xmlns:a16="http://schemas.microsoft.com/office/drawing/2014/main" id="{99DCDD96-E5E4-42E0-9D95-386C86CA0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536" y="1821338"/>
            <a:ext cx="6816941" cy="321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890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8</a:t>
            </a:r>
          </a:p>
          <a:p>
            <a:pPr marL="0" indent="0">
              <a:buNone/>
            </a:pPr>
            <a:r>
              <a:rPr lang="en-US" sz="2800" b="1" dirty="0"/>
              <a:t>An economy’s standard of living depends on its ability to produce goods and services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GDP or Gross Domestic Product:   market value of all goods and services produced within a country in a given period of time</a:t>
            </a:r>
          </a:p>
        </p:txBody>
      </p:sp>
    </p:spTree>
    <p:extLst>
      <p:ext uri="{BB962C8B-B14F-4D97-AF65-F5344CB8AC3E}">
        <p14:creationId xmlns:p14="http://schemas.microsoft.com/office/powerpoint/2010/main" val="22189488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Output and Happiness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7170" name="Picture 2" descr="Beyond GDP: Economics and Happiness – Berkeley Economic Review">
            <a:extLst>
              <a:ext uri="{FF2B5EF4-FFF2-40B4-BE49-F238E27FC236}">
                <a16:creationId xmlns:a16="http://schemas.microsoft.com/office/drawing/2014/main" id="{D1B35418-1EB5-4F31-BDFC-6B1436B19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500" y="1621376"/>
            <a:ext cx="7221931" cy="432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267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9</a:t>
            </a:r>
          </a:p>
          <a:p>
            <a:pPr marL="0" indent="0">
              <a:buNone/>
            </a:pPr>
            <a:r>
              <a:rPr lang="en-US" sz="2800" b="1" dirty="0"/>
              <a:t>Prices rise when the government prints too much money</a:t>
            </a:r>
          </a:p>
          <a:p>
            <a:pPr marL="0" indent="0">
              <a:buNone/>
            </a:pPr>
            <a:endParaRPr lang="en-US" sz="2800" b="1" dirty="0"/>
          </a:p>
          <a:p>
            <a:pPr marL="0" indent="0">
              <a:buNone/>
            </a:pPr>
            <a:r>
              <a:rPr lang="en-US" sz="2800" dirty="0"/>
              <a:t>Inflation:   an increase in the overall level of prices in the economy</a:t>
            </a:r>
          </a:p>
        </p:txBody>
      </p:sp>
    </p:spTree>
    <p:extLst>
      <p:ext uri="{BB962C8B-B14F-4D97-AF65-F5344CB8AC3E}">
        <p14:creationId xmlns:p14="http://schemas.microsoft.com/office/powerpoint/2010/main" val="4087637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Money and Inflation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</p:txBody>
      </p:sp>
      <p:pic>
        <p:nvPicPr>
          <p:cNvPr id="9218" name="Picture 2" descr="Hyperinflation, currency and distrust in Zimbabwe | Africa at LSE">
            <a:extLst>
              <a:ext uri="{FF2B5EF4-FFF2-40B4-BE49-F238E27FC236}">
                <a16:creationId xmlns:a16="http://schemas.microsoft.com/office/drawing/2014/main" id="{0C664FFA-08CE-4C3F-9FCF-44ADED03C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141" y="2191636"/>
            <a:ext cx="5657718" cy="318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1417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Money and Inflation</a:t>
            </a:r>
            <a:endParaRPr lang="th-TH" dirty="0"/>
          </a:p>
        </p:txBody>
      </p:sp>
      <p:pic>
        <p:nvPicPr>
          <p:cNvPr id="10242" name="Picture 2" descr="Zimbabwe knocks 12 zeroes off inflation-hit dollar | Metro News">
            <a:extLst>
              <a:ext uri="{FF2B5EF4-FFF2-40B4-BE49-F238E27FC236}">
                <a16:creationId xmlns:a16="http://schemas.microsoft.com/office/drawing/2014/main" id="{BAC9CCA7-529C-4A11-8AC2-76BC7915A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78" y="2481863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nflation in Zimbabwe - QBN">
            <a:extLst>
              <a:ext uri="{FF2B5EF4-FFF2-40B4-BE49-F238E27FC236}">
                <a16:creationId xmlns:a16="http://schemas.microsoft.com/office/drawing/2014/main" id="{59CAAAC3-8A2D-474F-91F9-F0D511E197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286" y="1686758"/>
            <a:ext cx="3314536" cy="444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214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10 principles of economics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Principle 10</a:t>
            </a:r>
          </a:p>
          <a:p>
            <a:pPr marL="0" indent="0">
              <a:buNone/>
            </a:pPr>
            <a:r>
              <a:rPr lang="en-US" sz="2800" b="1" dirty="0"/>
              <a:t>Society faces a short-run trade-off between inflation and unemployment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11266" name="Picture 2" descr="What is the Phillips Curve?. The Relationship Between Unemployment &amp;… | by  Ben Le Fort | Impact Economics | Medium">
            <a:extLst>
              <a:ext uri="{FF2B5EF4-FFF2-40B4-BE49-F238E27FC236}">
                <a16:creationId xmlns:a16="http://schemas.microsoft.com/office/drawing/2014/main" id="{87C44B87-EC1A-4F62-8B7C-C62BE4BCE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2" y="2961165"/>
            <a:ext cx="5248275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733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tips for studying econ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2800" dirty="0"/>
              <a:t>Definitions are important</a:t>
            </a:r>
          </a:p>
          <a:p>
            <a:pPr marL="514350" indent="-514350">
              <a:buAutoNum type="arabicPeriod"/>
            </a:pPr>
            <a:r>
              <a:rPr lang="en-US" sz="2800" dirty="0"/>
              <a:t>Models can make things easier</a:t>
            </a:r>
          </a:p>
          <a:p>
            <a:pPr marL="514350" indent="-514350">
              <a:buAutoNum type="arabicPeriod"/>
            </a:pPr>
            <a:r>
              <a:rPr lang="en-US" sz="2800" dirty="0"/>
              <a:t>Economists use a lot of assumptions</a:t>
            </a:r>
          </a:p>
        </p:txBody>
      </p:sp>
    </p:spTree>
    <p:extLst>
      <p:ext uri="{BB962C8B-B14F-4D97-AF65-F5344CB8AC3E}">
        <p14:creationId xmlns:p14="http://schemas.microsoft.com/office/powerpoint/2010/main" val="4120002031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541</TotalTime>
  <Words>550</Words>
  <Application>Microsoft Office PowerPoint</Application>
  <PresentationFormat>On-screen Show (4:3)</PresentationFormat>
  <Paragraphs>104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Gill Sans MT</vt:lpstr>
      <vt:lpstr>Impact</vt:lpstr>
      <vt:lpstr>Badge</vt:lpstr>
      <vt:lpstr>Introduction to economics</vt:lpstr>
      <vt:lpstr>What is economics?</vt:lpstr>
      <vt:lpstr>Basic economic problem</vt:lpstr>
      <vt:lpstr>10 principles of economics</vt:lpstr>
      <vt:lpstr>10 principles of economics</vt:lpstr>
      <vt:lpstr>your opportunity cost?</vt:lpstr>
      <vt:lpstr>10 principles of economics</vt:lpstr>
      <vt:lpstr>Marginal Thinking</vt:lpstr>
      <vt:lpstr>10 principles of economics</vt:lpstr>
      <vt:lpstr>Incentives</vt:lpstr>
      <vt:lpstr>10 principles of economics</vt:lpstr>
      <vt:lpstr>Specialization and trade</vt:lpstr>
      <vt:lpstr>10 principles of economics</vt:lpstr>
      <vt:lpstr>Invisible Hands</vt:lpstr>
      <vt:lpstr>10 principles of economics</vt:lpstr>
      <vt:lpstr>Sources of market failure</vt:lpstr>
      <vt:lpstr>Sources of market failure</vt:lpstr>
      <vt:lpstr>10 principles of economics</vt:lpstr>
      <vt:lpstr>Output and Happiness</vt:lpstr>
      <vt:lpstr>10 principles of economics</vt:lpstr>
      <vt:lpstr>Money and Inflation</vt:lpstr>
      <vt:lpstr>Money and Inflation</vt:lpstr>
      <vt:lpstr>10 principles of economics</vt:lpstr>
      <vt:lpstr>tips for studying econ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Slides Besanko Chapters 1 &amp; 2</dc:title>
  <dc:creator>LENOVO</dc:creator>
  <cp:lastModifiedBy>LENOVO</cp:lastModifiedBy>
  <cp:revision>52</cp:revision>
  <dcterms:created xsi:type="dcterms:W3CDTF">2020-09-17T05:04:52Z</dcterms:created>
  <dcterms:modified xsi:type="dcterms:W3CDTF">2020-11-15T02:48:36Z</dcterms:modified>
</cp:coreProperties>
</file>