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407" r:id="rId3"/>
    <p:sldId id="451" r:id="rId4"/>
    <p:sldId id="464" r:id="rId5"/>
    <p:sldId id="485" r:id="rId6"/>
    <p:sldId id="486" r:id="rId7"/>
    <p:sldId id="487" r:id="rId8"/>
    <p:sldId id="488" r:id="rId9"/>
    <p:sldId id="489" r:id="rId10"/>
    <p:sldId id="490" r:id="rId11"/>
    <p:sldId id="491" r:id="rId12"/>
    <p:sldId id="492" r:id="rId13"/>
    <p:sldId id="472" r:id="rId14"/>
    <p:sldId id="330" r:id="rId15"/>
  </p:sldIdLst>
  <p:sldSz cx="9144000" cy="5143500" type="screen16x9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6D3"/>
    <a:srgbClr val="F68A55"/>
    <a:srgbClr val="F15F4D"/>
    <a:srgbClr val="04B4AD"/>
    <a:srgbClr val="822A85"/>
    <a:srgbClr val="833289"/>
    <a:srgbClr val="2459A9"/>
    <a:srgbClr val="0086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681" autoAdjust="0"/>
  </p:normalViewPr>
  <p:slideViewPr>
    <p:cSldViewPr>
      <p:cViewPr varScale="1">
        <p:scale>
          <a:sx n="84" d="100"/>
          <a:sy n="84" d="100"/>
        </p:scale>
        <p:origin x="1020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2172" y="-120"/>
      </p:cViewPr>
      <p:guideLst>
        <p:guide orient="horz" pos="3223"/>
        <p:guide pos="2236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0506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66143542-4F18-44F9-8B4D-85C0610DE2AA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0506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A04D5461-646B-4193-98A2-0F642D9601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0448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139" y="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r">
              <a:defRPr sz="1200"/>
            </a:lvl1pPr>
          </a:lstStyle>
          <a:p>
            <a:fld id="{163EF0BF-9F27-4F67-BCEB-590A2F5A681B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8350"/>
            <a:ext cx="68199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7" rIns="91432" bIns="4571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32" tIns="45717" rIns="91432" bIns="457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139" y="972185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r">
              <a:defRPr sz="1200"/>
            </a:lvl1pPr>
          </a:lstStyle>
          <a:p>
            <a:fld id="{4A8CB293-4665-4DE1-8EF0-37BA90844B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455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No need to add the course number or your name. </a:t>
            </a:r>
            <a:r>
              <a:rPr lang="en-US" baseline="0" dirty="0"/>
              <a:t>Your name will be added on the VDO as soon as you start speaking on slide #2</a:t>
            </a:r>
            <a:endParaRPr lang="en-US" dirty="0"/>
          </a:p>
          <a:p>
            <a:endParaRPr lang="th-TH" dirty="0"/>
          </a:p>
          <a:p>
            <a:r>
              <a:rPr lang="en-US" dirty="0"/>
              <a:t>Keep</a:t>
            </a:r>
            <a:r>
              <a:rPr lang="en-US" baseline="0" dirty="0"/>
              <a:t> the 16:9 slide format</a:t>
            </a:r>
            <a:endParaRPr lang="th-TH" dirty="0"/>
          </a:p>
          <a:p>
            <a:endParaRPr lang="en-US" dirty="0"/>
          </a:p>
          <a:p>
            <a:r>
              <a:rPr lang="en-US" dirty="0"/>
              <a:t>Each session (week) can be composed of multiple modules  Module 1.0 (intro) Module 1.1, Module 1.2 etc ….</a:t>
            </a:r>
          </a:p>
          <a:p>
            <a:endParaRPr lang="en-US" dirty="0"/>
          </a:p>
          <a:p>
            <a:r>
              <a:rPr lang="en-US" dirty="0"/>
              <a:t>Try to avoid referencing to referential</a:t>
            </a:r>
            <a:r>
              <a:rPr lang="en-US" baseline="0" dirty="0"/>
              <a:t> dates like “last week”, “last year”, “next month” but rather mention in June 2015, so the VDO content/VDOs doesn’t get outdated rapidly!</a:t>
            </a:r>
          </a:p>
          <a:p>
            <a:endParaRPr lang="en-US" baseline="0" dirty="0"/>
          </a:p>
          <a:p>
            <a:r>
              <a:rPr lang="en-US" baseline="0" dirty="0"/>
              <a:t>Do not refer to class event or class assignment during the main modules. Create a special module that refers to your current assignments or class events so the  so the VDO content doesn’t get outdated rapidly!</a:t>
            </a:r>
          </a:p>
          <a:p>
            <a:endParaRPr lang="en-US" dirty="0"/>
          </a:p>
          <a:p>
            <a:r>
              <a:rPr lang="en-US" dirty="0"/>
              <a:t>Thank you for your help!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600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Sustaining innovator develops technologies that increase performance for new products faster than most customers can utilize, leaving most users underutilizing the performance</a:t>
            </a:r>
          </a:p>
          <a:p>
            <a:pPr marL="171450" indent="-171450">
              <a:buFontTx/>
              <a:buChar char="-"/>
            </a:pPr>
            <a:r>
              <a:rPr lang="en-US" dirty="0"/>
              <a:t>- Disruptive innovator develops a product that has a feature that meets an unmet need of the market, while delivering performance that is less than the sustainer</a:t>
            </a:r>
          </a:p>
          <a:p>
            <a:pPr marL="171450" indent="-171450">
              <a:buFontTx/>
              <a:buChar char="-"/>
            </a:pPr>
            <a:r>
              <a:rPr lang="en-US" dirty="0"/>
              <a:t>- The disrupter captures the low-end of the market from the sustainer, since the low-end can tolerate lower performance, and appreciates the feature that meets their unmet need</a:t>
            </a:r>
          </a:p>
          <a:p>
            <a:pPr marL="171450" indent="-171450">
              <a:buFontTx/>
              <a:buChar char="-"/>
            </a:pPr>
            <a:r>
              <a:rPr lang="en-US" dirty="0"/>
              <a:t>- The sustainer ignores the disrupter, since the disrupter has captured their least attractive customers</a:t>
            </a:r>
          </a:p>
          <a:p>
            <a:pPr marL="171450" indent="-171450">
              <a:buFontTx/>
              <a:buChar char="-"/>
            </a:pPr>
            <a:r>
              <a:rPr lang="en-US" dirty="0"/>
              <a:t>- However, if the </a:t>
            </a:r>
            <a:r>
              <a:rPr lang="en-US" dirty="0" err="1"/>
              <a:t>distupter</a:t>
            </a:r>
            <a:r>
              <a:rPr lang="en-US" dirty="0"/>
              <a:t> can improve their performance over time, they'll gradually capture more and more of the sustainer's market, all the while the sustainer persists on ignoring the disrupter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274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Closing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1EF2-C769-415B-8573-6FDDAE15B5C8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171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07C9B-EB70-4AD1-8B3D-C5F82539D64D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93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F12FF-4877-4E48-BF11-E93AA441416F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06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2"/>
            <a:ext cx="4038600" cy="3394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F3E86-88C0-46AF-AD57-FC6CD8B7271A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24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151336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1" y="1151336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1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7CB33-ADF0-40E0-B0D2-9CAB904B9C46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283-EE99-458F-AF87-6B192B7F740E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293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9E787-77D4-4370-9BCC-1C1F00E73378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74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6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2" y="204789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6" y="1076326"/>
            <a:ext cx="3008313" cy="35182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0B537-9B81-442E-8A76-839C13FF1062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093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2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85C54-6CE3-4545-986A-58E7C0C493D9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373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432FB-0597-46BE-8AC4-D798CFFA5D56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6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62E6-9DFC-4DD6-B5AE-84CA67B1F192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60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14800" y="205979"/>
            <a:ext cx="45720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4800" y="1200152"/>
            <a:ext cx="4572000" cy="3394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AD9DA-9938-4871-90C9-665DE0C07B72}" type="datetime1">
              <a:rPr lang="en-US" smtClean="0"/>
              <a:pPr/>
              <a:t>12/12/2017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1250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67C4B-BBA4-4481-A4E8-02B27DCE591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600" y="114300"/>
            <a:ext cx="9398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2868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7030A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90600" y="1733550"/>
            <a:ext cx="6934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4B4AD"/>
                </a:solidFill>
                <a:latin typeface="Arial" pitchFamily="34" charset="0"/>
                <a:cs typeface="Arial" pitchFamily="34" charset="0"/>
              </a:rPr>
              <a:t>Innovation Project Feasibility</a:t>
            </a:r>
          </a:p>
          <a:p>
            <a:pPr algn="ctr"/>
            <a:endParaRPr lang="en-US" sz="4400" b="1" dirty="0">
              <a:solidFill>
                <a:srgbClr val="04B4AD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Module 4.10</a:t>
            </a:r>
          </a:p>
          <a:p>
            <a:pPr algn="ctr"/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Market Sizing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848599" cy="10929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48600" y="4935751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/>
                </a:solidFill>
              </a:rPr>
              <a:t>May 23</a:t>
            </a:r>
            <a:r>
              <a:rPr lang="en-US" sz="1200" baseline="30000" dirty="0">
                <a:solidFill>
                  <a:schemeClr val="bg1"/>
                </a:solidFill>
              </a:rPr>
              <a:t>rd</a:t>
            </a:r>
            <a:r>
              <a:rPr lang="en-US" sz="1200" dirty="0">
                <a:solidFill>
                  <a:schemeClr val="bg1"/>
                </a:solidFill>
              </a:rPr>
              <a:t>  , 2016</a:t>
            </a:r>
          </a:p>
        </p:txBody>
      </p:sp>
      <p:sp>
        <p:nvSpPr>
          <p:cNvPr id="59394" name="AutoShape 2" descr="data:image/jpeg;base64,/9j/4AAQSkZJRgABAQAAAQABAAD/2wCEAAkGBxASEhUSExIVFRAVFRgVFxcWFRgXFhgWGB0XFhUYGBoYHCggGholHxUVITEiJSkrLi4vFx8zODMtNygtLi0BCgoKDg0OGxAQGjImICM3LS0rLy0rLS0tLS0tLS0tLS0tLS0tLS0tLS0tLS0tLS0tLS0tLS0tLS0tLS0tLS0tLf/AABEIAGwA4QMBEQACEQEDEQH/xAAcAAADAAMBAQEAAAAAAAAAAAAABgcDBAUBAgj/xABIEAABAwEDBQoLBQcEAwAAAAABAAIDEQQFIQYHEjFhEyJBUVNxgZGx0RUWMjQ1QnOSk6GyF1JygqIUIzNUYsHCJHTS4UOD8P/EABoBAAMAAwEAAAAAAAAAAAAAAAAEBQECAwb/xAAzEQACAgEBBgQFBAICAwAAAAAAAQIDBBESFCExM1EFE0FxMlJhgZEiI6HwFbFC4QZDgv/aAAwDAQACEQMRAD8AVbTb5tN372Tyj67uPnXo1GOi4HnXOWvMx+EJ+Vk993ejYj2Mbcu4eEJ+Vk993ejYj2Dbl3DwhPysnvu70bEewbcu4eEJ+Vk993ejYj2Dbl3DwhPysnvu70bEewbcu4eEJ+Vk+I7vRsR7Bty7lYywmeLjhcHODqQYhxBx1461LoS3lr3Ktze7J+xJ/CE/Kye+7vVTYj2JW3LuHhCflZPfd3o2I9g25dw8IT8rJ77u9GxHsG3LufUd52hpqJ5QeMSPB+RRsRfNArJLkzvXNl/eFnIrKZWcLZd9Ufi8qvSuFmJXP009jvXl2Q9dSx5J5Sw2+LdGb14wew4lrufhHEVJuplVLRlam5Wx1Qu545nNskZa5zTuoxaSDqPEmMBa2PU4Zz0r4Ee8IT8rJ77u9VdiPYk7cu5bc08rnXe0ucXHdJMSSTr4yo+atLeBYw3+0M17XjFZ4nTSu0Y2CpPYBxk6qJaEHOWyhic1CO0yNZRZyrZO4iE7hDqGjQyEcbnEYV4hqVerChFay4slW5s5PSPBCpJelocaunlceMyPJ+ZTSrivQVdkn6nx4Qn5WT33d6NiPYxty7h4Qn5WT33d6NiPYNuXcouZe0yPmtGk9zqRs8pxPrHjKQ8QSUY6FDAbcnqVpSymCABAAgAQAIAhM2be8y5xETKEk/xG8atLNq7kZ4Vp8fZrefJM+I1G+1dzG5Wmne+RFus0TppWNEbaVIeDrNBgt4ZVc5bKZpPFsgtpi4mRczWSyySvbHGwvkcaBrRUlaykorVmYxcnohoZm3vMgHcmjYZG16UtvtPcZ3K3senNrefJM+I1G+1dzO5WlDykuC0TXVFZWNBnaIqjSAG88rFT6roRv23yH7apSo2FzJ59mt58kz4jU/vtXcQ3K0Ps1vPkmfEajfau4blaH2a3nyTPiNRvtXcNytMVqze3nG0uMIcBiQ14cepbRzKm9NTWWHalroKxHWmRbQa82F5uht8ba7yasTukEsPvAdZSuZBSqb7DWHNxsS7j1nn80j9sPpKS8P6j9h3P6ZGVXJBc80fo5vtJO1Rs7q/gtYXSF3PXeZrDZgd7Qyu2nyWdjl38PhzmL59nKBLlSJoy3RkLeFpjErIgI3CrS9wbUcYBxol7MuqD0bGa8Sya1SN/7MLz+7F8Qdy036r6m+42fQPswvP7sXxB3I36r6huNn0HLNnkpa7DLM6drQ17GgaLw7EEk9qTy8iFqSiN4mPOpvaKEkR4EACABAAgAQB5RABRACrnP9HTfl+oJnD6qFsvpMgSukMrGZOwM0J56Vk0xGDxNDQ405y4dQUrxCT1UfQqYEFo5FPopxRCiABAGhab5ssbtGSeJjxra6RoI5wStlXJrVI0dkVzZi8YrD/NQ/Eb3rbyZ9mY82HcPGKw/wA1D8RvejyZ9mHmw7mK0ZVWBg0nWqGg4nhx6gsqix8osw7q1zZA8o7aye1TSxikb5HOaKUwP/1elXKYuMFF8yHdJSm2uRnyMjLrfZQNe7xnoa4OPyBWMh6VS9jbGX7sSnZ5/NI/bD6Spvh/UfsUc/pkYVckFzzR+jm+0k7VGzur+C1hdITM9EBFsjf6roA0c7HPJ+sJvw9ry2vqKeIJ7aZP08IF4yOy3slpjjjL2xThoaY3GgJGG8JwI2a1EvxpwbemqLdGRCaS5Mb0qNHqAPKIA9QAIAEACABAAgAQAIAVM6Ho6b8v1BM4fWQtl9JkCVwhlizJ+az+3/wYpXiHxr2K3h/wMoynj4IAWM4t7SWWwySRmkjiIw4erpYFw20qmMWtTsSfIXybHCttcz8/E1xOJOJPCSdZKvELUEamARqAIMgsAUnNBk650ptrxSNmk2KvrOI0XOGwAkdOxTs67SPlr7lDBp1l5jO7nn8zj9sPpcuPh/Ufsd8/pkZVckF0zR+jm+0k7VGzuqWsLpGxnGyZNts37sfv4jpM/qHrM6eDaFpi3qqfHkzbKp82HDmiCyxlpLXAhzSQQcCCMCCFcT1REa0PkoMDRk7l3bbJRofusQ9SQkinE12tqXtxa7OPJjNWVOvhzRT8m84ljtVGuO4THDQed6T/AEv1HpoVMuxLK+PNFKrLhPhyY4BKjR6gAQAIAEACABAAgAQAqZ0PR035fqCZw+shbL6TIErhDLFmT81n9v8A4MUrxD417Fbw/wCBlGU8fBACVnd9HO9rH2pvC6yFMzoshitEUZsj8jJ7wD3Me2OJh0S9wJq6gNABrwIPSl78mNL00GaMaVq11OxfOa+eCCSYTsk3NpeWhjgSBi6hrxVK4150ZSUdDrZgyjFy1EFPCI85rLmsVqlkbO0vkYA9jSd4W6nVHDQ02YpLNssgls8mO4dcJt7XMtkUYaA1oAaBQACgAGoAKP7ldaLkIOejzSP2w+lyf8P6j9hLP6ZGFWJBdM0fo5vtJO1Rs7qlrC6Q5lJjYu5SZGWO21dIzRm5RlA7DVXgd0rvTkzq5cjhbjws58yY3/mztkFXRUtEY+6NF/SwnHoJVKrOrl8XAnWYU4/DxEqRhaS1wIcDQgihB4iDqTievFCTTXM+UAVvNFlM+XSscri4sZpROOJ0AQHNJ2VFNnMpWdQo/uR+5Uwr3L9EvsU1TyiCABAAgAQAIAEACAFTOh6Om/L9QTOH1kLZfSZAlcIZYsyfms/t/wDBileIfGvYreH/AAMoynj4IASs7vo53tY+1N4XWQpmdFkMVsilrzMeYv8A9w/6Y1Gz+r9ixgdL7j25tcDqOCSHT855Y3N+yWuWH1K6TPwOxb1Yj8qv49nmVqRAyK9ixoxZMXs6y2qKcamu321hweOo9YC2ur8ytxMU2bE1I/SEMgcA4GoIBB2HUvPcuB6BPXihBz0eaR+2H0uT/h/UfsI5/TIwqxILpmj9HN9pJ2qNndUtYXSHRJjZ5VY1AEAcLKy5rHPBI60MYA1hO6Ggcymoh2voXemycZJRZxurhKLckfnZ3yV8gMbM1dfCUNNWjLXm3N2vpolc3ov7DWF1UXtRC2CAPCUAFUAcK/srrHZKtkkrLhSJg0pCTiBQaq4a6awu1WPOzkuHc42Xwr58z68LWr+Sd8VvcseXH5jO3L5TuLkdQQAqZ0PR035fqCZw+shbL6TIErhDLFmT81n9v/gxSvEPjXsVvD/gZRlPHwQAlZ3fRzvax9qbwushTM6LIYrZELXmY8xf/uH/AExqNn9X7FnA6X3H1JDpOM8ly7pCy1NG/iOg/bG44V5nfUU/gW6ScH6iGdVrHb7EeVcklxzTX1u9j3Jx/eWc6G0sOLD2t/KoubVs2ar1LOFbtV6P0NXPR5pH7YfSVt4f1H7Guf0yMKuSC5ZpfRrfaSdqjZvW/BZw+iSi3ZR24SPAtU4Ae4ACV/GdqpxpraX6UTZ3WKT/AFMw+Mtv/m5/iv71t5Ffyr8Gnn2fMw8Zbf8Azc/xX96PIr+VfgPPs+ZmrbbztE2Es0kgGID3ucAdgJoFtGuMeSNXZKXNmotzUqWZm43AyWxwo0tMUe2pBe4bN6B1qZn2rhBFPAqa1myrKYUjwoASsvcsP2YbjA4ftJppHXubeb7x4ktfdsrSPMveEeE7w/MtX6P9iM6/LQWftNrnkfFU7nFpaImeNQIbQbm04kmvENa3wsezJnxf6UMeNZeJ4ZW66YLzH99Pz6nSzcZMy2mfwjacWaReyo/iSE+X+EcHRxK1l3RhHyoHhsWmU5ebMrqllMEACAF7Ly7pbRYpYom6UjtGgqBqIJxK7401CxSlyOGRBzraRI/s7vPkP1t71V3ynuS9zt7FIzW3HaLJBKydmg50ukBUHDRaODaCp2ZbGyScShiVSri1IdUoNggBWzjXXNarG6KFulIZGGlQMAanWmMWyMLNqQvkwc63GJK/s7vPkP1t71U3ynuTNzt7FPzZXPPZLI6Kdui8zOdSoO9LWAHDmKm5dkbLNY8tCjiVyrhpIbkqNGteNjZNE+J4qyRjmO5nCizGWy9pehrKO0tGQ2bNzeQcQIQ4AkB2k0VHAaVwqrSzatOLI7w7deCGLIHJu8rFa2vfDSF4LJN+3AHFrqV4DToql8q6m2GifH0O+NTbVPVrh6jRnNuWe12dkcDNNwkDiKgYUI4Uth2xrnrIZy6pWQ0iTL7O7z5D9be9Ut8p7k7c7exVc3l1TWaxCGZujIHvNKg4E1GIUvKsjOzajyKWNXKFekiYWvN9ebpHuEGBc4jft1EkjhVKOXSklqT5Ylrbehi+zu8+Q/W3vW2+U9zXc7ewfZ3efIfrb3o3ynuG529j2PNzeZNNxA2l7adqHmUr1BYVvYacns1FHB9rkBAx3KOuP4nng2AdKVt8Q1WkEM1YGnGbKbZoGRtDGNDWNFAAKAAcSnNtvVlFJJaI595ZR2Szg7rOxpHBpAu6hiucrIx5scowMm/pwb/1+RIv7OBNI0tsrDHGcN3ko2vHo1wHWTsXHzLLXpVFlmHheLhrbzrEn8uv9b/Gn1E2wWV0rzuUb7XNWp0QdxBNaukefKOzAbTqTVPhez+vIlp9BfP/APKdV5ODD/6fp7Id7hzdvfILReDxI+gpC3yGgamk6tEfdApzp2eWox2KVojyyxpWTdlz1bKNGwAAAAAAAAYAAagEjzHEj6QZBAAgAQAIAEACABAAgD5e8AVJAA1k4BC48jDaXE5U+UtjYaGZpOyp7F3jjWvionCWTUuDkYvGyxcr+k9yzulvYxvdXc37tvOKcF0TtIA0OBGOvhXKyuVb0kda7Y2LWJuVWh0OZa8oLJGaOmbXiBqfku0aLJckcZZFcXo2Yocp7E403Zo56jtWXi2r/iarKqfqdaORrgC0gtOog1B6QuDWnM7pp8j17qAniQDF/wAcrF993uO7k1uVvb+RXfae/wDAeOdi++74bu5G5W9v5Dfae/8ADPpmWFiP/kI52OH9lh4dy9P5MrNpfr/B17HbopRpRva8bD28S4ThKD0kjvCcZrWL1Pq3TMZG57/Ia0l2FcBrwWIxcmor1MynsLa7Cbbrdc838QOI/C+h513/AMfP1ivyZh43KHwWNey/6NNkdxjUJBzB4pzEYhbww7I8oR/g52+Lyt+O2T+7NyyvuPS0tzZp/ekY5x6S+q6SrydNPT6CsbsbXX/aHGwyxOYDEWmPg0KaI2YakjJNPSXMdjKLWseRsLBsCABAAgAQAIAEACABAAgDBbbU2JjpHeS0EnoW0IuUlFeprOahFyfoSq+76ltLqvNGeqwHAd52q3TRGpcOZCuvla9Xy7GrZbDNJ/Dje8cbWkjr1LpKyEebOca5S+Famx4DtfISe6tPPr+Y38i35WO2QdjkiikEjHMJfUBwphQKbmzjKS2XqUsGEowe0tDgZXZRPle6GM0hadE01vI112bE1i46jHblzFcvIcpbEeQu2aySSGkbHOP9LSac9E3KcY/E9BOMJS+FamS1XdPGKvie0cZaQOtYjZGT0izMqpR4yRs3HfUtmeHNJLCd8zgI4eY7VpdRG1aPn3OlN8qparl2KnFO2WIPZi17KjpCiNOMtH6FxSUo6r1Js7JO28l+od6sb3V3Izw7deR54p23kv1DvRvdXcNzu7GK1ZN2uNpe6I6LcTQg4cdAto5NUnomayxbYrVo1LovB1nlbI00od8OAt4QVvbWrIuLOdVjrkpIqd8ROks0rWCrnxuDRtIw7VEqajYm/Rl21OdbS9UTzxTtvJfqHeq291dyRud3YPFO28l+od6N7q7hud3Y17fcFphbpvjIYNZBBpz0W8Miub0T4mk8ayC1a4GXJS8XQ2hlDvHkNcOAg4A84K1ya1Ot90bYtrrsWnJlVCiF09QAIAEACABAAgAQAIAEALmXriLI7a9g+aawuqhTO6LJ9dMAkniY7yXSMaeYkVCrWycYNokVRUppPuWCKMNAa0UaBQAagF59vV6s9CkktEZKI0MmK0Oo1x4mk/JZiuKNZPgyKlx18OtejPNlhuaysihY1go3RB5yRUk7V562TlNtnoqoKEEkbj2AihFQcCDqIWn1N2teBIr+s7Y7RKxoo0PNBxDWr1Em64tkC+KjZJIf8iX/AOijrwF/VpOUrMX7z+xVwn+yvuca25eODyI4mlgNAXE1O2g1JiGAnHWTF557T0iuBg8fZuSj63LfcIfMaf5CfymG1ZbzvY5ojY3SBFcTSvFUraODBPXU1lnza0SFyx2Z0j2xtFXOIA/um5yUYuTE4QcmoosMsjYoy5x3rG1J2Af9Lz6Tk9F6nom9mOr9BKmy+kqdGFobwaTiT00VKOBHTjImvxCWvCJ8ePs3Ix9blncIfMa/5CfymneuV808botBjWuwJFSacWK6V4cYS2tTnbmynHZ0Odk9ZHS2iNgHrBx2NbiSu2RJRrbZxx4OdiSK4FBPQHqABAAgAQAIAEACABAAgBby+80P42dqbwuqJ53RYhXG8NtEJJoBKyp/MFUuWtctOzJVLSsi33RYAvPo9CerIGG1CrHDh0T2FZjzRiXJkV4Ohej9TzXoWe7ngxRkGoLG9gXnZ/E9T0kHrFGwVqbEkykeDapiDUaZ+WBV3HX7USBkvW2Q85GeYt/9n1OU3L634KeH0F9yau4VYRFY5WDIcPja98xDnAGgaKCuIGJU6ee1JpIpV4CcU3IU7dZXRSPjd5THEHbxHpCfhJTipIQnFwk4soGRFks+4tlY396ateSakOGsDiHD0qTmTntuLfArYUIbCklxOrlIP9JP7J/YVxo6sfdHfI6UvZkkY2pAGsmnXgrzenEgJa8B4iyBbQaU7tKmNGiletTX4g9eESmvD1pxkZGZBRVxmeRsDR88Vq/EJekTK8Oj8ww3Tc8FnFI20J1uOLjzlKWWyseshyqmFa0ijoLmdQQAIAEACABAAgAQAIAEAaV72ATwviOGkMDxHW09a3rm4SUkc7a1ZBxZJbdY3wvMcjaOHzHGOMbVehNTjtRIE4ShLZZ0rDlTa4mhoeHNGA0gDTZVcZ4lc3rodoZdsFpqbXjrbONnu/8Aa03Gv+s3363+oasj72ltMb3SUq1+iKCmFAUjlUxqklEfxLpWxbkJWVFzus8xw/dPNWHgx9XYQqWNcrILuibk0uub7MxXXlBabONGN+8+64VA5q6kWY9dj1aMV5Fla0izZteVlskaW6YaDgdFoB61rHEqi9dDaeZbJaanKsFjkmkEbBVzj1DhJ2DFd5zjCO0zhCuVktlFZsVjEMAiGpjKc5piek1UGc9ue0/UvQgoQ2V6Effwr0CPPP1LNd/8KP8AA3sC89P4mejh8KEzOHdlC20NGveP5/VP9ugKhg2/8H7onZ9X/sXszTyCvLc5tycd7Lqx1PGrrFR1Lpm1bUNr1Rzwbdmey/UdcpPNJ/ZP7Cp1HVj7opZHSl7MlFl8tn429oV2XJ/cgx5r7FoC86ekPUACABAAgAQAIAEACABAAgAQAIAEAaVuu+KdujKwOHBXWOY8C3hZKvjFnKyuM+EkK945IWZp3rpAOLSBHzaSnq8yx89BGzDrT4amn4rw/fk62/8AFb71Lsv79znukO7/AL9hkyVu9kDHtaXEF9d9TiHEAlMqbnJNjmJBRTSOtaYGPaWPaHNOsEVCXjJx4oZklL9L5CxeeR9lFXN027A4U/UCna8yzkxGzCr14ao1rBkjZ3HfOkI4tJtPk2q3nmWJcNDWGFXrxbGq77thgboxMDRwnhPOdZSNlsp8ZMerqhDhFG1N5J5lprodGtRAOTEJ9eTj1t/4qusiWhGePHjxHyyNoxo4AAOoBSW9ZMsRWiSMF72VssT43eS4dOGII21C3qk4zTRzuipQaYmsybiaQ4PkBBBGLdY1eqqDyJPg0idu0Y8U2OF6RB8D2EmjoyCRrxCnVy2bItdylZHarafYTocmoQ4HTkwIOtvAfwqnLIloTI48dVx7D+1SUVz1AAgAQAIAEAf/2Q==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66" name="AutoShape 2" descr="data:image/jpeg;base64,/9j/4AAQSkZJRgABAQAAAQABAAD/2wCEAAkGBxMTEhUSEhMVFRUVFxIYFRUWFRUVFRcXFxUWGBUSFRUYHSggGBolGxUWITEiJSkrLi4uFx8zODMtNygtLisBCgoKDg0OGhAQGi0lICUuKystLS0tLy0tLS0tLS0tLS0tLS8tLS0tLS0tLS0tLS0tLS0tLS0tLS0tLS0tLS0tLf/AABEIAQMAwgMBEQACEQEDEQH/xAAcAAEAAQUBAQAAAAAAAAAAAAAABQIDBAYHAQj/xABHEAABAwIDBAYFCQUFCQAAAAABAAIDBBEFEiExQVFhBhMicYGRBzKhscEUI0JScoKSstEzYqLC8CRDU+HxFRYXRGODk7PS/8QAGwEBAAMBAQEBAAAAAAAAAAAAAAIDBAEFBgf/xAA6EQACAQIEAgcGBQQBBQAAAAAAAQIDEQQSITFBUQUTYXGBobEikcHR4fAGFCMyQjNScvFTFjRikqL/2gAMAwEAAhEDEQA/AO4oAgCAIAgCAIAgCAtyzNb6zgO8qmtiKVFXqSS73YlGLlsjGfikY3k9wPxXl1en8FDaTl3J/GyLVhqj4Fl2Ms3NPsWSX4mocIS8vmyxYSXM8/2036p81H/qel/xvyO/k5cytmMRnaHDwB9xWin+I8JL92aPevk2QeEmjKhrY3eq4d2w+RXp0Mfhq/8ATmn2bP3PUqlSnHdF9bCsIAgCAIAgCAIAgCAIAgCAIAgCAIDErMQZHoTc/VG3x4Lz8b0nQwitN3fJb/TxLqdCdTYhKrF5H6N7I5bfxbfKy+VxXTuKrXUPYXZv7/lY3QwsI76mG1hOpK8abcnmlq+b1L7paIvNiUCLkXBGuWI5gY1ywzFLokJKRZfGV0kpFynr5Y9jjbgdR5bvBenhelcVh9IyuuT1X08LEJ0Kc+BL0eNMdo/snj9Hz3eK+mwfT1Ct7NX2H27e/h4+8xVcJOOsdSVBXvGQIAgCAIAgCAIAgCAIAgCA8JXG0ldghMRxfa2Pxdx+z+q+U6S6ebbpYbxl8vn7uZvo4XjP3ESGE7V8zq3d7m26RfZElityL7IUsVuRcESWIZj0RrljmYq6tcsMx4Ylxo7mKHwqJNSMeSFCxTMWSKy7ctUjIw/E3RG3rM3tO7m3gvY6O6Xq4VqL1hy5d3y29Sqtho1NdmbNTVDXtDmm49x4HmvuKGIp14KpTd0zyZwcHaRdVxEIAgCAIAgCAIAgCAIDXMXxPOcjD2Rt/e/yXxnS/SjxDdGk/YW7/u+nqenhsPlWaW/oYMbF4SiaJSMqOJdsUSkZLIksVuReDUykblWVdUTlzzKpZQe5VzKD3KouAueFqg4Hblt8ai4klIxpYVGxbGRhSwqSRfGR7RVTonZm6j6TdxH6816HR+OqYSpmjtxXP6ka1KNWNmbXTzh7Q5puD/VjzX39GtCtTVSDumePOLi7MuK0iEAQBAEAQBAEAQEJ0gxHL8009pw7R4Dh4r53pvH5Y/l4bv8Ad3cvHj2d5uwlC/ty2RDQMXyuU2zkZ8MSWM8pGWyNdUSpsuBqsUCNyvKp9WcuLLmQBdygWTKD2yjlAsuOB08IVbgLlDmKHVkkzGlhTJYsjMwZo7LtjRGVy9hFb1b8p9Rx15Hc74H/ACXr9D4/8vVyS/bLyfP4P6FWJo9ZHMt0bOvtjyggCAIAgCAIAgLFbUiNjpHbGi/fwHeTYeKpxFZUacqkuBOnBzkoriaXG4vcXu1c43P6dy+AqzlUm5y3ep7TtBKK2RJU8aikZpyJCNikolDZea1XRpkblxrVojRI3KsqvVA5c8LVVKg0duU5VU6QuLKPVnbiyg4AWTKBZFTFwQuuFhctvaqJRJpmFURqlovhIjJ2qJpizYsCrOsjsT2maHmPon4eC+36HxfX4e0n7UdH8H98Uzy8VSyT02ZJL1jMEAQBAEAQBAa10wq/2cI39t3cNG+F7/hXgdOVvZjSXHV/D77D0cBD90/Aj6Ni+asaJsmKeNSUTLJmYxq0wplTZda1bqdC5BsuBi2ww5G5UGLTGgcueli7LCpo5mKDGsssISzFJYs88NY7cpyrO6DO3GRcWHZ257lU1h2zlzwsXJ4ewuUOasdSkSTMaZixzgWxZGVMaqymuEjzBqjJM0bn9k959X22HivV6Hr9ViUntLT5eeniRxUM9NvlqbYvtTyAgCAIAgCAIDQsXn6yqkO5pDB9zQ/xZl8h0nUz4iXZp7vrc9qhHJRS8ff9CRomLzkiqbJeFqvhEyyZksC30qZW2XmtXp0qZBsrAW6ECJVZXKJE9UrA8suOKYPC1VTopnbnmRVflkdzDIu/loi4yrjoIXKS1UzoHUy25q8+rQRNMsSNXmVadixMjqpixSiaabIeqJGo2jUd42KMW4tSW61Na1VmbrBKHNa4bHAEeIuv0GnNTgpLirnhSVm0XFM4EAQBAEAKA5phsmc5z9Ml34jf4r4WtJym5Pi7nuzVlbkbNRNVaRjmyUjatVOBnbMhrV6VGiQbLrWr0qdJ8yDZVZaowa4kS2+pYNr2jxCtUJBRb2RaGIxnY8G221yPNcad7ae8n1U1uipuIRHTrGX4ZhdSipPgcdOS4MyAb7EIHq5cFIkGy48/NBY9JXHJApJVM5I6UOWCq0TRZkXlVrFiI+qC86ZppkHXDQqnibImzdHJM1NGeAI/C4t+C+16NlmwsO63u0PJxKtVZJLcUBAEAQBAUTHsnuPuXJbHVucywE3a3uC+HmrHt1DbqELkUY5kpGttJGdl9i9WiVs8qpS1hc0XIGgXpUrN2ZyKTkkyHmfC4XmqC64BytOVovusPiuOdTZXX+Mfi016G2Mai/pw8WeQUlE7UEG23M+3ibnYinUv7UpLvsvh6CVTEx0t7kZVQ+Ozck/VtaCAG6jS3npbzVNSSbtGVvCXbrpa97+O5CEZ3eaF2+Zkw1sRFjKx3HNYeYKtpySilOV+9WKZUaid1FopdQxkXj7J/wCm7KPIaexTdVtfpu75XuczyT9vz+7kYY6q5blJ4EubbQEi9t9wFLrG7Nq3NW7Vx2ta/bt3GjLhrXv6l44ZM49qXK0a3AAcCQb63ItqVxYiqlrBLtbuvd9V8CKnRjtG78gyMsPZqwXcH5S0nhobhRjiM2+VrsTXndo60mtaTS7CWpJc7GuItcX/ANOSlUir2Ms45ZNFTgsNWCCLLwvJrQRYmYNSF5lSCNFNkBiOwqnLqbYE/wBET/Zm/ak/OV9h0V/2sfH1Z5mL/qvwJleiZggCAIAgBCA5X0fFmhp2t0Pe3Q+5fFV1lk0e5LVXNwoXKlSSMk0Skblop1HwM7RfavSo5nuyDLoC9Okkitll1Ewkktab8QFtjUaWjGZrZlDsKhO2NvkpKtLmS6ya4stnCYhbsC19Ru13+5M7bud66p/cyl+BwH6Fu4qXXSJLE1V/ItHo+wasfIw8nKMsk/3RT8Caxc7WlZ95V8hmHZE7iCNpAuNRre2u8eKjkp8n738znXQeuRFs4FmPzkr395+C6oUou6ir83q/ezv5uS/akjIZg8TbZWC9wb7SpSqSasVuvUluyQss82VFDisNWRJFl5Xl1pliRgVTl503c0U0a7ij9FUtzbE2Tok21LHzMh85HW9ll9h0bHLho+Pqzy8U71WTC3GcIAgCAIAgOXuZ1dXUR/VmefCT5xo8nhfJ9I08taR7NJ5qaZsmGvXn2KqiJqIq+nKxlkX2uW+nUsVtFwOW6FUi0VZlohW1OWPcyl1pyx7mUlWFhdWZ7HD0FSVQWPQVPMBdccgeXUJTsCklUSqHbFDisVWZJFmQrzKrLIkXWvWGRrpo1fGZ7DuXII1xRvuD05jgiYdrWMB78ov7br7ihDJSjHkkeJUlmm32mYrSAQBAEAQBAc/6bU/V1kc30ZmZT9uM7SebXD8JXh9L0tpnpYKV4uPIycNl2L59suqIn4HqKnYySRktctMKpW0VByuVexyxUHq+OIucsGvV8q17S5+pyxWHLsat2csely01K1kjlhmUVXFioOV0a6ucseOep9ZdhI8zKiVc7YpLllnWOpFDnLJOsSSLEz1knUuWRRC18qpubacSAp4uvqY49xeC77Le04HwaR4rdgqPWVYx7fQlWnkptnTF9eeKEAQBAEAQBAQfTPCzUUrgwXkjIkjG8uZfsjm5pc37yz4ql1tJxLsPUyTTNNwitDmhwOhAXxlSOV2PYlG5s9HUXsssnYyTiSLXqKqFDRWHKSqHLFQcrYVRY8e6xB46H4e3TxW6lVzJx8V3r6HLXLocpUqyuRaDprHU6dwK9elilLdW8E/kcyXRQ6ouRY+wJUxEYq69ESVO26LgcvPliMzzLQjYpMl3W4anx2fHyVvX2hfmdy6FRcsdSuEiguWaVc7Yoc9USqkkjAq57KGe5fTga9iVVYFThqzZGNiQ6AUN89S76V2R9wN3u8wB90r6jomhaLqPjojz8bUu1BG5L2DCEAQBAEAQBAEBzDHqP5JWOaNI5ryR8ASfnGDucb8g9oXzPSuGyTzrZnsYWpnhZ7okKGpXz80WTgTtPPdZnoZZRMtrlxSK7FQKkpHDyVuYEcRt3jmOaup1XCSkuAWjuU0U5c3X1gS13eDYrTOShLTZ6ruYnGz0FUL+AW7CTzqR2GhZprkg81bVb6tslO2xmOkABJ0A2ryo1LuxUlcsULiW5ztf2rcAfVHgLeN1bXr2eVcNCU1rZcC+XLJKqcsUlypdQ7YxpplzPcsjEha2pVsWa4QNenDppWQx+s9wHdxceQFz4L0cJRdSaiuJOrJQjdnUaKlbFG2Ngs1gAHhvPNfa04KEVFbI8KUnJtsvqZEIAgCAIAgCAICA6a4MammIYPnYz1kXNwGrPvNuOFyDuWfFUFWpuPuL8PV6ud+BoWE12ZgcOS+IrU3GTTPctdGx0VUsU4lE4EvBMqHoZpRMprly5XYqupXOGKBkm/dkHk9o+LfyLXfPR/xfk/qT3h3ehlPOh7j7it3Rs7RqX5fCRXbVFNEzsnkT7hdbbXws5cvodqv2jGxQ5skX+I4B32BdzvMC3ivHoaZqnJeb2J09Ly5GaSsc5citFBcqrkkixLMhOMSLrKlWxiaoQICvqrArVThdmlKyJr0d4YTnq3jV12R9wPbd4kW+6eK+t6Jw2WPWPuXxPJxtW7yI3deyYAgCAIAgCAIAgCAIDl3SzDvktZmaLRVOZ7eDZL3lZyuSHjjmdbRq+d6Xwtn1iPYwVbPDK90e0k+q+ckjY43JukqVmnEzzgSkcioZmcS81yXINFmtlY3KXutZzSOJ1sdO4lbsEs7knta3n/tnYRbvZF+Kqv8AsrO1GYkEgbdnFet0XSqUXJRad7X0bStfu58u8hOFv36F9sj/AKdsv0g0eR0/rVem5VZrJiP2bSS5cP26ry04leWH8dzDqJ4+taWvBuHNtY7SW218CvH6Rp0Y0bYZ6cefnvw8C6EJ5WpIuukXz97hIxpZ11ItjAj6mpVsYmiECHqqlaIxNMYkTFA6pnZTt+ke0fqtGrneAuvTwWGdSaiuJVXmoRb5HXKWnbGxsbBZrQGtHAAWC+zhFQiorZHz8pOTuy6pHAgCAIAgCAIAgCAICH6WYN8rpnxCwfo6Jx+jI3VhPI6tPJxVVakqsHFltGp1c1I5fh1US3tAtc0lr2na1zTZzTzBBB7l8ViKLpzcWfQQkpK5OUsyxSQaJelqlmnEzTpklHMFS0Z3Aj8XY4vicBdpJY4fdc6976DS/hwuvV6Pj+nN/exZSdk14/f38CWJYG3ILQLaA2AJ2ANtvAOvI3XsydKcf1ItJLg3vrtGz3Sbb30d+BmWa+jv98zyOeMmzHEnU7Tew27rf13qEepUv003bXd3030sl8PM64zSvL4EY9gfLEQMoc7TXa5rXHd948Lgdxz5VXclFWureW/3pfhwNCbjCWt7L4/6MmeoC+dirnIwI2eoV8YmmMCOqKhXRiaIxIitqbAlaKcLsm9Fc2z0aYVljdVPHaluGX3Rg7fvOHk1p3r63o3DdXDO936HhY2tmlkXibsvTMIQBAEAQBAEAQBAEAQBAcw6fYb8nqxO0WjqdHcBM0a/iYAbDfG8714XS+GulUR6uAq3WR8DBpZV81NHp2JSKVZ2iLiZcVUq3ErlTLGIVFzEMw0cX211sMptbW4El/BbsCrKfd8xGFr9unx+FjKqaubm1shAADba20vb1W5QRfwO6+6nVm7tO17aLTut2cNOBQqdPvsWIq5o1DL3BDHG41N26OG+xItzUILKpJ66Nd3b69hKUG+P3uXp6hzXMu2wD3AkkCx6qRmRvmD90+MZzspq3BrysdhBNPu+KZRLULyFEsUDDmlViRdGJgTyK6KLEiOgpHVNRHTNuOsd2iPosGr3eDQbc7DevWwGH6yokZ8XVUIM7RBC1jWsYA1rQGtA2AAWAHKy+tSSVkfONtu7K104EAQBAEAQBAEAQBAEAQED06w/rqGZoF3saZI7bc8fbDQd2axb3OKpr01UpuLLqE8lRM5bh1RcA3voF8XWhZ2PpYrQmYpFjaO2LokUbHLGZQsDrEusQTbYNMpufd5Jma9lcePBFNW62RtEzw9uVzhpppt8L7D7F6UukIVIOFWS9nlx7m0rPuVmjyowcHmijAjoYWvL3XIto0aDv5G6zwx2FT9q7XK1vlbzL3KpJWRg4sQS0u9UPa4WJuC24be231th4qpYrOpafuureHM0UU7WXL79CLc5UGuxae5TSJJGBVv0V9NakkTnoro80tRUEeqGxMPf2n+wR+ZX1PRVK0XLwPD6QqXaR0deueaEAQBAEAQBAEAQBAEAQBAeEIDgmFM6u8X+G58f/jcWfyr5DHQtUkfUUHmgn2E7CV5ci4vl1lC1wY9RPYt+zN+RWwjdPvXqdS38DYGVx07+/cV57pGR0kX5K23Dy5qEIa3K1SuQtfW5nOudT1Htkct0IOyb/wDL0Rqp08qXj6FsvSxOxac5SSJJEfWu0K0U0JbG9+iqG1EXfXlkcfANZ/IvsMBG1FHzWMd6huK2GUIAgCAIAgCAIAgCAIAgCAIDg1cwxVtXGdoqJ3DukkMrf4ZGr5rpKm1UZ9JgpXpRJGnmXjTibLF8y3UMthYwcQlsWf8Ad/8AWdFfRjdPw9SSRsgJJFretwB3G683RJ3Mui3Ls4I3buHMfqoRsRjZkNWtu8nQa0/L+9cttJ2jb/L0Rpht7/Q8LksdsUPkXUjtiNrptD3FaqUdUQnojp/o3iLcPhvtcZXeDpXlp8rL67CK1GJ8zimnVdvvQ2ZaTOEAQBAEAQBAEAQBAEAQBAEByH0y4QYZWV8bTaTLHNbYHgfNvd3t7N/3GjesOMoZ1c9Xo7EKPsPvXx++85r/ALxS7AbeP6rB+ShxR6yxHJHsGNVTz822R9gCcvWOsCdpy7AksLQivaaXuRF4trgjYujVRLM756MtLXdkuzttmaQbB23S4svOxlOnSj+nK91wtw7i2nW6yLfI6N0doHvYXlosbEHProCCdum1eRVwtWos1PZJ31S233ZixVeMZZb+RK1FAcjjsNiBcjeON9NbLNDCzilKTS1XFcr87cUZo11mSNZxage06tuAW6g5thaW6ga6kjwWiElFuN1fsaa1XNNo9KhVjNaM1CaXEG3JpZQ0E7I5XG3H9nsXrRhg3a1RX718y1Voc17zAPSCbW7CbGx7JFjwNwLHZpzV35Klz8/9ks65FdHLLVSx07G9uVwaB7XOPIAFx5NKuo4S8rRMuIqqMW2fQeH0jYYmRM9WNjWN42aABfnovooxUUkj5qUnJtviZCkRCAIAgCAIAgCAIAgCAIAgCAxMVw6OohfBM0PjkaWuaeHEHcQbEHcQCuNXOxk4u6PljHofkNZNTS0zJeqfluHzNDmkBzXaO2lrm3WSphpNWjUa8E/gb1jucfc/9kt0f6b01M8SMoHxusQSyomsR9Utc4hw5HReVi+iK+IjllWTXbFfLTwLvzlJqzuvBM26L0yUxtmhmb+Ejx3+S8eX4XrLaSZxVMP/AH//ACyQZ6aaC2rJh4Hf4r0YdGYqEVFQWl/5y4q3MrcaF/6q/wDV/Iq/4yYd9SU8sh1UI9FYhVFJ0o24rNo+3Yfpf8vk/kYlT6XKEnRkxF7+oON95WR/h/Eyk5LKrt6X2vw2LY1aMf5+T+RiVPpggsQ2nmd32aPepw/Dla+sor77jjr0FtJ+C+djVekPTttRqKaRgbc6PDb7+0Mp2Wv4L08L0RKj/NPw9NSUcfGKssz++87N6OuhppGmadrRUPFrNcXtjZ9UOIF3G1yQOA3XPsYfD9Ut7sw4jEyq6bI3ZaDMEAQBAEAQBAEAQBAEAQBAEAQBAca9JNJHJXP7DSexc21NmNGp/rYvMrVGqkrfeiNtOCcEQseCQ5e0wX03Ee5ZXXnfRlypRtsY03R2Ai5Hda/lzUliahF0YGuYhg8QdZuzu1WuFadtSiVONyvDMBiLhmBSdedtBGnE63gno6onRtc5jrkfXd+qjSU5xzSZKbjF2SPMY6EUkbbtafFxUaylDZnabUt0axUYNDYiwANwdePNUdZMtyROy4BXGenilIsXN14XBLSRyJBI5EL2Kcs0VI8+ccraJBTIhAEAQBAEAQBAEAQBAEAQBAEAQHM/SFgjmy9cxxPWalpF8tgAfBeZiYqE7vibKLco25GtCjmIv1sY02FpPncrLeHIvtLmYVTFODYTRd9gPipxycmRebmQGKRyj+8jJPDIOO+60wUeTKZXKcEdLn1mjZ+9eE+8qc4xtt6kYyd9zo9LAMgvipOz1M/loFTliuPkyy75ehE4iGXP9qlk5gPPwRR7BftMWjyMe1xa57Q4Eh+YBwB1Bv8AopZTl0dvw2qZLEySPRjmgtFrWHCw4bF6EWmroyNWZkqRwIAgCAIAgCAIAgCAIAgCAIAgCA5h6R4KhkmZz88Tz2GEkAW3ZdnivNxEWqntPfY2UmnHRGpRUzyLimjIPNtlSmuZZZ8il1FMdlLD5tHvVilH+4g0+RC4oahht1MY5Nyn/XwV0Mr4lcsy4DA5al7xZjdoHbDrfwrs8iW5yOZs6XDQ1rWj52kZoN0IHt181FacV70S8GQmJTVANn1kW/1MnwS65C1jFw7J1rHTSGRmZucbLtuL+zmngc8TtVBJG6NjordWWjJYWGW2gA3dy3Raa0M731MhdOBAEAQBAEAQBAEAQBAEAQBAEAQHM/SLUVDZLSD5kn5sstm2C4uO1dYa8W5a+BppySjoaaKgAXyVNvvge9VZO4szd5YfUX/uqk975P8A6Xcvccv3kVilbl9ank73GQ+3NZWQh2kJS7C1hOIBz7ClD+V3D2m6lKGm5FS7Do1JR1WXTDmm/wBZ0xGzcLgKuNPs+/eTc78TAr4KlujqWni+7qPE3Kk2lucLGFQNfKxtRIAzMMwZpZt9T5ckTV0GmdooGRiNgit1Ya3JbUZbaWO9bY2toZ3vqX104EAQBAEAQBAEAQBAEAQBAEAQBAcv9JdW8yZJgY42/s32JDtBc32E8tyy1MzlqXwtY09tZG0WFU63DK0/BVZL8CebtLbsSjb/AMzJ+FtvY1dyX4DP2kRiWLU7jcvkeeOVgPtYpxg0QlJMt4bjNO11/wC0A8WPAPsAXZQl2HFJG5U+PwuYPmq5/e9oHmG3VXVpb+pYpsxauuid6tFJf9+S/wCnuXUuRxssYNaSeOOS0Eb3hpLSLi+g2iw79ylZcWcuzvFFTNjjbGz1WgBu/Qc1rSSVkUN3Ly6cCAIAgCAIAgCAIAgCAIAgCAIAgNS9I+DOqIGloLhE4uc1vrWI1cONrbFVVTtdE4NbM5dHQxAjV578h/lWbMy6yLeIOjA1z+AYF1Jh2Ncrp4Tuk/h/o+SsSZW2jyhxKKM3DZLjg5g97Sji2E0jcKTp0SMoFRst+3hFu60N/aoZGieZMpnrGy6ujc77c8jvy5VHY7uTvRPon8ofnyCOMHtOAJJ/daXE3PPd7FOEHLuIykonWIYg1oa0WDQABwAFgFqStoUN3K10BAEAQBAEAQBAEAQBAEAQBAEAQBAaL0w6EmTNNSBofqXRE5WvPFh2NceB0PEa3qlTT2JqbOG4lj7QXMfHIxzS5rmuAu0g2LXAm4INxZcUDrkQc2KsOozeIH6qeVkbloYk3n5JlFzKpcYaDscfILjgMx1r0YYK6uBmkjdHTtNmuJ1lcD2msFvVGoLuOg324qXM7n4I7LBC1jQxgDWtFgBsCtSsQLiAIAgCAIAgCAIAgCAIAgCAIAgCAIAgCA5b6YvR0axoq6OO9UC0SNBa3rmWsHHNYGRumt9W3GtmhcBxmX0d4o3bQz+Dc35SV0FuL0f4o7ZQVHjGW/msgNu6A+iGqlqWnEIHw07AXO7bA6QgjLEMri5oOtzpoDYgkFAfRVNA2NjY42tYxgDWtaAGtaBYNaBoAAgLiAIAgCAIAgCAIAgCAIAgCAIAgCAIAgCAIAgCAIAgCAIAgCAIAgCAIAgCAID/2Q=="/>
          <p:cNvSpPr>
            <a:spLocks noChangeAspect="1" noChangeArrowheads="1"/>
          </p:cNvSpPr>
          <p:nvPr/>
        </p:nvSpPr>
        <p:spPr bwMode="auto">
          <a:xfrm>
            <a:off x="155575" y="-1651397"/>
            <a:ext cx="3448050" cy="344328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55576" y="120254"/>
            <a:ext cx="2282825" cy="7155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305" y="803671"/>
            <a:ext cx="1893695" cy="701279"/>
          </a:xfrm>
          <a:prstGeom prst="rect">
            <a:avLst/>
          </a:prstGeom>
        </p:spPr>
      </p:pic>
      <p:pic>
        <p:nvPicPr>
          <p:cNvPr id="10" name="Image 9" descr="Logo P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152400"/>
            <a:ext cx="1624353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096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3" name="Image 2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3600" dirty="0"/>
              <a:t>Why size the market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467108-1097-449F-98D1-722FE2467C4F}"/>
              </a:ext>
            </a:extLst>
          </p:cNvPr>
          <p:cNvSpPr/>
          <p:nvPr/>
        </p:nvSpPr>
        <p:spPr>
          <a:xfrm>
            <a:off x="4572000" y="2114550"/>
            <a:ext cx="4267200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400" b="1" dirty="0">
                <a:solidFill>
                  <a:schemeClr val="accent6"/>
                </a:solidFill>
              </a:rPr>
              <a:t>Are all sources of revenue considered?</a:t>
            </a:r>
          </a:p>
          <a:p>
            <a:pPr>
              <a:lnSpc>
                <a:spcPct val="80000"/>
              </a:lnSpc>
            </a:pPr>
            <a:endParaRPr lang="en-US" sz="2400" b="1" dirty="0">
              <a:solidFill>
                <a:schemeClr val="accent6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400" b="1" dirty="0">
                <a:solidFill>
                  <a:schemeClr val="accent6"/>
                </a:solidFill>
              </a:rPr>
              <a:t>How significant is the opportunity (will it “move the needle”)?</a:t>
            </a:r>
          </a:p>
          <a:p>
            <a:pPr>
              <a:lnSpc>
                <a:spcPct val="80000"/>
              </a:lnSpc>
            </a:pPr>
            <a:endParaRPr lang="en-US" sz="2400" b="1" dirty="0">
              <a:solidFill>
                <a:schemeClr val="accent6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400" b="1" dirty="0">
                <a:solidFill>
                  <a:schemeClr val="accent6"/>
                </a:solidFill>
              </a:rPr>
              <a:t>Is investment worthwhile?</a:t>
            </a:r>
          </a:p>
        </p:txBody>
      </p:sp>
    </p:spTree>
    <p:extLst>
      <p:ext uri="{BB962C8B-B14F-4D97-AF65-F5344CB8AC3E}">
        <p14:creationId xmlns:p14="http://schemas.microsoft.com/office/powerpoint/2010/main" val="476407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4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Two methods of market sizing</a:t>
            </a:r>
          </a:p>
        </p:txBody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18A59D5C-E7FD-4195-A3D0-1D7E471CD4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14800" y="1965719"/>
            <a:ext cx="4572000" cy="3044431"/>
          </a:xfrm>
        </p:spPr>
        <p:txBody>
          <a:bodyPr/>
          <a:lstStyle/>
          <a:p>
            <a:pPr marL="0">
              <a:lnSpc>
                <a:spcPct val="80000"/>
              </a:lnSpc>
              <a:spcBef>
                <a:spcPct val="100000"/>
              </a:spcBef>
              <a:buFont typeface="맑은 고딕" panose="020B0503020000020004" pitchFamily="34" charset="-127"/>
              <a:buNone/>
            </a:pPr>
            <a:r>
              <a:rPr lang="en-US" altLang="th-TH" sz="2400" b="1" dirty="0">
                <a:solidFill>
                  <a:schemeClr val="accent6"/>
                </a:solidFill>
              </a:rPr>
              <a:t>1. Bottom-Up: Estimate each component and sub-component of revenue</a:t>
            </a:r>
            <a:endParaRPr lang="en-US" altLang="th-TH" sz="2400" b="1" u="sng" dirty="0">
              <a:solidFill>
                <a:schemeClr val="accent6"/>
              </a:solidFill>
            </a:endParaRPr>
          </a:p>
          <a:p>
            <a:pPr marL="0">
              <a:lnSpc>
                <a:spcPct val="80000"/>
              </a:lnSpc>
              <a:spcBef>
                <a:spcPct val="100000"/>
              </a:spcBef>
              <a:buFont typeface="맑은 고딕" panose="020B0503020000020004" pitchFamily="34" charset="-127"/>
              <a:buNone/>
            </a:pPr>
            <a:r>
              <a:rPr lang="en-US" altLang="th-TH" sz="2400" b="1" dirty="0">
                <a:solidFill>
                  <a:schemeClr val="accent6"/>
                </a:solidFill>
              </a:rPr>
              <a:t>2. Top-Down: Evaluate size of comparable businesses, and make adjustments</a:t>
            </a:r>
          </a:p>
        </p:txBody>
      </p:sp>
    </p:spTree>
    <p:extLst>
      <p:ext uri="{BB962C8B-B14F-4D97-AF65-F5344CB8AC3E}">
        <p14:creationId xmlns:p14="http://schemas.microsoft.com/office/powerpoint/2010/main" val="1943411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5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en-US" sz="3600" dirty="0"/>
          </a:p>
        </p:txBody>
      </p:sp>
      <p:pic>
        <p:nvPicPr>
          <p:cNvPr id="7" name="Picture 4" descr="Eurodisney">
            <a:extLst>
              <a:ext uri="{FF2B5EF4-FFF2-40B4-BE49-F238E27FC236}">
                <a16:creationId xmlns:a16="http://schemas.microsoft.com/office/drawing/2014/main" id="{7E83072B-E278-45E6-BC88-0922EB2F6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500" y="1276350"/>
            <a:ext cx="5165210" cy="342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500px-Disneyland_Paris_svg">
            <a:extLst>
              <a:ext uri="{FF2B5EF4-FFF2-40B4-BE49-F238E27FC236}">
                <a16:creationId xmlns:a16="http://schemas.microsoft.com/office/drawing/2014/main" id="{8B497585-7D39-4B07-8FDA-52B2E8A51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00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908584"/>
            <a:ext cx="2395538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7278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6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Bottom-Up </a:t>
            </a:r>
          </a:p>
        </p:txBody>
      </p:sp>
      <p:pic>
        <p:nvPicPr>
          <p:cNvPr id="8" name="Picture 5" descr="500px-Disneyland_Paris_svg">
            <a:extLst>
              <a:ext uri="{FF2B5EF4-FFF2-40B4-BE49-F238E27FC236}">
                <a16:creationId xmlns:a16="http://schemas.microsoft.com/office/drawing/2014/main" id="{8B497585-7D39-4B07-8FDA-52B2E8A51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908584"/>
            <a:ext cx="2395538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05752E1-C0B6-4594-A994-5BBEEAAE6378}"/>
              </a:ext>
            </a:extLst>
          </p:cNvPr>
          <p:cNvGrpSpPr/>
          <p:nvPr/>
        </p:nvGrpSpPr>
        <p:grpSpPr>
          <a:xfrm>
            <a:off x="4800600" y="1698625"/>
            <a:ext cx="2743200" cy="3082925"/>
            <a:chOff x="228600" y="1524000"/>
            <a:chExt cx="4017963" cy="4283075"/>
          </a:xfrm>
        </p:grpSpPr>
        <p:grpSp>
          <p:nvGrpSpPr>
            <p:cNvPr id="6" name="Group 149">
              <a:extLst>
                <a:ext uri="{FF2B5EF4-FFF2-40B4-BE49-F238E27FC236}">
                  <a16:creationId xmlns:a16="http://schemas.microsoft.com/office/drawing/2014/main" id="{7A794EF8-37F8-4B99-96BC-17571FC552C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1676400"/>
              <a:ext cx="2292350" cy="3978275"/>
              <a:chOff x="144" y="1056"/>
              <a:chExt cx="1444" cy="2506"/>
            </a:xfrm>
          </p:grpSpPr>
          <p:sp>
            <p:nvSpPr>
              <p:cNvPr id="9" name="Rectangle 81">
                <a:extLst>
                  <a:ext uri="{FF2B5EF4-FFF2-40B4-BE49-F238E27FC236}">
                    <a16:creationId xmlns:a16="http://schemas.microsoft.com/office/drawing/2014/main" id="{7E62F1C2-6323-4351-AB79-2D35BB3C78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" y="2196"/>
                <a:ext cx="1091" cy="19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 dirty="0">
                    <a:solidFill>
                      <a:schemeClr val="bg1"/>
                    </a:solidFill>
                    <a:latin typeface="Arial" panose="020B0604020202020204" pitchFamily="34" charset="0"/>
                  </a:rPr>
                  <a:t>Revenue</a:t>
                </a:r>
              </a:p>
            </p:txBody>
          </p:sp>
          <p:cxnSp>
            <p:nvCxnSpPr>
              <p:cNvPr id="10" name="AutoShape 82">
                <a:extLst>
                  <a:ext uri="{FF2B5EF4-FFF2-40B4-BE49-F238E27FC236}">
                    <a16:creationId xmlns:a16="http://schemas.microsoft.com/office/drawing/2014/main" id="{FD1DD1F6-7456-4865-8276-99EAA7516A25}"/>
                  </a:ext>
                </a:extLst>
              </p:cNvPr>
              <p:cNvCxnSpPr>
                <a:cxnSpLocks noChangeShapeType="1"/>
                <a:stCxn id="19" idx="1"/>
                <a:endCxn id="12" idx="0"/>
              </p:cNvCxnSpPr>
              <p:nvPr/>
            </p:nvCxnSpPr>
            <p:spPr bwMode="auto">
              <a:xfrm rot="10800000" flipV="1">
                <a:off x="1416" y="1056"/>
                <a:ext cx="168" cy="1140"/>
              </a:xfrm>
              <a:prstGeom prst="bentConnector2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" name="AutoShape 83">
                <a:extLst>
                  <a:ext uri="{FF2B5EF4-FFF2-40B4-BE49-F238E27FC236}">
                    <a16:creationId xmlns:a16="http://schemas.microsoft.com/office/drawing/2014/main" id="{ED996F6F-17F6-426F-878D-4F8988EE6F21}"/>
                  </a:ext>
                </a:extLst>
              </p:cNvPr>
              <p:cNvCxnSpPr>
                <a:cxnSpLocks noChangeShapeType="1"/>
                <a:stCxn id="12" idx="4"/>
                <a:endCxn id="18" idx="1"/>
              </p:cNvCxnSpPr>
              <p:nvPr/>
            </p:nvCxnSpPr>
            <p:spPr bwMode="auto">
              <a:xfrm rot="16200000" flipH="1">
                <a:off x="913" y="2891"/>
                <a:ext cx="1174" cy="168"/>
              </a:xfrm>
              <a:prstGeom prst="bentConnector2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2" name="Oval 92">
                <a:extLst>
                  <a:ext uri="{FF2B5EF4-FFF2-40B4-BE49-F238E27FC236}">
                    <a16:creationId xmlns:a16="http://schemas.microsoft.com/office/drawing/2014/main" id="{A3EC966B-DD4A-4F88-81AA-184305B46E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9" y="2196"/>
                <a:ext cx="173" cy="192"/>
              </a:xfrm>
              <a:prstGeom prst="ellipse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+</a:t>
                </a:r>
              </a:p>
            </p:txBody>
          </p:sp>
          <p:cxnSp>
            <p:nvCxnSpPr>
              <p:cNvPr id="13" name="AutoShape 120">
                <a:extLst>
                  <a:ext uri="{FF2B5EF4-FFF2-40B4-BE49-F238E27FC236}">
                    <a16:creationId xmlns:a16="http://schemas.microsoft.com/office/drawing/2014/main" id="{FE047227-7F6D-490D-95FC-01A50E0E8C4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5400000">
                <a:off x="1340" y="1947"/>
                <a:ext cx="324" cy="173"/>
              </a:xfrm>
              <a:prstGeom prst="bentConnector3">
                <a:avLst>
                  <a:gd name="adj1" fmla="val 4319"/>
                </a:avLst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" name="AutoShape 121">
                <a:extLst>
                  <a:ext uri="{FF2B5EF4-FFF2-40B4-BE49-F238E27FC236}">
                    <a16:creationId xmlns:a16="http://schemas.microsoft.com/office/drawing/2014/main" id="{2B2238CD-2878-4B36-9409-12985976EAB4}"/>
                  </a:ext>
                </a:extLst>
              </p:cNvPr>
              <p:cNvCxnSpPr>
                <a:cxnSpLocks noChangeShapeType="1"/>
                <a:stCxn id="17" idx="1"/>
                <a:endCxn id="12" idx="4"/>
              </p:cNvCxnSpPr>
              <p:nvPr/>
            </p:nvCxnSpPr>
            <p:spPr bwMode="auto">
              <a:xfrm rot="10800000">
                <a:off x="1416" y="2388"/>
                <a:ext cx="168" cy="338"/>
              </a:xfrm>
              <a:prstGeom prst="bentConnector2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" name="AutoShape 122">
                <a:extLst>
                  <a:ext uri="{FF2B5EF4-FFF2-40B4-BE49-F238E27FC236}">
                    <a16:creationId xmlns:a16="http://schemas.microsoft.com/office/drawing/2014/main" id="{6DCE3930-B072-4BDC-A48E-6BE0C61A6DBD}"/>
                  </a:ext>
                </a:extLst>
              </p:cNvPr>
              <p:cNvCxnSpPr>
                <a:cxnSpLocks noChangeShapeType="1"/>
                <a:stCxn id="12" idx="2"/>
                <a:endCxn id="9" idx="3"/>
              </p:cNvCxnSpPr>
              <p:nvPr/>
            </p:nvCxnSpPr>
            <p:spPr bwMode="auto">
              <a:xfrm flipH="1">
                <a:off x="1235" y="2292"/>
                <a:ext cx="94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6" name="Group 150">
              <a:extLst>
                <a:ext uri="{FF2B5EF4-FFF2-40B4-BE49-F238E27FC236}">
                  <a16:creationId xmlns:a16="http://schemas.microsoft.com/office/drawing/2014/main" id="{2A5EA7FD-3EFF-44BD-9CEE-714B05578B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14600" y="1524000"/>
              <a:ext cx="1731963" cy="4283075"/>
              <a:chOff x="1584" y="960"/>
              <a:chExt cx="1091" cy="2698"/>
            </a:xfrm>
          </p:grpSpPr>
          <p:sp>
            <p:nvSpPr>
              <p:cNvPr id="17" name="Rectangle 98">
                <a:extLst>
                  <a:ext uri="{FF2B5EF4-FFF2-40B4-BE49-F238E27FC236}">
                    <a16:creationId xmlns:a16="http://schemas.microsoft.com/office/drawing/2014/main" id="{D92AF5AE-28F5-4C6E-9732-091B5E8B35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2630"/>
                <a:ext cx="1091" cy="19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Food</a:t>
                </a:r>
              </a:p>
            </p:txBody>
          </p:sp>
          <p:sp>
            <p:nvSpPr>
              <p:cNvPr id="18" name="Rectangle 116">
                <a:extLst>
                  <a:ext uri="{FF2B5EF4-FFF2-40B4-BE49-F238E27FC236}">
                    <a16:creationId xmlns:a16="http://schemas.microsoft.com/office/drawing/2014/main" id="{1C9E2F47-A312-4DD6-B3F8-7C5A599C2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3466"/>
                <a:ext cx="1091" cy="19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Merchandise</a:t>
                </a:r>
              </a:p>
            </p:txBody>
          </p:sp>
          <p:sp>
            <p:nvSpPr>
              <p:cNvPr id="19" name="Rectangle 118">
                <a:extLst>
                  <a:ext uri="{FF2B5EF4-FFF2-40B4-BE49-F238E27FC236}">
                    <a16:creationId xmlns:a16="http://schemas.microsoft.com/office/drawing/2014/main" id="{EDC57D4E-06D6-4002-BED2-9DB8480C2D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960"/>
                <a:ext cx="1091" cy="19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Admission</a:t>
                </a:r>
              </a:p>
            </p:txBody>
          </p:sp>
          <p:sp>
            <p:nvSpPr>
              <p:cNvPr id="20" name="Rectangle 119">
                <a:extLst>
                  <a:ext uri="{FF2B5EF4-FFF2-40B4-BE49-F238E27FC236}">
                    <a16:creationId xmlns:a16="http://schemas.microsoft.com/office/drawing/2014/main" id="{0BB7A3EA-C139-4008-BB02-C78D4A4B09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795"/>
                <a:ext cx="1091" cy="19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Hotel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5904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7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Bottom-Up </a:t>
            </a:r>
          </a:p>
        </p:txBody>
      </p:sp>
      <p:pic>
        <p:nvPicPr>
          <p:cNvPr id="8" name="Picture 5" descr="500px-Disneyland_Paris_svg">
            <a:extLst>
              <a:ext uri="{FF2B5EF4-FFF2-40B4-BE49-F238E27FC236}">
                <a16:creationId xmlns:a16="http://schemas.microsoft.com/office/drawing/2014/main" id="{8B497585-7D39-4B07-8FDA-52B2E8A51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908584"/>
            <a:ext cx="2395538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9080C2E-047F-4653-97BB-4FFDE15BC6AD}"/>
              </a:ext>
            </a:extLst>
          </p:cNvPr>
          <p:cNvGrpSpPr/>
          <p:nvPr/>
        </p:nvGrpSpPr>
        <p:grpSpPr>
          <a:xfrm>
            <a:off x="4591050" y="1200150"/>
            <a:ext cx="4019550" cy="3521158"/>
            <a:chOff x="4591050" y="981075"/>
            <a:chExt cx="4019550" cy="4826000"/>
          </a:xfrm>
        </p:grpSpPr>
        <p:grpSp>
          <p:nvGrpSpPr>
            <p:cNvPr id="21" name="Group 151">
              <a:extLst>
                <a:ext uri="{FF2B5EF4-FFF2-40B4-BE49-F238E27FC236}">
                  <a16:creationId xmlns:a16="http://schemas.microsoft.com/office/drawing/2014/main" id="{439378C7-5963-441E-9622-53E840837C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19838" y="981075"/>
              <a:ext cx="2290762" cy="1035050"/>
              <a:chOff x="2673" y="618"/>
              <a:chExt cx="1443" cy="652"/>
            </a:xfrm>
          </p:grpSpPr>
          <p:sp>
            <p:nvSpPr>
              <p:cNvPr id="22" name="Rectangle 100">
                <a:extLst>
                  <a:ext uri="{FF2B5EF4-FFF2-40B4-BE49-F238E27FC236}">
                    <a16:creationId xmlns:a16="http://schemas.microsoft.com/office/drawing/2014/main" id="{833B9E2B-E5C7-4317-8854-84603E3B2B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25" y="618"/>
                <a:ext cx="1091" cy="192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latin typeface="Arial" panose="020B0604020202020204" pitchFamily="34" charset="0"/>
                  </a:rPr>
                  <a:t>Number of visitors</a:t>
                </a:r>
              </a:p>
            </p:txBody>
          </p:sp>
          <p:sp>
            <p:nvSpPr>
              <p:cNvPr id="23" name="Rectangle 110">
                <a:extLst>
                  <a:ext uri="{FF2B5EF4-FFF2-40B4-BE49-F238E27FC236}">
                    <a16:creationId xmlns:a16="http://schemas.microsoft.com/office/drawing/2014/main" id="{A1312158-6CB5-4B5F-99D0-641261027F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25" y="1078"/>
                <a:ext cx="1091" cy="192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latin typeface="Arial" panose="020B0604020202020204" pitchFamily="34" charset="0"/>
                  </a:rPr>
                  <a:t>Price charged</a:t>
                </a:r>
              </a:p>
            </p:txBody>
          </p:sp>
          <p:cxnSp>
            <p:nvCxnSpPr>
              <p:cNvPr id="24" name="AutoShape 135">
                <a:extLst>
                  <a:ext uri="{FF2B5EF4-FFF2-40B4-BE49-F238E27FC236}">
                    <a16:creationId xmlns:a16="http://schemas.microsoft.com/office/drawing/2014/main" id="{20FB0147-4963-4DD7-8FCE-FF389A82A3B9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V="1">
                <a:off x="2674" y="762"/>
                <a:ext cx="350" cy="257"/>
              </a:xfrm>
              <a:prstGeom prst="bentConnector3">
                <a:avLst>
                  <a:gd name="adj1" fmla="val 49713"/>
                </a:avLst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5" name="AutoShape 136">
                <a:extLst>
                  <a:ext uri="{FF2B5EF4-FFF2-40B4-BE49-F238E27FC236}">
                    <a16:creationId xmlns:a16="http://schemas.microsoft.com/office/drawing/2014/main" id="{817DEE29-321C-4C89-B1AF-CFB0B3EC709A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673" y="1020"/>
                <a:ext cx="352" cy="147"/>
              </a:xfrm>
              <a:prstGeom prst="bentConnector3">
                <a:avLst>
                  <a:gd name="adj1" fmla="val 50000"/>
                </a:avLst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6" name="Oval 123">
                <a:extLst>
                  <a:ext uri="{FF2B5EF4-FFF2-40B4-BE49-F238E27FC236}">
                    <a16:creationId xmlns:a16="http://schemas.microsoft.com/office/drawing/2014/main" id="{6A0C9696-3D55-424C-858D-AADE2E2C7A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62" y="925"/>
                <a:ext cx="173" cy="192"/>
              </a:xfrm>
              <a:prstGeom prst="ellipse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x</a:t>
                </a:r>
              </a:p>
            </p:txBody>
          </p:sp>
        </p:grpSp>
        <p:grpSp>
          <p:nvGrpSpPr>
            <p:cNvPr id="27" name="Group 150">
              <a:extLst>
                <a:ext uri="{FF2B5EF4-FFF2-40B4-BE49-F238E27FC236}">
                  <a16:creationId xmlns:a16="http://schemas.microsoft.com/office/drawing/2014/main" id="{04D41271-5605-42EF-9785-8CBAE20D03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91050" y="1524000"/>
              <a:ext cx="1731963" cy="4283075"/>
              <a:chOff x="1584" y="960"/>
              <a:chExt cx="1091" cy="2698"/>
            </a:xfrm>
          </p:grpSpPr>
          <p:sp>
            <p:nvSpPr>
              <p:cNvPr id="28" name="Rectangle 98">
                <a:extLst>
                  <a:ext uri="{FF2B5EF4-FFF2-40B4-BE49-F238E27FC236}">
                    <a16:creationId xmlns:a16="http://schemas.microsoft.com/office/drawing/2014/main" id="{4997B975-910D-49FC-B872-83E6D482C9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2630"/>
                <a:ext cx="1091" cy="19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Food</a:t>
                </a:r>
              </a:p>
            </p:txBody>
          </p:sp>
          <p:sp>
            <p:nvSpPr>
              <p:cNvPr id="29" name="Rectangle 116">
                <a:extLst>
                  <a:ext uri="{FF2B5EF4-FFF2-40B4-BE49-F238E27FC236}">
                    <a16:creationId xmlns:a16="http://schemas.microsoft.com/office/drawing/2014/main" id="{37083CB6-DF80-4711-99F6-6A91DE6AC0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3466"/>
                <a:ext cx="1091" cy="19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Merchandise</a:t>
                </a:r>
              </a:p>
            </p:txBody>
          </p:sp>
          <p:sp>
            <p:nvSpPr>
              <p:cNvPr id="30" name="Rectangle 118">
                <a:extLst>
                  <a:ext uri="{FF2B5EF4-FFF2-40B4-BE49-F238E27FC236}">
                    <a16:creationId xmlns:a16="http://schemas.microsoft.com/office/drawing/2014/main" id="{A06E6E5C-7A3C-408D-BC60-15301ECF87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960"/>
                <a:ext cx="1091" cy="19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Admission</a:t>
                </a:r>
              </a:p>
            </p:txBody>
          </p:sp>
          <p:sp>
            <p:nvSpPr>
              <p:cNvPr id="31" name="Rectangle 119">
                <a:extLst>
                  <a:ext uri="{FF2B5EF4-FFF2-40B4-BE49-F238E27FC236}">
                    <a16:creationId xmlns:a16="http://schemas.microsoft.com/office/drawing/2014/main" id="{7D6C3A8F-9B62-4AB1-AFFB-F743E9B7C6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795"/>
                <a:ext cx="1091" cy="19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r>
                  <a:rPr kumimoji="0" lang="en-US" altLang="th-TH" sz="10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Hotel</a:t>
                </a:r>
              </a:p>
            </p:txBody>
          </p:sp>
        </p:grpSp>
      </p:grpSp>
      <p:cxnSp>
        <p:nvCxnSpPr>
          <p:cNvPr id="41" name="AutoShape 82">
            <a:extLst>
              <a:ext uri="{FF2B5EF4-FFF2-40B4-BE49-F238E27FC236}">
                <a16:creationId xmlns:a16="http://schemas.microsoft.com/office/drawing/2014/main" id="{C48B9F56-65DF-4A44-81B9-83750012E18C}"/>
              </a:ext>
            </a:extLst>
          </p:cNvPr>
          <p:cNvCxnSpPr>
            <a:cxnSpLocks noChangeShapeType="1"/>
            <a:endCxn id="43" idx="0"/>
          </p:cNvCxnSpPr>
          <p:nvPr/>
        </p:nvCxnSpPr>
        <p:spPr bwMode="auto">
          <a:xfrm rot="10800000" flipV="1">
            <a:off x="4407898" y="1713706"/>
            <a:ext cx="182085" cy="1302644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" name="AutoShape 83">
            <a:extLst>
              <a:ext uri="{FF2B5EF4-FFF2-40B4-BE49-F238E27FC236}">
                <a16:creationId xmlns:a16="http://schemas.microsoft.com/office/drawing/2014/main" id="{6282C490-61F2-4453-B882-41EBA0203C84}"/>
              </a:ext>
            </a:extLst>
          </p:cNvPr>
          <p:cNvCxnSpPr>
            <a:cxnSpLocks noChangeShapeType="1"/>
            <a:stCxn id="43" idx="4"/>
          </p:cNvCxnSpPr>
          <p:nvPr/>
        </p:nvCxnSpPr>
        <p:spPr bwMode="auto">
          <a:xfrm rot="16200000" flipH="1">
            <a:off x="3828193" y="3815448"/>
            <a:ext cx="1341495" cy="182085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3" name="Oval 92">
            <a:extLst>
              <a:ext uri="{FF2B5EF4-FFF2-40B4-BE49-F238E27FC236}">
                <a16:creationId xmlns:a16="http://schemas.microsoft.com/office/drawing/2014/main" id="{6C4B1933-9BD3-402F-AB28-853E4D5D3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3603" y="3016350"/>
            <a:ext cx="187504" cy="219393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+</a:t>
            </a:r>
          </a:p>
        </p:txBody>
      </p:sp>
      <p:cxnSp>
        <p:nvCxnSpPr>
          <p:cNvPr id="44" name="AutoShape 120">
            <a:extLst>
              <a:ext uri="{FF2B5EF4-FFF2-40B4-BE49-F238E27FC236}">
                <a16:creationId xmlns:a16="http://schemas.microsoft.com/office/drawing/2014/main" id="{70C00065-6042-4170-8B4A-7C66A5805023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4315995" y="2736914"/>
            <a:ext cx="370225" cy="187504"/>
          </a:xfrm>
          <a:prstGeom prst="bentConnector3">
            <a:avLst>
              <a:gd name="adj1" fmla="val 4319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" name="AutoShape 121">
            <a:extLst>
              <a:ext uri="{FF2B5EF4-FFF2-40B4-BE49-F238E27FC236}">
                <a16:creationId xmlns:a16="http://schemas.microsoft.com/office/drawing/2014/main" id="{8AD8D53E-9ED2-4B6F-9E17-3E5694D2F3C6}"/>
              </a:ext>
            </a:extLst>
          </p:cNvPr>
          <p:cNvCxnSpPr>
            <a:cxnSpLocks noChangeShapeType="1"/>
            <a:endCxn id="43" idx="4"/>
          </p:cNvCxnSpPr>
          <p:nvPr/>
        </p:nvCxnSpPr>
        <p:spPr bwMode="auto">
          <a:xfrm rot="10800000">
            <a:off x="4407898" y="3235743"/>
            <a:ext cx="182085" cy="386223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680614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8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Bottom-Up </a:t>
            </a:r>
          </a:p>
        </p:txBody>
      </p:sp>
      <p:grpSp>
        <p:nvGrpSpPr>
          <p:cNvPr id="17" name="Group 152">
            <a:extLst>
              <a:ext uri="{FF2B5EF4-FFF2-40B4-BE49-F238E27FC236}">
                <a16:creationId xmlns:a16="http://schemas.microsoft.com/office/drawing/2014/main" id="{812120E5-3E5E-4938-8B98-2734330C0D68}"/>
              </a:ext>
            </a:extLst>
          </p:cNvPr>
          <p:cNvGrpSpPr>
            <a:grpSpLocks/>
          </p:cNvGrpSpPr>
          <p:nvPr/>
        </p:nvGrpSpPr>
        <p:grpSpPr bwMode="auto">
          <a:xfrm>
            <a:off x="6319838" y="2228507"/>
            <a:ext cx="2290762" cy="851989"/>
            <a:chOff x="2673" y="1538"/>
            <a:chExt cx="1443" cy="699"/>
          </a:xfrm>
        </p:grpSpPr>
        <p:cxnSp>
          <p:nvCxnSpPr>
            <p:cNvPr id="18" name="AutoShape 84">
              <a:extLst>
                <a:ext uri="{FF2B5EF4-FFF2-40B4-BE49-F238E27FC236}">
                  <a16:creationId xmlns:a16="http://schemas.microsoft.com/office/drawing/2014/main" id="{A73AE68D-839A-443C-9B45-9D2BF33BC7C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2675" y="1641"/>
              <a:ext cx="350" cy="257"/>
            </a:xfrm>
            <a:prstGeom prst="bentConnector3">
              <a:avLst>
                <a:gd name="adj1" fmla="val 49713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34">
              <a:extLst>
                <a:ext uri="{FF2B5EF4-FFF2-40B4-BE49-F238E27FC236}">
                  <a16:creationId xmlns:a16="http://schemas.microsoft.com/office/drawing/2014/main" id="{FD5986B2-2D40-4FC0-B611-9899A4BBFAD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673" y="1894"/>
              <a:ext cx="352" cy="237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Rectangle 124">
              <a:extLst>
                <a:ext uri="{FF2B5EF4-FFF2-40B4-BE49-F238E27FC236}">
                  <a16:creationId xmlns:a16="http://schemas.microsoft.com/office/drawing/2014/main" id="{C3F09A96-2296-4F06-840E-2D617D7F9F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5" y="1538"/>
              <a:ext cx="1091" cy="192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 anchorCtr="1"/>
            <a:lstStyle>
              <a:lvl1pPr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9pPr>
            </a:lstStyle>
            <a:p>
              <a:pPr algn="ctr" latinLnBrk="0">
                <a:lnSpc>
                  <a:spcPct val="90000"/>
                </a:lnSpc>
              </a:pPr>
              <a:r>
                <a:rPr kumimoji="0" lang="en-US" altLang="th-TH" sz="1000" b="1">
                  <a:solidFill>
                    <a:schemeClr val="bg1"/>
                  </a:solidFill>
                  <a:latin typeface="Arial" panose="020B0604020202020204" pitchFamily="34" charset="0"/>
                </a:rPr>
                <a:t>Number of visitors</a:t>
              </a:r>
            </a:p>
          </p:txBody>
        </p:sp>
        <p:sp>
          <p:nvSpPr>
            <p:cNvPr id="32" name="Rectangle 125">
              <a:extLst>
                <a:ext uri="{FF2B5EF4-FFF2-40B4-BE49-F238E27FC236}">
                  <a16:creationId xmlns:a16="http://schemas.microsoft.com/office/drawing/2014/main" id="{E32ACF24-6594-4B41-9139-BAFA502597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5" y="1971"/>
              <a:ext cx="1091" cy="266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 anchorCtr="1"/>
            <a:lstStyle>
              <a:lvl1pPr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9pPr>
            </a:lstStyle>
            <a:p>
              <a:pPr algn="ctr" latinLnBrk="0">
                <a:lnSpc>
                  <a:spcPct val="90000"/>
                </a:lnSpc>
              </a:pPr>
              <a:r>
                <a:rPr kumimoji="0" lang="en-US" altLang="th-TH" sz="10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% of visitors staying at Disney hotel</a:t>
              </a:r>
            </a:p>
          </p:txBody>
        </p:sp>
        <p:sp>
          <p:nvSpPr>
            <p:cNvPr id="33" name="Oval 93">
              <a:extLst>
                <a:ext uri="{FF2B5EF4-FFF2-40B4-BE49-F238E27FC236}">
                  <a16:creationId xmlns:a16="http://schemas.microsoft.com/office/drawing/2014/main" id="{51D12412-6265-4427-B516-FB20153F37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2" y="1828"/>
              <a:ext cx="173" cy="192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9pPr>
            </a:lstStyle>
            <a:p>
              <a:pPr algn="ctr" latinLnBrk="0">
                <a:lnSpc>
                  <a:spcPct val="90000"/>
                </a:lnSpc>
              </a:pPr>
              <a:r>
                <a:rPr kumimoji="0" lang="en-US" altLang="th-TH" sz="1000" b="1" i="1">
                  <a:solidFill>
                    <a:schemeClr val="bg1"/>
                  </a:solidFill>
                  <a:latin typeface="Arial" panose="020B0604020202020204" pitchFamily="34" charset="0"/>
                </a:rPr>
                <a:t>f</a:t>
              </a:r>
            </a:p>
          </p:txBody>
        </p:sp>
      </p:grpSp>
      <p:sp>
        <p:nvSpPr>
          <p:cNvPr id="41" name="Rectangle 98">
            <a:extLst>
              <a:ext uri="{FF2B5EF4-FFF2-40B4-BE49-F238E27FC236}">
                <a16:creationId xmlns:a16="http://schemas.microsoft.com/office/drawing/2014/main" id="{AEAC3EED-64F5-4778-A239-7AABC16D3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1050" y="3486150"/>
            <a:ext cx="1731963" cy="23402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Food</a:t>
            </a:r>
          </a:p>
        </p:txBody>
      </p:sp>
      <p:sp>
        <p:nvSpPr>
          <p:cNvPr id="42" name="Rectangle 116">
            <a:extLst>
              <a:ext uri="{FF2B5EF4-FFF2-40B4-BE49-F238E27FC236}">
                <a16:creationId xmlns:a16="http://schemas.microsoft.com/office/drawing/2014/main" id="{CB625394-5DAF-4BD5-8C76-3BEDDF0D8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1050" y="4471327"/>
            <a:ext cx="1731963" cy="23402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Merchandise</a:t>
            </a:r>
          </a:p>
        </p:txBody>
      </p:sp>
      <p:sp>
        <p:nvSpPr>
          <p:cNvPr id="43" name="Rectangle 118">
            <a:extLst>
              <a:ext uri="{FF2B5EF4-FFF2-40B4-BE49-F238E27FC236}">
                <a16:creationId xmlns:a16="http://schemas.microsoft.com/office/drawing/2014/main" id="{B747C224-EAF3-4499-B70F-BAE5F8DA6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1050" y="1581150"/>
            <a:ext cx="1731963" cy="23402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Admission</a:t>
            </a:r>
          </a:p>
        </p:txBody>
      </p:sp>
      <p:sp>
        <p:nvSpPr>
          <p:cNvPr id="44" name="Rectangle 119">
            <a:extLst>
              <a:ext uri="{FF2B5EF4-FFF2-40B4-BE49-F238E27FC236}">
                <a16:creationId xmlns:a16="http://schemas.microsoft.com/office/drawing/2014/main" id="{388A8FCD-9E58-43CD-B484-290043A65D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1050" y="2541755"/>
            <a:ext cx="1731963" cy="23402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Hotel</a:t>
            </a:r>
          </a:p>
        </p:txBody>
      </p:sp>
      <p:cxnSp>
        <p:nvCxnSpPr>
          <p:cNvPr id="45" name="AutoShape 82">
            <a:extLst>
              <a:ext uri="{FF2B5EF4-FFF2-40B4-BE49-F238E27FC236}">
                <a16:creationId xmlns:a16="http://schemas.microsoft.com/office/drawing/2014/main" id="{7CC674EF-F6A4-482E-A06A-87944A9BDF68}"/>
              </a:ext>
            </a:extLst>
          </p:cNvPr>
          <p:cNvCxnSpPr>
            <a:cxnSpLocks noChangeShapeType="1"/>
            <a:endCxn id="47" idx="0"/>
          </p:cNvCxnSpPr>
          <p:nvPr/>
        </p:nvCxnSpPr>
        <p:spPr bwMode="auto">
          <a:xfrm rot="10800000" flipV="1">
            <a:off x="4407898" y="1713706"/>
            <a:ext cx="182085" cy="1302644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" name="AutoShape 83">
            <a:extLst>
              <a:ext uri="{FF2B5EF4-FFF2-40B4-BE49-F238E27FC236}">
                <a16:creationId xmlns:a16="http://schemas.microsoft.com/office/drawing/2014/main" id="{8D35E116-3C6A-476B-8898-F7CEB0D730D2}"/>
              </a:ext>
            </a:extLst>
          </p:cNvPr>
          <p:cNvCxnSpPr>
            <a:cxnSpLocks noChangeShapeType="1"/>
            <a:stCxn id="47" idx="4"/>
          </p:cNvCxnSpPr>
          <p:nvPr/>
        </p:nvCxnSpPr>
        <p:spPr bwMode="auto">
          <a:xfrm rot="16200000" flipH="1">
            <a:off x="3828193" y="3815448"/>
            <a:ext cx="1341495" cy="182085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" name="Oval 92">
            <a:extLst>
              <a:ext uri="{FF2B5EF4-FFF2-40B4-BE49-F238E27FC236}">
                <a16:creationId xmlns:a16="http://schemas.microsoft.com/office/drawing/2014/main" id="{EC9C543F-057C-4433-9C96-54CC2AAC8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3603" y="3016350"/>
            <a:ext cx="187504" cy="219393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+</a:t>
            </a:r>
          </a:p>
        </p:txBody>
      </p:sp>
      <p:cxnSp>
        <p:nvCxnSpPr>
          <p:cNvPr id="48" name="AutoShape 120">
            <a:extLst>
              <a:ext uri="{FF2B5EF4-FFF2-40B4-BE49-F238E27FC236}">
                <a16:creationId xmlns:a16="http://schemas.microsoft.com/office/drawing/2014/main" id="{DC1C12D4-8775-44D9-9300-3EAA4D98643F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4315995" y="2736914"/>
            <a:ext cx="370225" cy="187504"/>
          </a:xfrm>
          <a:prstGeom prst="bentConnector3">
            <a:avLst>
              <a:gd name="adj1" fmla="val 4319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" name="AutoShape 121">
            <a:extLst>
              <a:ext uri="{FF2B5EF4-FFF2-40B4-BE49-F238E27FC236}">
                <a16:creationId xmlns:a16="http://schemas.microsoft.com/office/drawing/2014/main" id="{666C19EC-5144-4E65-A31C-8A33AB0AC139}"/>
              </a:ext>
            </a:extLst>
          </p:cNvPr>
          <p:cNvCxnSpPr>
            <a:cxnSpLocks noChangeShapeType="1"/>
            <a:endCxn id="47" idx="4"/>
          </p:cNvCxnSpPr>
          <p:nvPr/>
        </p:nvCxnSpPr>
        <p:spPr bwMode="auto">
          <a:xfrm rot="10800000">
            <a:off x="4407898" y="3235743"/>
            <a:ext cx="182085" cy="386223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665184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934200" y="4812507"/>
            <a:ext cx="2133600" cy="2738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9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Bottom-Up </a:t>
            </a:r>
          </a:p>
        </p:txBody>
      </p:sp>
      <p:grpSp>
        <p:nvGrpSpPr>
          <p:cNvPr id="17" name="Group 152">
            <a:extLst>
              <a:ext uri="{FF2B5EF4-FFF2-40B4-BE49-F238E27FC236}">
                <a16:creationId xmlns:a16="http://schemas.microsoft.com/office/drawing/2014/main" id="{812120E5-3E5E-4938-8B98-2734330C0D68}"/>
              </a:ext>
            </a:extLst>
          </p:cNvPr>
          <p:cNvGrpSpPr>
            <a:grpSpLocks/>
          </p:cNvGrpSpPr>
          <p:nvPr/>
        </p:nvGrpSpPr>
        <p:grpSpPr bwMode="auto">
          <a:xfrm>
            <a:off x="4948238" y="2228507"/>
            <a:ext cx="2290762" cy="851989"/>
            <a:chOff x="2673" y="1538"/>
            <a:chExt cx="1443" cy="699"/>
          </a:xfrm>
        </p:grpSpPr>
        <p:cxnSp>
          <p:nvCxnSpPr>
            <p:cNvPr id="18" name="AutoShape 84">
              <a:extLst>
                <a:ext uri="{FF2B5EF4-FFF2-40B4-BE49-F238E27FC236}">
                  <a16:creationId xmlns:a16="http://schemas.microsoft.com/office/drawing/2014/main" id="{A73AE68D-839A-443C-9B45-9D2BF33BC7C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2675" y="1641"/>
              <a:ext cx="350" cy="257"/>
            </a:xfrm>
            <a:prstGeom prst="bentConnector3">
              <a:avLst>
                <a:gd name="adj1" fmla="val 49713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34">
              <a:extLst>
                <a:ext uri="{FF2B5EF4-FFF2-40B4-BE49-F238E27FC236}">
                  <a16:creationId xmlns:a16="http://schemas.microsoft.com/office/drawing/2014/main" id="{FD5986B2-2D40-4FC0-B611-9899A4BBFAD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673" y="1894"/>
              <a:ext cx="352" cy="237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Rectangle 124">
              <a:extLst>
                <a:ext uri="{FF2B5EF4-FFF2-40B4-BE49-F238E27FC236}">
                  <a16:creationId xmlns:a16="http://schemas.microsoft.com/office/drawing/2014/main" id="{C3F09A96-2296-4F06-840E-2D617D7F9F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5" y="1538"/>
              <a:ext cx="1091" cy="192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 anchorCtr="1"/>
            <a:lstStyle>
              <a:lvl1pPr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9pPr>
            </a:lstStyle>
            <a:p>
              <a:pPr algn="ctr" latinLnBrk="0">
                <a:lnSpc>
                  <a:spcPct val="90000"/>
                </a:lnSpc>
              </a:pPr>
              <a:r>
                <a:rPr kumimoji="0" lang="en-US" altLang="th-TH" sz="1000" b="1">
                  <a:solidFill>
                    <a:schemeClr val="bg1"/>
                  </a:solidFill>
                  <a:latin typeface="Arial" panose="020B0604020202020204" pitchFamily="34" charset="0"/>
                </a:rPr>
                <a:t>Number of visitors</a:t>
              </a:r>
            </a:p>
          </p:txBody>
        </p:sp>
        <p:sp>
          <p:nvSpPr>
            <p:cNvPr id="32" name="Rectangle 125">
              <a:extLst>
                <a:ext uri="{FF2B5EF4-FFF2-40B4-BE49-F238E27FC236}">
                  <a16:creationId xmlns:a16="http://schemas.microsoft.com/office/drawing/2014/main" id="{E32ACF24-6594-4B41-9139-BAFA502597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5" y="1971"/>
              <a:ext cx="1091" cy="266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 anchorCtr="1"/>
            <a:lstStyle>
              <a:lvl1pPr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9pPr>
            </a:lstStyle>
            <a:p>
              <a:pPr algn="ctr" latinLnBrk="0">
                <a:lnSpc>
                  <a:spcPct val="90000"/>
                </a:lnSpc>
              </a:pPr>
              <a:r>
                <a:rPr kumimoji="0" lang="en-US" altLang="th-TH" sz="10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% of visitors staying at Disney hotel</a:t>
              </a:r>
            </a:p>
          </p:txBody>
        </p:sp>
        <p:sp>
          <p:nvSpPr>
            <p:cNvPr id="33" name="Oval 93">
              <a:extLst>
                <a:ext uri="{FF2B5EF4-FFF2-40B4-BE49-F238E27FC236}">
                  <a16:creationId xmlns:a16="http://schemas.microsoft.com/office/drawing/2014/main" id="{51D12412-6265-4427-B516-FB20153F37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2" y="1828"/>
              <a:ext cx="173" cy="192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9pPr>
            </a:lstStyle>
            <a:p>
              <a:pPr algn="ctr" latinLnBrk="0">
                <a:lnSpc>
                  <a:spcPct val="90000"/>
                </a:lnSpc>
              </a:pPr>
              <a:r>
                <a:rPr kumimoji="0" lang="en-US" altLang="th-TH" sz="1000" b="1" i="1">
                  <a:solidFill>
                    <a:schemeClr val="bg1"/>
                  </a:solidFill>
                  <a:latin typeface="Arial" panose="020B0604020202020204" pitchFamily="34" charset="0"/>
                </a:rPr>
                <a:t>f</a:t>
              </a:r>
            </a:p>
          </p:txBody>
        </p:sp>
      </p:grpSp>
      <p:sp>
        <p:nvSpPr>
          <p:cNvPr id="35" name="Rectangle 104">
            <a:extLst>
              <a:ext uri="{FF2B5EF4-FFF2-40B4-BE49-F238E27FC236}">
                <a16:creationId xmlns:a16="http://schemas.microsoft.com/office/drawing/2014/main" id="{AA9B9C2F-FE86-48F6-93D0-38217895B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3038" y="2468623"/>
            <a:ext cx="1274762" cy="2340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latin typeface="Arial" panose="020B0604020202020204" pitchFamily="34" charset="0"/>
              </a:rPr>
              <a:t>Length of stay</a:t>
            </a:r>
          </a:p>
        </p:txBody>
      </p:sp>
      <p:sp>
        <p:nvSpPr>
          <p:cNvPr id="36" name="Rectangle 126">
            <a:extLst>
              <a:ext uri="{FF2B5EF4-FFF2-40B4-BE49-F238E27FC236}">
                <a16:creationId xmlns:a16="http://schemas.microsoft.com/office/drawing/2014/main" id="{C629C827-286A-4F02-9DA7-97B3AC8196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3038" y="2796727"/>
            <a:ext cx="1274762" cy="689424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 dirty="0">
                <a:latin typeface="Arial" panose="020B0604020202020204" pitchFamily="34" charset="0"/>
              </a:rPr>
              <a:t>Travel time to competing hotels or residence</a:t>
            </a:r>
          </a:p>
        </p:txBody>
      </p:sp>
      <p:cxnSp>
        <p:nvCxnSpPr>
          <p:cNvPr id="37" name="AutoShape 137">
            <a:extLst>
              <a:ext uri="{FF2B5EF4-FFF2-40B4-BE49-F238E27FC236}">
                <a16:creationId xmlns:a16="http://schemas.microsoft.com/office/drawing/2014/main" id="{1ADF640E-929A-4C34-B2EC-3D2B0362E4DD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223125" y="2602699"/>
            <a:ext cx="555625" cy="313249"/>
          </a:xfrm>
          <a:prstGeom prst="bentConnector3">
            <a:avLst>
              <a:gd name="adj1" fmla="val 49713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" name="AutoShape 138">
            <a:extLst>
              <a:ext uri="{FF2B5EF4-FFF2-40B4-BE49-F238E27FC236}">
                <a16:creationId xmlns:a16="http://schemas.microsoft.com/office/drawing/2014/main" id="{151CF757-F24C-411D-9475-AA0529EB242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221538" y="2919604"/>
            <a:ext cx="558800" cy="179174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Oval 139">
            <a:extLst>
              <a:ext uri="{FF2B5EF4-FFF2-40B4-BE49-F238E27FC236}">
                <a16:creationId xmlns:a16="http://schemas.microsoft.com/office/drawing/2014/main" id="{613346B2-89D4-4495-9BDA-916BDC672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2825" y="2792842"/>
            <a:ext cx="274637" cy="234023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 i="1">
                <a:solidFill>
                  <a:schemeClr val="bg1"/>
                </a:solidFill>
                <a:latin typeface="Arial" panose="020B0604020202020204" pitchFamily="34" charset="0"/>
              </a:rPr>
              <a:t>f</a:t>
            </a:r>
          </a:p>
        </p:txBody>
      </p:sp>
      <p:cxnSp>
        <p:nvCxnSpPr>
          <p:cNvPr id="22" name="AutoShape 82">
            <a:extLst>
              <a:ext uri="{FF2B5EF4-FFF2-40B4-BE49-F238E27FC236}">
                <a16:creationId xmlns:a16="http://schemas.microsoft.com/office/drawing/2014/main" id="{196F8557-31DC-48B2-A647-696942AD35B2}"/>
              </a:ext>
            </a:extLst>
          </p:cNvPr>
          <p:cNvCxnSpPr>
            <a:cxnSpLocks noChangeShapeType="1"/>
            <a:endCxn id="24" idx="0"/>
          </p:cNvCxnSpPr>
          <p:nvPr/>
        </p:nvCxnSpPr>
        <p:spPr bwMode="auto">
          <a:xfrm rot="10800000" flipV="1">
            <a:off x="3816665" y="1657350"/>
            <a:ext cx="182085" cy="1302644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AutoShape 83">
            <a:extLst>
              <a:ext uri="{FF2B5EF4-FFF2-40B4-BE49-F238E27FC236}">
                <a16:creationId xmlns:a16="http://schemas.microsoft.com/office/drawing/2014/main" id="{60EE7201-A37E-4651-88F4-1D920AC163E1}"/>
              </a:ext>
            </a:extLst>
          </p:cNvPr>
          <p:cNvCxnSpPr>
            <a:cxnSpLocks noChangeShapeType="1"/>
            <a:stCxn id="24" idx="4"/>
          </p:cNvCxnSpPr>
          <p:nvPr/>
        </p:nvCxnSpPr>
        <p:spPr bwMode="auto">
          <a:xfrm rot="16200000" flipH="1">
            <a:off x="3236960" y="3759092"/>
            <a:ext cx="1341495" cy="182085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AutoShape 120">
            <a:extLst>
              <a:ext uri="{FF2B5EF4-FFF2-40B4-BE49-F238E27FC236}">
                <a16:creationId xmlns:a16="http://schemas.microsoft.com/office/drawing/2014/main" id="{1DA55FBD-0926-4DF3-BF0B-C2A2D1A3C12A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3724762" y="2750085"/>
            <a:ext cx="370225" cy="187504"/>
          </a:xfrm>
          <a:prstGeom prst="bentConnector3">
            <a:avLst>
              <a:gd name="adj1" fmla="val 4319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121">
            <a:extLst>
              <a:ext uri="{FF2B5EF4-FFF2-40B4-BE49-F238E27FC236}">
                <a16:creationId xmlns:a16="http://schemas.microsoft.com/office/drawing/2014/main" id="{F70F5491-9D7E-4915-85C3-5B32915F9320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3816665" y="3305666"/>
            <a:ext cx="182085" cy="386223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" name="Oval 92">
            <a:extLst>
              <a:ext uri="{FF2B5EF4-FFF2-40B4-BE49-F238E27FC236}">
                <a16:creationId xmlns:a16="http://schemas.microsoft.com/office/drawing/2014/main" id="{C41081EA-12FF-4AD6-958B-0B5E5721A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2370" y="2959994"/>
            <a:ext cx="187504" cy="219393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+</a:t>
            </a:r>
          </a:p>
        </p:txBody>
      </p:sp>
      <p:sp>
        <p:nvSpPr>
          <p:cNvPr id="41" name="Rectangle 98">
            <a:extLst>
              <a:ext uri="{FF2B5EF4-FFF2-40B4-BE49-F238E27FC236}">
                <a16:creationId xmlns:a16="http://schemas.microsoft.com/office/drawing/2014/main" id="{AEAC3EED-64F5-4778-A239-7AABC16D3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1450" y="3559510"/>
            <a:ext cx="969963" cy="23402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Food</a:t>
            </a:r>
          </a:p>
        </p:txBody>
      </p:sp>
      <p:sp>
        <p:nvSpPr>
          <p:cNvPr id="42" name="Rectangle 116">
            <a:extLst>
              <a:ext uri="{FF2B5EF4-FFF2-40B4-BE49-F238E27FC236}">
                <a16:creationId xmlns:a16="http://schemas.microsoft.com/office/drawing/2014/main" id="{CB625394-5DAF-4BD5-8C76-3BEDDF0D8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1450" y="4400550"/>
            <a:ext cx="969963" cy="23402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 dirty="0">
                <a:solidFill>
                  <a:schemeClr val="bg1"/>
                </a:solidFill>
                <a:latin typeface="Arial" panose="020B0604020202020204" pitchFamily="34" charset="0"/>
              </a:rPr>
              <a:t>Merchandise</a:t>
            </a:r>
          </a:p>
        </p:txBody>
      </p:sp>
      <p:sp>
        <p:nvSpPr>
          <p:cNvPr id="43" name="Rectangle 118">
            <a:extLst>
              <a:ext uri="{FF2B5EF4-FFF2-40B4-BE49-F238E27FC236}">
                <a16:creationId xmlns:a16="http://schemas.microsoft.com/office/drawing/2014/main" id="{B747C224-EAF3-4499-B70F-BAE5F8DA6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1450" y="1524000"/>
            <a:ext cx="969963" cy="23402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Admission</a:t>
            </a:r>
          </a:p>
        </p:txBody>
      </p:sp>
      <p:sp>
        <p:nvSpPr>
          <p:cNvPr id="44" name="Rectangle 119">
            <a:extLst>
              <a:ext uri="{FF2B5EF4-FFF2-40B4-BE49-F238E27FC236}">
                <a16:creationId xmlns:a16="http://schemas.microsoft.com/office/drawing/2014/main" id="{388A8FCD-9E58-43CD-B484-290043A65D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1450" y="2541755"/>
            <a:ext cx="969963" cy="23402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algn="ctr" latinLnBrk="0">
              <a:lnSpc>
                <a:spcPct val="90000"/>
              </a:lnSpc>
            </a:pPr>
            <a:r>
              <a:rPr kumimoji="0" lang="en-US" altLang="th-TH" sz="1000" b="1">
                <a:solidFill>
                  <a:schemeClr val="bg1"/>
                </a:solidFill>
                <a:latin typeface="Arial" panose="020B0604020202020204" pitchFamily="34" charset="0"/>
              </a:rPr>
              <a:t>Hotel</a:t>
            </a:r>
          </a:p>
        </p:txBody>
      </p:sp>
    </p:spTree>
    <p:extLst>
      <p:ext uri="{BB962C8B-B14F-4D97-AF65-F5344CB8AC3E}">
        <p14:creationId xmlns:p14="http://schemas.microsoft.com/office/powerpoint/2010/main" val="392065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934200" y="4812507"/>
            <a:ext cx="2133600" cy="2738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10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Bottom-Up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38CF71-DD48-4CE5-97CD-F8FCA82E5A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481" y="1200150"/>
            <a:ext cx="5036319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337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934200" y="4812507"/>
            <a:ext cx="2133600" cy="2738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11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Top-Down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1EA6DD9-95AC-49EF-A551-EEBD6E858738}"/>
              </a:ext>
            </a:extLst>
          </p:cNvPr>
          <p:cNvGrpSpPr>
            <a:grpSpLocks noChangeAspect="1"/>
          </p:cNvGrpSpPr>
          <p:nvPr/>
        </p:nvGrpSpPr>
        <p:grpSpPr>
          <a:xfrm>
            <a:off x="4346346" y="1200150"/>
            <a:ext cx="4569054" cy="3200400"/>
            <a:chOff x="-3175" y="476250"/>
            <a:chExt cx="9147175" cy="6407150"/>
          </a:xfrm>
        </p:grpSpPr>
        <p:pic>
          <p:nvPicPr>
            <p:cNvPr id="5" name="Picture 7" descr="tokyo 4">
              <a:extLst>
                <a:ext uri="{FF2B5EF4-FFF2-40B4-BE49-F238E27FC236}">
                  <a16:creationId xmlns:a16="http://schemas.microsoft.com/office/drawing/2014/main" id="{7130B387-F1A2-4E07-B0ED-E1B70DAB0D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7900" y="3330575"/>
              <a:ext cx="4356100" cy="3552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tokyo1">
              <a:extLst>
                <a:ext uri="{FF2B5EF4-FFF2-40B4-BE49-F238E27FC236}">
                  <a16:creationId xmlns:a16="http://schemas.microsoft.com/office/drawing/2014/main" id="{4CA70BF1-5143-4AF9-8431-5E0FE55C8A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7750" y="476250"/>
              <a:ext cx="4286250" cy="284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5" descr="tokyo 3">
              <a:extLst>
                <a:ext uri="{FF2B5EF4-FFF2-40B4-BE49-F238E27FC236}">
                  <a16:creationId xmlns:a16="http://schemas.microsoft.com/office/drawing/2014/main" id="{492B0C78-CA0C-439B-B85E-1BB3316EC1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54400"/>
              <a:ext cx="5148263" cy="342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6" descr="tokyo 2">
              <a:extLst>
                <a:ext uri="{FF2B5EF4-FFF2-40B4-BE49-F238E27FC236}">
                  <a16:creationId xmlns:a16="http://schemas.microsoft.com/office/drawing/2014/main" id="{626FB91D-B621-477D-9E56-8334E537BE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175" y="476250"/>
              <a:ext cx="5080000" cy="381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Rectangle 3">
            <a:extLst>
              <a:ext uri="{FF2B5EF4-FFF2-40B4-BE49-F238E27FC236}">
                <a16:creationId xmlns:a16="http://schemas.microsoft.com/office/drawing/2014/main" id="{3FEC411F-5DB2-43DD-89AC-2E9F2ECE8015}"/>
              </a:ext>
            </a:extLst>
          </p:cNvPr>
          <p:cNvSpPr txBox="1">
            <a:spLocks/>
          </p:cNvSpPr>
          <p:nvPr/>
        </p:nvSpPr>
        <p:spPr>
          <a:xfrm>
            <a:off x="4346346" y="4476750"/>
            <a:ext cx="4569054" cy="4843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80000"/>
              </a:lnSpc>
              <a:spcBef>
                <a:spcPts val="2000"/>
              </a:spcBef>
              <a:buFont typeface="맑은 고딕" panose="020B0503020000020004" pitchFamily="34" charset="-127"/>
              <a:buNone/>
            </a:pPr>
            <a:r>
              <a:rPr lang="en-US" altLang="th-TH" sz="2000" b="1" dirty="0">
                <a:solidFill>
                  <a:schemeClr val="accent6"/>
                </a:solidFill>
              </a:rPr>
              <a:t>Calculate revenue at similar parks, and adjust for population, income, etc.</a:t>
            </a:r>
          </a:p>
        </p:txBody>
      </p:sp>
    </p:spTree>
    <p:extLst>
      <p:ext uri="{BB962C8B-B14F-4D97-AF65-F5344CB8AC3E}">
        <p14:creationId xmlns:p14="http://schemas.microsoft.com/office/powerpoint/2010/main" val="630109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934200" y="4812507"/>
            <a:ext cx="2133600" cy="2738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12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Top-Down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FEC411F-5DB2-43DD-89AC-2E9F2ECE8015}"/>
              </a:ext>
            </a:extLst>
          </p:cNvPr>
          <p:cNvSpPr txBox="1">
            <a:spLocks/>
          </p:cNvSpPr>
          <p:nvPr/>
        </p:nvSpPr>
        <p:spPr>
          <a:xfrm>
            <a:off x="4267200" y="4476750"/>
            <a:ext cx="4569054" cy="4843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80000"/>
              </a:lnSpc>
              <a:spcBef>
                <a:spcPts val="2000"/>
              </a:spcBef>
              <a:buFont typeface="맑은 고딕" panose="020B0503020000020004" pitchFamily="34" charset="-127"/>
              <a:buNone/>
            </a:pPr>
            <a:r>
              <a:rPr lang="en-US" altLang="th-TH" sz="2000" b="1" dirty="0">
                <a:solidFill>
                  <a:schemeClr val="accent6"/>
                </a:solidFill>
              </a:rPr>
              <a:t>Estimate revenue at similar attractions, and adjust for appeal, admission fee, etc.</a:t>
            </a:r>
          </a:p>
        </p:txBody>
      </p:sp>
      <p:grpSp>
        <p:nvGrpSpPr>
          <p:cNvPr id="11" name="Group 15">
            <a:extLst>
              <a:ext uri="{FF2B5EF4-FFF2-40B4-BE49-F238E27FC236}">
                <a16:creationId xmlns:a16="http://schemas.microsoft.com/office/drawing/2014/main" id="{36999563-171A-4E99-BE0C-402984C1927D}"/>
              </a:ext>
            </a:extLst>
          </p:cNvPr>
          <p:cNvGrpSpPr>
            <a:grpSpLocks/>
          </p:cNvGrpSpPr>
          <p:nvPr/>
        </p:nvGrpSpPr>
        <p:grpSpPr bwMode="auto">
          <a:xfrm>
            <a:off x="4369494" y="1062568"/>
            <a:ext cx="2988614" cy="3197251"/>
            <a:chOff x="-14" y="304"/>
            <a:chExt cx="3796" cy="4061"/>
          </a:xfrm>
        </p:grpSpPr>
        <p:pic>
          <p:nvPicPr>
            <p:cNvPr id="12" name="Picture 9" descr="parc-asterix-2-1270307184">
              <a:extLst>
                <a:ext uri="{FF2B5EF4-FFF2-40B4-BE49-F238E27FC236}">
                  <a16:creationId xmlns:a16="http://schemas.microsoft.com/office/drawing/2014/main" id="{E43CC495-9620-4B57-BBF5-7C7726918E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" y="1789"/>
              <a:ext cx="3756" cy="2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roller_coaster">
              <a:extLst>
                <a:ext uri="{FF2B5EF4-FFF2-40B4-BE49-F238E27FC236}">
                  <a16:creationId xmlns:a16="http://schemas.microsoft.com/office/drawing/2014/main" id="{22DAD584-F6F7-4FC6-84F4-840E3304DB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04"/>
              <a:ext cx="1311" cy="1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6" descr="legoland">
              <a:extLst>
                <a:ext uri="{FF2B5EF4-FFF2-40B4-BE49-F238E27FC236}">
                  <a16:creationId xmlns:a16="http://schemas.microsoft.com/office/drawing/2014/main" id="{9B9C14CB-DAB7-44C6-A35B-6FFBF062D3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2" y="304"/>
              <a:ext cx="2490" cy="1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" name="Picture 11" descr="big ben">
            <a:extLst>
              <a:ext uri="{FF2B5EF4-FFF2-40B4-BE49-F238E27FC236}">
                <a16:creationId xmlns:a16="http://schemas.microsoft.com/office/drawing/2014/main" id="{AD039912-470F-4C6F-96EF-41A56F0B4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045" y="1067447"/>
            <a:ext cx="1553355" cy="11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2" descr="Effletower">
            <a:extLst>
              <a:ext uri="{FF2B5EF4-FFF2-40B4-BE49-F238E27FC236}">
                <a16:creationId xmlns:a16="http://schemas.microsoft.com/office/drawing/2014/main" id="{50A35CE8-7903-48EB-8AA2-6264909F6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765" y="2231718"/>
            <a:ext cx="1585635" cy="203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4813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슬라이드 번호 개체 틀 5">
            <a:extLst>
              <a:ext uri="{FF2B5EF4-FFF2-40B4-BE49-F238E27FC236}">
                <a16:creationId xmlns:a16="http://schemas.microsoft.com/office/drawing/2014/main" id="{6536F1FA-EF0E-409B-9B2D-6B4FDBC95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557213" indent="-214313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8572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2001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1543050" indent="-1714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18859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2288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25717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2914650" indent="-17145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fld id="{9C1C2C38-022E-44B2-83D0-082AA103B050}" type="slidenum">
              <a:rPr kumimoji="0" lang="ko-KR" altLang="en-US">
                <a:solidFill>
                  <a:srgbClr val="898989"/>
                </a:solidFill>
                <a:latin typeface="맑은 고딕" panose="020B0503020000020004" pitchFamily="34" charset="-127"/>
              </a:rPr>
              <a:pPr eaLnBrk="1" hangingPunct="1"/>
              <a:t>13</a:t>
            </a:fld>
            <a:endParaRPr kumimoji="0" lang="en-US" altLang="ko-KR">
              <a:solidFill>
                <a:srgbClr val="898989"/>
              </a:solidFill>
              <a:latin typeface="맑은 고딕" panose="020B0503020000020004" pitchFamily="34" charset="-127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B19BCF2-F9BF-49CA-9063-E19A2ED9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Practical questions</a:t>
            </a:r>
          </a:p>
        </p:txBody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18A59D5C-E7FD-4195-A3D0-1D7E471CD4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14800" y="1428750"/>
            <a:ext cx="4572000" cy="3165875"/>
          </a:xfrm>
        </p:spPr>
        <p:txBody>
          <a:bodyPr>
            <a:normAutofit/>
          </a:bodyPr>
          <a:lstStyle/>
          <a:p>
            <a:pPr marL="0">
              <a:lnSpc>
                <a:spcPct val="80000"/>
              </a:lnSpc>
              <a:spcBef>
                <a:spcPct val="100000"/>
              </a:spcBef>
              <a:buNone/>
            </a:pPr>
            <a:r>
              <a:rPr lang="en-US" altLang="th-TH" sz="2400" b="1" dirty="0">
                <a:solidFill>
                  <a:schemeClr val="accent6"/>
                </a:solidFill>
              </a:rPr>
              <a:t>What are your major sources of revenue</a:t>
            </a:r>
          </a:p>
          <a:p>
            <a:pPr marL="0">
              <a:lnSpc>
                <a:spcPct val="80000"/>
              </a:lnSpc>
              <a:spcBef>
                <a:spcPct val="100000"/>
              </a:spcBef>
              <a:buNone/>
            </a:pPr>
            <a:r>
              <a:rPr lang="en-US" altLang="th-TH" sz="2400" b="1" dirty="0">
                <a:solidFill>
                  <a:schemeClr val="accent6"/>
                </a:solidFill>
              </a:rPr>
              <a:t>What drives those sources of revenue?</a:t>
            </a:r>
          </a:p>
          <a:p>
            <a:pPr marL="0">
              <a:lnSpc>
                <a:spcPct val="80000"/>
              </a:lnSpc>
              <a:spcBef>
                <a:spcPct val="100000"/>
              </a:spcBef>
              <a:buNone/>
            </a:pPr>
            <a:r>
              <a:rPr lang="en-US" altLang="th-TH" sz="2400" b="1" dirty="0">
                <a:solidFill>
                  <a:schemeClr val="accent6"/>
                </a:solidFill>
              </a:rPr>
              <a:t>What businesses have comparable revenue to your opportunity?</a:t>
            </a:r>
          </a:p>
        </p:txBody>
      </p:sp>
    </p:spTree>
    <p:extLst>
      <p:ext uri="{BB962C8B-B14F-4D97-AF65-F5344CB8AC3E}">
        <p14:creationId xmlns:p14="http://schemas.microsoft.com/office/powerpoint/2010/main" val="42802918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0"/>
            <a:ext cx="1295400" cy="5143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86200" y="3349540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68A55"/>
                </a:solidFill>
                <a:latin typeface="Arial" pitchFamily="34" charset="0"/>
                <a:cs typeface="Arial" pitchFamily="34" charset="0"/>
              </a:rPr>
              <a:t>THANK YOU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943350"/>
            <a:ext cx="3505200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28601"/>
            <a:ext cx="1371600" cy="583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10000" y="1123950"/>
            <a:ext cx="1676400" cy="147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622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23948</TotalTime>
  <Words>482</Words>
  <Application>Microsoft Office PowerPoint</Application>
  <PresentationFormat>On-screen Show (16:9)</PresentationFormat>
  <Paragraphs>95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Gulim</vt:lpstr>
      <vt:lpstr>맑은 고딕</vt:lpstr>
      <vt:lpstr>Arial</vt:lpstr>
      <vt:lpstr>Calibri</vt:lpstr>
      <vt:lpstr>Cordia New</vt:lpstr>
      <vt:lpstr>Office Theme</vt:lpstr>
      <vt:lpstr>PowerPoint Presentation</vt:lpstr>
      <vt:lpstr>PowerPoint Presentation</vt:lpstr>
      <vt:lpstr>Why size the market</vt:lpstr>
      <vt:lpstr>Two methods of market sizing</vt:lpstr>
      <vt:lpstr>PowerPoint Presentation</vt:lpstr>
      <vt:lpstr>Bottom-Up </vt:lpstr>
      <vt:lpstr>Bottom-Up </vt:lpstr>
      <vt:lpstr>Bottom-Up </vt:lpstr>
      <vt:lpstr>Bottom-Up </vt:lpstr>
      <vt:lpstr>Bottom-Up </vt:lpstr>
      <vt:lpstr>Top-Down</vt:lpstr>
      <vt:lpstr>Top-Down</vt:lpstr>
      <vt:lpstr>Practical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MBI SPOCs</dc:title>
  <dc:creator>IKI-SEA - Bangkok University</dc:creator>
  <cp:lastModifiedBy>Patiwat Panurach</cp:lastModifiedBy>
  <cp:revision>307</cp:revision>
  <dcterms:created xsi:type="dcterms:W3CDTF">2016-04-25T03:59:09Z</dcterms:created>
  <dcterms:modified xsi:type="dcterms:W3CDTF">2017-12-12T04:05:30Z</dcterms:modified>
</cp:coreProperties>
</file>