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Override7.xml" ContentType="application/vnd.openxmlformats-officedocument.themeOverr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theme/themeOverride5.xml" ContentType="application/vnd.openxmlformats-officedocument.themeOverr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Override9.xml" ContentType="application/vnd.openxmlformats-officedocument.themeOverr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theme/themeOverride8.xml" ContentType="application/vnd.openxmlformats-officedocument.themeOverr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theme/themeOverride6.xml" ContentType="application/vnd.openxmlformats-officedocument.themeOverr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Override4.xml" ContentType="application/vnd.openxmlformats-officedocument.themeOverr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  <p:sldMasterId id="2147483711" r:id="rId2"/>
    <p:sldMasterId id="2147483723" r:id="rId3"/>
  </p:sldMasterIdLst>
  <p:notesMasterIdLst>
    <p:notesMasterId r:id="rId21"/>
  </p:notesMasterIdLst>
  <p:sldIdLst>
    <p:sldId id="317" r:id="rId4"/>
    <p:sldId id="318" r:id="rId5"/>
    <p:sldId id="319" r:id="rId6"/>
    <p:sldId id="325" r:id="rId7"/>
    <p:sldId id="322" r:id="rId8"/>
    <p:sldId id="323" r:id="rId9"/>
    <p:sldId id="324" r:id="rId10"/>
    <p:sldId id="326" r:id="rId11"/>
    <p:sldId id="327" r:id="rId12"/>
    <p:sldId id="328" r:id="rId13"/>
    <p:sldId id="329" r:id="rId14"/>
    <p:sldId id="330" r:id="rId15"/>
    <p:sldId id="331" r:id="rId16"/>
    <p:sldId id="332" r:id="rId17"/>
    <p:sldId id="333" r:id="rId18"/>
    <p:sldId id="334" r:id="rId19"/>
    <p:sldId id="335" r:id="rId20"/>
  </p:sldIdLst>
  <p:sldSz cx="9144000" cy="6858000" type="screen4x3"/>
  <p:notesSz cx="6858000" cy="9144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th-TH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th-TH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th-TH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90B5C4D-90A1-4E48-B9A4-FBD307E24457}" type="slidenum">
              <a:rPr lang="en-US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1pPr>
    <a:lvl2pPr marL="4572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2pPr>
    <a:lvl3pPr marL="9144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3pPr>
    <a:lvl4pPr marL="13716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4pPr>
    <a:lvl5pPr marL="18288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7D96C-FD52-4647-8C2A-814D81257C9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1DF58-9F5F-41F5-8FF4-07E5740E1F33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1FF1F-D41F-4354-89E8-9AA64ABCABA8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DFDA2-2B6A-403D-94E4-CEEB82CCF58E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92DB6-7CC4-4F9C-815B-2BE5CE9D723C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C2308-BD31-4938-A680-C835F2C9E68D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FA6B2-CCF6-421C-A01E-3DEDF12FA064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C1B12-F082-43AF-B9C9-3F58A5E8475F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A2231C5-B957-43BF-B826-D20B64F7B92E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51984-420B-4A5D-92F0-5450A907779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2B838-3FB9-462D-A746-9E2193813D5C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17D96C-FD52-4647-8C2A-814D81257C90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E91DF58-9F5F-41F5-8FF4-07E5740E1F33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A1FF1F-D41F-4354-89E8-9AA64ABCABA8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0DFDA2-2B6A-403D-94E4-CEEB82CCF58E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A92DB6-7CC4-4F9C-815B-2BE5CE9D723C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F6C2308-BD31-4938-A680-C835F2C9E68D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CFA6B2-CCF6-421C-A01E-3DEDF12FA064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2C1B12-F082-43AF-B9C9-3F58A5E8475F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7A2231C5-B957-43BF-B826-D20B64F7B92E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251984-420B-4A5D-92F0-5450A907779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92B838-3FB9-462D-A746-9E2193813D5C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endParaRPr lang="th-TH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th-TH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9F17D96C-FD52-4647-8C2A-814D81257C9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1DF58-9F5F-41F5-8FF4-07E5740E1F33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1FF1F-D41F-4354-89E8-9AA64ABCABA8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DFDA2-2B6A-403D-94E4-CEEB82CCF58E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endParaRPr lang="th-TH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8A92DB6-7CC4-4F9C-815B-2BE5CE9D723C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th-TH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FF6C2308-BD31-4938-A680-C835F2C9E68D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FA6B2-CCF6-421C-A01E-3DEDF12FA064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C1B12-F082-43AF-B9C9-3F58A5E8475F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231C5-B957-43BF-B826-D20B64F7B92E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51984-420B-4A5D-92F0-5450A907779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2B838-3FB9-462D-A746-9E2193813D5C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012C15E-DFE0-48A1-AB2C-D16D840F1B12}" type="slidenum">
              <a:rPr lang="en-US" smtClean="0"/>
              <a:pPr/>
              <a:t>‹#›</a:t>
            </a:fld>
            <a:endParaRPr lang="th-TH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7012C15E-DFE0-48A1-AB2C-D16D840F1B12}" type="slidenum">
              <a:rPr lang="en-US" smtClean="0"/>
              <a:pPr/>
              <a:t>‹#›</a:t>
            </a:fld>
            <a:endParaRPr lang="th-TH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th-TH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012C15E-DFE0-48A1-AB2C-D16D840F1B12}" type="slidenum">
              <a:rPr lang="en-US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4.xml"/><Relationship Id="rId1" Type="http://schemas.openxmlformats.org/officeDocument/2006/relationships/themeOverride" Target="../theme/themeOverride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4.xml"/><Relationship Id="rId1" Type="http://schemas.openxmlformats.org/officeDocument/2006/relationships/themeOverride" Target="../theme/themeOverride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4.xml"/><Relationship Id="rId1" Type="http://schemas.openxmlformats.org/officeDocument/2006/relationships/themeOverride" Target="../theme/themeOverride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4.xml"/><Relationship Id="rId1" Type="http://schemas.openxmlformats.org/officeDocument/2006/relationships/themeOverride" Target="../theme/themeOverride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4.xml"/><Relationship Id="rId1" Type="http://schemas.openxmlformats.org/officeDocument/2006/relationships/themeOverride" Target="../theme/themeOverride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4.xml"/><Relationship Id="rId1" Type="http://schemas.openxmlformats.org/officeDocument/2006/relationships/themeOverride" Target="../theme/themeOverride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4.xml"/><Relationship Id="rId1" Type="http://schemas.openxmlformats.org/officeDocument/2006/relationships/themeOverride" Target="../theme/themeOverride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99536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Consequence of Breach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28800"/>
            <a:ext cx="8715436" cy="522919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Breach imposed the cost on the innocent party since the expected benefit is not </a:t>
            </a:r>
            <a:r>
              <a:rPr lang="en-US" sz="3200" dirty="0" err="1" smtClean="0">
                <a:latin typeface="Calibri" pitchFamily="34" charset="0"/>
                <a:cs typeface="Microsoft Sans Serif" pitchFamily="34" charset="0"/>
              </a:rPr>
              <a:t>materialised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.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One is better off; another is worse off.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However, it is not naturally a breaching party’s fault because the decision is rational (</a:t>
            </a:r>
            <a:r>
              <a:rPr lang="en-US" sz="3200" dirty="0" err="1" smtClean="0">
                <a:latin typeface="Calibri" pitchFamily="34" charset="0"/>
                <a:cs typeface="Microsoft Sans Serif" pitchFamily="34" charset="0"/>
              </a:rPr>
              <a:t>maximising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 own utility)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One’s benefit is earned at the other’s expense</a:t>
            </a:r>
          </a:p>
          <a:p>
            <a:pPr>
              <a:lnSpc>
                <a:spcPct val="90000"/>
              </a:lnSpc>
            </a:pPr>
            <a:r>
              <a:rPr lang="en-US" sz="3200" dirty="0" err="1" smtClean="0">
                <a:latin typeface="Calibri" pitchFamily="34" charset="0"/>
                <a:cs typeface="Microsoft Sans Serif" pitchFamily="34" charset="0"/>
              </a:rPr>
              <a:t>Internalisation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 of other’s cost of breach – </a:t>
            </a:r>
            <a:r>
              <a:rPr lang="en-US" sz="3200" b="1" dirty="0" smtClean="0">
                <a:latin typeface="Calibri" pitchFamily="34" charset="0"/>
                <a:cs typeface="Microsoft Sans Serif" pitchFamily="34" charset="0"/>
              </a:rPr>
              <a:t>another role of contract law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512064"/>
            <a:ext cx="7772400" cy="914400"/>
          </a:xfrm>
        </p:spPr>
        <p:txBody>
          <a:bodyPr/>
          <a:lstStyle/>
          <a:p>
            <a:pPr eaLnBrk="1" hangingPunct="1"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Calibri" pitchFamily="34" charset="0"/>
              </a:rPr>
              <a:t>4 Roles </a:t>
            </a:r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Calibri" pitchFamily="34" charset="0"/>
              </a:rPr>
              <a:t>of Contract</a:t>
            </a:r>
            <a:endParaRPr lang="th-TH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828800"/>
            <a:ext cx="8229600" cy="4840288"/>
          </a:xfrm>
        </p:spPr>
        <p:txBody>
          <a:bodyPr/>
          <a:lstStyle/>
          <a:p>
            <a:pPr eaLnBrk="1" hangingPunct="1"/>
            <a:r>
              <a:rPr lang="en-US" dirty="0" smtClean="0">
                <a:latin typeface="Calibri" pitchFamily="34" charset="0"/>
                <a:cs typeface="Calibri" pitchFamily="34" charset="0"/>
              </a:rPr>
              <a:t>Induce the </a:t>
            </a:r>
            <a:r>
              <a:rPr lang="en-US" b="1" dirty="0" smtClean="0">
                <a:latin typeface="Calibri" pitchFamily="34" charset="0"/>
                <a:cs typeface="Calibri" pitchFamily="34" charset="0"/>
              </a:rPr>
              <a:t>efficient relocation</a:t>
            </a:r>
            <a:r>
              <a:rPr lang="en-US" dirty="0" smtClean="0">
                <a:latin typeface="Calibri" pitchFamily="34" charset="0"/>
                <a:cs typeface="Calibri" pitchFamily="34" charset="0"/>
              </a:rPr>
              <a:t> of resource by ensuring the transfer of ownership (solving the problem of resource allocation) – </a:t>
            </a:r>
            <a:r>
              <a:rPr lang="en-US" i="1" dirty="0" smtClean="0">
                <a:latin typeface="Calibri" pitchFamily="34" charset="0"/>
                <a:cs typeface="Calibri" pitchFamily="34" charset="0"/>
              </a:rPr>
              <a:t>efficient allocation of resource</a:t>
            </a:r>
          </a:p>
          <a:p>
            <a:pPr eaLnBrk="1" hangingPunct="1"/>
            <a:r>
              <a:rPr lang="en-US" dirty="0" smtClean="0">
                <a:latin typeface="Calibri" pitchFamily="34" charset="0"/>
                <a:cs typeface="Calibri" pitchFamily="34" charset="0"/>
              </a:rPr>
              <a:t>Induce </a:t>
            </a:r>
            <a:r>
              <a:rPr lang="en-US" b="1" dirty="0" smtClean="0">
                <a:latin typeface="Calibri" pitchFamily="34" charset="0"/>
                <a:cs typeface="Calibri" pitchFamily="34" charset="0"/>
              </a:rPr>
              <a:t>efficient use</a:t>
            </a:r>
            <a:r>
              <a:rPr lang="en-US" dirty="0" smtClean="0">
                <a:latin typeface="Calibri" pitchFamily="34" charset="0"/>
                <a:cs typeface="Calibri" pitchFamily="34" charset="0"/>
              </a:rPr>
              <a:t> of resource without transfer of property rights or ownership by creating various types and forms of contract – </a:t>
            </a:r>
            <a:r>
              <a:rPr lang="en-US" i="1" dirty="0" smtClean="0">
                <a:latin typeface="Calibri" pitchFamily="34" charset="0"/>
                <a:cs typeface="Calibri" pitchFamily="34" charset="0"/>
              </a:rPr>
              <a:t>efficient </a:t>
            </a:r>
            <a:r>
              <a:rPr lang="en-US" i="1" dirty="0" err="1" smtClean="0">
                <a:latin typeface="Calibri" pitchFamily="34" charset="0"/>
                <a:cs typeface="Calibri" pitchFamily="34" charset="0"/>
              </a:rPr>
              <a:t>utilisation</a:t>
            </a:r>
            <a:r>
              <a:rPr lang="en-US" i="1" dirty="0" smtClean="0">
                <a:latin typeface="Calibri" pitchFamily="34" charset="0"/>
                <a:cs typeface="Calibri" pitchFamily="34" charset="0"/>
              </a:rPr>
              <a:t> of resource</a:t>
            </a:r>
            <a:endParaRPr lang="th-TH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465824"/>
            <a:ext cx="7772400" cy="914400"/>
          </a:xfrm>
        </p:spPr>
        <p:txBody>
          <a:bodyPr/>
          <a:lstStyle/>
          <a:p>
            <a:pPr eaLnBrk="1" hangingPunct="1"/>
            <a:r>
              <a:rPr lang="en-US" sz="4400" b="1" dirty="0" smtClean="0">
                <a:latin typeface="Calibri" pitchFamily="34" charset="0"/>
                <a:cs typeface="Calibri" pitchFamily="34" charset="0"/>
              </a:rPr>
              <a:t>4 Roles </a:t>
            </a:r>
            <a:r>
              <a:rPr lang="en-US" sz="4400" b="1" dirty="0" smtClean="0">
                <a:latin typeface="Calibri" pitchFamily="34" charset="0"/>
                <a:cs typeface="Calibri" pitchFamily="34" charset="0"/>
              </a:rPr>
              <a:t>of Contract</a:t>
            </a:r>
            <a:endParaRPr lang="th-TH" sz="4400" b="1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737320"/>
            <a:ext cx="7772400" cy="45720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200" dirty="0" smtClean="0">
                <a:latin typeface="Calibri" pitchFamily="34" charset="0"/>
                <a:cs typeface="Calibri" pitchFamily="34" charset="0"/>
              </a:rPr>
              <a:t>Induce the contracting parties to perform according to the contract by imposing the burden (compensation) on parties</a:t>
            </a:r>
          </a:p>
          <a:p>
            <a:pPr eaLnBrk="1" hangingPunct="1"/>
            <a:r>
              <a:rPr lang="en-US" sz="3200" dirty="0" smtClean="0">
                <a:latin typeface="Calibri" pitchFamily="34" charset="0"/>
                <a:cs typeface="Calibri" pitchFamily="34" charset="0"/>
              </a:rPr>
              <a:t>Induce the </a:t>
            </a:r>
            <a:r>
              <a:rPr lang="en-US" sz="3200" b="1" dirty="0" smtClean="0">
                <a:latin typeface="Calibri" pitchFamily="34" charset="0"/>
                <a:cs typeface="Calibri" pitchFamily="34" charset="0"/>
              </a:rPr>
              <a:t>efficient breach</a:t>
            </a:r>
            <a:r>
              <a:rPr lang="en-US" sz="3200" dirty="0" smtClean="0">
                <a:latin typeface="Calibri" pitchFamily="34" charset="0"/>
                <a:cs typeface="Calibri" pitchFamily="34" charset="0"/>
              </a:rPr>
              <a:t> if there is a significant change in the circumstance by </a:t>
            </a:r>
            <a:r>
              <a:rPr lang="en-US" sz="3200" dirty="0" err="1" smtClean="0">
                <a:latin typeface="Calibri" pitchFamily="34" charset="0"/>
                <a:cs typeface="Calibri" pitchFamily="34" charset="0"/>
              </a:rPr>
              <a:t>internalising</a:t>
            </a:r>
            <a:r>
              <a:rPr lang="en-US" sz="3200" dirty="0" smtClean="0">
                <a:latin typeface="Calibri" pitchFamily="34" charset="0"/>
                <a:cs typeface="Calibri" pitchFamily="34" charset="0"/>
              </a:rPr>
              <a:t> the cost borne by innocent party to the breaching party</a:t>
            </a:r>
            <a:endParaRPr lang="th-TH" sz="3200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413792"/>
            <a:ext cx="8229600" cy="1143000"/>
          </a:xfrm>
        </p:spPr>
        <p:txBody>
          <a:bodyPr/>
          <a:lstStyle/>
          <a:p>
            <a:pPr eaLnBrk="1" hangingPunct="1"/>
            <a:r>
              <a:rPr lang="en-US" b="1" dirty="0" smtClean="0"/>
              <a:t>Concept of Efficient Breach</a:t>
            </a:r>
            <a:endParaRPr lang="th-TH" b="1" dirty="0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457325"/>
            <a:ext cx="8820150" cy="5140325"/>
          </a:xfrm>
        </p:spPr>
        <p:txBody>
          <a:bodyPr>
            <a:normAutofit lnSpcReduction="10000"/>
          </a:bodyPr>
          <a:lstStyle/>
          <a:p>
            <a:pPr eaLnBrk="1" hangingPunct="1">
              <a:spcAft>
                <a:spcPts val="700"/>
              </a:spcAft>
            </a:pPr>
            <a:r>
              <a:rPr lang="en-US" sz="2500" dirty="0" smtClean="0">
                <a:latin typeface="+mj-lt"/>
              </a:rPr>
              <a:t>Breach is efficient if and only if it is ‘potentially’ </a:t>
            </a:r>
            <a:r>
              <a:rPr lang="en-US" sz="2500" i="1" u="sng" dirty="0" smtClean="0">
                <a:latin typeface="+mj-lt"/>
              </a:rPr>
              <a:t>Pareto improvement</a:t>
            </a:r>
          </a:p>
          <a:p>
            <a:pPr eaLnBrk="1" hangingPunct="1">
              <a:spcAft>
                <a:spcPts val="700"/>
              </a:spcAft>
            </a:pPr>
            <a:r>
              <a:rPr lang="en-US" sz="2500" dirty="0" smtClean="0">
                <a:latin typeface="+mj-lt"/>
              </a:rPr>
              <a:t>Pareto improvement means </a:t>
            </a:r>
            <a:r>
              <a:rPr lang="en-US" sz="2500" i="1" dirty="0" smtClean="0">
                <a:latin typeface="+mj-lt"/>
              </a:rPr>
              <a:t>‘at least one better off </a:t>
            </a:r>
            <a:r>
              <a:rPr lang="en-US" sz="2500" b="1" i="1" dirty="0" smtClean="0">
                <a:latin typeface="+mj-lt"/>
              </a:rPr>
              <a:t>AND</a:t>
            </a:r>
            <a:r>
              <a:rPr lang="en-US" sz="2500" i="1" dirty="0" smtClean="0">
                <a:latin typeface="+mj-lt"/>
              </a:rPr>
              <a:t> no one worse off’</a:t>
            </a:r>
          </a:p>
          <a:p>
            <a:pPr eaLnBrk="1" hangingPunct="1">
              <a:spcAft>
                <a:spcPts val="700"/>
              </a:spcAft>
            </a:pPr>
            <a:r>
              <a:rPr lang="en-US" sz="2500" dirty="0" smtClean="0">
                <a:latin typeface="+mj-lt"/>
              </a:rPr>
              <a:t>Clearly, breach of contract made </a:t>
            </a:r>
            <a:r>
              <a:rPr lang="en-US" sz="2500" b="1" dirty="0" smtClean="0">
                <a:latin typeface="+mj-lt"/>
              </a:rPr>
              <a:t>innocent party </a:t>
            </a:r>
            <a:r>
              <a:rPr lang="en-US" sz="2500" b="1" i="1" dirty="0" smtClean="0">
                <a:latin typeface="+mj-lt"/>
              </a:rPr>
              <a:t>worse off</a:t>
            </a:r>
            <a:r>
              <a:rPr lang="en-US" sz="2500" dirty="0" smtClean="0">
                <a:latin typeface="+mj-lt"/>
              </a:rPr>
              <a:t> but </a:t>
            </a:r>
            <a:r>
              <a:rPr lang="en-US" sz="2500" b="1" dirty="0" smtClean="0">
                <a:latin typeface="+mj-lt"/>
              </a:rPr>
              <a:t>breaching party </a:t>
            </a:r>
            <a:r>
              <a:rPr lang="en-US" sz="2500" b="1" i="1" dirty="0" smtClean="0">
                <a:latin typeface="+mj-lt"/>
              </a:rPr>
              <a:t>better off</a:t>
            </a:r>
          </a:p>
          <a:p>
            <a:pPr eaLnBrk="1" hangingPunct="1">
              <a:spcAft>
                <a:spcPts val="700"/>
              </a:spcAft>
            </a:pPr>
            <a:r>
              <a:rPr lang="en-US" sz="2500" dirty="0" smtClean="0">
                <a:latin typeface="+mj-lt"/>
              </a:rPr>
              <a:t>Potential of Pareto improvement implies the ‘better off’ must be </a:t>
            </a:r>
            <a:r>
              <a:rPr lang="en-US" sz="2500" b="1" i="1" dirty="0" smtClean="0">
                <a:latin typeface="+mj-lt"/>
              </a:rPr>
              <a:t>sufficiently larger</a:t>
            </a:r>
            <a:r>
              <a:rPr lang="en-US" sz="2500" dirty="0" smtClean="0">
                <a:latin typeface="+mj-lt"/>
              </a:rPr>
              <a:t> than ‘worse off’</a:t>
            </a:r>
            <a:endParaRPr lang="th-TH" sz="2500" dirty="0" smtClean="0">
              <a:latin typeface="+mj-lt"/>
            </a:endParaRPr>
          </a:p>
          <a:p>
            <a:pPr eaLnBrk="1" hangingPunct="1">
              <a:spcAft>
                <a:spcPts val="700"/>
              </a:spcAft>
            </a:pPr>
            <a:r>
              <a:rPr lang="en-US" sz="2500" dirty="0" smtClean="0">
                <a:latin typeface="+mj-lt"/>
              </a:rPr>
              <a:t>Thus, potentially, the breaching party can compensate the innocent party; therefore, both are better off or at least the innocent is not worse off</a:t>
            </a:r>
            <a:endParaRPr lang="th-TH" sz="2500" dirty="0" smtClean="0">
              <a:latin typeface="+mj-lt"/>
            </a:endParaRPr>
          </a:p>
          <a:p>
            <a:pPr eaLnBrk="1" hangingPunct="1">
              <a:spcAft>
                <a:spcPts val="700"/>
              </a:spcAft>
            </a:pPr>
            <a:r>
              <a:rPr lang="en-US" sz="2500" b="1" u="sng" dirty="0" err="1" smtClean="0">
                <a:latin typeface="+mj-lt"/>
              </a:rPr>
              <a:t>Kaldor</a:t>
            </a:r>
            <a:r>
              <a:rPr lang="en-US" sz="2500" b="1" u="sng" dirty="0" smtClean="0">
                <a:latin typeface="+mj-lt"/>
              </a:rPr>
              <a:t>-Hicks Efficiency</a:t>
            </a:r>
            <a:endParaRPr lang="th-TH" sz="2500" b="1" u="sng" dirty="0" smtClean="0">
              <a:latin typeface="+mj-l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ee301-kheff"/>
          <p:cNvPicPr>
            <a:picLocks noChangeAspect="1" noChangeArrowheads="1"/>
          </p:cNvPicPr>
          <p:nvPr/>
        </p:nvPicPr>
        <p:blipFill>
          <a:blip r:embed="rId2" cstate="print">
            <a:lum bright="-12000" contrast="24000"/>
          </a:blip>
          <a:srcRect/>
          <a:stretch>
            <a:fillRect/>
          </a:stretch>
        </p:blipFill>
        <p:spPr bwMode="auto">
          <a:xfrm>
            <a:off x="925809" y="1"/>
            <a:ext cx="743611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Rectangle 2"/>
          <p:cNvSpPr>
            <a:spLocks noGrp="1" noChangeArrowheads="1"/>
          </p:cNvSpPr>
          <p:nvPr>
            <p:ph type="title"/>
          </p:nvPr>
        </p:nvSpPr>
        <p:spPr>
          <a:xfrm>
            <a:off x="277688" y="197768"/>
            <a:ext cx="8866312" cy="11430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US" sz="38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Compensation: To breach or not to breach…</a:t>
            </a:r>
            <a:endParaRPr lang="th-TH" sz="3800" b="1" dirty="0" smtClean="0"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512" y="1484784"/>
            <a:ext cx="8785101" cy="5184304"/>
          </a:xfrm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  <a:spcAft>
                <a:spcPts val="800"/>
              </a:spcAft>
            </a:pPr>
            <a:r>
              <a:rPr lang="en-US" sz="2800" dirty="0" smtClean="0">
                <a:latin typeface="Calibri" pitchFamily="34" charset="0"/>
                <a:cs typeface="Calibri" pitchFamily="34" charset="0"/>
              </a:rPr>
              <a:t>Compensation is an instrument to </a:t>
            </a:r>
            <a:r>
              <a:rPr lang="en-US" sz="2800" dirty="0" err="1" smtClean="0">
                <a:latin typeface="Calibri" pitchFamily="34" charset="0"/>
                <a:cs typeface="Calibri" pitchFamily="34" charset="0"/>
              </a:rPr>
              <a:t>internalise</a:t>
            </a:r>
            <a:r>
              <a:rPr lang="en-US" sz="2800" dirty="0" smtClean="0">
                <a:latin typeface="Calibri" pitchFamily="34" charset="0"/>
                <a:cs typeface="Calibri" pitchFamily="34" charset="0"/>
              </a:rPr>
              <a:t> the cost of innocent party to the decision making process of the breaching party</a:t>
            </a:r>
          </a:p>
          <a:p>
            <a:pPr eaLnBrk="1" hangingPunct="1">
              <a:lnSpc>
                <a:spcPct val="90000"/>
              </a:lnSpc>
              <a:spcAft>
                <a:spcPts val="800"/>
              </a:spcAft>
            </a:pPr>
            <a:r>
              <a:rPr lang="en-US" sz="2800" dirty="0" smtClean="0">
                <a:latin typeface="Calibri" pitchFamily="34" charset="0"/>
                <a:cs typeface="Calibri" pitchFamily="34" charset="0"/>
              </a:rPr>
              <a:t>Breaching party will decide to breach or not to breach by observing the benefit of breaching and the cost of compensation</a:t>
            </a:r>
            <a:endParaRPr lang="th-TH" sz="2800" dirty="0" smtClean="0"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spcAft>
                <a:spcPts val="800"/>
              </a:spcAft>
            </a:pPr>
            <a:r>
              <a:rPr lang="en-US" sz="2400" b="1" dirty="0" smtClean="0">
                <a:latin typeface="Calibri" pitchFamily="34" charset="0"/>
                <a:cs typeface="Calibri" pitchFamily="34" charset="0"/>
              </a:rPr>
              <a:t>Breach</a:t>
            </a:r>
            <a:r>
              <a:rPr lang="en-US" sz="2400" dirty="0" smtClean="0">
                <a:latin typeface="Calibri" pitchFamily="34" charset="0"/>
                <a:cs typeface="Calibri" pitchFamily="34" charset="0"/>
              </a:rPr>
              <a:t> if</a:t>
            </a:r>
          </a:p>
          <a:p>
            <a:pPr lvl="1" eaLnBrk="1" hangingPunct="1">
              <a:lnSpc>
                <a:spcPct val="90000"/>
              </a:lnSpc>
              <a:spcAft>
                <a:spcPts val="800"/>
              </a:spcAft>
            </a:pPr>
            <a:r>
              <a:rPr lang="en-US" sz="2000" i="1" dirty="0" smtClean="0">
                <a:latin typeface="Calibri" pitchFamily="34" charset="0"/>
                <a:cs typeface="Calibri" pitchFamily="34" charset="0"/>
              </a:rPr>
              <a:t>Benefit of breaching &gt; Benefit of performing</a:t>
            </a:r>
          </a:p>
          <a:p>
            <a:pPr lvl="1" eaLnBrk="1" hangingPunct="1">
              <a:lnSpc>
                <a:spcPct val="90000"/>
              </a:lnSpc>
              <a:spcAft>
                <a:spcPts val="800"/>
              </a:spcAft>
            </a:pPr>
            <a:r>
              <a:rPr lang="en-US" sz="2000" i="1" dirty="0" smtClean="0">
                <a:latin typeface="Calibri" pitchFamily="34" charset="0"/>
                <a:cs typeface="Calibri" pitchFamily="34" charset="0"/>
              </a:rPr>
              <a:t>Cost of performing &gt; Cost of breaching</a:t>
            </a:r>
          </a:p>
          <a:p>
            <a:pPr eaLnBrk="1" hangingPunct="1">
              <a:lnSpc>
                <a:spcPct val="90000"/>
              </a:lnSpc>
              <a:spcAft>
                <a:spcPts val="800"/>
              </a:spcAft>
            </a:pPr>
            <a:r>
              <a:rPr lang="en-US" sz="2400" b="1" dirty="0" smtClean="0">
                <a:latin typeface="Calibri" pitchFamily="34" charset="0"/>
                <a:cs typeface="Calibri" pitchFamily="34" charset="0"/>
              </a:rPr>
              <a:t>Perform</a:t>
            </a:r>
            <a:r>
              <a:rPr lang="en-US" sz="2400" dirty="0" smtClean="0">
                <a:latin typeface="Calibri" pitchFamily="34" charset="0"/>
                <a:cs typeface="Calibri" pitchFamily="34" charset="0"/>
              </a:rPr>
              <a:t> if</a:t>
            </a:r>
          </a:p>
          <a:p>
            <a:pPr lvl="1" eaLnBrk="1" hangingPunct="1">
              <a:lnSpc>
                <a:spcPct val="90000"/>
              </a:lnSpc>
              <a:spcAft>
                <a:spcPts val="800"/>
              </a:spcAft>
            </a:pPr>
            <a:r>
              <a:rPr lang="en-US" sz="2000" i="1" dirty="0" smtClean="0">
                <a:latin typeface="Calibri" pitchFamily="34" charset="0"/>
                <a:cs typeface="Calibri" pitchFamily="34" charset="0"/>
              </a:rPr>
              <a:t>Benefit of breaching &lt; Benefit of performing</a:t>
            </a:r>
          </a:p>
          <a:p>
            <a:pPr lvl="1" eaLnBrk="1" hangingPunct="1">
              <a:lnSpc>
                <a:spcPct val="90000"/>
              </a:lnSpc>
              <a:spcAft>
                <a:spcPts val="800"/>
              </a:spcAft>
            </a:pPr>
            <a:r>
              <a:rPr lang="en-US" sz="2000" i="1" dirty="0" smtClean="0">
                <a:latin typeface="Calibri" pitchFamily="34" charset="0"/>
                <a:cs typeface="Calibri" pitchFamily="34" charset="0"/>
              </a:rPr>
              <a:t>Cost of performing &lt; Cost of breaching</a:t>
            </a:r>
            <a:endParaRPr lang="th-TH" sz="2000" i="1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3600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What does the breaching party know..?</a:t>
            </a:r>
            <a:endParaRPr lang="th-TH" sz="3600" i="1" dirty="0" smtClean="0"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eaLnBrk="1" hangingPunct="1">
              <a:spcAft>
                <a:spcPts val="800"/>
              </a:spcAft>
              <a:buNone/>
            </a:pPr>
            <a:r>
              <a:rPr lang="en-US" sz="2800" dirty="0" smtClean="0">
                <a:latin typeface="Calibri" pitchFamily="34" charset="0"/>
                <a:cs typeface="Calibri" pitchFamily="34" charset="0"/>
                <a:sym typeface="Wingdings"/>
              </a:rPr>
              <a:t></a:t>
            </a:r>
            <a:r>
              <a:rPr lang="en-US" sz="2800" dirty="0" smtClean="0">
                <a:latin typeface="Calibri" pitchFamily="34" charset="0"/>
                <a:cs typeface="Calibri" pitchFamily="34" charset="0"/>
              </a:rPr>
              <a:t>Benefit </a:t>
            </a:r>
            <a:r>
              <a:rPr lang="en-US" sz="2800" dirty="0" smtClean="0">
                <a:latin typeface="Calibri" pitchFamily="34" charset="0"/>
                <a:cs typeface="Calibri" pitchFamily="34" charset="0"/>
              </a:rPr>
              <a:t>of performing</a:t>
            </a:r>
          </a:p>
          <a:p>
            <a:pPr>
              <a:spcAft>
                <a:spcPts val="800"/>
              </a:spcAft>
              <a:buNone/>
            </a:pPr>
            <a:r>
              <a:rPr lang="en-US" sz="2800" dirty="0" smtClean="0">
                <a:latin typeface="Calibri" pitchFamily="34" charset="0"/>
                <a:cs typeface="Calibri" pitchFamily="34" charset="0"/>
                <a:sym typeface="Wingdings"/>
              </a:rPr>
              <a:t> </a:t>
            </a:r>
            <a:r>
              <a:rPr lang="en-US" sz="2800" dirty="0" smtClean="0">
                <a:latin typeface="Calibri" pitchFamily="34" charset="0"/>
                <a:cs typeface="Calibri" pitchFamily="34" charset="0"/>
              </a:rPr>
              <a:t>Benefit </a:t>
            </a:r>
            <a:r>
              <a:rPr lang="en-US" sz="2800" dirty="0" smtClean="0">
                <a:latin typeface="Calibri" pitchFamily="34" charset="0"/>
                <a:cs typeface="Calibri" pitchFamily="34" charset="0"/>
              </a:rPr>
              <a:t>of breaching</a:t>
            </a:r>
          </a:p>
          <a:p>
            <a:pPr>
              <a:spcAft>
                <a:spcPts val="800"/>
              </a:spcAft>
              <a:buNone/>
            </a:pPr>
            <a:r>
              <a:rPr lang="en-US" sz="2800" dirty="0" smtClean="0">
                <a:latin typeface="Calibri" pitchFamily="34" charset="0"/>
                <a:cs typeface="Calibri" pitchFamily="34" charset="0"/>
                <a:sym typeface="Wingdings"/>
              </a:rPr>
              <a:t> </a:t>
            </a:r>
            <a:r>
              <a:rPr lang="en-US" sz="2800" dirty="0" smtClean="0">
                <a:latin typeface="Calibri" pitchFamily="34" charset="0"/>
                <a:cs typeface="Calibri" pitchFamily="34" charset="0"/>
              </a:rPr>
              <a:t>Cost </a:t>
            </a:r>
            <a:r>
              <a:rPr lang="en-US" sz="2800" dirty="0" smtClean="0">
                <a:latin typeface="Calibri" pitchFamily="34" charset="0"/>
                <a:cs typeface="Calibri" pitchFamily="34" charset="0"/>
              </a:rPr>
              <a:t>of performing</a:t>
            </a:r>
          </a:p>
          <a:p>
            <a:pPr eaLnBrk="1" hangingPunct="1">
              <a:spcAft>
                <a:spcPts val="800"/>
              </a:spcAft>
            </a:pPr>
            <a:r>
              <a:rPr lang="en-US" sz="2800" dirty="0" smtClean="0">
                <a:latin typeface="Calibri" pitchFamily="34" charset="0"/>
                <a:cs typeface="Calibri" pitchFamily="34" charset="0"/>
              </a:rPr>
              <a:t>The only thing that the breaching party does not know is</a:t>
            </a:r>
          </a:p>
          <a:p>
            <a:pPr lvl="1" eaLnBrk="1" hangingPunct="1">
              <a:spcAft>
                <a:spcPts val="800"/>
              </a:spcAft>
            </a:pPr>
            <a:r>
              <a:rPr lang="en-US" sz="2800" b="1" dirty="0" smtClean="0">
                <a:latin typeface="Calibri" pitchFamily="34" charset="0"/>
                <a:cs typeface="Calibri" pitchFamily="34" charset="0"/>
                <a:sym typeface="Wingdings"/>
              </a:rPr>
              <a:t></a:t>
            </a:r>
            <a:r>
              <a:rPr lang="en-US" sz="2800" b="1" dirty="0" smtClean="0">
                <a:latin typeface="Calibri" pitchFamily="34" charset="0"/>
                <a:cs typeface="Calibri" pitchFamily="34" charset="0"/>
              </a:rPr>
              <a:t>Cost </a:t>
            </a:r>
            <a:r>
              <a:rPr lang="en-US" sz="2800" b="1" dirty="0" smtClean="0">
                <a:latin typeface="Calibri" pitchFamily="34" charset="0"/>
                <a:cs typeface="Calibri" pitchFamily="34" charset="0"/>
              </a:rPr>
              <a:t>of breaching</a:t>
            </a:r>
          </a:p>
          <a:p>
            <a:pPr eaLnBrk="1" hangingPunct="1">
              <a:spcAft>
                <a:spcPts val="800"/>
              </a:spcAft>
            </a:pPr>
            <a:r>
              <a:rPr lang="en-US" sz="2800" dirty="0" smtClean="0">
                <a:latin typeface="Calibri" pitchFamily="34" charset="0"/>
                <a:cs typeface="Calibri" pitchFamily="34" charset="0"/>
              </a:rPr>
              <a:t>The task of contract law is to determine the cost of breaching</a:t>
            </a:r>
            <a:endParaRPr lang="th-TH" sz="2800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090" name="Rectangle 2"/>
          <p:cNvSpPr>
            <a:spLocks noGrp="1" noChangeArrowheads="1"/>
          </p:cNvSpPr>
          <p:nvPr>
            <p:ph type="title"/>
          </p:nvPr>
        </p:nvSpPr>
        <p:spPr>
          <a:xfrm>
            <a:off x="482103" y="277813"/>
            <a:ext cx="7834313" cy="1143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Determination of Compensation</a:t>
            </a:r>
            <a:endParaRPr lang="th-TH" b="1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512" y="1412875"/>
            <a:ext cx="8964488" cy="5256213"/>
          </a:xfrm>
        </p:spPr>
        <p:txBody>
          <a:bodyPr>
            <a:noAutofit/>
          </a:bodyPr>
          <a:lstStyle/>
          <a:p>
            <a:pPr eaLnBrk="1" hangingPunct="1"/>
            <a:r>
              <a:rPr lang="en-US" sz="3200" dirty="0" smtClean="0">
                <a:latin typeface="+mj-lt"/>
              </a:rPr>
              <a:t>Compensation is the cost of breaching imposed on the breaching party</a:t>
            </a:r>
          </a:p>
          <a:p>
            <a:pPr eaLnBrk="1" hangingPunct="1"/>
            <a:r>
              <a:rPr lang="en-US" sz="3200" dirty="0" smtClean="0">
                <a:latin typeface="+mj-lt"/>
              </a:rPr>
              <a:t>Compensation that induce the efficient breach is optimal</a:t>
            </a:r>
          </a:p>
          <a:p>
            <a:pPr eaLnBrk="1" hangingPunct="1"/>
            <a:r>
              <a:rPr lang="en-US" sz="3200" b="1" u="sng" dirty="0" smtClean="0">
                <a:latin typeface="+mj-lt"/>
              </a:rPr>
              <a:t>Social perspective</a:t>
            </a:r>
            <a:r>
              <a:rPr lang="en-US" sz="3200" dirty="0" smtClean="0">
                <a:latin typeface="+mj-lt"/>
              </a:rPr>
              <a:t>: breach should occur if </a:t>
            </a:r>
          </a:p>
          <a:p>
            <a:pPr lvl="1" eaLnBrk="1" hangingPunct="1"/>
            <a:r>
              <a:rPr lang="en-US" sz="3200" dirty="0" smtClean="0">
                <a:latin typeface="+mj-lt"/>
              </a:rPr>
              <a:t>Cost of performing (by </a:t>
            </a:r>
            <a:r>
              <a:rPr lang="en-US" sz="3200" dirty="0" smtClean="0">
                <a:latin typeface="+mj-lt"/>
              </a:rPr>
              <a:t>a breaching </a:t>
            </a:r>
            <a:r>
              <a:rPr lang="en-US" sz="3200" dirty="0" smtClean="0">
                <a:latin typeface="+mj-lt"/>
              </a:rPr>
              <a:t>party) &gt; Benefit of performing (to </a:t>
            </a:r>
            <a:r>
              <a:rPr lang="en-US" sz="3200" dirty="0" smtClean="0">
                <a:latin typeface="+mj-lt"/>
              </a:rPr>
              <a:t>an innocent </a:t>
            </a:r>
            <a:r>
              <a:rPr lang="en-US" sz="3200" dirty="0" smtClean="0">
                <a:latin typeface="+mj-lt"/>
              </a:rPr>
              <a:t>party)</a:t>
            </a:r>
            <a:endParaRPr lang="th-TH" sz="3200" dirty="0" smtClean="0">
              <a:latin typeface="+mj-lt"/>
            </a:endParaRPr>
          </a:p>
          <a:p>
            <a:pPr eaLnBrk="1" hangingPunct="1"/>
            <a:r>
              <a:rPr lang="en-US" sz="3200" b="1" u="sng" dirty="0" smtClean="0">
                <a:latin typeface="+mj-lt"/>
              </a:rPr>
              <a:t>Private perspective</a:t>
            </a:r>
            <a:r>
              <a:rPr lang="en-US" sz="3200" dirty="0" smtClean="0">
                <a:latin typeface="+mj-lt"/>
              </a:rPr>
              <a:t>:</a:t>
            </a:r>
          </a:p>
          <a:p>
            <a:pPr lvl="1" eaLnBrk="1" hangingPunct="1"/>
            <a:r>
              <a:rPr lang="en-US" sz="3200" dirty="0" smtClean="0">
                <a:latin typeface="+mj-lt"/>
              </a:rPr>
              <a:t>Cost of performing (by </a:t>
            </a:r>
            <a:r>
              <a:rPr lang="en-US" sz="3200" dirty="0" smtClean="0">
                <a:latin typeface="+mj-lt"/>
              </a:rPr>
              <a:t>a breaching </a:t>
            </a:r>
            <a:r>
              <a:rPr lang="en-US" sz="3200" dirty="0" smtClean="0">
                <a:latin typeface="+mj-lt"/>
              </a:rPr>
              <a:t>party) &gt; </a:t>
            </a:r>
            <a:r>
              <a:rPr lang="en-US" sz="3200" i="1" dirty="0" smtClean="0">
                <a:latin typeface="+mj-lt"/>
              </a:rPr>
              <a:t>Cost of breaching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smtClean="0">
                <a:latin typeface="+mj-lt"/>
                <a:sym typeface="Wingdings" pitchFamily="2" charset="2"/>
              </a:rPr>
              <a:t> </a:t>
            </a:r>
            <a:r>
              <a:rPr lang="en-US" sz="3200" u="sng" dirty="0" smtClean="0">
                <a:latin typeface="+mj-lt"/>
                <a:sym typeface="Wingdings" pitchFamily="2" charset="2"/>
              </a:rPr>
              <a:t>breach by </a:t>
            </a:r>
            <a:r>
              <a:rPr lang="en-US" sz="3200" u="sng" dirty="0" smtClean="0">
                <a:latin typeface="+mj-lt"/>
                <a:sym typeface="Wingdings" pitchFamily="2" charset="2"/>
              </a:rPr>
              <a:t>a breaching </a:t>
            </a:r>
            <a:r>
              <a:rPr lang="en-US" sz="3200" u="sng" dirty="0" smtClean="0">
                <a:latin typeface="+mj-lt"/>
                <a:sym typeface="Wingdings" pitchFamily="2" charset="2"/>
              </a:rPr>
              <a:t>party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10" name="Rectangle 2"/>
          <p:cNvSpPr>
            <a:spLocks noGrp="1" noChangeArrowheads="1"/>
          </p:cNvSpPr>
          <p:nvPr>
            <p:ph type="title"/>
          </p:nvPr>
        </p:nvSpPr>
        <p:spPr>
          <a:xfrm>
            <a:off x="338708" y="277813"/>
            <a:ext cx="7834313" cy="1143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Determination of Compensation</a:t>
            </a:r>
            <a:endParaRPr lang="th-TH" b="1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496" y="1412875"/>
            <a:ext cx="8532812" cy="5256213"/>
          </a:xfrm>
        </p:spPr>
        <p:txBody>
          <a:bodyPr>
            <a:noAutofit/>
          </a:bodyPr>
          <a:lstStyle/>
          <a:p>
            <a:pPr eaLnBrk="1" hangingPunct="1"/>
            <a:r>
              <a:rPr lang="en-US" sz="3200" dirty="0" smtClean="0">
                <a:latin typeface="+mj-lt"/>
              </a:rPr>
              <a:t>Both will happen simultaneously if</a:t>
            </a:r>
          </a:p>
          <a:p>
            <a:pPr eaLnBrk="1" hangingPunct="1">
              <a:buFont typeface="Wingdings" pitchFamily="2" charset="2"/>
              <a:buNone/>
            </a:pPr>
            <a:endParaRPr lang="en-US" sz="3200" dirty="0" smtClean="0">
              <a:latin typeface="+mj-lt"/>
            </a:endParaRPr>
          </a:p>
          <a:p>
            <a:pPr eaLnBrk="1" hangingPunct="1"/>
            <a:r>
              <a:rPr lang="en-US" sz="3200" dirty="0" smtClean="0">
                <a:latin typeface="+mj-lt"/>
              </a:rPr>
              <a:t>Cost of breaching (</a:t>
            </a:r>
            <a:r>
              <a:rPr lang="en-US" sz="3200" b="1" dirty="0" smtClean="0">
                <a:latin typeface="+mj-lt"/>
              </a:rPr>
              <a:t>by breaching party</a:t>
            </a:r>
            <a:r>
              <a:rPr lang="en-US" sz="3200" dirty="0" smtClean="0">
                <a:latin typeface="+mj-lt"/>
              </a:rPr>
              <a:t>)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3200" b="1" dirty="0" smtClean="0">
                <a:latin typeface="+mj-lt"/>
              </a:rPr>
              <a:t>	=</a:t>
            </a:r>
            <a:r>
              <a:rPr lang="en-US" sz="3200" dirty="0" smtClean="0">
                <a:latin typeface="+mj-lt"/>
              </a:rPr>
              <a:t> Benefit of performing (</a:t>
            </a:r>
            <a:r>
              <a:rPr lang="en-US" sz="3200" b="1" dirty="0" smtClean="0">
                <a:latin typeface="+mj-lt"/>
              </a:rPr>
              <a:t>to innocent party</a:t>
            </a:r>
            <a:r>
              <a:rPr lang="en-US" sz="3200" dirty="0" smtClean="0">
                <a:latin typeface="+mj-lt"/>
              </a:rPr>
              <a:t>)</a:t>
            </a:r>
          </a:p>
          <a:p>
            <a:pPr eaLnBrk="1" hangingPunct="1">
              <a:buFont typeface="Wingdings" pitchFamily="2" charset="2"/>
              <a:buNone/>
            </a:pPr>
            <a:endParaRPr lang="en-US" sz="3200" dirty="0" smtClean="0">
              <a:latin typeface="+mj-lt"/>
            </a:endParaRPr>
          </a:p>
          <a:p>
            <a:pPr eaLnBrk="1" hangingPunct="1"/>
            <a:r>
              <a:rPr lang="en-US" sz="3200" dirty="0" smtClean="0">
                <a:latin typeface="+mj-lt"/>
              </a:rPr>
              <a:t>Thus, the compensation that contract law requires the breaching party to pay to the innocent party equal to the benefit earned by the innocent party if the breaching is not occurred. </a:t>
            </a:r>
            <a:endParaRPr lang="th-TH" sz="3200" dirty="0" smtClean="0">
              <a:latin typeface="+mj-lt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332656"/>
            <a:ext cx="8229600" cy="1143000"/>
          </a:xfrm>
        </p:spPr>
        <p:txBody>
          <a:bodyPr>
            <a:noAutofit/>
          </a:bodyPr>
          <a:lstStyle/>
          <a:p>
            <a:pPr eaLnBrk="1" hangingPunct="1"/>
            <a:r>
              <a:rPr lang="en-US" sz="4000" dirty="0" smtClean="0"/>
              <a:t>What is the </a:t>
            </a:r>
            <a:r>
              <a:rPr lang="en-US" sz="4000" b="1" dirty="0" smtClean="0"/>
              <a:t>Benefit of Innocent Party</a:t>
            </a:r>
            <a:r>
              <a:rPr lang="en-US" sz="4000" dirty="0" smtClean="0"/>
              <a:t>?</a:t>
            </a:r>
            <a:endParaRPr lang="th-TH" sz="4000" dirty="0" smtClean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557338"/>
            <a:ext cx="8532812" cy="5111750"/>
          </a:xfrm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  <a:spcAft>
                <a:spcPts val="800"/>
              </a:spcAft>
            </a:pPr>
            <a:r>
              <a:rPr lang="en-US" sz="2800" dirty="0" smtClean="0">
                <a:latin typeface="+mj-lt"/>
              </a:rPr>
              <a:t>Benefit that the innocent get if the contract had been performed (as if no breach has even occurred)</a:t>
            </a:r>
          </a:p>
          <a:p>
            <a:pPr eaLnBrk="1" hangingPunct="1">
              <a:lnSpc>
                <a:spcPct val="90000"/>
              </a:lnSpc>
              <a:spcAft>
                <a:spcPts val="800"/>
              </a:spcAft>
            </a:pPr>
            <a:r>
              <a:rPr lang="en-US" sz="2800" dirty="0" smtClean="0">
                <a:latin typeface="+mj-lt"/>
              </a:rPr>
              <a:t>Should the law gives ‘immunity’ to the innocent always?</a:t>
            </a:r>
          </a:p>
          <a:p>
            <a:pPr eaLnBrk="1" hangingPunct="1">
              <a:lnSpc>
                <a:spcPct val="90000"/>
              </a:lnSpc>
              <a:spcAft>
                <a:spcPts val="800"/>
              </a:spcAft>
            </a:pPr>
            <a:r>
              <a:rPr lang="en-US" sz="2800" dirty="0" smtClean="0">
                <a:latin typeface="+mj-lt"/>
              </a:rPr>
              <a:t>Breach of contract induces breaching party to find better alternative than existing contract. Even without compensation, it implies that the resource is always being allocated to the higher valuation</a:t>
            </a:r>
            <a:endParaRPr lang="th-TH" sz="2800" dirty="0" smtClean="0">
              <a:latin typeface="+mj-lt"/>
            </a:endParaRPr>
          </a:p>
          <a:p>
            <a:pPr eaLnBrk="1" hangingPunct="1">
              <a:lnSpc>
                <a:spcPct val="90000"/>
              </a:lnSpc>
              <a:spcAft>
                <a:spcPts val="800"/>
              </a:spcAft>
            </a:pPr>
            <a:r>
              <a:rPr lang="en-US" sz="2800" u="sng" dirty="0" smtClean="0">
                <a:latin typeface="+mj-lt"/>
              </a:rPr>
              <a:t>Dilemma of Efficiency</a:t>
            </a:r>
            <a:r>
              <a:rPr lang="en-US" sz="2800" dirty="0" smtClean="0">
                <a:latin typeface="+mj-lt"/>
              </a:rPr>
              <a:t>: </a:t>
            </a:r>
            <a:r>
              <a:rPr lang="en-US" sz="2800" dirty="0" err="1" smtClean="0">
                <a:latin typeface="+mj-lt"/>
              </a:rPr>
              <a:t>Allocative</a:t>
            </a:r>
            <a:r>
              <a:rPr lang="en-US" sz="2800" dirty="0" smtClean="0">
                <a:latin typeface="+mj-lt"/>
              </a:rPr>
              <a:t> efficiency </a:t>
            </a:r>
            <a:r>
              <a:rPr lang="en-US" sz="2800" i="1" dirty="0" err="1" smtClean="0">
                <a:latin typeface="+mj-lt"/>
              </a:rPr>
              <a:t>vs</a:t>
            </a:r>
            <a:r>
              <a:rPr lang="en-US" sz="2800" dirty="0" smtClean="0">
                <a:latin typeface="+mj-lt"/>
              </a:rPr>
              <a:t> Distributive efficiency</a:t>
            </a:r>
            <a:endParaRPr lang="th-TH" sz="2800" dirty="0" smtClean="0">
              <a:latin typeface="+mj-l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258" name="Rectangle 2"/>
          <p:cNvSpPr>
            <a:spLocks noGrp="1" noChangeArrowheads="1"/>
          </p:cNvSpPr>
          <p:nvPr>
            <p:ph type="title"/>
          </p:nvPr>
        </p:nvSpPr>
        <p:spPr>
          <a:xfrm>
            <a:off x="14808" y="404664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GB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Remedies/Compensation for Breach</a:t>
            </a:r>
            <a:endParaRPr lang="th-TH" b="1" dirty="0" smtClean="0"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7891" name="AutoShape 3"/>
          <p:cNvSpPr>
            <a:spLocks noGrp="1" noChangeArrowheads="1"/>
          </p:cNvSpPr>
          <p:nvPr>
            <p:ph idx="1"/>
          </p:nvPr>
        </p:nvSpPr>
        <p:spPr>
          <a:xfrm>
            <a:off x="179388" y="1485726"/>
            <a:ext cx="8856662" cy="5327650"/>
          </a:xfrm>
        </p:spPr>
        <p:txBody>
          <a:bodyPr>
            <a:normAutofit/>
          </a:bodyPr>
          <a:lstStyle/>
          <a:p>
            <a:pPr eaLnBrk="1" hangingPunct="1">
              <a:spcAft>
                <a:spcPts val="800"/>
              </a:spcAft>
            </a:pPr>
            <a:r>
              <a:rPr lang="en-GB" sz="3600" dirty="0" smtClean="0">
                <a:latin typeface="Calibri" pitchFamily="34" charset="0"/>
                <a:cs typeface="Calibri" pitchFamily="34" charset="0"/>
              </a:rPr>
              <a:t>Specific Performance</a:t>
            </a:r>
          </a:p>
          <a:p>
            <a:pPr eaLnBrk="1" hangingPunct="1">
              <a:spcAft>
                <a:spcPts val="800"/>
              </a:spcAft>
            </a:pPr>
            <a:r>
              <a:rPr lang="en-GB" sz="3600" dirty="0" smtClean="0">
                <a:latin typeface="Calibri" pitchFamily="34" charset="0"/>
                <a:cs typeface="Calibri" pitchFamily="34" charset="0"/>
              </a:rPr>
              <a:t>Perfect Expectation Damages</a:t>
            </a:r>
          </a:p>
          <a:p>
            <a:pPr lvl="1" eaLnBrk="1" hangingPunct="1">
              <a:spcAft>
                <a:spcPts val="800"/>
              </a:spcAft>
            </a:pPr>
            <a:r>
              <a:rPr lang="en-GB" sz="3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Liquidated damages</a:t>
            </a:r>
          </a:p>
          <a:p>
            <a:pPr eaLnBrk="1" hangingPunct="1">
              <a:spcAft>
                <a:spcPts val="800"/>
              </a:spcAft>
            </a:pPr>
            <a:r>
              <a:rPr lang="en-GB" sz="3600" dirty="0" smtClean="0">
                <a:latin typeface="Calibri" pitchFamily="34" charset="0"/>
                <a:cs typeface="Calibri" pitchFamily="34" charset="0"/>
              </a:rPr>
              <a:t>Reliance Damages</a:t>
            </a:r>
          </a:p>
          <a:p>
            <a:pPr lvl="1" eaLnBrk="1" hangingPunct="1">
              <a:spcAft>
                <a:spcPts val="800"/>
              </a:spcAft>
            </a:pPr>
            <a:r>
              <a:rPr lang="en-GB" sz="3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Negative damages</a:t>
            </a:r>
          </a:p>
          <a:p>
            <a:pPr eaLnBrk="1" hangingPunct="1">
              <a:spcAft>
                <a:spcPts val="800"/>
              </a:spcAft>
            </a:pPr>
            <a:r>
              <a:rPr lang="en-GB" sz="3600" dirty="0" smtClean="0">
                <a:latin typeface="Calibri" pitchFamily="34" charset="0"/>
                <a:cs typeface="Calibri" pitchFamily="34" charset="0"/>
              </a:rPr>
              <a:t>Opportunity Cost </a:t>
            </a:r>
            <a:r>
              <a:rPr lang="en-GB" sz="3600" dirty="0" smtClean="0">
                <a:latin typeface="Calibri" pitchFamily="34" charset="0"/>
                <a:cs typeface="Calibri" pitchFamily="34" charset="0"/>
              </a:rPr>
              <a:t>Damages</a:t>
            </a:r>
            <a:endParaRPr lang="th-TH" sz="3600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158824" y="332656"/>
            <a:ext cx="8229600" cy="1066800"/>
          </a:xfrm>
        </p:spPr>
        <p:txBody>
          <a:bodyPr>
            <a:normAutofit/>
          </a:bodyPr>
          <a:lstStyle/>
          <a:p>
            <a:pPr eaLnBrk="1" hangingPunct="1"/>
            <a:r>
              <a:rPr lang="en-GB" b="1" dirty="0" smtClean="0">
                <a:latin typeface="Calibri" pitchFamily="34" charset="0"/>
                <a:cs typeface="Calibri" pitchFamily="34" charset="0"/>
              </a:rPr>
              <a:t>Perfect Expectation Damages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	</a:t>
            </a:r>
            <a:endParaRPr lang="th-TH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8915" name="AutoShape 3"/>
          <p:cNvSpPr>
            <a:spLocks noGrp="1" noChangeArrowheads="1"/>
          </p:cNvSpPr>
          <p:nvPr>
            <p:ph idx="1"/>
          </p:nvPr>
        </p:nvSpPr>
        <p:spPr>
          <a:xfrm>
            <a:off x="0" y="1484313"/>
            <a:ext cx="8964613" cy="5184775"/>
          </a:xfrm>
        </p:spPr>
        <p:txBody>
          <a:bodyPr>
            <a:normAutofit/>
          </a:bodyPr>
          <a:lstStyle/>
          <a:p>
            <a:pPr eaLnBrk="1" hangingPunct="1">
              <a:spcAft>
                <a:spcPts val="800"/>
              </a:spcAft>
            </a:pPr>
            <a:r>
              <a:rPr lang="en-GB" sz="3200" dirty="0" smtClean="0">
                <a:latin typeface="Calibri" pitchFamily="34" charset="0"/>
                <a:cs typeface="Calibri" pitchFamily="34" charset="0"/>
              </a:rPr>
              <a:t>Restore the innocent to the status as if the breach had never occurred.</a:t>
            </a:r>
          </a:p>
          <a:p>
            <a:pPr eaLnBrk="1" hangingPunct="1">
              <a:spcAft>
                <a:spcPts val="800"/>
              </a:spcAft>
            </a:pPr>
            <a:r>
              <a:rPr lang="en-GB" sz="3200" dirty="0" smtClean="0">
                <a:latin typeface="Calibri" pitchFamily="34" charset="0"/>
                <a:cs typeface="Calibri" pitchFamily="34" charset="0"/>
              </a:rPr>
              <a:t>Full value of expectation the innocent would get if the contract has been performed.</a:t>
            </a:r>
          </a:p>
          <a:p>
            <a:pPr eaLnBrk="1" hangingPunct="1">
              <a:spcAft>
                <a:spcPts val="800"/>
              </a:spcAft>
            </a:pPr>
            <a:r>
              <a:rPr lang="en-GB" sz="3200" dirty="0" smtClean="0">
                <a:latin typeface="Calibri" pitchFamily="34" charset="0"/>
                <a:cs typeface="Calibri" pitchFamily="34" charset="0"/>
              </a:rPr>
              <a:t>The innocent is </a:t>
            </a:r>
            <a:r>
              <a:rPr lang="en-GB" sz="3200" b="1" dirty="0" smtClean="0">
                <a:latin typeface="Calibri" pitchFamily="34" charset="0"/>
                <a:cs typeface="Calibri" pitchFamily="34" charset="0"/>
              </a:rPr>
              <a:t>indifferent</a:t>
            </a:r>
            <a:r>
              <a:rPr lang="en-GB" sz="3200" dirty="0" smtClean="0">
                <a:latin typeface="Calibri" pitchFamily="34" charset="0"/>
                <a:cs typeface="Calibri" pitchFamily="34" charset="0"/>
              </a:rPr>
              <a:t> between</a:t>
            </a:r>
          </a:p>
          <a:p>
            <a:pPr lvl="1" eaLnBrk="1" hangingPunct="1">
              <a:spcAft>
                <a:spcPts val="800"/>
              </a:spcAft>
            </a:pPr>
            <a:r>
              <a:rPr lang="en-GB" sz="2800" u="sng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Breach of contract and receive the compensation</a:t>
            </a:r>
          </a:p>
          <a:p>
            <a:pPr lvl="1" eaLnBrk="1" hangingPunct="1">
              <a:spcAft>
                <a:spcPts val="800"/>
              </a:spcAft>
            </a:pPr>
            <a:r>
              <a:rPr lang="en-GB" sz="2800" u="sng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Performance</a:t>
            </a:r>
          </a:p>
          <a:p>
            <a:pPr eaLnBrk="1" hangingPunct="1">
              <a:spcAft>
                <a:spcPts val="800"/>
              </a:spcAft>
            </a:pPr>
            <a:r>
              <a:rPr lang="en-GB" sz="3200" dirty="0" smtClean="0">
                <a:latin typeface="Calibri" pitchFamily="34" charset="0"/>
                <a:cs typeface="Calibri" pitchFamily="34" charset="0"/>
              </a:rPr>
              <a:t>Breach is irrelevant for the </a:t>
            </a:r>
            <a:r>
              <a:rPr lang="en-GB" sz="3200" dirty="0" smtClean="0">
                <a:latin typeface="Calibri" pitchFamily="34" charset="0"/>
                <a:cs typeface="Calibri" pitchFamily="34" charset="0"/>
              </a:rPr>
              <a:t>innocent</a:t>
            </a:r>
            <a:endParaRPr lang="th-TH" sz="3200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35496" y="404664"/>
            <a:ext cx="8229600" cy="1066800"/>
          </a:xfrm>
        </p:spPr>
        <p:txBody>
          <a:bodyPr/>
          <a:lstStyle/>
          <a:p>
            <a:pPr eaLnBrk="1" hangingPunct="1"/>
            <a:r>
              <a:rPr lang="en-GB" b="1" smtClean="0">
                <a:latin typeface="Calibri" pitchFamily="34" charset="0"/>
                <a:cs typeface="Calibri" pitchFamily="34" charset="0"/>
              </a:rPr>
              <a:t>Reliance Damages</a:t>
            </a:r>
            <a:endParaRPr lang="th-TH" b="1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9939" name="AutoShape 3"/>
          <p:cNvSpPr>
            <a:spLocks noGrp="1" noChangeArrowheads="1"/>
          </p:cNvSpPr>
          <p:nvPr>
            <p:ph idx="1"/>
          </p:nvPr>
        </p:nvSpPr>
        <p:spPr>
          <a:xfrm>
            <a:off x="0" y="1394049"/>
            <a:ext cx="8964613" cy="5184775"/>
          </a:xfrm>
        </p:spPr>
        <p:txBody>
          <a:bodyPr/>
          <a:lstStyle/>
          <a:p>
            <a:pPr eaLnBrk="1" hangingPunct="1">
              <a:spcAft>
                <a:spcPts val="800"/>
              </a:spcAft>
            </a:pPr>
            <a:r>
              <a:rPr lang="en-GB" sz="3200" dirty="0" smtClean="0">
                <a:latin typeface="Calibri" pitchFamily="34" charset="0"/>
                <a:cs typeface="Calibri" pitchFamily="34" charset="0"/>
              </a:rPr>
              <a:t>Reliance</a:t>
            </a:r>
          </a:p>
          <a:p>
            <a:pPr lvl="1" eaLnBrk="1" hangingPunct="1">
              <a:spcAft>
                <a:spcPts val="800"/>
              </a:spcAft>
            </a:pPr>
            <a:r>
              <a:rPr lang="en-GB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Costs incurred to the innocent party by relying on the fact that the contract would be performed</a:t>
            </a:r>
          </a:p>
          <a:p>
            <a:pPr lvl="1" eaLnBrk="1" hangingPunct="1">
              <a:spcAft>
                <a:spcPts val="800"/>
              </a:spcAft>
            </a:pPr>
            <a:r>
              <a:rPr lang="en-GB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i.e., build the garage by believing that the seller would eventually sell the car; resign from the job by relying on the fact that she would marry a chap.</a:t>
            </a:r>
          </a:p>
          <a:p>
            <a:pPr eaLnBrk="1" hangingPunct="1">
              <a:spcAft>
                <a:spcPts val="800"/>
              </a:spcAft>
            </a:pPr>
            <a:r>
              <a:rPr lang="en-GB" sz="3200" dirty="0" smtClean="0">
                <a:latin typeface="Calibri" pitchFamily="34" charset="0"/>
                <a:cs typeface="Calibri" pitchFamily="34" charset="0"/>
              </a:rPr>
              <a:t>The innocent is </a:t>
            </a:r>
            <a:r>
              <a:rPr lang="en-GB" sz="3200" b="1" dirty="0" smtClean="0">
                <a:latin typeface="Calibri" pitchFamily="34" charset="0"/>
                <a:cs typeface="Calibri" pitchFamily="34" charset="0"/>
              </a:rPr>
              <a:t>indifferent</a:t>
            </a:r>
            <a:r>
              <a:rPr lang="en-GB" sz="3200" dirty="0" smtClean="0">
                <a:latin typeface="Calibri" pitchFamily="34" charset="0"/>
                <a:cs typeface="Calibri" pitchFamily="34" charset="0"/>
              </a:rPr>
              <a:t> between</a:t>
            </a:r>
          </a:p>
          <a:p>
            <a:pPr lvl="1" eaLnBrk="1" hangingPunct="1">
              <a:spcAft>
                <a:spcPts val="800"/>
              </a:spcAft>
            </a:pPr>
            <a:r>
              <a:rPr lang="en-GB" sz="2800" u="sng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Original contract had never been formed</a:t>
            </a:r>
          </a:p>
          <a:p>
            <a:pPr lvl="1" eaLnBrk="1" hangingPunct="1">
              <a:spcAft>
                <a:spcPts val="800"/>
              </a:spcAft>
            </a:pPr>
            <a:r>
              <a:rPr lang="en-GB" sz="2800" u="sng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Breach of contract</a:t>
            </a:r>
          </a:p>
          <a:p>
            <a:pPr eaLnBrk="1" hangingPunct="1">
              <a:spcAft>
                <a:spcPts val="800"/>
              </a:spcAft>
            </a:pPr>
            <a:endParaRPr lang="en-GB" sz="2800" dirty="0" smtClean="0">
              <a:latin typeface="Calibri" pitchFamily="34" charset="0"/>
              <a:cs typeface="Calibri" pitchFamily="34" charset="0"/>
            </a:endParaRPr>
          </a:p>
          <a:p>
            <a:pPr eaLnBrk="1" hangingPunct="1">
              <a:spcAft>
                <a:spcPts val="800"/>
              </a:spcAft>
            </a:pPr>
            <a:endParaRPr lang="th-TH" sz="2800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35496" y="476672"/>
            <a:ext cx="8229600" cy="1066800"/>
          </a:xfrm>
        </p:spPr>
        <p:txBody>
          <a:bodyPr/>
          <a:lstStyle/>
          <a:p>
            <a:pPr eaLnBrk="1" hangingPunct="1"/>
            <a:r>
              <a:rPr lang="en-GB" b="1" smtClean="0">
                <a:latin typeface="Calibri" pitchFamily="34" charset="0"/>
                <a:cs typeface="Calibri" pitchFamily="34" charset="0"/>
              </a:rPr>
              <a:t>Opportunity Cost Damages</a:t>
            </a:r>
            <a:endParaRPr lang="th-TH" b="1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0963" name="AutoShape 3"/>
          <p:cNvSpPr>
            <a:spLocks noGrp="1" noChangeArrowheads="1"/>
          </p:cNvSpPr>
          <p:nvPr>
            <p:ph idx="1"/>
          </p:nvPr>
        </p:nvSpPr>
        <p:spPr>
          <a:xfrm>
            <a:off x="0" y="1484313"/>
            <a:ext cx="8964613" cy="5184775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spcAft>
                <a:spcPts val="800"/>
              </a:spcAft>
            </a:pPr>
            <a:r>
              <a:rPr lang="en-GB" sz="3200" dirty="0" smtClean="0">
                <a:latin typeface="Calibri" pitchFamily="34" charset="0"/>
                <a:cs typeface="Calibri" pitchFamily="34" charset="0"/>
              </a:rPr>
              <a:t>Engaging in a particular contract implies the contracting party losses an opportunity to be in other contracts.</a:t>
            </a:r>
          </a:p>
          <a:p>
            <a:pPr eaLnBrk="1" hangingPunct="1">
              <a:lnSpc>
                <a:spcPct val="90000"/>
              </a:lnSpc>
              <a:spcAft>
                <a:spcPts val="800"/>
              </a:spcAft>
            </a:pPr>
            <a:r>
              <a:rPr lang="en-GB" sz="3200" dirty="0" smtClean="0">
                <a:latin typeface="Calibri" pitchFamily="34" charset="0"/>
                <a:cs typeface="Calibri" pitchFamily="34" charset="0"/>
              </a:rPr>
              <a:t>Damage is the opportunity cost of the best alternative forgone</a:t>
            </a:r>
          </a:p>
          <a:p>
            <a:pPr eaLnBrk="1" hangingPunct="1">
              <a:lnSpc>
                <a:spcPct val="90000"/>
              </a:lnSpc>
              <a:spcAft>
                <a:spcPts val="800"/>
              </a:spcAft>
            </a:pPr>
            <a:r>
              <a:rPr lang="en-GB" sz="3200" dirty="0" smtClean="0">
                <a:latin typeface="Calibri" pitchFamily="34" charset="0"/>
                <a:cs typeface="Calibri" pitchFamily="34" charset="0"/>
              </a:rPr>
              <a:t>The innocent is </a:t>
            </a:r>
            <a:r>
              <a:rPr lang="en-GB" sz="3200" b="1" dirty="0" smtClean="0">
                <a:latin typeface="Calibri" pitchFamily="34" charset="0"/>
                <a:cs typeface="Calibri" pitchFamily="34" charset="0"/>
              </a:rPr>
              <a:t>indifferent</a:t>
            </a:r>
            <a:r>
              <a:rPr lang="en-GB" sz="3200" dirty="0" smtClean="0">
                <a:latin typeface="Calibri" pitchFamily="34" charset="0"/>
                <a:cs typeface="Calibri" pitchFamily="34" charset="0"/>
              </a:rPr>
              <a:t> between</a:t>
            </a:r>
          </a:p>
          <a:p>
            <a:pPr lvl="1" eaLnBrk="1" hangingPunct="1">
              <a:lnSpc>
                <a:spcPct val="90000"/>
              </a:lnSpc>
              <a:spcAft>
                <a:spcPts val="800"/>
              </a:spcAft>
            </a:pPr>
            <a:r>
              <a:rPr lang="en-GB" sz="2800" u="sng" dirty="0" smtClean="0">
                <a:latin typeface="Calibri" pitchFamily="34" charset="0"/>
                <a:cs typeface="Calibri" pitchFamily="34" charset="0"/>
              </a:rPr>
              <a:t>Engage in the next best contract </a:t>
            </a:r>
            <a:r>
              <a:rPr lang="en-GB" sz="2800" dirty="0" smtClean="0">
                <a:latin typeface="Calibri" pitchFamily="34" charset="0"/>
                <a:cs typeface="Calibri" pitchFamily="34" charset="0"/>
              </a:rPr>
              <a:t>(not the one actually engaged)</a:t>
            </a:r>
          </a:p>
          <a:p>
            <a:pPr lvl="1" eaLnBrk="1" hangingPunct="1">
              <a:lnSpc>
                <a:spcPct val="90000"/>
              </a:lnSpc>
              <a:spcAft>
                <a:spcPts val="800"/>
              </a:spcAft>
            </a:pPr>
            <a:r>
              <a:rPr lang="en-GB" sz="2800" u="sng" dirty="0" smtClean="0">
                <a:latin typeface="Calibri" pitchFamily="34" charset="0"/>
                <a:cs typeface="Calibri" pitchFamily="34" charset="0"/>
              </a:rPr>
              <a:t>Breach of contract</a:t>
            </a:r>
            <a:endParaRPr lang="th-TH" sz="2800" u="sng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808038"/>
          </a:xfrm>
        </p:spPr>
        <p:txBody>
          <a:bodyPr/>
          <a:lstStyle/>
          <a:p>
            <a:pPr eaLnBrk="1" hangingPunct="1"/>
            <a:r>
              <a:rPr lang="en-GB" i="1" smtClean="0">
                <a:latin typeface="Calibri" pitchFamily="34" charset="0"/>
                <a:cs typeface="Calibri" pitchFamily="34" charset="0"/>
              </a:rPr>
              <a:t>Example I</a:t>
            </a:r>
            <a:endParaRPr lang="en-US" i="1" smtClean="0"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914400" y="2133600"/>
            <a:ext cx="7010400" cy="152400"/>
            <a:chOff x="576" y="1104"/>
            <a:chExt cx="4416" cy="96"/>
          </a:xfrm>
        </p:grpSpPr>
        <p:sp>
          <p:nvSpPr>
            <p:cNvPr id="41992" name="Line 7"/>
            <p:cNvSpPr>
              <a:spLocks noChangeShapeType="1"/>
            </p:cNvSpPr>
            <p:nvPr/>
          </p:nvSpPr>
          <p:spPr bwMode="auto">
            <a:xfrm>
              <a:off x="576" y="1152"/>
              <a:ext cx="44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1993" name="Line 8"/>
            <p:cNvSpPr>
              <a:spLocks noChangeShapeType="1"/>
            </p:cNvSpPr>
            <p:nvPr/>
          </p:nvSpPr>
          <p:spPr bwMode="auto">
            <a:xfrm>
              <a:off x="1536" y="1104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1994" name="Line 9"/>
            <p:cNvSpPr>
              <a:spLocks noChangeShapeType="1"/>
            </p:cNvSpPr>
            <p:nvPr/>
          </p:nvSpPr>
          <p:spPr bwMode="auto">
            <a:xfrm>
              <a:off x="2832" y="1104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1995" name="Line 10"/>
            <p:cNvSpPr>
              <a:spLocks noChangeShapeType="1"/>
            </p:cNvSpPr>
            <p:nvPr/>
          </p:nvSpPr>
          <p:spPr bwMode="auto">
            <a:xfrm>
              <a:off x="3888" y="1104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Calibri" pitchFamily="34" charset="0"/>
                <a:cs typeface="Calibri" pitchFamily="34" charset="0"/>
              </a:endParaRPr>
            </a:p>
          </p:txBody>
        </p:sp>
      </p:grpSp>
      <p:sp>
        <p:nvSpPr>
          <p:cNvPr id="41988" name="Text Box 11"/>
          <p:cNvSpPr txBox="1">
            <a:spLocks noChangeArrowheads="1"/>
          </p:cNvSpPr>
          <p:nvPr/>
        </p:nvSpPr>
        <p:spPr bwMode="auto">
          <a:xfrm>
            <a:off x="2057400" y="2293938"/>
            <a:ext cx="762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i="1">
                <a:latin typeface="Calibri" pitchFamily="34" charset="0"/>
                <a:cs typeface="Calibri" pitchFamily="34" charset="0"/>
              </a:rPr>
              <a:t>p</a:t>
            </a:r>
            <a:r>
              <a:rPr lang="en-US" b="1" i="1" baseline="-25000">
                <a:latin typeface="Calibri" pitchFamily="34" charset="0"/>
                <a:cs typeface="Calibri" pitchFamily="34" charset="0"/>
              </a:rPr>
              <a:t>1</a:t>
            </a:r>
          </a:p>
        </p:txBody>
      </p:sp>
      <p:sp>
        <p:nvSpPr>
          <p:cNvPr id="41989" name="Text Box 12"/>
          <p:cNvSpPr txBox="1">
            <a:spLocks noChangeArrowheads="1"/>
          </p:cNvSpPr>
          <p:nvPr/>
        </p:nvSpPr>
        <p:spPr bwMode="auto">
          <a:xfrm>
            <a:off x="4114800" y="2293938"/>
            <a:ext cx="762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i="1">
                <a:latin typeface="Calibri" pitchFamily="34" charset="0"/>
                <a:cs typeface="Calibri" pitchFamily="34" charset="0"/>
              </a:rPr>
              <a:t>p</a:t>
            </a:r>
            <a:r>
              <a:rPr lang="en-US" b="1" i="1" baseline="-25000">
                <a:latin typeface="Calibri" pitchFamily="34" charset="0"/>
                <a:cs typeface="Calibri" pitchFamily="34" charset="0"/>
              </a:rPr>
              <a:t>2</a:t>
            </a:r>
          </a:p>
        </p:txBody>
      </p:sp>
      <p:sp>
        <p:nvSpPr>
          <p:cNvPr id="41990" name="Text Box 13"/>
          <p:cNvSpPr txBox="1">
            <a:spLocks noChangeArrowheads="1"/>
          </p:cNvSpPr>
          <p:nvPr/>
        </p:nvSpPr>
        <p:spPr bwMode="auto">
          <a:xfrm>
            <a:off x="5791200" y="2293938"/>
            <a:ext cx="762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i="1">
                <a:latin typeface="Calibri" pitchFamily="34" charset="0"/>
                <a:cs typeface="Calibri" pitchFamily="34" charset="0"/>
              </a:rPr>
              <a:t>p</a:t>
            </a:r>
            <a:r>
              <a:rPr lang="en-US" b="1" i="1" baseline="-25000">
                <a:latin typeface="Calibri" pitchFamily="34" charset="0"/>
                <a:cs typeface="Calibri" pitchFamily="34" charset="0"/>
              </a:rPr>
              <a:t>3</a:t>
            </a:r>
          </a:p>
        </p:txBody>
      </p:sp>
      <p:sp>
        <p:nvSpPr>
          <p:cNvPr id="41991" name="Rectangle 14"/>
          <p:cNvSpPr>
            <a:spLocks noChangeArrowheads="1"/>
          </p:cNvSpPr>
          <p:nvPr/>
        </p:nvSpPr>
        <p:spPr bwMode="auto">
          <a:xfrm>
            <a:off x="611188" y="2924175"/>
            <a:ext cx="82296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o"/>
            </a:pPr>
            <a:r>
              <a:rPr lang="en-US" sz="3200" dirty="0">
                <a:latin typeface="Calibri" pitchFamily="34" charset="0"/>
                <a:cs typeface="Calibri" pitchFamily="34" charset="0"/>
              </a:rPr>
              <a:t>Agreed price </a:t>
            </a:r>
            <a:r>
              <a:rPr lang="en-US" sz="3200" i="1" dirty="0">
                <a:latin typeface="Calibri" pitchFamily="34" charset="0"/>
                <a:cs typeface="Calibri" pitchFamily="34" charset="0"/>
              </a:rPr>
              <a:t>p</a:t>
            </a:r>
            <a:r>
              <a:rPr lang="en-US" sz="3200" i="1" baseline="-25000" dirty="0">
                <a:latin typeface="Calibri" pitchFamily="34" charset="0"/>
                <a:cs typeface="Calibri" pitchFamily="34" charset="0"/>
              </a:rPr>
              <a:t>1</a:t>
            </a:r>
          </a:p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o"/>
            </a:pPr>
            <a:r>
              <a:rPr lang="en-US" sz="3200" dirty="0">
                <a:latin typeface="Calibri" pitchFamily="34" charset="0"/>
                <a:cs typeface="Calibri" pitchFamily="34" charset="0"/>
              </a:rPr>
              <a:t>The seller breached, the buyer has to buy from somewhere else at </a:t>
            </a:r>
            <a:r>
              <a:rPr lang="en-US" sz="3200" i="1" dirty="0">
                <a:latin typeface="Calibri" pitchFamily="34" charset="0"/>
                <a:cs typeface="Calibri" pitchFamily="34" charset="0"/>
              </a:rPr>
              <a:t>p</a:t>
            </a:r>
            <a:r>
              <a:rPr lang="en-US" sz="3200" i="1" baseline="-25000" dirty="0">
                <a:latin typeface="Calibri" pitchFamily="34" charset="0"/>
                <a:cs typeface="Calibri" pitchFamily="34" charset="0"/>
              </a:rPr>
              <a:t>2</a:t>
            </a:r>
          </a:p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o"/>
            </a:pPr>
            <a:r>
              <a:rPr lang="en-US" sz="3200" dirty="0">
                <a:latin typeface="Calibri" pitchFamily="34" charset="0"/>
                <a:cs typeface="Calibri" pitchFamily="34" charset="0"/>
              </a:rPr>
              <a:t>Perfect expectation damages: </a:t>
            </a:r>
            <a:r>
              <a:rPr lang="en-US" sz="3200" i="1" dirty="0">
                <a:latin typeface="Calibri" pitchFamily="34" charset="0"/>
                <a:cs typeface="Calibri" pitchFamily="34" charset="0"/>
              </a:rPr>
              <a:t>p</a:t>
            </a:r>
            <a:r>
              <a:rPr lang="en-US" sz="3200" i="1" baseline="-25000" dirty="0">
                <a:latin typeface="Calibri" pitchFamily="34" charset="0"/>
                <a:cs typeface="Calibri" pitchFamily="34" charset="0"/>
              </a:rPr>
              <a:t>2</a:t>
            </a:r>
            <a:r>
              <a:rPr lang="en-US" sz="3200" i="1" dirty="0">
                <a:latin typeface="Calibri" pitchFamily="34" charset="0"/>
                <a:cs typeface="Calibri" pitchFamily="34" charset="0"/>
              </a:rPr>
              <a:t> – p</a:t>
            </a:r>
            <a:r>
              <a:rPr lang="en-US" sz="3200" i="1" baseline="-25000" dirty="0">
                <a:latin typeface="Calibri" pitchFamily="34" charset="0"/>
                <a:cs typeface="Calibri" pitchFamily="34" charset="0"/>
              </a:rPr>
              <a:t>1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i="1" smtClean="0">
                <a:latin typeface="Calibri" pitchFamily="34" charset="0"/>
                <a:cs typeface="Calibri" pitchFamily="34" charset="0"/>
              </a:rPr>
              <a:t>Example II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19200"/>
            <a:ext cx="8229600" cy="5257800"/>
          </a:xfrm>
        </p:spPr>
        <p:txBody>
          <a:bodyPr/>
          <a:lstStyle/>
          <a:p>
            <a:pPr eaLnBrk="1" hangingPunct="1"/>
            <a:endParaRPr lang="th-TH" b="1" dirty="0" smtClean="0">
              <a:latin typeface="Calibri" pitchFamily="34" charset="0"/>
              <a:cs typeface="Calibri" pitchFamily="34" charset="0"/>
            </a:endParaRPr>
          </a:p>
          <a:p>
            <a:pPr eaLnBrk="1" hangingPunct="1"/>
            <a:endParaRPr lang="th-TH" b="1" dirty="0" smtClean="0">
              <a:latin typeface="Calibri" pitchFamily="34" charset="0"/>
              <a:cs typeface="Calibri" pitchFamily="34" charset="0"/>
            </a:endParaRPr>
          </a:p>
          <a:p>
            <a:pPr eaLnBrk="1" hangingPunct="1"/>
            <a:endParaRPr lang="th-TH" b="1" dirty="0" smtClean="0">
              <a:latin typeface="Calibri" pitchFamily="34" charset="0"/>
              <a:cs typeface="Calibri" pitchFamily="34" charset="0"/>
            </a:endParaRPr>
          </a:p>
          <a:p>
            <a:pPr eaLnBrk="1" hangingPunct="1"/>
            <a:endParaRPr lang="th-TH" b="1" dirty="0" smtClean="0"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914400" y="2252663"/>
            <a:ext cx="7010400" cy="152400"/>
            <a:chOff x="576" y="1104"/>
            <a:chExt cx="4416" cy="96"/>
          </a:xfrm>
        </p:grpSpPr>
        <p:sp>
          <p:nvSpPr>
            <p:cNvPr id="43017" name="Line 5"/>
            <p:cNvSpPr>
              <a:spLocks noChangeShapeType="1"/>
            </p:cNvSpPr>
            <p:nvPr/>
          </p:nvSpPr>
          <p:spPr bwMode="auto">
            <a:xfrm>
              <a:off x="576" y="1152"/>
              <a:ext cx="44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3018" name="Line 6"/>
            <p:cNvSpPr>
              <a:spLocks noChangeShapeType="1"/>
            </p:cNvSpPr>
            <p:nvPr/>
          </p:nvSpPr>
          <p:spPr bwMode="auto">
            <a:xfrm>
              <a:off x="1536" y="1104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3019" name="Line 7"/>
            <p:cNvSpPr>
              <a:spLocks noChangeShapeType="1"/>
            </p:cNvSpPr>
            <p:nvPr/>
          </p:nvSpPr>
          <p:spPr bwMode="auto">
            <a:xfrm>
              <a:off x="2832" y="1104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3020" name="Line 8"/>
            <p:cNvSpPr>
              <a:spLocks noChangeShapeType="1"/>
            </p:cNvSpPr>
            <p:nvPr/>
          </p:nvSpPr>
          <p:spPr bwMode="auto">
            <a:xfrm>
              <a:off x="3888" y="1104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Calibri" pitchFamily="34" charset="0"/>
                <a:cs typeface="Calibri" pitchFamily="34" charset="0"/>
              </a:endParaRPr>
            </a:p>
          </p:txBody>
        </p:sp>
      </p:grpSp>
      <p:sp>
        <p:nvSpPr>
          <p:cNvPr id="43013" name="Text Box 9"/>
          <p:cNvSpPr txBox="1">
            <a:spLocks noChangeArrowheads="1"/>
          </p:cNvSpPr>
          <p:nvPr/>
        </p:nvSpPr>
        <p:spPr bwMode="auto">
          <a:xfrm>
            <a:off x="2057400" y="2557463"/>
            <a:ext cx="762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i="1">
                <a:latin typeface="Calibri" pitchFamily="34" charset="0"/>
                <a:cs typeface="Calibri" pitchFamily="34" charset="0"/>
              </a:rPr>
              <a:t>p</a:t>
            </a:r>
            <a:r>
              <a:rPr lang="en-US" b="1" i="1" baseline="-25000">
                <a:latin typeface="Calibri" pitchFamily="34" charset="0"/>
                <a:cs typeface="Calibri" pitchFamily="34" charset="0"/>
              </a:rPr>
              <a:t>1</a:t>
            </a:r>
          </a:p>
        </p:txBody>
      </p:sp>
      <p:sp>
        <p:nvSpPr>
          <p:cNvPr id="43014" name="Text Box 10"/>
          <p:cNvSpPr txBox="1">
            <a:spLocks noChangeArrowheads="1"/>
          </p:cNvSpPr>
          <p:nvPr/>
        </p:nvSpPr>
        <p:spPr bwMode="auto">
          <a:xfrm>
            <a:off x="4114800" y="2557463"/>
            <a:ext cx="762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i="1">
                <a:latin typeface="Calibri" pitchFamily="34" charset="0"/>
                <a:cs typeface="Calibri" pitchFamily="34" charset="0"/>
              </a:rPr>
              <a:t>p</a:t>
            </a:r>
            <a:r>
              <a:rPr lang="en-US" b="1" i="1" baseline="-25000">
                <a:latin typeface="Calibri" pitchFamily="34" charset="0"/>
                <a:cs typeface="Calibri" pitchFamily="34" charset="0"/>
              </a:rPr>
              <a:t>2</a:t>
            </a:r>
          </a:p>
        </p:txBody>
      </p:sp>
      <p:sp>
        <p:nvSpPr>
          <p:cNvPr id="43015" name="Text Box 11"/>
          <p:cNvSpPr txBox="1">
            <a:spLocks noChangeArrowheads="1"/>
          </p:cNvSpPr>
          <p:nvPr/>
        </p:nvSpPr>
        <p:spPr bwMode="auto">
          <a:xfrm>
            <a:off x="5791200" y="2557463"/>
            <a:ext cx="762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i="1">
                <a:latin typeface="Calibri" pitchFamily="34" charset="0"/>
                <a:cs typeface="Calibri" pitchFamily="34" charset="0"/>
              </a:rPr>
              <a:t>p</a:t>
            </a:r>
            <a:r>
              <a:rPr lang="en-US" b="1" i="1" baseline="-25000">
                <a:latin typeface="Calibri" pitchFamily="34" charset="0"/>
                <a:cs typeface="Calibri" pitchFamily="34" charset="0"/>
              </a:rPr>
              <a:t>3</a:t>
            </a:r>
          </a:p>
        </p:txBody>
      </p:sp>
      <p:sp>
        <p:nvSpPr>
          <p:cNvPr id="43016" name="Rectangle 12"/>
          <p:cNvSpPr>
            <a:spLocks noChangeArrowheads="1"/>
          </p:cNvSpPr>
          <p:nvPr/>
        </p:nvSpPr>
        <p:spPr bwMode="auto">
          <a:xfrm>
            <a:off x="609600" y="3284538"/>
            <a:ext cx="8229600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SzPct val="70000"/>
              <a:buFont typeface="Wingdings" pitchFamily="2" charset="2"/>
              <a:buChar char="o"/>
            </a:pPr>
            <a:r>
              <a:rPr lang="en-US" sz="3200" dirty="0">
                <a:latin typeface="Calibri" pitchFamily="34" charset="0"/>
                <a:cs typeface="Calibri" pitchFamily="34" charset="0"/>
              </a:rPr>
              <a:t>Agree Price: </a:t>
            </a:r>
            <a:r>
              <a:rPr lang="en-US" sz="3200" i="1" dirty="0">
                <a:latin typeface="Calibri" pitchFamily="34" charset="0"/>
                <a:cs typeface="Calibri" pitchFamily="34" charset="0"/>
              </a:rPr>
              <a:t>p</a:t>
            </a:r>
            <a:r>
              <a:rPr lang="en-US" sz="3200" i="1" baseline="-25000" dirty="0">
                <a:latin typeface="Calibri" pitchFamily="34" charset="0"/>
                <a:cs typeface="Calibri" pitchFamily="34" charset="0"/>
              </a:rPr>
              <a:t>2</a:t>
            </a:r>
          </a:p>
          <a:p>
            <a:pPr marL="342900" indent="-342900" algn="l">
              <a:spcBef>
                <a:spcPct val="20000"/>
              </a:spcBef>
              <a:buSzPct val="70000"/>
              <a:buFont typeface="Wingdings" pitchFamily="2" charset="2"/>
              <a:buChar char="o"/>
            </a:pPr>
            <a:r>
              <a:rPr lang="en-US" sz="3200" dirty="0">
                <a:latin typeface="Calibri" pitchFamily="34" charset="0"/>
                <a:cs typeface="Calibri" pitchFamily="34" charset="0"/>
              </a:rPr>
              <a:t>The seller bought at wholesale price: </a:t>
            </a:r>
            <a:r>
              <a:rPr lang="en-US" sz="3200" i="1" dirty="0">
                <a:latin typeface="Calibri" pitchFamily="34" charset="0"/>
                <a:cs typeface="Calibri" pitchFamily="34" charset="0"/>
              </a:rPr>
              <a:t>p</a:t>
            </a:r>
            <a:r>
              <a:rPr lang="en-US" sz="3200" i="1" baseline="-25000" dirty="0">
                <a:latin typeface="Calibri" pitchFamily="34" charset="0"/>
                <a:cs typeface="Calibri" pitchFamily="34" charset="0"/>
              </a:rPr>
              <a:t>1</a:t>
            </a:r>
            <a:endParaRPr lang="en-US" sz="3200" dirty="0">
              <a:latin typeface="Calibri" pitchFamily="34" charset="0"/>
              <a:cs typeface="Calibri" pitchFamily="34" charset="0"/>
            </a:endParaRPr>
          </a:p>
          <a:p>
            <a:pPr marL="342900" indent="-342900" algn="l">
              <a:spcBef>
                <a:spcPct val="20000"/>
              </a:spcBef>
              <a:buSzPct val="70000"/>
              <a:buFont typeface="Wingdings" pitchFamily="2" charset="2"/>
              <a:buChar char="o"/>
            </a:pPr>
            <a:r>
              <a:rPr lang="en-US" sz="3200" dirty="0">
                <a:latin typeface="Calibri" pitchFamily="34" charset="0"/>
                <a:cs typeface="Calibri" pitchFamily="34" charset="0"/>
              </a:rPr>
              <a:t>The buyer breaches</a:t>
            </a:r>
          </a:p>
          <a:p>
            <a:pPr marL="342900" indent="-342900" algn="l">
              <a:spcBef>
                <a:spcPct val="20000"/>
              </a:spcBef>
              <a:buSzPct val="70000"/>
              <a:buFont typeface="Wingdings" pitchFamily="2" charset="2"/>
              <a:buChar char="o"/>
            </a:pPr>
            <a:r>
              <a:rPr lang="en-US" sz="3200" dirty="0">
                <a:latin typeface="Calibri" pitchFamily="34" charset="0"/>
                <a:cs typeface="Calibri" pitchFamily="34" charset="0"/>
              </a:rPr>
              <a:t>Reliance damages: </a:t>
            </a:r>
            <a:r>
              <a:rPr lang="en-US" sz="3200" i="1" dirty="0">
                <a:latin typeface="Calibri" pitchFamily="34" charset="0"/>
                <a:cs typeface="Calibri" pitchFamily="34" charset="0"/>
              </a:rPr>
              <a:t>p</a:t>
            </a:r>
            <a:r>
              <a:rPr lang="en-US" sz="3200" i="1" baseline="-25000" dirty="0">
                <a:latin typeface="Calibri" pitchFamily="34" charset="0"/>
                <a:cs typeface="Calibri" pitchFamily="34" charset="0"/>
              </a:rPr>
              <a:t>1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i="1" smtClean="0">
                <a:latin typeface="Calibri" pitchFamily="34" charset="0"/>
                <a:cs typeface="Calibri" pitchFamily="34" charset="0"/>
              </a:rPr>
              <a:t>Example III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19200"/>
            <a:ext cx="8229600" cy="5257800"/>
          </a:xfrm>
        </p:spPr>
        <p:txBody>
          <a:bodyPr/>
          <a:lstStyle/>
          <a:p>
            <a:pPr eaLnBrk="1" hangingPunct="1"/>
            <a:endParaRPr lang="th-TH" b="1" dirty="0" smtClean="0">
              <a:latin typeface="Calibri" pitchFamily="34" charset="0"/>
              <a:cs typeface="Calibri" pitchFamily="34" charset="0"/>
            </a:endParaRPr>
          </a:p>
          <a:p>
            <a:pPr eaLnBrk="1" hangingPunct="1"/>
            <a:endParaRPr lang="th-TH" b="1" dirty="0" smtClean="0">
              <a:latin typeface="Calibri" pitchFamily="34" charset="0"/>
              <a:cs typeface="Calibri" pitchFamily="34" charset="0"/>
            </a:endParaRPr>
          </a:p>
          <a:p>
            <a:pPr eaLnBrk="1" hangingPunct="1"/>
            <a:endParaRPr lang="th-TH" b="1" dirty="0" smtClean="0">
              <a:latin typeface="Calibri" pitchFamily="34" charset="0"/>
              <a:cs typeface="Calibri" pitchFamily="34" charset="0"/>
            </a:endParaRPr>
          </a:p>
          <a:p>
            <a:pPr eaLnBrk="1" hangingPunct="1"/>
            <a:endParaRPr lang="th-TH" b="1" dirty="0" smtClean="0"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914400" y="2252663"/>
            <a:ext cx="7010400" cy="152400"/>
            <a:chOff x="576" y="1104"/>
            <a:chExt cx="4416" cy="96"/>
          </a:xfrm>
        </p:grpSpPr>
        <p:sp>
          <p:nvSpPr>
            <p:cNvPr id="44041" name="Line 5"/>
            <p:cNvSpPr>
              <a:spLocks noChangeShapeType="1"/>
            </p:cNvSpPr>
            <p:nvPr/>
          </p:nvSpPr>
          <p:spPr bwMode="auto">
            <a:xfrm>
              <a:off x="576" y="1152"/>
              <a:ext cx="44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4042" name="Line 6"/>
            <p:cNvSpPr>
              <a:spLocks noChangeShapeType="1"/>
            </p:cNvSpPr>
            <p:nvPr/>
          </p:nvSpPr>
          <p:spPr bwMode="auto">
            <a:xfrm>
              <a:off x="1536" y="1104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4043" name="Line 7"/>
            <p:cNvSpPr>
              <a:spLocks noChangeShapeType="1"/>
            </p:cNvSpPr>
            <p:nvPr/>
          </p:nvSpPr>
          <p:spPr bwMode="auto">
            <a:xfrm>
              <a:off x="2832" y="1104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4044" name="Line 8"/>
            <p:cNvSpPr>
              <a:spLocks noChangeShapeType="1"/>
            </p:cNvSpPr>
            <p:nvPr/>
          </p:nvSpPr>
          <p:spPr bwMode="auto">
            <a:xfrm>
              <a:off x="3888" y="1104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Calibri" pitchFamily="34" charset="0"/>
                <a:cs typeface="Calibri" pitchFamily="34" charset="0"/>
              </a:endParaRPr>
            </a:p>
          </p:txBody>
        </p:sp>
      </p:grpSp>
      <p:sp>
        <p:nvSpPr>
          <p:cNvPr id="44037" name="Text Box 9"/>
          <p:cNvSpPr txBox="1">
            <a:spLocks noChangeArrowheads="1"/>
          </p:cNvSpPr>
          <p:nvPr/>
        </p:nvSpPr>
        <p:spPr bwMode="auto">
          <a:xfrm>
            <a:off x="2057400" y="2557463"/>
            <a:ext cx="762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i="1">
                <a:latin typeface="Calibri" pitchFamily="34" charset="0"/>
                <a:cs typeface="Calibri" pitchFamily="34" charset="0"/>
              </a:rPr>
              <a:t>p</a:t>
            </a:r>
            <a:r>
              <a:rPr lang="en-US" b="1" i="1" baseline="-25000">
                <a:latin typeface="Calibri" pitchFamily="34" charset="0"/>
                <a:cs typeface="Calibri" pitchFamily="34" charset="0"/>
              </a:rPr>
              <a:t>1</a:t>
            </a:r>
          </a:p>
        </p:txBody>
      </p:sp>
      <p:sp>
        <p:nvSpPr>
          <p:cNvPr id="44038" name="Text Box 10"/>
          <p:cNvSpPr txBox="1">
            <a:spLocks noChangeArrowheads="1"/>
          </p:cNvSpPr>
          <p:nvPr/>
        </p:nvSpPr>
        <p:spPr bwMode="auto">
          <a:xfrm>
            <a:off x="4114800" y="2557463"/>
            <a:ext cx="762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i="1">
                <a:latin typeface="Calibri" pitchFamily="34" charset="0"/>
                <a:cs typeface="Calibri" pitchFamily="34" charset="0"/>
              </a:rPr>
              <a:t>p</a:t>
            </a:r>
            <a:r>
              <a:rPr lang="en-US" b="1" i="1" baseline="-25000">
                <a:latin typeface="Calibri" pitchFamily="34" charset="0"/>
                <a:cs typeface="Calibri" pitchFamily="34" charset="0"/>
              </a:rPr>
              <a:t>2</a:t>
            </a:r>
          </a:p>
        </p:txBody>
      </p:sp>
      <p:sp>
        <p:nvSpPr>
          <p:cNvPr id="44039" name="Text Box 11"/>
          <p:cNvSpPr txBox="1">
            <a:spLocks noChangeArrowheads="1"/>
          </p:cNvSpPr>
          <p:nvPr/>
        </p:nvSpPr>
        <p:spPr bwMode="auto">
          <a:xfrm>
            <a:off x="5791200" y="2557463"/>
            <a:ext cx="762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i="1">
                <a:latin typeface="Calibri" pitchFamily="34" charset="0"/>
                <a:cs typeface="Calibri" pitchFamily="34" charset="0"/>
              </a:rPr>
              <a:t>p</a:t>
            </a:r>
            <a:r>
              <a:rPr lang="en-US" b="1" i="1" baseline="-25000">
                <a:latin typeface="Calibri" pitchFamily="34" charset="0"/>
                <a:cs typeface="Calibri" pitchFamily="34" charset="0"/>
              </a:rPr>
              <a:t>3</a:t>
            </a:r>
          </a:p>
        </p:txBody>
      </p:sp>
      <p:sp>
        <p:nvSpPr>
          <p:cNvPr id="44040" name="Rectangle 12"/>
          <p:cNvSpPr>
            <a:spLocks noChangeArrowheads="1"/>
          </p:cNvSpPr>
          <p:nvPr/>
        </p:nvSpPr>
        <p:spPr bwMode="auto">
          <a:xfrm>
            <a:off x="611188" y="2997200"/>
            <a:ext cx="82296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o"/>
            </a:pPr>
            <a:r>
              <a:rPr lang="en-US" sz="3200" dirty="0">
                <a:latin typeface="Calibri" pitchFamily="34" charset="0"/>
                <a:cs typeface="Calibri" pitchFamily="34" charset="0"/>
              </a:rPr>
              <a:t>Agreed Price: </a:t>
            </a:r>
            <a:r>
              <a:rPr lang="en-US" sz="3200" i="1" dirty="0">
                <a:latin typeface="Calibri" pitchFamily="34" charset="0"/>
                <a:cs typeface="Calibri" pitchFamily="34" charset="0"/>
              </a:rPr>
              <a:t>p</a:t>
            </a:r>
            <a:r>
              <a:rPr lang="en-US" sz="3200" i="1" baseline="-25000" dirty="0">
                <a:latin typeface="Calibri" pitchFamily="34" charset="0"/>
                <a:cs typeface="Calibri" pitchFamily="34" charset="0"/>
              </a:rPr>
              <a:t>1</a:t>
            </a:r>
          </a:p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o"/>
            </a:pPr>
            <a:r>
              <a:rPr lang="en-US" sz="3200" dirty="0">
                <a:latin typeface="Calibri" pitchFamily="34" charset="0"/>
                <a:cs typeface="Calibri" pitchFamily="34" charset="0"/>
              </a:rPr>
              <a:t>There is an alternative seller sells at </a:t>
            </a:r>
            <a:r>
              <a:rPr lang="en-US" sz="3200" i="1" dirty="0">
                <a:latin typeface="Calibri" pitchFamily="34" charset="0"/>
                <a:cs typeface="Calibri" pitchFamily="34" charset="0"/>
              </a:rPr>
              <a:t>p</a:t>
            </a:r>
            <a:r>
              <a:rPr lang="en-US" sz="3200" i="1" baseline="-25000" dirty="0">
                <a:latin typeface="Calibri" pitchFamily="34" charset="0"/>
                <a:cs typeface="Calibri" pitchFamily="34" charset="0"/>
              </a:rPr>
              <a:t>2</a:t>
            </a:r>
            <a:endParaRPr lang="en-US" sz="3200" dirty="0">
              <a:latin typeface="Calibri" pitchFamily="34" charset="0"/>
              <a:cs typeface="Calibri" pitchFamily="34" charset="0"/>
            </a:endParaRPr>
          </a:p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o"/>
            </a:pPr>
            <a:r>
              <a:rPr lang="en-US" sz="3200" dirty="0">
                <a:latin typeface="Calibri" pitchFamily="34" charset="0"/>
                <a:cs typeface="Calibri" pitchFamily="34" charset="0"/>
              </a:rPr>
              <a:t>The seller breached, the buyer has to buy at </a:t>
            </a:r>
            <a:r>
              <a:rPr lang="en-US" sz="3200" i="1" dirty="0">
                <a:latin typeface="Calibri" pitchFamily="34" charset="0"/>
                <a:cs typeface="Calibri" pitchFamily="34" charset="0"/>
              </a:rPr>
              <a:t>p</a:t>
            </a:r>
            <a:r>
              <a:rPr lang="en-US" sz="3200" i="1" baseline="-25000" dirty="0">
                <a:latin typeface="Calibri" pitchFamily="34" charset="0"/>
                <a:cs typeface="Calibri" pitchFamily="34" charset="0"/>
              </a:rPr>
              <a:t>3</a:t>
            </a:r>
          </a:p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o"/>
            </a:pPr>
            <a:r>
              <a:rPr lang="en-US" sz="3200" dirty="0">
                <a:latin typeface="Calibri" pitchFamily="34" charset="0"/>
                <a:cs typeface="Calibri" pitchFamily="34" charset="0"/>
              </a:rPr>
              <a:t>Opportunity Cost Damages is </a:t>
            </a:r>
            <a:r>
              <a:rPr lang="en-US" sz="3200" i="1" dirty="0">
                <a:latin typeface="Calibri" pitchFamily="34" charset="0"/>
                <a:cs typeface="Calibri" pitchFamily="34" charset="0"/>
              </a:rPr>
              <a:t>p</a:t>
            </a:r>
            <a:r>
              <a:rPr lang="en-US" sz="3200" i="1" baseline="-25000" dirty="0">
                <a:latin typeface="Calibri" pitchFamily="34" charset="0"/>
                <a:cs typeface="Calibri" pitchFamily="34" charset="0"/>
              </a:rPr>
              <a:t>3 </a:t>
            </a:r>
            <a:r>
              <a:rPr lang="en-US" sz="3200" i="1" dirty="0">
                <a:latin typeface="Calibri" pitchFamily="34" charset="0"/>
                <a:cs typeface="Calibri" pitchFamily="34" charset="0"/>
              </a:rPr>
              <a:t>– p</a:t>
            </a:r>
            <a:r>
              <a:rPr lang="en-US" sz="3200" i="1" baseline="-25000" dirty="0">
                <a:latin typeface="Calibri" pitchFamily="34" charset="0"/>
                <a:cs typeface="Calibri" pitchFamily="34" charset="0"/>
              </a:rPr>
              <a:t>2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Flow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Trek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ppt/theme/themeOverride2.xml><?xml version="1.0" encoding="utf-8"?>
<a:themeOverride xmlns:a="http://schemas.openxmlformats.org/drawingml/2006/main">
  <a:clrScheme name="Trek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ppt/theme/themeOverride3.xml><?xml version="1.0" encoding="utf-8"?>
<a:themeOverride xmlns:a="http://schemas.openxmlformats.org/drawingml/2006/main">
  <a:clrScheme name="Grayscale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4.xml><?xml version="1.0" encoding="utf-8"?>
<a:themeOverride xmlns:a="http://schemas.openxmlformats.org/drawingml/2006/main">
  <a:clrScheme name="Grayscale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5.xml><?xml version="1.0" encoding="utf-8"?>
<a:themeOverride xmlns:a="http://schemas.openxmlformats.org/drawingml/2006/main">
  <a:clrScheme name="Grayscale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6.xml><?xml version="1.0" encoding="utf-8"?>
<a:themeOverride xmlns:a="http://schemas.openxmlformats.org/drawingml/2006/main">
  <a:clrScheme name="Grayscale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7.xml><?xml version="1.0" encoding="utf-8"?>
<a:themeOverride xmlns:a="http://schemas.openxmlformats.org/drawingml/2006/main">
  <a:clrScheme name="Grayscale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8.xml><?xml version="1.0" encoding="utf-8"?>
<a:themeOverride xmlns:a="http://schemas.openxmlformats.org/drawingml/2006/main">
  <a:clrScheme name="Grayscale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9.xml><?xml version="1.0" encoding="utf-8"?>
<a:themeOverride xmlns:a="http://schemas.openxmlformats.org/drawingml/2006/main">
  <a:clrScheme name="Grayscale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610</TotalTime>
  <Words>836</Words>
  <Application>Microsoft Office PowerPoint</Application>
  <PresentationFormat>On-screen Show (4:3)</PresentationFormat>
  <Paragraphs>108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17</vt:i4>
      </vt:variant>
    </vt:vector>
  </HeadingPairs>
  <TitlesOfParts>
    <vt:vector size="20" baseType="lpstr">
      <vt:lpstr>Flow</vt:lpstr>
      <vt:lpstr>Metro</vt:lpstr>
      <vt:lpstr>Urban</vt:lpstr>
      <vt:lpstr>Consequence of Breach</vt:lpstr>
      <vt:lpstr>4 Roles of Contract</vt:lpstr>
      <vt:lpstr>4 Roles of Contract</vt:lpstr>
      <vt:lpstr>Concept of Efficient Breach</vt:lpstr>
      <vt:lpstr>Slide 5</vt:lpstr>
      <vt:lpstr>Compensation: To breach or not to breach…</vt:lpstr>
      <vt:lpstr>What does the breaching party know..?</vt:lpstr>
      <vt:lpstr>Determination of Compensation</vt:lpstr>
      <vt:lpstr>Determination of Compensation</vt:lpstr>
      <vt:lpstr>What is the Benefit of Innocent Party?</vt:lpstr>
      <vt:lpstr>Remedies/Compensation for Breach</vt:lpstr>
      <vt:lpstr>Perfect Expectation Damages </vt:lpstr>
      <vt:lpstr>Reliance Damages</vt:lpstr>
      <vt:lpstr>Opportunity Cost Damages</vt:lpstr>
      <vt:lpstr>Example I</vt:lpstr>
      <vt:lpstr>Example II</vt:lpstr>
      <vt:lpstr>Example III</vt:lpstr>
    </vt:vector>
  </TitlesOfParts>
  <Company>econlab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Law and Economics</dc:title>
  <dc:creator>supruet</dc:creator>
  <cp:lastModifiedBy>user</cp:lastModifiedBy>
  <cp:revision>103</cp:revision>
  <dcterms:created xsi:type="dcterms:W3CDTF">2008-01-10T11:28:32Z</dcterms:created>
  <dcterms:modified xsi:type="dcterms:W3CDTF">2011-10-07T02:19:23Z</dcterms:modified>
</cp:coreProperties>
</file>