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2" d="100"/>
          <a:sy n="72" d="100"/>
        </p:scale>
        <p:origin x="-1242" y="1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D6BBFC3-2328-4A45-8778-96105039EA13}" type="datetimeFigureOut">
              <a:rPr lang="en-US" smtClean="0"/>
              <a:t>3/18/2014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208396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6BBFC3-2328-4A45-8778-96105039EA13}" type="datetimeFigureOut">
              <a:rPr lang="en-US" smtClean="0"/>
              <a:t>3/18/2014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1716639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6BBFC3-2328-4A45-8778-96105039EA13}" type="datetimeFigureOut">
              <a:rPr lang="en-US" smtClean="0"/>
              <a:t>3/18/2014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497257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D6BBFC3-2328-4A45-8778-96105039EA13}" type="datetimeFigureOut">
              <a:rPr lang="en-US" smtClean="0"/>
              <a:t>3/18/2014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485681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D6BBFC3-2328-4A45-8778-96105039EA13}" type="datetimeFigureOut">
              <a:rPr lang="en-US" smtClean="0"/>
              <a:t>3/18/2014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3960166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D6BBFC3-2328-4A45-8778-96105039EA13}" type="datetimeFigureOut">
              <a:rPr lang="en-US" smtClean="0"/>
              <a:t>3/18/2014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89279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6BBFC3-2328-4A45-8778-96105039EA13}" type="datetimeFigureOut">
              <a:rPr lang="en-US" smtClean="0"/>
              <a:t>3/18/2014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3325610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6BBFC3-2328-4A45-8778-96105039EA13}" type="datetimeFigureOut">
              <a:rPr lang="en-US" smtClean="0"/>
              <a:t>3/18/2014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92830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6BBFC3-2328-4A45-8778-96105039EA13}" type="datetimeFigureOut">
              <a:rPr lang="en-US" smtClean="0"/>
              <a:t>3/18/2014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2524017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6BBFC3-2328-4A45-8778-96105039EA13}" type="datetimeFigureOut">
              <a:rPr lang="en-US" smtClean="0"/>
              <a:t>3/18/2014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560210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6BBFC3-2328-4A45-8778-96105039EA13}" type="datetimeFigureOut">
              <a:rPr lang="en-US" smtClean="0"/>
              <a:t>3/18/2014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701814-E99B-4805-9EC6-E2FDF07273E9}" type="slidenum">
              <a:rPr lang="en-US" smtClean="0"/>
              <a:t>‹#›</a:t>
            </a:fld>
            <a:endParaRPr lang="en-US"/>
          </a:p>
        </p:txBody>
      </p:sp>
    </p:spTree>
    <p:extLst>
      <p:ext uri="{BB962C8B-B14F-4D97-AF65-F5344CB8AC3E}">
        <p14:creationId xmlns:p14="http://schemas.microsoft.com/office/powerpoint/2010/main" val="839208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6BBFC3-2328-4A45-8778-96105039EA13}" type="datetimeFigureOut">
              <a:rPr lang="en-US" smtClean="0"/>
              <a:t>3/18/2014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701814-E99B-4805-9EC6-E2FDF07273E9}" type="slidenum">
              <a:rPr lang="en-US" smtClean="0"/>
              <a:t>‹#›</a:t>
            </a:fld>
            <a:endParaRPr lang="en-US"/>
          </a:p>
        </p:txBody>
      </p:sp>
    </p:spTree>
    <p:extLst>
      <p:ext uri="{BB962C8B-B14F-4D97-AF65-F5344CB8AC3E}">
        <p14:creationId xmlns:p14="http://schemas.microsoft.com/office/powerpoint/2010/main" val="253035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dropbox.com/sh/ejq1inujpjem7ur/DQj1QyYWhy"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990600"/>
            <a:ext cx="7772400" cy="1470025"/>
          </a:xfrm>
        </p:spPr>
        <p:txBody>
          <a:bodyPr/>
          <a:lstStyle/>
          <a:p>
            <a:pPr fontAlgn="base"/>
            <a:r>
              <a:rPr lang="en-US" dirty="0"/>
              <a:t>SPSS Statistics for Students: </a:t>
            </a:r>
            <a:r>
              <a:rPr lang="en-US" dirty="0" smtClean="0"/>
              <a:t/>
            </a:r>
            <a:br>
              <a:rPr lang="en-US" dirty="0" smtClean="0"/>
            </a:br>
            <a:r>
              <a:rPr lang="en-US" dirty="0" smtClean="0"/>
              <a:t>The </a:t>
            </a:r>
            <a:r>
              <a:rPr lang="en-US" dirty="0"/>
              <a:t>Basics</a:t>
            </a:r>
          </a:p>
        </p:txBody>
      </p:sp>
      <p:sp>
        <p:nvSpPr>
          <p:cNvPr id="3" name="Subtitle 2"/>
          <p:cNvSpPr>
            <a:spLocks noGrp="1"/>
          </p:cNvSpPr>
          <p:nvPr>
            <p:ph type="subTitle" idx="1"/>
          </p:nvPr>
        </p:nvSpPr>
        <p:spPr>
          <a:xfrm>
            <a:off x="1371600" y="2667000"/>
            <a:ext cx="6400800" cy="685800"/>
          </a:xfrm>
        </p:spPr>
        <p:txBody>
          <a:bodyPr/>
          <a:lstStyle/>
          <a:p>
            <a:r>
              <a:rPr lang="en-US" dirty="0" smtClean="0"/>
              <a:t>Thailand’s Socio-economic Survey</a:t>
            </a:r>
            <a:endParaRPr lang="en-US" dirty="0"/>
          </a:p>
        </p:txBody>
      </p:sp>
      <p:sp>
        <p:nvSpPr>
          <p:cNvPr id="4" name="Title 1"/>
          <p:cNvSpPr txBox="1">
            <a:spLocks/>
          </p:cNvSpPr>
          <p:nvPr/>
        </p:nvSpPr>
        <p:spPr>
          <a:xfrm>
            <a:off x="895165" y="3352800"/>
            <a:ext cx="7772400" cy="3124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base"/>
            <a:r>
              <a:rPr lang="en-US" sz="2800" dirty="0" smtClean="0"/>
              <a:t>Outline:</a:t>
            </a:r>
          </a:p>
          <a:p>
            <a:pPr marL="457200" indent="-457200" algn="l" fontAlgn="base">
              <a:buFont typeface="Arial" pitchFamily="34" charset="0"/>
              <a:buChar char="•"/>
            </a:pPr>
            <a:r>
              <a:rPr lang="en-US" sz="2800" dirty="0" smtClean="0"/>
              <a:t>Introduction</a:t>
            </a:r>
          </a:p>
          <a:p>
            <a:pPr marL="457200" indent="-457200" algn="l" fontAlgn="base">
              <a:buFont typeface="Arial" pitchFamily="34" charset="0"/>
              <a:buChar char="•"/>
            </a:pPr>
            <a:r>
              <a:rPr lang="en-US" sz="2800" dirty="0" smtClean="0"/>
              <a:t>Dataset</a:t>
            </a:r>
          </a:p>
          <a:p>
            <a:pPr marL="457200" indent="-457200" algn="l" fontAlgn="base">
              <a:buFont typeface="Arial" pitchFamily="34" charset="0"/>
              <a:buChar char="•"/>
            </a:pPr>
            <a:r>
              <a:rPr lang="en-US" sz="2800" dirty="0" smtClean="0"/>
              <a:t>Variable measurement</a:t>
            </a:r>
          </a:p>
          <a:p>
            <a:pPr marL="457200" indent="-457200" algn="l" fontAlgn="base">
              <a:buFont typeface="Arial" pitchFamily="34" charset="0"/>
              <a:buChar char="•"/>
            </a:pPr>
            <a:r>
              <a:rPr lang="en-US" sz="2800" dirty="0" smtClean="0"/>
              <a:t>Basic commands</a:t>
            </a:r>
          </a:p>
        </p:txBody>
      </p:sp>
    </p:spTree>
    <p:extLst>
      <p:ext uri="{BB962C8B-B14F-4D97-AF65-F5344CB8AC3E}">
        <p14:creationId xmlns:p14="http://schemas.microsoft.com/office/powerpoint/2010/main" val="846034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First, you will have to download files at</a:t>
            </a:r>
            <a:endParaRPr lang="th-TH" dirty="0" smtClean="0"/>
          </a:p>
          <a:p>
            <a:endParaRPr lang="th-TH" dirty="0" smtClean="0"/>
          </a:p>
          <a:p>
            <a:pPr marL="0" indent="0">
              <a:buNone/>
            </a:pPr>
            <a:r>
              <a:rPr lang="en-US" dirty="0">
                <a:hlinkClick r:id="rId2"/>
              </a:rPr>
              <a:t>https://</a:t>
            </a:r>
            <a:r>
              <a:rPr lang="en-US" dirty="0" smtClean="0">
                <a:hlinkClick r:id="rId2"/>
              </a:rPr>
              <a:t>www.dropbox.com/sh/ejq1inujpjem7ur/DQj1QyYWhy</a:t>
            </a:r>
            <a:endParaRPr lang="th-TH" dirty="0" smtClean="0"/>
          </a:p>
          <a:p>
            <a:pPr marL="0" indent="0">
              <a:buNone/>
            </a:pPr>
            <a:endParaRPr lang="en-US" dirty="0"/>
          </a:p>
          <a:p>
            <a:r>
              <a:rPr lang="en-US" dirty="0" smtClean="0"/>
              <a:t>What </a:t>
            </a:r>
            <a:r>
              <a:rPr lang="en-US" dirty="0"/>
              <a:t>is </a:t>
            </a:r>
            <a:r>
              <a:rPr lang="en-US" dirty="0" smtClean="0"/>
              <a:t>(Household) </a:t>
            </a:r>
            <a:r>
              <a:rPr lang="en-US" dirty="0"/>
              <a:t>Socio-Economic </a:t>
            </a:r>
            <a:r>
              <a:rPr lang="en-US" dirty="0" smtClean="0"/>
              <a:t>Survey (SES) ?</a:t>
            </a:r>
          </a:p>
          <a:p>
            <a:endParaRPr lang="en-US" dirty="0" smtClean="0"/>
          </a:p>
          <a:p>
            <a:pPr lvl="1"/>
            <a:r>
              <a:rPr lang="en-US" dirty="0" smtClean="0"/>
              <a:t>Objective</a:t>
            </a:r>
          </a:p>
          <a:p>
            <a:pPr lvl="1"/>
            <a:endParaRPr lang="en-US" dirty="0" smtClean="0"/>
          </a:p>
          <a:p>
            <a:pPr lvl="1"/>
            <a:r>
              <a:rPr lang="en-US" dirty="0" smtClean="0"/>
              <a:t>Coverage</a:t>
            </a:r>
          </a:p>
        </p:txBody>
      </p:sp>
    </p:spTree>
    <p:extLst>
      <p:ext uri="{BB962C8B-B14F-4D97-AF65-F5344CB8AC3E}">
        <p14:creationId xmlns:p14="http://schemas.microsoft.com/office/powerpoint/2010/main" val="2391705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dirty="0"/>
              <a:t>The primary objective of the survey is collecting information on household income and household expenditures, household consumptions, changes in assets and liabilities, the durable goods ownerships, and housing characteristics including other living conditions of households.</a:t>
            </a:r>
          </a:p>
        </p:txBody>
      </p:sp>
    </p:spTree>
    <p:extLst>
      <p:ext uri="{BB962C8B-B14F-4D97-AF65-F5344CB8AC3E}">
        <p14:creationId xmlns:p14="http://schemas.microsoft.com/office/powerpoint/2010/main" val="32528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 survey </a:t>
            </a:r>
            <a:r>
              <a:rPr lang="en-US" u="sng" dirty="0">
                <a:solidFill>
                  <a:srgbClr val="FF0000"/>
                </a:solidFill>
              </a:rPr>
              <a:t>covered</a:t>
            </a:r>
            <a:r>
              <a:rPr lang="en-US" dirty="0"/>
              <a:t> all private, non-institutional households residing permanently in municipal areas , sanitary districts, and villages of all regions. However, it </a:t>
            </a:r>
            <a:r>
              <a:rPr lang="en-US" u="sng" dirty="0">
                <a:solidFill>
                  <a:srgbClr val="FF0000"/>
                </a:solidFill>
              </a:rPr>
              <a:t>excluded</a:t>
            </a:r>
            <a:r>
              <a:rPr lang="en-US" dirty="0">
                <a:solidFill>
                  <a:srgbClr val="FF0000"/>
                </a:solidFill>
              </a:rPr>
              <a:t> </a:t>
            </a:r>
            <a:r>
              <a:rPr lang="en-US" dirty="0"/>
              <a:t>that part of the population living in transient hotels and rooming houses, hostels, boarding schools, temples, military barracks, prisons, welfare institutes, hospitals and other such institutions. It also </a:t>
            </a:r>
            <a:r>
              <a:rPr lang="en-US" u="sng" dirty="0">
                <a:solidFill>
                  <a:srgbClr val="FF0000"/>
                </a:solidFill>
              </a:rPr>
              <a:t>excluded</a:t>
            </a:r>
            <a:r>
              <a:rPr lang="en-US" dirty="0"/>
              <a:t> households of foreign diplomats and other temporary residents.</a:t>
            </a:r>
          </a:p>
        </p:txBody>
      </p:sp>
    </p:spTree>
    <p:extLst>
      <p:ext uri="{BB962C8B-B14F-4D97-AF65-F5344CB8AC3E}">
        <p14:creationId xmlns:p14="http://schemas.microsoft.com/office/powerpoint/2010/main" val="2207476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Dataset</a:t>
            </a:r>
            <a:endParaRPr lang="en-US" dirty="0"/>
          </a:p>
        </p:txBody>
      </p:sp>
      <p:sp>
        <p:nvSpPr>
          <p:cNvPr id="3" name="Content Placeholder 2"/>
          <p:cNvSpPr>
            <a:spLocks noGrp="1"/>
          </p:cNvSpPr>
          <p:nvPr>
            <p:ph idx="1"/>
          </p:nvPr>
        </p:nvSpPr>
        <p:spPr>
          <a:xfrm>
            <a:off x="457200" y="1219200"/>
            <a:ext cx="8229600" cy="5334000"/>
          </a:xfrm>
        </p:spPr>
        <p:txBody>
          <a:bodyPr>
            <a:normAutofit/>
          </a:bodyPr>
          <a:lstStyle/>
          <a:p>
            <a:r>
              <a:rPr lang="en-US" dirty="0" smtClean="0"/>
              <a:t>SES 2011 (</a:t>
            </a:r>
            <a:r>
              <a:rPr lang="en-US" dirty="0" smtClean="0">
                <a:solidFill>
                  <a:srgbClr val="FF0000"/>
                </a:solidFill>
              </a:rPr>
              <a:t>our working dataset</a:t>
            </a:r>
            <a:r>
              <a:rPr lang="en-US" dirty="0" smtClean="0"/>
              <a:t>)</a:t>
            </a:r>
          </a:p>
          <a:p>
            <a:pPr lvl="1"/>
            <a:r>
              <a:rPr lang="en-US" dirty="0" smtClean="0"/>
              <a:t>Record01:  SUMMARY OF  HOUSEHOLD  INFORMATION</a:t>
            </a:r>
          </a:p>
          <a:p>
            <a:pPr lvl="1"/>
            <a:r>
              <a:rPr lang="en-US" dirty="0" smtClean="0"/>
              <a:t>Record04: EXPENDITURE ON GOODS AND SERVICES  (baht/ month)</a:t>
            </a:r>
          </a:p>
          <a:p>
            <a:endParaRPr lang="en-US" dirty="0" smtClean="0"/>
          </a:p>
          <a:p>
            <a:r>
              <a:rPr lang="en-US" dirty="0" smtClean="0"/>
              <a:t>They are “Merged”</a:t>
            </a:r>
          </a:p>
          <a:p>
            <a:r>
              <a:rPr lang="en-US" dirty="0" smtClean="0"/>
              <a:t>Some of variable are </a:t>
            </a:r>
          </a:p>
          <a:p>
            <a:pPr lvl="1"/>
            <a:r>
              <a:rPr lang="en-US" dirty="0" smtClean="0"/>
              <a:t>Labeled</a:t>
            </a:r>
          </a:p>
          <a:p>
            <a:pPr lvl="1"/>
            <a:r>
              <a:rPr lang="en-US" dirty="0" smtClean="0"/>
              <a:t>Valued</a:t>
            </a:r>
            <a:endParaRPr lang="en-US" dirty="0"/>
          </a:p>
        </p:txBody>
      </p:sp>
      <p:cxnSp>
        <p:nvCxnSpPr>
          <p:cNvPr id="5" name="Straight Connector 4"/>
          <p:cNvCxnSpPr/>
          <p:nvPr/>
        </p:nvCxnSpPr>
        <p:spPr>
          <a:xfrm>
            <a:off x="438705" y="4114800"/>
            <a:ext cx="8153400" cy="762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5352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Variable measurement</a:t>
            </a:r>
            <a:endParaRPr lang="en-US" dirty="0"/>
          </a:p>
        </p:txBody>
      </p:sp>
      <p:sp>
        <p:nvSpPr>
          <p:cNvPr id="3" name="Content Placeholder 2"/>
          <p:cNvSpPr>
            <a:spLocks noGrp="1"/>
          </p:cNvSpPr>
          <p:nvPr>
            <p:ph idx="1"/>
          </p:nvPr>
        </p:nvSpPr>
        <p:spPr>
          <a:xfrm>
            <a:off x="457200" y="1371600"/>
            <a:ext cx="8229600" cy="5181600"/>
          </a:xfrm>
        </p:spPr>
        <p:txBody>
          <a:bodyPr>
            <a:normAutofit/>
          </a:bodyPr>
          <a:lstStyle/>
          <a:p>
            <a:pPr lvl="1"/>
            <a:r>
              <a:rPr lang="en-US" b="1" dirty="0" smtClean="0"/>
              <a:t>Nominal: </a:t>
            </a:r>
          </a:p>
          <a:p>
            <a:pPr lvl="3"/>
            <a:r>
              <a:rPr lang="en-US" dirty="0" smtClean="0"/>
              <a:t>A variable can be treated as nominal when its </a:t>
            </a:r>
            <a:r>
              <a:rPr lang="en-US" u="sng" dirty="0" smtClean="0">
                <a:solidFill>
                  <a:srgbClr val="FF0000"/>
                </a:solidFill>
              </a:rPr>
              <a:t>values represent categories</a:t>
            </a:r>
            <a:r>
              <a:rPr lang="en-US" dirty="0" smtClean="0"/>
              <a:t> with no intrinsic ranking; for example, the department of the company in which an employee works. </a:t>
            </a:r>
          </a:p>
          <a:p>
            <a:pPr lvl="1"/>
            <a:r>
              <a:rPr lang="en-US" b="1" dirty="0" smtClean="0"/>
              <a:t>Ordinal:</a:t>
            </a:r>
          </a:p>
          <a:p>
            <a:pPr lvl="3"/>
            <a:r>
              <a:rPr lang="en-US" dirty="0" smtClean="0"/>
              <a:t>A variable can be treated as ordinal when its </a:t>
            </a:r>
            <a:r>
              <a:rPr lang="en-US" u="sng" dirty="0" smtClean="0">
                <a:solidFill>
                  <a:srgbClr val="FF0000"/>
                </a:solidFill>
              </a:rPr>
              <a:t>values represent categories with some intrinsic ranking</a:t>
            </a:r>
            <a:r>
              <a:rPr lang="en-US" dirty="0" smtClean="0"/>
              <a:t>; for example, levels of service satisfaction from highly dissatisfied to highly satisfied. </a:t>
            </a:r>
          </a:p>
          <a:p>
            <a:pPr lvl="1"/>
            <a:r>
              <a:rPr lang="en-US" b="1" dirty="0" smtClean="0"/>
              <a:t>Scale:</a:t>
            </a:r>
          </a:p>
          <a:p>
            <a:pPr lvl="3"/>
            <a:r>
              <a:rPr lang="en-US" dirty="0" smtClean="0"/>
              <a:t>A variable can be treated as scale when its </a:t>
            </a:r>
            <a:r>
              <a:rPr lang="en-US" u="sng" dirty="0" smtClean="0">
                <a:solidFill>
                  <a:srgbClr val="FF0000"/>
                </a:solidFill>
              </a:rPr>
              <a:t>values represent ordered categories</a:t>
            </a:r>
            <a:r>
              <a:rPr lang="en-US" dirty="0" smtClean="0"/>
              <a:t> with a meaningful metric, so that distance comparisons between values are appropriate. Examples of scale variables include age in years and income</a:t>
            </a:r>
            <a:endParaRPr lang="en-US" dirty="0"/>
          </a:p>
        </p:txBody>
      </p:sp>
    </p:spTree>
    <p:extLst>
      <p:ext uri="{BB962C8B-B14F-4D97-AF65-F5344CB8AC3E}">
        <p14:creationId xmlns:p14="http://schemas.microsoft.com/office/powerpoint/2010/main" val="4218197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commands</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Weight variable</a:t>
            </a:r>
          </a:p>
          <a:p>
            <a:pPr marL="514350" indent="-514350">
              <a:buFont typeface="+mj-lt"/>
              <a:buAutoNum type="arabicPeriod"/>
            </a:pPr>
            <a:r>
              <a:rPr lang="en-US" dirty="0" smtClean="0"/>
              <a:t>Case selection</a:t>
            </a:r>
          </a:p>
          <a:p>
            <a:pPr marL="514350" indent="-514350">
              <a:buFont typeface="+mj-lt"/>
              <a:buAutoNum type="arabicPeriod"/>
            </a:pPr>
            <a:r>
              <a:rPr lang="en-US" dirty="0" smtClean="0"/>
              <a:t>Variable transformation</a:t>
            </a:r>
          </a:p>
          <a:p>
            <a:pPr marL="514350" indent="-514350">
              <a:buFont typeface="+mj-lt"/>
              <a:buAutoNum type="arabicPeriod"/>
            </a:pPr>
            <a:r>
              <a:rPr lang="en-US" dirty="0" smtClean="0"/>
              <a:t>Correlation</a:t>
            </a:r>
          </a:p>
          <a:p>
            <a:pPr marL="514350" indent="-514350">
              <a:buFont typeface="+mj-lt"/>
              <a:buAutoNum type="arabicPeriod"/>
            </a:pPr>
            <a:r>
              <a:rPr lang="en-US" dirty="0" smtClean="0"/>
              <a:t>Quintile</a:t>
            </a:r>
          </a:p>
          <a:p>
            <a:pPr marL="514350" indent="-514350">
              <a:buFont typeface="+mj-lt"/>
              <a:buAutoNum type="arabicPeriod"/>
            </a:pPr>
            <a:r>
              <a:rPr lang="en-US" dirty="0" smtClean="0"/>
              <a:t>Table and chart builder</a:t>
            </a:r>
          </a:p>
          <a:p>
            <a:endParaRPr lang="en-US" dirty="0"/>
          </a:p>
        </p:txBody>
      </p:sp>
    </p:spTree>
    <p:extLst>
      <p:ext uri="{BB962C8B-B14F-4D97-AF65-F5344CB8AC3E}">
        <p14:creationId xmlns:p14="http://schemas.microsoft.com/office/powerpoint/2010/main" val="38683069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243</Words>
  <Application>Microsoft Office PowerPoint</Application>
  <PresentationFormat>On-screen Show (4:3)</PresentationFormat>
  <Paragraphs>44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SPSS Statistics for Students:  The Basics</vt:lpstr>
      <vt:lpstr>Introduction</vt:lpstr>
      <vt:lpstr>Introduction</vt:lpstr>
      <vt:lpstr>Introduction</vt:lpstr>
      <vt:lpstr>Dataset</vt:lpstr>
      <vt:lpstr>Variable measurement</vt:lpstr>
      <vt:lpstr>Basic commands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 SPSS programing and data analysis</dc:title>
  <dc:creator>Lenovo</dc:creator>
  <cp:lastModifiedBy>Nondh</cp:lastModifiedBy>
  <cp:revision>6</cp:revision>
  <dcterms:created xsi:type="dcterms:W3CDTF">2014-03-18T14:49:48Z</dcterms:created>
  <dcterms:modified xsi:type="dcterms:W3CDTF">2014-03-18T16:05:51Z</dcterms:modified>
</cp:coreProperties>
</file>