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684" y="-14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29434FD3-15A4-43EC-BA3D-9E13D881142B}" type="datetimeFigureOut">
              <a:rPr lang="th-TH" smtClean="0"/>
              <a:pPr/>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83601C3A-5D24-4205-BC78-B525FC8815B8}"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29434FD3-15A4-43EC-BA3D-9E13D881142B}" type="datetimeFigureOut">
              <a:rPr lang="th-TH" smtClean="0"/>
              <a:pPr/>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83601C3A-5D24-4205-BC78-B525FC8815B8}"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29434FD3-15A4-43EC-BA3D-9E13D881142B}" type="datetimeFigureOut">
              <a:rPr lang="th-TH" smtClean="0"/>
              <a:pPr/>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83601C3A-5D24-4205-BC78-B525FC8815B8}"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29434FD3-15A4-43EC-BA3D-9E13D881142B}" type="datetimeFigureOut">
              <a:rPr lang="th-TH" smtClean="0"/>
              <a:pPr/>
              <a:t>03/12/54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83601C3A-5D24-4205-BC78-B525FC8815B8}"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29434FD3-15A4-43EC-BA3D-9E13D881142B}" type="datetimeFigureOut">
              <a:rPr lang="th-TH" smtClean="0"/>
              <a:pPr/>
              <a:t>03/12/54</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83601C3A-5D24-4205-BC78-B525FC8815B8}"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29434FD3-15A4-43EC-BA3D-9E13D881142B}" type="datetimeFigureOut">
              <a:rPr lang="th-TH" smtClean="0"/>
              <a:pPr/>
              <a:t>03/12/54</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83601C3A-5D24-4205-BC78-B525FC8815B8}"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29434FD3-15A4-43EC-BA3D-9E13D881142B}" type="datetimeFigureOut">
              <a:rPr lang="th-TH" smtClean="0"/>
              <a:pPr/>
              <a:t>03/12/54</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83601C3A-5D24-4205-BC78-B525FC8815B8}"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29434FD3-15A4-43EC-BA3D-9E13D881142B}" type="datetimeFigureOut">
              <a:rPr lang="th-TH" smtClean="0"/>
              <a:pPr/>
              <a:t>03/12/54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83601C3A-5D24-4205-BC78-B525FC8815B8}"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29434FD3-15A4-43EC-BA3D-9E13D881142B}" type="datetimeFigureOut">
              <a:rPr lang="th-TH" smtClean="0"/>
              <a:pPr/>
              <a:t>03/12/54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83601C3A-5D24-4205-BC78-B525FC8815B8}"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29434FD3-15A4-43EC-BA3D-9E13D881142B}" type="datetimeFigureOut">
              <a:rPr lang="th-TH" smtClean="0"/>
              <a:pPr/>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83601C3A-5D24-4205-BC78-B525FC8815B8}"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29434FD3-15A4-43EC-BA3D-9E13D881142B}" type="datetimeFigureOut">
              <a:rPr lang="th-TH" smtClean="0"/>
              <a:pPr/>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83601C3A-5D24-4205-BC78-B525FC8815B8}"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434FD3-15A4-43EC-BA3D-9E13D881142B}" type="datetimeFigureOut">
              <a:rPr lang="th-TH" smtClean="0"/>
              <a:pPr/>
              <a:t>03/12/54</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601C3A-5D24-4205-BC78-B525FC8815B8}"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1500175"/>
            <a:ext cx="7772400" cy="1500197"/>
          </a:xfrm>
        </p:spPr>
        <p:txBody>
          <a:bodyPr/>
          <a:lstStyle/>
          <a:p>
            <a:r>
              <a:rPr lang="en-US" dirty="0" smtClean="0"/>
              <a:t>Pledge</a:t>
            </a:r>
            <a:endParaRPr lang="th-TH" dirty="0"/>
          </a:p>
        </p:txBody>
      </p:sp>
      <p:sp>
        <p:nvSpPr>
          <p:cNvPr id="3" name="ชื่อเรื่องรอง 2"/>
          <p:cNvSpPr>
            <a:spLocks noGrp="1"/>
          </p:cNvSpPr>
          <p:nvPr>
            <p:ph type="subTitle" idx="1"/>
          </p:nvPr>
        </p:nvSpPr>
        <p:spPr/>
        <p:txBody>
          <a:bodyPr>
            <a:normAutofit fontScale="85000" lnSpcReduction="20000"/>
          </a:bodyPr>
          <a:lstStyle/>
          <a:p>
            <a:r>
              <a:rPr lang="en-US" dirty="0" err="1" smtClean="0">
                <a:solidFill>
                  <a:schemeClr val="tx1"/>
                </a:solidFill>
              </a:rPr>
              <a:t>Panumas</a:t>
            </a:r>
            <a:r>
              <a:rPr lang="en-US" dirty="0" smtClean="0">
                <a:solidFill>
                  <a:schemeClr val="tx1"/>
                </a:solidFill>
              </a:rPr>
              <a:t> </a:t>
            </a:r>
            <a:r>
              <a:rPr lang="en-US" dirty="0" err="1" smtClean="0">
                <a:solidFill>
                  <a:schemeClr val="tx1"/>
                </a:solidFill>
              </a:rPr>
              <a:t>Achalaboon</a:t>
            </a:r>
            <a:endParaRPr lang="en-US" dirty="0" smtClean="0">
              <a:solidFill>
                <a:schemeClr val="tx1"/>
              </a:solidFill>
            </a:endParaRPr>
          </a:p>
          <a:p>
            <a:r>
              <a:rPr lang="en-US" dirty="0" smtClean="0">
                <a:solidFill>
                  <a:schemeClr val="tx1"/>
                </a:solidFill>
              </a:rPr>
              <a:t>Public Prosecutor</a:t>
            </a:r>
          </a:p>
          <a:p>
            <a:r>
              <a:rPr lang="en-US" dirty="0" smtClean="0">
                <a:solidFill>
                  <a:schemeClr val="tx1"/>
                </a:solidFill>
              </a:rPr>
              <a:t>International Affairs Department</a:t>
            </a:r>
          </a:p>
          <a:p>
            <a:r>
              <a:rPr lang="en-US" dirty="0" smtClean="0">
                <a:solidFill>
                  <a:schemeClr val="tx1"/>
                </a:solidFill>
              </a:rPr>
              <a:t>Office of the Attorney General</a:t>
            </a:r>
            <a:endParaRPr lang="th-TH" dirty="0" smtClean="0">
              <a:solidFill>
                <a:schemeClr val="tx1"/>
              </a:solidFill>
            </a:endParaRPr>
          </a:p>
          <a:p>
            <a:endParaRPr lang="th-TH"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357166"/>
            <a:ext cx="8229600" cy="5768997"/>
          </a:xfrm>
        </p:spPr>
        <p:txBody>
          <a:bodyPr/>
          <a:lstStyle/>
          <a:p>
            <a:pPr>
              <a:buNone/>
            </a:pPr>
            <a:endParaRPr lang="en-US" dirty="0" smtClean="0"/>
          </a:p>
          <a:p>
            <a:pPr>
              <a:buNone/>
            </a:pPr>
            <a:r>
              <a:rPr lang="en-US" dirty="0" smtClean="0"/>
              <a:t>                              Section 747</a:t>
            </a:r>
          </a:p>
          <a:p>
            <a:pPr>
              <a:buNone/>
            </a:pPr>
            <a:endParaRPr lang="en-US" dirty="0" smtClean="0"/>
          </a:p>
          <a:p>
            <a:pPr>
              <a:buNone/>
            </a:pPr>
            <a:r>
              <a:rPr lang="en-US" dirty="0" smtClean="0"/>
              <a:t>         “A pledge is a contract whereby a person, called the </a:t>
            </a:r>
            <a:r>
              <a:rPr lang="en-US" dirty="0" err="1" smtClean="0"/>
              <a:t>pledgor</a:t>
            </a:r>
            <a:r>
              <a:rPr lang="en-US" dirty="0" smtClean="0"/>
              <a:t>, delivers to another person, called the </a:t>
            </a:r>
            <a:r>
              <a:rPr lang="en-US" dirty="0" err="1" smtClean="0"/>
              <a:t>pledgee</a:t>
            </a:r>
            <a:r>
              <a:rPr lang="en-US" dirty="0" smtClean="0"/>
              <a:t>, a movable property as a security for the performance of an obligation.”</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endParaRPr lang="en-US" dirty="0" smtClean="0"/>
          </a:p>
          <a:p>
            <a:pPr>
              <a:buNone/>
            </a:pPr>
            <a:r>
              <a:rPr lang="en-US" sz="2400" dirty="0" smtClean="0"/>
              <a:t>Debtor---------Obligation (loan)-------------creditor</a:t>
            </a:r>
          </a:p>
          <a:p>
            <a:pPr>
              <a:buNone/>
            </a:pPr>
            <a:endParaRPr lang="en-US" sz="2400" dirty="0" smtClean="0"/>
          </a:p>
          <a:p>
            <a:pPr>
              <a:buNone/>
            </a:pPr>
            <a:r>
              <a:rPr lang="en-US" sz="2400" dirty="0" err="1" smtClean="0"/>
              <a:t>pledgor</a:t>
            </a:r>
            <a:r>
              <a:rPr lang="en-US" sz="2400" dirty="0" smtClean="0"/>
              <a:t> ---------deliver  a property---------- </a:t>
            </a:r>
            <a:r>
              <a:rPr lang="en-US" sz="2400" dirty="0" err="1" smtClean="0"/>
              <a:t>pledgee</a:t>
            </a:r>
            <a:r>
              <a:rPr lang="en-US" sz="2400" dirty="0" smtClean="0"/>
              <a:t> (creditor)</a:t>
            </a:r>
          </a:p>
          <a:p>
            <a:pPr>
              <a:buNone/>
            </a:pPr>
            <a:r>
              <a:rPr lang="en-US" dirty="0" smtClean="0"/>
              <a:t>               </a:t>
            </a:r>
          </a:p>
          <a:p>
            <a:pPr>
              <a:buNone/>
            </a:pPr>
            <a:r>
              <a:rPr lang="en-US" sz="2400" smtClean="0"/>
              <a:t> </a:t>
            </a:r>
            <a:r>
              <a:rPr lang="en-US" sz="2400" smtClean="0"/>
              <a:t>                                        </a:t>
            </a:r>
            <a:r>
              <a:rPr lang="en-US" sz="2400" smtClean="0"/>
              <a:t>pledge </a:t>
            </a:r>
            <a:r>
              <a:rPr lang="en-US" sz="2400" dirty="0" smtClean="0"/>
              <a:t>contract</a:t>
            </a:r>
          </a:p>
          <a:p>
            <a:pPr>
              <a:buNone/>
            </a:pPr>
            <a:r>
              <a:rPr lang="en-US" sz="2400" dirty="0" smtClean="0"/>
              <a:t>              as security for the performance of an obligation</a:t>
            </a:r>
          </a:p>
          <a:p>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357166"/>
            <a:ext cx="8229600" cy="6143668"/>
          </a:xfrm>
        </p:spPr>
        <p:txBody>
          <a:bodyPr>
            <a:normAutofit/>
          </a:bodyPr>
          <a:lstStyle/>
          <a:p>
            <a:pPr>
              <a:buNone/>
            </a:pPr>
            <a:r>
              <a:rPr lang="en-US" dirty="0" smtClean="0"/>
              <a:t>                     The principles of pledge </a:t>
            </a:r>
          </a:p>
          <a:p>
            <a:pPr lvl="0">
              <a:buNone/>
            </a:pPr>
            <a:r>
              <a:rPr lang="en-US" dirty="0" smtClean="0"/>
              <a:t>1. The mortgagor could be </a:t>
            </a:r>
          </a:p>
          <a:p>
            <a:pPr lvl="0">
              <a:buNone/>
            </a:pPr>
            <a:r>
              <a:rPr lang="en-US" dirty="0" smtClean="0"/>
              <a:t>     1.1 the debtor of the obligation or </a:t>
            </a:r>
          </a:p>
          <a:p>
            <a:pPr lvl="0">
              <a:buNone/>
            </a:pPr>
            <a:r>
              <a:rPr lang="en-US" dirty="0" smtClean="0"/>
              <a:t>     1.2 the third person who is the owner of the </a:t>
            </a:r>
          </a:p>
          <a:p>
            <a:pPr lvl="0">
              <a:buNone/>
            </a:pPr>
            <a:r>
              <a:rPr lang="en-US" dirty="0" smtClean="0"/>
              <a:t>           property</a:t>
            </a:r>
          </a:p>
          <a:p>
            <a:pPr lvl="0">
              <a:buNone/>
            </a:pPr>
            <a:endParaRPr lang="en-US" dirty="0" smtClean="0"/>
          </a:p>
          <a:p>
            <a:pPr lvl="0">
              <a:buNone/>
            </a:pPr>
            <a:r>
              <a:rPr lang="en-US" dirty="0" smtClean="0"/>
              <a:t>    Reasons</a:t>
            </a:r>
          </a:p>
          <a:p>
            <a:pPr lvl="0">
              <a:buNone/>
            </a:pPr>
            <a:r>
              <a:rPr lang="en-US" dirty="0" smtClean="0"/>
              <a:t>    (a) The pledge is the contract between a </a:t>
            </a:r>
            <a:r>
              <a:rPr lang="en-US" dirty="0" err="1" smtClean="0"/>
              <a:t>pledgor</a:t>
            </a:r>
            <a:r>
              <a:rPr lang="en-US" dirty="0" smtClean="0"/>
              <a:t> and the creditor in order to guarantee the performance of the obligation of the debtor.</a:t>
            </a:r>
          </a:p>
          <a:p>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normAutofit fontScale="92500" lnSpcReduction="10000"/>
          </a:bodyPr>
          <a:lstStyle/>
          <a:p>
            <a:pPr lvl="0">
              <a:buNone/>
            </a:pPr>
            <a:r>
              <a:rPr lang="en-US" dirty="0" smtClean="0"/>
              <a:t>    (b) The pledge is a security guarantee. </a:t>
            </a:r>
          </a:p>
          <a:p>
            <a:pPr lvl="0">
              <a:buNone/>
            </a:pPr>
            <a:r>
              <a:rPr lang="en-US" dirty="0" smtClean="0"/>
              <a:t>          Therefore, the debtor or the third person </a:t>
            </a:r>
          </a:p>
          <a:p>
            <a:pPr lvl="0">
              <a:buNone/>
            </a:pPr>
            <a:r>
              <a:rPr lang="en-US" dirty="0" smtClean="0"/>
              <a:t>          may mortgage his property as security for </a:t>
            </a:r>
          </a:p>
          <a:p>
            <a:pPr lvl="0">
              <a:buNone/>
            </a:pPr>
            <a:r>
              <a:rPr lang="en-US" dirty="0" smtClean="0"/>
              <a:t>          the performance of an obligation by  </a:t>
            </a:r>
          </a:p>
          <a:p>
            <a:pPr lvl="0">
              <a:buNone/>
            </a:pPr>
            <a:r>
              <a:rPr lang="en-US" dirty="0" smtClean="0"/>
              <a:t>          another person. </a:t>
            </a:r>
          </a:p>
          <a:p>
            <a:pPr lvl="0">
              <a:buNone/>
            </a:pPr>
            <a:r>
              <a:rPr lang="en-US" dirty="0" smtClean="0"/>
              <a:t>    (c) It is different from the </a:t>
            </a:r>
            <a:r>
              <a:rPr lang="en-US" dirty="0" err="1" smtClean="0"/>
              <a:t>suretyship</a:t>
            </a:r>
            <a:r>
              <a:rPr lang="en-US" dirty="0" smtClean="0"/>
              <a:t> which is </a:t>
            </a:r>
          </a:p>
          <a:p>
            <a:pPr lvl="0">
              <a:buNone/>
            </a:pPr>
            <a:r>
              <a:rPr lang="en-US" dirty="0" smtClean="0"/>
              <a:t>          the personal guarantee. Only the third </a:t>
            </a:r>
          </a:p>
          <a:p>
            <a:pPr lvl="0">
              <a:buNone/>
            </a:pPr>
            <a:r>
              <a:rPr lang="en-US" dirty="0" smtClean="0"/>
              <a:t>          person can be the surety because if the </a:t>
            </a:r>
          </a:p>
          <a:p>
            <a:pPr lvl="0">
              <a:buNone/>
            </a:pPr>
            <a:r>
              <a:rPr lang="en-US" dirty="0" smtClean="0"/>
              <a:t>          debtor guarantees himself, the creditor </a:t>
            </a:r>
          </a:p>
          <a:p>
            <a:pPr lvl="0">
              <a:buNone/>
            </a:pPr>
            <a:r>
              <a:rPr lang="en-US" dirty="0" smtClean="0"/>
              <a:t>          will not get any more security.</a:t>
            </a:r>
          </a:p>
          <a:p>
            <a:pPr>
              <a:buNone/>
            </a:pPr>
            <a:r>
              <a:rPr lang="en-US" dirty="0" smtClean="0"/>
              <a:t>    (d) The </a:t>
            </a:r>
            <a:r>
              <a:rPr lang="en-US" dirty="0" err="1" smtClean="0"/>
              <a:t>pledgor</a:t>
            </a:r>
            <a:r>
              <a:rPr lang="en-US" dirty="0" smtClean="0"/>
              <a:t> can be more than 1</a:t>
            </a:r>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lvl="0">
              <a:buNone/>
            </a:pPr>
            <a:r>
              <a:rPr lang="en-US" dirty="0" smtClean="0"/>
              <a:t>2. The </a:t>
            </a:r>
            <a:r>
              <a:rPr lang="en-US" dirty="0" err="1" smtClean="0"/>
              <a:t>pledgee</a:t>
            </a:r>
            <a:r>
              <a:rPr lang="en-US" dirty="0" smtClean="0"/>
              <a:t> must be the creditor of the obligation because he would be the only person to enforce the pledged property.</a:t>
            </a:r>
          </a:p>
          <a:p>
            <a:endParaRPr lang="en-US" dirty="0" smtClean="0"/>
          </a:p>
          <a:p>
            <a:pPr lvl="0">
              <a:buNone/>
            </a:pPr>
            <a:r>
              <a:rPr lang="en-US" dirty="0" smtClean="0"/>
              <a:t>3. The property that can be pledged  </a:t>
            </a:r>
          </a:p>
          <a:p>
            <a:pPr>
              <a:buNone/>
            </a:pPr>
            <a:r>
              <a:rPr lang="en-US" dirty="0" smtClean="0"/>
              <a:t>    3.1 Any kind of movable property can be </a:t>
            </a:r>
          </a:p>
          <a:p>
            <a:pPr>
              <a:buNone/>
            </a:pPr>
            <a:r>
              <a:rPr lang="en-US" dirty="0" smtClean="0"/>
              <a:t>           pledged. </a:t>
            </a:r>
          </a:p>
          <a:p>
            <a:pPr>
              <a:buNone/>
            </a:pPr>
            <a:r>
              <a:rPr lang="en-US" dirty="0" smtClean="0"/>
              <a:t>    3.2 Some kind of registered movable property </a:t>
            </a:r>
          </a:p>
          <a:p>
            <a:pPr>
              <a:buNone/>
            </a:pPr>
            <a:r>
              <a:rPr lang="en-US" dirty="0" smtClean="0"/>
              <a:t>          can be pledged and mortgaged. </a:t>
            </a:r>
          </a:p>
          <a:p>
            <a:pPr>
              <a:buNone/>
            </a:pPr>
            <a:r>
              <a:rPr lang="en-US" dirty="0" smtClean="0"/>
              <a:t> </a:t>
            </a:r>
          </a:p>
          <a:p>
            <a:pPr>
              <a:buNone/>
            </a:pPr>
            <a:endParaRPr lang="th-TH"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6357982"/>
          </a:xfrm>
        </p:spPr>
        <p:txBody>
          <a:bodyPr/>
          <a:lstStyle/>
          <a:p>
            <a:pPr lvl="0">
              <a:buNone/>
            </a:pPr>
            <a:r>
              <a:rPr lang="en-US" dirty="0" smtClean="0"/>
              <a:t>4. The </a:t>
            </a:r>
            <a:r>
              <a:rPr lang="en-US" dirty="0" err="1" smtClean="0"/>
              <a:t>pledgor</a:t>
            </a:r>
            <a:r>
              <a:rPr lang="en-US" dirty="0" smtClean="0"/>
              <a:t> has to deliver the pledged property to the </a:t>
            </a:r>
            <a:r>
              <a:rPr lang="en-US" dirty="0" err="1" smtClean="0"/>
              <a:t>pledgee</a:t>
            </a:r>
            <a:r>
              <a:rPr lang="en-US" dirty="0" smtClean="0"/>
              <a:t>. The reason is because the pledged property is movable property. If the pledged property is not in possession of the creditor, other person will not know that the property is pledged.</a:t>
            </a:r>
          </a:p>
          <a:p>
            <a:pPr lvl="0">
              <a:buNone/>
            </a:pPr>
            <a:r>
              <a:rPr lang="en-US" dirty="0" smtClean="0"/>
              <a:t> </a:t>
            </a:r>
          </a:p>
          <a:p>
            <a:pPr>
              <a:buNone/>
            </a:pPr>
            <a:r>
              <a:rPr lang="en-US" dirty="0" smtClean="0"/>
              <a:t>    If the pledge allows the pledged property to return into the possession of the </a:t>
            </a:r>
            <a:r>
              <a:rPr lang="en-US" dirty="0" err="1" smtClean="0"/>
              <a:t>pledgor</a:t>
            </a:r>
            <a:r>
              <a:rPr lang="en-US" dirty="0" smtClean="0"/>
              <a:t>, the pledge is terminated. (Section 769 (2))</a:t>
            </a:r>
          </a:p>
          <a:p>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lvl="0">
              <a:buNone/>
            </a:pPr>
            <a:r>
              <a:rPr lang="en-US" dirty="0" smtClean="0"/>
              <a:t>6. The formality  : The pledge contract has not to be made in writing or documentary evidence. </a:t>
            </a:r>
          </a:p>
          <a:p>
            <a:pPr lvl="0">
              <a:buNone/>
            </a:pPr>
            <a:endParaRPr lang="en-US" dirty="0" smtClean="0">
              <a:solidFill>
                <a:srgbClr val="7030A0"/>
              </a:solidFill>
            </a:endParaRPr>
          </a:p>
          <a:p>
            <a:pPr lvl="0">
              <a:buNone/>
            </a:pPr>
            <a:r>
              <a:rPr lang="en-US" dirty="0" smtClean="0">
                <a:solidFill>
                  <a:srgbClr val="7030A0"/>
                </a:solidFill>
              </a:rPr>
              <a:t>   </a:t>
            </a:r>
            <a:r>
              <a:rPr lang="en-US" dirty="0" smtClean="0"/>
              <a:t>The party can make agreement by wording. </a:t>
            </a:r>
          </a:p>
          <a:p>
            <a:pPr lvl="0">
              <a:buNone/>
            </a:pPr>
            <a:endParaRPr lang="en-US" dirty="0" smtClean="0"/>
          </a:p>
          <a:p>
            <a:pPr lvl="0">
              <a:buNone/>
            </a:pPr>
            <a:r>
              <a:rPr lang="en-US" dirty="0" smtClean="0"/>
              <a:t>    However, the </a:t>
            </a:r>
            <a:r>
              <a:rPr lang="en-US" dirty="0" err="1" smtClean="0"/>
              <a:t>pledgor</a:t>
            </a:r>
            <a:r>
              <a:rPr lang="en-US" dirty="0" smtClean="0"/>
              <a:t> has to deliver the pledged property to the pledge with the intention that if the </a:t>
            </a:r>
            <a:r>
              <a:rPr lang="en-US" dirty="0" err="1" smtClean="0"/>
              <a:t>pledgor</a:t>
            </a:r>
            <a:r>
              <a:rPr lang="en-US" dirty="0" smtClean="0"/>
              <a:t> does not perform the obligation within the deadline, the pledge can enforce the pledged property.</a:t>
            </a:r>
          </a:p>
          <a:p>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lvl="0">
              <a:buNone/>
            </a:pPr>
            <a:r>
              <a:rPr lang="en-US" dirty="0" smtClean="0"/>
              <a:t>7. The </a:t>
            </a:r>
            <a:r>
              <a:rPr lang="en-US" dirty="0" err="1" smtClean="0"/>
              <a:t>pledgee</a:t>
            </a:r>
            <a:r>
              <a:rPr lang="en-US" dirty="0" smtClean="0"/>
              <a:t> is entitled to be paid from the pledged property before the ordinary creditors. (Section 282, 251)</a:t>
            </a:r>
          </a:p>
          <a:p>
            <a:pPr>
              <a:buNone/>
            </a:pPr>
            <a:r>
              <a:rPr lang="en-US" dirty="0" smtClean="0"/>
              <a:t> </a:t>
            </a:r>
          </a:p>
          <a:p>
            <a:r>
              <a:rPr lang="en-US" dirty="0" smtClean="0"/>
              <a:t>The ordinary creditors mean the creditors who don’t have any security as guarantee.</a:t>
            </a:r>
          </a:p>
          <a:p>
            <a:endParaRPr lang="th-TH"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normAutofit lnSpcReduction="10000"/>
          </a:bodyPr>
          <a:lstStyle/>
          <a:p>
            <a:pPr>
              <a:buNone/>
            </a:pPr>
            <a:r>
              <a:rPr lang="en-US" dirty="0" smtClean="0">
                <a:solidFill>
                  <a:srgbClr val="FFFF00"/>
                </a:solidFill>
              </a:rPr>
              <a:t>                  </a:t>
            </a:r>
            <a:r>
              <a:rPr lang="en-US" dirty="0" smtClean="0"/>
              <a:t>Enforceable of pledge (764, 765)</a:t>
            </a:r>
          </a:p>
          <a:p>
            <a:r>
              <a:rPr lang="en-US" dirty="0" smtClean="0"/>
              <a:t>The enforcement of the pledged property is happened when the debtor does not perform his obligation within the deadline. In this case, the </a:t>
            </a:r>
            <a:r>
              <a:rPr lang="en-US" dirty="0" err="1" smtClean="0"/>
              <a:t>pledgee</a:t>
            </a:r>
            <a:r>
              <a:rPr lang="en-US" dirty="0" smtClean="0"/>
              <a:t> must notify </a:t>
            </a:r>
            <a:r>
              <a:rPr lang="en-US" b="1" dirty="0" smtClean="0"/>
              <a:t>the debtor</a:t>
            </a:r>
            <a:r>
              <a:rPr lang="en-US" dirty="0" smtClean="0"/>
              <a:t> in writing to perform the obligation within a </a:t>
            </a:r>
            <a:r>
              <a:rPr lang="en-US" b="1" dirty="0" smtClean="0"/>
              <a:t>reasonable time</a:t>
            </a:r>
            <a:r>
              <a:rPr lang="en-US" dirty="0" smtClean="0"/>
              <a:t> to be fixed in the notice. </a:t>
            </a:r>
          </a:p>
          <a:p>
            <a:pPr>
              <a:buNone/>
            </a:pPr>
            <a:r>
              <a:rPr lang="en-US" dirty="0" smtClean="0"/>
              <a:t> </a:t>
            </a:r>
          </a:p>
          <a:p>
            <a:r>
              <a:rPr lang="en-US" dirty="0" smtClean="0"/>
              <a:t>If the debtor fails to perform the obligation, the </a:t>
            </a:r>
            <a:r>
              <a:rPr lang="en-US" dirty="0" err="1" smtClean="0"/>
              <a:t>pledgee</a:t>
            </a:r>
            <a:r>
              <a:rPr lang="en-US" dirty="0" smtClean="0"/>
              <a:t> is entitled to sell the pledged property by auction. However, the </a:t>
            </a:r>
            <a:r>
              <a:rPr lang="en-US" dirty="0" err="1" smtClean="0"/>
              <a:t>pledgee</a:t>
            </a:r>
            <a:r>
              <a:rPr lang="en-US" dirty="0" smtClean="0"/>
              <a:t> must notify the </a:t>
            </a:r>
            <a:r>
              <a:rPr lang="en-US" dirty="0" err="1" smtClean="0"/>
              <a:t>pledgor</a:t>
            </a:r>
            <a:r>
              <a:rPr lang="en-US" dirty="0" smtClean="0"/>
              <a:t> in writing of the time and place of auction. </a:t>
            </a:r>
          </a:p>
          <a:p>
            <a:endParaRPr lang="en-US" dirty="0" smtClean="0"/>
          </a:p>
          <a:p>
            <a:pPr>
              <a:buNone/>
            </a:pPr>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endParaRPr lang="en-US" dirty="0" smtClean="0">
              <a:solidFill>
                <a:srgbClr val="00B0F0"/>
              </a:solidFill>
            </a:endParaRPr>
          </a:p>
          <a:p>
            <a:r>
              <a:rPr lang="en-US" dirty="0" smtClean="0"/>
              <a:t>After the auction, if the amount of money is less than the amount of debt, the debtor is liable for the difference. (Section 767 paragraph 2) However, this section is not contrary to public order or good morals. The creditor and the debtor can agree otherwise in the pledge contract.</a:t>
            </a:r>
          </a:p>
          <a:p>
            <a:endParaRPr lang="th-TH" dirty="0"/>
          </a:p>
        </p:txBody>
      </p:sp>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TotalTime>
  <Words>579</Words>
  <Application>Microsoft Office PowerPoint</Application>
  <PresentationFormat>นำเสนอทางหน้าจอ (4:3)</PresentationFormat>
  <Paragraphs>60</Paragraphs>
  <Slides>11</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11</vt:i4>
      </vt:variant>
    </vt:vector>
  </HeadingPairs>
  <TitlesOfParts>
    <vt:vector size="12" baseType="lpstr">
      <vt:lpstr>ชุดรูปแบบของ Office</vt:lpstr>
      <vt:lpstr>Pledge</vt:lpstr>
      <vt:lpstr>ภาพนิ่ง 2</vt:lpstr>
      <vt:lpstr>ภาพนิ่ง 3</vt:lpstr>
      <vt:lpstr>ภาพนิ่ง 4</vt:lpstr>
      <vt:lpstr>ภาพนิ่ง 5</vt:lpstr>
      <vt:lpstr>ภาพนิ่ง 6</vt:lpstr>
      <vt:lpstr>ภาพนิ่ง 7</vt:lpstr>
      <vt:lpstr>ภาพนิ่ง 8</vt:lpstr>
      <vt:lpstr>ภาพนิ่ง 9</vt:lpstr>
      <vt:lpstr>ภาพนิ่ง 10</vt:lpstr>
      <vt:lpstr>ภาพนิ่ง 11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Pledge</dc:title>
  <dc:creator>Admin</dc:creator>
  <cp:lastModifiedBy>Admin</cp:lastModifiedBy>
  <cp:revision>17</cp:revision>
  <dcterms:created xsi:type="dcterms:W3CDTF">2011-12-02T02:18:03Z</dcterms:created>
  <dcterms:modified xsi:type="dcterms:W3CDTF">2011-12-03T04:34:18Z</dcterms:modified>
</cp:coreProperties>
</file>