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Lst>
  <p:notesMasterIdLst>
    <p:notesMasterId r:id="rId28"/>
  </p:notesMasterIdLst>
  <p:sldIdLst>
    <p:sldId id="256" r:id="rId2"/>
    <p:sldId id="300" r:id="rId3"/>
    <p:sldId id="302" r:id="rId4"/>
    <p:sldId id="303" r:id="rId5"/>
    <p:sldId id="304" r:id="rId6"/>
    <p:sldId id="319" r:id="rId7"/>
    <p:sldId id="306" r:id="rId8"/>
    <p:sldId id="307" r:id="rId9"/>
    <p:sldId id="308" r:id="rId10"/>
    <p:sldId id="309" r:id="rId11"/>
    <p:sldId id="310" r:id="rId12"/>
    <p:sldId id="320" r:id="rId13"/>
    <p:sldId id="321" r:id="rId14"/>
    <p:sldId id="311" r:id="rId15"/>
    <p:sldId id="312" r:id="rId16"/>
    <p:sldId id="313" r:id="rId17"/>
    <p:sldId id="314" r:id="rId18"/>
    <p:sldId id="315" r:id="rId19"/>
    <p:sldId id="316" r:id="rId20"/>
    <p:sldId id="317" r:id="rId21"/>
    <p:sldId id="318" r:id="rId22"/>
    <p:sldId id="326" r:id="rId23"/>
    <p:sldId id="329" r:id="rId24"/>
    <p:sldId id="332" r:id="rId25"/>
    <p:sldId id="333" r:id="rId26"/>
    <p:sldId id="334" r:id="rId27"/>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78DAE4"/>
    <a:srgbClr val="EF772D"/>
    <a:srgbClr val="FFFF99"/>
    <a:srgbClr val="FF66CC"/>
    <a:srgbClr val="FF3399"/>
    <a:srgbClr val="1168B4"/>
    <a:srgbClr val="106C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05" autoAdjust="0"/>
    <p:restoredTop sz="91092" autoAdjust="0"/>
  </p:normalViewPr>
  <p:slideViewPr>
    <p:cSldViewPr>
      <p:cViewPr varScale="1">
        <p:scale>
          <a:sx n="67" d="100"/>
          <a:sy n="67" d="100"/>
        </p:scale>
        <p:origin x="-1140" y="-10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E325DEA-83CE-4871-B070-837183D23DB2}" type="datetimeFigureOut">
              <a:rPr lang="en-US" smtClean="0"/>
              <a:pPr/>
              <a:t>9/1/2015</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2AC218-D2D5-4F06-B721-BD380A9F48B3}" type="slidenum">
              <a:rPr lang="en-US" smtClean="0"/>
              <a:pPr/>
              <a:t>‹#›</a:t>
            </a:fld>
            <a:endParaRPr lang="en-US"/>
          </a:p>
        </p:txBody>
      </p:sp>
    </p:spTree>
    <p:extLst>
      <p:ext uri="{BB962C8B-B14F-4D97-AF65-F5344CB8AC3E}">
        <p14:creationId xmlns:p14="http://schemas.microsoft.com/office/powerpoint/2010/main" val="6784143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sz="1200" b="0" i="0" kern="1200" dirty="0" smtClean="0">
                <a:solidFill>
                  <a:schemeClr val="tx1"/>
                </a:solidFill>
                <a:effectLst/>
                <a:latin typeface="+mn-lt"/>
                <a:ea typeface="+mn-ea"/>
                <a:cs typeface="+mn-cs"/>
              </a:rPr>
              <a:t>Population changes are also directly affecting organizations. The supply and demand of goods and services in an economy can change with the structure of the population. Decline in birth rates mean demand will decrease. It also indicates greater competition as the total consumers fall.</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11</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14</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15</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16</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17</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18</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19</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20</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21</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t>http://www.trendsactive.com/#!/our-trends/generation-trends/</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22</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23</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t>http://www.investinbsr.com/ipaforum/wp-content/uploads/Iain-Jawad-IPA-Forum-2014-Presentation.pdf</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24</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smtClean="0"/>
              <a:t>http://www.investinbsr.com/ipaforum/wp-content/uploads/Iain-Jawad-IPA-Forum-2014-Presentation.pdf</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25</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smtClean="0"/>
              <a:t>http://www.investinbsr.com/ipaforum/wp-content/uploads/Iain-Jawad-IPA-Forum-2014-Presentation.pdf</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10F81762-E1AE-4F0B-8C8F-3F16F4F78A7B}" type="datetimeFigureOut">
              <a:rPr lang="en-US" smtClean="0"/>
              <a:pPr/>
              <a:t>9/1/2015</a:t>
            </a:fld>
            <a:endParaRPr lang="en-US"/>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B20D101C-E31B-4956-8DEA-6F92AE1231CE}"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10F81762-E1AE-4F0B-8C8F-3F16F4F78A7B}" type="datetimeFigureOut">
              <a:rPr lang="en-US" smtClean="0"/>
              <a:pPr/>
              <a:t>9/1/2015</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B20D101C-E31B-4956-8DEA-6F92AE1231CE}" type="slidenum">
              <a:rPr lang="en-US" smtClean="0"/>
              <a:pPr/>
              <a:t>‹#›</a:t>
            </a:fld>
            <a:endParaRPr lang="en-US"/>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10F81762-E1AE-4F0B-8C8F-3F16F4F78A7B}" type="datetimeFigureOut">
              <a:rPr lang="en-US" smtClean="0"/>
              <a:pPr/>
              <a:t>9/1/2015</a:t>
            </a:fld>
            <a:endParaRPr lang="en-US"/>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B20D101C-E31B-4956-8DEA-6F92AE1231CE}" type="slidenum">
              <a:rPr lang="en-US" smtClean="0"/>
              <a:pPr/>
              <a:t>‹#›</a:t>
            </a:fld>
            <a:endParaRPr lang="en-US"/>
          </a:p>
        </p:txBody>
      </p:sp>
      <p:sp>
        <p:nvSpPr>
          <p:cNvPr id="14" name="Fußzeilenplatzhalt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10F81762-E1AE-4F0B-8C8F-3F16F4F78A7B}" type="datetimeFigureOut">
              <a:rPr lang="en-US" smtClean="0"/>
              <a:pPr/>
              <a:t>9/1/2015</a:t>
            </a:fld>
            <a:endParaRPr lang="en-US"/>
          </a:p>
        </p:txBody>
      </p:sp>
      <p:sp>
        <p:nvSpPr>
          <p:cNvPr id="10" name="Foliennummernplatzhalter 9"/>
          <p:cNvSpPr>
            <a:spLocks noGrp="1"/>
          </p:cNvSpPr>
          <p:nvPr>
            <p:ph type="sldNum" sz="quarter" idx="16"/>
          </p:nvPr>
        </p:nvSpPr>
        <p:spPr/>
        <p:txBody>
          <a:bodyPr rtlCol="0"/>
          <a:lstStyle/>
          <a:p>
            <a:fld id="{B20D101C-E31B-4956-8DEA-6F92AE1231CE}" type="slidenum">
              <a:rPr lang="en-US" smtClean="0"/>
              <a:pPr/>
              <a:t>‹#›</a:t>
            </a:fld>
            <a:endParaRPr lang="en-US"/>
          </a:p>
        </p:txBody>
      </p:sp>
      <p:sp>
        <p:nvSpPr>
          <p:cNvPr id="12" name="Fußzeilenplatzhalt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10F81762-E1AE-4F0B-8C8F-3F16F4F78A7B}" type="datetimeFigureOut">
              <a:rPr lang="en-US" smtClean="0"/>
              <a:pPr/>
              <a:t>9/1/2015</a:t>
            </a:fld>
            <a:endParaRPr lang="en-US"/>
          </a:p>
        </p:txBody>
      </p:sp>
      <p:sp>
        <p:nvSpPr>
          <p:cNvPr id="12" name="Foliennummernplatzhalter 11"/>
          <p:cNvSpPr>
            <a:spLocks noGrp="1"/>
          </p:cNvSpPr>
          <p:nvPr>
            <p:ph type="sldNum" sz="quarter" idx="16"/>
          </p:nvPr>
        </p:nvSpPr>
        <p:spPr/>
        <p:txBody>
          <a:bodyPr rtlCol="0"/>
          <a:lstStyle/>
          <a:p>
            <a:fld id="{B20D101C-E31B-4956-8DEA-6F92AE1231CE}" type="slidenum">
              <a:rPr lang="en-US" smtClean="0"/>
              <a:pPr/>
              <a:t>‹#›</a:t>
            </a:fld>
            <a:endParaRPr lang="en-US"/>
          </a:p>
        </p:txBody>
      </p:sp>
      <p:sp>
        <p:nvSpPr>
          <p:cNvPr id="14" name="Fußzeilenplatzhalter 13"/>
          <p:cNvSpPr>
            <a:spLocks noGrp="1"/>
          </p:cNvSpPr>
          <p:nvPr>
            <p:ph type="ftr" sz="quarter" idx="17"/>
          </p:nvPr>
        </p:nvSpPr>
        <p:spPr/>
        <p:txBody>
          <a:bodyPr rtlCol="0"/>
          <a:lstStyle/>
          <a:p>
            <a:endParaRPr lang="en-US"/>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10F81762-E1AE-4F0B-8C8F-3F16F4F78A7B}" type="datetimeFigureOut">
              <a:rPr lang="en-US" smtClean="0"/>
              <a:pPr/>
              <a:t>9/1/2015</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B20D101C-E31B-4956-8DEA-6F92AE1231C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10F81762-E1AE-4F0B-8C8F-3F16F4F78A7B}" type="datetimeFigureOut">
              <a:rPr lang="en-US" smtClean="0"/>
              <a:pPr/>
              <a:t>9/1/2015</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B20D101C-E31B-4956-8DEA-6F92AE1231C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10F81762-E1AE-4F0B-8C8F-3F16F4F78A7B}" type="datetimeFigureOut">
              <a:rPr lang="en-US" smtClean="0"/>
              <a:pPr/>
              <a:t>9/1/2015</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B20D101C-E31B-4956-8DEA-6F92AE1231CE}" type="slidenum">
              <a:rPr lang="en-US" smtClean="0"/>
              <a:pPr/>
              <a:t>‹#›</a:t>
            </a:fld>
            <a:endParaRPr lang="en-US"/>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0"/>
            <a:ext cx="2667000" cy="365125"/>
          </a:xfrm>
        </p:spPr>
        <p:txBody>
          <a:bodyPr rtlCol="0"/>
          <a:lstStyle/>
          <a:p>
            <a:fld id="{10F81762-E1AE-4F0B-8C8F-3F16F4F78A7B}" type="datetimeFigureOut">
              <a:rPr lang="en-US" smtClean="0"/>
              <a:pPr/>
              <a:t>9/1/2015</a:t>
            </a:fld>
            <a:endParaRPr lang="en-US"/>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B20D101C-E31B-4956-8DEA-6F92AE1231CE}" type="slidenum">
              <a:rPr lang="en-US" smtClean="0"/>
              <a:pPr/>
              <a:t>‹#›</a:t>
            </a:fld>
            <a:endParaRPr lang="en-US"/>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10F81762-E1AE-4F0B-8C8F-3F16F4F78A7B}" type="datetimeFigureOut">
              <a:rPr lang="en-US" smtClean="0"/>
              <a:pPr/>
              <a:t>9/1/2015</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B20D101C-E31B-4956-8DEA-6F92AE1231C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10F81762-E1AE-4F0B-8C8F-3F16F4F78A7B}" type="datetimeFigureOut">
              <a:rPr lang="en-US" smtClean="0"/>
              <a:pPr/>
              <a:t>9/1/2015</a:t>
            </a:fld>
            <a:endParaRPr lang="en-US"/>
          </a:p>
        </p:txBody>
      </p:sp>
      <p:sp>
        <p:nvSpPr>
          <p:cNvPr id="5" name="Fußzeilenplatzhalter 4"/>
          <p:cNvSpPr>
            <a:spLocks noGrp="1"/>
          </p:cNvSpPr>
          <p:nvPr>
            <p:ph type="ftr" sz="quarter" idx="11"/>
          </p:nvPr>
        </p:nvSpPr>
        <p:spPr>
          <a:xfrm>
            <a:off x="457201" y="6248207"/>
            <a:ext cx="5573483" cy="365125"/>
          </a:xfrm>
        </p:spPr>
        <p:txBody>
          <a:bodyPr/>
          <a:lstStyle/>
          <a:p>
            <a:endParaRPr lang="en-US"/>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8" y="144462"/>
            <a:ext cx="533400" cy="244476"/>
          </a:xfrm>
        </p:spPr>
        <p:txBody>
          <a:bodyPr/>
          <a:lstStyle/>
          <a:p>
            <a:fld id="{B20D101C-E31B-4956-8DEA-6F92AE1231C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10F81762-E1AE-4F0B-8C8F-3F16F4F78A7B}" type="datetimeFigureOut">
              <a:rPr lang="en-US" smtClean="0"/>
              <a:pPr/>
              <a:t>9/1/2015</a:t>
            </a:fld>
            <a:endParaRPr lang="en-US"/>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B20D101C-E31B-4956-8DEA-6F92AE1231C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2362200" y="6050037"/>
            <a:ext cx="6781800" cy="685800"/>
          </a:xfrm>
          <a:solidFill>
            <a:srgbClr val="106CB5"/>
          </a:solidFill>
        </p:spPr>
        <p:txBody>
          <a:bodyPr>
            <a:normAutofit/>
          </a:bodyPr>
          <a:lstStyle/>
          <a:p>
            <a:pPr algn="r"/>
            <a:r>
              <a:rPr lang="de-DE" sz="1800" dirty="0" err="1" smtClean="0"/>
              <a:t>by</a:t>
            </a:r>
            <a:r>
              <a:rPr lang="de-DE" sz="1800" dirty="0" smtClean="0"/>
              <a:t> </a:t>
            </a:r>
            <a:r>
              <a:rPr lang="de-DE" sz="1800" dirty="0" err="1" smtClean="0"/>
              <a:t>Parichat</a:t>
            </a:r>
            <a:r>
              <a:rPr lang="de-DE" sz="1800" dirty="0" smtClean="0"/>
              <a:t> </a:t>
            </a:r>
            <a:r>
              <a:rPr lang="de-DE" sz="1800" dirty="0" err="1" smtClean="0"/>
              <a:t>Jantori</a:t>
            </a:r>
            <a:endParaRPr lang="en-US" sz="1800" dirty="0"/>
          </a:p>
        </p:txBody>
      </p:sp>
      <p:sp>
        <p:nvSpPr>
          <p:cNvPr id="5" name="Rechteck 4"/>
          <p:cNvSpPr/>
          <p:nvPr/>
        </p:nvSpPr>
        <p:spPr>
          <a:xfrm>
            <a:off x="0"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D</a:t>
            </a:r>
            <a:endParaRPr lang="en-US" dirty="0"/>
          </a:p>
        </p:txBody>
      </p:sp>
      <p:pic>
        <p:nvPicPr>
          <p:cNvPr id="6" name="Picture 2"/>
          <p:cNvPicPr>
            <a:picLocks noChangeAspect="1" noChangeArrowheads="1"/>
          </p:cNvPicPr>
          <p:nvPr/>
        </p:nvPicPr>
        <p:blipFill>
          <a:blip r:embed="rId2" cstate="print"/>
          <a:srcRect l="12000" t="16064" r="12000" b="13253"/>
          <a:stretch>
            <a:fillRect/>
          </a:stretch>
        </p:blipFill>
        <p:spPr bwMode="auto">
          <a:xfrm>
            <a:off x="228600" y="228600"/>
            <a:ext cx="1447800" cy="16764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9" name="Textfeld 8"/>
          <p:cNvSpPr txBox="1"/>
          <p:nvPr/>
        </p:nvSpPr>
        <p:spPr>
          <a:xfrm>
            <a:off x="2819400" y="4785858"/>
            <a:ext cx="6324600" cy="1200329"/>
          </a:xfrm>
          <a:prstGeom prst="rect">
            <a:avLst/>
          </a:prstGeom>
          <a:noFill/>
        </p:spPr>
        <p:txBody>
          <a:bodyPr wrap="square" rtlCol="0">
            <a:spAutoFit/>
          </a:bodyPr>
          <a:lstStyle/>
          <a:p>
            <a:r>
              <a:rPr lang="en-US" sz="3600" dirty="0" smtClean="0">
                <a:solidFill>
                  <a:schemeClr val="bg1"/>
                </a:solidFill>
                <a:latin typeface="Arial Unicode MS" pitchFamily="34" charset="-128"/>
                <a:ea typeface="Arial Unicode MS" pitchFamily="34" charset="-128"/>
                <a:cs typeface="Arial Unicode MS" pitchFamily="34" charset="-128"/>
              </a:rPr>
              <a:t>BI201/ BA291 </a:t>
            </a:r>
          </a:p>
          <a:p>
            <a:r>
              <a:rPr lang="en-US" sz="3600" dirty="0" smtClean="0">
                <a:solidFill>
                  <a:schemeClr val="bg1"/>
                </a:solidFill>
                <a:latin typeface="Arial Unicode MS" pitchFamily="34" charset="-128"/>
                <a:ea typeface="Arial Unicode MS" pitchFamily="34" charset="-128"/>
                <a:cs typeface="Arial Unicode MS" pitchFamily="34" charset="-128"/>
              </a:rPr>
              <a:t>The Environment of Business</a:t>
            </a:r>
            <a:endParaRPr lang="en-US" sz="3600" dirty="0">
              <a:solidFill>
                <a:schemeClr val="bg1"/>
              </a:solidFill>
              <a:latin typeface="Arial Unicode MS" pitchFamily="34" charset="-128"/>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lgn="ctr">
              <a:buNone/>
            </a:pPr>
            <a:r>
              <a:rPr lang="en-US" dirty="0">
                <a:latin typeface="Cordia New" pitchFamily="34" charset="-34"/>
                <a:cs typeface="Cordia New" pitchFamily="34" charset="-34"/>
              </a:rPr>
              <a:t>The combination of internal and external factors that influence a company's operating situation.</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https://christiandunca.files.wordpress.com/2014/11/layers-of-business-environment.jpg"/>
          <p:cNvPicPr>
            <a:picLocks noChangeAspect="1" noChangeArrowheads="1"/>
          </p:cNvPicPr>
          <p:nvPr/>
        </p:nvPicPr>
        <p:blipFill rotWithShape="1">
          <a:blip r:embed="rId4">
            <a:extLst>
              <a:ext uri="{28A0092B-C50C-407E-A947-70E740481C1C}">
                <a14:useLocalDpi xmlns:a14="http://schemas.microsoft.com/office/drawing/2010/main" val="0"/>
              </a:ext>
            </a:extLst>
          </a:blip>
          <a:srcRect t="10958"/>
          <a:stretch/>
        </p:blipFill>
        <p:spPr bwMode="auto">
          <a:xfrm>
            <a:off x="1249526" y="2590800"/>
            <a:ext cx="7213604" cy="40848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http://t2.uccdn.com/en/images/4/0/3/img_304_apa_389_6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1828800"/>
            <a:ext cx="7882756" cy="419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Economic Forces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612648" y="1600200"/>
            <a:ext cx="8153400" cy="5105400"/>
          </a:xfrm>
        </p:spPr>
        <p:txBody>
          <a:bodyPr>
            <a:normAutofit fontScale="85000" lnSpcReduction="20000"/>
          </a:bodyPr>
          <a:lstStyle/>
          <a:p>
            <a:pPr marL="0" indent="0">
              <a:buNone/>
            </a:pPr>
            <a:r>
              <a:rPr lang="en-US" b="1" dirty="0">
                <a:latin typeface="Cordia New" pitchFamily="34" charset="-34"/>
                <a:cs typeface="Cordia New" pitchFamily="34" charset="-34"/>
              </a:rPr>
              <a:t>Macroeconomic influences are broad economic factors that either directly or indirectly affect the entire economy and all of its participants, including your business. </a:t>
            </a:r>
            <a:endParaRPr lang="en-US" b="1" dirty="0" smtClean="0">
              <a:latin typeface="Cordia New" pitchFamily="34" charset="-34"/>
              <a:cs typeface="Cordia New" pitchFamily="34" charset="-34"/>
            </a:endParaRPr>
          </a:p>
          <a:p>
            <a:pPr marL="0" indent="0">
              <a:buNone/>
            </a:pPr>
            <a:r>
              <a:rPr lang="en-US" dirty="0" smtClean="0">
                <a:latin typeface="Cordia New" pitchFamily="34" charset="-34"/>
                <a:cs typeface="Cordia New" pitchFamily="34" charset="-34"/>
              </a:rPr>
              <a:t>These </a:t>
            </a:r>
            <a:r>
              <a:rPr lang="en-US" dirty="0">
                <a:latin typeface="Cordia New" pitchFamily="34" charset="-34"/>
                <a:cs typeface="Cordia New" pitchFamily="34" charset="-34"/>
              </a:rPr>
              <a:t>factors include such things as</a:t>
            </a:r>
            <a:r>
              <a:rPr lang="en-US" dirty="0" smtClean="0">
                <a:latin typeface="Cordia New" pitchFamily="34" charset="-34"/>
                <a:cs typeface="Cordia New" pitchFamily="34" charset="-34"/>
              </a:rPr>
              <a:t>:</a:t>
            </a:r>
            <a:endParaRPr lang="en-US" dirty="0">
              <a:latin typeface="Cordia New" pitchFamily="34" charset="-34"/>
              <a:cs typeface="Cordia New" pitchFamily="34" charset="-34"/>
            </a:endParaRPr>
          </a:p>
          <a:p>
            <a:pPr>
              <a:buFont typeface="Arial" panose="020B0604020202020204" pitchFamily="34" charset="0"/>
              <a:buChar char="•"/>
            </a:pPr>
            <a:r>
              <a:rPr lang="en-US" dirty="0">
                <a:latin typeface="Cordia New" pitchFamily="34" charset="-34"/>
                <a:cs typeface="Cordia New" pitchFamily="34" charset="-34"/>
              </a:rPr>
              <a:t>Interest rates</a:t>
            </a:r>
          </a:p>
          <a:p>
            <a:pPr>
              <a:buFont typeface="Arial" panose="020B0604020202020204" pitchFamily="34" charset="0"/>
              <a:buChar char="•"/>
            </a:pPr>
            <a:r>
              <a:rPr lang="en-US" dirty="0">
                <a:latin typeface="Cordia New" pitchFamily="34" charset="-34"/>
                <a:cs typeface="Cordia New" pitchFamily="34" charset="-34"/>
              </a:rPr>
              <a:t>Taxes</a:t>
            </a:r>
          </a:p>
          <a:p>
            <a:pPr>
              <a:buFont typeface="Arial" panose="020B0604020202020204" pitchFamily="34" charset="0"/>
              <a:buChar char="•"/>
            </a:pPr>
            <a:r>
              <a:rPr lang="en-US" dirty="0">
                <a:latin typeface="Cordia New" pitchFamily="34" charset="-34"/>
                <a:cs typeface="Cordia New" pitchFamily="34" charset="-34"/>
              </a:rPr>
              <a:t>Inflation</a:t>
            </a:r>
          </a:p>
          <a:p>
            <a:pPr>
              <a:buFont typeface="Arial" panose="020B0604020202020204" pitchFamily="34" charset="0"/>
              <a:buChar char="•"/>
            </a:pPr>
            <a:r>
              <a:rPr lang="en-US" dirty="0">
                <a:latin typeface="Cordia New" pitchFamily="34" charset="-34"/>
                <a:cs typeface="Cordia New" pitchFamily="34" charset="-34"/>
              </a:rPr>
              <a:t>Currency exchange rates</a:t>
            </a:r>
          </a:p>
          <a:p>
            <a:pPr>
              <a:buFont typeface="Arial" panose="020B0604020202020204" pitchFamily="34" charset="0"/>
              <a:buChar char="•"/>
            </a:pPr>
            <a:r>
              <a:rPr lang="en-US" dirty="0">
                <a:latin typeface="Cordia New" pitchFamily="34" charset="-34"/>
                <a:cs typeface="Cordia New" pitchFamily="34" charset="-34"/>
              </a:rPr>
              <a:t>Consumer discretionary income</a:t>
            </a:r>
          </a:p>
          <a:p>
            <a:pPr>
              <a:buFont typeface="Arial" panose="020B0604020202020204" pitchFamily="34" charset="0"/>
              <a:buChar char="•"/>
            </a:pPr>
            <a:r>
              <a:rPr lang="en-US" dirty="0">
                <a:latin typeface="Cordia New" pitchFamily="34" charset="-34"/>
                <a:cs typeface="Cordia New" pitchFamily="34" charset="-34"/>
              </a:rPr>
              <a:t>Savings rates</a:t>
            </a:r>
          </a:p>
          <a:p>
            <a:pPr>
              <a:buFont typeface="Arial" panose="020B0604020202020204" pitchFamily="34" charset="0"/>
              <a:buChar char="•"/>
            </a:pPr>
            <a:r>
              <a:rPr lang="en-US" dirty="0">
                <a:latin typeface="Cordia New" pitchFamily="34" charset="-34"/>
                <a:cs typeface="Cordia New" pitchFamily="34" charset="-34"/>
              </a:rPr>
              <a:t>Consumer confidence levels</a:t>
            </a:r>
          </a:p>
          <a:p>
            <a:pPr>
              <a:buFont typeface="Arial" panose="020B0604020202020204" pitchFamily="34" charset="0"/>
              <a:buChar char="•"/>
            </a:pPr>
            <a:r>
              <a:rPr lang="en-US" dirty="0">
                <a:latin typeface="Cordia New" pitchFamily="34" charset="-34"/>
                <a:cs typeface="Cordia New" pitchFamily="34" charset="-34"/>
              </a:rPr>
              <a:t>Unemployment </a:t>
            </a:r>
            <a:r>
              <a:rPr lang="en-US" dirty="0" smtClean="0">
                <a:latin typeface="Cordia New" pitchFamily="34" charset="-34"/>
                <a:cs typeface="Cordia New" pitchFamily="34" charset="-34"/>
              </a:rPr>
              <a:t>rate</a:t>
            </a:r>
          </a:p>
          <a:p>
            <a:pPr>
              <a:buFont typeface="Arial" panose="020B0604020202020204" pitchFamily="34" charset="0"/>
              <a:buChar char="•"/>
            </a:pPr>
            <a:r>
              <a:rPr lang="en-US" dirty="0" smtClean="0">
                <a:latin typeface="Cordia New" pitchFamily="34" charset="-34"/>
                <a:cs typeface="Cordia New" pitchFamily="34" charset="-34"/>
              </a:rPr>
              <a:t>Economic Cycle </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Political Forces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fontScale="85000" lnSpcReduction="20000"/>
          </a:bodyPr>
          <a:lstStyle/>
          <a:p>
            <a:pPr marL="0" indent="0">
              <a:buNone/>
            </a:pPr>
            <a:r>
              <a:rPr lang="en-US" dirty="0" smtClean="0">
                <a:latin typeface="Cordia New" pitchFamily="34" charset="-34"/>
                <a:cs typeface="Cordia New" pitchFamily="34" charset="-34"/>
              </a:rPr>
              <a:t>The </a:t>
            </a:r>
            <a:r>
              <a:rPr lang="en-US" dirty="0">
                <a:latin typeface="Cordia New" pitchFamily="34" charset="-34"/>
                <a:cs typeface="Cordia New" pitchFamily="34" charset="-34"/>
              </a:rPr>
              <a:t>government plays a major role in determining how businesses operate. Changes in the government policy make up the political factors. The change can be economic, legal or social. It could also be a mix of these factors</a:t>
            </a:r>
            <a:r>
              <a:rPr lang="en-US" dirty="0" smtClean="0">
                <a:latin typeface="Cordia New" pitchFamily="34" charset="-34"/>
                <a:cs typeface="Cordia New" pitchFamily="34" charset="-34"/>
              </a:rPr>
              <a:t>.</a:t>
            </a:r>
          </a:p>
          <a:p>
            <a:pPr marL="0" indent="0">
              <a:buNone/>
            </a:pPr>
            <a:r>
              <a:rPr lang="en-US" dirty="0" smtClean="0">
                <a:latin typeface="Cordia New" pitchFamily="34" charset="-34"/>
                <a:cs typeface="Cordia New" pitchFamily="34" charset="-34"/>
              </a:rPr>
              <a:t>Political </a:t>
            </a:r>
            <a:r>
              <a:rPr lang="en-US" dirty="0">
                <a:latin typeface="Cordia New" pitchFamily="34" charset="-34"/>
                <a:cs typeface="Cordia New" pitchFamily="34" charset="-34"/>
              </a:rPr>
              <a:t>factors affecting </a:t>
            </a:r>
            <a:r>
              <a:rPr lang="en-US" dirty="0" smtClean="0">
                <a:latin typeface="Cordia New" pitchFamily="34" charset="-34"/>
                <a:cs typeface="Cordia New" pitchFamily="34" charset="-34"/>
              </a:rPr>
              <a:t>business includes: </a:t>
            </a:r>
          </a:p>
          <a:p>
            <a:pPr>
              <a:buFont typeface="Arial" panose="020B0604020202020204" pitchFamily="34" charset="0"/>
              <a:buChar char="•"/>
            </a:pPr>
            <a:r>
              <a:rPr lang="en-US" dirty="0" smtClean="0">
                <a:latin typeface="Cordia New" pitchFamily="34" charset="-34"/>
                <a:cs typeface="Cordia New" pitchFamily="34" charset="-34"/>
              </a:rPr>
              <a:t>Bureaucracy</a:t>
            </a:r>
            <a:endParaRPr lang="en-US" dirty="0">
              <a:latin typeface="Cordia New" pitchFamily="34" charset="-34"/>
              <a:cs typeface="Cordia New" pitchFamily="34" charset="-34"/>
            </a:endParaRPr>
          </a:p>
          <a:p>
            <a:pPr>
              <a:buFont typeface="Arial" panose="020B0604020202020204" pitchFamily="34" charset="0"/>
              <a:buChar char="•"/>
            </a:pPr>
            <a:r>
              <a:rPr lang="en-US" dirty="0" smtClean="0">
                <a:latin typeface="Cordia New" pitchFamily="34" charset="-34"/>
                <a:cs typeface="Cordia New" pitchFamily="34" charset="-34"/>
              </a:rPr>
              <a:t>Corruption </a:t>
            </a:r>
            <a:r>
              <a:rPr lang="en-US" dirty="0">
                <a:latin typeface="Cordia New" pitchFamily="34" charset="-34"/>
                <a:cs typeface="Cordia New" pitchFamily="34" charset="-34"/>
              </a:rPr>
              <a:t>level</a:t>
            </a:r>
          </a:p>
          <a:p>
            <a:pPr>
              <a:buFont typeface="Arial" panose="020B0604020202020204" pitchFamily="34" charset="0"/>
              <a:buChar char="•"/>
            </a:pPr>
            <a:r>
              <a:rPr lang="en-US" dirty="0" smtClean="0">
                <a:latin typeface="Cordia New" pitchFamily="34" charset="-34"/>
                <a:cs typeface="Cordia New" pitchFamily="34" charset="-34"/>
              </a:rPr>
              <a:t>Freedom </a:t>
            </a:r>
            <a:r>
              <a:rPr lang="en-US" dirty="0">
                <a:latin typeface="Cordia New" pitchFamily="34" charset="-34"/>
                <a:cs typeface="Cordia New" pitchFamily="34" charset="-34"/>
              </a:rPr>
              <a:t>of the </a:t>
            </a:r>
            <a:r>
              <a:rPr lang="en-US" dirty="0" smtClean="0">
                <a:latin typeface="Cordia New" pitchFamily="34" charset="-34"/>
                <a:cs typeface="Cordia New" pitchFamily="34" charset="-34"/>
              </a:rPr>
              <a:t>press</a:t>
            </a:r>
          </a:p>
          <a:p>
            <a:pPr>
              <a:buFont typeface="Arial" panose="020B0604020202020204" pitchFamily="34" charset="0"/>
              <a:buChar char="•"/>
            </a:pPr>
            <a:r>
              <a:rPr lang="en-US" dirty="0" smtClean="0">
                <a:latin typeface="Cordia New" pitchFamily="34" charset="-34"/>
                <a:cs typeface="Cordia New" pitchFamily="34" charset="-34"/>
              </a:rPr>
              <a:t>Legal framework </a:t>
            </a:r>
          </a:p>
          <a:p>
            <a:pPr>
              <a:buFont typeface="Arial" panose="020B0604020202020204" pitchFamily="34" charset="0"/>
              <a:buChar char="•"/>
            </a:pPr>
            <a:r>
              <a:rPr lang="en-US" dirty="0" smtClean="0">
                <a:latin typeface="Cordia New" pitchFamily="34" charset="-34"/>
                <a:cs typeface="Cordia New" pitchFamily="34" charset="-34"/>
              </a:rPr>
              <a:t>Government initiatives </a:t>
            </a:r>
          </a:p>
          <a:p>
            <a:pPr>
              <a:buFont typeface="Arial" panose="020B0604020202020204" pitchFamily="34" charset="0"/>
              <a:buChar char="•"/>
            </a:pPr>
            <a:r>
              <a:rPr lang="en-US" dirty="0">
                <a:latin typeface="Cordia New" pitchFamily="34" charset="-34"/>
                <a:cs typeface="Cordia New" pitchFamily="34" charset="-34"/>
              </a:rPr>
              <a:t>The political situation of a country affects its economic setting. The economic environment affects the business </a:t>
            </a:r>
            <a:r>
              <a:rPr lang="en-US" dirty="0" smtClean="0">
                <a:latin typeface="Cordia New" pitchFamily="34" charset="-34"/>
                <a:cs typeface="Cordia New" pitchFamily="34" charset="-34"/>
              </a:rPr>
              <a:t>performance. </a:t>
            </a:r>
          </a:p>
          <a:p>
            <a:pPr>
              <a:buFont typeface="Arial" panose="020B0604020202020204" pitchFamily="34" charset="0"/>
              <a:buChar char="•"/>
            </a:pPr>
            <a:r>
              <a:rPr lang="en-US" dirty="0">
                <a:latin typeface="Cordia New" pitchFamily="34" charset="-34"/>
                <a:cs typeface="Cordia New" pitchFamily="34" charset="-34"/>
              </a:rPr>
              <a:t>Lack of political stability in a country effects business operations.</a:t>
            </a:r>
            <a:endParaRPr lang="en-US" dirty="0" smtClean="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5</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Political Forces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fontScale="92500" lnSpcReduction="20000"/>
          </a:bodyPr>
          <a:lstStyle/>
          <a:p>
            <a:pPr marL="0" indent="0">
              <a:buNone/>
            </a:pPr>
            <a:r>
              <a:rPr lang="en-US" dirty="0">
                <a:latin typeface="Cordia New" pitchFamily="34" charset="-34"/>
                <a:cs typeface="Cordia New" pitchFamily="34" charset="-34"/>
              </a:rPr>
              <a:t>Firms should track their political environment. Change in the political factors can affect business strategy because of the following reasons</a:t>
            </a:r>
            <a:r>
              <a:rPr lang="en-US" dirty="0" smtClean="0">
                <a:latin typeface="Cordia New" pitchFamily="34" charset="-34"/>
                <a:cs typeface="Cordia New" pitchFamily="34" charset="-34"/>
              </a:rPr>
              <a:t>:</a:t>
            </a:r>
            <a:endParaRPr lang="en-US" dirty="0">
              <a:latin typeface="Cordia New" pitchFamily="34" charset="-34"/>
              <a:cs typeface="Cordia New" pitchFamily="34" charset="-34"/>
            </a:endParaRPr>
          </a:p>
          <a:p>
            <a:pPr>
              <a:buFont typeface="Arial" panose="020B0604020202020204" pitchFamily="34" charset="0"/>
              <a:buChar char="•"/>
            </a:pPr>
            <a:r>
              <a:rPr lang="en-US" dirty="0">
                <a:latin typeface="Cordia New" pitchFamily="34" charset="-34"/>
                <a:cs typeface="Cordia New" pitchFamily="34" charset="-34"/>
              </a:rPr>
              <a:t>The stability of a political system can affect the appeal of a particular local market.</a:t>
            </a:r>
          </a:p>
          <a:p>
            <a:pPr>
              <a:buFont typeface="Arial" panose="020B0604020202020204" pitchFamily="34" charset="0"/>
              <a:buChar char="•"/>
            </a:pPr>
            <a:r>
              <a:rPr lang="en-US" dirty="0">
                <a:latin typeface="Cordia New" pitchFamily="34" charset="-34"/>
                <a:cs typeface="Cordia New" pitchFamily="34" charset="-34"/>
              </a:rPr>
              <a:t>Governments view business organizations as a critical vehicle for social reform.</a:t>
            </a:r>
          </a:p>
          <a:p>
            <a:pPr>
              <a:buFont typeface="Arial" panose="020B0604020202020204" pitchFamily="34" charset="0"/>
              <a:buChar char="•"/>
            </a:pPr>
            <a:r>
              <a:rPr lang="en-US" dirty="0">
                <a:latin typeface="Cordia New" pitchFamily="34" charset="-34"/>
                <a:cs typeface="Cordia New" pitchFamily="34" charset="-34"/>
              </a:rPr>
              <a:t>Governments pass legislation, which impacts the relationship between the firm and its customers, suppliers, and other companies.</a:t>
            </a:r>
          </a:p>
          <a:p>
            <a:pPr>
              <a:buFont typeface="Arial" panose="020B0604020202020204" pitchFamily="34" charset="0"/>
              <a:buChar char="•"/>
            </a:pPr>
            <a:r>
              <a:rPr lang="en-US" dirty="0">
                <a:latin typeface="Cordia New" pitchFamily="34" charset="-34"/>
                <a:cs typeface="Cordia New" pitchFamily="34" charset="-34"/>
              </a:rPr>
              <a:t>The government is liable for protecting the public interest.</a:t>
            </a:r>
          </a:p>
          <a:p>
            <a:pPr>
              <a:buFont typeface="Arial" panose="020B0604020202020204" pitchFamily="34" charset="0"/>
              <a:buChar char="•"/>
            </a:pPr>
            <a:r>
              <a:rPr lang="en-US" dirty="0">
                <a:latin typeface="Cordia New" pitchFamily="34" charset="-34"/>
                <a:cs typeface="Cordia New" pitchFamily="34" charset="-34"/>
              </a:rPr>
              <a:t>Government actions influence the economic environment.</a:t>
            </a:r>
          </a:p>
          <a:p>
            <a:pPr>
              <a:buFont typeface="Arial" panose="020B0604020202020204" pitchFamily="34" charset="0"/>
              <a:buChar char="•"/>
            </a:pPr>
            <a:r>
              <a:rPr lang="en-US" dirty="0">
                <a:latin typeface="Cordia New" pitchFamily="34" charset="-34"/>
                <a:cs typeface="Cordia New" pitchFamily="34" charset="-34"/>
              </a:rPr>
              <a:t>Government is a major consumer of goods and services.</a:t>
            </a:r>
            <a:endParaRPr lang="en-US" dirty="0" smtClean="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568656" y="5848352"/>
            <a:ext cx="8194344" cy="830997"/>
          </a:xfrm>
          <a:prstGeom prst="rect">
            <a:avLst/>
          </a:prstGeom>
          <a:solidFill>
            <a:srgbClr val="FFFF00"/>
          </a:solidFill>
        </p:spPr>
        <p:txBody>
          <a:bodyPr wrap="square" rtlCol="0">
            <a:spAutoFit/>
          </a:bodyPr>
          <a:lstStyle/>
          <a:p>
            <a:pPr algn="ctr"/>
            <a:r>
              <a:rPr lang="en-US" sz="2400" b="1" dirty="0">
                <a:latin typeface="Cordia New" pitchFamily="34" charset="-34"/>
                <a:cs typeface="Cordia New" pitchFamily="34" charset="-34"/>
              </a:rPr>
              <a:t>The political environment is perhaps among the least predictable elements in the business environment</a:t>
            </a:r>
          </a:p>
        </p:txBody>
      </p:sp>
    </p:spTree>
    <p:extLst>
      <p:ext uri="{BB962C8B-B14F-4D97-AF65-F5344CB8AC3E}">
        <p14:creationId xmlns:p14="http://schemas.microsoft.com/office/powerpoint/2010/main" val="32316235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Technological Forces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 New" pitchFamily="34" charset="-34"/>
                <a:cs typeface="Cordia New" pitchFamily="34" charset="-34"/>
              </a:rPr>
              <a:t>- Technological </a:t>
            </a:r>
            <a:r>
              <a:rPr lang="en-US" dirty="0">
                <a:latin typeface="Cordia New" pitchFamily="34" charset="-34"/>
                <a:cs typeface="Cordia New" pitchFamily="34" charset="-34"/>
              </a:rPr>
              <a:t>forces impact everything from how a product is produced to how a customer uses it and may affect every function in an organization, including what products are developed, how marketing reaches consumers, and how sales are tracked and managed.</a:t>
            </a:r>
          </a:p>
          <a:p>
            <a:pPr marL="0" indent="0">
              <a:buNone/>
            </a:pPr>
            <a:r>
              <a:rPr lang="en-US" dirty="0" smtClean="0">
                <a:latin typeface="Cordia New" pitchFamily="34" charset="-34"/>
                <a:cs typeface="Cordia New" pitchFamily="34" charset="-34"/>
              </a:rPr>
              <a:t>- Technological </a:t>
            </a:r>
            <a:r>
              <a:rPr lang="en-US" dirty="0">
                <a:latin typeface="Cordia New" pitchFamily="34" charset="-34"/>
                <a:cs typeface="Cordia New" pitchFamily="34" charset="-34"/>
              </a:rPr>
              <a:t>innovations in processes can improve productivity and efficiencies that will reduce costs and improve profit margins. It can make a business more competitive. </a:t>
            </a:r>
            <a:endParaRPr lang="en-US" dirty="0" smtClean="0">
              <a:latin typeface="Cordia New" pitchFamily="34" charset="-34"/>
              <a:cs typeface="Cordia New" pitchFamily="34" charset="-34"/>
            </a:endParaRPr>
          </a:p>
          <a:p>
            <a:pPr marL="0" indent="0">
              <a:buNone/>
            </a:pPr>
            <a:r>
              <a:rPr lang="en-US" dirty="0" smtClean="0">
                <a:latin typeface="Cordia New" pitchFamily="34" charset="-34"/>
                <a:cs typeface="Cordia New" pitchFamily="34" charset="-34"/>
              </a:rPr>
              <a:t>- Innovation </a:t>
            </a:r>
            <a:r>
              <a:rPr lang="en-US" dirty="0">
                <a:latin typeface="Cordia New" pitchFamily="34" charset="-34"/>
                <a:cs typeface="Cordia New" pitchFamily="34" charset="-34"/>
              </a:rPr>
              <a:t>in technological processes can also make products possible that were otherwise impossible with older technology.</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Social-Cultural Forces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a:latin typeface="Cordia New" pitchFamily="34" charset="-34"/>
                <a:cs typeface="Cordia New" pitchFamily="34" charset="-34"/>
              </a:rPr>
              <a:t>The social factors shape who we are as people. Social factors include attitudes, values and lifestyles of people. Social factors influence the products people buy, the prices they are willing to pay for the products, the effectiveness of specific promotions, and how, where, and when people expect to purchase products. </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Demographic Forces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568656" y="1619250"/>
            <a:ext cx="8153400" cy="4495800"/>
          </a:xfrm>
        </p:spPr>
        <p:txBody>
          <a:bodyPr>
            <a:normAutofit/>
          </a:bodyPr>
          <a:lstStyle/>
          <a:p>
            <a:pPr marL="0" indent="0">
              <a:buNone/>
            </a:pPr>
            <a:r>
              <a:rPr lang="en-US" dirty="0">
                <a:latin typeface="Cordia New" pitchFamily="34" charset="-34"/>
                <a:cs typeface="Cordia New" pitchFamily="34" charset="-34"/>
              </a:rPr>
              <a:t>Demographics are various traits that can be used to determine product preferences or buying behaviors of consumers</a:t>
            </a:r>
            <a:r>
              <a:rPr lang="en-US" dirty="0" smtClean="0">
                <a:latin typeface="Cordia New" pitchFamily="34" charset="-34"/>
                <a:cs typeface="Cordia New" pitchFamily="34" charset="-34"/>
              </a:rPr>
              <a:t>.</a:t>
            </a:r>
          </a:p>
          <a:p>
            <a:pPr>
              <a:buFont typeface="Arial" panose="020B0604020202020204" pitchFamily="34" charset="0"/>
              <a:buChar char="•"/>
            </a:pPr>
            <a:r>
              <a:rPr lang="en-US" dirty="0" smtClean="0">
                <a:latin typeface="Cordia New" pitchFamily="34" charset="-34"/>
                <a:cs typeface="Cordia New" pitchFamily="34" charset="-34"/>
              </a:rPr>
              <a:t>Gender (Sex Distribution) </a:t>
            </a:r>
            <a:endParaRPr lang="en-US" dirty="0">
              <a:latin typeface="Cordia New" pitchFamily="34" charset="-34"/>
              <a:cs typeface="Cordia New" pitchFamily="34" charset="-34"/>
            </a:endParaRPr>
          </a:p>
          <a:p>
            <a:pPr>
              <a:buFont typeface="Arial" panose="020B0604020202020204" pitchFamily="34" charset="0"/>
              <a:buChar char="•"/>
            </a:pPr>
            <a:r>
              <a:rPr lang="en-US" dirty="0">
                <a:latin typeface="Cordia New" pitchFamily="34" charset="-34"/>
                <a:cs typeface="Cordia New" pitchFamily="34" charset="-34"/>
              </a:rPr>
              <a:t> Level of education</a:t>
            </a:r>
          </a:p>
          <a:p>
            <a:pPr>
              <a:buFont typeface="Arial" panose="020B0604020202020204" pitchFamily="34" charset="0"/>
              <a:buChar char="•"/>
            </a:pPr>
            <a:r>
              <a:rPr lang="en-US" dirty="0">
                <a:latin typeface="Cordia New" pitchFamily="34" charset="-34"/>
                <a:cs typeface="Cordia New" pitchFamily="34" charset="-34"/>
              </a:rPr>
              <a:t> Geographic location, Immigration</a:t>
            </a:r>
          </a:p>
          <a:p>
            <a:pPr>
              <a:buFont typeface="Arial" panose="020B0604020202020204" pitchFamily="34" charset="0"/>
              <a:buChar char="•"/>
            </a:pPr>
            <a:r>
              <a:rPr lang="en-US" dirty="0">
                <a:latin typeface="Cordia New" pitchFamily="34" charset="-34"/>
                <a:cs typeface="Cordia New" pitchFamily="34" charset="-34"/>
              </a:rPr>
              <a:t> Income</a:t>
            </a:r>
          </a:p>
          <a:p>
            <a:pPr>
              <a:buFont typeface="Arial" panose="020B0604020202020204" pitchFamily="34" charset="0"/>
              <a:buChar char="•"/>
            </a:pPr>
            <a:r>
              <a:rPr lang="en-US" dirty="0">
                <a:latin typeface="Cordia New" pitchFamily="34" charset="-34"/>
                <a:cs typeface="Cordia New" pitchFamily="34" charset="-34"/>
              </a:rPr>
              <a:t> Family composition</a:t>
            </a:r>
          </a:p>
          <a:p>
            <a:pPr>
              <a:buFont typeface="Arial" panose="020B0604020202020204" pitchFamily="34" charset="0"/>
              <a:buChar char="•"/>
            </a:pPr>
            <a:r>
              <a:rPr lang="en-US" dirty="0">
                <a:latin typeface="Cordia New" pitchFamily="34" charset="-34"/>
                <a:cs typeface="Cordia New" pitchFamily="34" charset="-34"/>
              </a:rPr>
              <a:t> Age</a:t>
            </a:r>
          </a:p>
          <a:p>
            <a:pPr marL="0" indent="0">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9</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Nature/ Environmental Forces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a:latin typeface="Cordia New" pitchFamily="34" charset="-34"/>
                <a:cs typeface="Cordia New" pitchFamily="34" charset="-34"/>
              </a:rPr>
              <a:t>Environmental issues relate to weather, natural disasters, climate change, pollution, </a:t>
            </a:r>
            <a:r>
              <a:rPr lang="en-US" dirty="0" smtClean="0">
                <a:latin typeface="Cordia New" pitchFamily="34" charset="-34"/>
                <a:cs typeface="Cordia New" pitchFamily="34" charset="-34"/>
              </a:rPr>
              <a:t>availability of natural resources and </a:t>
            </a:r>
            <a:r>
              <a:rPr lang="en-US" dirty="0">
                <a:latin typeface="Cordia New" pitchFamily="34" charset="-34"/>
                <a:cs typeface="Cordia New" pitchFamily="34" charset="-34"/>
              </a:rPr>
              <a:t>anything else that could impact business.</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10</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336454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PESTEL Analysis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11</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http://www.24point0.com/wp/wp-content/uploads/2015/02/PESTLE-Analysis-Pharmaceutical-Industry.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38598" y="1011749"/>
            <a:ext cx="7235457" cy="5846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75606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PESTEL Analysis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PESTLE Analysis of Retail Industr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4226" y="995657"/>
            <a:ext cx="7255373" cy="58623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508122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Industry Environment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597231" y="5410200"/>
            <a:ext cx="8168817" cy="1219200"/>
          </a:xfrm>
        </p:spPr>
        <p:txBody>
          <a:bodyPr>
            <a:normAutofit fontScale="77500" lnSpcReduction="20000"/>
          </a:bodyPr>
          <a:lstStyle/>
          <a:p>
            <a:pPr algn="ctr">
              <a:buNone/>
            </a:pPr>
            <a:r>
              <a:rPr lang="en-US" b="1" dirty="0"/>
              <a:t>The industry environment is composed of the following stakeholders, around which analysis is done. Namely: Competitors, Suppliers and Buyers</a:t>
            </a:r>
            <a:r>
              <a:rPr lang="en-US" b="1" dirty="0" smtClean="0"/>
              <a:t>. It defines the battle ground of business setting. </a:t>
            </a:r>
            <a:endParaRPr lang="en-US" b="1"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descr="http://www.the-happy-manager.com/wp-content/uploads/businessindustyenvironmen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1196599"/>
            <a:ext cx="8514826" cy="4143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42894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Analyzing Industry Environment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1600" y="1355890"/>
            <a:ext cx="6705600" cy="53746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3364542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15</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8138" y="438150"/>
            <a:ext cx="8467725" cy="5981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4756062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a:solidFill>
                  <a:schemeClr val="tx1"/>
                </a:solidFill>
                <a:latin typeface="Cordia New" pitchFamily="34" charset="-34"/>
                <a:cs typeface="Cordia New" pitchFamily="34" charset="-34"/>
              </a:rPr>
              <a:t>Analyzing Industry Environment </a:t>
            </a: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5000" y="1310327"/>
            <a:ext cx="5560695" cy="54972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336454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Internal Environment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fontScale="92500" lnSpcReduction="10000"/>
          </a:bodyPr>
          <a:lstStyle/>
          <a:p>
            <a:pPr marL="0" indent="0">
              <a:buNone/>
            </a:pPr>
            <a:r>
              <a:rPr lang="en-US" dirty="0">
                <a:latin typeface="Cordia New" pitchFamily="34" charset="-34"/>
                <a:cs typeface="Cordia New" pitchFamily="34" charset="-34"/>
              </a:rPr>
              <a:t>The internal business environment comprises of factors within the company </a:t>
            </a:r>
            <a:r>
              <a:rPr lang="en-US" dirty="0" smtClean="0">
                <a:latin typeface="Cordia New" pitchFamily="34" charset="-34"/>
                <a:cs typeface="Cordia New" pitchFamily="34" charset="-34"/>
              </a:rPr>
              <a:t>which </a:t>
            </a:r>
            <a:r>
              <a:rPr lang="en-US" dirty="0">
                <a:latin typeface="Cordia New" pitchFamily="34" charset="-34"/>
                <a:cs typeface="Cordia New" pitchFamily="34" charset="-34"/>
              </a:rPr>
              <a:t>impact the success and approach of operations</a:t>
            </a:r>
            <a:r>
              <a:rPr lang="en-US" dirty="0" smtClean="0">
                <a:latin typeface="Cordia New" pitchFamily="34" charset="-34"/>
                <a:cs typeface="Cordia New" pitchFamily="34" charset="-34"/>
              </a:rPr>
              <a:t>.</a:t>
            </a:r>
          </a:p>
          <a:p>
            <a:pPr marL="0" indent="0">
              <a:buNone/>
            </a:pPr>
            <a:r>
              <a:rPr lang="en-US" dirty="0">
                <a:latin typeface="Cordia New" pitchFamily="34" charset="-34"/>
                <a:cs typeface="Cordia New" pitchFamily="34" charset="-34"/>
              </a:rPr>
              <a:t>Some examples of areas which are typically considered in internal factors are</a:t>
            </a:r>
            <a:r>
              <a:rPr lang="en-US" dirty="0" smtClean="0">
                <a:latin typeface="Cordia New" pitchFamily="34" charset="-34"/>
                <a:cs typeface="Cordia New" pitchFamily="34" charset="-34"/>
              </a:rPr>
              <a:t>:</a:t>
            </a:r>
            <a:endParaRPr lang="en-US" dirty="0">
              <a:latin typeface="Cordia New" pitchFamily="34" charset="-34"/>
              <a:cs typeface="Cordia New" pitchFamily="34" charset="-34"/>
            </a:endParaRPr>
          </a:p>
          <a:p>
            <a:pPr>
              <a:buFont typeface="Arial" panose="020B0604020202020204" pitchFamily="34" charset="0"/>
              <a:buChar char="•"/>
            </a:pPr>
            <a:r>
              <a:rPr lang="en-US" dirty="0">
                <a:latin typeface="Cordia New" pitchFamily="34" charset="-34"/>
                <a:cs typeface="Cordia New" pitchFamily="34" charset="-34"/>
              </a:rPr>
              <a:t>Financial resources like funding, investment opportunities and sources of income.</a:t>
            </a:r>
          </a:p>
          <a:p>
            <a:pPr>
              <a:buFont typeface="Arial" panose="020B0604020202020204" pitchFamily="34" charset="0"/>
              <a:buChar char="•"/>
            </a:pPr>
            <a:r>
              <a:rPr lang="en-US" dirty="0">
                <a:latin typeface="Cordia New" pitchFamily="34" charset="-34"/>
                <a:cs typeface="Cordia New" pitchFamily="34" charset="-34"/>
              </a:rPr>
              <a:t>Physical resources like company’s location, equipment, and facilities</a:t>
            </a:r>
          </a:p>
          <a:p>
            <a:pPr>
              <a:buFont typeface="Arial" panose="020B0604020202020204" pitchFamily="34" charset="0"/>
              <a:buChar char="•"/>
            </a:pPr>
            <a:r>
              <a:rPr lang="en-US" dirty="0">
                <a:latin typeface="Cordia New" pitchFamily="34" charset="-34"/>
                <a:cs typeface="Cordia New" pitchFamily="34" charset="-34"/>
              </a:rPr>
              <a:t>Human resources like employees, target audiences, and volunteers</a:t>
            </a:r>
          </a:p>
          <a:p>
            <a:pPr>
              <a:buFont typeface="Arial" panose="020B0604020202020204" pitchFamily="34" charset="0"/>
              <a:buChar char="•"/>
            </a:pPr>
            <a:r>
              <a:rPr lang="en-US" dirty="0">
                <a:latin typeface="Cordia New" pitchFamily="34" charset="-34"/>
                <a:cs typeface="Cordia New" pitchFamily="34" charset="-34"/>
              </a:rPr>
              <a:t>Access to natural resources, patents, copyrights, and trademarks</a:t>
            </a:r>
          </a:p>
          <a:p>
            <a:pPr>
              <a:buFont typeface="Arial" panose="020B0604020202020204" pitchFamily="34" charset="0"/>
              <a:buChar char="•"/>
            </a:pPr>
            <a:r>
              <a:rPr lang="en-US" dirty="0">
                <a:latin typeface="Cordia New" pitchFamily="34" charset="-34"/>
                <a:cs typeface="Cordia New" pitchFamily="34" charset="-34"/>
              </a:rPr>
              <a:t>Current processes like employee programs, software systems, and department hierarchies</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475606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A model of competitive advantage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4" name="Picture 4" descr="http://1.bp.blogspot.com/-2TUIkocyqX0/Ty_uBmEowuI/AAAAAAAAAaA/EbisvTY6EXs/s1600/competitive+advantage+porter.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1417803"/>
            <a:ext cx="7720013" cy="5222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364542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19</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00079" y="1741449"/>
            <a:ext cx="7112498" cy="49753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475606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Method of External Environment Analysis</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20</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1624012"/>
            <a:ext cx="7540257" cy="37083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3364542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587706" y="2667000"/>
            <a:ext cx="8153400" cy="2057400"/>
          </a:xfrm>
        </p:spPr>
        <p:txBody>
          <a:bodyPr>
            <a:normAutofit fontScale="70000" lnSpcReduction="20000"/>
          </a:bodyPr>
          <a:lstStyle/>
          <a:p>
            <a:pPr marL="0" indent="0" algn="ctr">
              <a:buNone/>
            </a:pPr>
            <a:r>
              <a:rPr lang="en-US" sz="5100" b="1" i="1" dirty="0">
                <a:solidFill>
                  <a:srgbClr val="002060"/>
                </a:solidFill>
                <a:latin typeface="CordiaUPC" pitchFamily="34" charset="-34"/>
                <a:cs typeface="CordiaUPC" pitchFamily="34" charset="-34"/>
              </a:rPr>
              <a:t>“ </a:t>
            </a:r>
            <a:r>
              <a:rPr lang="en-US" sz="5100" b="1" i="1" dirty="0">
                <a:latin typeface="CordiaUPC" pitchFamily="34" charset="-34"/>
                <a:cs typeface="CordiaUPC" pitchFamily="34" charset="-34"/>
              </a:rPr>
              <a:t>It’s not the strongest of the species that survives, nor the most intelligent, that survives. It is the one that is the most adaptable to change”</a:t>
            </a:r>
            <a:endParaRPr lang="en-US" sz="3400" b="1" dirty="0">
              <a:latin typeface="CordiaUPC" pitchFamily="34" charset="-34"/>
              <a:cs typeface="CordiaUPC" pitchFamily="34" charset="-34"/>
            </a:endParaRPr>
          </a:p>
          <a:p>
            <a:pPr algn="ctr">
              <a:buNone/>
            </a:pPr>
            <a:r>
              <a:rPr lang="en-US" sz="4600" b="1" dirty="0">
                <a:latin typeface="CordiaUPC" pitchFamily="34" charset="-34"/>
                <a:cs typeface="CordiaUPC" pitchFamily="34" charset="-34"/>
              </a:rPr>
              <a:t>				</a:t>
            </a:r>
            <a:r>
              <a:rPr lang="en-US" b="1" dirty="0">
                <a:latin typeface="CordiaUPC" pitchFamily="34" charset="-34"/>
                <a:cs typeface="CordiaUPC" pitchFamily="34" charset="-34"/>
              </a:rPr>
              <a:t>			</a:t>
            </a:r>
          </a:p>
          <a:p>
            <a:pPr>
              <a:buNone/>
            </a:pPr>
            <a:endParaRPr lang="en-US" b="1"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21</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4756062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normAutofit/>
          </a:bodyPr>
          <a:lstStyle/>
          <a:p>
            <a:r>
              <a:rPr lang="en-US" b="1" dirty="0">
                <a:latin typeface="Cordia New" pitchFamily="34" charset="-34"/>
                <a:cs typeface="Cordia New" pitchFamily="34" charset="-34"/>
              </a:rPr>
              <a:t>8 Mega </a:t>
            </a:r>
            <a:r>
              <a:rPr lang="en-US" b="1" dirty="0" smtClean="0">
                <a:latin typeface="Cordia New" pitchFamily="34" charset="-34"/>
                <a:cs typeface="Cordia New" pitchFamily="34" charset="-34"/>
              </a:rPr>
              <a:t>Trends</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587706" y="1676400"/>
            <a:ext cx="8153400" cy="4800600"/>
          </a:xfrm>
        </p:spPr>
        <p:txBody>
          <a:bodyPr>
            <a:normAutofit/>
          </a:bodyPr>
          <a:lstStyle/>
          <a:p>
            <a:pPr>
              <a:buNone/>
            </a:pPr>
            <a:r>
              <a:rPr lang="en-US" dirty="0" smtClean="0">
                <a:latin typeface="Cordia New" pitchFamily="34" charset="-34"/>
                <a:cs typeface="Cordia New" pitchFamily="34" charset="-34"/>
              </a:rPr>
              <a:t>1</a:t>
            </a:r>
            <a:r>
              <a:rPr lang="en-US" dirty="0">
                <a:latin typeface="Cordia New" pitchFamily="34" charset="-34"/>
                <a:cs typeface="Cordia New" pitchFamily="34" charset="-34"/>
              </a:rPr>
              <a:t>. Connectivity: Everything. All the time. Anywhere.</a:t>
            </a:r>
          </a:p>
          <a:p>
            <a:pPr>
              <a:buNone/>
            </a:pPr>
            <a:r>
              <a:rPr lang="en-US" dirty="0">
                <a:latin typeface="Cordia New" pitchFamily="34" charset="-34"/>
                <a:cs typeface="Cordia New" pitchFamily="34" charset="-34"/>
              </a:rPr>
              <a:t>2. Digital </a:t>
            </a:r>
            <a:r>
              <a:rPr lang="en-US" dirty="0" smtClean="0">
                <a:latin typeface="Cordia New" pitchFamily="34" charset="-34"/>
                <a:cs typeface="Cordia New" pitchFamily="34" charset="-34"/>
              </a:rPr>
              <a:t>Age: Power of ONLINE</a:t>
            </a:r>
            <a:endParaRPr lang="en-US" dirty="0">
              <a:latin typeface="Cordia New" pitchFamily="34" charset="-34"/>
              <a:cs typeface="Cordia New" pitchFamily="34" charset="-34"/>
            </a:endParaRPr>
          </a:p>
          <a:p>
            <a:pPr>
              <a:buNone/>
            </a:pPr>
            <a:r>
              <a:rPr lang="en-US" dirty="0">
                <a:latin typeface="Cordia New" pitchFamily="34" charset="-34"/>
                <a:cs typeface="Cordia New" pitchFamily="34" charset="-34"/>
              </a:rPr>
              <a:t>3. Aging Society:  </a:t>
            </a:r>
            <a:r>
              <a:rPr lang="en-US" dirty="0" smtClean="0">
                <a:latin typeface="Cordia New" pitchFamily="34" charset="-34"/>
                <a:cs typeface="Cordia New" pitchFamily="34" charset="-34"/>
              </a:rPr>
              <a:t>The </a:t>
            </a:r>
            <a:r>
              <a:rPr lang="en-US" dirty="0">
                <a:latin typeface="Cordia New" pitchFamily="34" charset="-34"/>
                <a:cs typeface="Cordia New" pitchFamily="34" charset="-34"/>
              </a:rPr>
              <a:t>median age </a:t>
            </a:r>
            <a:r>
              <a:rPr lang="en-US" dirty="0" smtClean="0">
                <a:latin typeface="Cordia New" pitchFamily="34" charset="-34"/>
                <a:cs typeface="Cordia New" pitchFamily="34" charset="-34"/>
              </a:rPr>
              <a:t>rises </a:t>
            </a:r>
            <a:r>
              <a:rPr lang="en-US" dirty="0">
                <a:latin typeface="Cordia New" pitchFamily="34" charset="-34"/>
                <a:cs typeface="Cordia New" pitchFamily="34" charset="-34"/>
              </a:rPr>
              <a:t>due to rising life expectancy and/or declining fertility rates</a:t>
            </a:r>
          </a:p>
          <a:p>
            <a:pPr>
              <a:buNone/>
            </a:pPr>
            <a:r>
              <a:rPr lang="en-US" dirty="0">
                <a:latin typeface="Cordia New" pitchFamily="34" charset="-34"/>
                <a:cs typeface="Cordia New" pitchFamily="34" charset="-34"/>
              </a:rPr>
              <a:t>4. </a:t>
            </a:r>
            <a:r>
              <a:rPr lang="en-US" dirty="0" smtClean="0">
                <a:latin typeface="Cordia New" pitchFamily="34" charset="-34"/>
                <a:cs typeface="Cordia New" pitchFamily="34" charset="-34"/>
              </a:rPr>
              <a:t>Urbanization</a:t>
            </a:r>
            <a:r>
              <a:rPr lang="en-US" dirty="0">
                <a:latin typeface="Cordia New" pitchFamily="34" charset="-34"/>
                <a:cs typeface="Cordia New" pitchFamily="34" charset="-34"/>
              </a:rPr>
              <a:t>: P</a:t>
            </a:r>
            <a:r>
              <a:rPr lang="en-US" dirty="0" smtClean="0">
                <a:latin typeface="Cordia New" pitchFamily="34" charset="-34"/>
                <a:cs typeface="Cordia New" pitchFamily="34" charset="-34"/>
              </a:rPr>
              <a:t>opulation </a:t>
            </a:r>
            <a:r>
              <a:rPr lang="en-US" dirty="0">
                <a:latin typeface="Cordia New" pitchFamily="34" charset="-34"/>
                <a:cs typeface="Cordia New" pitchFamily="34" charset="-34"/>
              </a:rPr>
              <a:t>shift from rural to urban areas</a:t>
            </a:r>
          </a:p>
          <a:p>
            <a:pPr>
              <a:buNone/>
            </a:pPr>
            <a:r>
              <a:rPr lang="en-US" dirty="0">
                <a:latin typeface="Cordia New" pitchFamily="34" charset="-34"/>
                <a:cs typeface="Cordia New" pitchFamily="34" charset="-34"/>
              </a:rPr>
              <a:t>5. New </a:t>
            </a:r>
            <a:r>
              <a:rPr lang="en-US" dirty="0" smtClean="0">
                <a:latin typeface="Cordia New" pitchFamily="34" charset="-34"/>
                <a:cs typeface="Cordia New" pitchFamily="34" charset="-34"/>
              </a:rPr>
              <a:t>Generation: </a:t>
            </a:r>
            <a:r>
              <a:rPr lang="en-US" dirty="0">
                <a:latin typeface="Cordia New" pitchFamily="34" charset="-34"/>
                <a:cs typeface="Cordia New" pitchFamily="34" charset="-34"/>
              </a:rPr>
              <a:t>Digital Teens (BORN BETWEEN 1995 – 2002)</a:t>
            </a:r>
          </a:p>
          <a:p>
            <a:pPr>
              <a:buNone/>
            </a:pPr>
            <a:r>
              <a:rPr lang="en-US" dirty="0">
                <a:latin typeface="Cordia New" pitchFamily="34" charset="-34"/>
                <a:cs typeface="Cordia New" pitchFamily="34" charset="-34"/>
              </a:rPr>
              <a:t>6</a:t>
            </a:r>
            <a:r>
              <a:rPr lang="en-US" dirty="0" smtClean="0">
                <a:latin typeface="Cordia New" pitchFamily="34" charset="-34"/>
                <a:cs typeface="Cordia New" pitchFamily="34" charset="-34"/>
              </a:rPr>
              <a:t>. </a:t>
            </a:r>
            <a:r>
              <a:rPr lang="en-US" dirty="0">
                <a:latin typeface="Cordia New" pitchFamily="34" charset="-34"/>
                <a:cs typeface="Cordia New" pitchFamily="34" charset="-34"/>
              </a:rPr>
              <a:t>Global Knowledge Society: </a:t>
            </a:r>
            <a:r>
              <a:rPr lang="en-US" dirty="0" smtClean="0">
                <a:latin typeface="Cordia New" pitchFamily="34" charset="-34"/>
                <a:cs typeface="Cordia New" pitchFamily="34" charset="-34"/>
              </a:rPr>
              <a:t>Borderless learning</a:t>
            </a:r>
            <a:endParaRPr lang="en-US" dirty="0">
              <a:latin typeface="Cordia New" pitchFamily="34" charset="-34"/>
              <a:cs typeface="Cordia New" pitchFamily="34" charset="-34"/>
            </a:endParaRPr>
          </a:p>
          <a:p>
            <a:pPr>
              <a:buNone/>
            </a:pPr>
            <a:r>
              <a:rPr lang="en-US" dirty="0" smtClean="0">
                <a:latin typeface="Cordia New" pitchFamily="34" charset="-34"/>
                <a:cs typeface="Cordia New" pitchFamily="34" charset="-34"/>
              </a:rPr>
              <a:t>7. </a:t>
            </a:r>
            <a:r>
              <a:rPr lang="en-US" dirty="0" err="1">
                <a:latin typeface="Cordia New" pitchFamily="34" charset="-34"/>
                <a:cs typeface="Cordia New" pitchFamily="34" charset="-34"/>
              </a:rPr>
              <a:t>Womenomics</a:t>
            </a:r>
            <a:r>
              <a:rPr lang="en-US" dirty="0">
                <a:latin typeface="Cordia New" pitchFamily="34" charset="-34"/>
                <a:cs typeface="Cordia New" pitchFamily="34" charset="-34"/>
              </a:rPr>
              <a:t> (</a:t>
            </a:r>
            <a:r>
              <a:rPr lang="en-US" dirty="0" err="1">
                <a:latin typeface="Cordia New" pitchFamily="34" charset="-34"/>
                <a:cs typeface="Cordia New" pitchFamily="34" charset="-34"/>
              </a:rPr>
              <a:t>Sheconomy</a:t>
            </a:r>
            <a:r>
              <a:rPr lang="en-US" dirty="0">
                <a:latin typeface="Cordia New" pitchFamily="34" charset="-34"/>
                <a:cs typeface="Cordia New" pitchFamily="34" charset="-34"/>
              </a:rPr>
              <a:t>): W</a:t>
            </a:r>
            <a:r>
              <a:rPr lang="en-US" dirty="0" smtClean="0">
                <a:latin typeface="Cordia New" pitchFamily="34" charset="-34"/>
                <a:cs typeface="Cordia New" pitchFamily="34" charset="-34"/>
              </a:rPr>
              <a:t>omen’s </a:t>
            </a:r>
            <a:r>
              <a:rPr lang="en-US" dirty="0">
                <a:latin typeface="Cordia New" pitchFamily="34" charset="-34"/>
                <a:cs typeface="Cordia New" pitchFamily="34" charset="-34"/>
              </a:rPr>
              <a:t>pay will overtake </a:t>
            </a:r>
            <a:r>
              <a:rPr lang="en-US" dirty="0" smtClean="0">
                <a:latin typeface="Cordia New" pitchFamily="34" charset="-34"/>
                <a:cs typeface="Cordia New" pitchFamily="34" charset="-34"/>
              </a:rPr>
              <a:t>men’s</a:t>
            </a:r>
          </a:p>
          <a:p>
            <a:pPr>
              <a:buNone/>
            </a:pPr>
            <a:r>
              <a:rPr lang="en-US" dirty="0" smtClean="0">
                <a:latin typeface="Cordia New" pitchFamily="34" charset="-34"/>
                <a:cs typeface="Cordia New" pitchFamily="34" charset="-34"/>
              </a:rPr>
              <a:t>8. World friendly</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2102828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p:cNvPicPr>
            <a:picLocks noGrp="1" noChangeAspect="1" noChangeArrowheads="1"/>
          </p:cNvPicPr>
          <p:nvPr>
            <p:ph sz="quarter" idx="1"/>
          </p:nvPr>
        </p:nvPicPr>
        <p:blipFill>
          <a:blip r:embed="rId4">
            <a:extLst>
              <a:ext uri="{28A0092B-C50C-407E-A947-70E740481C1C}">
                <a14:useLocalDpi xmlns:a14="http://schemas.microsoft.com/office/drawing/2010/main" val="0"/>
              </a:ext>
            </a:extLst>
          </a:blip>
          <a:srcRect/>
          <a:stretch>
            <a:fillRect/>
          </a:stretch>
        </p:blipFill>
        <p:spPr bwMode="auto">
          <a:xfrm>
            <a:off x="1106959" y="1676400"/>
            <a:ext cx="7114232" cy="4800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9078979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sz="quarter" idx="1"/>
          </p:nvPr>
        </p:nvSpPr>
        <p:spPr/>
        <p:txBody>
          <a:bodyPr/>
          <a:lstStyle/>
          <a:p>
            <a:endParaRPr lang="en-US"/>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5263" y="438150"/>
            <a:ext cx="8753475" cy="5981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2859189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25</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sz="quarter" idx="1"/>
          </p:nvPr>
        </p:nvSpPr>
        <p:spPr/>
        <p:txBody>
          <a:bodyPr/>
          <a:lstStyle/>
          <a:p>
            <a:endParaRPr lang="en-US"/>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363" y="1157288"/>
            <a:ext cx="8677275" cy="4543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9474235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sz="quarter" idx="1"/>
          </p:nvPr>
        </p:nvSpPr>
        <p:spPr/>
        <p:txBody>
          <a:bodyPr/>
          <a:lstStyle/>
          <a:p>
            <a:endParaRPr lang="en-US"/>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9088" y="523875"/>
            <a:ext cx="8505825" cy="5810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3373792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raustuf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938</TotalTime>
  <Words>885</Words>
  <Application>Microsoft Office PowerPoint</Application>
  <PresentationFormat>On-screen Show (4:3)</PresentationFormat>
  <Paragraphs>134</Paragraphs>
  <Slides>26</Slides>
  <Notes>25</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Galathea</vt:lpstr>
      <vt:lpstr>PowerPoint Presentation</vt:lpstr>
      <vt:lpstr>PowerPoint Presentation</vt:lpstr>
      <vt:lpstr>PowerPoint Presentation</vt:lpstr>
      <vt:lpstr>Economic Forces </vt:lpstr>
      <vt:lpstr>Political Forces </vt:lpstr>
      <vt:lpstr>Political Forces </vt:lpstr>
      <vt:lpstr>Technological Forces </vt:lpstr>
      <vt:lpstr>Social-Cultural Forces </vt:lpstr>
      <vt:lpstr>Demographic Forces  </vt:lpstr>
      <vt:lpstr>Nature/ Environmental Forces </vt:lpstr>
      <vt:lpstr>PESTEL Analysis </vt:lpstr>
      <vt:lpstr>PESTEL Analysis </vt:lpstr>
      <vt:lpstr>Industry Environment </vt:lpstr>
      <vt:lpstr>Analyzing Industry Environment </vt:lpstr>
      <vt:lpstr>PowerPoint Presentation</vt:lpstr>
      <vt:lpstr>Analyzing Industry Environment </vt:lpstr>
      <vt:lpstr>Internal Environment </vt:lpstr>
      <vt:lpstr>A model of competitive advantage </vt:lpstr>
      <vt:lpstr>PowerPoint Presentation</vt:lpstr>
      <vt:lpstr>Method of External Environment Analysis</vt:lpstr>
      <vt:lpstr>PowerPoint Presentation</vt:lpstr>
      <vt:lpstr>8 Mega Trends</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creator>praemont</dc:creator>
  <cp:lastModifiedBy>USER</cp:lastModifiedBy>
  <cp:revision>97</cp:revision>
  <dcterms:created xsi:type="dcterms:W3CDTF">2011-03-03T05:26:32Z</dcterms:created>
  <dcterms:modified xsi:type="dcterms:W3CDTF">2015-09-01T01:35:26Z</dcterms:modified>
</cp:coreProperties>
</file>