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8" r:id="rId4"/>
    <p:sldId id="263" r:id="rId5"/>
    <p:sldId id="262" r:id="rId6"/>
    <p:sldId id="259" r:id="rId7"/>
    <p:sldId id="261" r:id="rId8"/>
    <p:sldId id="260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E9C61C7-7459-4591-AFD4-97C35E1C9B13}" type="datetimeFigureOut">
              <a:rPr lang="en-US" smtClean="0"/>
              <a:t>8/19/2014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4D8BE7B-A7DD-4552-858E-B1FFCDF6F237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Introduction to East Asia and Tools.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Economics </a:t>
            </a:r>
            <a:r>
              <a:rPr lang="en-US" dirty="0" smtClean="0"/>
              <a:t>of </a:t>
            </a:r>
            <a:r>
              <a:rPr lang="en-US" dirty="0" smtClean="0"/>
              <a:t>Selected Asian Countries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EE 362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183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Countries of Interest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371600"/>
            <a:ext cx="7708392" cy="5257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Northeast Asia</a:t>
            </a:r>
          </a:p>
          <a:p>
            <a:pPr lvl="1"/>
            <a:r>
              <a:rPr lang="en-US" dirty="0" smtClean="0"/>
              <a:t>China(includes Hong Kong)</a:t>
            </a:r>
          </a:p>
          <a:p>
            <a:pPr lvl="1"/>
            <a:r>
              <a:rPr lang="en-US" dirty="0" smtClean="0"/>
              <a:t>Japan</a:t>
            </a:r>
          </a:p>
          <a:p>
            <a:pPr lvl="1"/>
            <a:r>
              <a:rPr lang="en-US" dirty="0" smtClean="0"/>
              <a:t>South Korea</a:t>
            </a:r>
          </a:p>
          <a:p>
            <a:pPr lvl="1"/>
            <a:r>
              <a:rPr lang="en-US" dirty="0" smtClean="0"/>
              <a:t>Taiwan</a:t>
            </a:r>
          </a:p>
          <a:p>
            <a:r>
              <a:rPr lang="en-US" dirty="0" smtClean="0"/>
              <a:t>Southeast Asia</a:t>
            </a:r>
          </a:p>
          <a:p>
            <a:pPr lvl="1"/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Indonesia</a:t>
            </a:r>
          </a:p>
          <a:p>
            <a:pPr lvl="1"/>
            <a:r>
              <a:rPr lang="en-US" dirty="0" smtClean="0"/>
              <a:t>Laos</a:t>
            </a:r>
          </a:p>
          <a:p>
            <a:pPr lvl="1"/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Myanmar </a:t>
            </a:r>
          </a:p>
          <a:p>
            <a:pPr lvl="1"/>
            <a:r>
              <a:rPr lang="en-US" dirty="0" smtClean="0"/>
              <a:t>Philippines</a:t>
            </a:r>
          </a:p>
          <a:p>
            <a:pPr lvl="1"/>
            <a:r>
              <a:rPr lang="en-US" dirty="0" smtClean="0"/>
              <a:t>Singapore</a:t>
            </a:r>
          </a:p>
          <a:p>
            <a:pPr lvl="1"/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Vietnam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05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9144000" cy="638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00" y="6454204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Source: www.mappery.com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12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5973903"/>
              </p:ext>
            </p:extLst>
          </p:nvPr>
        </p:nvGraphicFramePr>
        <p:xfrm>
          <a:off x="0" y="26988"/>
          <a:ext cx="9144000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61435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 capita</a:t>
                      </a:r>
                      <a:r>
                        <a:rPr lang="en-US" baseline="0" dirty="0" smtClean="0"/>
                        <a:t> GNI</a:t>
                      </a:r>
                    </a:p>
                    <a:p>
                      <a:pPr algn="ctr"/>
                      <a:r>
                        <a:rPr lang="en-US" dirty="0" smtClean="0"/>
                        <a:t>($ in 2004)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Population </a:t>
                      </a:r>
                    </a:p>
                    <a:p>
                      <a:pPr algn="ctr"/>
                      <a:r>
                        <a:rPr lang="en-US" dirty="0" smtClean="0"/>
                        <a:t>(million)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High income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37050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128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Hong</a:t>
                      </a:r>
                      <a:r>
                        <a:rPr lang="en-US" baseline="0" dirty="0" smtClean="0"/>
                        <a:t>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26660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24760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14707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South</a:t>
                      </a:r>
                      <a:r>
                        <a:rPr lang="en-US" baseline="0" dirty="0" smtClean="0"/>
                        <a:t> 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Lower-Middle-</a:t>
                      </a:r>
                      <a:r>
                        <a:rPr lang="en-US" b="1" baseline="0" dirty="0" smtClean="0"/>
                        <a:t> Upper Income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   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</a:t>
                      </a:r>
                      <a:r>
                        <a:rPr lang="en-US" baseline="0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64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1296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218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Vietnam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82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Laos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Cambodia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Myanmar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39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35650231"/>
              </p:ext>
            </p:extLst>
          </p:nvPr>
        </p:nvGraphicFramePr>
        <p:xfrm>
          <a:off x="0" y="26988"/>
          <a:ext cx="9144000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61435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 Capita GDP annual</a:t>
                      </a:r>
                    </a:p>
                    <a:p>
                      <a:pPr algn="ctr"/>
                      <a:r>
                        <a:rPr lang="en-US" dirty="0" smtClean="0"/>
                        <a:t>Growth($2000)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Political Regime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High income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5.3 in</a:t>
                      </a:r>
                      <a:r>
                        <a:rPr lang="en-US" baseline="0" dirty="0" smtClean="0"/>
                        <a:t> 1960-1990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Consolidated Democracy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Hong</a:t>
                      </a:r>
                      <a:r>
                        <a:rPr lang="en-US" baseline="0" dirty="0" smtClean="0"/>
                        <a:t>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5.2</a:t>
                      </a:r>
                      <a:r>
                        <a:rPr lang="en-US" baseline="0" dirty="0" smtClean="0"/>
                        <a:t> in 1960-2005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Special Admin region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5.6 in 1960-2005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Authoritarian</a:t>
                      </a:r>
                      <a:r>
                        <a:rPr lang="en-US" baseline="0" dirty="0" smtClean="0"/>
                        <a:t> Democracy</a:t>
                      </a:r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Consolidated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South</a:t>
                      </a:r>
                      <a:r>
                        <a:rPr lang="en-US" baseline="0" dirty="0" smtClean="0"/>
                        <a:t> 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5.7</a:t>
                      </a:r>
                      <a:r>
                        <a:rPr lang="en-US" baseline="0" dirty="0" smtClean="0"/>
                        <a:t> in 1960-2005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Consolidated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Lower-Middle-</a:t>
                      </a:r>
                      <a:r>
                        <a:rPr lang="en-US" b="1" baseline="0" dirty="0" smtClean="0"/>
                        <a:t> Upper Income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    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 in 1970-2005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Authoritarian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</a:t>
                      </a:r>
                      <a:r>
                        <a:rPr lang="en-US" baseline="0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4.5 in 1970-005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solidFill>
                            <a:srgbClr val="FF0000"/>
                          </a:solidFill>
                        </a:rPr>
                        <a:t>Formal </a:t>
                      </a:r>
                      <a:r>
                        <a:rPr lang="en-US" i="1" dirty="0" smtClean="0">
                          <a:solidFill>
                            <a:srgbClr val="FF0000"/>
                          </a:solidFill>
                        </a:rPr>
                        <a:t>?????Democracy</a:t>
                      </a:r>
                      <a:endParaRPr lang="en-US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8.5</a:t>
                      </a:r>
                      <a:r>
                        <a:rPr lang="en-US" baseline="0" dirty="0" smtClean="0"/>
                        <a:t> in 1980-2005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Authoritarian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1.2 in 1970-2005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Formal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 in 1970-2005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Formal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Vietnam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5.0 in 1985-2005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Authoritarian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Laos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3.2 in 1985-2005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Authoritarian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Cambodia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 in 1993-2005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Authoritarian Democracy</a:t>
                      </a:r>
                    </a:p>
                  </a:txBody>
                  <a:tcPr/>
                </a:tc>
              </a:tr>
              <a:tr h="365686">
                <a:tc>
                  <a:txBody>
                    <a:bodyPr/>
                    <a:lstStyle/>
                    <a:p>
                      <a:r>
                        <a:rPr lang="en-US" dirty="0" smtClean="0"/>
                        <a:t>    Myanmar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Authoritarian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906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</a:t>
            </a:r>
            <a:r>
              <a:rPr lang="en-US" dirty="0" smtClean="0"/>
              <a:t> are they interesting?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Economic Development</a:t>
            </a:r>
          </a:p>
          <a:p>
            <a:pPr lvl="1"/>
            <a:r>
              <a:rPr lang="en-US" dirty="0" smtClean="0"/>
              <a:t>What should be the indicators for development?</a:t>
            </a:r>
          </a:p>
          <a:p>
            <a:r>
              <a:rPr lang="en-US" dirty="0" smtClean="0"/>
              <a:t>Economic Growth</a:t>
            </a:r>
          </a:p>
          <a:p>
            <a:pPr lvl="1"/>
            <a:r>
              <a:rPr lang="en-US" dirty="0" smtClean="0"/>
              <a:t>GDP</a:t>
            </a:r>
          </a:p>
          <a:p>
            <a:pPr lvl="1"/>
            <a:r>
              <a:rPr lang="en-US" dirty="0" smtClean="0"/>
              <a:t>What should be the determinants of growth?</a:t>
            </a:r>
          </a:p>
        </p:txBody>
      </p:sp>
    </p:spTree>
    <p:extLst>
      <p:ext uri="{BB962C8B-B14F-4D97-AF65-F5344CB8AC3E}">
        <p14:creationId xmlns:p14="http://schemas.microsoft.com/office/powerpoint/2010/main" val="360961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Why</a:t>
            </a:r>
            <a:r>
              <a:rPr lang="en-US" dirty="0"/>
              <a:t> are they interesting?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371600"/>
            <a:ext cx="7498080" cy="5181600"/>
          </a:xfrm>
        </p:spPr>
        <p:txBody>
          <a:bodyPr/>
          <a:lstStyle/>
          <a:p>
            <a:r>
              <a:rPr lang="en-US" dirty="0"/>
              <a:t>Economic </a:t>
            </a:r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Fiscal and Monetary</a:t>
            </a:r>
          </a:p>
          <a:p>
            <a:pPr lvl="1"/>
            <a:r>
              <a:rPr lang="en-US" dirty="0" smtClean="0"/>
              <a:t>Trade Policy</a:t>
            </a:r>
          </a:p>
          <a:p>
            <a:pPr lvl="1"/>
            <a:r>
              <a:rPr lang="en-US" i="1" dirty="0" smtClean="0">
                <a:solidFill>
                  <a:srgbClr val="FF0000"/>
                </a:solidFill>
              </a:rPr>
              <a:t>Industrial, Innovations, and Technology Policy</a:t>
            </a:r>
            <a:endParaRPr lang="en-US" i="1" dirty="0">
              <a:solidFill>
                <a:srgbClr val="FF0000"/>
              </a:solidFill>
            </a:endParaRPr>
          </a:p>
          <a:p>
            <a:r>
              <a:rPr lang="en-US" dirty="0"/>
              <a:t>Reflection on </a:t>
            </a:r>
            <a:r>
              <a:rPr lang="en-US" dirty="0" smtClean="0"/>
              <a:t>other countries’ economy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06861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Tools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Neoclassical Economic Theory</a:t>
            </a:r>
          </a:p>
          <a:p>
            <a:pPr lvl="1"/>
            <a:r>
              <a:rPr lang="en-US" dirty="0" smtClean="0"/>
              <a:t>Growth Theory</a:t>
            </a:r>
          </a:p>
          <a:p>
            <a:pPr lvl="2"/>
            <a:r>
              <a:rPr lang="en-US" dirty="0" smtClean="0"/>
              <a:t>Exogenous Growth Theory(Solow Growth Model)</a:t>
            </a:r>
          </a:p>
          <a:p>
            <a:pPr lvl="2"/>
            <a:r>
              <a:rPr lang="en-US" dirty="0" smtClean="0"/>
              <a:t>Endogenous Growth Theory</a:t>
            </a:r>
          </a:p>
          <a:p>
            <a:pPr lvl="2"/>
            <a:r>
              <a:rPr lang="en-US" dirty="0" smtClean="0"/>
              <a:t>Maximize something subject to constraints</a:t>
            </a:r>
          </a:p>
          <a:p>
            <a:r>
              <a:rPr lang="en-US" dirty="0" smtClean="0"/>
              <a:t>Political Economy</a:t>
            </a:r>
          </a:p>
          <a:p>
            <a:pPr lvl="1"/>
            <a:r>
              <a:rPr lang="en-US" dirty="0" smtClean="0"/>
              <a:t>Dynamic Interaction between State(politics) and Economy</a:t>
            </a:r>
          </a:p>
          <a:p>
            <a:pPr lvl="1"/>
            <a:r>
              <a:rPr lang="en-US" dirty="0" smtClean="0"/>
              <a:t>Institutions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9897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Politics</a:t>
            </a:r>
          </a:p>
          <a:p>
            <a:pPr lvl="1"/>
            <a:r>
              <a:rPr lang="en-US" dirty="0" smtClean="0"/>
              <a:t>is fundamentally about participation, justice and _______ of resources, involving rights and duties.</a:t>
            </a:r>
          </a:p>
          <a:p>
            <a:r>
              <a:rPr lang="en-US" dirty="0" smtClean="0"/>
              <a:t>Economy</a:t>
            </a:r>
          </a:p>
          <a:p>
            <a:pPr lvl="1"/>
            <a:r>
              <a:rPr lang="en-US" dirty="0" smtClean="0"/>
              <a:t>deals primarily about __________ creation and efficiency.</a:t>
            </a:r>
          </a:p>
          <a:p>
            <a:r>
              <a:rPr lang="en-US" dirty="0" smtClean="0"/>
              <a:t>Institutions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792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Rational Choice Approach</a:t>
            </a:r>
          </a:p>
          <a:p>
            <a:pPr lvl="1"/>
            <a:r>
              <a:rPr lang="en-US" dirty="0" smtClean="0"/>
              <a:t>Rules, procedures, norms, or conventions</a:t>
            </a:r>
            <a:r>
              <a:rPr lang="en-US" dirty="0"/>
              <a:t> </a:t>
            </a:r>
            <a:r>
              <a:rPr lang="en-US" dirty="0" smtClean="0"/>
              <a:t>designed </a:t>
            </a:r>
            <a:r>
              <a:rPr lang="en-US" i="1" dirty="0" smtClean="0">
                <a:solidFill>
                  <a:srgbClr val="FF0000"/>
                </a:solidFill>
              </a:rPr>
              <a:t>self-consciously</a:t>
            </a:r>
            <a:r>
              <a:rPr lang="en-US" dirty="0" smtClean="0"/>
              <a:t> to decide “ who has the power to do what and when”</a:t>
            </a:r>
          </a:p>
        </p:txBody>
      </p:sp>
    </p:spTree>
    <p:extLst>
      <p:ext uri="{BB962C8B-B14F-4D97-AF65-F5344CB8AC3E}">
        <p14:creationId xmlns:p14="http://schemas.microsoft.com/office/powerpoint/2010/main" val="2438214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Institutions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Historical Institutionalism</a:t>
            </a:r>
          </a:p>
          <a:p>
            <a:pPr lvl="1"/>
            <a:r>
              <a:rPr lang="en-US" dirty="0" smtClean="0"/>
              <a:t>Origin of Institutions and </a:t>
            </a:r>
            <a:r>
              <a:rPr lang="en-US" i="1" dirty="0" smtClean="0">
                <a:solidFill>
                  <a:srgbClr val="FF0000"/>
                </a:solidFill>
              </a:rPr>
              <a:t>Path Dependence</a:t>
            </a:r>
          </a:p>
          <a:p>
            <a:pPr lvl="1"/>
            <a:r>
              <a:rPr lang="en-US" dirty="0" smtClean="0"/>
              <a:t>“The formal or informal procedures, routines, norms and conventions embedded in the organization structure of the polity in the Economy.”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66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Institutions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Sociological Approach</a:t>
            </a:r>
          </a:p>
          <a:p>
            <a:pPr lvl="1"/>
            <a:r>
              <a:rPr lang="en-US" dirty="0" smtClean="0"/>
              <a:t>Cultural practices</a:t>
            </a:r>
          </a:p>
          <a:p>
            <a:pPr lvl="1"/>
            <a:r>
              <a:rPr lang="en-US" dirty="0" smtClean="0"/>
              <a:t>Symbol</a:t>
            </a:r>
          </a:p>
          <a:p>
            <a:pPr lvl="1"/>
            <a:r>
              <a:rPr lang="en-US" dirty="0" smtClean="0"/>
              <a:t>Morality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833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Japanese System of Political Economy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happened after WWII?</a:t>
            </a:r>
          </a:p>
          <a:p>
            <a:pPr lvl="1"/>
            <a:r>
              <a:rPr lang="en-US" dirty="0"/>
              <a:t>Economics</a:t>
            </a:r>
          </a:p>
          <a:p>
            <a:pPr lvl="1"/>
            <a:r>
              <a:rPr lang="en-US" dirty="0"/>
              <a:t>Politics</a:t>
            </a:r>
          </a:p>
          <a:p>
            <a:pPr lvl="1"/>
            <a:r>
              <a:rPr lang="en-US" dirty="0"/>
              <a:t>Embedded Mercantilism or What</a:t>
            </a:r>
            <a:r>
              <a:rPr lang="en-US" dirty="0" smtClean="0"/>
              <a:t>?</a:t>
            </a:r>
          </a:p>
          <a:p>
            <a:r>
              <a:rPr lang="en-US" dirty="0" smtClean="0"/>
              <a:t>What happened after 1991?</a:t>
            </a:r>
          </a:p>
          <a:p>
            <a:pPr lvl="1"/>
            <a:r>
              <a:rPr lang="en-US" dirty="0" smtClean="0"/>
              <a:t>Economics</a:t>
            </a:r>
          </a:p>
          <a:p>
            <a:pPr lvl="1"/>
            <a:r>
              <a:rPr lang="en-US" dirty="0" smtClean="0"/>
              <a:t>Politics</a:t>
            </a:r>
          </a:p>
          <a:p>
            <a:pPr lvl="1"/>
            <a:r>
              <a:rPr lang="en-US" dirty="0" smtClean="0"/>
              <a:t>Embedded Mercantilism or What?</a:t>
            </a:r>
          </a:p>
        </p:txBody>
      </p:sp>
    </p:spTree>
    <p:extLst>
      <p:ext uri="{BB962C8B-B14F-4D97-AF65-F5344CB8AC3E}">
        <p14:creationId xmlns:p14="http://schemas.microsoft.com/office/powerpoint/2010/main" val="1676849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Korea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is now for South Korea?</a:t>
            </a:r>
          </a:p>
          <a:p>
            <a:r>
              <a:rPr lang="en-US" dirty="0" smtClean="0"/>
              <a:t>What happened after 1961?</a:t>
            </a:r>
          </a:p>
          <a:p>
            <a:r>
              <a:rPr lang="en-US" dirty="0" smtClean="0"/>
              <a:t>What model?</a:t>
            </a:r>
          </a:p>
          <a:p>
            <a:r>
              <a:rPr lang="en-US" dirty="0" smtClean="0"/>
              <a:t>What is consequences?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3265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and Singapore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Tales of two Islands</a:t>
            </a:r>
          </a:p>
          <a:p>
            <a:r>
              <a:rPr lang="en-US" dirty="0" smtClean="0"/>
              <a:t>Similarities</a:t>
            </a:r>
          </a:p>
          <a:p>
            <a:r>
              <a:rPr lang="en-US" dirty="0" smtClean="0"/>
              <a:t>Results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45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Why did China adopt economic reform in 1970s?</a:t>
            </a:r>
          </a:p>
          <a:p>
            <a:r>
              <a:rPr lang="en-US" dirty="0" smtClean="0"/>
              <a:t>Why did it success?</a:t>
            </a:r>
          </a:p>
          <a:p>
            <a:r>
              <a:rPr lang="en-US" dirty="0" smtClean="0"/>
              <a:t>Economic reform without political reform?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0801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Southeast Asian NICs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447800"/>
            <a:ext cx="749808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Malaysia</a:t>
            </a:r>
          </a:p>
          <a:p>
            <a:pPr lvl="1"/>
            <a:r>
              <a:rPr lang="en-US" dirty="0" smtClean="0"/>
              <a:t>Compromise between ethnicity and growth</a:t>
            </a:r>
          </a:p>
          <a:p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Good example of “Zippo or lighter theory”</a:t>
            </a:r>
          </a:p>
          <a:p>
            <a:r>
              <a:rPr lang="en-US" dirty="0" smtClean="0"/>
              <a:t>Vietnam</a:t>
            </a:r>
          </a:p>
          <a:p>
            <a:pPr lvl="1"/>
            <a:r>
              <a:rPr lang="en-US" dirty="0" smtClean="0"/>
              <a:t>Open economy with socialist policy</a:t>
            </a:r>
          </a:p>
          <a:p>
            <a:r>
              <a:rPr lang="en-US" dirty="0" smtClean="0"/>
              <a:t>Philippines</a:t>
            </a:r>
          </a:p>
          <a:p>
            <a:pPr lvl="1"/>
            <a:r>
              <a:rPr lang="en-US" dirty="0" smtClean="0"/>
              <a:t>One bad leader</a:t>
            </a:r>
          </a:p>
          <a:p>
            <a:r>
              <a:rPr lang="en-US" dirty="0" smtClean="0"/>
              <a:t>Indonesia</a:t>
            </a:r>
          </a:p>
          <a:p>
            <a:pPr lvl="1"/>
            <a:r>
              <a:rPr lang="en-US" dirty="0" smtClean="0"/>
              <a:t>Islam and Democracy</a:t>
            </a:r>
          </a:p>
          <a:p>
            <a:pPr lvl="1"/>
            <a:r>
              <a:rPr lang="en-US" dirty="0" smtClean="0"/>
              <a:t>Chinese and Local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58653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last </a:t>
            </a:r>
            <a:r>
              <a:rPr lang="en-US" dirty="0" smtClean="0"/>
              <a:t>group: Rising Stars with a______?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Laos</a:t>
            </a:r>
          </a:p>
          <a:p>
            <a:r>
              <a:rPr lang="en-US" dirty="0" smtClean="0"/>
              <a:t>Cambodia</a:t>
            </a:r>
          </a:p>
          <a:p>
            <a:r>
              <a:rPr lang="en-US" dirty="0" smtClean="0"/>
              <a:t>Myanmar</a:t>
            </a:r>
          </a:p>
          <a:p>
            <a:r>
              <a:rPr lang="en-US" dirty="0" smtClean="0"/>
              <a:t>North Korea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9999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160</TotalTime>
  <Words>530</Words>
  <Application>Microsoft Office PowerPoint</Application>
  <PresentationFormat>On-screen Show (4:3)</PresentationFormat>
  <Paragraphs>193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Civic</vt:lpstr>
      <vt:lpstr>Economics of Selected Asian Countries EE 362 </vt:lpstr>
      <vt:lpstr>Countries of Interest</vt:lpstr>
      <vt:lpstr>Map</vt:lpstr>
      <vt:lpstr>PowerPoint Presentation</vt:lpstr>
      <vt:lpstr>PowerPoint Presentation</vt:lpstr>
      <vt:lpstr>Why are they interesting?</vt:lpstr>
      <vt:lpstr>Why are they interesting?</vt:lpstr>
      <vt:lpstr>Tools</vt:lpstr>
      <vt:lpstr>Political Economy</vt:lpstr>
      <vt:lpstr>Institutions</vt:lpstr>
      <vt:lpstr>Institutions</vt:lpstr>
      <vt:lpstr>Institutions</vt:lpstr>
      <vt:lpstr>Japanese System of Political Economy</vt:lpstr>
      <vt:lpstr>South Korea </vt:lpstr>
      <vt:lpstr>Taiwan and Singapore</vt:lpstr>
      <vt:lpstr>China</vt:lpstr>
      <vt:lpstr>Southeast Asian NICs</vt:lpstr>
      <vt:lpstr>The last group: Rising Stars with a______?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analysis of East Asia EC 413</dc:title>
  <dc:creator>Monthien</dc:creator>
  <cp:lastModifiedBy>Monthien</cp:lastModifiedBy>
  <cp:revision>27</cp:revision>
  <dcterms:created xsi:type="dcterms:W3CDTF">2010-09-02T01:05:19Z</dcterms:created>
  <dcterms:modified xsi:type="dcterms:W3CDTF">2014-08-19T08:43:32Z</dcterms:modified>
</cp:coreProperties>
</file>