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handoutMasterIdLst>
    <p:handoutMasterId r:id="rId57"/>
  </p:handoutMasterIdLst>
  <p:sldIdLst>
    <p:sldId id="382" r:id="rId2"/>
    <p:sldId id="450" r:id="rId3"/>
    <p:sldId id="451" r:id="rId4"/>
    <p:sldId id="383" r:id="rId5"/>
    <p:sldId id="453" r:id="rId6"/>
    <p:sldId id="452" r:id="rId7"/>
    <p:sldId id="257" r:id="rId8"/>
    <p:sldId id="312" r:id="rId9"/>
    <p:sldId id="457" r:id="rId10"/>
    <p:sldId id="384" r:id="rId11"/>
    <p:sldId id="454" r:id="rId12"/>
    <p:sldId id="387" r:id="rId13"/>
    <p:sldId id="409" r:id="rId14"/>
    <p:sldId id="470" r:id="rId15"/>
    <p:sldId id="410" r:id="rId16"/>
    <p:sldId id="369" r:id="rId17"/>
    <p:sldId id="371" r:id="rId18"/>
    <p:sldId id="411" r:id="rId19"/>
    <p:sldId id="416" r:id="rId20"/>
    <p:sldId id="417" r:id="rId21"/>
    <p:sldId id="471" r:id="rId22"/>
    <p:sldId id="472" r:id="rId23"/>
    <p:sldId id="421" r:id="rId24"/>
    <p:sldId id="473" r:id="rId25"/>
    <p:sldId id="422" r:id="rId26"/>
    <p:sldId id="423" r:id="rId27"/>
    <p:sldId id="426" r:id="rId28"/>
    <p:sldId id="427" r:id="rId29"/>
    <p:sldId id="412" r:id="rId30"/>
    <p:sldId id="474" r:id="rId31"/>
    <p:sldId id="475" r:id="rId32"/>
    <p:sldId id="476" r:id="rId33"/>
    <p:sldId id="477" r:id="rId34"/>
    <p:sldId id="431" r:id="rId35"/>
    <p:sldId id="432" r:id="rId36"/>
    <p:sldId id="447" r:id="rId37"/>
    <p:sldId id="479" r:id="rId38"/>
    <p:sldId id="480" r:id="rId39"/>
    <p:sldId id="481" r:id="rId40"/>
    <p:sldId id="482" r:id="rId41"/>
    <p:sldId id="441" r:id="rId42"/>
    <p:sldId id="442" r:id="rId43"/>
    <p:sldId id="458" r:id="rId44"/>
    <p:sldId id="459" r:id="rId45"/>
    <p:sldId id="460" r:id="rId46"/>
    <p:sldId id="461" r:id="rId47"/>
    <p:sldId id="462" r:id="rId48"/>
    <p:sldId id="463" r:id="rId49"/>
    <p:sldId id="464" r:id="rId50"/>
    <p:sldId id="465" r:id="rId51"/>
    <p:sldId id="466" r:id="rId52"/>
    <p:sldId id="467" r:id="rId53"/>
    <p:sldId id="468" r:id="rId54"/>
    <p:sldId id="469" r:id="rId55"/>
  </p:sldIdLst>
  <p:sldSz cx="9144000" cy="6858000" type="screen4x3"/>
  <p:notesSz cx="6669088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117">
          <p15:clr>
            <a:srgbClr val="A4A3A4"/>
          </p15:clr>
        </p15:guide>
        <p15:guide id="2" pos="43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6600"/>
    <a:srgbClr val="660066"/>
    <a:srgbClr val="990000"/>
    <a:srgbClr val="FFFF99"/>
    <a:srgbClr val="FFCCCC"/>
    <a:srgbClr val="FF00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75" autoAdjust="0"/>
    <p:restoredTop sz="94718" autoAdjust="0"/>
  </p:normalViewPr>
  <p:slideViewPr>
    <p:cSldViewPr>
      <p:cViewPr varScale="1">
        <p:scale>
          <a:sx n="78" d="100"/>
          <a:sy n="78" d="100"/>
        </p:scale>
        <p:origin x="720" y="42"/>
      </p:cViewPr>
      <p:guideLst>
        <p:guide orient="horz" pos="1117"/>
        <p:guide pos="432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4.xml"/><Relationship Id="rId13" Type="http://schemas.openxmlformats.org/officeDocument/2006/relationships/slide" Target="slides/slide19.xml"/><Relationship Id="rId18" Type="http://schemas.openxmlformats.org/officeDocument/2006/relationships/slide" Target="slides/slide29.xml"/><Relationship Id="rId3" Type="http://schemas.openxmlformats.org/officeDocument/2006/relationships/slide" Target="slides/slide8.xml"/><Relationship Id="rId7" Type="http://schemas.openxmlformats.org/officeDocument/2006/relationships/slide" Target="slides/slide13.xml"/><Relationship Id="rId12" Type="http://schemas.openxmlformats.org/officeDocument/2006/relationships/slide" Target="slides/slide18.xml"/><Relationship Id="rId17" Type="http://schemas.openxmlformats.org/officeDocument/2006/relationships/slide" Target="slides/slide28.xml"/><Relationship Id="rId2" Type="http://schemas.openxmlformats.org/officeDocument/2006/relationships/slide" Target="slides/slide7.xml"/><Relationship Id="rId16" Type="http://schemas.openxmlformats.org/officeDocument/2006/relationships/slide" Target="slides/slide27.xml"/><Relationship Id="rId1" Type="http://schemas.openxmlformats.org/officeDocument/2006/relationships/slide" Target="slides/slide1.xml"/><Relationship Id="rId6" Type="http://schemas.openxmlformats.org/officeDocument/2006/relationships/slide" Target="slides/slide12.xml"/><Relationship Id="rId11" Type="http://schemas.openxmlformats.org/officeDocument/2006/relationships/slide" Target="slides/slide17.xml"/><Relationship Id="rId5" Type="http://schemas.openxmlformats.org/officeDocument/2006/relationships/slide" Target="slides/slide11.xml"/><Relationship Id="rId15" Type="http://schemas.openxmlformats.org/officeDocument/2006/relationships/slide" Target="slides/slide26.xml"/><Relationship Id="rId10" Type="http://schemas.openxmlformats.org/officeDocument/2006/relationships/slide" Target="slides/slide16.xml"/><Relationship Id="rId4" Type="http://schemas.openxmlformats.org/officeDocument/2006/relationships/slide" Target="slides/slide10.xml"/><Relationship Id="rId9" Type="http://schemas.openxmlformats.org/officeDocument/2006/relationships/slide" Target="slides/slide15.xml"/><Relationship Id="rId14" Type="http://schemas.openxmlformats.org/officeDocument/2006/relationships/slide" Target="slides/slide20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/>
          <a:lstStyle/>
          <a:p>
            <a:pPr lvl="0"/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0.11006299999999999"/>
          <c:y val="3.8971199999999998E-2"/>
          <c:w val="0.88328300000000004"/>
          <c:h val="0.75804899999999997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1</c:v>
                </c:pt>
              </c:strCache>
            </c:strRef>
          </c:tx>
          <c:spPr>
            <a:ln w="47625" cap="flat">
              <a:solidFill>
                <a:srgbClr val="00C795"/>
              </a:solidFill>
              <a:prstDash val="solid"/>
              <a:bevel/>
            </a:ln>
            <a:effectLst/>
          </c:spPr>
          <c:marker>
            <c:symbol val="circle"/>
            <c:size val="6"/>
            <c:spPr>
              <a:solidFill>
                <a:srgbClr val="00CC99"/>
              </a:solidFill>
              <a:ln w="9525" cap="flat">
                <a:solidFill>
                  <a:srgbClr val="00C795"/>
                </a:solidFill>
                <a:prstDash val="solid"/>
                <a:bevel/>
              </a:ln>
              <a:effectLst/>
            </c:spPr>
          </c:marker>
          <c:cat>
            <c:strRef>
              <c:f>Sheet1!$B$1:$BI$1</c:f>
              <c:strCache>
                <c:ptCount val="60"/>
                <c:pt idx="0">
                  <c:v>SEP 2010</c:v>
                </c:pt>
                <c:pt idx="1">
                  <c:v>OCT 2010</c:v>
                </c:pt>
                <c:pt idx="2">
                  <c:v>NOV 2010</c:v>
                </c:pt>
                <c:pt idx="3">
                  <c:v>DEC 2010</c:v>
                </c:pt>
                <c:pt idx="4">
                  <c:v>JAN 2011</c:v>
                </c:pt>
                <c:pt idx="5">
                  <c:v>FEB 2011</c:v>
                </c:pt>
                <c:pt idx="6">
                  <c:v>MAR 2011</c:v>
                </c:pt>
                <c:pt idx="7">
                  <c:v>APR 2011</c:v>
                </c:pt>
                <c:pt idx="8">
                  <c:v>MAY 2011</c:v>
                </c:pt>
                <c:pt idx="9">
                  <c:v>JUN 2011</c:v>
                </c:pt>
                <c:pt idx="10">
                  <c:v>JUL 2011</c:v>
                </c:pt>
                <c:pt idx="11">
                  <c:v>AUG 2011</c:v>
                </c:pt>
                <c:pt idx="12">
                  <c:v>SEP 2011</c:v>
                </c:pt>
                <c:pt idx="13">
                  <c:v>OCT 2011</c:v>
                </c:pt>
                <c:pt idx="14">
                  <c:v>NOV 2011</c:v>
                </c:pt>
                <c:pt idx="15">
                  <c:v>DEC 2011</c:v>
                </c:pt>
                <c:pt idx="16">
                  <c:v>JAN 2012</c:v>
                </c:pt>
                <c:pt idx="17">
                  <c:v>FEB 2012</c:v>
                </c:pt>
                <c:pt idx="18">
                  <c:v>MAR 2012</c:v>
                </c:pt>
                <c:pt idx="19">
                  <c:v>APR 2012</c:v>
                </c:pt>
                <c:pt idx="20">
                  <c:v>MAY 2012</c:v>
                </c:pt>
                <c:pt idx="21">
                  <c:v>JUN 2012</c:v>
                </c:pt>
                <c:pt idx="22">
                  <c:v>JUL 2012</c:v>
                </c:pt>
                <c:pt idx="23">
                  <c:v>AUG 2012</c:v>
                </c:pt>
                <c:pt idx="24">
                  <c:v>SEP 2012</c:v>
                </c:pt>
                <c:pt idx="25">
                  <c:v>OCT 2012</c:v>
                </c:pt>
                <c:pt idx="26">
                  <c:v>NOV 2012</c:v>
                </c:pt>
                <c:pt idx="27">
                  <c:v>DEC 2012</c:v>
                </c:pt>
                <c:pt idx="28">
                  <c:v>JAN 2013</c:v>
                </c:pt>
                <c:pt idx="29">
                  <c:v>FEB 2013</c:v>
                </c:pt>
                <c:pt idx="30">
                  <c:v>MAR 2013</c:v>
                </c:pt>
                <c:pt idx="31">
                  <c:v>APR 2013</c:v>
                </c:pt>
                <c:pt idx="32">
                  <c:v>MAY 2013</c:v>
                </c:pt>
                <c:pt idx="33">
                  <c:v>JUN 2013</c:v>
                </c:pt>
                <c:pt idx="34">
                  <c:v>JUL 2013</c:v>
                </c:pt>
                <c:pt idx="35">
                  <c:v>AUG 2013</c:v>
                </c:pt>
                <c:pt idx="36">
                  <c:v>SEP 2013</c:v>
                </c:pt>
                <c:pt idx="37">
                  <c:v>OCT 2013</c:v>
                </c:pt>
                <c:pt idx="38">
                  <c:v>NOV 2013</c:v>
                </c:pt>
                <c:pt idx="39">
                  <c:v>DEC 2013</c:v>
                </c:pt>
                <c:pt idx="40">
                  <c:v>JAN 2014</c:v>
                </c:pt>
                <c:pt idx="41">
                  <c:v>FEB 2014</c:v>
                </c:pt>
                <c:pt idx="42">
                  <c:v>MAR 2014</c:v>
                </c:pt>
                <c:pt idx="43">
                  <c:v>APR 2014</c:v>
                </c:pt>
                <c:pt idx="44">
                  <c:v>MAY 2014</c:v>
                </c:pt>
                <c:pt idx="45">
                  <c:v>JUN 2014</c:v>
                </c:pt>
                <c:pt idx="46">
                  <c:v>JUL 2014</c:v>
                </c:pt>
                <c:pt idx="47">
                  <c:v>AUG 2014</c:v>
                </c:pt>
                <c:pt idx="48">
                  <c:v>SEP 2014</c:v>
                </c:pt>
                <c:pt idx="49">
                  <c:v>OCT 2014</c:v>
                </c:pt>
                <c:pt idx="50">
                  <c:v>NOV 2014</c:v>
                </c:pt>
                <c:pt idx="51">
                  <c:v>DEC 2014</c:v>
                </c:pt>
                <c:pt idx="52">
                  <c:v>JAN 2015</c:v>
                </c:pt>
                <c:pt idx="53">
                  <c:v>FEB 2015</c:v>
                </c:pt>
                <c:pt idx="54">
                  <c:v>MAR 2015</c:v>
                </c:pt>
                <c:pt idx="55">
                  <c:v>APR 2015</c:v>
                </c:pt>
                <c:pt idx="56">
                  <c:v>MAY 2015</c:v>
                </c:pt>
                <c:pt idx="57">
                  <c:v>JUN 2015</c:v>
                </c:pt>
                <c:pt idx="58">
                  <c:v>JUL 2015</c:v>
                </c:pt>
                <c:pt idx="59">
                  <c:v>AUG 2015</c:v>
                </c:pt>
              </c:strCache>
            </c:strRef>
          </c:cat>
          <c:val>
            <c:numRef>
              <c:f>Sheet1!$B$2:$BI$2</c:f>
              <c:numCache>
                <c:formatCode>General</c:formatCode>
                <c:ptCount val="60"/>
                <c:pt idx="0">
                  <c:v>30.834099999999999</c:v>
                </c:pt>
                <c:pt idx="1">
                  <c:v>29.970400000000001</c:v>
                </c:pt>
                <c:pt idx="2">
                  <c:v>29.885999999999999</c:v>
                </c:pt>
                <c:pt idx="3">
                  <c:v>30.117599999999999</c:v>
                </c:pt>
                <c:pt idx="4">
                  <c:v>30.5839</c:v>
                </c:pt>
                <c:pt idx="5">
                  <c:v>30.7164</c:v>
                </c:pt>
                <c:pt idx="6">
                  <c:v>30.368400000000001</c:v>
                </c:pt>
                <c:pt idx="7">
                  <c:v>30.054099999999998</c:v>
                </c:pt>
                <c:pt idx="8">
                  <c:v>30.2456</c:v>
                </c:pt>
                <c:pt idx="9">
                  <c:v>30.517299999999999</c:v>
                </c:pt>
                <c:pt idx="10">
                  <c:v>30.0732</c:v>
                </c:pt>
                <c:pt idx="11">
                  <c:v>29.883500000000002</c:v>
                </c:pt>
                <c:pt idx="12">
                  <c:v>30.424399999999999</c:v>
                </c:pt>
                <c:pt idx="13">
                  <c:v>30.890499999999999</c:v>
                </c:pt>
                <c:pt idx="14">
                  <c:v>30.956600000000002</c:v>
                </c:pt>
                <c:pt idx="15">
                  <c:v>31.219100000000001</c:v>
                </c:pt>
                <c:pt idx="16">
                  <c:v>31.5779</c:v>
                </c:pt>
                <c:pt idx="17">
                  <c:v>30.728100000000001</c:v>
                </c:pt>
                <c:pt idx="18">
                  <c:v>30.696300000000001</c:v>
                </c:pt>
                <c:pt idx="19">
                  <c:v>30.888200000000001</c:v>
                </c:pt>
                <c:pt idx="20">
                  <c:v>31.341799999999999</c:v>
                </c:pt>
                <c:pt idx="21">
                  <c:v>31.655799999999999</c:v>
                </c:pt>
                <c:pt idx="22">
                  <c:v>31.654900000000001</c:v>
                </c:pt>
                <c:pt idx="23">
                  <c:v>31.435600000000001</c:v>
                </c:pt>
                <c:pt idx="24">
                  <c:v>30.999099999999999</c:v>
                </c:pt>
                <c:pt idx="25">
                  <c:v>30.6937</c:v>
                </c:pt>
                <c:pt idx="26">
                  <c:v>30.709199999999999</c:v>
                </c:pt>
                <c:pt idx="27">
                  <c:v>30.636600000000001</c:v>
                </c:pt>
                <c:pt idx="28">
                  <c:v>30.0686</c:v>
                </c:pt>
                <c:pt idx="29">
                  <c:v>29.825199999999999</c:v>
                </c:pt>
                <c:pt idx="30">
                  <c:v>29.519100000000002</c:v>
                </c:pt>
                <c:pt idx="31">
                  <c:v>29.076499999999999</c:v>
                </c:pt>
                <c:pt idx="32">
                  <c:v>29.783999999999999</c:v>
                </c:pt>
                <c:pt idx="33">
                  <c:v>30.838999999999999</c:v>
                </c:pt>
                <c:pt idx="34">
                  <c:v>31.130600000000001</c:v>
                </c:pt>
                <c:pt idx="35">
                  <c:v>31.613299999999999</c:v>
                </c:pt>
                <c:pt idx="36">
                  <c:v>31.714300000000001</c:v>
                </c:pt>
                <c:pt idx="37">
                  <c:v>31.2181</c:v>
                </c:pt>
                <c:pt idx="38">
                  <c:v>31.6403</c:v>
                </c:pt>
                <c:pt idx="39">
                  <c:v>32.3538</c:v>
                </c:pt>
                <c:pt idx="40">
                  <c:v>32.942999999999998</c:v>
                </c:pt>
                <c:pt idx="41">
                  <c:v>32.651400000000002</c:v>
                </c:pt>
                <c:pt idx="42">
                  <c:v>32.393599999999999</c:v>
                </c:pt>
                <c:pt idx="43">
                  <c:v>32.319800000000001</c:v>
                </c:pt>
                <c:pt idx="44">
                  <c:v>32.5304</c:v>
                </c:pt>
                <c:pt idx="45">
                  <c:v>32.514400000000002</c:v>
                </c:pt>
                <c:pt idx="46">
                  <c:v>32.101100000000002</c:v>
                </c:pt>
                <c:pt idx="47">
                  <c:v>32.008899999999997</c:v>
                </c:pt>
                <c:pt idx="48">
                  <c:v>32.188699999999997</c:v>
                </c:pt>
                <c:pt idx="49">
                  <c:v>32.457500000000003</c:v>
                </c:pt>
                <c:pt idx="50">
                  <c:v>32.792499999999997</c:v>
                </c:pt>
                <c:pt idx="51">
                  <c:v>32.908200000000001</c:v>
                </c:pt>
                <c:pt idx="52">
                  <c:v>32.7378</c:v>
                </c:pt>
                <c:pt idx="53">
                  <c:v>32.5715</c:v>
                </c:pt>
                <c:pt idx="54">
                  <c:v>32.634</c:v>
                </c:pt>
                <c:pt idx="55">
                  <c:v>32.516300000000001</c:v>
                </c:pt>
                <c:pt idx="56">
                  <c:v>33.558900000000001</c:v>
                </c:pt>
                <c:pt idx="57">
                  <c:v>33.7316</c:v>
                </c:pt>
                <c:pt idx="58">
                  <c:v>34.311399999999999</c:v>
                </c:pt>
                <c:pt idx="59">
                  <c:v>35.427900000000001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68906104"/>
        <c:axId val="568906888"/>
      </c:lineChart>
      <c:catAx>
        <c:axId val="5689061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low"/>
        <c:spPr>
          <a:ln w="12700" cap="flat">
            <a:solidFill>
              <a:srgbClr val="000000"/>
            </a:solidFill>
            <a:prstDash val="solid"/>
            <a:miter lim="400000"/>
          </a:ln>
        </c:spPr>
        <c:txPr>
          <a:bodyPr rot="-16200000"/>
          <a:lstStyle/>
          <a:p>
            <a:pPr lvl="0">
              <a:defRPr sz="1400" b="0" i="0" u="none" strike="noStrike">
                <a:solidFill>
                  <a:srgbClr val="000000"/>
                </a:solidFill>
                <a:effectLst/>
                <a:latin typeface="Arial"/>
              </a:defRPr>
            </a:pPr>
            <a:endParaRPr lang="en-US"/>
          </a:p>
        </c:txPr>
        <c:crossAx val="568906888"/>
        <c:crosses val="autoZero"/>
        <c:auto val="1"/>
        <c:lblAlgn val="ctr"/>
        <c:lblOffset val="100"/>
        <c:noMultiLvlLbl val="1"/>
      </c:catAx>
      <c:valAx>
        <c:axId val="568906888"/>
        <c:scaling>
          <c:orientation val="minMax"/>
          <c:max val="45"/>
          <c:min val="0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bevel/>
            </a:ln>
          </c:spPr>
        </c:majorGridlines>
        <c:numFmt formatCode="0.00" sourceLinked="0"/>
        <c:majorTickMark val="out"/>
        <c:minorTickMark val="none"/>
        <c:tickLblPos val="nextTo"/>
        <c:spPr>
          <a:ln w="12700" cap="flat">
            <a:solidFill>
              <a:srgbClr val="000000"/>
            </a:solidFill>
            <a:prstDash val="solid"/>
            <a:miter lim="400000"/>
          </a:ln>
        </c:spPr>
        <c:txPr>
          <a:bodyPr rot="0"/>
          <a:lstStyle/>
          <a:p>
            <a:pPr lvl="0">
              <a:defRPr sz="1800" b="0" i="0" u="none" strike="noStrike">
                <a:solidFill>
                  <a:srgbClr val="000000"/>
                </a:solidFill>
                <a:effectLst/>
                <a:latin typeface="Arial"/>
              </a:defRPr>
            </a:pPr>
            <a:endParaRPr lang="en-US"/>
          </a:p>
        </c:txPr>
        <c:crossAx val="568906104"/>
        <c:crosses val="autoZero"/>
        <c:crossBetween val="midCat"/>
        <c:majorUnit val="5"/>
        <c:minorUnit val="2.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>
              <a:defRPr sz="13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05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338"/>
            <a:ext cx="289083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>
              <a:defRPr sz="13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05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431338"/>
            <a:ext cx="2890837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/>
            </a:lvl1pPr>
          </a:lstStyle>
          <a:p>
            <a:fld id="{754CF8A7-4389-419E-ADAE-06DA273804C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315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>
              <a:defRPr sz="13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714875"/>
            <a:ext cx="4891088" cy="446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2925"/>
            <a:ext cx="289083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>
              <a:defRPr sz="13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432925"/>
            <a:ext cx="289083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/>
            </a:lvl1pPr>
          </a:lstStyle>
          <a:p>
            <a:fld id="{D31E40C2-1742-46FA-9FF8-3C9C6D45EB6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346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 altLang="th-TH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defTabSz="966788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defTabSz="966788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defTabSz="966788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defTabSz="966788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defTabSz="966788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5C3EC8A-8809-476B-8C5B-ECC8C4D2E1AC}" type="slidenum">
              <a:rPr lang="en-US" sz="1300"/>
              <a:pPr eaLnBrk="1" hangingPunct="1"/>
              <a:t>16</a:t>
            </a:fld>
            <a:endParaRPr lang="en-US" sz="1300"/>
          </a:p>
        </p:txBody>
      </p:sp>
    </p:spTree>
    <p:extLst>
      <p:ext uri="{BB962C8B-B14F-4D97-AF65-F5344CB8AC3E}">
        <p14:creationId xmlns:p14="http://schemas.microsoft.com/office/powerpoint/2010/main" val="563733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1"/>
          <p:cNvSpPr>
            <a:spLocks noChangeArrowheads="1"/>
          </p:cNvSpPr>
          <p:nvPr userDrawn="1"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lang="en-US" sz="12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+mn-cs"/>
              </a:rPr>
              <a:t>© 2002 Prentice Hall Business Publishing	Principles of Economics, 6/e	Karl Case, Ray Fair</a:t>
            </a:r>
          </a:p>
        </p:txBody>
      </p:sp>
      <p:sp>
        <p:nvSpPr>
          <p:cNvPr id="4" name="Text Box 22"/>
          <p:cNvSpPr txBox="1">
            <a:spLocks noChangeArrowheads="1"/>
          </p:cNvSpPr>
          <p:nvPr userDrawn="1"/>
        </p:nvSpPr>
        <p:spPr bwMode="auto">
          <a:xfrm rot="10800000">
            <a:off x="1219200" y="609600"/>
            <a:ext cx="549275" cy="25146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>
                <a:solidFill>
                  <a:schemeClr val="bg1"/>
                </a:solidFill>
                <a:latin typeface="CopprplGoth Bd BT" pitchFamily="34" charset="0"/>
                <a:cs typeface="+mn-cs"/>
              </a:rPr>
              <a:t>  </a:t>
            </a:r>
            <a:r>
              <a:rPr lang="en-US">
                <a:solidFill>
                  <a:srgbClr val="33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7F7FE5"/>
                    </a:outerShdw>
                  </a:cont>
                  <a:cont type="tree" name="">
                    <a:effect ref="fillLine"/>
                    <a:outerShdw dist="38100" dir="2700000" algn="tl">
                      <a:srgbClr val="1E1E5B"/>
                    </a:outerShdw>
                  </a:cont>
                  <a:effect ref="fillLine"/>
                </a:effectDag>
                <a:latin typeface="CopprplGoth Bd BT" pitchFamily="34" charset="0"/>
                <a:cs typeface="+mn-cs"/>
              </a:rPr>
              <a:t>C H A P T E R</a:t>
            </a:r>
          </a:p>
        </p:txBody>
      </p:sp>
      <p:sp>
        <p:nvSpPr>
          <p:cNvPr id="5" name="Text Box 23"/>
          <p:cNvSpPr txBox="1">
            <a:spLocks noChangeArrowheads="1"/>
          </p:cNvSpPr>
          <p:nvPr userDrawn="1"/>
        </p:nvSpPr>
        <p:spPr bwMode="auto"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>
              <a:spcBef>
                <a:spcPct val="50000"/>
              </a:spcBef>
              <a:defRPr/>
            </a:pPr>
            <a:r>
              <a:rPr lang="en-US" sz="6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rPr>
              <a:t>1</a:t>
            </a:r>
          </a:p>
        </p:txBody>
      </p:sp>
      <p:sp>
        <p:nvSpPr>
          <p:cNvPr id="6" name="Line 24"/>
          <p:cNvSpPr>
            <a:spLocks noChangeShapeType="1"/>
          </p:cNvSpPr>
          <p:nvPr userDrawn="1"/>
        </p:nvSpPr>
        <p:spPr bwMode="auto">
          <a:xfrm>
            <a:off x="1752600" y="1828800"/>
            <a:ext cx="66294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Text Box 25"/>
          <p:cNvSpPr txBox="1">
            <a:spLocks noChangeArrowheads="1"/>
          </p:cNvSpPr>
          <p:nvPr userDrawn="1"/>
        </p:nvSpPr>
        <p:spPr bwMode="auto">
          <a:xfrm>
            <a:off x="5943600" y="5638800"/>
            <a:ext cx="2438400" cy="6096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r">
              <a:spcBef>
                <a:spcPct val="50000"/>
              </a:spcBef>
              <a:defRPr/>
            </a:pPr>
            <a:r>
              <a:rPr lang="en-US"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pprplGoth Bd BT" pitchFamily="34" charset="0"/>
                <a:cs typeface="+mn-cs"/>
              </a:rPr>
              <a:t>Prepared by:  Fernando Quijano and Yvonn Quijano</a:t>
            </a:r>
            <a:endParaRPr lang="en-US" sz="6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+mn-cs"/>
            </a:endParaRPr>
          </a:p>
        </p:txBody>
      </p:sp>
      <p:sp>
        <p:nvSpPr>
          <p:cNvPr id="9234" name="Rectangle 18"/>
          <p:cNvSpPr>
            <a:spLocks noGrp="1" noChangeArrowheads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solidFill>
            <a:srgbClr val="666699"/>
          </a:solidFill>
          <a:ln w="12700"/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1pPr>
          </a:lstStyle>
          <a:p>
            <a:r>
              <a:rPr lang="en-US"/>
              <a:t>Click to edit Master style</a:t>
            </a:r>
            <a:br>
              <a:rPr lang="en-US"/>
            </a:br>
            <a:endParaRPr lang="en-US"/>
          </a:p>
        </p:txBody>
      </p:sp>
      <p:sp>
        <p:nvSpPr>
          <p:cNvPr id="8" name="Rectangle 20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229600" y="0"/>
            <a:ext cx="914400" cy="457200"/>
          </a:xfrm>
          <a:noFill/>
        </p:spPr>
        <p:txBody>
          <a:bodyPr/>
          <a:lstStyle>
            <a:lvl1pPr>
              <a:defRPr/>
            </a:lvl1pPr>
          </a:lstStyle>
          <a:p>
            <a:fld id="{C218CA5B-885A-4BFC-AC8A-FB29A4F14DE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9751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DD4FBA-3738-4075-A4F6-6B0AAC06CB0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982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3B95A8-AAA5-4BA4-A90A-5D47A81F025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613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447800"/>
            <a:ext cx="40005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8700" y="1447800"/>
            <a:ext cx="40005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04FCE5-CE97-434B-9ECB-3A797EA9FAA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459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9457BC-B5A1-4D2E-BBD7-44244EB9D8B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280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73E76A-8A37-4567-9457-51F04B8FBE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258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CC73F6-0714-4A72-80A5-B6BA7735A9C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51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7A3850-01C9-48DE-A945-65A8B406A1D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262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F893B8-7F1C-4789-81AD-3AF34C1543D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423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8D52B3-4D3D-4C8D-BFD6-C2C872AC6E0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689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76200"/>
            <a:ext cx="2057400" cy="6324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76200"/>
            <a:ext cx="6019800" cy="6324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411427-98C5-44D8-B115-1CA3B294CEC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717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447800"/>
            <a:ext cx="40005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8700" y="1447800"/>
            <a:ext cx="40005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C417C4-631B-43A9-98DB-BA6B0F441E5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3848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447800"/>
            <a:ext cx="40005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838700" y="1447800"/>
            <a:ext cx="4000500" cy="2400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838700" y="4000500"/>
            <a:ext cx="4000500" cy="2400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D86E7F-E801-4FDC-A156-F4F9A199979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6722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757238" y="44450"/>
            <a:ext cx="8382000" cy="18605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8386763" y="6630988"/>
            <a:ext cx="762000" cy="228600"/>
          </a:xfrm>
        </p:spPr>
        <p:txBody>
          <a:bodyPr/>
          <a:lstStyle>
            <a:lvl1pPr>
              <a:defRPr/>
            </a:lvl1pPr>
          </a:lstStyle>
          <a:p>
            <a:fld id="{4D3ED993-5054-40F6-A3DD-74CDAE70B0A2}" type="slidenum">
              <a:rPr lang="en-US"/>
              <a:pPr/>
              <a:t>‹#›</a:t>
            </a:fld>
            <a:r>
              <a:rPr lang="en-US"/>
              <a:t> of 38</a:t>
            </a:r>
          </a:p>
        </p:txBody>
      </p:sp>
    </p:spTree>
    <p:extLst>
      <p:ext uri="{BB962C8B-B14F-4D97-AF65-F5344CB8AC3E}">
        <p14:creationId xmlns:p14="http://schemas.microsoft.com/office/powerpoint/2010/main" val="6771580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 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>
            <a:spLocks noGrp="1"/>
          </p:cNvSpPr>
          <p:nvPr>
            <p:ph type="sldNum" sz="quarter" idx="2"/>
          </p:nvPr>
        </p:nvSpPr>
        <p:spPr>
          <a:xfrm>
            <a:off x="8386762" y="6630987"/>
            <a:ext cx="762001" cy="421393"/>
          </a:xfrm>
          <a:prstGeom prst="rect">
            <a:avLst/>
          </a:prstGeom>
        </p:spPr>
        <p:txBody>
          <a:bodyPr/>
          <a:lstStyle>
            <a:lvl1pPr algn="l"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5236575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 and for two-line headings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47800"/>
            <a:ext cx="8153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86800" y="6553200"/>
            <a:ext cx="4572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E0882CF-6442-4ACD-BF55-29B6A2C1A8C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9" name="Line 8"/>
          <p:cNvSpPr>
            <a:spLocks noChangeShapeType="1"/>
          </p:cNvSpPr>
          <p:nvPr/>
        </p:nvSpPr>
        <p:spPr bwMode="auto">
          <a:xfrm>
            <a:off x="609600" y="1295400"/>
            <a:ext cx="82296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6553200"/>
            <a:ext cx="8686800" cy="295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lang="en-US" sz="12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+mn-cs"/>
              </a:rPr>
              <a:t>© 2002 Prentice Hall Business Publishing	Principles of Economics, 6/e	Karl Case, Ray Fair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5" r:id="rId1"/>
    <p:sldLayoutId id="2147484203" r:id="rId2"/>
    <p:sldLayoutId id="2147484204" r:id="rId3"/>
    <p:sldLayoutId id="2147484205" r:id="rId4"/>
    <p:sldLayoutId id="2147484206" r:id="rId5"/>
    <p:sldLayoutId id="2147484207" r:id="rId6"/>
    <p:sldLayoutId id="2147484208" r:id="rId7"/>
    <p:sldLayoutId id="2147484209" r:id="rId8"/>
    <p:sldLayoutId id="2147484210" r:id="rId9"/>
    <p:sldLayoutId id="2147484211" r:id="rId10"/>
    <p:sldLayoutId id="2147484212" r:id="rId11"/>
    <p:sldLayoutId id="2147484213" r:id="rId12"/>
    <p:sldLayoutId id="2147484214" r:id="rId13"/>
    <p:sldLayoutId id="2147484216" r:id="rId14"/>
    <p:sldLayoutId id="2147484217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bldLvl="2" autoUpdateAnimBg="0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5000"/>
        </a:spcBef>
        <a:spcAft>
          <a:spcPct val="45000"/>
        </a:spcAft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5000"/>
        </a:spcBef>
        <a:spcAft>
          <a:spcPct val="25000"/>
        </a:spcAft>
        <a:buSzPct val="9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9000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nessara@econ.tu.ac.th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w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1.bin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en.wikipedia.org/wiki/File:Lorenz-curve1.png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98" name="Rectangle 4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202757" name="Rectangle 5"/>
          <p:cNvSpPr>
            <a:spLocks noChangeArrowheads="1"/>
          </p:cNvSpPr>
          <p:nvPr/>
        </p:nvSpPr>
        <p:spPr bwMode="auto">
          <a:xfrm>
            <a:off x="928688" y="642938"/>
            <a:ext cx="7429500" cy="5357812"/>
          </a:xfrm>
          <a:prstGeom prst="rect">
            <a:avLst/>
          </a:prstGeom>
          <a:solidFill>
            <a:srgbClr val="666699"/>
          </a:solidFill>
          <a:ln w="12700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en-US" sz="4400" b="1" dirty="0"/>
          </a:p>
          <a:p>
            <a:pPr>
              <a:defRPr/>
            </a:pPr>
            <a:r>
              <a:rPr lang="en-US" sz="4400" b="1" dirty="0">
                <a:solidFill>
                  <a:srgbClr val="000066"/>
                </a:solidFill>
                <a:latin typeface="+mj-lt"/>
                <a:ea typeface="Batang" pitchFamily="18" charset="-127"/>
              </a:rPr>
              <a:t>EE212 </a:t>
            </a:r>
          </a:p>
          <a:p>
            <a:pPr>
              <a:defRPr/>
            </a:pPr>
            <a:r>
              <a:rPr lang="en-US" sz="4400" b="1" dirty="0">
                <a:solidFill>
                  <a:srgbClr val="FFFF99"/>
                </a:solidFill>
                <a:latin typeface="+mj-lt"/>
              </a:rPr>
              <a:t>Principles of Macroeconomic</a:t>
            </a:r>
          </a:p>
          <a:p>
            <a:pPr>
              <a:defRPr/>
            </a:pPr>
            <a:r>
              <a:rPr lang="en-US" sz="4400" dirty="0"/>
              <a:t> </a:t>
            </a:r>
            <a:endParaRPr lang="en-US" sz="36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  <a:p>
            <a:pPr>
              <a:defRPr/>
            </a:pPr>
            <a:r>
              <a:rPr lang="en-US" sz="36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Dr. </a:t>
            </a:r>
            <a:r>
              <a:rPr lang="en-US" sz="3600" b="1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Nessara</a:t>
            </a:r>
            <a:r>
              <a:rPr lang="en-US" sz="36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3600" b="1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Sukpanich</a:t>
            </a:r>
            <a:endParaRPr lang="en-US" sz="3600" b="1" dirty="0">
              <a:solidFill>
                <a:schemeClr val="accent1">
                  <a:lumMod val="40000"/>
                  <a:lumOff val="60000"/>
                </a:schemeClr>
              </a:solidFill>
              <a:latin typeface="+mn-lt"/>
              <a:cs typeface="+mn-cs"/>
            </a:endParaRPr>
          </a:p>
          <a:p>
            <a:pPr>
              <a:defRPr/>
            </a:pPr>
            <a:endParaRPr lang="en-US" sz="3200" b="1" dirty="0">
              <a:solidFill>
                <a:srgbClr val="92D050"/>
              </a:solidFill>
              <a:latin typeface="+mn-lt"/>
              <a:cs typeface="Cordia New" pitchFamily="34" charset="-34"/>
            </a:endParaRPr>
          </a:p>
          <a:p>
            <a:pPr>
              <a:lnSpc>
                <a:spcPct val="70000"/>
              </a:lnSpc>
              <a:defRPr/>
            </a:pPr>
            <a:r>
              <a:rPr lang="en-US" sz="3200" b="1" dirty="0">
                <a:solidFill>
                  <a:srgbClr val="92D050"/>
                </a:solidFill>
                <a:latin typeface="+mn-lt"/>
                <a:cs typeface="Angsana New" pitchFamily="18" charset="-34"/>
              </a:rPr>
              <a:t>E-mail: </a:t>
            </a:r>
            <a:r>
              <a:rPr lang="en-US" sz="3200" b="1" dirty="0">
                <a:solidFill>
                  <a:schemeClr val="bg1"/>
                </a:solidFill>
                <a:latin typeface="+mn-lt"/>
                <a:cs typeface="Angsana New" pitchFamily="18" charset="-34"/>
                <a:hlinkClick r:id="rId2"/>
              </a:rPr>
              <a:t>nessara@econ.tu.ac.th</a:t>
            </a:r>
            <a:endParaRPr lang="en-US" sz="3200" b="1" dirty="0">
              <a:solidFill>
                <a:schemeClr val="bg1"/>
              </a:solidFill>
              <a:latin typeface="+mn-lt"/>
              <a:cs typeface="Angsana New" pitchFamily="18" charset="-34"/>
            </a:endParaRPr>
          </a:p>
          <a:p>
            <a:pPr>
              <a:lnSpc>
                <a:spcPct val="70000"/>
              </a:lnSpc>
              <a:defRPr/>
            </a:pPr>
            <a:endParaRPr lang="en-US" sz="2000" b="1" dirty="0">
              <a:solidFill>
                <a:schemeClr val="bg1"/>
              </a:solidFill>
              <a:latin typeface="+mn-lt"/>
              <a:cs typeface="Angsana New" pitchFamily="18" charset="-34"/>
            </a:endParaRPr>
          </a:p>
          <a:p>
            <a:pPr>
              <a:lnSpc>
                <a:spcPct val="70000"/>
              </a:lnSpc>
              <a:defRPr/>
            </a:pPr>
            <a:endParaRPr lang="en-US" sz="3200" b="1" dirty="0">
              <a:solidFill>
                <a:srgbClr val="92D050"/>
              </a:solidFill>
              <a:latin typeface="+mn-lt"/>
              <a:cs typeface="Angsana New" pitchFamily="18" charset="-34"/>
            </a:endParaRPr>
          </a:p>
          <a:p>
            <a:pPr>
              <a:lnSpc>
                <a:spcPct val="70000"/>
              </a:lnSpc>
              <a:defRPr/>
            </a:pPr>
            <a:r>
              <a:rPr lang="en-US" sz="3200" b="1" dirty="0">
                <a:solidFill>
                  <a:srgbClr val="92D050"/>
                </a:solidFill>
                <a:latin typeface="+mn-lt"/>
                <a:cs typeface="Angsana New" pitchFamily="18" charset="-34"/>
              </a:rPr>
              <a:t>Office: </a:t>
            </a:r>
            <a:r>
              <a:rPr lang="en-US" sz="3200" b="1" dirty="0">
                <a:solidFill>
                  <a:schemeClr val="bg1"/>
                </a:solidFill>
                <a:latin typeface="+mn-lt"/>
                <a:cs typeface="Angsana New" pitchFamily="18" charset="-34"/>
              </a:rPr>
              <a:t>ECON Building 463</a:t>
            </a:r>
            <a:r>
              <a:rPr lang="th-TH" sz="3200" b="1" dirty="0">
                <a:solidFill>
                  <a:schemeClr val="bg1"/>
                </a:solidFill>
                <a:latin typeface="Comic Sans MS" pitchFamily="66" charset="0"/>
                <a:cs typeface="Angsana New" pitchFamily="18" charset="-34"/>
              </a:rPr>
              <a:t>                         </a:t>
            </a:r>
          </a:p>
          <a:p>
            <a:pPr>
              <a:defRPr/>
            </a:pPr>
            <a:endParaRPr 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614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EC7028A-A64F-4B69-89ED-29B43F3F39D5}" type="slidenum">
              <a:rPr lang="en-US" sz="1400"/>
              <a:pPr eaLnBrk="1" hangingPunct="1"/>
              <a:t>1</a:t>
            </a:fld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Dress Code to attend the class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  <a:defRPr/>
            </a:pPr>
            <a:r>
              <a:rPr lang="en-US" dirty="0" smtClean="0"/>
              <a:t> Dress properly</a:t>
            </a:r>
          </a:p>
          <a:p>
            <a:pPr>
              <a:buFont typeface="Wingdings" pitchFamily="2" charset="2"/>
              <a:buChar char="v"/>
              <a:defRPr/>
            </a:pPr>
            <a:r>
              <a:rPr lang="en-US" dirty="0" smtClean="0"/>
              <a:t> No spaghetti strap top or dress</a:t>
            </a:r>
          </a:p>
          <a:p>
            <a:pPr>
              <a:buFont typeface="Wingdings" pitchFamily="2" charset="2"/>
              <a:buChar char="v"/>
              <a:defRPr/>
            </a:pPr>
            <a:r>
              <a:rPr lang="en-US" dirty="0" smtClean="0"/>
              <a:t> No short…..(Any kind of short such as short skirt or short pant not allowed)</a:t>
            </a:r>
          </a:p>
          <a:p>
            <a:pPr>
              <a:buFontTx/>
              <a:buNone/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AFD699A-DE84-4751-B309-07AA357CE9AC}" type="slidenum">
              <a:rPr lang="en-US" sz="1400"/>
              <a:pPr eaLnBrk="1" hangingPunct="1"/>
              <a:t>2</a:t>
            </a:fld>
            <a:endParaRPr lang="en-US" sz="1400"/>
          </a:p>
        </p:txBody>
      </p:sp>
      <p:sp>
        <p:nvSpPr>
          <p:cNvPr id="5125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188" y="1989138"/>
            <a:ext cx="8153400" cy="2376487"/>
          </a:xfrm>
          <a:solidFill>
            <a:srgbClr val="FFCCCC"/>
          </a:solidFill>
        </p:spPr>
        <p:txBody>
          <a:bodyPr/>
          <a:lstStyle/>
          <a:p>
            <a:pPr algn="ctr">
              <a:buFontTx/>
              <a:buNone/>
              <a:defRPr/>
            </a:pPr>
            <a:r>
              <a:rPr lang="en-US" dirty="0" smtClean="0"/>
              <a:t>	</a:t>
            </a:r>
            <a:r>
              <a:rPr lang="en-US" sz="4400" b="1" dirty="0" smtClean="0">
                <a:solidFill>
                  <a:srgbClr val="000066"/>
                </a:solidFill>
                <a:effectLst/>
                <a:latin typeface="Batang" pitchFamily="18" charset="-127"/>
                <a:ea typeface="Batang" pitchFamily="18" charset="-127"/>
              </a:rPr>
              <a:t>After all those rules, now it is time to have fun with the class EE212</a:t>
            </a:r>
          </a:p>
          <a:p>
            <a:pPr>
              <a:buFontTx/>
              <a:buNone/>
              <a:defRPr/>
            </a:pPr>
            <a:endParaRPr lang="en-US" sz="4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2E415AB-D034-4177-8DFC-E613F0ACCED6}" type="slidenum">
              <a:rPr lang="en-US" sz="1400"/>
              <a:pPr eaLnBrk="1" hangingPunct="1"/>
              <a:t>3</a:t>
            </a:fld>
            <a:endParaRPr lang="en-US" sz="1400"/>
          </a:p>
        </p:txBody>
      </p:sp>
      <p:sp>
        <p:nvSpPr>
          <p:cNvPr id="6148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05000" y="2133600"/>
            <a:ext cx="6843713" cy="28956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b="1" dirty="0" smtClean="0">
                <a:cs typeface="Angsana New" pitchFamily="18" charset="-34"/>
              </a:rPr>
              <a:t/>
            </a:r>
            <a:br>
              <a:rPr lang="en-US" sz="4000" b="1" dirty="0" smtClean="0">
                <a:cs typeface="Angsana New" pitchFamily="18" charset="-34"/>
              </a:rPr>
            </a:br>
            <a:r>
              <a:rPr lang="en-US" b="1" dirty="0" smtClean="0">
                <a:cs typeface="Angsana New" pitchFamily="18" charset="-34"/>
              </a:rPr>
              <a:t>Introduction to Macroeconomics</a:t>
            </a:r>
            <a:br>
              <a:rPr lang="en-US" b="1" dirty="0" smtClean="0">
                <a:cs typeface="Angsana New" pitchFamily="18" charset="-34"/>
              </a:rPr>
            </a:br>
            <a:endParaRPr lang="en-US" b="1" dirty="0" smtClean="0">
              <a:cs typeface="Angsana New" pitchFamily="18" charset="-34"/>
            </a:endParaRPr>
          </a:p>
        </p:txBody>
      </p:sp>
      <p:sp useBgFill="1">
        <p:nvSpPr>
          <p:cNvPr id="7171" name="Rectangle 3"/>
          <p:cNvSpPr>
            <a:spLocks noChangeArrowheads="1"/>
          </p:cNvSpPr>
          <p:nvPr/>
        </p:nvSpPr>
        <p:spPr bwMode="auto">
          <a:xfrm>
            <a:off x="5940425" y="5516563"/>
            <a:ext cx="2447925" cy="79216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 useBgFill="1"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1835150" y="836613"/>
            <a:ext cx="1008063" cy="935037"/>
          </a:xfrm>
          <a:prstGeom prst="rect">
            <a:avLst/>
          </a:prstGeom>
          <a:solidFill>
            <a:srgbClr val="0033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203782" name="Rectangle 6"/>
          <p:cNvSpPr>
            <a:spLocks noChangeArrowheads="1"/>
          </p:cNvSpPr>
          <p:nvPr/>
        </p:nvSpPr>
        <p:spPr bwMode="auto">
          <a:xfrm>
            <a:off x="1831975" y="908050"/>
            <a:ext cx="1011238" cy="736600"/>
          </a:xfrm>
          <a:prstGeom prst="rect">
            <a:avLst/>
          </a:prstGeom>
          <a:solidFill>
            <a:srgbClr val="003399"/>
          </a:solidFill>
          <a:ln w="12700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1</a:t>
            </a:r>
          </a:p>
        </p:txBody>
      </p:sp>
      <p:sp>
        <p:nvSpPr>
          <p:cNvPr id="7175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8D6774B-F76D-45A1-ADBA-013BEDDB73CB}" type="slidenum">
              <a:rPr lang="en-US" sz="1400"/>
              <a:pPr eaLnBrk="1" hangingPunct="1"/>
              <a:t>4</a:t>
            </a:fld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en-US" dirty="0" smtClean="0"/>
              <a:t>Materials covered in this chapter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Tx/>
              <a:buAutoNum type="arabicPeriod"/>
              <a:defRPr/>
            </a:pPr>
            <a:r>
              <a:rPr lang="en-US" altLang="th-TH" smtClean="0"/>
              <a:t>Introduction to Economics</a:t>
            </a:r>
          </a:p>
          <a:p>
            <a:pPr marL="514350" indent="-514350">
              <a:buFontTx/>
              <a:buAutoNum type="arabicPeriod"/>
              <a:defRPr/>
            </a:pPr>
            <a:r>
              <a:rPr lang="en-US" altLang="th-TH" smtClean="0"/>
              <a:t>Macroeconomics objectives and policies</a:t>
            </a:r>
          </a:p>
          <a:p>
            <a:pPr marL="514350" indent="-514350">
              <a:buFontTx/>
              <a:buAutoNum type="arabicPeriod"/>
              <a:defRPr/>
            </a:pPr>
            <a:r>
              <a:rPr lang="en-US" altLang="th-TH" smtClean="0"/>
              <a:t>Types of macroeconomics variables</a:t>
            </a:r>
          </a:p>
          <a:p>
            <a:pPr marL="514350" indent="-514350">
              <a:buFontTx/>
              <a:buAutoNum type="arabicPeriod"/>
              <a:defRPr/>
            </a:pPr>
            <a:r>
              <a:rPr lang="en-US" altLang="th-TH" smtClean="0"/>
              <a:t>Key macroeconomics variables (indicators)</a:t>
            </a:r>
          </a:p>
          <a:p>
            <a:pPr marL="514350" indent="-514350">
              <a:buFontTx/>
              <a:buAutoNum type="arabicPeriod"/>
              <a:defRPr/>
            </a:pPr>
            <a:r>
              <a:rPr lang="en-US" altLang="th-TH" smtClean="0"/>
              <a:t>Brief history of macroeconomics</a:t>
            </a:r>
          </a:p>
          <a:p>
            <a:pPr marL="514350" indent="-514350">
              <a:buFont typeface="Courier New" pitchFamily="49" charset="0"/>
              <a:buChar char="o"/>
              <a:defRPr/>
            </a:pPr>
            <a:endParaRPr lang="th-TH" altLang="th-TH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B10536F-215C-4451-91A2-FC5C969ECFD1}" type="slidenum">
              <a:rPr lang="en-US" sz="1400"/>
              <a:pPr eaLnBrk="1" hangingPunct="1"/>
              <a:t>5</a:t>
            </a:fld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en-US" dirty="0" smtClean="0"/>
              <a:t>1.1 Introduction to Economics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47800"/>
            <a:ext cx="8153400" cy="5149850"/>
          </a:xfrm>
        </p:spPr>
        <p:txBody>
          <a:bodyPr/>
          <a:lstStyle/>
          <a:p>
            <a:pPr>
              <a:buFont typeface="Courier New" panose="02070309020205020404" pitchFamily="49" charset="0"/>
              <a:buChar char="o"/>
              <a:defRPr/>
            </a:pPr>
            <a:r>
              <a:rPr lang="en-US" dirty="0" smtClean="0"/>
              <a:t>What is Economics?</a:t>
            </a: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en-US" dirty="0" smtClean="0"/>
              <a:t>Relevant concepts</a:t>
            </a:r>
          </a:p>
          <a:p>
            <a:pPr lvl="1">
              <a:buFont typeface="Wingdings" panose="05000000000000000000" pitchFamily="2" charset="2"/>
              <a:buChar char="ü"/>
              <a:defRPr/>
            </a:pPr>
            <a:r>
              <a:rPr lang="en-US" dirty="0" smtClean="0"/>
              <a:t>Limits, alternatives and choices</a:t>
            </a:r>
          </a:p>
          <a:p>
            <a:pPr lvl="1">
              <a:buFont typeface="Wingdings" panose="05000000000000000000" pitchFamily="2" charset="2"/>
              <a:buChar char="ü"/>
              <a:defRPr/>
            </a:pPr>
            <a:r>
              <a:rPr lang="en-US" dirty="0" smtClean="0"/>
              <a:t>Three basic economic questions</a:t>
            </a: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en-US" dirty="0" smtClean="0"/>
              <a:t>Scope of economics Microeconomics vs. Macroeconomics</a:t>
            </a: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en-US" dirty="0" smtClean="0"/>
              <a:t>Positive Economics vs. Normative Economics</a:t>
            </a:r>
          </a:p>
          <a:p>
            <a:pPr marL="0" indent="0">
              <a:buFontTx/>
              <a:buNone/>
              <a:defRPr/>
            </a:pPr>
            <a:endParaRPr lang="en-US" dirty="0" smtClean="0"/>
          </a:p>
          <a:p>
            <a:pPr>
              <a:buFont typeface="Courier New" panose="02070309020205020404" pitchFamily="49" charset="0"/>
              <a:buChar char="o"/>
              <a:defRPr/>
            </a:pP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8542586-392E-40CA-9EDA-0C0E82B5739C}" type="slidenum">
              <a:rPr lang="en-US" sz="1400"/>
              <a:pPr eaLnBrk="1" hangingPunct="1"/>
              <a:t>6</a:t>
            </a:fld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400" b="1" dirty="0" smtClean="0">
                <a:cs typeface="Angsana New" pitchFamily="18" charset="-34"/>
              </a:rPr>
              <a:t>What is Economics</a:t>
            </a:r>
            <a:endParaRPr lang="en-US" sz="4400" b="1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19250" y="1773238"/>
            <a:ext cx="6121400" cy="4751387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US" sz="3500" b="1" i="1" dirty="0" smtClean="0">
                <a:solidFill>
                  <a:srgbClr val="006600"/>
                </a:solidFill>
                <a:cs typeface="Times New Roman" pitchFamily="18" charset="0"/>
              </a:rPr>
              <a:t>	</a:t>
            </a:r>
            <a:r>
              <a:rPr lang="en-US" sz="3500" i="1" dirty="0" smtClean="0">
                <a:solidFill>
                  <a:srgbClr val="FF0000"/>
                </a:solidFill>
                <a:cs typeface="Times New Roman" pitchFamily="18" charset="0"/>
              </a:rPr>
              <a:t>Economics</a:t>
            </a:r>
            <a:r>
              <a:rPr lang="en-US" sz="3500" dirty="0" smtClean="0">
                <a:solidFill>
                  <a:srgbClr val="FF0000"/>
                </a:solidFill>
                <a:cs typeface="Times New Roman" pitchFamily="18" charset="0"/>
              </a:rPr>
              <a:t>: </a:t>
            </a:r>
            <a:r>
              <a:rPr lang="en-US" sz="3600" dirty="0" smtClean="0">
                <a:cs typeface="Times New Roman" pitchFamily="18" charset="0"/>
              </a:rPr>
              <a:t>The study of how individuals and societies choose to use the scarce resources that nature and previous generations have provided.</a:t>
            </a:r>
          </a:p>
          <a:p>
            <a:pPr eaLnBrk="1" hangingPunct="1">
              <a:defRPr/>
            </a:pPr>
            <a:endParaRPr lang="th-TH" sz="3500" b="1" i="1" dirty="0" smtClean="0">
              <a:solidFill>
                <a:srgbClr val="003399"/>
              </a:solidFill>
              <a:cs typeface="Angsana New" pitchFamily="18" charset="-34"/>
            </a:endParaRPr>
          </a:p>
        </p:txBody>
      </p:sp>
      <p:sp useBgFill="1"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8197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0624F03-5D8C-4402-A191-97B8AAA86107}" type="slidenum">
              <a:rPr lang="en-US" sz="1400"/>
              <a:pPr eaLnBrk="1" hangingPunct="1"/>
              <a:t>7</a:t>
            </a:fld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 smtClean="0"/>
              <a:t>Relevant concepts </a:t>
            </a:r>
            <a:br>
              <a:rPr lang="en-US" b="1" dirty="0" smtClean="0"/>
            </a:br>
            <a:r>
              <a:rPr lang="en-US" b="1" dirty="0" smtClean="0"/>
              <a:t>(Limits, alternatives and choices)</a:t>
            </a: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9221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DF5821D-CF09-42F9-A3E0-3FE79CBC776D}" type="slidenum">
              <a:rPr lang="en-US" sz="1400"/>
              <a:pPr eaLnBrk="1" hangingPunct="1"/>
              <a:t>8</a:t>
            </a:fld>
            <a:endParaRPr lang="en-US" sz="140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57188" y="1484313"/>
            <a:ext cx="17668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  <a:tabLst>
                <a:tab pos="457200" algn="l"/>
              </a:tabLst>
              <a:defRPr/>
            </a:pPr>
            <a:r>
              <a:rPr lang="en-US" b="1" dirty="0">
                <a:solidFill>
                  <a:schemeClr val="accent6"/>
                </a:solidFill>
                <a:latin typeface="+mn-lt"/>
                <a:cs typeface="+mn-cs"/>
              </a:rPr>
              <a:t>Scarcity </a:t>
            </a:r>
          </a:p>
        </p:txBody>
      </p:sp>
      <p:sp>
        <p:nvSpPr>
          <p:cNvPr id="2" name="Right Arrow 1"/>
          <p:cNvSpPr/>
          <p:nvPr/>
        </p:nvSpPr>
        <p:spPr>
          <a:xfrm>
            <a:off x="2178050" y="1665288"/>
            <a:ext cx="574675" cy="215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2982913" y="1465263"/>
            <a:ext cx="5765800" cy="46196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tabLst>
                <a:tab pos="457200" algn="l"/>
              </a:tabLst>
              <a:defRPr/>
            </a:pPr>
            <a:r>
              <a:rPr lang="en-US" dirty="0">
                <a:latin typeface="+mn-lt"/>
                <a:cs typeface="+mn-cs"/>
              </a:rPr>
              <a:t>Restricts options and demand choices </a:t>
            </a:r>
          </a:p>
        </p:txBody>
      </p:sp>
      <p:sp>
        <p:nvSpPr>
          <p:cNvPr id="9" name="Right Arrow 8"/>
          <p:cNvSpPr/>
          <p:nvPr/>
        </p:nvSpPr>
        <p:spPr>
          <a:xfrm>
            <a:off x="2206625" y="2674938"/>
            <a:ext cx="576263" cy="215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2982913" y="2470150"/>
            <a:ext cx="5765800" cy="12001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tabLst>
                <a:tab pos="457200" algn="l"/>
              </a:tabLst>
              <a:defRPr/>
            </a:pPr>
            <a:r>
              <a:rPr lang="en-US" dirty="0">
                <a:latin typeface="+mn-lt"/>
                <a:cs typeface="+mn-cs"/>
              </a:rPr>
              <a:t>Because we “</a:t>
            </a:r>
            <a:r>
              <a:rPr lang="en-US" b="1" dirty="0">
                <a:solidFill>
                  <a:srgbClr val="FF0000"/>
                </a:solidFill>
                <a:latin typeface="+mn-lt"/>
                <a:cs typeface="+mn-cs"/>
              </a:rPr>
              <a:t>cannot have it all</a:t>
            </a:r>
            <a:r>
              <a:rPr lang="en-US" dirty="0">
                <a:latin typeface="+mn-lt"/>
                <a:cs typeface="+mn-cs"/>
              </a:rPr>
              <a:t>”,</a:t>
            </a:r>
          </a:p>
          <a:p>
            <a:pPr>
              <a:tabLst>
                <a:tab pos="457200" algn="l"/>
              </a:tabLst>
              <a:defRPr/>
            </a:pPr>
            <a:r>
              <a:rPr lang="en-US" dirty="0">
                <a:latin typeface="+mn-lt"/>
                <a:cs typeface="+mn-cs"/>
              </a:rPr>
              <a:t>We must decide what we will have and what we must forgo</a:t>
            </a: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342900" y="3860800"/>
            <a:ext cx="840581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  <a:tabLst>
                <a:tab pos="457200" algn="l"/>
              </a:tabLst>
              <a:defRPr/>
            </a:pPr>
            <a:r>
              <a:rPr lang="en-US" b="1" dirty="0">
                <a:solidFill>
                  <a:schemeClr val="accent6"/>
                </a:solidFill>
                <a:latin typeface="+mn-lt"/>
                <a:cs typeface="+mn-cs"/>
              </a:rPr>
              <a:t>Trade off</a:t>
            </a:r>
            <a:r>
              <a:rPr lang="en-US" b="1" dirty="0">
                <a:solidFill>
                  <a:srgbClr val="006600"/>
                </a:solidFill>
                <a:latin typeface="+mn-lt"/>
                <a:cs typeface="+mn-cs"/>
              </a:rPr>
              <a:t>: </a:t>
            </a:r>
            <a:r>
              <a:rPr lang="en-US" dirty="0">
                <a:latin typeface="+mn-lt"/>
                <a:cs typeface="+mn-cs"/>
              </a:rPr>
              <a:t>to obtain something you may have to loose something else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320675" y="4800600"/>
            <a:ext cx="767080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  <a:tabLst>
                <a:tab pos="457200" algn="l"/>
              </a:tabLst>
              <a:defRPr/>
            </a:pPr>
            <a:r>
              <a:rPr lang="en-US" b="1" dirty="0">
                <a:solidFill>
                  <a:schemeClr val="accent6"/>
                </a:solidFill>
                <a:latin typeface="+mn-lt"/>
                <a:cs typeface="+mn-cs"/>
              </a:rPr>
              <a:t>Opportunity cost</a:t>
            </a:r>
            <a:r>
              <a:rPr lang="en-US" b="1" dirty="0">
                <a:solidFill>
                  <a:srgbClr val="006600"/>
                </a:solidFill>
                <a:latin typeface="+mn-lt"/>
                <a:cs typeface="+mn-cs"/>
              </a:rPr>
              <a:t>: </a:t>
            </a:r>
            <a:r>
              <a:rPr lang="en-US" b="1" dirty="0">
                <a:solidFill>
                  <a:srgbClr val="FF0000"/>
                </a:solidFill>
                <a:latin typeface="+mn-lt"/>
                <a:cs typeface="+mn-cs"/>
              </a:rPr>
              <a:t>“The next best use”</a:t>
            </a:r>
          </a:p>
          <a:p>
            <a:pPr marL="342900" indent="-342900">
              <a:buFont typeface="Courier New" panose="02070309020205020404" pitchFamily="49" charset="0"/>
              <a:buChar char="o"/>
              <a:tabLst>
                <a:tab pos="457200" algn="l"/>
              </a:tabLst>
              <a:defRPr/>
            </a:pPr>
            <a:endParaRPr lang="en-US" sz="1000" b="1" dirty="0">
              <a:solidFill>
                <a:srgbClr val="006600"/>
              </a:solidFill>
              <a:latin typeface="+mn-lt"/>
              <a:cs typeface="+mn-cs"/>
            </a:endParaRPr>
          </a:p>
          <a:p>
            <a:pPr>
              <a:tabLst>
                <a:tab pos="457200" algn="l"/>
              </a:tabLst>
              <a:defRPr/>
            </a:pPr>
            <a:r>
              <a:rPr lang="en-US" b="1" dirty="0">
                <a:solidFill>
                  <a:srgbClr val="006600"/>
                </a:solidFill>
                <a:latin typeface="+mn-lt"/>
                <a:cs typeface="+mn-cs"/>
              </a:rPr>
              <a:t>		</a:t>
            </a:r>
            <a:r>
              <a:rPr lang="en-US" dirty="0">
                <a:latin typeface="+mn-lt"/>
                <a:cs typeface="+mn-cs"/>
              </a:rPr>
              <a:t>To obtain more of one thing, you or the 				society forgoes the opportunity of getting 			the next best thing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Three basic questions in economics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en-US" sz="3200" b="1" dirty="0" smtClean="0">
                <a:solidFill>
                  <a:srgbClr val="0000CC"/>
                </a:solidFill>
              </a:rPr>
              <a:t>The society faces three key trade-offs</a:t>
            </a: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en-US" sz="3200" dirty="0" smtClean="0"/>
              <a:t>Which goods and services to produce?</a:t>
            </a: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en-US" sz="3200" dirty="0" smtClean="0"/>
              <a:t>How to produce?</a:t>
            </a: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en-US" sz="3200" dirty="0" smtClean="0"/>
              <a:t>Who gets the goods and services?</a:t>
            </a:r>
            <a:endParaRPr lang="th-TH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251884B-562A-4411-9F41-A3DA425432FC}" type="slidenum">
              <a:rPr lang="en-US" sz="1400"/>
              <a:pPr eaLnBrk="1" hangingPunct="1"/>
              <a:t>9</a:t>
            </a:fld>
            <a:endParaRPr lang="en-US" sz="1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sz="3200" b="1" dirty="0" smtClean="0">
                <a:cs typeface="Angsana New" pitchFamily="18" charset="-34"/>
              </a:rPr>
              <a:t>Scope of economics</a:t>
            </a:r>
            <a:br>
              <a:rPr lang="en-US" sz="3200" b="1" dirty="0" smtClean="0">
                <a:cs typeface="Angsana New" pitchFamily="18" charset="-34"/>
              </a:rPr>
            </a:br>
            <a:r>
              <a:rPr lang="en-US" sz="3200" b="1" dirty="0" smtClean="0">
                <a:cs typeface="Angsana New" pitchFamily="18" charset="-34"/>
              </a:rPr>
              <a:t>Microeconomics vs. Macroeconomics</a:t>
            </a:r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10244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D72CDF8-F73E-404D-8DA1-C2B517C82B30}" type="slidenum">
              <a:rPr lang="en-US" sz="1400"/>
              <a:pPr eaLnBrk="1" hangingPunct="1"/>
              <a:t>10</a:t>
            </a:fld>
            <a:endParaRPr lang="en-US" sz="140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42938" y="1500188"/>
            <a:ext cx="7572375" cy="235743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lang="en-US" sz="2800" b="1" i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M</a:t>
            </a:r>
            <a:r>
              <a:rPr lang="en-US" sz="2800" b="1" i="1" kern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icroeconomics</a:t>
            </a:r>
            <a:r>
              <a:rPr lang="en-US" sz="2800" b="1" i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: </a:t>
            </a:r>
            <a:r>
              <a:rPr lang="en-US" sz="28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The branch of economics that examines the functioning of individual industries and the behavior of individual decision-making units—that is, business firms and households.</a:t>
            </a: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642938" y="4000500"/>
            <a:ext cx="7572375" cy="21431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sz="2800" b="1" i="1" dirty="0">
                <a:solidFill>
                  <a:srgbClr val="FF0000"/>
                </a:solidFill>
                <a:latin typeface="+mn-lt"/>
                <a:cs typeface="+mn-cs"/>
              </a:rPr>
              <a:t>Macroeconomics: </a:t>
            </a:r>
            <a:r>
              <a:rPr lang="en-US" sz="2800" dirty="0">
                <a:latin typeface="+mn-lt"/>
                <a:cs typeface="+mn-cs"/>
              </a:rPr>
              <a:t>The branch of economics that examines the economic behavior of aggregates—income, employment, output, and so on—on a national scale.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8229600" cy="688975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2800" b="1" dirty="0" smtClean="0">
                <a:cs typeface="Angsana New" pitchFamily="18" charset="-34"/>
              </a:rPr>
              <a:t>Positive Economics vs. Negative Economics</a:t>
            </a: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10244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E532C59-07C9-4AEB-8B69-AEC7BFDC47F7}" type="slidenum">
              <a:rPr lang="en-US" sz="1400"/>
              <a:pPr eaLnBrk="1" hangingPunct="1"/>
              <a:t>11</a:t>
            </a:fld>
            <a:endParaRPr lang="en-US" sz="140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42938" y="692150"/>
            <a:ext cx="7572375" cy="259238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lang="en-US" sz="2800" b="1" i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Positive Economics: </a:t>
            </a:r>
          </a:p>
          <a:p>
            <a:pPr eaLnBrk="0" hangingPunct="0">
              <a:defRPr/>
            </a:pPr>
            <a:endParaRPr lang="en-US" sz="800" b="1" i="1" kern="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+mn-cs"/>
            </a:endParaRPr>
          </a:p>
          <a:p>
            <a:pPr marL="342900" indent="-342900" eaLnBrk="0" hangingPunct="0">
              <a:buFont typeface="Courier New" panose="02070309020205020404" pitchFamily="49" charset="0"/>
              <a:buChar char="o"/>
              <a:defRPr/>
            </a:pPr>
            <a:r>
              <a:rPr lang="en-US" sz="22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Focuses on facts and cause-and-effect relationships.</a:t>
            </a:r>
          </a:p>
          <a:p>
            <a:pPr marL="342900" indent="-342900" eaLnBrk="0" hangingPunct="0">
              <a:buFont typeface="Courier New" panose="02070309020205020404" pitchFamily="49" charset="0"/>
              <a:buChar char="o"/>
              <a:defRPr/>
            </a:pPr>
            <a:r>
              <a:rPr lang="en-US" sz="22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Includes description, theory development, and theory testing. </a:t>
            </a:r>
          </a:p>
          <a:p>
            <a:pPr marL="342900" indent="-342900" eaLnBrk="0" hangingPunct="0">
              <a:buFont typeface="Courier New" panose="02070309020205020404" pitchFamily="49" charset="0"/>
              <a:buChar char="o"/>
              <a:defRPr/>
            </a:pPr>
            <a:r>
              <a:rPr lang="en-US" sz="22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Avoids value judgments.</a:t>
            </a:r>
          </a:p>
          <a:p>
            <a:pPr marL="342900" indent="-342900" eaLnBrk="0" hangingPunct="0">
              <a:buFont typeface="Courier New" panose="02070309020205020404" pitchFamily="49" charset="0"/>
              <a:buChar char="o"/>
              <a:defRPr/>
            </a:pPr>
            <a:r>
              <a:rPr lang="en-US" sz="22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+mn-cs"/>
              </a:rPr>
              <a:t>Tries to establish scientific statements about economic behavior and deals with what economy actually like</a:t>
            </a: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627063" y="3500438"/>
            <a:ext cx="7572375" cy="27368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sz="2800" b="1" i="1" dirty="0">
                <a:solidFill>
                  <a:srgbClr val="FF0000"/>
                </a:solidFill>
                <a:latin typeface="+mn-lt"/>
                <a:cs typeface="+mn-cs"/>
              </a:rPr>
              <a:t>Normative Economics: </a:t>
            </a:r>
          </a:p>
          <a:p>
            <a:pPr>
              <a:defRPr/>
            </a:pPr>
            <a:endParaRPr lang="en-US" sz="800" b="1" i="1" dirty="0">
              <a:solidFill>
                <a:srgbClr val="FF0000"/>
              </a:solidFill>
              <a:latin typeface="+mn-lt"/>
              <a:cs typeface="+mn-cs"/>
            </a:endParaRPr>
          </a:p>
          <a:p>
            <a:pPr marL="457200" indent="-457200">
              <a:buFont typeface="Courier New" panose="02070309020205020404" pitchFamily="49" charset="0"/>
              <a:buChar char="o"/>
              <a:defRPr/>
            </a:pPr>
            <a:r>
              <a:rPr lang="en-US" sz="2200" dirty="0">
                <a:latin typeface="+mn-lt"/>
                <a:cs typeface="+mn-cs"/>
              </a:rPr>
              <a:t>Incorporate value judgments about what the economy should be like</a:t>
            </a:r>
          </a:p>
          <a:p>
            <a:pPr marL="457200" indent="-457200">
              <a:buFont typeface="Courier New" panose="02070309020205020404" pitchFamily="49" charset="0"/>
              <a:buChar char="o"/>
              <a:defRPr/>
            </a:pPr>
            <a:r>
              <a:rPr lang="en-US" sz="2200" dirty="0">
                <a:latin typeface="+mn-lt"/>
                <a:cs typeface="+mn-cs"/>
              </a:rPr>
              <a:t>Looks at the desirable of certain aspects of the economy</a:t>
            </a:r>
          </a:p>
          <a:p>
            <a:pPr marL="457200" indent="-457200">
              <a:buFont typeface="Courier New" panose="02070309020205020404" pitchFamily="49" charset="0"/>
              <a:buChar char="o"/>
              <a:defRPr/>
            </a:pPr>
            <a:r>
              <a:rPr lang="en-US" sz="2200" dirty="0">
                <a:latin typeface="+mn-lt"/>
                <a:cs typeface="+mn-cs"/>
              </a:rPr>
              <a:t>Economic policy normally involves normative economics</a:t>
            </a:r>
          </a:p>
          <a:p>
            <a:pPr marL="457200" indent="-457200">
              <a:buFont typeface="Courier New" panose="02070309020205020404" pitchFamily="49" charset="0"/>
              <a:buChar char="o"/>
              <a:defRPr/>
            </a:pPr>
            <a:endParaRPr lang="en-US" sz="22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209923" name="Rectangle 3"/>
          <p:cNvSpPr>
            <a:spLocks noGrp="1" noChangeArrowheads="1"/>
          </p:cNvSpPr>
          <p:nvPr>
            <p:ph type="title"/>
          </p:nvPr>
        </p:nvSpPr>
        <p:spPr>
          <a:xfrm>
            <a:off x="36513" y="0"/>
            <a:ext cx="91440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3200" b="1" dirty="0" smtClean="0">
                <a:latin typeface="+mn-lt"/>
                <a:cs typeface="Angsana New" pitchFamily="18" charset="-34"/>
              </a:rPr>
              <a:t>1.2 Macroeconomics</a:t>
            </a:r>
            <a:r>
              <a:rPr lang="en-US" sz="3200" dirty="0" smtClean="0">
                <a:latin typeface="+mn-lt"/>
              </a:rPr>
              <a:t> </a:t>
            </a:r>
            <a:r>
              <a:rPr lang="en-US" sz="3200" b="1" dirty="0" smtClean="0">
                <a:latin typeface="+mn-lt"/>
              </a:rPr>
              <a:t>objectives and policies</a:t>
            </a:r>
          </a:p>
        </p:txBody>
      </p:sp>
      <p:sp>
        <p:nvSpPr>
          <p:cNvPr id="209924" name="Rectangle 4"/>
          <p:cNvSpPr>
            <a:spLocks noChangeArrowheads="1"/>
          </p:cNvSpPr>
          <p:nvPr/>
        </p:nvSpPr>
        <p:spPr bwMode="auto">
          <a:xfrm>
            <a:off x="357188" y="1484313"/>
            <a:ext cx="8501062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tabLst>
                <a:tab pos="457200" algn="l"/>
              </a:tabLst>
              <a:defRPr/>
            </a:pPr>
            <a:r>
              <a:rPr lang="en-US" b="1" dirty="0">
                <a:solidFill>
                  <a:srgbClr val="006600"/>
                </a:solidFill>
                <a:latin typeface="+mn-lt"/>
                <a:cs typeface="+mn-cs"/>
              </a:rPr>
              <a:t>Criteria for judging economic outcomes:</a:t>
            </a:r>
          </a:p>
          <a:p>
            <a:pPr>
              <a:tabLst>
                <a:tab pos="457200" algn="l"/>
              </a:tabLst>
              <a:defRPr/>
            </a:pPr>
            <a:endParaRPr lang="en-US" dirty="0">
              <a:latin typeface="+mn-lt"/>
              <a:cs typeface="+mn-cs"/>
            </a:endParaRPr>
          </a:p>
          <a:p>
            <a:pPr>
              <a:defRPr/>
            </a:pPr>
            <a:r>
              <a:rPr lang="en-US" dirty="0">
                <a:latin typeface="+mn-lt"/>
                <a:cs typeface="+mn-cs"/>
              </a:rPr>
              <a:t>      1. </a:t>
            </a:r>
            <a:r>
              <a:rPr lang="en-US" b="1" i="1" dirty="0">
                <a:solidFill>
                  <a:srgbClr val="FF0000"/>
                </a:solidFill>
                <a:latin typeface="+mn-lt"/>
                <a:cs typeface="+mn-cs"/>
              </a:rPr>
              <a:t>Efficiency</a:t>
            </a:r>
            <a:r>
              <a:rPr lang="en-US" b="1" dirty="0">
                <a:solidFill>
                  <a:srgbClr val="FF0000"/>
                </a:solidFill>
                <a:latin typeface="+mn-lt"/>
                <a:cs typeface="+mn-cs"/>
              </a:rPr>
              <a:t>:</a:t>
            </a:r>
            <a:r>
              <a:rPr lang="en-US" b="1" dirty="0">
                <a:latin typeface="+mn-lt"/>
                <a:cs typeface="+mn-cs"/>
              </a:rPr>
              <a:t> </a:t>
            </a:r>
            <a:r>
              <a:rPr lang="en-US" dirty="0">
                <a:latin typeface="+mn-lt"/>
                <a:cs typeface="+mn-cs"/>
              </a:rPr>
              <a:t>In economics, </a:t>
            </a:r>
            <a:r>
              <a:rPr lang="en-US" dirty="0" err="1">
                <a:latin typeface="+mn-lt"/>
                <a:cs typeface="+mn-cs"/>
              </a:rPr>
              <a:t>allocative</a:t>
            </a:r>
            <a:r>
              <a:rPr lang="en-US" dirty="0">
                <a:latin typeface="+mn-lt"/>
                <a:cs typeface="+mn-cs"/>
              </a:rPr>
              <a:t> efficiency. An 	efficient economy is one that produces what people 	want at the least possible cost.</a:t>
            </a:r>
          </a:p>
          <a:p>
            <a:pPr>
              <a:tabLst>
                <a:tab pos="457200" algn="l"/>
              </a:tabLst>
              <a:defRPr/>
            </a:pPr>
            <a:r>
              <a:rPr lang="en-US" dirty="0">
                <a:latin typeface="+mn-lt"/>
                <a:cs typeface="+mn-cs"/>
              </a:rPr>
              <a:t>	2.  </a:t>
            </a:r>
            <a:r>
              <a:rPr lang="en-US" b="1" i="1" dirty="0">
                <a:solidFill>
                  <a:srgbClr val="FF0000"/>
                </a:solidFill>
                <a:latin typeface="+mn-lt"/>
                <a:cs typeface="+mn-cs"/>
              </a:rPr>
              <a:t>Equity:</a:t>
            </a:r>
            <a:r>
              <a:rPr lang="en-US" dirty="0">
                <a:latin typeface="+mn-lt"/>
                <a:cs typeface="+mn-cs"/>
              </a:rPr>
              <a:t> Fairness.</a:t>
            </a:r>
          </a:p>
          <a:p>
            <a:pPr>
              <a:tabLst>
                <a:tab pos="457200" algn="l"/>
              </a:tabLst>
              <a:defRPr/>
            </a:pPr>
            <a:r>
              <a:rPr lang="en-US" dirty="0">
                <a:latin typeface="+mn-lt"/>
                <a:cs typeface="+mn-cs"/>
              </a:rPr>
              <a:t>	3.  </a:t>
            </a:r>
            <a:r>
              <a:rPr lang="en-US" b="1" i="1" dirty="0">
                <a:solidFill>
                  <a:srgbClr val="FF0000"/>
                </a:solidFill>
                <a:latin typeface="+mn-lt"/>
                <a:cs typeface="+mn-cs"/>
              </a:rPr>
              <a:t>Growth:</a:t>
            </a:r>
            <a:r>
              <a:rPr lang="en-US" dirty="0">
                <a:latin typeface="+mn-lt"/>
                <a:cs typeface="+mn-cs"/>
              </a:rPr>
              <a:t> An increase in the total output of an economy.</a:t>
            </a:r>
          </a:p>
          <a:p>
            <a:pPr>
              <a:tabLst>
                <a:tab pos="457200" algn="l"/>
              </a:tabLst>
              <a:defRPr/>
            </a:pPr>
            <a:r>
              <a:rPr lang="en-US" dirty="0">
                <a:latin typeface="+mn-lt"/>
                <a:cs typeface="+mn-cs"/>
              </a:rPr>
              <a:t>	4.  </a:t>
            </a:r>
            <a:r>
              <a:rPr lang="en-US" b="1" dirty="0">
                <a:solidFill>
                  <a:srgbClr val="FF0000"/>
                </a:solidFill>
                <a:latin typeface="+mn-lt"/>
                <a:cs typeface="+mn-cs"/>
              </a:rPr>
              <a:t>Stability:</a:t>
            </a:r>
            <a:r>
              <a:rPr lang="en-US" dirty="0">
                <a:latin typeface="+mn-lt"/>
                <a:cs typeface="+mn-cs"/>
              </a:rPr>
              <a:t> A condition in which national output is 			growing steadily, with low inflation and full employment 		of resources.</a:t>
            </a:r>
          </a:p>
          <a:p>
            <a:pPr>
              <a:tabLst>
                <a:tab pos="457200" algn="l"/>
              </a:tabLst>
              <a:defRPr/>
            </a:pPr>
            <a:endParaRPr lang="en-US" dirty="0">
              <a:latin typeface="Helvetica" pitchFamily="34" charset="0"/>
              <a:cs typeface="+mn-cs"/>
            </a:endParaRPr>
          </a:p>
          <a:p>
            <a:pPr lvl="1">
              <a:defRPr/>
            </a:pPr>
            <a:endParaRPr lang="en-US" sz="2800" dirty="0">
              <a:effectLst>
                <a:outerShdw blurRad="38100" dist="38100" dir="2700000" algn="tl">
                  <a:srgbClr val="C0C0C0"/>
                </a:outerShdw>
              </a:effectLst>
              <a:cs typeface="+mn-cs"/>
            </a:endParaRPr>
          </a:p>
        </p:txBody>
      </p:sp>
      <p:sp>
        <p:nvSpPr>
          <p:cNvPr id="11269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7EAEC30-AC15-4319-B9EE-AB9CB9E3C14B}" type="slidenum">
              <a:rPr lang="en-US" sz="1400"/>
              <a:pPr eaLnBrk="1" hangingPunct="1"/>
              <a:t>12</a:t>
            </a:fld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99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99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99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99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99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209923" name="Rectangle 3"/>
          <p:cNvSpPr>
            <a:spLocks noGrp="1" noChangeArrowheads="1"/>
          </p:cNvSpPr>
          <p:nvPr>
            <p:ph type="title"/>
          </p:nvPr>
        </p:nvSpPr>
        <p:spPr>
          <a:xfrm>
            <a:off x="214313" y="0"/>
            <a:ext cx="8929687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3200" b="1" dirty="0" smtClean="0">
                <a:cs typeface="Angsana New" pitchFamily="18" charset="-34"/>
              </a:rPr>
              <a:t>1.2 Macroeconomics</a:t>
            </a:r>
            <a:r>
              <a:rPr lang="en-US" sz="3200" dirty="0" smtClean="0"/>
              <a:t> </a:t>
            </a:r>
            <a:r>
              <a:rPr lang="en-US" sz="3200" b="1" dirty="0" smtClean="0"/>
              <a:t>objectives and policies</a:t>
            </a:r>
          </a:p>
        </p:txBody>
      </p:sp>
      <p:sp>
        <p:nvSpPr>
          <p:cNvPr id="209924" name="Rectangle 4"/>
          <p:cNvSpPr>
            <a:spLocks noChangeArrowheads="1"/>
          </p:cNvSpPr>
          <p:nvPr/>
        </p:nvSpPr>
        <p:spPr bwMode="auto">
          <a:xfrm>
            <a:off x="685800" y="1484313"/>
            <a:ext cx="7847013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tabLst>
                <a:tab pos="457200" algn="l"/>
              </a:tabLst>
              <a:defRPr/>
            </a:pPr>
            <a:r>
              <a:rPr lang="en-US" sz="2800" b="1" dirty="0">
                <a:solidFill>
                  <a:srgbClr val="006600"/>
                </a:solidFill>
                <a:latin typeface="+mn-lt"/>
                <a:cs typeface="+mn-cs"/>
              </a:rPr>
              <a:t>Policy: </a:t>
            </a:r>
          </a:p>
          <a:p>
            <a:pPr>
              <a:tabLst>
                <a:tab pos="457200" algn="l"/>
              </a:tabLst>
              <a:defRPr/>
            </a:pPr>
            <a:endParaRPr lang="en-US" sz="2800" dirty="0">
              <a:latin typeface="+mn-lt"/>
              <a:cs typeface="+mn-cs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800" b="1" dirty="0">
                <a:solidFill>
                  <a:srgbClr val="FF0000"/>
                </a:solidFill>
                <a:latin typeface="+mn-lt"/>
                <a:cs typeface="+mn-cs"/>
              </a:rPr>
              <a:t>Fiscal Policy: </a:t>
            </a:r>
            <a:r>
              <a:rPr lang="en-US" sz="2800" dirty="0">
                <a:latin typeface="+mn-lt"/>
                <a:cs typeface="+mn-cs"/>
              </a:rPr>
              <a:t>Government policies concerning taxes and expenditures (spending).</a:t>
            </a:r>
          </a:p>
          <a:p>
            <a:pPr marL="457200" indent="-457200">
              <a:defRPr/>
            </a:pPr>
            <a:endParaRPr lang="en-US" sz="2800" dirty="0">
              <a:latin typeface="+mn-lt"/>
              <a:cs typeface="+mn-cs"/>
            </a:endParaRPr>
          </a:p>
          <a:p>
            <a:pPr marL="457200" indent="-457200">
              <a:defRPr/>
            </a:pPr>
            <a:r>
              <a:rPr lang="en-US" sz="2800" b="1" dirty="0">
                <a:solidFill>
                  <a:srgbClr val="FF0000"/>
                </a:solidFill>
                <a:latin typeface="+mn-lt"/>
                <a:cs typeface="+mn-cs"/>
              </a:rPr>
              <a:t>2. 	Monetary Policy:  </a:t>
            </a:r>
            <a:r>
              <a:rPr lang="en-US" sz="2800" dirty="0">
                <a:latin typeface="+mn-lt"/>
                <a:cs typeface="+mn-cs"/>
              </a:rPr>
              <a:t>The tools used by the Central Bank to control the quantity of money in the economy.</a:t>
            </a:r>
          </a:p>
          <a:p>
            <a:pPr marL="457200" indent="-457200">
              <a:buFont typeface="+mj-lt"/>
              <a:buAutoNum type="arabicPeriod"/>
              <a:defRPr/>
            </a:pPr>
            <a:endParaRPr lang="en-US" dirty="0">
              <a:cs typeface="+mn-cs"/>
            </a:endParaRPr>
          </a:p>
          <a:p>
            <a:pPr>
              <a:defRPr/>
            </a:pPr>
            <a:endParaRPr lang="en-US" dirty="0">
              <a:latin typeface="Helvetica" pitchFamily="34" charset="0"/>
              <a:cs typeface="+mn-cs"/>
            </a:endParaRPr>
          </a:p>
          <a:p>
            <a:pPr lvl="1">
              <a:defRPr/>
            </a:pPr>
            <a:endParaRPr lang="en-US" sz="2800" dirty="0">
              <a:effectLst>
                <a:outerShdw blurRad="38100" dist="38100" dir="2700000" algn="tl">
                  <a:srgbClr val="C0C0C0"/>
                </a:outerShdw>
              </a:effectLst>
              <a:cs typeface="+mn-cs"/>
            </a:endParaRPr>
          </a:p>
        </p:txBody>
      </p:sp>
      <p:sp>
        <p:nvSpPr>
          <p:cNvPr id="12293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4D78CD1-08E5-44CD-91EC-DD2EE9F3CB02}" type="slidenum">
              <a:rPr lang="en-US" sz="1400"/>
              <a:pPr eaLnBrk="1" hangingPunct="1"/>
              <a:t>13</a:t>
            </a:fld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99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99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99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sz="3200" b="1" dirty="0" smtClean="0">
                <a:cs typeface="Angsana New" pitchFamily="18" charset="-34"/>
              </a:rPr>
              <a:t>1.3 Types of Macroeconomics variables</a:t>
            </a:r>
            <a:endParaRPr lang="en-US" sz="3200" dirty="0" smtClean="0">
              <a:cs typeface="Angsana New" pitchFamily="18" charset="-34"/>
            </a:endParaRPr>
          </a:p>
        </p:txBody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47800"/>
            <a:ext cx="8153400" cy="4645025"/>
          </a:xfrm>
        </p:spPr>
        <p:txBody>
          <a:bodyPr/>
          <a:lstStyle/>
          <a:p>
            <a:pPr eaLnBrk="1" hangingPunct="1">
              <a:buFont typeface="Courier New" panose="02070309020205020404" pitchFamily="49" charset="0"/>
              <a:buChar char="o"/>
              <a:defRPr/>
            </a:pPr>
            <a:r>
              <a:rPr lang="en-US" b="1" dirty="0" smtClean="0">
                <a:solidFill>
                  <a:srgbClr val="0000CC"/>
                </a:solidFill>
                <a:cs typeface="Angsana New" pitchFamily="18" charset="-34"/>
              </a:rPr>
              <a:t>Stock variables </a:t>
            </a:r>
            <a:r>
              <a:rPr lang="en-US" dirty="0" smtClean="0">
                <a:solidFill>
                  <a:srgbClr val="FF0000"/>
                </a:solidFill>
                <a:cs typeface="Angsana New" pitchFamily="18" charset="-34"/>
              </a:rPr>
              <a:t>VS </a:t>
            </a:r>
            <a:r>
              <a:rPr lang="en-US" b="1" dirty="0" smtClean="0">
                <a:solidFill>
                  <a:srgbClr val="0000CC"/>
                </a:solidFill>
                <a:cs typeface="Angsana New" pitchFamily="18" charset="-34"/>
              </a:rPr>
              <a:t>Flow variables</a:t>
            </a:r>
          </a:p>
          <a:p>
            <a:pPr marL="0" indent="0" eaLnBrk="1" hangingPunct="1">
              <a:buFontTx/>
              <a:buNone/>
              <a:defRPr/>
            </a:pPr>
            <a:endParaRPr lang="en-US" b="1" dirty="0" smtClean="0">
              <a:solidFill>
                <a:srgbClr val="0000CC"/>
              </a:solidFill>
              <a:cs typeface="Angsana New" pitchFamily="18" charset="-34"/>
            </a:endParaRPr>
          </a:p>
          <a:p>
            <a:pPr eaLnBrk="1" hangingPunct="1">
              <a:buFont typeface="Courier New" panose="02070309020205020404" pitchFamily="49" charset="0"/>
              <a:buChar char="o"/>
              <a:defRPr/>
            </a:pPr>
            <a:r>
              <a:rPr lang="en-US" b="1" dirty="0" smtClean="0">
                <a:solidFill>
                  <a:srgbClr val="0000CC"/>
                </a:solidFill>
                <a:cs typeface="Angsana New" pitchFamily="18" charset="-34"/>
              </a:rPr>
              <a:t>Nominal variables </a:t>
            </a:r>
            <a:r>
              <a:rPr lang="en-US" dirty="0" smtClean="0">
                <a:solidFill>
                  <a:srgbClr val="FF0000"/>
                </a:solidFill>
                <a:cs typeface="Angsana New" pitchFamily="18" charset="-34"/>
              </a:rPr>
              <a:t>VS</a:t>
            </a:r>
            <a:r>
              <a:rPr lang="en-US" dirty="0" smtClean="0">
                <a:cs typeface="Angsana New" pitchFamily="18" charset="-34"/>
              </a:rPr>
              <a:t> </a:t>
            </a:r>
            <a:r>
              <a:rPr lang="en-US" b="1" dirty="0" smtClean="0">
                <a:solidFill>
                  <a:srgbClr val="0000CC"/>
                </a:solidFill>
                <a:cs typeface="Angsana New" pitchFamily="18" charset="-34"/>
              </a:rPr>
              <a:t>Real variables</a:t>
            </a:r>
            <a:endParaRPr lang="en-US" b="1" dirty="0">
              <a:solidFill>
                <a:srgbClr val="0000CC"/>
              </a:solidFill>
              <a:cs typeface="Angsana New" pitchFamily="18" charset="-34"/>
            </a:endParaRPr>
          </a:p>
          <a:p>
            <a:pPr marL="0" indent="0" eaLnBrk="1" hangingPunct="1">
              <a:buFontTx/>
              <a:buNone/>
              <a:defRPr/>
            </a:pPr>
            <a:endParaRPr lang="en-US" b="1" dirty="0" smtClean="0">
              <a:solidFill>
                <a:srgbClr val="0000CC"/>
              </a:solidFill>
              <a:cs typeface="Angsana New" pitchFamily="18" charset="-34"/>
            </a:endParaRP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13317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07ADC42-6FA1-4662-B775-E8A956B9EBDD}" type="slidenum">
              <a:rPr lang="en-US" sz="1400"/>
              <a:pPr eaLnBrk="1" hangingPunct="1"/>
              <a:t>14</a:t>
            </a:fld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sz="3200" b="1" dirty="0" smtClean="0">
                <a:cs typeface="Angsana New" pitchFamily="18" charset="-34"/>
              </a:rPr>
              <a:t>Stock variable </a:t>
            </a:r>
            <a:r>
              <a:rPr lang="en-US" sz="3200" b="1" dirty="0" smtClean="0">
                <a:solidFill>
                  <a:srgbClr val="800000"/>
                </a:solidFill>
                <a:cs typeface="Angsana New" pitchFamily="18" charset="-34"/>
              </a:rPr>
              <a:t>vs. </a:t>
            </a:r>
            <a:r>
              <a:rPr lang="en-US" sz="3200" b="1" dirty="0" smtClean="0">
                <a:cs typeface="Angsana New" pitchFamily="18" charset="-34"/>
              </a:rPr>
              <a:t>Flow variable</a:t>
            </a:r>
            <a:endParaRPr lang="en-US" sz="3200" dirty="0" smtClean="0">
              <a:cs typeface="Angsana New" pitchFamily="18" charset="-34"/>
            </a:endParaRPr>
          </a:p>
        </p:txBody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47800"/>
            <a:ext cx="8153400" cy="4645025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Stock variable: </a:t>
            </a:r>
            <a:r>
              <a:rPr lang="en-US" dirty="0" smtClean="0"/>
              <a:t>A variable whose value depends on an </a:t>
            </a:r>
            <a:r>
              <a:rPr lang="en-US" u="sng" dirty="0" smtClean="0">
                <a:solidFill>
                  <a:srgbClr val="00B050"/>
                </a:solidFill>
              </a:rPr>
              <a:t>instant</a:t>
            </a:r>
            <a:r>
              <a:rPr lang="en-US" dirty="0" smtClean="0"/>
              <a:t> rather than on a period of time. </a:t>
            </a:r>
          </a:p>
          <a:p>
            <a:pPr eaLnBrk="1" hangingPunct="1">
              <a:buFontTx/>
              <a:buNone/>
              <a:defRPr/>
            </a:pPr>
            <a:endParaRPr lang="en-US" dirty="0" smtClean="0">
              <a:cs typeface="Angsana New" pitchFamily="18" charset="-34"/>
            </a:endParaRPr>
          </a:p>
          <a:p>
            <a:pPr eaLnBrk="1" hangingPunct="1">
              <a:buFontTx/>
              <a:buNone/>
              <a:defRPr/>
            </a:pPr>
            <a:r>
              <a:rPr lang="en-US" b="1" dirty="0" smtClean="0">
                <a:solidFill>
                  <a:srgbClr val="FF0000"/>
                </a:solidFill>
                <a:cs typeface="Angsana New" pitchFamily="18" charset="-34"/>
              </a:rPr>
              <a:t>Flow variable: </a:t>
            </a:r>
            <a:r>
              <a:rPr lang="en-US" dirty="0" smtClean="0"/>
              <a:t>A variable whose value depends on </a:t>
            </a:r>
            <a:r>
              <a:rPr lang="en-US" u="sng" dirty="0" smtClean="0">
                <a:solidFill>
                  <a:srgbClr val="00B050"/>
                </a:solidFill>
              </a:rPr>
              <a:t>a period of time </a:t>
            </a:r>
            <a:r>
              <a:rPr lang="en-US" dirty="0" smtClean="0"/>
              <a:t>rather than an instant.</a:t>
            </a:r>
            <a:endParaRPr lang="en-US" dirty="0" smtClean="0">
              <a:cs typeface="Angsana New" pitchFamily="18" charset="-34"/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13317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11233A3-0582-49F9-AE7C-5D7A29F30B4F}" type="slidenum">
              <a:rPr lang="en-US" sz="1400"/>
              <a:pPr eaLnBrk="1" hangingPunct="1"/>
              <a:t>15</a:t>
            </a:fld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rgbClr val="006600"/>
                </a:solidFill>
                <a:cs typeface="Angsana New" pitchFamily="18" charset="-34"/>
              </a:rPr>
              <a:t>Example of Stock and Flow variables</a:t>
            </a:r>
            <a:endParaRPr lang="en-US" sz="3200" b="1" dirty="0" smtClean="0">
              <a:cs typeface="Angsana New" pitchFamily="18" charset="-34"/>
            </a:endParaRPr>
          </a:p>
        </p:txBody>
      </p:sp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628775"/>
            <a:ext cx="8243887" cy="432117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  <a:defRPr/>
            </a:pPr>
            <a:r>
              <a:rPr lang="en-US" dirty="0" smtClean="0">
                <a:cs typeface="Angsana New" pitchFamily="18" charset="-34"/>
              </a:rPr>
              <a:t>Flow of inward foreign </a:t>
            </a:r>
            <a:r>
              <a:rPr lang="en-US" dirty="0">
                <a:cs typeface="Angsana New" pitchFamily="18" charset="-34"/>
              </a:rPr>
              <a:t>direct investment (FDI) </a:t>
            </a:r>
            <a:r>
              <a:rPr lang="en-US" dirty="0" smtClean="0">
                <a:cs typeface="Angsana New" pitchFamily="18" charset="-34"/>
              </a:rPr>
              <a:t>value year 2011</a:t>
            </a:r>
            <a:endParaRPr lang="en-US" dirty="0">
              <a:cs typeface="Angsana New" pitchFamily="18" charset="-34"/>
            </a:endParaRP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en-US" dirty="0" smtClean="0">
                <a:cs typeface="Angsana New" pitchFamily="18" charset="-34"/>
              </a:rPr>
              <a:t>Stock of inward foreign direct investment (FDI) value on Dec 31, 2011 </a:t>
            </a:r>
          </a:p>
          <a:p>
            <a:pPr marL="0" indent="0" eaLnBrk="1" hangingPunct="1">
              <a:buFontTx/>
              <a:buNone/>
              <a:defRPr/>
            </a:pPr>
            <a:endParaRPr lang="en-US" dirty="0">
              <a:cs typeface="Angsana New" pitchFamily="18" charset="-34"/>
            </a:endParaRP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14341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FEDDCBF-C1D7-44E3-89E2-FB8AC56768C7}" type="slidenum">
              <a:rPr lang="en-US" sz="1400"/>
              <a:pPr eaLnBrk="1" hangingPunct="1"/>
              <a:t>16</a:t>
            </a:fld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404813"/>
            <a:ext cx="8229600" cy="814387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3200" b="1" dirty="0" smtClean="0">
                <a:cs typeface="Angsana New" pitchFamily="18" charset="-34"/>
              </a:rPr>
              <a:t>Nominal </a:t>
            </a:r>
            <a:r>
              <a:rPr lang="en-US" sz="3200" b="1" dirty="0" smtClean="0">
                <a:solidFill>
                  <a:srgbClr val="800000"/>
                </a:solidFill>
                <a:cs typeface="Angsana New" pitchFamily="18" charset="-34"/>
              </a:rPr>
              <a:t>vs.</a:t>
            </a:r>
            <a:r>
              <a:rPr lang="en-US" sz="3200" b="1" dirty="0" smtClean="0">
                <a:cs typeface="Angsana New" pitchFamily="18" charset="-34"/>
              </a:rPr>
              <a:t> Real Variables </a:t>
            </a:r>
          </a:p>
        </p:txBody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412875"/>
            <a:ext cx="8353425" cy="5113338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US" sz="2400" b="1" dirty="0" smtClean="0">
                <a:solidFill>
                  <a:srgbClr val="800000"/>
                </a:solidFill>
                <a:cs typeface="Angsana New" pitchFamily="18" charset="-34"/>
              </a:rPr>
              <a:t>Nominal Variable</a:t>
            </a:r>
            <a:r>
              <a:rPr lang="en-US" sz="2400" dirty="0" smtClean="0">
                <a:solidFill>
                  <a:srgbClr val="800000"/>
                </a:solidFill>
                <a:cs typeface="Angsana New" pitchFamily="18" charset="-34"/>
              </a:rPr>
              <a:t>:</a:t>
            </a:r>
            <a:r>
              <a:rPr lang="en-US" sz="2400" dirty="0" smtClean="0">
                <a:cs typeface="Angsana New" pitchFamily="18" charset="-34"/>
              </a:rPr>
              <a:t> Variables that do not adjust for change in price, </a:t>
            </a:r>
            <a:r>
              <a:rPr lang="en-US" sz="2400" dirty="0" err="1" smtClean="0">
                <a:cs typeface="Angsana New" pitchFamily="18" charset="-34"/>
              </a:rPr>
              <a:t>eg</a:t>
            </a:r>
            <a:r>
              <a:rPr lang="en-US" sz="2400" dirty="0" smtClean="0">
                <a:cs typeface="Angsana New" pitchFamily="18" charset="-34"/>
              </a:rPr>
              <a:t>.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400" dirty="0" smtClean="0">
                <a:solidFill>
                  <a:srgbClr val="006600"/>
                </a:solidFill>
                <a:cs typeface="Angsana New" pitchFamily="18" charset="-34"/>
              </a:rPr>
              <a:t>Nominal income</a:t>
            </a:r>
            <a:r>
              <a:rPr lang="th-TH" sz="2400" dirty="0" smtClean="0">
                <a:solidFill>
                  <a:srgbClr val="006600"/>
                </a:solidFill>
                <a:cs typeface="Angsana New" pitchFamily="18" charset="-34"/>
              </a:rPr>
              <a:t> </a:t>
            </a:r>
            <a:r>
              <a:rPr lang="en-US" sz="2400" dirty="0" smtClean="0">
                <a:solidFill>
                  <a:srgbClr val="006600"/>
                </a:solidFill>
                <a:cs typeface="Angsana New" pitchFamily="18" charset="-34"/>
              </a:rPr>
              <a:t>                                                                                         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400" dirty="0" smtClean="0">
                <a:solidFill>
                  <a:srgbClr val="006600"/>
                </a:solidFill>
                <a:cs typeface="Angsana New" pitchFamily="18" charset="-34"/>
              </a:rPr>
              <a:t>Nominal Interest Rate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400" dirty="0" smtClean="0">
                <a:solidFill>
                  <a:srgbClr val="006600"/>
                </a:solidFill>
                <a:cs typeface="Angsana New" pitchFamily="18" charset="-34"/>
              </a:rPr>
              <a:t>Nominal GDP</a:t>
            </a:r>
          </a:p>
          <a:p>
            <a:pPr eaLnBrk="1" hangingPunct="1">
              <a:buFontTx/>
              <a:buNone/>
              <a:defRPr/>
            </a:pPr>
            <a:r>
              <a:rPr lang="en-US" sz="2400" b="1" dirty="0" smtClean="0">
                <a:solidFill>
                  <a:srgbClr val="800000"/>
                </a:solidFill>
                <a:cs typeface="Angsana New" pitchFamily="18" charset="-34"/>
              </a:rPr>
              <a:t>Real Variable</a:t>
            </a:r>
            <a:r>
              <a:rPr lang="en-US" sz="2400" dirty="0" smtClean="0">
                <a:solidFill>
                  <a:srgbClr val="800000"/>
                </a:solidFill>
                <a:cs typeface="Angsana New" pitchFamily="18" charset="-34"/>
              </a:rPr>
              <a:t>:</a:t>
            </a:r>
            <a:r>
              <a:rPr lang="en-US" sz="2400" dirty="0" smtClean="0">
                <a:cs typeface="Angsana New" pitchFamily="18" charset="-34"/>
              </a:rPr>
              <a:t> Variables that adjust for change in price, </a:t>
            </a:r>
            <a:r>
              <a:rPr lang="en-US" sz="2400" dirty="0" err="1" smtClean="0">
                <a:cs typeface="Angsana New" pitchFamily="18" charset="-34"/>
              </a:rPr>
              <a:t>eg</a:t>
            </a:r>
            <a:r>
              <a:rPr lang="en-US" sz="2400" dirty="0" smtClean="0">
                <a:cs typeface="Angsana New" pitchFamily="18" charset="-34"/>
              </a:rPr>
              <a:t>.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400" dirty="0" smtClean="0">
                <a:solidFill>
                  <a:srgbClr val="006600"/>
                </a:solidFill>
                <a:cs typeface="Angsana New" pitchFamily="18" charset="-34"/>
              </a:rPr>
              <a:t> Real income</a:t>
            </a:r>
            <a:r>
              <a:rPr lang="th-TH" sz="2400" dirty="0" smtClean="0">
                <a:solidFill>
                  <a:srgbClr val="006600"/>
                </a:solidFill>
                <a:cs typeface="Angsana New" pitchFamily="18" charset="-34"/>
              </a:rPr>
              <a:t> </a:t>
            </a:r>
            <a:r>
              <a:rPr lang="en-US" sz="2400" dirty="0" smtClean="0">
                <a:solidFill>
                  <a:srgbClr val="006600"/>
                </a:solidFill>
                <a:cs typeface="Angsana New" pitchFamily="18" charset="-34"/>
              </a:rPr>
              <a:t>                                                                                         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400" dirty="0" smtClean="0">
                <a:solidFill>
                  <a:srgbClr val="006600"/>
                </a:solidFill>
                <a:cs typeface="Angsana New" pitchFamily="18" charset="-34"/>
              </a:rPr>
              <a:t> Real Interest Rate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en-US" sz="2400" dirty="0" smtClean="0">
                <a:solidFill>
                  <a:srgbClr val="006600"/>
                </a:solidFill>
                <a:cs typeface="Angsana New" pitchFamily="18" charset="-34"/>
              </a:rPr>
              <a:t> Real GDP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endParaRPr lang="en-US" sz="2400" b="1" dirty="0" smtClean="0">
              <a:solidFill>
                <a:srgbClr val="006600"/>
              </a:solidFill>
              <a:latin typeface="Helvetica"/>
              <a:cs typeface="Angsana New" pitchFamily="18" charset="-34"/>
            </a:endParaRPr>
          </a:p>
          <a:p>
            <a:pPr eaLnBrk="1" hangingPunct="1">
              <a:buFontTx/>
              <a:buNone/>
              <a:defRPr/>
            </a:pPr>
            <a:endParaRPr lang="en-US" sz="3600" dirty="0" smtClean="0">
              <a:solidFill>
                <a:srgbClr val="0066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1536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C89A319-B2DE-4A8A-8EEC-A8E1E55D20D3}" type="slidenum">
              <a:rPr lang="en-US" sz="1400"/>
              <a:pPr eaLnBrk="1" hangingPunct="1"/>
              <a:t>17</a:t>
            </a:fld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1CDDF06-EE08-4BF0-9AB8-EA3BEE32464A}" type="slidenum">
              <a:rPr lang="en-US" sz="1400"/>
              <a:pPr eaLnBrk="1" hangingPunct="1"/>
              <a:t>18</a:t>
            </a:fld>
            <a:r>
              <a:rPr lang="en-US" sz="1400"/>
              <a:t> of 38</a:t>
            </a:r>
          </a:p>
        </p:txBody>
      </p:sp>
      <p:sp>
        <p:nvSpPr>
          <p:cNvPr id="1174532" name="Rectangle 4"/>
          <p:cNvSpPr>
            <a:spLocks noChangeArrowheads="1"/>
          </p:cNvSpPr>
          <p:nvPr/>
        </p:nvSpPr>
        <p:spPr bwMode="auto">
          <a:xfrm>
            <a:off x="642938" y="1500188"/>
            <a:ext cx="8001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tabLst>
                <a:tab pos="457200" algn="l"/>
                <a:tab pos="855663" algn="l"/>
              </a:tabLst>
              <a:defRPr/>
            </a:pPr>
            <a:r>
              <a:rPr lang="en-US" sz="2800" b="1" dirty="0">
                <a:solidFill>
                  <a:srgbClr val="006600"/>
                </a:solidFill>
                <a:latin typeface="+mn-lt"/>
                <a:cs typeface="+mn-cs"/>
              </a:rPr>
              <a:t>Five major concerns of macroeconomics are:</a:t>
            </a:r>
          </a:p>
          <a:p>
            <a:pPr>
              <a:tabLst>
                <a:tab pos="457200" algn="l"/>
                <a:tab pos="855663" algn="l"/>
              </a:tabLst>
              <a:defRPr/>
            </a:pPr>
            <a:endParaRPr lang="en-US" sz="2800" dirty="0">
              <a:latin typeface="+mn-lt"/>
              <a:cs typeface="+mn-cs"/>
            </a:endParaRPr>
          </a:p>
          <a:p>
            <a:pPr>
              <a:buFont typeface="Wingdings" pitchFamily="2" charset="2"/>
              <a:buChar char="q"/>
              <a:tabLst>
                <a:tab pos="457200" algn="l"/>
                <a:tab pos="855663" algn="l"/>
              </a:tabLst>
              <a:defRPr/>
            </a:pPr>
            <a:r>
              <a:rPr lang="en-US" sz="2800" b="1" dirty="0">
                <a:solidFill>
                  <a:srgbClr val="660066"/>
                </a:solidFill>
                <a:latin typeface="+mn-lt"/>
                <a:cs typeface="+mn-cs"/>
              </a:rPr>
              <a:t> Level and growth of output </a:t>
            </a:r>
          </a:p>
          <a:p>
            <a:pPr>
              <a:tabLst>
                <a:tab pos="457200" algn="l"/>
                <a:tab pos="855663" algn="l"/>
              </a:tabLst>
              <a:defRPr/>
            </a:pPr>
            <a:endParaRPr lang="en-US" sz="1200" b="1" dirty="0">
              <a:solidFill>
                <a:srgbClr val="660066"/>
              </a:solidFill>
              <a:latin typeface="+mn-lt"/>
              <a:cs typeface="+mn-cs"/>
            </a:endParaRPr>
          </a:p>
          <a:p>
            <a:pPr>
              <a:buFont typeface="Wingdings" pitchFamily="2" charset="2"/>
              <a:buChar char="q"/>
              <a:tabLst>
                <a:tab pos="457200" algn="l"/>
                <a:tab pos="855663" algn="l"/>
              </a:tabLst>
              <a:defRPr/>
            </a:pPr>
            <a:r>
              <a:rPr lang="en-US" sz="2800" b="1" dirty="0">
                <a:solidFill>
                  <a:srgbClr val="660066"/>
                </a:solidFill>
                <a:latin typeface="+mn-lt"/>
                <a:cs typeface="+mn-cs"/>
              </a:rPr>
              <a:t> Unemployment</a:t>
            </a:r>
          </a:p>
          <a:p>
            <a:pPr>
              <a:tabLst>
                <a:tab pos="457200" algn="l"/>
                <a:tab pos="855663" algn="l"/>
              </a:tabLst>
              <a:defRPr/>
            </a:pPr>
            <a:endParaRPr lang="en-US" sz="1200" b="1" dirty="0">
              <a:solidFill>
                <a:srgbClr val="660066"/>
              </a:solidFill>
              <a:latin typeface="+mn-lt"/>
              <a:cs typeface="+mn-cs"/>
            </a:endParaRPr>
          </a:p>
          <a:p>
            <a:pPr>
              <a:buFont typeface="Wingdings" pitchFamily="2" charset="2"/>
              <a:buChar char="q"/>
              <a:tabLst>
                <a:tab pos="457200" algn="l"/>
                <a:tab pos="855663" algn="l"/>
              </a:tabLst>
              <a:defRPr/>
            </a:pPr>
            <a:r>
              <a:rPr lang="en-US" sz="2800" b="1" dirty="0">
                <a:solidFill>
                  <a:srgbClr val="660066"/>
                </a:solidFill>
                <a:latin typeface="+mn-lt"/>
                <a:cs typeface="+mn-cs"/>
              </a:rPr>
              <a:t> Price level</a:t>
            </a:r>
          </a:p>
          <a:p>
            <a:pPr>
              <a:tabLst>
                <a:tab pos="457200" algn="l"/>
                <a:tab pos="855663" algn="l"/>
              </a:tabLst>
              <a:defRPr/>
            </a:pPr>
            <a:endParaRPr lang="en-US" sz="1200" b="1" dirty="0">
              <a:solidFill>
                <a:srgbClr val="660066"/>
              </a:solidFill>
              <a:latin typeface="+mn-lt"/>
              <a:cs typeface="+mn-cs"/>
            </a:endParaRPr>
          </a:p>
          <a:p>
            <a:pPr>
              <a:buFont typeface="Wingdings" pitchFamily="2" charset="2"/>
              <a:buChar char="q"/>
              <a:tabLst>
                <a:tab pos="457200" algn="l"/>
                <a:tab pos="855663" algn="l"/>
              </a:tabLst>
              <a:defRPr/>
            </a:pPr>
            <a:r>
              <a:rPr lang="en-US" sz="2800" b="1" dirty="0">
                <a:solidFill>
                  <a:srgbClr val="660066"/>
                </a:solidFill>
                <a:latin typeface="+mn-lt"/>
                <a:cs typeface="+mn-cs"/>
              </a:rPr>
              <a:t> Interest rate</a:t>
            </a:r>
          </a:p>
          <a:p>
            <a:pPr>
              <a:tabLst>
                <a:tab pos="457200" algn="l"/>
                <a:tab pos="855663" algn="l"/>
              </a:tabLst>
              <a:defRPr/>
            </a:pPr>
            <a:endParaRPr lang="en-US" sz="1200" b="1" dirty="0">
              <a:solidFill>
                <a:srgbClr val="660066"/>
              </a:solidFill>
              <a:latin typeface="+mn-lt"/>
              <a:cs typeface="+mn-cs"/>
            </a:endParaRPr>
          </a:p>
          <a:p>
            <a:pPr>
              <a:buFont typeface="Wingdings" pitchFamily="2" charset="2"/>
              <a:buChar char="q"/>
              <a:tabLst>
                <a:tab pos="457200" algn="l"/>
                <a:tab pos="855663" algn="l"/>
              </a:tabLst>
              <a:defRPr/>
            </a:pPr>
            <a:r>
              <a:rPr lang="en-US" sz="2800" b="1" dirty="0">
                <a:solidFill>
                  <a:srgbClr val="660066"/>
                </a:solidFill>
                <a:latin typeface="+mn-lt"/>
                <a:cs typeface="+mn-cs"/>
              </a:rPr>
              <a:t> Exchange rate</a:t>
            </a:r>
          </a:p>
          <a:p>
            <a:pPr>
              <a:buFont typeface="Wingdings" pitchFamily="2" charset="2"/>
              <a:buChar char="q"/>
              <a:tabLst>
                <a:tab pos="457200" algn="l"/>
                <a:tab pos="855663" algn="l"/>
              </a:tabLst>
              <a:defRPr/>
            </a:pPr>
            <a:endParaRPr lang="en-US" dirty="0">
              <a:latin typeface="+mn-lt"/>
              <a:cs typeface="+mn-cs"/>
            </a:endParaRPr>
          </a:p>
          <a:p>
            <a:pPr>
              <a:tabLst>
                <a:tab pos="457200" algn="l"/>
                <a:tab pos="855663" algn="l"/>
              </a:tabLst>
              <a:defRPr/>
            </a:pPr>
            <a:endParaRPr lang="en-US" dirty="0">
              <a:cs typeface="+mn-cs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404813"/>
            <a:ext cx="8229600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3200" b="1" kern="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Angsana New" pitchFamily="18" charset="-34"/>
              </a:rPr>
              <a:t>1.4 Key macroeconomics variables </a:t>
            </a:r>
          </a:p>
        </p:txBody>
      </p:sp>
      <p:sp>
        <p:nvSpPr>
          <p:cNvPr id="21509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74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74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745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745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745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745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45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552A0EE-715A-4657-874E-B393BA9B114F}" type="slidenum">
              <a:rPr lang="en-US" sz="1400"/>
              <a:pPr eaLnBrk="1" hangingPunct="1"/>
              <a:t>19</a:t>
            </a:fld>
            <a:r>
              <a:rPr lang="en-US" sz="1400"/>
              <a:t> of 38</a:t>
            </a:r>
          </a:p>
        </p:txBody>
      </p:sp>
      <p:sp>
        <p:nvSpPr>
          <p:cNvPr id="1177603" name="Rectangle 3"/>
          <p:cNvSpPr>
            <a:spLocks noChangeArrowheads="1"/>
          </p:cNvSpPr>
          <p:nvPr/>
        </p:nvSpPr>
        <p:spPr bwMode="auto">
          <a:xfrm>
            <a:off x="785813" y="571500"/>
            <a:ext cx="75723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3200" b="1">
                <a:solidFill>
                  <a:srgbClr val="1469B2"/>
                </a:solidFill>
                <a:latin typeface="Times New Roman" panose="02020603050405020304" pitchFamily="18" charset="0"/>
              </a:rPr>
              <a:t>1.4.1 Level and growth of output</a:t>
            </a:r>
          </a:p>
        </p:txBody>
      </p:sp>
      <p:sp>
        <p:nvSpPr>
          <p:cNvPr id="1177604" name="Rectangle 4"/>
          <p:cNvSpPr>
            <a:spLocks noChangeArrowheads="1"/>
          </p:cNvSpPr>
          <p:nvPr/>
        </p:nvSpPr>
        <p:spPr bwMode="auto">
          <a:xfrm>
            <a:off x="1357313" y="1785938"/>
            <a:ext cx="671512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  <a:latin typeface="Times New Roman" panose="02020603050405020304" pitchFamily="18" charset="0"/>
              </a:rPr>
              <a:t>Business cycle:  </a:t>
            </a:r>
            <a:r>
              <a:rPr lang="en-US" altLang="th-TH">
                <a:latin typeface="Times New Roman" panose="02020603050405020304" pitchFamily="18" charset="0"/>
              </a:rPr>
              <a:t>The cycle of short-term ups and downs in the economy.</a:t>
            </a:r>
          </a:p>
        </p:txBody>
      </p:sp>
      <p:sp>
        <p:nvSpPr>
          <p:cNvPr id="1177605" name="Rectangle 5"/>
          <p:cNvSpPr>
            <a:spLocks noChangeArrowheads="1"/>
          </p:cNvSpPr>
          <p:nvPr/>
        </p:nvSpPr>
        <p:spPr bwMode="auto">
          <a:xfrm>
            <a:off x="1357313" y="3286125"/>
            <a:ext cx="6500812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  <a:latin typeface="Times New Roman" panose="02020603050405020304" pitchFamily="18" charset="0"/>
              </a:rPr>
              <a:t>Aggregate output:  </a:t>
            </a:r>
            <a:r>
              <a:rPr lang="en-US" altLang="th-TH">
                <a:latin typeface="Times New Roman" panose="02020603050405020304" pitchFamily="18" charset="0"/>
              </a:rPr>
              <a:t>The total quantity of goods and services produced in an economy in a given period.</a:t>
            </a:r>
          </a:p>
        </p:txBody>
      </p:sp>
      <p:sp>
        <p:nvSpPr>
          <p:cNvPr id="22534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77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77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77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03" grpId="0" build="p" bldLvl="2" autoUpdateAnimBg="0" advAuto="0"/>
      <p:bldP spid="1177604" grpId="0"/>
      <p:bldP spid="117760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6FE80A0-4DF9-4CB8-8FD2-167E8BB7C026}" type="slidenum">
              <a:rPr lang="en-US" sz="1400"/>
              <a:pPr eaLnBrk="1" hangingPunct="1"/>
              <a:t>20</a:t>
            </a:fld>
            <a:r>
              <a:rPr lang="en-US" sz="1400"/>
              <a:t> of 38</a:t>
            </a:r>
          </a:p>
        </p:txBody>
      </p:sp>
      <p:sp>
        <p:nvSpPr>
          <p:cNvPr id="1178629" name="Rectangle 5"/>
          <p:cNvSpPr>
            <a:spLocks noChangeArrowheads="1"/>
          </p:cNvSpPr>
          <p:nvPr/>
        </p:nvSpPr>
        <p:spPr bwMode="auto">
          <a:xfrm>
            <a:off x="1214438" y="3929063"/>
            <a:ext cx="6786562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  <a:latin typeface="Times New Roman" panose="02020603050405020304" pitchFamily="18" charset="0"/>
              </a:rPr>
              <a:t>Depression: </a:t>
            </a:r>
            <a:r>
              <a:rPr lang="en-US" altLang="th-TH">
                <a:latin typeface="Times New Roman" panose="02020603050405020304" pitchFamily="18" charset="0"/>
              </a:rPr>
              <a:t>A prolonged and deep recession.</a:t>
            </a:r>
          </a:p>
        </p:txBody>
      </p:sp>
      <p:sp>
        <p:nvSpPr>
          <p:cNvPr id="1178630" name="Rectangle 6"/>
          <p:cNvSpPr>
            <a:spLocks noChangeArrowheads="1"/>
          </p:cNvSpPr>
          <p:nvPr/>
        </p:nvSpPr>
        <p:spPr bwMode="auto">
          <a:xfrm>
            <a:off x="1214438" y="1643063"/>
            <a:ext cx="67151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  <a:latin typeface="Times New Roman" panose="02020603050405020304" pitchFamily="18" charset="0"/>
              </a:rPr>
              <a:t>Recession: </a:t>
            </a:r>
            <a:r>
              <a:rPr lang="en-US" altLang="th-TH">
                <a:latin typeface="Times New Roman" panose="02020603050405020304" pitchFamily="18" charset="0"/>
              </a:rPr>
              <a:t>A period during which aggregate output declines.  Conventionally, a period in which aggregate output declines for two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>
                <a:latin typeface="Times New Roman" panose="02020603050405020304" pitchFamily="18" charset="0"/>
              </a:rPr>
              <a:t>consecutive quarters.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785813" y="428625"/>
            <a:ext cx="75723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3200" b="1">
                <a:solidFill>
                  <a:srgbClr val="1469B2"/>
                </a:solidFill>
                <a:latin typeface="Times New Roman" panose="02020603050405020304" pitchFamily="18" charset="0"/>
              </a:rPr>
              <a:t>1.5.1 Level and growth of output</a:t>
            </a:r>
          </a:p>
        </p:txBody>
      </p:sp>
      <p:sp>
        <p:nvSpPr>
          <p:cNvPr id="23558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78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78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8629" grpId="0"/>
      <p:bldP spid="1178630" grpId="0"/>
      <p:bldP spid="6" grpId="0" build="p" bldLvl="2" autoUpdateAnimBg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0" name="Group 190"/>
          <p:cNvGrpSpPr/>
          <p:nvPr/>
        </p:nvGrpSpPr>
        <p:grpSpPr>
          <a:xfrm>
            <a:off x="8386762" y="6630987"/>
            <a:ext cx="762001" cy="287088"/>
            <a:chOff x="0" y="0"/>
            <a:chExt cx="762000" cy="287086"/>
          </a:xfrm>
        </p:grpSpPr>
        <p:sp>
          <p:nvSpPr>
            <p:cNvPr id="188" name="Shape 188"/>
            <p:cNvSpPr/>
            <p:nvPr/>
          </p:nvSpPr>
          <p:spPr>
            <a:xfrm>
              <a:off x="0" y="0"/>
              <a:ext cx="762000" cy="22860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189" name="Shape 189"/>
            <p:cNvSpPr/>
            <p:nvPr/>
          </p:nvSpPr>
          <p:spPr>
            <a:xfrm>
              <a:off x="0" y="0"/>
              <a:ext cx="762000" cy="28708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lvl1pPr>
            </a:lstStyle>
            <a:p>
              <a:pPr lvl="0">
                <a:defRPr sz="1800"/>
              </a:pPr>
              <a:r>
                <a:rPr sz="1400"/>
                <a:t>21 of 38</a:t>
              </a:r>
            </a:p>
          </p:txBody>
        </p:sp>
      </p:grpSp>
      <p:sp>
        <p:nvSpPr>
          <p:cNvPr id="191" name="Shape 191"/>
          <p:cNvSpPr/>
          <p:nvPr/>
        </p:nvSpPr>
        <p:spPr>
          <a:xfrm>
            <a:off x="714375" y="374516"/>
            <a:ext cx="8096250" cy="4827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spAutoFit/>
          </a:bodyPr>
          <a:lstStyle/>
          <a:p>
            <a:pPr lvl="0">
              <a:defRPr sz="1800"/>
            </a:pPr>
            <a:r>
              <a:rPr sz="2800" b="1">
                <a:solidFill>
                  <a:srgbClr val="8C1B5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Level of GDP 1993 – 2014 </a:t>
            </a:r>
            <a:r>
              <a:rPr sz="2400" b="1">
                <a:solidFill>
                  <a:srgbClr val="8C1B5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(unit millions of Baht) </a:t>
            </a:r>
          </a:p>
        </p:txBody>
      </p:sp>
      <p:sp>
        <p:nvSpPr>
          <p:cNvPr id="192" name="Shape 192"/>
          <p:cNvSpPr/>
          <p:nvPr/>
        </p:nvSpPr>
        <p:spPr>
          <a:xfrm>
            <a:off x="900112" y="6021387"/>
            <a:ext cx="6985001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Source: Draw using data from www.nesdb.go.th</a:t>
            </a:r>
          </a:p>
        </p:txBody>
      </p:sp>
      <p:pic>
        <p:nvPicPr>
          <p:cNvPr id="193" name="image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3187" y="854075"/>
            <a:ext cx="8864601" cy="5095875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95910240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" name="Group 197"/>
          <p:cNvGrpSpPr/>
          <p:nvPr/>
        </p:nvGrpSpPr>
        <p:grpSpPr>
          <a:xfrm>
            <a:off x="8386762" y="6630987"/>
            <a:ext cx="762001" cy="287088"/>
            <a:chOff x="0" y="0"/>
            <a:chExt cx="762000" cy="287086"/>
          </a:xfrm>
        </p:grpSpPr>
        <p:sp>
          <p:nvSpPr>
            <p:cNvPr id="195" name="Shape 195"/>
            <p:cNvSpPr/>
            <p:nvPr/>
          </p:nvSpPr>
          <p:spPr>
            <a:xfrm>
              <a:off x="0" y="0"/>
              <a:ext cx="762000" cy="22860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196" name="Shape 196"/>
            <p:cNvSpPr/>
            <p:nvPr/>
          </p:nvSpPr>
          <p:spPr>
            <a:xfrm>
              <a:off x="0" y="0"/>
              <a:ext cx="762000" cy="28708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lvl1pPr>
            </a:lstStyle>
            <a:p>
              <a:pPr lvl="0">
                <a:defRPr sz="1800"/>
              </a:pPr>
              <a:r>
                <a:rPr sz="1400"/>
                <a:t>22 of 38</a:t>
              </a:r>
            </a:p>
          </p:txBody>
        </p:sp>
      </p:grpSp>
      <p:sp>
        <p:nvSpPr>
          <p:cNvPr id="198" name="Shape 198"/>
          <p:cNvSpPr/>
          <p:nvPr/>
        </p:nvSpPr>
        <p:spPr>
          <a:xfrm>
            <a:off x="714375" y="374516"/>
            <a:ext cx="8096250" cy="4827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spAutoFit/>
          </a:bodyPr>
          <a:lstStyle/>
          <a:p>
            <a:pPr lvl="0">
              <a:defRPr sz="1800"/>
            </a:pPr>
            <a:r>
              <a:rPr sz="2800" b="1">
                <a:solidFill>
                  <a:srgbClr val="8C1B5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Level of growth GDP 1993 – 2014 </a:t>
            </a:r>
            <a:r>
              <a:rPr sz="2400" b="1">
                <a:solidFill>
                  <a:srgbClr val="8C1B5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(unit percent) </a:t>
            </a:r>
          </a:p>
        </p:txBody>
      </p:sp>
      <p:sp>
        <p:nvSpPr>
          <p:cNvPr id="199" name="Shape 199"/>
          <p:cNvSpPr/>
          <p:nvPr/>
        </p:nvSpPr>
        <p:spPr>
          <a:xfrm>
            <a:off x="900112" y="6021387"/>
            <a:ext cx="6985001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Source: Draw using data from www.nesdb.go.th</a:t>
            </a:r>
          </a:p>
        </p:txBody>
      </p:sp>
      <p:pic>
        <p:nvPicPr>
          <p:cNvPr id="200" name="image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822325"/>
            <a:ext cx="9253538" cy="5200650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647865504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808163"/>
            <a:ext cx="7375525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dirty="0" smtClean="0">
                <a:solidFill>
                  <a:srgbClr val="0070C0"/>
                </a:solidFill>
              </a:rPr>
              <a:t>1.4.2 Unemployment Rate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4213" y="1412875"/>
            <a:ext cx="8174037" cy="4953000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Helvetica"/>
                <a:cs typeface="Angsana New" pitchFamily="18" charset="-34"/>
              </a:rPr>
              <a:t>Labor Force: </a:t>
            </a:r>
            <a:r>
              <a:rPr lang="en-US" sz="2400" dirty="0" smtClean="0">
                <a:latin typeface="Helvetica"/>
                <a:cs typeface="Angsana New" pitchFamily="18" charset="-34"/>
              </a:rPr>
              <a:t>People who are at the working age level, be able to work, and want to work.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Helvetica"/>
                <a:cs typeface="Angsana New" pitchFamily="18" charset="-34"/>
              </a:rPr>
              <a:t>Unemployed labor: </a:t>
            </a:r>
            <a:r>
              <a:rPr lang="en-US" sz="2400" dirty="0" smtClean="0">
                <a:latin typeface="Helvetica"/>
                <a:cs typeface="Angsana New" pitchFamily="18" charset="-34"/>
              </a:rPr>
              <a:t>People who are in the labor force but cannot find job.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Helvetica"/>
                <a:cs typeface="Angsana New" pitchFamily="18" charset="-34"/>
              </a:rPr>
              <a:t>Population = Labor force + Non-labor force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Helvetica"/>
                <a:cs typeface="Angsana New" pitchFamily="18" charset="-34"/>
              </a:rPr>
              <a:t>Unemployment rate 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Helvetica"/>
                <a:cs typeface="Angsana New" pitchFamily="18" charset="-34"/>
              </a:rPr>
              <a:t>= </a:t>
            </a:r>
            <a:endParaRPr lang="th-TH" sz="2400" dirty="0" smtClean="0">
              <a:solidFill>
                <a:schemeClr val="accent2">
                  <a:lumMod val="75000"/>
                </a:schemeClr>
              </a:solidFill>
              <a:latin typeface="Helvetica"/>
              <a:cs typeface="Angsana New" pitchFamily="18" charset="-34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th-TH" sz="2400" dirty="0" smtClean="0">
              <a:latin typeface="Helvetica"/>
              <a:cs typeface="Angsana New" pitchFamily="18" charset="-34"/>
            </a:endParaRPr>
          </a:p>
        </p:txBody>
      </p:sp>
      <p:pic>
        <p:nvPicPr>
          <p:cNvPr id="26629" name="Object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2540000"/>
            <a:ext cx="1143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26631" name="Line 11"/>
          <p:cNvSpPr>
            <a:spLocks noChangeShapeType="1"/>
          </p:cNvSpPr>
          <p:nvPr/>
        </p:nvSpPr>
        <p:spPr bwMode="auto">
          <a:xfrm>
            <a:off x="3995738" y="2708275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3560" name="Object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3571875"/>
            <a:ext cx="29035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3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1D301B2-FB3A-45DA-B9C7-A4F7F7E3ACC7}" type="slidenum">
              <a:rPr lang="en-US" sz="1400"/>
              <a:pPr eaLnBrk="1" hangingPunct="1"/>
              <a:t>23</a:t>
            </a:fld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hape 212"/>
          <p:cNvSpPr/>
          <p:nvPr/>
        </p:nvSpPr>
        <p:spPr>
          <a:xfrm>
            <a:off x="285750" y="357187"/>
            <a:ext cx="8572500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b="1">
                <a:solidFill>
                  <a:srgbClr val="99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400" b="1">
                <a:solidFill>
                  <a:srgbClr val="990000"/>
                </a:solidFill>
              </a:rPr>
              <a:t>Labor Force, Employment, Unemployment 2011-2014</a:t>
            </a:r>
          </a:p>
        </p:txBody>
      </p:sp>
      <p:grpSp>
        <p:nvGrpSpPr>
          <p:cNvPr id="215" name="Group 215"/>
          <p:cNvGrpSpPr/>
          <p:nvPr/>
        </p:nvGrpSpPr>
        <p:grpSpPr>
          <a:xfrm>
            <a:off x="8686800" y="6553199"/>
            <a:ext cx="457200" cy="304801"/>
            <a:chOff x="0" y="0"/>
            <a:chExt cx="457200" cy="304800"/>
          </a:xfrm>
        </p:grpSpPr>
        <p:sp>
          <p:nvSpPr>
            <p:cNvPr id="213" name="Shape 213"/>
            <p:cNvSpPr/>
            <p:nvPr/>
          </p:nvSpPr>
          <p:spPr>
            <a:xfrm>
              <a:off x="0" y="0"/>
              <a:ext cx="457200" cy="30480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14" name="Shape 214"/>
            <p:cNvSpPr/>
            <p:nvPr/>
          </p:nvSpPr>
          <p:spPr>
            <a:xfrm>
              <a:off x="0" y="0"/>
              <a:ext cx="457200" cy="28708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lvl1pPr>
            </a:lstStyle>
            <a:p>
              <a:pPr lvl="0">
                <a:defRPr sz="1800"/>
              </a:pPr>
              <a:r>
                <a:rPr sz="1400"/>
                <a:t>24</a:t>
              </a:r>
            </a:p>
          </p:txBody>
        </p:sp>
      </p:grpSp>
      <p:graphicFrame>
        <p:nvGraphicFramePr>
          <p:cNvPr id="216" name="Table 216"/>
          <p:cNvGraphicFramePr/>
          <p:nvPr/>
        </p:nvGraphicFramePr>
        <p:xfrm>
          <a:off x="714375" y="1571625"/>
          <a:ext cx="7782453" cy="4041771"/>
        </p:xfrm>
        <a:graphic>
          <a:graphicData uri="http://schemas.openxmlformats.org/drawingml/2006/table">
            <a:tbl>
              <a:tblPr/>
              <a:tblGrid>
                <a:gridCol w="4461651"/>
                <a:gridCol w="885547"/>
                <a:gridCol w="788910"/>
                <a:gridCol w="788910"/>
                <a:gridCol w="857435"/>
              </a:tblGrid>
              <a:tr h="284162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t> 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635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2011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635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2012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635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2013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D9D9D9"/>
                      </a:solidFill>
                      <a:round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635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2014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D9D9D9"/>
                      </a:solidFill>
                      <a:round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635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 b="1"/>
                        <a:t>Population</a:t>
                      </a:r>
                      <a:r>
                        <a:t> (at year-end)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/>
                        <a:t>67.58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/>
                        <a:t>67.89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/>
                        <a:t>68.23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D9D9D9"/>
                      </a:solidFill>
                      <a:round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/>
                        <a:t>66.98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D9D9D9"/>
                      </a:solidFill>
                      <a:round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miter lim="400000"/>
                    </a:lnB>
                    <a:noFill/>
                  </a:tcPr>
                </a:tc>
              </a:tr>
              <a:tr h="341312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 b="1">
                          <a:solidFill>
                            <a:srgbClr val="3333CC"/>
                          </a:solidFill>
                        </a:rPr>
                        <a:t>Labour Force</a:t>
                      </a:r>
                      <a:r>
                        <a:rPr b="1" baseline="30000">
                          <a:solidFill>
                            <a:srgbClr val="3333CC"/>
                          </a:solidFill>
                        </a:rPr>
                        <a:t>1/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3333CC"/>
                          </a:solidFill>
                        </a:rPr>
                        <a:t>38.92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3333CC"/>
                          </a:solidFill>
                        </a:rPr>
                        <a:t>39.41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3333CC"/>
                          </a:solidFill>
                        </a:rPr>
                        <a:t>39.38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D9D9D9"/>
                      </a:solidFill>
                      <a:round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3333CC"/>
                          </a:solidFill>
                        </a:rPr>
                        <a:t>38.58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D9D9D9"/>
                      </a:solidFill>
                      <a:round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</a:tr>
              <a:tr h="37623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 b="1"/>
                        <a:t>Employed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/>
                        <a:t>38.46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/>
                        <a:t>38.94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/>
                        <a:t>38.91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D9D9D9"/>
                      </a:solidFill>
                      <a:round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/>
                        <a:t>38.08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D9D9D9"/>
                      </a:solidFill>
                      <a:round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t>   Agriculture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14.88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15.43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15.91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D9D9D9"/>
                      </a:solidFill>
                      <a:round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12.73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D9D9D9"/>
                      </a:solidFill>
                      <a:round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</a:tr>
              <a:tr h="37623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t>   Non-agriculture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23.58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2351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23.50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D9D9D9"/>
                      </a:solidFill>
                      <a:round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25.34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D9D9D9"/>
                      </a:solidFill>
                      <a:round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</a:tr>
              <a:tr h="411162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 b="1">
                          <a:solidFill>
                            <a:srgbClr val="3333CC"/>
                          </a:solidFill>
                        </a:rPr>
                        <a:t>Unemployed persons</a:t>
                      </a:r>
                      <a:r>
                        <a:rPr b="1" baseline="30000">
                          <a:solidFill>
                            <a:srgbClr val="3333CC"/>
                          </a:solidFill>
                        </a:rPr>
                        <a:t>2/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3333CC"/>
                          </a:solidFill>
                        </a:rPr>
                        <a:t>0.26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3333CC"/>
                          </a:solidFill>
                        </a:rPr>
                        <a:t>0.26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3333CC"/>
                          </a:solidFill>
                        </a:rPr>
                        <a:t>0.28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D9D9D9"/>
                      </a:solidFill>
                      <a:round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3333CC"/>
                          </a:solidFill>
                        </a:rPr>
                        <a:t>0.32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D9D9D9"/>
                      </a:solidFill>
                      <a:round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</a:tr>
              <a:tr h="37623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t>   Open unemployed (looking for work)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0.09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0.11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0.15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D9D9D9"/>
                      </a:solidFill>
                      <a:round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0.14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D9D9D9"/>
                      </a:solidFill>
                      <a:round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</a:tr>
              <a:tr h="37623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t>   Passive unemployed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0.17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0.15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0.13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D9D9D9"/>
                      </a:solidFill>
                      <a:round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0.18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D9D9D9"/>
                      </a:solidFill>
                      <a:round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t>   (available but not looking for work)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 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 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 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D9D9D9"/>
                      </a:solidFill>
                      <a:round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solidFill>
                        <a:srgbClr val="D9D9D9"/>
                      </a:solidFill>
                      <a:round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</a:tr>
              <a:tr h="37623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 b="1">
                          <a:solidFill>
                            <a:srgbClr val="FF0000"/>
                          </a:solidFill>
                        </a:rPr>
                        <a:t>Unemployment rate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6350">
                      <a:solidFill>
                        <a:srgbClr val="000000"/>
                      </a:solidFill>
                      <a:round/>
                    </a:lnB>
                    <a:solidFill>
                      <a:srgbClr val="D2D2F4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FF0000"/>
                          </a:solidFill>
                        </a:rPr>
                        <a:t>0.68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6350">
                      <a:solidFill>
                        <a:srgbClr val="000000"/>
                      </a:solidFill>
                      <a:round/>
                    </a:lnB>
                    <a:solidFill>
                      <a:srgbClr val="D2D2F4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FF0000"/>
                          </a:solidFill>
                        </a:rPr>
                        <a:t>0.67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6350">
                      <a:solidFill>
                        <a:srgbClr val="000000"/>
                      </a:solidFill>
                      <a:round/>
                    </a:lnB>
                    <a:solidFill>
                      <a:srgbClr val="D2D2F4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FF0000"/>
                          </a:solidFill>
                        </a:rPr>
                        <a:t>0.72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D9D9D9"/>
                      </a:solidFill>
                      <a:round/>
                    </a:lnR>
                    <a:lnT w="12700">
                      <a:miter lim="400000"/>
                    </a:lnT>
                    <a:lnB w="6350">
                      <a:solidFill>
                        <a:srgbClr val="000000"/>
                      </a:solidFill>
                      <a:round/>
                    </a:lnB>
                    <a:solidFill>
                      <a:srgbClr val="D2D2F4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FF0000"/>
                          </a:solidFill>
                        </a:rPr>
                        <a:t>0.8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D9D9D9"/>
                      </a:solidFill>
                      <a:round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6350">
                      <a:solidFill>
                        <a:srgbClr val="000000"/>
                      </a:solidFill>
                      <a:round/>
                    </a:lnB>
                    <a:solidFill>
                      <a:srgbClr val="D2D2F4"/>
                    </a:solidFill>
                  </a:tcPr>
                </a:tc>
              </a:tr>
            </a:tbl>
          </a:graphicData>
        </a:graphic>
      </p:graphicFrame>
      <p:sp>
        <p:nvSpPr>
          <p:cNvPr id="217" name="Shape 217"/>
          <p:cNvSpPr/>
          <p:nvPr/>
        </p:nvSpPr>
        <p:spPr>
          <a:xfrm>
            <a:off x="5003800" y="908050"/>
            <a:ext cx="3429000" cy="3727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0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000"/>
              <a:t>Million persons or as stated</a:t>
            </a:r>
          </a:p>
        </p:txBody>
      </p:sp>
      <p:sp>
        <p:nvSpPr>
          <p:cNvPr id="218" name="Shape 218"/>
          <p:cNvSpPr/>
          <p:nvPr/>
        </p:nvSpPr>
        <p:spPr>
          <a:xfrm>
            <a:off x="539750" y="5876925"/>
            <a:ext cx="698500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Source: Data from www.nesdb.go.th</a:t>
            </a:r>
          </a:p>
        </p:txBody>
      </p:sp>
    </p:spTree>
    <p:extLst>
      <p:ext uri="{BB962C8B-B14F-4D97-AF65-F5344CB8AC3E}">
        <p14:creationId xmlns:p14="http://schemas.microsoft.com/office/powerpoint/2010/main" val="300002910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808163"/>
            <a:ext cx="7375525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lnSpc>
                <a:spcPct val="80000"/>
              </a:lnSpc>
              <a:defRPr/>
            </a:pPr>
            <a:r>
              <a:rPr lang="en-US" b="1" dirty="0" smtClean="0">
                <a:solidFill>
                  <a:srgbClr val="006600"/>
                </a:solidFill>
                <a:cs typeface="Angsana New" pitchFamily="18" charset="-34"/>
              </a:rPr>
              <a:t>Types of unemployment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4213" y="1412875"/>
            <a:ext cx="8174037" cy="4953000"/>
          </a:xfrm>
          <a:ln>
            <a:solidFill>
              <a:schemeClr val="tx1"/>
            </a:solidFill>
          </a:ln>
        </p:spPr>
        <p:txBody>
          <a:bodyPr/>
          <a:lstStyle/>
          <a:p>
            <a:pPr marL="350838" indent="-350838">
              <a:spcBef>
                <a:spcPct val="0"/>
              </a:spcBef>
              <a:buFontTx/>
              <a:buNone/>
              <a:defRPr/>
            </a:pPr>
            <a:endParaRPr lang="en-US" sz="3200" dirty="0" smtClean="0">
              <a:latin typeface="Helvetica"/>
              <a:cs typeface="Angsana New" pitchFamily="18" charset="-34"/>
            </a:endParaRPr>
          </a:p>
          <a:p>
            <a:pPr marL="350838" indent="-350838">
              <a:spcBef>
                <a:spcPct val="0"/>
              </a:spcBef>
              <a:buFont typeface="Wingdings" pitchFamily="2" charset="2"/>
              <a:buChar char="q"/>
              <a:defRPr/>
            </a:pPr>
            <a:r>
              <a:rPr lang="en-US" sz="3200" dirty="0" smtClean="0">
                <a:latin typeface="Helvetica"/>
                <a:cs typeface="Angsana New" pitchFamily="18" charset="-34"/>
              </a:rPr>
              <a:t> </a:t>
            </a:r>
            <a:r>
              <a:rPr lang="en-US" sz="3200" dirty="0" smtClean="0"/>
              <a:t>Frictional unemployment</a:t>
            </a:r>
          </a:p>
          <a:p>
            <a:pPr marL="350838" indent="-350838">
              <a:spcBef>
                <a:spcPct val="0"/>
              </a:spcBef>
              <a:buFontTx/>
              <a:buNone/>
              <a:defRPr/>
            </a:pPr>
            <a:endParaRPr lang="en-US" sz="3200" dirty="0" smtClean="0"/>
          </a:p>
          <a:p>
            <a:pPr marL="350838" indent="-350838">
              <a:spcBef>
                <a:spcPct val="0"/>
              </a:spcBef>
              <a:buFont typeface="Wingdings" pitchFamily="2" charset="2"/>
              <a:buChar char="q"/>
              <a:defRPr/>
            </a:pPr>
            <a:r>
              <a:rPr lang="en-US" sz="3200" dirty="0" smtClean="0"/>
              <a:t> Structural unemployment</a:t>
            </a:r>
          </a:p>
          <a:p>
            <a:pPr marL="350838" indent="-350838">
              <a:spcBef>
                <a:spcPct val="0"/>
              </a:spcBef>
              <a:buFontTx/>
              <a:buNone/>
              <a:defRPr/>
            </a:pPr>
            <a:endParaRPr lang="en-US" sz="3200" dirty="0" smtClean="0"/>
          </a:p>
          <a:p>
            <a:pPr marL="350838" indent="-350838">
              <a:spcBef>
                <a:spcPct val="0"/>
              </a:spcBef>
              <a:buFont typeface="Wingdings" pitchFamily="2" charset="2"/>
              <a:buChar char="q"/>
              <a:defRPr/>
            </a:pPr>
            <a:r>
              <a:rPr lang="en-US" sz="3200" dirty="0" smtClean="0"/>
              <a:t> Cyclical unemployment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th-TH" sz="2400" dirty="0" smtClean="0">
              <a:cs typeface="Angsana New" pitchFamily="18" charset="-34"/>
            </a:endParaRPr>
          </a:p>
        </p:txBody>
      </p:sp>
      <p:graphicFrame>
        <p:nvGraphicFramePr>
          <p:cNvPr id="28677" name="Object 2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6781800" y="254000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9" name="Equation" r:id="rId4" imgW="114151" imgH="215619" progId="Equation.3">
                  <p:embed/>
                </p:oleObj>
              </mc:Choice>
              <mc:Fallback>
                <p:oleObj name="Equation" r:id="rId4" imgW="114151" imgH="215619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1800" y="2540000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8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28679" name="Line 11"/>
          <p:cNvSpPr>
            <a:spLocks noChangeShapeType="1"/>
          </p:cNvSpPr>
          <p:nvPr/>
        </p:nvSpPr>
        <p:spPr bwMode="auto">
          <a:xfrm>
            <a:off x="3995738" y="2708275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2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DB460D6-B5B2-4D01-8F2A-5B5E453F7A96}" type="slidenum">
              <a:rPr lang="en-US" sz="1400"/>
              <a:pPr eaLnBrk="1" hangingPunct="1"/>
              <a:t>25</a:t>
            </a:fld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756CA44-6041-4A3A-8A5D-91DB5DB410A5}" type="slidenum">
              <a:rPr lang="en-US" sz="1400"/>
              <a:pPr eaLnBrk="1" hangingPunct="1"/>
              <a:t>26</a:t>
            </a:fld>
            <a:r>
              <a:rPr lang="en-US" sz="1400"/>
              <a:t> of 34</a:t>
            </a:r>
          </a:p>
        </p:txBody>
      </p:sp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762000" y="285750"/>
            <a:ext cx="8382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91440" anchor="b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3600" b="1">
                <a:solidFill>
                  <a:srgbClr val="006600"/>
                </a:solidFill>
                <a:latin typeface="Times New Roman" panose="02020603050405020304" pitchFamily="18" charset="0"/>
              </a:rPr>
              <a:t>Types of unemployment</a:t>
            </a:r>
          </a:p>
        </p:txBody>
      </p:sp>
      <p:sp>
        <p:nvSpPr>
          <p:cNvPr id="1262599" name="Rectangle 7"/>
          <p:cNvSpPr>
            <a:spLocks noChangeArrowheads="1"/>
          </p:cNvSpPr>
          <p:nvPr/>
        </p:nvSpPr>
        <p:spPr bwMode="auto">
          <a:xfrm>
            <a:off x="714375" y="1714500"/>
            <a:ext cx="77152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  <a:latin typeface="Times New Roman" panose="02020603050405020304" pitchFamily="18" charset="0"/>
              </a:rPr>
              <a:t>Frictional unemployment : </a:t>
            </a:r>
            <a:r>
              <a:rPr lang="en-US" altLang="th-TH">
                <a:latin typeface="Times New Roman" panose="02020603050405020304" pitchFamily="18" charset="0"/>
              </a:rPr>
              <a:t>The portion of unemployment that is due to the normal working of the labor market; used to denote short-run job/skill matching problems.</a:t>
            </a:r>
          </a:p>
        </p:txBody>
      </p:sp>
      <p:sp>
        <p:nvSpPr>
          <p:cNvPr id="1262600" name="Rectangle 8"/>
          <p:cNvSpPr>
            <a:spLocks noChangeArrowheads="1"/>
          </p:cNvSpPr>
          <p:nvPr/>
        </p:nvSpPr>
        <p:spPr bwMode="auto">
          <a:xfrm>
            <a:off x="785813" y="3786188"/>
            <a:ext cx="8072437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  <a:latin typeface="Times New Roman" panose="02020603050405020304" pitchFamily="18" charset="0"/>
              </a:rPr>
              <a:t>Structural unemployment : </a:t>
            </a:r>
            <a:r>
              <a:rPr lang="en-US" altLang="th-TH">
                <a:latin typeface="Times New Roman" panose="02020603050405020304" pitchFamily="18" charset="0"/>
              </a:rPr>
              <a:t>The portion of unemployment that is due to changes in the structure of the economy that result in a significant loss of jobs in certain industries.</a:t>
            </a:r>
          </a:p>
        </p:txBody>
      </p:sp>
      <p:sp>
        <p:nvSpPr>
          <p:cNvPr id="29702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2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62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2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62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2599" grpId="0"/>
      <p:bldP spid="126260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865F9B5-A283-45DB-8F2D-488E7FE47681}" type="slidenum">
              <a:rPr lang="en-US" sz="1400"/>
              <a:pPr eaLnBrk="1" hangingPunct="1"/>
              <a:t>27</a:t>
            </a:fld>
            <a:r>
              <a:rPr lang="en-US" sz="1400"/>
              <a:t> of 34</a:t>
            </a:r>
          </a:p>
        </p:txBody>
      </p:sp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762000" y="285750"/>
            <a:ext cx="8382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91440" anchor="b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3600" b="1">
                <a:solidFill>
                  <a:srgbClr val="006600"/>
                </a:solidFill>
                <a:latin typeface="Times New Roman" panose="02020603050405020304" pitchFamily="18" charset="0"/>
              </a:rPr>
              <a:t>Types of unemployment</a:t>
            </a:r>
          </a:p>
        </p:txBody>
      </p:sp>
      <p:sp>
        <p:nvSpPr>
          <p:cNvPr id="1262599" name="Rectangle 7"/>
          <p:cNvSpPr>
            <a:spLocks noChangeArrowheads="1"/>
          </p:cNvSpPr>
          <p:nvPr/>
        </p:nvSpPr>
        <p:spPr bwMode="auto">
          <a:xfrm>
            <a:off x="714375" y="1714500"/>
            <a:ext cx="7715250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Natural rate of unemployment : </a:t>
            </a:r>
            <a:r>
              <a:rPr lang="en-US" altLang="th-TH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>
                <a:latin typeface="Times New Roman" panose="02020603050405020304" pitchFamily="18" charset="0"/>
                <a:cs typeface="Times New Roman" panose="02020603050405020304" pitchFamily="18" charset="0"/>
              </a:rPr>
              <a:t>unemployment that occurs as a normal part of the functioning of the economy. Sometimes taken as the sum of frictional unemployment and structural unemployment.</a:t>
            </a:r>
          </a:p>
        </p:txBody>
      </p:sp>
      <p:sp>
        <p:nvSpPr>
          <p:cNvPr id="30725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2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62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259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D93B62C-13A0-4FC9-9A0B-98B18223D8E9}" type="slidenum">
              <a:rPr lang="en-US" sz="1400"/>
              <a:pPr eaLnBrk="1" hangingPunct="1"/>
              <a:t>28</a:t>
            </a:fld>
            <a:r>
              <a:rPr lang="en-US" sz="1400"/>
              <a:t> of 34</a:t>
            </a:r>
          </a:p>
        </p:txBody>
      </p:sp>
      <p:sp>
        <p:nvSpPr>
          <p:cNvPr id="31747" name="Rectangle 2"/>
          <p:cNvSpPr>
            <a:spLocks noChangeArrowheads="1"/>
          </p:cNvSpPr>
          <p:nvPr/>
        </p:nvSpPr>
        <p:spPr bwMode="auto">
          <a:xfrm>
            <a:off x="762000" y="214313"/>
            <a:ext cx="8382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91440" anchor="b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3600" b="1">
                <a:solidFill>
                  <a:srgbClr val="006600"/>
                </a:solidFill>
                <a:latin typeface="Times New Roman" panose="02020603050405020304" pitchFamily="18" charset="0"/>
              </a:rPr>
              <a:t>Types of unemployment</a:t>
            </a:r>
          </a:p>
        </p:txBody>
      </p:sp>
      <p:sp>
        <p:nvSpPr>
          <p:cNvPr id="1262599" name="Rectangle 7"/>
          <p:cNvSpPr>
            <a:spLocks noChangeArrowheads="1"/>
          </p:cNvSpPr>
          <p:nvPr/>
        </p:nvSpPr>
        <p:spPr bwMode="auto">
          <a:xfrm>
            <a:off x="785813" y="1928813"/>
            <a:ext cx="7715250" cy="264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  <a:latin typeface="Times New Roman" panose="02020603050405020304" pitchFamily="18" charset="0"/>
              </a:rPr>
              <a:t>Cyclical unemployment : </a:t>
            </a:r>
            <a:r>
              <a:rPr lang="en-US" altLang="th-TH">
                <a:latin typeface="Times New Roman" panose="02020603050405020304" pitchFamily="18" charset="0"/>
              </a:rPr>
              <a:t>The increase in unemployment that occurs during recessions and depressions.</a:t>
            </a:r>
          </a:p>
        </p:txBody>
      </p:sp>
      <p:sp>
        <p:nvSpPr>
          <p:cNvPr id="31749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2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62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259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EA1C934-E178-499C-9673-77286D4D644D}" type="slidenum">
              <a:rPr lang="en-US" sz="1400"/>
              <a:pPr eaLnBrk="1" hangingPunct="1"/>
              <a:t>29</a:t>
            </a:fld>
            <a:r>
              <a:rPr lang="en-US" sz="1400"/>
              <a:t> of 38</a:t>
            </a:r>
          </a:p>
        </p:txBody>
      </p:sp>
      <p:sp>
        <p:nvSpPr>
          <p:cNvPr id="1176580" name="Rectangle 4"/>
          <p:cNvSpPr>
            <a:spLocks noChangeArrowheads="1"/>
          </p:cNvSpPr>
          <p:nvPr/>
        </p:nvSpPr>
        <p:spPr bwMode="auto">
          <a:xfrm>
            <a:off x="642938" y="428625"/>
            <a:ext cx="7391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10000"/>
              </a:spcBef>
              <a:spcAft>
                <a:spcPct val="10000"/>
              </a:spcAft>
              <a:defRPr/>
            </a:pPr>
            <a:r>
              <a:rPr lang="en-US" sz="3200" b="1" dirty="0">
                <a:solidFill>
                  <a:srgbClr val="1469B2"/>
                </a:solidFill>
                <a:latin typeface="+mj-lt"/>
                <a:cs typeface="+mn-cs"/>
              </a:rPr>
              <a:t>1.4.3 Price level</a:t>
            </a:r>
          </a:p>
        </p:txBody>
      </p:sp>
      <p:sp>
        <p:nvSpPr>
          <p:cNvPr id="1176581" name="Rectangle 5"/>
          <p:cNvSpPr>
            <a:spLocks noChangeArrowheads="1"/>
          </p:cNvSpPr>
          <p:nvPr/>
        </p:nvSpPr>
        <p:spPr bwMode="auto">
          <a:xfrm>
            <a:off x="1000125" y="1714500"/>
            <a:ext cx="74295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  <a:latin typeface="Times New Roman" panose="02020603050405020304" pitchFamily="18" charset="0"/>
              </a:rPr>
              <a:t>Inflation:  </a:t>
            </a:r>
            <a:r>
              <a:rPr lang="en-US" altLang="th-TH">
                <a:latin typeface="Times New Roman" panose="02020603050405020304" pitchFamily="18" charset="0"/>
              </a:rPr>
              <a:t>An increase in the overall price level.</a:t>
            </a:r>
          </a:p>
        </p:txBody>
      </p:sp>
      <p:sp>
        <p:nvSpPr>
          <p:cNvPr id="1176582" name="Rectangle 6"/>
          <p:cNvSpPr>
            <a:spLocks noChangeArrowheads="1"/>
          </p:cNvSpPr>
          <p:nvPr/>
        </p:nvSpPr>
        <p:spPr bwMode="auto">
          <a:xfrm>
            <a:off x="1000125" y="3000375"/>
            <a:ext cx="73580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  <a:latin typeface="Times New Roman" panose="02020603050405020304" pitchFamily="18" charset="0"/>
              </a:rPr>
              <a:t>Hyperinflation:</a:t>
            </a:r>
            <a:r>
              <a:rPr lang="en-US" altLang="th-TH">
                <a:solidFill>
                  <a:srgbClr val="006668"/>
                </a:solidFill>
                <a:latin typeface="Times New Roman" panose="02020603050405020304" pitchFamily="18" charset="0"/>
              </a:rPr>
              <a:t>  </a:t>
            </a:r>
            <a:r>
              <a:rPr lang="en-US" altLang="th-TH">
                <a:latin typeface="Times New Roman" panose="02020603050405020304" pitchFamily="18" charset="0"/>
              </a:rPr>
              <a:t>A period of very rapid increases in the overall price level.</a:t>
            </a:r>
          </a:p>
        </p:txBody>
      </p:sp>
      <p:sp>
        <p:nvSpPr>
          <p:cNvPr id="1176583" name="Rectangle 7"/>
          <p:cNvSpPr>
            <a:spLocks noChangeArrowheads="1"/>
          </p:cNvSpPr>
          <p:nvPr/>
        </p:nvSpPr>
        <p:spPr bwMode="auto">
          <a:xfrm>
            <a:off x="1000125" y="4500563"/>
            <a:ext cx="707231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  <a:latin typeface="Times New Roman" panose="02020603050405020304" pitchFamily="18" charset="0"/>
              </a:rPr>
              <a:t>Deflation:  </a:t>
            </a:r>
            <a:r>
              <a:rPr lang="en-US" altLang="th-TH">
                <a:latin typeface="Times New Roman" panose="02020603050405020304" pitchFamily="18" charset="0"/>
              </a:rPr>
              <a:t>A decrease in the overall price level.</a:t>
            </a:r>
          </a:p>
        </p:txBody>
      </p:sp>
      <p:sp>
        <p:nvSpPr>
          <p:cNvPr id="32775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6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76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6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76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6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76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6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76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6580" grpId="0" build="p" bldLvl="2" autoUpdateAnimBg="0" advAuto="0"/>
      <p:bldP spid="1176581" grpId="0"/>
      <p:bldP spid="1176582" grpId="0"/>
      <p:bldP spid="117658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Shape 260"/>
          <p:cNvSpPr/>
          <p:nvPr/>
        </p:nvSpPr>
        <p:spPr>
          <a:xfrm>
            <a:off x="250825" y="188912"/>
            <a:ext cx="8572500" cy="4827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800" b="1">
                <a:solidFill>
                  <a:srgbClr val="8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800000"/>
                </a:solidFill>
              </a:rPr>
              <a:t>Consumer Price Index (CPI) and Inflation</a:t>
            </a:r>
          </a:p>
        </p:txBody>
      </p:sp>
      <p:grpSp>
        <p:nvGrpSpPr>
          <p:cNvPr id="263" name="Group 263"/>
          <p:cNvGrpSpPr/>
          <p:nvPr/>
        </p:nvGrpSpPr>
        <p:grpSpPr>
          <a:xfrm>
            <a:off x="8686800" y="6553199"/>
            <a:ext cx="457200" cy="304801"/>
            <a:chOff x="0" y="0"/>
            <a:chExt cx="457200" cy="304800"/>
          </a:xfrm>
        </p:grpSpPr>
        <p:sp>
          <p:nvSpPr>
            <p:cNvPr id="261" name="Shape 261"/>
            <p:cNvSpPr/>
            <p:nvPr/>
          </p:nvSpPr>
          <p:spPr>
            <a:xfrm>
              <a:off x="0" y="0"/>
              <a:ext cx="457200" cy="30480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62" name="Shape 262"/>
            <p:cNvSpPr/>
            <p:nvPr/>
          </p:nvSpPr>
          <p:spPr>
            <a:xfrm>
              <a:off x="0" y="0"/>
              <a:ext cx="457200" cy="28708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lvl1pPr>
            </a:lstStyle>
            <a:p>
              <a:pPr lvl="0">
                <a:defRPr sz="1800"/>
              </a:pPr>
              <a:r>
                <a:rPr sz="1400"/>
                <a:t>30</a:t>
              </a:r>
            </a:p>
          </p:txBody>
        </p:sp>
      </p:grpSp>
      <p:pic>
        <p:nvPicPr>
          <p:cNvPr id="264" name="image.pd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714750" y="4786312"/>
            <a:ext cx="2643188" cy="1000126"/>
          </a:xfrm>
          <a:prstGeom prst="rect">
            <a:avLst/>
          </a:prstGeom>
          <a:ln w="12700">
            <a:miter lim="400000"/>
          </a:ln>
        </p:spPr>
      </p:pic>
      <p:sp>
        <p:nvSpPr>
          <p:cNvPr id="265" name="Shape 265"/>
          <p:cNvSpPr/>
          <p:nvPr/>
        </p:nvSpPr>
        <p:spPr>
          <a:xfrm>
            <a:off x="928687" y="4786312"/>
            <a:ext cx="2928938" cy="5440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3200"/>
              <a:t>Inflation rate = </a:t>
            </a:r>
          </a:p>
        </p:txBody>
      </p:sp>
      <p:sp>
        <p:nvSpPr>
          <p:cNvPr id="266" name="Shape 266"/>
          <p:cNvSpPr/>
          <p:nvPr/>
        </p:nvSpPr>
        <p:spPr>
          <a:xfrm>
            <a:off x="642937" y="4286250"/>
            <a:ext cx="7097713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0066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400" b="1">
                <a:solidFill>
                  <a:srgbClr val="006600"/>
                </a:solidFill>
              </a:rPr>
              <a:t>Source: Data from www.bot.or.th</a:t>
            </a:r>
          </a:p>
        </p:txBody>
      </p:sp>
      <p:graphicFrame>
        <p:nvGraphicFramePr>
          <p:cNvPr id="267" name="Table 267"/>
          <p:cNvGraphicFramePr/>
          <p:nvPr/>
        </p:nvGraphicFramePr>
        <p:xfrm>
          <a:off x="285750" y="1071562"/>
          <a:ext cx="8429623" cy="3095625"/>
        </p:xfrm>
        <a:graphic>
          <a:graphicData uri="http://schemas.openxmlformats.org/drawingml/2006/table">
            <a:tbl>
              <a:tblPr/>
              <a:tblGrid>
                <a:gridCol w="3321050"/>
                <a:gridCol w="750887"/>
                <a:gridCol w="857250"/>
                <a:gridCol w="857250"/>
                <a:gridCol w="928687"/>
                <a:gridCol w="928687"/>
                <a:gridCol w="785812"/>
              </a:tblGrid>
              <a:tr h="660400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 b="1"/>
                        <a:t> 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/>
                        <a:t>2010 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/>
                        <a:t>2011 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/>
                        <a:t>2012 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/>
                        <a:t>2013 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/>
                        <a:t>2014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FFFFFF"/>
                      </a:solidFill>
                      <a:round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/>
                        <a:t>2015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FFFFFF"/>
                      </a:solidFill>
                      <a:round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 b="1">
                          <a:solidFill>
                            <a:srgbClr val="000066"/>
                          </a:solidFill>
                        </a:rPr>
                        <a:t> Headline Consumer Price Index  (2011=100)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2D2DB9"/>
                          </a:solidFill>
                        </a:rPr>
                        <a:t>96.33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2D2DB9"/>
                          </a:solidFill>
                        </a:rPr>
                        <a:t>100.00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2D2DB9"/>
                          </a:solidFill>
                        </a:rPr>
                        <a:t>103.20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2D2DB9"/>
                          </a:solidFill>
                        </a:rPr>
                        <a:t>105.27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262699"/>
                          </a:solidFill>
                        </a:rPr>
                        <a:t>107.26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FFFFFF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262699"/>
                          </a:solidFill>
                        </a:rPr>
                        <a:t>106.34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FFFFFF"/>
                      </a:solidFill>
                      <a:round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</a:tr>
              <a:tr h="628650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 b="1">
                          <a:solidFill>
                            <a:srgbClr val="FF0000"/>
                          </a:solidFill>
                        </a:rPr>
                        <a:t>% change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C00000"/>
                          </a:solidFill>
                        </a:rPr>
                        <a:t>3.30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C00000"/>
                          </a:solidFill>
                        </a:rPr>
                        <a:t>3.81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C00000"/>
                          </a:solidFill>
                        </a:rPr>
                        <a:t>3.02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C00000"/>
                          </a:solidFill>
                        </a:rPr>
                        <a:t>2.18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C00000"/>
                          </a:solidFill>
                        </a:rPr>
                        <a:t>1.89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FFFFFF"/>
                      </a:solidFill>
                      <a:round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C00000"/>
                          </a:solidFill>
                        </a:rPr>
                        <a:t>-0.81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FFFFFF"/>
                      </a:solidFill>
                      <a:round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FF99"/>
                    </a:solidFill>
                  </a:tcPr>
                </a:tc>
              </a:tr>
              <a:tr h="628650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 b="1">
                          <a:solidFill>
                            <a:srgbClr val="000066"/>
                          </a:solidFill>
                        </a:rPr>
                        <a:t> Core Consumer Price Index  (2011=100) 3/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2D2DB9"/>
                          </a:solidFill>
                        </a:rPr>
                        <a:t>97.69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2D2DB9"/>
                          </a:solidFill>
                        </a:rPr>
                        <a:t>100.00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2D2DB9"/>
                          </a:solidFill>
                        </a:rPr>
                        <a:t>102.10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2D2DB9"/>
                          </a:solidFill>
                        </a:rPr>
                        <a:t>103.12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262699"/>
                          </a:solidFill>
                        </a:rPr>
                        <a:t>104.76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FFFFFF"/>
                      </a:solidFill>
                      <a:round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262699"/>
                          </a:solidFill>
                        </a:rPr>
                        <a:t>105.68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FFFFFF"/>
                      </a:solidFill>
                      <a:round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D9D9D9"/>
                    </a:solidFill>
                  </a:tcPr>
                </a:tc>
              </a:tr>
              <a:tr h="628650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 b="1">
                          <a:solidFill>
                            <a:srgbClr val="FF0000"/>
                          </a:solidFill>
                        </a:rPr>
                        <a:t>% change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6350">
                      <a:solidFill>
                        <a:srgbClr val="000000"/>
                      </a:solidFill>
                      <a:round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C00000"/>
                          </a:solidFill>
                        </a:rPr>
                        <a:t>1.00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6350">
                      <a:solidFill>
                        <a:srgbClr val="000000"/>
                      </a:solidFill>
                      <a:round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C00000"/>
                          </a:solidFill>
                        </a:rPr>
                        <a:t>2.36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6350">
                      <a:solidFill>
                        <a:srgbClr val="000000"/>
                      </a:solidFill>
                      <a:round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C00000"/>
                          </a:solidFill>
                        </a:rPr>
                        <a:t>2.09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6350">
                      <a:solidFill>
                        <a:srgbClr val="000000"/>
                      </a:solidFill>
                      <a:round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C00000"/>
                          </a:solidFill>
                        </a:rPr>
                        <a:t>1.00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6350">
                      <a:solidFill>
                        <a:srgbClr val="000000"/>
                      </a:solidFill>
                      <a:round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C00000"/>
                          </a:solidFill>
                        </a:rPr>
                        <a:t>1.59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FFFFFF"/>
                      </a:solidFill>
                      <a:round/>
                    </a:lnR>
                    <a:lnT w="12700">
                      <a:miter lim="400000"/>
                    </a:lnT>
                    <a:lnB w="6350">
                      <a:solidFill>
                        <a:srgbClr val="000000"/>
                      </a:solidFill>
                      <a:round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 b="1">
                          <a:solidFill>
                            <a:srgbClr val="C00000"/>
                          </a:solidFill>
                        </a:rPr>
                        <a:t>1.22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FFFFFF"/>
                      </a:solidFill>
                      <a:round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6350">
                      <a:solidFill>
                        <a:srgbClr val="000000"/>
                      </a:solidFill>
                      <a:round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268" name="Shape 268"/>
          <p:cNvSpPr/>
          <p:nvPr/>
        </p:nvSpPr>
        <p:spPr>
          <a:xfrm>
            <a:off x="642937" y="5857875"/>
            <a:ext cx="7715251" cy="617362"/>
          </a:xfrm>
          <a:prstGeom prst="rect">
            <a:avLst/>
          </a:prstGeom>
          <a:solidFill>
            <a:srgbClr val="85FFE0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lvl="0">
              <a:defRPr sz="1800"/>
            </a:pPr>
            <a:r>
              <a:rPr b="1">
                <a:solidFill>
                  <a:srgbClr val="FF0000"/>
                </a:solidFill>
              </a:rPr>
              <a:t>Core inflation </a:t>
            </a:r>
            <a:r>
              <a:t>eliminates products that can have temporary price shocks (i.e. energy, food products)</a:t>
            </a:r>
          </a:p>
        </p:txBody>
      </p:sp>
    </p:spTree>
    <p:extLst>
      <p:ext uri="{BB962C8B-B14F-4D97-AF65-F5344CB8AC3E}">
        <p14:creationId xmlns:p14="http://schemas.microsoft.com/office/powerpoint/2010/main" val="61626650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hape 270"/>
          <p:cNvSpPr>
            <a:spLocks noGrp="1"/>
          </p:cNvSpPr>
          <p:nvPr>
            <p:ph type="title" idx="4294967295"/>
          </p:nvPr>
        </p:nvSpPr>
        <p:spPr>
          <a:xfrm>
            <a:off x="609600" y="76199"/>
            <a:ext cx="8229600" cy="11430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defRPr b="1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  <a:effectLst/>
              </a:defRPr>
            </a:pPr>
            <a:r>
              <a:rPr sz="3600" b="1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rPr>
              <a:t>Oil price</a:t>
            </a:r>
          </a:p>
        </p:txBody>
      </p:sp>
      <p:grpSp>
        <p:nvGrpSpPr>
          <p:cNvPr id="273" name="Group 273"/>
          <p:cNvGrpSpPr/>
          <p:nvPr/>
        </p:nvGrpSpPr>
        <p:grpSpPr>
          <a:xfrm>
            <a:off x="8686800" y="6553199"/>
            <a:ext cx="457200" cy="304801"/>
            <a:chOff x="0" y="0"/>
            <a:chExt cx="457200" cy="304800"/>
          </a:xfrm>
        </p:grpSpPr>
        <p:sp>
          <p:nvSpPr>
            <p:cNvPr id="271" name="Shape 271"/>
            <p:cNvSpPr/>
            <p:nvPr/>
          </p:nvSpPr>
          <p:spPr>
            <a:xfrm>
              <a:off x="0" y="0"/>
              <a:ext cx="457200" cy="30480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72" name="Shape 272"/>
            <p:cNvSpPr/>
            <p:nvPr/>
          </p:nvSpPr>
          <p:spPr>
            <a:xfrm>
              <a:off x="0" y="0"/>
              <a:ext cx="457200" cy="28708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lvl1pPr>
            </a:lstStyle>
            <a:p>
              <a:pPr lvl="0">
                <a:defRPr sz="1800"/>
              </a:pPr>
              <a:r>
                <a:rPr sz="1400"/>
                <a:t>31</a:t>
              </a:r>
            </a:p>
          </p:txBody>
        </p:sp>
      </p:grpSp>
      <p:sp>
        <p:nvSpPr>
          <p:cNvPr id="274" name="Shape 274"/>
          <p:cNvSpPr/>
          <p:nvPr/>
        </p:nvSpPr>
        <p:spPr>
          <a:xfrm>
            <a:off x="1692275" y="6165850"/>
            <a:ext cx="6286500" cy="3114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16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600"/>
              <a:t>Source: http://www.eppo.go.th/retail_changes.html</a:t>
            </a:r>
          </a:p>
        </p:txBody>
      </p:sp>
      <p:graphicFrame>
        <p:nvGraphicFramePr>
          <p:cNvPr id="275" name="Table 275"/>
          <p:cNvGraphicFramePr/>
          <p:nvPr/>
        </p:nvGraphicFramePr>
        <p:xfrm>
          <a:off x="214312" y="1643062"/>
          <a:ext cx="8643936" cy="4429118"/>
        </p:xfrm>
        <a:graphic>
          <a:graphicData uri="http://schemas.openxmlformats.org/drawingml/2006/table">
            <a:tbl>
              <a:tblPr/>
              <a:tblGrid>
                <a:gridCol w="2216150"/>
                <a:gridCol w="1270000"/>
                <a:gridCol w="858837"/>
                <a:gridCol w="860425"/>
                <a:gridCol w="858837"/>
                <a:gridCol w="860425"/>
                <a:gridCol w="858837"/>
                <a:gridCol w="860425"/>
              </a:tblGrid>
              <a:tr h="457200"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PTT/BCP DATE OF CHANGES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ULG91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91 E10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95 E10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95 E85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95 E20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HSD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NGV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E5E5E5"/>
                    </a:solidFill>
                  </a:tcPr>
                </a:tc>
              </a:tr>
              <a:tr h="233362"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24 SEP 2011 05:00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36.27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33.24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36.27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21.82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32.24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27.99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8.5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</a:tr>
              <a:tr h="233362"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25 SEP 2011 05:00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35.87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32.84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35.87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21.62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31.84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27.99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8.5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</a:tr>
              <a:tr h="233362"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28 SEP 2011 05:00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35.37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32.34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35.37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21.32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31.34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27.49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8.5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01 OCT 2011 05:00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35.37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32.34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35.37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21.32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31.34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27.99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8.5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</a:tr>
              <a:tr h="233362"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06 OCT 2011 05:00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35.37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32.34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35.37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21.32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31.34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27.49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8.5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</a:tr>
              <a:tr h="233362"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11 OCT 2011 05:00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35.87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32.84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35.87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21.62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31.84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27.49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8.5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</a:tr>
              <a:tr h="233362"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16 OCT 2011 05:00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36.37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33.34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36.37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21.92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32.34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27.99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8.5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</a:tr>
              <a:tr h="233362"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03 NOV 2011 05:00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35.87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100"/>
                        <a:t>32.84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35.87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21.62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31.84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27.99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8.5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</a:tr>
              <a:tr h="233362"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04 NOV 2011 00:01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35.87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32.84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34.59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21.62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31.84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27.99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8.5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10 NOV 2011 05:00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35.87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32.84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34.59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21.62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31.84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28.59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8.5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</a:tr>
              <a:tr h="233362"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12 NOV 2011 05:00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35.57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32.54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34.29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21.32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31.54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28.59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8.5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</a:tr>
              <a:tr h="233362"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13 NOV 2011 05:00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35.57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32.54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34.29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21.32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31.54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29.19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8.5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</a:tr>
              <a:tr h="233362"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16 NOV 2011 05:00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35.07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32.04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33.79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21.02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31.04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29.19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8.5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</a:tr>
              <a:tr h="233362"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19 NOV 2011 05:00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34.57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31.54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33.29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20.72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30.54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29.19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8.5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20 NOV 2011 05:00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34.57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31.54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33.29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20.72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30.54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29.49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8.5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</a:tr>
              <a:tr h="233362"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11 DEC 2011 05:00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34.57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31.54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33.29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20.72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30.54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29.19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8.5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</a:tr>
              <a:tr h="233362"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 b="1"/>
                        <a:t>17 DEC 2011 05:00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34.57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31.54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33.29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20.72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30.54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28.89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20000"/>
                        </a:lnSpc>
                        <a:defRPr sz="1800" b="0" i="0"/>
                      </a:pPr>
                      <a:r>
                        <a:rPr sz="1100"/>
                        <a:t>8.5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001190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Shape 27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32</a:t>
            </a:fld>
            <a:endParaRPr sz="1400"/>
          </a:p>
        </p:txBody>
      </p:sp>
      <p:sp>
        <p:nvSpPr>
          <p:cNvPr id="278" name="Shape 278"/>
          <p:cNvSpPr/>
          <p:nvPr/>
        </p:nvSpPr>
        <p:spPr>
          <a:xfrm>
            <a:off x="1428750" y="6394450"/>
            <a:ext cx="6286500" cy="3114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1600"/>
              <a:t>Source: http://www.eppo.go.th/retail_changes.html</a:t>
            </a:r>
          </a:p>
        </p:txBody>
      </p:sp>
      <p:sp>
        <p:nvSpPr>
          <p:cNvPr id="279" name="Shape 279"/>
          <p:cNvSpPr>
            <a:spLocks noGrp="1"/>
          </p:cNvSpPr>
          <p:nvPr>
            <p:ph type="title" idx="4294967295"/>
          </p:nvPr>
        </p:nvSpPr>
        <p:spPr>
          <a:xfrm>
            <a:off x="609600" y="-177801"/>
            <a:ext cx="8229600" cy="11430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defRPr b="1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  <a:effectLst/>
              </a:defRPr>
            </a:pPr>
            <a:r>
              <a:rPr sz="3600" b="1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rPr>
              <a:t>Oil price</a:t>
            </a:r>
          </a:p>
        </p:txBody>
      </p:sp>
      <p:graphicFrame>
        <p:nvGraphicFramePr>
          <p:cNvPr id="280" name="Table 280"/>
          <p:cNvGraphicFramePr/>
          <p:nvPr/>
        </p:nvGraphicFramePr>
        <p:xfrm>
          <a:off x="392795" y="834314"/>
          <a:ext cx="8675910" cy="5456287"/>
        </p:xfrm>
        <a:graphic>
          <a:graphicData uri="http://schemas.openxmlformats.org/drawingml/2006/table">
            <a:tbl>
              <a:tblPr/>
              <a:tblGrid>
                <a:gridCol w="1390919"/>
                <a:gridCol w="1038898"/>
                <a:gridCol w="1038898"/>
                <a:gridCol w="1038898"/>
                <a:gridCol w="1038898"/>
                <a:gridCol w="1038898"/>
                <a:gridCol w="1038898"/>
                <a:gridCol w="1038898"/>
              </a:tblGrid>
              <a:tr h="415305">
                <a:tc>
                  <a:txBody>
                    <a:bodyPr/>
                    <a:lstStyle/>
                    <a:p>
                      <a:pPr lvl="0" algn="l" defTabSz="457200">
                        <a:defRPr sz="1800" b="0" i="0"/>
                      </a:pPr>
                      <a:r>
                        <a:rPr sz="1133" b="1"/>
                        <a:t>PTT/BCP DATE OF CHANGES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sz="1133" b="1"/>
                        <a:t>UGR95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sz="1133" b="1"/>
                        <a:t>91 E10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sz="1133" b="1"/>
                        <a:t>95 E10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sz="1133" b="1"/>
                        <a:t>95 E85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sz="1133" b="1"/>
                        <a:t>95 E20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sz="1133" b="1"/>
                        <a:t>HSD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defTabSz="457200">
                        <a:defRPr sz="1800" b="0" i="0"/>
                      </a:pPr>
                      <a:r>
                        <a:rPr sz="1133" b="1"/>
                        <a:t>NGV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solidFill>
                      <a:srgbClr val="E5E5E5"/>
                    </a:solidFill>
                  </a:tcPr>
                </a:tc>
              </a:tr>
              <a:tr h="348453">
                <a:tc>
                  <a:txBody>
                    <a:bodyPr/>
                    <a:lstStyle/>
                    <a:p>
                      <a:pPr lvl="0" algn="l" defTabSz="457200">
                        <a:defRPr sz="1800" b="0" i="0"/>
                      </a:pPr>
                      <a:r>
                        <a:rPr sz="1133" b="1"/>
                        <a:t>24 DEC 2014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37.06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28.28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30.00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22.48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26.68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26.89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12.50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</a:tr>
              <a:tr h="311280">
                <a:tc>
                  <a:txBody>
                    <a:bodyPr/>
                    <a:lstStyle/>
                    <a:p>
                      <a:pPr lvl="0" algn="l" defTabSz="457200">
                        <a:defRPr sz="1800" b="0" i="0"/>
                      </a:pPr>
                      <a:r>
                        <a:rPr sz="1133" b="1"/>
                        <a:t>3 JAN 2015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36.56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27.78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29.50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22.28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26.18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26.39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12.50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</a:tr>
              <a:tr h="327902">
                <a:tc>
                  <a:txBody>
                    <a:bodyPr/>
                    <a:lstStyle/>
                    <a:p>
                      <a:pPr lvl="0" algn="l" defTabSz="457200">
                        <a:defRPr sz="1800" b="0" i="0"/>
                      </a:pPr>
                      <a:r>
                        <a:rPr sz="1133" b="1"/>
                        <a:t>8 JAN 2015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35.96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27.18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28.90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22.08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25.78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26.39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12.50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</a:tr>
              <a:tr h="311691">
                <a:tc>
                  <a:txBody>
                    <a:bodyPr/>
                    <a:lstStyle/>
                    <a:p>
                      <a:pPr lvl="0" algn="l" defTabSz="457200">
                        <a:defRPr sz="1800" b="0" i="0"/>
                      </a:pPr>
                      <a:r>
                        <a:rPr sz="1133" b="1"/>
                        <a:t>13 JAN 2015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34.96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26.58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27.90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22.08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25.18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26.09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12.50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</a:tr>
              <a:tr h="303968">
                <a:tc>
                  <a:txBody>
                    <a:bodyPr/>
                    <a:lstStyle/>
                    <a:p>
                      <a:pPr lvl="0" algn="l" defTabSz="457200">
                        <a:defRPr sz="1800" b="0" i="0"/>
                      </a:pPr>
                      <a:r>
                        <a:rPr sz="1133" b="1"/>
                        <a:t>16 JAN 2015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34.36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25.98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27.30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21.88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24.58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25.49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12.50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</a:tr>
              <a:tr h="317929">
                <a:tc>
                  <a:txBody>
                    <a:bodyPr/>
                    <a:lstStyle/>
                    <a:p>
                      <a:pPr lvl="0" algn="l" defTabSz="457200">
                        <a:defRPr sz="1800" b="0" i="0"/>
                      </a:pPr>
                      <a:r>
                        <a:rPr sz="1133" b="1"/>
                        <a:t>24 JAN 2015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33.96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25.58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26.90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21.68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24.18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25.09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12.50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</a:tr>
              <a:tr h="323127">
                <a:tc>
                  <a:txBody>
                    <a:bodyPr/>
                    <a:lstStyle/>
                    <a:p>
                      <a:pPr lvl="0" algn="l" defTabSz="457200">
                        <a:defRPr sz="1800" b="0" i="0"/>
                      </a:pPr>
                      <a:r>
                        <a:rPr sz="1133" b="1"/>
                        <a:t>31 JAN 2015 00:01 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33.96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25.58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26.90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21.68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24.18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25.09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13.00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</a:tr>
              <a:tr h="334490">
                <a:tc>
                  <a:txBody>
                    <a:bodyPr/>
                    <a:lstStyle/>
                    <a:p>
                      <a:pPr lvl="0" algn="l" defTabSz="457200">
                        <a:defRPr sz="1800" b="0" i="0"/>
                      </a:pPr>
                      <a:r>
                        <a:rPr sz="1133" b="1"/>
                        <a:t>4 FEB 2015 05:00 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33.96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26.08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27.40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21.98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24.68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25.09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13.00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</a:tr>
              <a:tr h="315472">
                <a:tc>
                  <a:txBody>
                    <a:bodyPr/>
                    <a:lstStyle/>
                    <a:p>
                      <a:pPr lvl="0" algn="l" defTabSz="457200">
                        <a:defRPr sz="1800" b="0" i="0"/>
                      </a:pPr>
                      <a:r>
                        <a:rPr sz="1133" b="1"/>
                        <a:t>8 FEB 2015 05:00 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34.46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26.58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27.90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22.28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25.18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25.59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13.00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</a:tr>
              <a:tr h="323145">
                <a:tc>
                  <a:txBody>
                    <a:bodyPr/>
                    <a:lstStyle/>
                    <a:p>
                      <a:pPr lvl="0" algn="l" defTabSz="457200">
                        <a:defRPr sz="1800" b="0" i="0"/>
                      </a:pPr>
                      <a:r>
                        <a:rPr sz="1133" b="1"/>
                        <a:t>13 FEB 2015 05:00 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35.06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27.18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28.50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22.68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25.78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26.19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13.00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</a:tr>
              <a:tr h="236208">
                <a:tc>
                  <a:txBody>
                    <a:bodyPr/>
                    <a:lstStyle/>
                    <a:p>
                      <a:pPr lvl="0" algn="l" defTabSz="457200">
                        <a:defRPr sz="1800" b="0" i="0"/>
                      </a:pPr>
                      <a:r>
                        <a:rPr sz="1133" b="1"/>
                        <a:t>18 FEB 2015 05:00 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35.66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27.78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29.10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23.08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26.38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26.79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13.00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</a:tr>
              <a:tr h="258572">
                <a:tc>
                  <a:txBody>
                    <a:bodyPr/>
                    <a:lstStyle/>
                    <a:p>
                      <a:pPr lvl="0" algn="l" defTabSz="457200">
                        <a:defRPr sz="1800" b="0" i="0"/>
                      </a:pPr>
                      <a:r>
                        <a:rPr sz="1133" b="1"/>
                        <a:t>21 FEB 2015 05:00 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36.26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28.38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29.70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23.48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26.98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27.39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13.00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</a:tr>
              <a:tr h="247390">
                <a:tc>
                  <a:txBody>
                    <a:bodyPr/>
                    <a:lstStyle/>
                    <a:p>
                      <a:pPr lvl="0" algn="l" defTabSz="457200">
                        <a:defRPr sz="1800" b="0" i="0"/>
                      </a:pPr>
                      <a:r>
                        <a:rPr sz="1133" b="1"/>
                        <a:t>04 MAR 2015 05:00 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36.86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28.98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30.30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23.48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27.58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27.39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13.00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</a:tr>
              <a:tr h="210566">
                <a:tc>
                  <a:txBody>
                    <a:bodyPr/>
                    <a:lstStyle/>
                    <a:p>
                      <a:pPr lvl="0" algn="l" defTabSz="457200">
                        <a:defRPr sz="1800" b="0" i="0"/>
                      </a:pPr>
                      <a:r>
                        <a:rPr sz="1133" b="1"/>
                        <a:t>10 MAR 2015 00:01 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34.86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27.98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29.30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23.48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26.58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26.89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13.00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</a:tr>
              <a:tr h="309628">
                <a:tc>
                  <a:txBody>
                    <a:bodyPr/>
                    <a:lstStyle/>
                    <a:p>
                      <a:pPr lvl="0" algn="l" defTabSz="457200">
                        <a:defRPr sz="1800" b="0" i="0"/>
                      </a:pPr>
                      <a:r>
                        <a:rPr sz="1133" b="1"/>
                        <a:t>18 MAR 2015 05:00 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34.46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27.58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28.90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23.48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26.18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26.49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13.00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</a:tr>
              <a:tr h="285409">
                <a:tc>
                  <a:txBody>
                    <a:bodyPr/>
                    <a:lstStyle/>
                    <a:p>
                      <a:pPr lvl="0" algn="l" defTabSz="457200">
                        <a:defRPr sz="1800" b="0" i="0"/>
                      </a:pPr>
                      <a:r>
                        <a:rPr sz="1133" b="1"/>
                        <a:t>25 MAR 2015 05:00 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34.46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27.58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28.90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23.48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26.18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26.09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13.00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</a:tr>
              <a:tr h="263043">
                <a:tc>
                  <a:txBody>
                    <a:bodyPr/>
                    <a:lstStyle/>
                    <a:p>
                      <a:pPr lvl="0" algn="l" defTabSz="457200">
                        <a:defRPr sz="1800" b="0" i="0"/>
                      </a:pPr>
                      <a:r>
                        <a:rPr sz="1133" b="1"/>
                        <a:t>4 APR 2015 05:00 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33.46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27.08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27.90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22.68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25.68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25.09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defTabSz="457200">
                        <a:defRPr sz="1800" b="0" i="0"/>
                      </a:pPr>
                      <a:r>
                        <a:rPr sz="1133"/>
                        <a:t>13.00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C0C0C0"/>
                      </a:solidFill>
                      <a:miter lim="400000"/>
                    </a:lnL>
                    <a:lnR w="12700">
                      <a:solidFill>
                        <a:srgbClr val="C0C0C0"/>
                      </a:solidFill>
                      <a:miter lim="400000"/>
                    </a:lnR>
                    <a:lnT w="12700">
                      <a:solidFill>
                        <a:srgbClr val="C0C0C0"/>
                      </a:solidFill>
                      <a:miter lim="400000"/>
                    </a:lnT>
                    <a:lnB w="12700">
                      <a:solidFill>
                        <a:srgbClr val="C0C0C0"/>
                      </a:solidFill>
                      <a:miter lim="400000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9423902"/>
      </p:ext>
    </p:extLst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Shape 282"/>
          <p:cNvSpPr/>
          <p:nvPr/>
        </p:nvSpPr>
        <p:spPr>
          <a:xfrm>
            <a:off x="285750" y="214312"/>
            <a:ext cx="8572500" cy="6098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3600" b="1">
                <a:solidFill>
                  <a:srgbClr val="C00000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3600" b="1">
                <a:solidFill>
                  <a:srgbClr val="C00000"/>
                </a:solidFill>
              </a:rPr>
              <a:t>Gold Price</a:t>
            </a:r>
          </a:p>
        </p:txBody>
      </p:sp>
      <p:grpSp>
        <p:nvGrpSpPr>
          <p:cNvPr id="285" name="Group 285"/>
          <p:cNvGrpSpPr/>
          <p:nvPr/>
        </p:nvGrpSpPr>
        <p:grpSpPr>
          <a:xfrm>
            <a:off x="8686800" y="6553199"/>
            <a:ext cx="457200" cy="304801"/>
            <a:chOff x="0" y="0"/>
            <a:chExt cx="457200" cy="304800"/>
          </a:xfrm>
        </p:grpSpPr>
        <p:sp>
          <p:nvSpPr>
            <p:cNvPr id="283" name="Shape 283"/>
            <p:cNvSpPr/>
            <p:nvPr/>
          </p:nvSpPr>
          <p:spPr>
            <a:xfrm>
              <a:off x="0" y="0"/>
              <a:ext cx="457200" cy="30480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284" name="Shape 284"/>
            <p:cNvSpPr/>
            <p:nvPr/>
          </p:nvSpPr>
          <p:spPr>
            <a:xfrm>
              <a:off x="0" y="0"/>
              <a:ext cx="457200" cy="28708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lvl1pPr>
            </a:lstStyle>
            <a:p>
              <a:pPr lvl="0">
                <a:defRPr sz="1800"/>
              </a:pPr>
              <a:r>
                <a:rPr sz="1400"/>
                <a:t>32</a:t>
              </a:r>
            </a:p>
          </p:txBody>
        </p:sp>
      </p:grpSp>
      <p:sp>
        <p:nvSpPr>
          <p:cNvPr id="286" name="Shape 286"/>
          <p:cNvSpPr/>
          <p:nvPr/>
        </p:nvSpPr>
        <p:spPr>
          <a:xfrm>
            <a:off x="571500" y="6023504"/>
            <a:ext cx="800100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Source: http://www.goldprice.org/gold-price-history.html </a:t>
            </a:r>
          </a:p>
        </p:txBody>
      </p:sp>
      <p:pic>
        <p:nvPicPr>
          <p:cNvPr id="287" name="gold_5_year_o_usd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56965" y="869047"/>
            <a:ext cx="7430070" cy="5135005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136505228"/>
      </p:ext>
    </p:extLst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dirty="0" smtClean="0">
                <a:solidFill>
                  <a:srgbClr val="0070C0"/>
                </a:solidFill>
                <a:cs typeface="Angsana New" pitchFamily="18" charset="-34"/>
              </a:rPr>
              <a:t>1.4.4 Interest Rate</a:t>
            </a: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1905000"/>
            <a:ext cx="9144000" cy="4953000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dirty="0" smtClean="0">
                <a:solidFill>
                  <a:srgbClr val="800000"/>
                </a:solidFill>
                <a:cs typeface="Angsana New" pitchFamily="18" charset="-34"/>
              </a:rPr>
              <a:t>Loan rate </a:t>
            </a:r>
            <a:r>
              <a:rPr lang="en-US" sz="3200" b="1" dirty="0" smtClean="0">
                <a:solidFill>
                  <a:srgbClr val="00B050"/>
                </a:solidFill>
                <a:cs typeface="Angsana New" pitchFamily="18" charset="-34"/>
              </a:rPr>
              <a:t>vs. </a:t>
            </a:r>
            <a:r>
              <a:rPr lang="en-US" sz="3200" b="1" dirty="0" smtClean="0">
                <a:solidFill>
                  <a:srgbClr val="800000"/>
                </a:solidFill>
                <a:cs typeface="Angsana New" pitchFamily="18" charset="-34"/>
              </a:rPr>
              <a:t>Deposit rate</a:t>
            </a:r>
          </a:p>
          <a:p>
            <a:pPr eaLnBrk="1" hangingPunct="1">
              <a:defRPr/>
            </a:pP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Real interest rate </a:t>
            </a:r>
          </a:p>
          <a:p>
            <a:pPr eaLnBrk="1" hangingPunct="1">
              <a:buFontTx/>
              <a:buNone/>
              <a:defRPr/>
            </a:pP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		= Nominal interest rate – Inflation rate</a:t>
            </a:r>
          </a:p>
          <a:p>
            <a:pPr lvl="3" eaLnBrk="1" hangingPunct="1">
              <a:buFontTx/>
              <a:buNone/>
              <a:defRPr/>
            </a:pPr>
            <a:endParaRPr lang="th-TH" sz="2800" dirty="0" smtClean="0">
              <a:cs typeface="Angsana New" pitchFamily="18" charset="-34"/>
            </a:endParaRP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29701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54DCF07-24CB-4F2C-8A67-4D21431513D0}" type="slidenum">
              <a:rPr lang="en-US" sz="1400"/>
              <a:pPr eaLnBrk="1" hangingPunct="1"/>
              <a:t>34</a:t>
            </a:fld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AADDEB3-AE0B-4FFA-8FAC-CB0AB8525998}" type="slidenum">
              <a:rPr lang="en-US" sz="1400"/>
              <a:pPr eaLnBrk="1" hangingPunct="1"/>
              <a:t>35</a:t>
            </a:fld>
            <a:endParaRPr lang="en-US" sz="140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dirty="0" smtClean="0">
                <a:solidFill>
                  <a:srgbClr val="0070C0"/>
                </a:solidFill>
                <a:cs typeface="Angsana New" pitchFamily="18" charset="-34"/>
              </a:rPr>
              <a:t>1.4.4 Interest Rate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28625" y="1857375"/>
          <a:ext cx="8358189" cy="2541590"/>
        </p:xfrm>
        <a:graphic>
          <a:graphicData uri="http://schemas.openxmlformats.org/drawingml/2006/table">
            <a:tbl>
              <a:tblPr/>
              <a:tblGrid>
                <a:gridCol w="3287939"/>
                <a:gridCol w="1014050"/>
                <a:gridCol w="1014050"/>
                <a:gridCol w="1014050"/>
                <a:gridCol w="1014050"/>
                <a:gridCol w="1014050"/>
              </a:tblGrid>
              <a:tr h="434031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 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2006 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2007 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2008 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2009 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2010 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1336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Interest rate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(year end) 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0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0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336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i="0" u="none" strike="noStrike" dirty="0">
                          <a:solidFill>
                            <a:srgbClr val="000066"/>
                          </a:solidFill>
                          <a:latin typeface="+mn-lt"/>
                        </a:rPr>
                        <a:t>Prime rate : Min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0066"/>
                          </a:solidFill>
                          <a:latin typeface="Microsoft Sans Serif"/>
                        </a:rPr>
                        <a:t>7.50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0066"/>
                          </a:solidFill>
                          <a:latin typeface="Microsoft Sans Serif"/>
                        </a:rPr>
                        <a:t>6.85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66"/>
                          </a:solidFill>
                          <a:latin typeface="Microsoft Sans Serif"/>
                        </a:rPr>
                        <a:t>6.75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66"/>
                          </a:solidFill>
                          <a:latin typeface="Microsoft Sans Serif"/>
                        </a:rPr>
                        <a:t>5.85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 smtClean="0">
                          <a:solidFill>
                            <a:srgbClr val="000066"/>
                          </a:solidFill>
                          <a:latin typeface="Microsoft Sans Serif"/>
                        </a:rPr>
                        <a:t>6.12</a:t>
                      </a:r>
                      <a:endParaRPr lang="en-US" sz="1800" b="1" i="0" u="none" strike="noStrike" dirty="0">
                        <a:solidFill>
                          <a:srgbClr val="000066"/>
                        </a:solidFill>
                        <a:latin typeface="Microsoft Sans Serif"/>
                      </a:endParaRP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</a:tr>
              <a:tr h="454107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i="0" u="none" strike="noStrike" dirty="0">
                          <a:solidFill>
                            <a:srgbClr val="000066"/>
                          </a:solidFill>
                          <a:latin typeface="+mn-lt"/>
                        </a:rPr>
                        <a:t>Prime rate : Max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66"/>
                          </a:solidFill>
                          <a:latin typeface="Microsoft Sans Serif"/>
                        </a:rPr>
                        <a:t>8.00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0066"/>
                          </a:solidFill>
                          <a:latin typeface="Microsoft Sans Serif"/>
                        </a:rPr>
                        <a:t>7.13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0066"/>
                          </a:solidFill>
                          <a:latin typeface="Microsoft Sans Serif"/>
                        </a:rPr>
                        <a:t>7.00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0066"/>
                          </a:solidFill>
                          <a:latin typeface="Microsoft Sans Serif"/>
                        </a:rPr>
                        <a:t>6.25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 smtClean="0">
                          <a:solidFill>
                            <a:srgbClr val="000066"/>
                          </a:solidFill>
                          <a:latin typeface="Microsoft Sans Serif"/>
                        </a:rPr>
                        <a:t>6.50</a:t>
                      </a:r>
                      <a:endParaRPr lang="en-US" sz="1800" b="1" i="0" u="none" strike="noStrike" dirty="0">
                        <a:solidFill>
                          <a:srgbClr val="000066"/>
                        </a:solidFill>
                        <a:latin typeface="Microsoft Sans Serif"/>
                      </a:endParaRP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</a:tr>
              <a:tr h="413363">
                <a:tc>
                  <a:txBody>
                    <a:bodyPr/>
                    <a:lstStyle/>
                    <a:p>
                      <a:pPr algn="l" fontAlgn="b"/>
                      <a:r>
                        <a:rPr lang="sv-SE" sz="2000" b="1" i="0" u="none" strike="noStrike" dirty="0">
                          <a:solidFill>
                            <a:srgbClr val="FF0000"/>
                          </a:solidFill>
                          <a:latin typeface="+mn-lt"/>
                        </a:rPr>
                        <a:t>Fixed deposits (1 yr.) : Min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C00000"/>
                          </a:solidFill>
                          <a:latin typeface="Microsoft Sans Serif"/>
                        </a:rPr>
                        <a:t>4.00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C00000"/>
                          </a:solidFill>
                          <a:latin typeface="Microsoft Sans Serif"/>
                        </a:rPr>
                        <a:t>2.25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C00000"/>
                          </a:solidFill>
                          <a:latin typeface="Microsoft Sans Serif"/>
                        </a:rPr>
                        <a:t>1.75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C00000"/>
                          </a:solidFill>
                          <a:latin typeface="Microsoft Sans Serif"/>
                        </a:rPr>
                        <a:t>0.65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 smtClean="0">
                          <a:solidFill>
                            <a:srgbClr val="C00000"/>
                          </a:solidFill>
                          <a:latin typeface="Microsoft Sans Serif"/>
                        </a:rPr>
                        <a:t>1.40</a:t>
                      </a:r>
                      <a:endParaRPr lang="en-US" sz="1800" b="1" i="0" u="none" strike="noStrike" dirty="0">
                        <a:solidFill>
                          <a:srgbClr val="C00000"/>
                        </a:solidFill>
                        <a:latin typeface="Microsoft Sans Serif"/>
                      </a:endParaRP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1336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i="0" u="none" strike="noStrike" dirty="0">
                          <a:solidFill>
                            <a:srgbClr val="FF0000"/>
                          </a:solidFill>
                          <a:latin typeface="+mn-lt"/>
                        </a:rPr>
                        <a:t>Fixed deposits (1 yr.) : Max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C00000"/>
                          </a:solidFill>
                          <a:latin typeface="Microsoft Sans Serif"/>
                        </a:rPr>
                        <a:t>5.00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C00000"/>
                          </a:solidFill>
                          <a:latin typeface="Microsoft Sans Serif"/>
                        </a:rPr>
                        <a:t>2.38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C00000"/>
                          </a:solidFill>
                          <a:latin typeface="Microsoft Sans Serif"/>
                        </a:rPr>
                        <a:t>2.00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C00000"/>
                          </a:solidFill>
                          <a:latin typeface="Microsoft Sans Serif"/>
                        </a:rPr>
                        <a:t>1.00</a:t>
                      </a: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 smtClean="0">
                          <a:solidFill>
                            <a:srgbClr val="C00000"/>
                          </a:solidFill>
                          <a:latin typeface="Microsoft Sans Serif"/>
                        </a:rPr>
                        <a:t>1.70</a:t>
                      </a:r>
                      <a:endParaRPr lang="en-US" sz="1800" b="1" i="0" u="none" strike="noStrike" dirty="0">
                        <a:solidFill>
                          <a:srgbClr val="C00000"/>
                        </a:solidFill>
                        <a:latin typeface="Microsoft Sans Serif"/>
                      </a:endParaRPr>
                    </a:p>
                  </a:txBody>
                  <a:tcPr marL="9525" marR="9525" marT="952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7932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37933" name="TextBox 6"/>
          <p:cNvSpPr txBox="1">
            <a:spLocks noChangeArrowheads="1"/>
          </p:cNvSpPr>
          <p:nvPr/>
        </p:nvSpPr>
        <p:spPr bwMode="auto">
          <a:xfrm>
            <a:off x="395288" y="4868863"/>
            <a:ext cx="76342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latin typeface="Times New Roman" panose="02020603050405020304" pitchFamily="18" charset="0"/>
              </a:rPr>
              <a:t>Source: Data from www.bot.or.th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06A2166-3B09-489F-B414-E1267C6AF6BC}" type="slidenum">
              <a:rPr lang="en-US" sz="1400"/>
              <a:pPr eaLnBrk="1" hangingPunct="1"/>
              <a:t>36</a:t>
            </a:fld>
            <a:endParaRPr lang="en-US" sz="140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182563" y="0"/>
            <a:ext cx="8229600" cy="688975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dirty="0" smtClean="0">
                <a:solidFill>
                  <a:srgbClr val="0070C0"/>
                </a:solidFill>
                <a:cs typeface="Angsana New" pitchFamily="18" charset="-34"/>
              </a:rPr>
              <a:t>1.4.4 Interest Rate</a:t>
            </a: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38917" name="TextBox 6"/>
          <p:cNvSpPr txBox="1">
            <a:spLocks noChangeArrowheads="1"/>
          </p:cNvSpPr>
          <p:nvPr/>
        </p:nvSpPr>
        <p:spPr bwMode="auto">
          <a:xfrm>
            <a:off x="251520" y="688975"/>
            <a:ext cx="92170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3200" b="1" dirty="0" err="1">
                <a:solidFill>
                  <a:schemeClr val="accent2">
                    <a:lumMod val="50000"/>
                  </a:schemeClr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Thammasat</a:t>
            </a:r>
            <a:r>
              <a:rPr lang="en-US" altLang="th-TH" sz="3200" b="1" dirty="0">
                <a:solidFill>
                  <a:schemeClr val="accent2">
                    <a:lumMod val="50000"/>
                  </a:schemeClr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 University Savings and Credit Cooperative </a:t>
            </a:r>
            <a:r>
              <a:rPr lang="en-US" altLang="th-TH" sz="3200" b="1" dirty="0" smtClean="0">
                <a:solidFill>
                  <a:schemeClr val="accent2">
                    <a:lumMod val="50000"/>
                  </a:schemeClr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Limited Rate</a:t>
            </a:r>
            <a:endParaRPr lang="en-US" altLang="th-TH" sz="3200" b="1" dirty="0">
              <a:solidFill>
                <a:schemeClr val="accent2">
                  <a:lumMod val="50000"/>
                </a:schemeClr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38962" name="TextBox 8"/>
          <p:cNvSpPr txBox="1">
            <a:spLocks noChangeArrowheads="1"/>
          </p:cNvSpPr>
          <p:nvPr/>
        </p:nvSpPr>
        <p:spPr bwMode="auto">
          <a:xfrm>
            <a:off x="755650" y="5949950"/>
            <a:ext cx="76342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latin typeface="Times New Roman" panose="02020603050405020304" pitchFamily="18" charset="0"/>
              </a:rPr>
              <a:t>Source: savings.tu.ac.th</a:t>
            </a:r>
          </a:p>
        </p:txBody>
      </p:sp>
      <p:graphicFrame>
        <p:nvGraphicFramePr>
          <p:cNvPr id="9" name="Table 310"/>
          <p:cNvGraphicFramePr/>
          <p:nvPr>
            <p:extLst>
              <p:ext uri="{D42A27DB-BD31-4B8C-83A1-F6EECF244321}">
                <p14:modId xmlns:p14="http://schemas.microsoft.com/office/powerpoint/2010/main" val="3828599025"/>
              </p:ext>
            </p:extLst>
          </p:nvPr>
        </p:nvGraphicFramePr>
        <p:xfrm>
          <a:off x="611560" y="1319864"/>
          <a:ext cx="7174970" cy="4559930"/>
        </p:xfrm>
        <a:graphic>
          <a:graphicData uri="http://schemas.openxmlformats.org/drawingml/2006/table">
            <a:tbl>
              <a:tblPr/>
              <a:tblGrid>
                <a:gridCol w="5014383"/>
                <a:gridCol w="2160587"/>
              </a:tblGrid>
              <a:tr h="350837"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Deposit </a:t>
                      </a:r>
                      <a:r>
                        <a:rPr sz="2000" b="1" dirty="0" smtClean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rate</a:t>
                      </a:r>
                      <a:r>
                        <a:rPr lang="en-US" sz="2000" b="1" dirty="0" smtClean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(May 15, 2015)</a:t>
                      </a:r>
                      <a:endParaRPr sz="2000" b="1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Rate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</a:tr>
              <a:tr h="350837"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Saving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1.00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Saving (Sintawee)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2.00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</a:tr>
              <a:tr h="350837"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(3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3.25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</a:tr>
              <a:tr h="350837"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(6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3.50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</a:tr>
              <a:tr h="350837"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(9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3.75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</a:tr>
              <a:tr h="350837"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(12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3.75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(24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4.00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</a:tr>
              <a:tr h="350837"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(36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4.25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</a:tr>
              <a:tr h="350837"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(48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4.50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</a:tr>
              <a:tr h="350837"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(60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4.50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47FFD1"/>
                    </a:solidFill>
                  </a:tcPr>
                </a:tc>
              </a:tr>
              <a:tr h="350837"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Loan rate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defRPr sz="1800" b="0" i="0"/>
                      </a:pPr>
                      <a:endParaRPr/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FFFF99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 dirty="0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Member loan rate (from </a:t>
                      </a:r>
                      <a:r>
                        <a:rPr sz="2000" b="1" dirty="0" smtClean="0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Ju</a:t>
                      </a:r>
                      <a:r>
                        <a:rPr lang="en-US" sz="2000" b="1" dirty="0" smtClean="0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ne</a:t>
                      </a:r>
                      <a:r>
                        <a:rPr sz="2000" b="1" dirty="0" smtClean="0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sz="2000" b="1" dirty="0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r>
                        <a:rPr sz="2000" b="1" baseline="30000" dirty="0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st</a:t>
                      </a:r>
                      <a:r>
                        <a:rPr sz="2000" b="1" dirty="0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,2015)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defRPr sz="1800" b="0" i="0"/>
                      </a:pPr>
                      <a:r>
                        <a:rPr sz="2000" b="1" dirty="0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5.25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  <a:round/>
                    </a:lnL>
                    <a:lnR w="12700">
                      <a:solidFill>
                        <a:srgbClr val="000000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Shape 3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fld id="{86CB4B4D-7CA3-9044-876B-883B54F8677D}" type="slidenum">
              <a:rPr sz="1400"/>
              <a:t>37</a:t>
            </a:fld>
            <a:endParaRPr sz="1400"/>
          </a:p>
        </p:txBody>
      </p:sp>
      <p:graphicFrame>
        <p:nvGraphicFramePr>
          <p:cNvPr id="314" name="Chart 314"/>
          <p:cNvGraphicFramePr/>
          <p:nvPr/>
        </p:nvGraphicFramePr>
        <p:xfrm>
          <a:off x="677192" y="1506537"/>
          <a:ext cx="7396251" cy="50648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15" name="Shape 315"/>
          <p:cNvSpPr>
            <a:spLocks noGrp="1"/>
          </p:cNvSpPr>
          <p:nvPr>
            <p:ph type="title" idx="4294967295"/>
          </p:nvPr>
        </p:nvSpPr>
        <p:spPr>
          <a:xfrm>
            <a:off x="642937" y="500062"/>
            <a:ext cx="8229601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def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  <a:effectLst/>
              </a:defRPr>
            </a:pPr>
            <a:r>
              <a: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rPr>
              <a:t>1.4.5 Exchange Rate</a:t>
            </a:r>
          </a:p>
        </p:txBody>
      </p:sp>
      <p:sp>
        <p:nvSpPr>
          <p:cNvPr id="316" name="Shape 316"/>
          <p:cNvSpPr/>
          <p:nvPr/>
        </p:nvSpPr>
        <p:spPr>
          <a:xfrm>
            <a:off x="36512" y="6486915"/>
            <a:ext cx="7634288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defRPr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Source: Draw using data from www.bot.or.th</a:t>
            </a:r>
          </a:p>
        </p:txBody>
      </p:sp>
      <p:sp>
        <p:nvSpPr>
          <p:cNvPr id="317" name="Shape 317"/>
          <p:cNvSpPr/>
          <p:nvPr/>
        </p:nvSpPr>
        <p:spPr>
          <a:xfrm>
            <a:off x="2273443" y="1333854"/>
            <a:ext cx="4597114" cy="350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800"/>
            </a:lvl1pPr>
          </a:lstStyle>
          <a:p>
            <a:pPr lvl="0"/>
            <a:r>
              <a:t>Reference rate: BAHT : US DOLLAR (USD) </a:t>
            </a:r>
          </a:p>
        </p:txBody>
      </p:sp>
    </p:spTree>
    <p:extLst>
      <p:ext uri="{BB962C8B-B14F-4D97-AF65-F5344CB8AC3E}">
        <p14:creationId xmlns:p14="http://schemas.microsoft.com/office/powerpoint/2010/main" val="148711425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1" name="Group 321"/>
          <p:cNvGrpSpPr/>
          <p:nvPr/>
        </p:nvGrpSpPr>
        <p:grpSpPr>
          <a:xfrm>
            <a:off x="8686800" y="6553199"/>
            <a:ext cx="457200" cy="304801"/>
            <a:chOff x="0" y="0"/>
            <a:chExt cx="457200" cy="304800"/>
          </a:xfrm>
        </p:grpSpPr>
        <p:sp>
          <p:nvSpPr>
            <p:cNvPr id="319" name="Shape 319"/>
            <p:cNvSpPr/>
            <p:nvPr/>
          </p:nvSpPr>
          <p:spPr>
            <a:xfrm>
              <a:off x="0" y="0"/>
              <a:ext cx="457200" cy="30480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320" name="Shape 320"/>
            <p:cNvSpPr/>
            <p:nvPr/>
          </p:nvSpPr>
          <p:spPr>
            <a:xfrm>
              <a:off x="0" y="0"/>
              <a:ext cx="457200" cy="28708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lvl1pPr>
            </a:lstStyle>
            <a:p>
              <a:pPr lvl="0">
                <a:defRPr sz="1800"/>
              </a:pPr>
              <a:r>
                <a:rPr sz="1400"/>
                <a:t>38</a:t>
              </a:r>
            </a:p>
          </p:txBody>
        </p:sp>
      </p:grpSp>
      <p:sp>
        <p:nvSpPr>
          <p:cNvPr id="322" name="Shape 322"/>
          <p:cNvSpPr>
            <a:spLocks noGrp="1"/>
          </p:cNvSpPr>
          <p:nvPr>
            <p:ph type="title" idx="4294967295"/>
          </p:nvPr>
        </p:nvSpPr>
        <p:spPr>
          <a:xfrm>
            <a:off x="642937" y="500062"/>
            <a:ext cx="8229601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def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  <a:effectLst/>
              </a:defRPr>
            </a:pPr>
            <a:r>
              <a: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rPr>
              <a:t>1.4.5 Exchange Rate</a:t>
            </a:r>
          </a:p>
        </p:txBody>
      </p:sp>
      <p:sp>
        <p:nvSpPr>
          <p:cNvPr id="323" name="Shape 323"/>
          <p:cNvSpPr/>
          <p:nvPr/>
        </p:nvSpPr>
        <p:spPr>
          <a:xfrm>
            <a:off x="-1" y="6477000"/>
            <a:ext cx="9144002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defRPr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graphicFrame>
        <p:nvGraphicFramePr>
          <p:cNvPr id="324" name="Table 324"/>
          <p:cNvGraphicFramePr/>
          <p:nvPr/>
        </p:nvGraphicFramePr>
        <p:xfrm>
          <a:off x="864393" y="1667579"/>
          <a:ext cx="7786685" cy="3887782"/>
        </p:xfrm>
        <a:graphic>
          <a:graphicData uri="http://schemas.openxmlformats.org/drawingml/2006/table">
            <a:tbl>
              <a:tblPr/>
              <a:tblGrid>
                <a:gridCol w="2182461"/>
                <a:gridCol w="833713"/>
                <a:gridCol w="833713"/>
                <a:gridCol w="1039727"/>
                <a:gridCol w="1013975"/>
                <a:gridCol w="869121"/>
                <a:gridCol w="1013975"/>
              </a:tblGrid>
              <a:tr h="322262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 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2009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2010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2011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2012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2013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2014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D9D9D9"/>
                      </a:solidFill>
                      <a:round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</a:tr>
              <a:tr h="557212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solidFill>
                            <a:srgbClr val="2D2DB9"/>
                          </a:solidFill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USA : DOLLAR (USD) 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defRPr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D9D9D9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</a:tr>
              <a:tr h="30638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      BUYING SIGHT 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34.0987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31.4876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30.2533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30.8445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30.4891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32.2451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D8D8D8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</a:tr>
              <a:tr h="30638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      BUYING T/T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34.1970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31.5857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30.3518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30.9430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30.5874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32.3388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D8D8D8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</a:tr>
              <a:tr h="30638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      SELLING 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34.4728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31.8674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30.6316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31.2232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30.8645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32.6208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D8D8D8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</a:tr>
              <a:tr h="30638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      MID RATE 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34.2858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31.6898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30.4917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31.0831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30.7260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32.4798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D8D8D8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</a:tr>
              <a:tr h="557212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solidFill>
                            <a:srgbClr val="C00000"/>
                          </a:solidFill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EURO ZONE : EURO (EUR)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defRPr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D9D9D9"/>
                      </a:solidFill>
                      <a:round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</a:tr>
              <a:tr h="30638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      BUYING SIGHT 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47.3237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41.6554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41.9746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39.5458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40.3984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42.7404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D8D8D8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</a:tr>
              <a:tr h="30638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      BUYING T/T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47.4527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41.7787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42.1054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39.6635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40.5173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42.8541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D8D8D8"/>
                      </a:solidFill>
                      <a:miter lim="400000"/>
                    </a:lnR>
                    <a:lnT w="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</a:tr>
              <a:tr h="30638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      SELLING 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48.0993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42.4013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42.7262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40.2642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41.1072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43.4609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D8D8D8"/>
                      </a:solidFill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</a:tr>
              <a:tr h="30638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      MID RATE 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miter lim="400000"/>
                    </a:lnT>
                    <a:lnB w="635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47.7115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42.0440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42.4158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39.9639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40.8123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808080"/>
                      </a:solidFill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43.1576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808080"/>
                      </a:solidFill>
                      <a:miter lim="400000"/>
                    </a:lnL>
                    <a:lnR w="12700">
                      <a:solidFill>
                        <a:srgbClr val="D8D8D8"/>
                      </a:solidFill>
                      <a:miter lim="400000"/>
                    </a:lnR>
                    <a:lnT w="12700">
                      <a:solidFill>
                        <a:srgbClr val="D8D8D8"/>
                      </a:solidFill>
                      <a:miter lim="400000"/>
                    </a:lnT>
                    <a:lnB w="12700">
                      <a:solidFill>
                        <a:srgbClr val="D8D8D8"/>
                      </a:solidFill>
                      <a:miter lim="4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25" name="Shape 325"/>
          <p:cNvSpPr/>
          <p:nvPr/>
        </p:nvSpPr>
        <p:spPr>
          <a:xfrm>
            <a:off x="827087" y="5805487"/>
            <a:ext cx="7634288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Source: Data from www.bot.or.th</a:t>
            </a:r>
          </a:p>
        </p:txBody>
      </p:sp>
    </p:spTree>
    <p:extLst>
      <p:ext uri="{BB962C8B-B14F-4D97-AF65-F5344CB8AC3E}">
        <p14:creationId xmlns:p14="http://schemas.microsoft.com/office/powerpoint/2010/main" val="306916639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9" name="Group 329"/>
          <p:cNvGrpSpPr/>
          <p:nvPr/>
        </p:nvGrpSpPr>
        <p:grpSpPr>
          <a:xfrm>
            <a:off x="8686800" y="6553199"/>
            <a:ext cx="457200" cy="304801"/>
            <a:chOff x="0" y="0"/>
            <a:chExt cx="457200" cy="304800"/>
          </a:xfrm>
        </p:grpSpPr>
        <p:sp>
          <p:nvSpPr>
            <p:cNvPr id="327" name="Shape 327"/>
            <p:cNvSpPr/>
            <p:nvPr/>
          </p:nvSpPr>
          <p:spPr>
            <a:xfrm>
              <a:off x="0" y="0"/>
              <a:ext cx="457200" cy="30480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328" name="Shape 328"/>
            <p:cNvSpPr/>
            <p:nvPr/>
          </p:nvSpPr>
          <p:spPr>
            <a:xfrm>
              <a:off x="0" y="0"/>
              <a:ext cx="457200" cy="28708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lvl1pPr>
            </a:lstStyle>
            <a:p>
              <a:pPr lvl="0">
                <a:defRPr sz="1800"/>
              </a:pPr>
              <a:r>
                <a:rPr sz="1400"/>
                <a:t>39</a:t>
              </a:r>
            </a:p>
          </p:txBody>
        </p:sp>
      </p:grpSp>
      <p:sp>
        <p:nvSpPr>
          <p:cNvPr id="330" name="Shape 330"/>
          <p:cNvSpPr>
            <a:spLocks noGrp="1"/>
          </p:cNvSpPr>
          <p:nvPr>
            <p:ph type="title" idx="4294967295"/>
          </p:nvPr>
        </p:nvSpPr>
        <p:spPr>
          <a:xfrm>
            <a:off x="642937" y="500062"/>
            <a:ext cx="8229601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def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  <a:effectLst/>
              </a:defRPr>
            </a:pPr>
            <a:r>
              <a: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rPr>
              <a:t>1.4.5 Exchange Rate</a:t>
            </a:r>
          </a:p>
        </p:txBody>
      </p:sp>
      <p:sp>
        <p:nvSpPr>
          <p:cNvPr id="331" name="Shape 331"/>
          <p:cNvSpPr/>
          <p:nvPr/>
        </p:nvSpPr>
        <p:spPr>
          <a:xfrm>
            <a:off x="-1" y="6477000"/>
            <a:ext cx="9144002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defRPr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332" name="Shape 332"/>
          <p:cNvSpPr/>
          <p:nvPr/>
        </p:nvSpPr>
        <p:spPr>
          <a:xfrm>
            <a:off x="827087" y="5805487"/>
            <a:ext cx="7634288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Source: Data from www.bot.or.th</a:t>
            </a:r>
          </a:p>
        </p:txBody>
      </p:sp>
      <p:graphicFrame>
        <p:nvGraphicFramePr>
          <p:cNvPr id="333" name="Table 333"/>
          <p:cNvGraphicFramePr/>
          <p:nvPr/>
        </p:nvGraphicFramePr>
        <p:xfrm>
          <a:off x="755650" y="1557337"/>
          <a:ext cx="8102599" cy="4113210"/>
        </p:xfrm>
        <a:graphic>
          <a:graphicData uri="http://schemas.openxmlformats.org/drawingml/2006/table">
            <a:tbl>
              <a:tblPr/>
              <a:tblGrid>
                <a:gridCol w="2673350"/>
                <a:gridCol w="1000125"/>
                <a:gridCol w="928687"/>
                <a:gridCol w="857250"/>
                <a:gridCol w="857250"/>
                <a:gridCol w="928687"/>
                <a:gridCol w="857250"/>
              </a:tblGrid>
              <a:tr h="347662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 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2009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2010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2011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2012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2013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FFFFFF"/>
                      </a:solidFill>
                      <a:round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r>
                        <a:t>2014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FFFFFF"/>
                      </a:solidFill>
                      <a:round/>
                    </a:lnL>
                    <a:lnR w="12700">
                      <a:miter lim="400000"/>
                    </a:lnR>
                    <a:lnT w="635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round/>
                    </a:lnB>
                    <a:solidFill>
                      <a:srgbClr val="CCFFFF"/>
                    </a:solidFill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solidFill>
                            <a:srgbClr val="2D2DB9"/>
                          </a:solidFill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JAPAN : YEN (100 YEN) (JPY) 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D9D9D9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solidFill>
                        <a:srgbClr val="D9D9D9"/>
                      </a:solidFill>
                      <a:round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      BUYING SIGHT 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36.3413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35.7035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37.7763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38.4875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31.1245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30.3894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</a:tr>
              <a:tr h="33178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      BUYING T/T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36.4436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35.8097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37.8917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38.6026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31.2248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30.4807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      SELLING 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37.0895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36.5011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38.6527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39.3636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31.8260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31.0516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33178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      MID RATE 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36.7154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36.1162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38.2722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38.9831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31.5254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30.7661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solidFill>
                            <a:srgbClr val="C00000"/>
                          </a:solidFill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CHINA : YUAN RENMINBI (CNY)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D9D9D9"/>
                      </a:solidFill>
                      <a:round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defRPr sz="1800" b="0" i="0"/>
                      </a:pPr>
                      <a:endParaRPr/>
                    </a:p>
                  </a:txBody>
                  <a:tcPr marL="0" marR="0" marT="0" marB="0" anchor="b" horzOverflow="overflow">
                    <a:lnL w="12700">
                      <a:solidFill>
                        <a:srgbClr val="D9D9D9"/>
                      </a:solidFill>
                      <a:round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custDash/>
                      <a:miter lim="0"/>
                    </a:lnB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      BUYING SIGHT 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4.9895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4.5950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4.6198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4.8254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4.9083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5.1926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custDash/>
                      <a:miter lim="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33178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      BUYING T/T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5.0023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4.6257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4.6509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4.8587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4.9398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5.2203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      SELLING 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5.0586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4.7510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4.8031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5.0117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5.0735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5.3355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33178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      MID RATE </a:t>
                      </a:r>
                    </a:p>
                  </a:txBody>
                  <a:tcPr marL="0" marR="0" marT="0" marB="0" anchor="b" horzOverflow="overflow">
                    <a:lnL w="12700"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miter lim="400000"/>
                    </a:lnT>
                    <a:lnB w="635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5.0241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4.6772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4.7270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4.9352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5.0067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5.2779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732631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" name="Group 337"/>
          <p:cNvGrpSpPr/>
          <p:nvPr/>
        </p:nvGrpSpPr>
        <p:grpSpPr>
          <a:xfrm>
            <a:off x="8686800" y="6553199"/>
            <a:ext cx="457200" cy="304801"/>
            <a:chOff x="0" y="0"/>
            <a:chExt cx="457200" cy="304800"/>
          </a:xfrm>
        </p:grpSpPr>
        <p:sp>
          <p:nvSpPr>
            <p:cNvPr id="335" name="Shape 335"/>
            <p:cNvSpPr/>
            <p:nvPr/>
          </p:nvSpPr>
          <p:spPr>
            <a:xfrm>
              <a:off x="0" y="0"/>
              <a:ext cx="457200" cy="30480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pPr>
              <a:endParaRPr/>
            </a:p>
          </p:txBody>
        </p:sp>
        <p:sp>
          <p:nvSpPr>
            <p:cNvPr id="336" name="Shape 336"/>
            <p:cNvSpPr/>
            <p:nvPr/>
          </p:nvSpPr>
          <p:spPr>
            <a:xfrm>
              <a:off x="0" y="0"/>
              <a:ext cx="457200" cy="28708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r">
                <a:defRPr sz="1400">
                  <a:latin typeface="Times New Roman"/>
                  <a:ea typeface="Times New Roman"/>
                  <a:cs typeface="Times New Roman"/>
                  <a:sym typeface="Times New Roman"/>
                </a:defRPr>
              </a:lvl1pPr>
            </a:lstStyle>
            <a:p>
              <a:pPr lvl="0">
                <a:defRPr sz="1800"/>
              </a:pPr>
              <a:r>
                <a:rPr sz="1400"/>
                <a:t>40</a:t>
              </a:r>
            </a:p>
          </p:txBody>
        </p:sp>
      </p:grpSp>
      <p:sp>
        <p:nvSpPr>
          <p:cNvPr id="338" name="Shape 338"/>
          <p:cNvSpPr>
            <a:spLocks noGrp="1"/>
          </p:cNvSpPr>
          <p:nvPr>
            <p:ph type="title" idx="4294967295"/>
          </p:nvPr>
        </p:nvSpPr>
        <p:spPr>
          <a:xfrm>
            <a:off x="684212" y="404812"/>
            <a:ext cx="8229601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def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  <a:effectLst/>
              </a:defRPr>
            </a:pPr>
            <a:r>
              <a: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rPr>
              <a:t>1.4.5 Exchange Rate</a:t>
            </a:r>
          </a:p>
        </p:txBody>
      </p:sp>
      <p:graphicFrame>
        <p:nvGraphicFramePr>
          <p:cNvPr id="339" name="Table 339"/>
          <p:cNvGraphicFramePr/>
          <p:nvPr>
            <p:extLst>
              <p:ext uri="{D42A27DB-BD31-4B8C-83A1-F6EECF244321}">
                <p14:modId xmlns:p14="http://schemas.microsoft.com/office/powerpoint/2010/main" val="1882451240"/>
              </p:ext>
            </p:extLst>
          </p:nvPr>
        </p:nvGraphicFramePr>
        <p:xfrm>
          <a:off x="857250" y="1714500"/>
          <a:ext cx="7459662" cy="3197223"/>
        </p:xfrm>
        <a:graphic>
          <a:graphicData uri="http://schemas.openxmlformats.org/drawingml/2006/table">
            <a:tbl>
              <a:tblPr/>
              <a:tblGrid>
                <a:gridCol w="4286250"/>
                <a:gridCol w="1000125"/>
                <a:gridCol w="1000125"/>
                <a:gridCol w="1173162"/>
              </a:tblGrid>
              <a:tr h="39528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rPr dirty="0"/>
                        <a:t> 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dirty="0">
                          <a:latin typeface="Microsoft Sans Serif"/>
                          <a:ea typeface="Microsoft Sans Serif"/>
                          <a:cs typeface="Microsoft Sans Serif"/>
                          <a:sym typeface="Microsoft Sans Serif"/>
                        </a:rPr>
                        <a:t>2012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dirty="0"/>
                        <a:t>2013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dirty="0"/>
                        <a:t>2014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round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48418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t>US Dollars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31.0831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30.7260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32.4798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t>Great Britain Pound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49.2677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48.0819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53.5052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376237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t>Euro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39.9639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40.8123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43.1576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t>100 Japanese Yen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38.9831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31.5254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30.7661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493712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t>1,000 Indonesia Rupiah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3.3350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2.9432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2.7430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lvl="0" algn="l">
                        <a:defRPr sz="1800" b="0" i="0"/>
                      </a:pPr>
                      <a:r>
                        <a:t>Chinese Yuan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miter lim="400000"/>
                    </a:lnT>
                    <a:lnB w="12700">
                      <a:solidFill>
                        <a:srgbClr val="000000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4.9352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5.0067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sz="1800" b="0" i="0"/>
                      </a:pPr>
                      <a:r>
                        <a:rPr sz="1300" b="1">
                          <a:solidFill>
                            <a:srgbClr val="626262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5.2779</a:t>
                      </a:r>
                    </a:p>
                  </a:txBody>
                  <a:tcPr marL="50800" marR="50800" marT="50800" marB="50800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40" name="Shape 340"/>
          <p:cNvSpPr/>
          <p:nvPr/>
        </p:nvSpPr>
        <p:spPr>
          <a:xfrm>
            <a:off x="827087" y="1125537"/>
            <a:ext cx="7345363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Baht per/1 unit of foreign currency</a:t>
            </a:r>
          </a:p>
        </p:txBody>
      </p:sp>
      <p:sp>
        <p:nvSpPr>
          <p:cNvPr id="341" name="Shape 341"/>
          <p:cNvSpPr/>
          <p:nvPr/>
        </p:nvSpPr>
        <p:spPr>
          <a:xfrm>
            <a:off x="827087" y="5373687"/>
            <a:ext cx="7634288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Source: Data from www.bot.or.th</a:t>
            </a:r>
          </a:p>
        </p:txBody>
      </p:sp>
    </p:spTree>
    <p:extLst>
      <p:ext uri="{BB962C8B-B14F-4D97-AF65-F5344CB8AC3E}">
        <p14:creationId xmlns:p14="http://schemas.microsoft.com/office/powerpoint/2010/main" val="406290062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0"/>
            <a:ext cx="8501063" cy="709613"/>
          </a:xfrm>
        </p:spPr>
        <p:txBody>
          <a:bodyPr/>
          <a:lstStyle/>
          <a:p>
            <a:pPr algn="l">
              <a:defRPr/>
            </a:pPr>
            <a:r>
              <a:rPr lang="en-US" sz="2400" dirty="0" smtClean="0"/>
              <a:t>1.4.6 Income distribution (Lorenz Curve and Gini-coefficient)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1B301F7-5BF1-49A3-880C-238D7ED06FB6}" type="slidenum">
              <a:rPr lang="en-US" sz="1400"/>
              <a:pPr eaLnBrk="1" hangingPunct="1"/>
              <a:t>41</a:t>
            </a:fld>
            <a:endParaRPr lang="en-US" sz="1400"/>
          </a:p>
        </p:txBody>
      </p:sp>
      <p:pic>
        <p:nvPicPr>
          <p:cNvPr id="45060" name="Picture 4" descr="A typical Lorenz curve">
            <a:hlinkClick r:id="rId2" tooltip="&quot;A typical Lorenz curve&quot;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785813"/>
            <a:ext cx="8643938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TextBox 4"/>
          <p:cNvSpPr txBox="1">
            <a:spLocks noChangeArrowheads="1"/>
          </p:cNvSpPr>
          <p:nvPr/>
        </p:nvSpPr>
        <p:spPr bwMode="auto">
          <a:xfrm>
            <a:off x="5292725" y="3213100"/>
            <a:ext cx="43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45062" name="TextBox 4"/>
          <p:cNvSpPr txBox="1">
            <a:spLocks noChangeArrowheads="1"/>
          </p:cNvSpPr>
          <p:nvPr/>
        </p:nvSpPr>
        <p:spPr bwMode="auto">
          <a:xfrm>
            <a:off x="6227763" y="3933825"/>
            <a:ext cx="43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7" name="Oval 6"/>
          <p:cNvSpPr/>
          <p:nvPr/>
        </p:nvSpPr>
        <p:spPr>
          <a:xfrm>
            <a:off x="2555875" y="4292600"/>
            <a:ext cx="144463" cy="144463"/>
          </a:xfrm>
          <a:prstGeom prst="ellipse">
            <a:avLst/>
          </a:prstGeom>
          <a:solidFill>
            <a:srgbClr val="FFFF99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064" name="TextBox 4"/>
          <p:cNvSpPr txBox="1">
            <a:spLocks noChangeArrowheads="1"/>
          </p:cNvSpPr>
          <p:nvPr/>
        </p:nvSpPr>
        <p:spPr bwMode="auto">
          <a:xfrm>
            <a:off x="2339975" y="3860800"/>
            <a:ext cx="43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chemeClr val="accent2"/>
                </a:solidFill>
                <a:latin typeface="Times New Roman" panose="02020603050405020304" pitchFamily="18" charset="0"/>
              </a:rPr>
              <a:t>X</a:t>
            </a:r>
          </a:p>
        </p:txBody>
      </p:sp>
      <p:sp>
        <p:nvSpPr>
          <p:cNvPr id="9" name="Oval 8"/>
          <p:cNvSpPr/>
          <p:nvPr/>
        </p:nvSpPr>
        <p:spPr>
          <a:xfrm>
            <a:off x="2555875" y="4581525"/>
            <a:ext cx="144463" cy="142875"/>
          </a:xfrm>
          <a:prstGeom prst="ellipse">
            <a:avLst/>
          </a:prstGeom>
          <a:solidFill>
            <a:srgbClr val="FFFF99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066" name="TextBox 4"/>
          <p:cNvSpPr txBox="1">
            <a:spLocks noChangeArrowheads="1"/>
          </p:cNvSpPr>
          <p:nvPr/>
        </p:nvSpPr>
        <p:spPr bwMode="auto">
          <a:xfrm>
            <a:off x="2124075" y="4365625"/>
            <a:ext cx="43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chemeClr val="accent2"/>
                </a:solidFill>
                <a:latin typeface="Times New Roman" panose="02020603050405020304" pitchFamily="18" charset="0"/>
              </a:rPr>
              <a:t>Y</a:t>
            </a:r>
          </a:p>
        </p:txBody>
      </p:sp>
      <p:sp>
        <p:nvSpPr>
          <p:cNvPr id="11" name="Oval 10"/>
          <p:cNvSpPr/>
          <p:nvPr/>
        </p:nvSpPr>
        <p:spPr>
          <a:xfrm>
            <a:off x="2555875" y="4941888"/>
            <a:ext cx="144463" cy="142875"/>
          </a:xfrm>
          <a:prstGeom prst="ellipse">
            <a:avLst/>
          </a:prstGeom>
          <a:solidFill>
            <a:srgbClr val="FFFF99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068" name="TextBox 4"/>
          <p:cNvSpPr txBox="1">
            <a:spLocks noChangeArrowheads="1"/>
          </p:cNvSpPr>
          <p:nvPr/>
        </p:nvSpPr>
        <p:spPr bwMode="auto">
          <a:xfrm>
            <a:off x="2195513" y="4941888"/>
            <a:ext cx="431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chemeClr val="accent2"/>
                </a:solidFill>
                <a:latin typeface="Times New Roman" panose="02020603050405020304" pitchFamily="18" charset="0"/>
              </a:rPr>
              <a:t>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5F548A3-11DA-4C42-AB04-2D5A7B68717A}" type="slidenum">
              <a:rPr lang="en-US" sz="1400"/>
              <a:pPr eaLnBrk="1" hangingPunct="1"/>
              <a:t>42</a:t>
            </a:fld>
            <a:endParaRPr lang="en-US" sz="1400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0" y="928688"/>
            <a:ext cx="1571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latin typeface="Times New Roman" panose="02020603050405020304" pitchFamily="18" charset="0"/>
              </a:rPr>
              <a:t>At point X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1714500" y="1071563"/>
            <a:ext cx="285750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214563" y="928688"/>
            <a:ext cx="36433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latin typeface="Times New Roman" panose="02020603050405020304" pitchFamily="18" charset="0"/>
              </a:rPr>
              <a:t>20% of household receives 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643563" y="928688"/>
            <a:ext cx="2857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dirty="0" smtClean="0">
                <a:latin typeface="Times New Roman" panose="02020603050405020304" pitchFamily="18" charset="0"/>
              </a:rPr>
              <a:t>_______________</a:t>
            </a:r>
            <a:endParaRPr lang="en-US" altLang="th-TH" sz="2400" dirty="0">
              <a:latin typeface="Times New Roman" panose="02020603050405020304" pitchFamily="18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0" y="1500188"/>
            <a:ext cx="1571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latin typeface="Times New Roman" panose="02020603050405020304" pitchFamily="18" charset="0"/>
              </a:rPr>
              <a:t>At point Y</a:t>
            </a:r>
          </a:p>
        </p:txBody>
      </p:sp>
      <p:sp>
        <p:nvSpPr>
          <p:cNvPr id="15" name="Right Arrow 14"/>
          <p:cNvSpPr/>
          <p:nvPr/>
        </p:nvSpPr>
        <p:spPr>
          <a:xfrm>
            <a:off x="1714500" y="1643063"/>
            <a:ext cx="285750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2214563" y="1500188"/>
            <a:ext cx="36433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latin typeface="Times New Roman" panose="02020603050405020304" pitchFamily="18" charset="0"/>
              </a:rPr>
              <a:t>20% of household receives 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643563" y="1500188"/>
            <a:ext cx="2857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dirty="0" smtClean="0">
                <a:latin typeface="Times New Roman" panose="02020603050405020304" pitchFamily="18" charset="0"/>
              </a:rPr>
              <a:t>_______________</a:t>
            </a:r>
            <a:endParaRPr lang="en-US" altLang="th-TH" sz="2400" dirty="0">
              <a:latin typeface="Times New Roman" panose="02020603050405020304" pitchFamily="18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0" y="2071688"/>
            <a:ext cx="1571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latin typeface="Times New Roman" panose="02020603050405020304" pitchFamily="18" charset="0"/>
              </a:rPr>
              <a:t>At point Z</a:t>
            </a:r>
          </a:p>
        </p:txBody>
      </p:sp>
      <p:sp>
        <p:nvSpPr>
          <p:cNvPr id="19" name="Right Arrow 18"/>
          <p:cNvSpPr/>
          <p:nvPr/>
        </p:nvSpPr>
        <p:spPr>
          <a:xfrm>
            <a:off x="1714500" y="2214563"/>
            <a:ext cx="285750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2214563" y="2071688"/>
            <a:ext cx="36433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latin typeface="Times New Roman" panose="02020603050405020304" pitchFamily="18" charset="0"/>
              </a:rPr>
              <a:t>20% of household receives 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5643563" y="2071688"/>
            <a:ext cx="2857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dirty="0" smtClean="0">
                <a:latin typeface="Times New Roman" panose="02020603050405020304" pitchFamily="18" charset="0"/>
              </a:rPr>
              <a:t>_______________</a:t>
            </a:r>
            <a:endParaRPr lang="en-US" altLang="th-TH" sz="2400" dirty="0">
              <a:latin typeface="Times New Roman" panose="02020603050405020304" pitchFamily="18" charset="0"/>
            </a:endParaRPr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357188" y="214313"/>
            <a:ext cx="8501062" cy="709612"/>
          </a:xfrm>
        </p:spPr>
        <p:txBody>
          <a:bodyPr/>
          <a:lstStyle/>
          <a:p>
            <a:pPr algn="l">
              <a:defRPr/>
            </a:pPr>
            <a:r>
              <a:rPr lang="en-US" sz="2400" dirty="0" smtClean="0"/>
              <a:t>1.4.6 Income distribution (Lorenz Curve and Gini-coefficient)</a:t>
            </a:r>
            <a:endParaRPr lang="en-US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441325" y="2754313"/>
            <a:ext cx="6273800" cy="4619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006600"/>
                </a:solidFill>
              </a:rPr>
              <a:t>Point X is on </a:t>
            </a:r>
            <a:r>
              <a:rPr lang="en-US" b="1" dirty="0" smtClean="0">
                <a:solidFill>
                  <a:srgbClr val="006600"/>
                </a:solidFill>
              </a:rPr>
              <a:t>the __________________</a:t>
            </a:r>
            <a:endParaRPr lang="en-US" b="1" dirty="0">
              <a:solidFill>
                <a:srgbClr val="006600"/>
              </a:solidFill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28625" y="3357563"/>
            <a:ext cx="6286500" cy="461962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Point Y is on </a:t>
            </a:r>
            <a:r>
              <a:rPr lang="en-US" altLang="th-TH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the __________________</a:t>
            </a:r>
            <a:endParaRPr lang="en-US" altLang="th-TH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28625" y="4000500"/>
            <a:ext cx="7786688" cy="4619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000066"/>
                </a:solidFill>
              </a:rPr>
              <a:t>Point Z is on </a:t>
            </a:r>
            <a:r>
              <a:rPr lang="en-US" b="1" dirty="0" smtClean="0">
                <a:solidFill>
                  <a:srgbClr val="000066"/>
                </a:solidFill>
              </a:rPr>
              <a:t>the __________________</a:t>
            </a:r>
            <a:endParaRPr lang="en-US" b="1" dirty="0">
              <a:solidFill>
                <a:srgbClr val="000066"/>
              </a:solidFill>
            </a:endParaRPr>
          </a:p>
        </p:txBody>
      </p:sp>
      <p:grpSp>
        <p:nvGrpSpPr>
          <p:cNvPr id="2" name="Group 39"/>
          <p:cNvGrpSpPr>
            <a:grpSpLocks/>
          </p:cNvGrpSpPr>
          <p:nvPr/>
        </p:nvGrpSpPr>
        <p:grpSpPr bwMode="auto">
          <a:xfrm>
            <a:off x="928688" y="4643438"/>
            <a:ext cx="5286375" cy="1033462"/>
            <a:chOff x="928662" y="4643446"/>
            <a:chExt cx="5286412" cy="1033169"/>
          </a:xfrm>
        </p:grpSpPr>
        <p:sp>
          <p:nvSpPr>
            <p:cNvPr id="46105" name="TextBox 22"/>
            <p:cNvSpPr txBox="1">
              <a:spLocks noChangeArrowheads="1"/>
            </p:cNvSpPr>
            <p:nvPr/>
          </p:nvSpPr>
          <p:spPr bwMode="auto">
            <a:xfrm>
              <a:off x="928662" y="4714884"/>
              <a:ext cx="228601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>
                  <a:latin typeface="Times New Roman" panose="02020603050405020304" pitchFamily="18" charset="0"/>
                </a:rPr>
                <a:t>Gini-coefficient</a:t>
              </a:r>
            </a:p>
          </p:txBody>
        </p:sp>
        <p:sp>
          <p:nvSpPr>
            <p:cNvPr id="46106" name="TextBox 27"/>
            <p:cNvSpPr txBox="1">
              <a:spLocks noChangeArrowheads="1"/>
            </p:cNvSpPr>
            <p:nvPr/>
          </p:nvSpPr>
          <p:spPr bwMode="auto">
            <a:xfrm>
              <a:off x="3143240" y="4714884"/>
              <a:ext cx="42862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>
                  <a:latin typeface="Times New Roman" panose="02020603050405020304" pitchFamily="18" charset="0"/>
                </a:rPr>
                <a:t>=</a:t>
              </a:r>
            </a:p>
          </p:txBody>
        </p:sp>
        <p:sp>
          <p:nvSpPr>
            <p:cNvPr id="46107" name="TextBox 28"/>
            <p:cNvSpPr txBox="1">
              <a:spLocks noChangeArrowheads="1"/>
            </p:cNvSpPr>
            <p:nvPr/>
          </p:nvSpPr>
          <p:spPr bwMode="auto">
            <a:xfrm>
              <a:off x="4286248" y="4643446"/>
              <a:ext cx="135732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>
                  <a:latin typeface="Times New Roman" panose="02020603050405020304" pitchFamily="18" charset="0"/>
                </a:rPr>
                <a:t>area A</a:t>
              </a:r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3714743" y="5143366"/>
              <a:ext cx="2286016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109" name="TextBox 31"/>
            <p:cNvSpPr txBox="1">
              <a:spLocks noChangeArrowheads="1"/>
            </p:cNvSpPr>
            <p:nvPr/>
          </p:nvSpPr>
          <p:spPr bwMode="auto">
            <a:xfrm>
              <a:off x="3786182" y="5214950"/>
              <a:ext cx="242889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>
                  <a:latin typeface="Times New Roman" panose="02020603050405020304" pitchFamily="18" charset="0"/>
                </a:rPr>
                <a:t>area A + area B</a:t>
              </a:r>
            </a:p>
          </p:txBody>
        </p:sp>
      </p:grp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395288" y="5805488"/>
            <a:ext cx="2500312" cy="461962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0066"/>
                </a:solidFill>
                <a:latin typeface="Times New Roman" panose="02020603050405020304" pitchFamily="18" charset="0"/>
              </a:rPr>
              <a:t>Gini-coefficient 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 rot="5400000" flipH="1" flipV="1">
            <a:off x="2449513" y="5983288"/>
            <a:ext cx="357187" cy="158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ight Arrow 37"/>
          <p:cNvSpPr/>
          <p:nvPr/>
        </p:nvSpPr>
        <p:spPr>
          <a:xfrm>
            <a:off x="3059113" y="5949950"/>
            <a:ext cx="357187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3635375" y="5805488"/>
            <a:ext cx="4786313" cy="461962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0066"/>
                </a:solidFill>
                <a:latin typeface="Times New Roman" panose="02020603050405020304" pitchFamily="18" charset="0"/>
              </a:rPr>
              <a:t>Unequal income distribution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 animBg="1"/>
      <p:bldP spid="12" grpId="0"/>
      <p:bldP spid="13" grpId="0"/>
      <p:bldP spid="14" grpId="0"/>
      <p:bldP spid="15" grpId="0" animBg="1"/>
      <p:bldP spid="16" grpId="0"/>
      <p:bldP spid="17" grpId="0"/>
      <p:bldP spid="18" grpId="0"/>
      <p:bldP spid="19" grpId="0" animBg="1"/>
      <p:bldP spid="20" grpId="0"/>
      <p:bldP spid="21" grpId="0"/>
      <p:bldP spid="24" grpId="0" animBg="1"/>
      <p:bldP spid="25" grpId="0" animBg="1"/>
      <p:bldP spid="26" grpId="0" animBg="1"/>
      <p:bldP spid="33" grpId="0" animBg="1"/>
      <p:bldP spid="38" grpId="0" animBg="1"/>
      <p:bldP spid="4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1.5 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188" y="1341438"/>
            <a:ext cx="8153400" cy="4953000"/>
          </a:xfrm>
        </p:spPr>
        <p:txBody>
          <a:bodyPr/>
          <a:lstStyle/>
          <a:p>
            <a:pPr>
              <a:buFont typeface="Courier New" panose="02070309020205020404" pitchFamily="49" charset="0"/>
              <a:buChar char="o"/>
              <a:defRPr/>
            </a:pPr>
            <a:r>
              <a:rPr lang="en-US" dirty="0" smtClean="0"/>
              <a:t>Different historical periods brought about different concerns that underpinned development in macroeconomic ideas</a:t>
            </a: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en-US" dirty="0" smtClean="0"/>
              <a:t>From </a:t>
            </a:r>
            <a:r>
              <a:rPr lang="en-US" dirty="0" smtClean="0">
                <a:solidFill>
                  <a:srgbClr val="0000CC"/>
                </a:solidFill>
              </a:rPr>
              <a:t>Classical</a:t>
            </a:r>
            <a:r>
              <a:rPr lang="en-US" dirty="0" smtClean="0"/>
              <a:t> to </a:t>
            </a:r>
            <a:r>
              <a:rPr lang="en-US" dirty="0" smtClean="0">
                <a:solidFill>
                  <a:srgbClr val="0000CC"/>
                </a:solidFill>
              </a:rPr>
              <a:t>Keynesian</a:t>
            </a:r>
            <a:r>
              <a:rPr lang="en-US" dirty="0" smtClean="0"/>
              <a:t> (through </a:t>
            </a:r>
            <a:r>
              <a:rPr lang="en-US" dirty="0" smtClean="0">
                <a:solidFill>
                  <a:srgbClr val="0000CC"/>
                </a:solidFill>
              </a:rPr>
              <a:t>Marx</a:t>
            </a:r>
            <a:r>
              <a:rPr lang="en-US" dirty="0" smtClean="0"/>
              <a:t>)</a:t>
            </a: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en-US" dirty="0" smtClean="0"/>
              <a:t>And from </a:t>
            </a:r>
            <a:r>
              <a:rPr lang="en-US" dirty="0" smtClean="0">
                <a:solidFill>
                  <a:srgbClr val="0000CC"/>
                </a:solidFill>
              </a:rPr>
              <a:t>Keynesian</a:t>
            </a:r>
            <a:r>
              <a:rPr lang="en-US" dirty="0" smtClean="0"/>
              <a:t> to </a:t>
            </a:r>
            <a:r>
              <a:rPr lang="en-US" dirty="0" smtClean="0">
                <a:solidFill>
                  <a:srgbClr val="0000CC"/>
                </a:solidFill>
              </a:rPr>
              <a:t>Monetarism</a:t>
            </a:r>
            <a:r>
              <a:rPr lang="en-US" dirty="0" smtClean="0"/>
              <a:t>, and finally to </a:t>
            </a:r>
            <a:r>
              <a:rPr lang="en-US" dirty="0" smtClean="0">
                <a:solidFill>
                  <a:srgbClr val="0000CC"/>
                </a:solidFill>
              </a:rPr>
              <a:t>Neo-classical economics</a:t>
            </a:r>
            <a:endParaRPr lang="en-US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61595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48131" name="AutoShape 2" descr="data:image/jpeg;base64,/9j/4AAQSkZJRgABAQAAAQABAAD/2wCEAAkGBxQTEhUUEhQWFhUWFx0YGRgXFxcaGhcaHhcYFxgYFxYYHSggGBomHRoYITEhJSksLi4uFx8zODMsNygtLisBCgoKDg0OFA8PFysZFBkrKywsLCssLCwsLDcsLDc3KysrKzcsNysrLCssLCsrKysrKysrKysrKysrKyssKysrK//AABEIAOwA1QMBIgACEQEDEQH/xAAcAAABBAMBAAAAAAAAAAAAAAAAAwQFBgECBwj/xABAEAABAgQDBQYDBwMDAwUAAAABAhEAAyExBBJBBSJRYXEGEzKBkaFCUsEHI2Kx0eHwFDNyFYLxQ1OTJJKistL/xAAXAQEBAQEAAAAAAAAAAAAAAAAAAQID/8QAGBEBAQEBAQAAAAAAAAAAAAAAAAEREjH/2gAMAwEAAhEDEQA/AO4wQQQBBBBAEEEEARiMwQBBGi1tDadiW5RNDt41M0cRELPxr0BhlOxJtcxNXFhXjpYuoQmraksaxX5shSgNa2H6w7k4HlX+axOjEoNqS+MKoxqDY+0RX+njTXrCqZJFD9YdGJdKwbRtEZmKbxuhajakOjEhBEerEKFHrztG+GxzllJKT7esalMPYIIIqCCCCAIIIIAggggCCCCAIIIIAggggCEpszQQnPxDUHnDaZMjNoJ89rxHBKllySBwhYyis1doyWFBGYpHugfSsJoQCWQLfEY3muvcSf8AI8OQ5w8lSwgAAaQUSEMzDzMO0ARoEEwpliDJAgKH1jJjITAJkcRGECFTCUxJdx6GAy41EaBnbjBML0sYj8dLIZYNRAS0qY17flDkRVcZjikLIsU5uhAL/SJPsztT+okhZuCx50cH0MblRLwQQRpBBBBAEEEEAQQQQBBBBAEN8VNIDC59ucOCYYLUSYlCTMP5WEFLc1jM9bqCfWEpxsOMYUTZ5JATfU8BCWJUGDXVujmTaMYjdo7C55xph15loFwC/SKqSwmHyBh59dTDtIENVKy15wqkvGQ484DGoEbQAYIwS0ZQKQGkxekYTLhKYd6F5aoDVUsQlMkgiHLwmTAV7bOCUUEJ1DQv2IlZZaxwUB6JESGLNIjdiYjJPKNF/mKho1KlWiCCCNoIIIIAggggCCCCAIIIIBDFzGEMJs3Kl4c42qgOAiH2jOqEisYqxrKmHW5J/YQhjMVlrqbcobTZ2UkcKxB4zauZZCaqNEj3f6QVKoxbnLckkNqT9YlcNLyuXfX9+kQ+xZGRRUt85TxdunC0SCMXlUQr5RX+dYCRRiQaEuDrpyPSHOFlZYjMErLcOk2IsKvE3KUDaMhRJjd40EbJgBqxvGBGCqAZ4hTK8o2lzYabSUyvL6xqlbwElmeNVKpCck0iP29tpGGQVr9tekAvilFmFYhMfJUkhaaKSXHkXiKR2+kKchCgeBasOcJ2vkTd1W4o2Cmr0MXBfMDiRMQlabKD/tC8VLsXtIFa5IdqzEvpUBQHKx8zFtjoyIIIIAggggCCCCAIIIICPxsxlRW8TNy5lceOmkS20Zu8Rof+Iqe25u8AVNy9njmpntLaJBs+bg8QvZWaZmKUVMyA4pYksPzhrt7FnMAGAGup0/JvWGnYrF/erdgF0vzzHzdoquimcUzGIq3s5/UesaTFqzPQixGhHnr+cMcTOzh0tnRZzcNQwjh8cpOhUjhqDygLNs1bPlO7qDWJqSsNSnSKzgJ8tViQrmG04ihiwYSYCGzAmJQ9T1JhUKhqZwF1NGpxAskesQO1LrADqYRlc6mNlrbrARe1Zv3gTwDxgLtDNytZUNYdJlEFzpFDvFTcqaGK1jMMhSc87eLuM1QmjUjG08YA+ZRPHlFalYmZipgSAUyQaliCriBFBjdjjFg/0slTpLd5RKQ2jnxeUU3bmzp0g5Vlw7Ue+j/rHY5m2pUiWJctCpikj+3KGbL/AJF2R5mOT9pe1k6bMWFyUIybqk1JD1Dl6m0IL79kyc0xSiXKZbepS8dRjkn2VypoScQKJIKch+Koc8rR1eTNCg4/45GNSs0pBBBFBBBBAEEEEAQniJmVJPAQpDHa84Jll9S31hRA4xZOavKKhtzFJzqfRI/V/WLTifCDqWMc+7TT6zOP0uBGGlb2nMKjRyVUs/BounZvsqJcsKmkBqmrAajziobFn/8AqUqUaIBUBfeoHfi5JjoMnGBZQlS6F1Ecmdj7DyihbDbN7xlJUw0ce/8AOEb4nDqlJ0J/P0h1hdopCTmYdPMfSDBkLUVqN7A+0QZ2fhiwUoVv+8ScmUCWdzwhaUUsGZjDiRJHJ+MA3KACwT5wrLWbZT1MPJE9LsIzMU3PrEGqCw4QzxWI3TzoPO8b4iaSk2tRjETjlqCUvyf1/wCIB5gkWiU7uIHBzYnMNNcRRB7Q2NKUXyFzzLekE/YySkMAyRYUB6teJ2Yl7w3y5TyMTRWJ6UyQUoAQ/wAIom7kiKNjtiIxGJCQwVOUCoA8AauOTxfu0mXLVq0/eIn7PtnIVMXOuUukFuF29/SKLXs3CJkITLQGSgMBEhJnd2p9DcfWEp0aJNGMTxFgBjMRuyMQSChV026ftElG5UYjMEEUEEEEAREbdUHQHs59m/WJeK52jWy/9o/NUSiLx6vZz56Ry/tJNzKJB1D9fCPaLzj8YMiiSDYvYDX6RzOesKUXF1NThRJZuhPmYkaIbKCxOCgCzsW+vGLUqYywpxUZeBY8usI4bGJlICUp0BALO3Ac4ljtNKgkZAogcA3W3GAiJ+ZpiEkhTkgOag3IbgXhxhcasBJSote+rH2qYdS8AFLSUKVLUDmBTYOK3dxyifwclaQAEylKs6iUg8ykAwFdXtecEghR0YecCu1mIQxIoSz1qN6vnSENr9np61KeaCSc2VGYAHkOEJbL7M4zwhSCm2+6qeX8DQFm2Zt9fepdtf57xcp05Rkv+Wl4o+C2BPlKSrIFGxqQG1oa/wDMXvCKWE1QqzNun6xKIPZq15VFQIcUFK86a2hjtfG7xSDROUHqat5fWHOMx61rUCggJ3gNeAducVXaU0haZYJJDqWfxFvWjQFuwM0FMSmGxBEVnZazlHlyiYSpmgJVOMeHCCDEIhdaxIypsQJ7R2Sib4h6flDLCSk4c5UgBPKlYl1z8ojnXafayzMSiX4irMPK0BfpRzB8zcoyJJjl2I7azpG6tAcUZSVA+tj1h7srt9iV0GGccQSR6gmGDpOGKkqCmt7iJ4GKTszaOKxCkp/ply0nxLURlA5PUxdZaWAA0jcStoIIIqCCCCAIqna2aywGc5PqpotcUzttMImW/wCkD6KVEooW0pp7pSeAp6N9Yoq5rFBJY5q66H2iy7SxBEtdTY/mDeKNippARxr6OYkjSx/1QUrMCaA08np7xvI2gc/Wh04AfSKvM2mGqK1tTpDvD7WTQlwRenpWLg6L2d2zKCFd5Sjk+dmiYT2qkLVMI3QAEClanePsI5HidqpAZBPp+f8ANIdbIxgUClw5D3sYmDoknbcs4ggGqrdGDP5uYtOG23LQUBwSpx0YOX5xx4zQmYFlwDSmhsD6w5lYhbBQJJGo8oYO3y8YFDNwD/WITE41ZxCghTFLe4zD84qOA29MDBSiyrhqi1/KJ1eLdPeAOqzCjgWU/FqEchEEztHEjuzNLJOQOT7joDFF2StUzMtVVLUT72hp2n7TlY7lw53SEmgGtdTEnsFIyOlv5pFE9hJfOsOxCOFr/GhWaotSIHEk+kP5BiMlKcQoicYDba+LYM96RGbMwCEr7wsVnXh0jXac8AgmyXNYicJtxCyWWEpGpIH5wF1xElEyWoKSFU1AP5w2+yrZKJWGVMCQFzJiiS1QBQDkP1iHw3amR4U5l87A9HvFu7GKSZa8iVBGamYasymOoce8WIsUEEEaQQQQQBBBBAEVXt3J+7Cxdin3B/WLVFf7ZIBkgH5j/wDVR+kSjhW3l/dt8qa9XDRT8QvwnlbrWLTtpJEpVfEH/KhiqYkUY6fpaEaMpksm2sOUSVqGRKHNLCpL5WI4ufcQtslG/nNhelAKBzyrFlmpADgGpcZdFfEHDWUchL0IlHUtRUThFpYsWUA1LvaNJa8qub+Y/eLhOXmKiw3nJy0LkhO49s6gSCWyzAXLQ3Vh0TDvJSQS+YJyDxgFdaiWqiVC6CxNFPAR0mWsgb5KV2JraJCVLxQdCFOpNctMyhxQ/j8objALlb0reFylXIBRT/kA55gODFq7PCXOKUl81wkneQRwPB/rEoq0jaU9Ct53FwsEEH8xDxO0J60kZiB+EqDv58I6enZ6Zoy4uSicBaaA01I/EbmI7aXYjuU55BVMl8G3k8zxHOIObSpJSXL3i6bFxYAYO2o/bWEMZswZTSvSIqQ8s1v+UB0TCzw386Q5XMBDPFOwe0yBUe/lrEijabn+ViCwbOmVN7wopdTwiL2ZtDeLwocUCrzgG3aDDLmoKEUchzqz6RJbP2BhpUtIOHlLATVSkJKidSSQ7xmRLc/ykS2Ew5IY2aAi5mw8Eo/25aKcAkjmDSL3sJbyUu1N0EMxAoCAI5p2g2Ys4iWghpa1AFT6PYc46thpAQhKEhkpAAHIBosZKwQQRoEEEEAQQQQBEP2oT9y/BQ93H1iYiJ7UpP8ATLy3DH/5D6Qo889pqIKRqG9ByispklWUamwiy9olDMtOoJ8wTT84b4OSJZSosFMU1dkApUnMQ1WYq6CI0bYaT3a0oeoFQC7E1BA1IIzNrlbURITUJICUlJBskOQ1QpNPFuJp80vKRVNWWPAqRuKsQSbg5g1KtupJ0IQbGAYhWR1A7oFgoURrQOnKtRIPwKp4TSjPiKL7wFWcupzWrLcAOfjApvBoQRiTmSSS9CDmRetQV/EWYKNFWUHZsTFXSzkPTKoOcrkAGxq5lpqPEk3jTETBUghgC7ZVXRlzKYMoHiKGjsbkOZGJ0IBAHOwAYcgFFwfgJayoUM1iFBViSlQLFJJD9HVungtXAxFrW2ZtKXUdEp4B6OHNwWNaxunEkFqO5LVapyl3Nd2ldAymoYDp3Znt6EkIxiSWLJnJSymch1J1qKt6R0zZ+Jkzk55KkLB1SR5uNDyMebU4nNzJalbuEg1vSlRZQSfhh7svbM7Cq7zDzMihcXegoUqplLGpsQEmtYzYrum1+zaJjqRRfCyT6Wjnm3tkKlK+8S3UULcDrFm7J/aPJxGWXiGkzTYmiFF2oT4TyMW3FZVDLNSCk8aj9okHEpMs1r+0OBwrHQdpdjpSyVSFBBOhqk1eh0iq7T2NMkf3EZRYKDkHzENEWnEqBeH2Hx5LQ3moFjfSGeIISzGvKKL9szFJ1pE2rFpZgaxyH/WCgHe/eJHZu3JyiO7lLmF9Ek9LRB0baIBlF76coucl8oe7D8ooWwdj4uepKsSO7lAglJ8SmqA2kX+LGWYIII0CCCCAII0mzAkFSiAAHJJYAakmKUr7S8OqbkkIVNS5HeeFP+16n2gLxFQ7adqJUqVNlEnMUlLgEsTyAh7J7USZ8lS5SjRwsEEFBGh+nHSOW/aJtITUbiZtLFqe5eM6uKaZy5s5SioKYgWynVqOwt7iF5qvhJplu7U8YVlu4CrPXu5g4RA7N2l3a1FYopgokBTNWx6+wiZlLqAHZ6WrVJYGwOdlJUbKL2VSqQmuXJcgHKzqXdgGD724KP40tqmrWXNKm1chrgjOfmUflAAUaKDpVWJLESGDsDQ0yq+EEqYXSxYlN0KOZLg0j1SGB4gqZzLFQioNwSQTTwzBUVpFQkuwcgvX5QAVMNd1gG4oNKptkKOY8WUOJJJY0TTMwcosoOReALYZg5azE/LlSQW5llF7ZVRgWAZ6brBYTTcCQ5oMxNboVyMAmuUCQQmjh2YUU5YE6EWfgUnQQ1CC4c1owYAHMaPw+lofpLO4oMzEpuRuKBD2KiygLFWYMDCKZRSaO6SdEucoLjhmvmHxCogEpKzQMPM8DUFxevoD5OMPM0VmtXh4fQ2BrQi5sYSQzpchg1Sq4Ccw040CmcFgYceEWJ1+NmCSC7VSAVAEXSa2UYKCz6OC4IKi4cENRyQ5HEsBcVs/ZX7RZ+GIlzz38g3Ki60hjQKN+h8mirrlFyUhQBBAFmO6Kh6Mq+mtmIahJCi4a/Ag3BB5uGby4RMHoLYnaDD4hOfDzA2qFUKfK49xzh9jMVTQpN/iBHlHm8FQLpKgdFBhw+IHm7/rE5s3tpiZNCRMD2W7i2oreJyOk7Y2DKnIUqUTKmDqUHllfdih4nYuLSrelqa4Vo3F+EPk/aGFeMLlvdt70NDFy7M7WwmJQppyioNuJUUqAfxZTU82h4KN2b2GqfOAUFEPVRSrKOPWPRGAwaJaEpQhKAAKJAH5RRp+0ZeGmpG+ktRRdUvhvBTt1EWvZO3UzTkUyZjOA7hQ4pOsNSpiCCCNIIIIIAggggOcdvu2EpUmZIQSRnEtZB8QCcywnlYP1jkG09splzjKyPKDFnLuUuFpNMqg9wfOF8XtaXnmDeLKIFHKVOolQJNxbziExE3vCJ0wMlACavvNbz9qxFT+we04kha5rhUxKUUzErCS4U7s4c6uX0hnt7tAcQ0uXMBcipueQLUrziqYnFFZJ5kw3hgkVJqN9y9mNfMxak7HyyUFKyVPZXhJNcqaXvx15xHdltnFP3qhVmSGFvPWmkWRIBDFYBuzkNev3hTBUNito2lzdxbAMolJIyqatg1kruHYuLMHSBQpIykulIZiAa1oHd9UKY+GLBNRmypSUqzPSiqi6sqUqppY9Yr2K2UE76QUFwWdmJJSaaB/mKekUbTk+J9H8Zq5WCrMgUZmCk6jKoXMNqGoZtd0qaqlEOfFu1/EjmBGCuZLZxQ0oGUEuFpYszuXB8rGEP6oJYLC0k60Fiq3QlwONLQQsiu7ZmejgAVJbgE3+ZJrUQrNSQLaAGm8C+ZQR+JNFA6pd4TkTATulyEtRRASBy4DMT/iV8BGynSWysHIBzE5WVkR1yF0/wCKhAKykKJsMynZmAJUaU/7a0gvwJ4xmWsMliN8AupRJOYnK6Xqd0y1cQRwjReGzMkMlKqBy+QKORIyi5TMCqaZhCi1ZnCiBnqQBUZyJSwDQHKoBTawVk5SAwS1CM199dEmrnKod2eKVD5YTKDolBBSC1XLoUfUgFL8ZYOsKKcvZlGtqd59wuo/EkK82jRQzA7m8XsB8QDPWh7xCg2gVBCEyTR2D6l6E7pelGIILcFERhQI0NrAAZhRnc+Kw5MNRVbMlt1Dg1YI+EErDOX8BmB9cgjHdCxSpSrG4As4fWub/wAkFEvCpIqCNHXehqydKAnqFDhGowyUEKE1KVAhiCQQX8TiwuX/AFhtjpzU+K5L1sOFnZ/9xhnh0Zj5U9RT1IgOo9n+05nI7jEKSpRBCJnz8lA/E0O9kbQXLSEEnNImbh1CWBA6frHL0EpChZm9l0Y/WLTsfbWcZiN4UUeJBdJvYgkW0iYj0hsrGidKRNTZaQfPUesO45n2F7WolzBhVsEL3kKegUT4T1uI6WIqMwQQQBBBBAeYO1+zJKMbMl4WYVozklVKVJWATcJds0VbbGJByoQlkIDUe/FzeJPai2VPXxmKQKA0BNiOJiCnuBfeN/0iRogtWkOdmygV5lAFKasbK5VhqEuWFT9YuezsAlEpOZL8S6QATZW8K+zNUxdQ9lziUqCQwIDEHd5AkgpA5FusOkT0gjfSGDEd4ABa7YlNzyHSEMOgKACwFljLoFGpqCSpCqt+J+YhdKywb/tcSKf+QejD/dE1SiqJZ8wCSS4UtIOlQqcB1IT1hriVg5SBuggBRsCkOUpOfIC/yrQfwm0PEywpYSAUqOVgzrYAqJSMsuaBcOgw1udwl1sMzpqVEtmWqhYDwTlBRoxMBDY/CKCKtRhqm6XYulJGm6R/7oZqQHIIYOzmxGcBiSyWvVyKfCYsBkklJYPYZXuRlCMxB7tQSH7tSyg/DWI6dJY5wSXr4ma6QoKUVKTUB3tY0tRDr2Y7lBIPCpvmLOAaMOetxWNQlafHKKkhnOV6ceBdKr8QDpEgQwIdyzWdyN1IAc81ZOhSYcK3XYEgpOWjj4Q4OSqHBv7GpCPQkEOhiDRRcMd1KVNShcoVycmFCsKopJqouwFHT3a2VymZG4Zng2hhU+NCaAkKRvVSkMoncDh6Pez6OgD3iXqSA6hUF2JmVerpAVa4ghwqW7lsvxBgN1wJan/xmpSptHeAH4g9dCHF86Q4qPvUqSeOaE+9IfMHL1Z2NHmgV+Ki+oeMIXYKccwXFGKjw8WRfGpgFithmSqtgAA5YZ00rUpmLS3EDhCUybUgKURXSmmV1cDllesKEkPcKUwsCAoKLAMKDvcyeYWNIZ4qiH3qskPqAGsNcoTX8EFMJiiTa5p0sB0AEPsOnKAL1rUU3havAV6cLI4U3PpVtLXHrceUPJKCzC5YO51OWrK03j6iyoDYDddqEuWGiQavY7xDwykrKFPdj7PE7PVokUSwHUEJGuq1JSTrleGE+Q4o9mFRUWTTjuKfygH/APqBKpZBplv0PPXTTrHbvs47ZpnyxIxCwJ6N1JJ/upsGdt7TnePPWGckJLMnjUAFnflrFhwRLDeUAHLg+FlM73SxUHLEk2tER6hEZjn/ANmPaxWIR3GIW81I3FFwVparuAXHHUR0CKgggggPIu2ZwVPmOT3ctStBfMW3X61iGxCsyiQwfg59zWH+25gVNmJSGSla+pOdXirzjXY2zDNLk5UA1VX0HOCsbGw4BK11agGpPI2Dc4t+FwalFIyGz6EGm8L5VUq2W7cIxhpEqWCflZwrKC1WVVJd73fkIdzMflCqk1BSzWLMCyy3mknlEGDgd11FKWFiuUkkAhi+RLqtxc3e0LT8AquVISASSXBAzAE+NBDPerl7gQoF1UTTxAuRLNgbr7onzUf8Yb7VJSQreLoBBZnIrulSFKfm6Yim2NUEgomCUASSCAnKo5QADIJKCWLuGNLxlM5PiCtCAc4U4AMtKEKXnVqfupgHi3VCN+08ndZRIJZQCiQrwcFFRIoQ+YjmnWqYjKjKpJKXSnNlN3D1BDGuXl1ii15w5BNswBOUeFOQSx32dQDk/dTA1d1UNsVLUl2Ct0JJ/uJZTFCVAzEgoUBTedJdszNEdhtoscinyqGUHdAAKnUHBCQC9iCm1IklqBqA4d8oyOghglKXSru5poQlyhdWvARypDOCCz0fNXIklQ8QLPXLdNSHEJoPFibVZyQMy2dbZ/aYOkSRlAB90hmLMM1swB7tw6iQk/AoFPAQzXLJetnJ3lBwCVVZAygqo48CwdDFCYWGdhp4Mm64zOnMo6MkEn5kq0iOx0kg96kAEMSEmgcNu1fIajkSQ0SJzFnzEk5S4W5Kt9bppvH4kagBQjWYCWLkg5l/GQKhIWFMXSzDOBWyk6wRHyJ6VkDKx4Pdi6WPJIKOmWFFSGqEuNATUpLqS/IoCkHmkcI1xOASqoISoJzFwoDS4Zpbk0L5SOEM+9UkBKkpo43gXDgc9GcdecFPZUpwHAYUcKPCqjX8UtT/AIDEdiplSzUPm5v1Yv6xtNxJUKkCpokMGJJt1JbkYQBKqC+gGsA6wBIc+zkOwNaGlW/jxN4bCKUAXIZhu1r8qQ9SAA46CIxOGOUNQ6O9HYv4dAxd7KBheXtfu92YhRoxDsCLZSdE0L6u9aQDpMxAVvshQUouQ6FAuq4Je6R5iNlyVEMwIIVUAH4ESncWobfMzXq0xm0e+YiWyQQSWuASEoSBQB9OJI4QlLkhKnQVJNHKSKszkDWrAPy5wCswNOOUgBT2DAVLMDpbyh9MmZASQxbMCoAk3ykEXyjKw+ZZ4QymqzpCn+8RfeDXSxYCzrP8Eb7VoglqFgCLGzvzc15rPCCLR9l82YcZhyFH+5W9iCC3k3vHoyPPH2QpP9dI4bxsNEKPXSPQwgjMEEEB47xUoqnrSN4qmLYD/I34NFgw+HMtDSkkhILsVEH5rMHYjWnERK4bsvJOImKJWfEWJDOZgBsOcSEvYUsS5kx1FSJolh8pdLWIKeWjNGdaQUuaU/HZBAPeIFDoPvw7NpWMy3WpzvAIB3wpILGhAUheboCBzid2Zs3vJiEqmzapIJzuSHdt8EJH+LQpsbY8sYoywVJSMwdBEtRAcB1yglR9YaEu+yHMhxUeF0jKoNVUgzJMoPwSFFog5qAWDgEKI3cup0TKCJyhzINKsYn8fsxCJjeKhCSQkKRlVQpUgAlX4i5hXbGw0IxKZeaYpCikkLUFKfiJhGdPkoQ0Q4mZpaU6KCcwSWCmdymVKoqxJO4tLVBit4pG4Ao6lL7rUKQKpLWF8rnm7i9YfYcvu1nMuk0IYEAEMcpVlAdSdFXoHJiOxXZ6X3Y3l/AaFI8RXRgkBhpw0hopABMt70BZzqqgboLP66O9l460okjdZBzqAUL92o5kgJeoVoQIl5ew0ANmX6p4N8ulxwMIr7MymG/Mo2qRd+CYdB0CkiqlEAFRJdW4PEspE13JATMQ10hQAMJS5YzBJe4BrqoZj4pmUkgAOaLBZ81rYjs+g5SZk1z3i3dL55QCUKqmhah4i7xiZ2dllB35jBEsgOigmqeYnw+EmoGmjQ6FHmS90MQ7P4gWJcCufMUpsD40cxCMxIAJBAqyd5DgOHU6aJJ3vvEuk2Ii9q2AhzvzXE6WHz1Iy00uPmFeJMNsN2clhaRnm/8AVUDmFFJJGYUo4uPCeEOhUFNvEOFFQQBujK4qwCmlqPPcW2kIz5QUN4GlEhlgvTN4gVFIN0l8rEikW1XZ2WBmzKJTJEwA5CHWQFhijwlzu2GjQ2l7DQFBIUsNmYggFwnMlRIFVCwJ0LVh0Kt/QSRfMQCdUmgD5hlUCeHMVDWhTDSkAKypbid5qPUneDC3SsWtPZ2Wa5plhqktuGaBVJ+OvmRaI/8A0KWnjbgjQjgngG6KMOhCzEMdN7p5AuA1ylXMGMyljQ6s5DnUuoAmw3jS6ljSLDL7PSysb0yxHiFd4itHqKQtL7NS1EuuYXLFyk6rJum7oSX68TDoVIpBanBgGJrRKTRJonX5gg6xtLu+lDXzytntUqVQ/wDU5RZcLsGWoF1LqDQFLXQGAyszKboBwECNgSy4zL11T0ZsrMz6fEYdCn4qfeul9WvroXducSG0W7vrlNwx4uPOjXKlfLElM7NSnfNM9U//AJh/M2BLyCqrJHw8T+H8PueMOgfZ1tVGGxUmavwg5amgCmS5exGZ6e0ekULBAIIIIcEVBHEGPO0vYMvMzrapZ03qfl5CO0fZ+lsDKS5IS6Q7WCiwpwiysrHBBBF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48132" name="AutoShape 4" descr="data:image/jpeg;base64,/9j/4AAQSkZJRgABAQAAAQABAAD/2wCEAAkGBxQTEhUUEhQWFhUWFx0YGRgXFxcaGhcaHhcYFxgYFxYYHSggGBomHRoYITEhJSksLi4uFx8zODMsNygtLisBCgoKDg0OFA8PFysZFBkrKywsLCssLCwsLDcsLDc3KysrKzcsNysrLCssLCsrKysrKysrKysrKysrKyssKysrK//AABEIAOwA1QMBIgACEQEDEQH/xAAcAAABBAMBAAAAAAAAAAAAAAAAAwQFBgECBwj/xABAEAABAgQDBQYDBwMDAwUAAAABAhEAAyExBBJBBSJRYXEGEzKBkaFCUsEHI2Kx0eHwFDNyFYLxQ1OTJJKistL/xAAXAQEBAQEAAAAAAAAAAAAAAAAAAQID/8QAGBEBAQEBAQAAAAAAAAAAAAAAAAEREjH/2gAMAwEAAhEDEQA/AO4wQQQBBBBAEEEEARiMwQBBGi1tDadiW5RNDt41M0cRELPxr0BhlOxJtcxNXFhXjpYuoQmraksaxX5shSgNa2H6w7k4HlX+axOjEoNqS+MKoxqDY+0RX+njTXrCqZJFD9YdGJdKwbRtEZmKbxuhajakOjEhBEerEKFHrztG+GxzllJKT7esalMPYIIIqCCCCAIIIIAggggCCCCAIIIIAggggCEpszQQnPxDUHnDaZMjNoJ89rxHBKllySBwhYyis1doyWFBGYpHugfSsJoQCWQLfEY3muvcSf8AI8OQ5w8lSwgAAaQUSEMzDzMO0ARoEEwpliDJAgKH1jJjITAJkcRGECFTCUxJdx6GAy41EaBnbjBML0sYj8dLIZYNRAS0qY17flDkRVcZjikLIsU5uhAL/SJPsztT+okhZuCx50cH0MblRLwQQRpBBBBAEEEEAQQQQBBBBAEN8VNIDC59ucOCYYLUSYlCTMP5WEFLc1jM9bqCfWEpxsOMYUTZ5JATfU8BCWJUGDXVujmTaMYjdo7C55xph15loFwC/SKqSwmHyBh59dTDtIENVKy15wqkvGQ484DGoEbQAYIwS0ZQKQGkxekYTLhKYd6F5aoDVUsQlMkgiHLwmTAV7bOCUUEJ1DQv2IlZZaxwUB6JESGLNIjdiYjJPKNF/mKho1KlWiCCCNoIIIIAggggCCCCAIIIIBDFzGEMJs3Kl4c42qgOAiH2jOqEisYqxrKmHW5J/YQhjMVlrqbcobTZ2UkcKxB4zauZZCaqNEj3f6QVKoxbnLckkNqT9YlcNLyuXfX9+kQ+xZGRRUt85TxdunC0SCMXlUQr5RX+dYCRRiQaEuDrpyPSHOFlZYjMErLcOk2IsKvE3KUDaMhRJjd40EbJgBqxvGBGCqAZ4hTK8o2lzYabSUyvL6xqlbwElmeNVKpCck0iP29tpGGQVr9tekAvilFmFYhMfJUkhaaKSXHkXiKR2+kKchCgeBasOcJ2vkTd1W4o2Cmr0MXBfMDiRMQlabKD/tC8VLsXtIFa5IdqzEvpUBQHKx8zFtjoyIIIIAggggCCCCAIIIICPxsxlRW8TNy5lceOmkS20Zu8Rof+Iqe25u8AVNy9njmpntLaJBs+bg8QvZWaZmKUVMyA4pYksPzhrt7FnMAGAGup0/JvWGnYrF/erdgF0vzzHzdoquimcUzGIq3s5/UesaTFqzPQixGhHnr+cMcTOzh0tnRZzcNQwjh8cpOhUjhqDygLNs1bPlO7qDWJqSsNSnSKzgJ8tViQrmG04ihiwYSYCGzAmJQ9T1JhUKhqZwF1NGpxAskesQO1LrADqYRlc6mNlrbrARe1Zv3gTwDxgLtDNytZUNYdJlEFzpFDvFTcqaGK1jMMhSc87eLuM1QmjUjG08YA+ZRPHlFalYmZipgSAUyQaliCriBFBjdjjFg/0slTpLd5RKQ2jnxeUU3bmzp0g5Vlw7Ue+j/rHY5m2pUiWJctCpikj+3KGbL/AJF2R5mOT9pe1k6bMWFyUIybqk1JD1Dl6m0IL79kyc0xSiXKZbepS8dRjkn2VypoScQKJIKch+Koc8rR1eTNCg4/45GNSs0pBBBFBBBBAEEEEAQniJmVJPAQpDHa84Jll9S31hRA4xZOavKKhtzFJzqfRI/V/WLTifCDqWMc+7TT6zOP0uBGGlb2nMKjRyVUs/BounZvsqJcsKmkBqmrAajziobFn/8AqUqUaIBUBfeoHfi5JjoMnGBZQlS6F1Ecmdj7DyihbDbN7xlJUw0ce/8AOEb4nDqlJ0J/P0h1hdopCTmYdPMfSDBkLUVqN7A+0QZ2fhiwUoVv+8ScmUCWdzwhaUUsGZjDiRJHJ+MA3KACwT5wrLWbZT1MPJE9LsIzMU3PrEGqCw4QzxWI3TzoPO8b4iaSk2tRjETjlqCUvyf1/wCIB5gkWiU7uIHBzYnMNNcRRB7Q2NKUXyFzzLekE/YySkMAyRYUB6teJ2Yl7w3y5TyMTRWJ6UyQUoAQ/wAIom7kiKNjtiIxGJCQwVOUCoA8AauOTxfu0mXLVq0/eIn7PtnIVMXOuUukFuF29/SKLXs3CJkITLQGSgMBEhJnd2p9DcfWEp0aJNGMTxFgBjMRuyMQSChV026ftElG5UYjMEEUEEEEAREbdUHQHs59m/WJeK52jWy/9o/NUSiLx6vZz56Ry/tJNzKJB1D9fCPaLzj8YMiiSDYvYDX6RzOesKUXF1NThRJZuhPmYkaIbKCxOCgCzsW+vGLUqYywpxUZeBY8usI4bGJlICUp0BALO3Ac4ljtNKgkZAogcA3W3GAiJ+ZpiEkhTkgOag3IbgXhxhcasBJSote+rH2qYdS8AFLSUKVLUDmBTYOK3dxyifwclaQAEylKs6iUg8ykAwFdXtecEghR0YecCu1mIQxIoSz1qN6vnSENr9np61KeaCSc2VGYAHkOEJbL7M4zwhSCm2+6qeX8DQFm2Zt9fepdtf57xcp05Rkv+Wl4o+C2BPlKSrIFGxqQG1oa/wDMXvCKWE1QqzNun6xKIPZq15VFQIcUFK86a2hjtfG7xSDROUHqat5fWHOMx61rUCggJ3gNeAducVXaU0haZYJJDqWfxFvWjQFuwM0FMSmGxBEVnZazlHlyiYSpmgJVOMeHCCDEIhdaxIypsQJ7R2Sib4h6flDLCSk4c5UgBPKlYl1z8ojnXafayzMSiX4irMPK0BfpRzB8zcoyJJjl2I7azpG6tAcUZSVA+tj1h7srt9iV0GGccQSR6gmGDpOGKkqCmt7iJ4GKTszaOKxCkp/ply0nxLURlA5PUxdZaWAA0jcStoIIIqCCCCAIqna2aywGc5PqpotcUzttMImW/wCkD6KVEooW0pp7pSeAp6N9Yoq5rFBJY5q66H2iy7SxBEtdTY/mDeKNippARxr6OYkjSx/1QUrMCaA08np7xvI2gc/Wh04AfSKvM2mGqK1tTpDvD7WTQlwRenpWLg6L2d2zKCFd5Sjk+dmiYT2qkLVMI3QAEClanePsI5HidqpAZBPp+f8ANIdbIxgUClw5D3sYmDoknbcs4ggGqrdGDP5uYtOG23LQUBwSpx0YOX5xx4zQmYFlwDSmhsD6w5lYhbBQJJGo8oYO3y8YFDNwD/WITE41ZxCghTFLe4zD84qOA29MDBSiyrhqi1/KJ1eLdPeAOqzCjgWU/FqEchEEztHEjuzNLJOQOT7joDFF2StUzMtVVLUT72hp2n7TlY7lw53SEmgGtdTEnsFIyOlv5pFE9hJfOsOxCOFr/GhWaotSIHEk+kP5BiMlKcQoicYDba+LYM96RGbMwCEr7wsVnXh0jXac8AgmyXNYicJtxCyWWEpGpIH5wF1xElEyWoKSFU1AP5w2+yrZKJWGVMCQFzJiiS1QBQDkP1iHw3amR4U5l87A9HvFu7GKSZa8iVBGamYasymOoce8WIsUEEEaQQQQQBBBBAEVXt3J+7Cxdin3B/WLVFf7ZIBkgH5j/wDVR+kSjhW3l/dt8qa9XDRT8QvwnlbrWLTtpJEpVfEH/KhiqYkUY6fpaEaMpksm2sOUSVqGRKHNLCpL5WI4ufcQtslG/nNhelAKBzyrFlmpADgGpcZdFfEHDWUchL0IlHUtRUThFpYsWUA1LvaNJa8qub+Y/eLhOXmKiw3nJy0LkhO49s6gSCWyzAXLQ3Vh0TDvJSQS+YJyDxgFdaiWqiVC6CxNFPAR0mWsgb5KV2JraJCVLxQdCFOpNctMyhxQ/j8objALlb0reFylXIBRT/kA55gODFq7PCXOKUl81wkneQRwPB/rEoq0jaU9Ct53FwsEEH8xDxO0J60kZiB+EqDv58I6enZ6Zoy4uSicBaaA01I/EbmI7aXYjuU55BVMl8G3k8zxHOIObSpJSXL3i6bFxYAYO2o/bWEMZswZTSvSIqQ8s1v+UB0TCzw386Q5XMBDPFOwe0yBUe/lrEijabn+ViCwbOmVN7wopdTwiL2ZtDeLwocUCrzgG3aDDLmoKEUchzqz6RJbP2BhpUtIOHlLATVSkJKidSSQ7xmRLc/ykS2Ew5IY2aAi5mw8Eo/25aKcAkjmDSL3sJbyUu1N0EMxAoCAI5p2g2Ys4iWghpa1AFT6PYc46thpAQhKEhkpAAHIBosZKwQQRoEEEEAQQQQBEP2oT9y/BQ93H1iYiJ7UpP8ATLy3DH/5D6Qo889pqIKRqG9ByispklWUamwiy9olDMtOoJ8wTT84b4OSJZSosFMU1dkApUnMQ1WYq6CI0bYaT3a0oeoFQC7E1BA1IIzNrlbURITUJICUlJBskOQ1QpNPFuJp80vKRVNWWPAqRuKsQSbg5g1KtupJ0IQbGAYhWR1A7oFgoURrQOnKtRIPwKp4TSjPiKL7wFWcupzWrLcAOfjApvBoQRiTmSSS9CDmRetQV/EWYKNFWUHZsTFXSzkPTKoOcrkAGxq5lpqPEk3jTETBUghgC7ZVXRlzKYMoHiKGjsbkOZGJ0IBAHOwAYcgFFwfgJayoUM1iFBViSlQLFJJD9HVungtXAxFrW2ZtKXUdEp4B6OHNwWNaxunEkFqO5LVapyl3Nd2ldAymoYDp3Znt6EkIxiSWLJnJSymch1J1qKt6R0zZ+Jkzk55KkLB1SR5uNDyMebU4nNzJalbuEg1vSlRZQSfhh7svbM7Cq7zDzMihcXegoUqplLGpsQEmtYzYrum1+zaJjqRRfCyT6Wjnm3tkKlK+8S3UULcDrFm7J/aPJxGWXiGkzTYmiFF2oT4TyMW3FZVDLNSCk8aj9okHEpMs1r+0OBwrHQdpdjpSyVSFBBOhqk1eh0iq7T2NMkf3EZRYKDkHzENEWnEqBeH2Hx5LQ3moFjfSGeIISzGvKKL9szFJ1pE2rFpZgaxyH/WCgHe/eJHZu3JyiO7lLmF9Ek9LRB0baIBlF76coucl8oe7D8ooWwdj4uepKsSO7lAglJ8SmqA2kX+LGWYIII0CCCCAII0mzAkFSiAAHJJYAakmKUr7S8OqbkkIVNS5HeeFP+16n2gLxFQ7adqJUqVNlEnMUlLgEsTyAh7J7USZ8lS5SjRwsEEFBGh+nHSOW/aJtITUbiZtLFqe5eM6uKaZy5s5SioKYgWynVqOwt7iF5qvhJplu7U8YVlu4CrPXu5g4RA7N2l3a1FYopgokBTNWx6+wiZlLqAHZ6WrVJYGwOdlJUbKL2VSqQmuXJcgHKzqXdgGD724KP40tqmrWXNKm1chrgjOfmUflAAUaKDpVWJLESGDsDQ0yq+EEqYXSxYlN0KOZLg0j1SGB4gqZzLFQioNwSQTTwzBUVpFQkuwcgvX5QAVMNd1gG4oNKptkKOY8WUOJJJY0TTMwcosoOReALYZg5azE/LlSQW5llF7ZVRgWAZ6brBYTTcCQ5oMxNboVyMAmuUCQQmjh2YUU5YE6EWfgUnQQ1CC4c1owYAHMaPw+lofpLO4oMzEpuRuKBD2KiygLFWYMDCKZRSaO6SdEucoLjhmvmHxCogEpKzQMPM8DUFxevoD5OMPM0VmtXh4fQ2BrQi5sYSQzpchg1Sq4Ccw040CmcFgYceEWJ1+NmCSC7VSAVAEXSa2UYKCz6OC4IKi4cENRyQ5HEsBcVs/ZX7RZ+GIlzz38g3Ki60hjQKN+h8mirrlFyUhQBBAFmO6Kh6Mq+mtmIahJCi4a/Ag3BB5uGby4RMHoLYnaDD4hOfDzA2qFUKfK49xzh9jMVTQpN/iBHlHm8FQLpKgdFBhw+IHm7/rE5s3tpiZNCRMD2W7i2oreJyOk7Y2DKnIUqUTKmDqUHllfdih4nYuLSrelqa4Vo3F+EPk/aGFeMLlvdt70NDFy7M7WwmJQppyioNuJUUqAfxZTU82h4KN2b2GqfOAUFEPVRSrKOPWPRGAwaJaEpQhKAAKJAH5RRp+0ZeGmpG+ktRRdUvhvBTt1EWvZO3UzTkUyZjOA7hQ4pOsNSpiCCCNIIIIIAggggOcdvu2EpUmZIQSRnEtZB8QCcywnlYP1jkG09splzjKyPKDFnLuUuFpNMqg9wfOF8XtaXnmDeLKIFHKVOolQJNxbziExE3vCJ0wMlACavvNbz9qxFT+we04kha5rhUxKUUzErCS4U7s4c6uX0hnt7tAcQ0uXMBcipueQLUrziqYnFFZJ5kw3hgkVJqN9y9mNfMxak7HyyUFKyVPZXhJNcqaXvx15xHdltnFP3qhVmSGFvPWmkWRIBDFYBuzkNev3hTBUNito2lzdxbAMolJIyqatg1kruHYuLMHSBQpIykulIZiAa1oHd9UKY+GLBNRmypSUqzPSiqi6sqUqppY9Yr2K2UE76QUFwWdmJJSaaB/mKekUbTk+J9H8Zq5WCrMgUZmCk6jKoXMNqGoZtd0qaqlEOfFu1/EjmBGCuZLZxQ0oGUEuFpYszuXB8rGEP6oJYLC0k60Fiq3QlwONLQQsiu7ZmejgAVJbgE3+ZJrUQrNSQLaAGm8C+ZQR+JNFA6pd4TkTATulyEtRRASBy4DMT/iV8BGynSWysHIBzE5WVkR1yF0/wCKhAKykKJsMynZmAJUaU/7a0gvwJ4xmWsMliN8AupRJOYnK6Xqd0y1cQRwjReGzMkMlKqBy+QKORIyi5TMCqaZhCi1ZnCiBnqQBUZyJSwDQHKoBTawVk5SAwS1CM199dEmrnKod2eKVD5YTKDolBBSC1XLoUfUgFL8ZYOsKKcvZlGtqd59wuo/EkK82jRQzA7m8XsB8QDPWh7xCg2gVBCEyTR2D6l6E7pelGIILcFERhQI0NrAAZhRnc+Kw5MNRVbMlt1Dg1YI+EErDOX8BmB9cgjHdCxSpSrG4As4fWub/wAkFEvCpIqCNHXehqydKAnqFDhGowyUEKE1KVAhiCQQX8TiwuX/AFhtjpzU+K5L1sOFnZ/9xhnh0Zj5U9RT1IgOo9n+05nI7jEKSpRBCJnz8lA/E0O9kbQXLSEEnNImbh1CWBA6frHL0EpChZm9l0Y/WLTsfbWcZiN4UUeJBdJvYgkW0iYj0hsrGidKRNTZaQfPUesO45n2F7WolzBhVsEL3kKegUT4T1uI6WIqMwQQQBBBBAeYO1+zJKMbMl4WYVozklVKVJWATcJds0VbbGJByoQlkIDUe/FzeJPai2VPXxmKQKA0BNiOJiCnuBfeN/0iRogtWkOdmygV5lAFKasbK5VhqEuWFT9YuezsAlEpOZL8S6QATZW8K+zNUxdQ9lziUqCQwIDEHd5AkgpA5FusOkT0gjfSGDEd4ABa7YlNzyHSEMOgKACwFljLoFGpqCSpCqt+J+YhdKywb/tcSKf+QejD/dE1SiqJZ8wCSS4UtIOlQqcB1IT1hriVg5SBuggBRsCkOUpOfIC/yrQfwm0PEywpYSAUqOVgzrYAqJSMsuaBcOgw1udwl1sMzpqVEtmWqhYDwTlBRoxMBDY/CKCKtRhqm6XYulJGm6R/7oZqQHIIYOzmxGcBiSyWvVyKfCYsBkklJYPYZXuRlCMxB7tQSH7tSyg/DWI6dJY5wSXr4ma6QoKUVKTUB3tY0tRDr2Y7lBIPCpvmLOAaMOetxWNQlafHKKkhnOV6ceBdKr8QDpEgQwIdyzWdyN1IAc81ZOhSYcK3XYEgpOWjj4Q4OSqHBv7GpCPQkEOhiDRRcMd1KVNShcoVycmFCsKopJqouwFHT3a2VymZG4Zng2hhU+NCaAkKRvVSkMoncDh6Pez6OgD3iXqSA6hUF2JmVerpAVa4ghwqW7lsvxBgN1wJan/xmpSptHeAH4g9dCHF86Q4qPvUqSeOaE+9IfMHL1Z2NHmgV+Ki+oeMIXYKccwXFGKjw8WRfGpgFithmSqtgAA5YZ00rUpmLS3EDhCUybUgKURXSmmV1cDllesKEkPcKUwsCAoKLAMKDvcyeYWNIZ4qiH3qskPqAGsNcoTX8EFMJiiTa5p0sB0AEPsOnKAL1rUU3havAV6cLI4U3PpVtLXHrceUPJKCzC5YO51OWrK03j6iyoDYDddqEuWGiQavY7xDwykrKFPdj7PE7PVokUSwHUEJGuq1JSTrleGE+Q4o9mFRUWTTjuKfygH/APqBKpZBplv0PPXTTrHbvs47ZpnyxIxCwJ6N1JJ/upsGdt7TnePPWGckJLMnjUAFnflrFhwRLDeUAHLg+FlM73SxUHLEk2tER6hEZjn/ANmPaxWIR3GIW81I3FFwVparuAXHHUR0CKgggggPIu2ZwVPmOT3ctStBfMW3X61iGxCsyiQwfg59zWH+25gVNmJSGSla+pOdXirzjXY2zDNLk5UA1VX0HOCsbGw4BK11agGpPI2Dc4t+FwalFIyGz6EGm8L5VUq2W7cIxhpEqWCflZwrKC1WVVJd73fkIdzMflCqk1BSzWLMCyy3mknlEGDgd11FKWFiuUkkAhi+RLqtxc3e0LT8AquVISASSXBAzAE+NBDPerl7gQoF1UTTxAuRLNgbr7onzUf8Yb7VJSQreLoBBZnIrulSFKfm6Yim2NUEgomCUASSCAnKo5QADIJKCWLuGNLxlM5PiCtCAc4U4AMtKEKXnVqfupgHi3VCN+08ndZRIJZQCiQrwcFFRIoQ+YjmnWqYjKjKpJKXSnNlN3D1BDGuXl1ii15w5BNswBOUeFOQSx32dQDk/dTA1d1UNsVLUl2Ct0JJ/uJZTFCVAzEgoUBTedJdszNEdhtoscinyqGUHdAAKnUHBCQC9iCm1IklqBqA4d8oyOghglKXSru5poQlyhdWvARypDOCCz0fNXIklQ8QLPXLdNSHEJoPFibVZyQMy2dbZ/aYOkSRlAB90hmLMM1swB7tw6iQk/AoFPAQzXLJetnJ3lBwCVVZAygqo48CwdDFCYWGdhp4Mm64zOnMo6MkEn5kq0iOx0kg96kAEMSEmgcNu1fIajkSQ0SJzFnzEk5S4W5Kt9bppvH4kagBQjWYCWLkg5l/GQKhIWFMXSzDOBWyk6wRHyJ6VkDKx4Pdi6WPJIKOmWFFSGqEuNATUpLqS/IoCkHmkcI1xOASqoISoJzFwoDS4Zpbk0L5SOEM+9UkBKkpo43gXDgc9GcdecFPZUpwHAYUcKPCqjX8UtT/AIDEdiplSzUPm5v1Yv6xtNxJUKkCpokMGJJt1JbkYQBKqC+gGsA6wBIc+zkOwNaGlW/jxN4bCKUAXIZhu1r8qQ9SAA46CIxOGOUNQ6O9HYv4dAxd7KBheXtfu92YhRoxDsCLZSdE0L6u9aQDpMxAVvshQUouQ6FAuq4Je6R5iNlyVEMwIIVUAH4ESncWobfMzXq0xm0e+YiWyQQSWuASEoSBQB9OJI4QlLkhKnQVJNHKSKszkDWrAPy5wCswNOOUgBT2DAVLMDpbyh9MmZASQxbMCoAk3ykEXyjKw+ZZ4QymqzpCn+8RfeDXSxYCzrP8Eb7VoglqFgCLGzvzc15rPCCLR9l82YcZhyFH+5W9iCC3k3vHoyPPH2QpP9dI4bxsNEKPXSPQwgjMEEEB47xUoqnrSN4qmLYD/I34NFgw+HMtDSkkhILsVEH5rMHYjWnERK4bsvJOImKJWfEWJDOZgBsOcSEvYUsS5kx1FSJolh8pdLWIKeWjNGdaQUuaU/HZBAPeIFDoPvw7NpWMy3WpzvAIB3wpILGhAUheboCBzid2Zs3vJiEqmzapIJzuSHdt8EJH+LQpsbY8sYoywVJSMwdBEtRAcB1yglR9YaEu+yHMhxUeF0jKoNVUgzJMoPwSFFog5qAWDgEKI3cup0TKCJyhzINKsYn8fsxCJjeKhCSQkKRlVQpUgAlX4i5hXbGw0IxKZeaYpCikkLUFKfiJhGdPkoQ0Q4mZpaU6KCcwSWCmdymVKoqxJO4tLVBit4pG4Ao6lL7rUKQKpLWF8rnm7i9YfYcvu1nMuk0IYEAEMcpVlAdSdFXoHJiOxXZ6X3Y3l/AaFI8RXRgkBhpw0hopABMt70BZzqqgboLP66O9l460okjdZBzqAUL92o5kgJeoVoQIl5ew0ANmX6p4N8ulxwMIr7MymG/Mo2qRd+CYdB0CkiqlEAFRJdW4PEspE13JATMQ10hQAMJS5YzBJe4BrqoZj4pmUkgAOaLBZ81rYjs+g5SZk1z3i3dL55QCUKqmhah4i7xiZ2dllB35jBEsgOigmqeYnw+EmoGmjQ6FHmS90MQ7P4gWJcCufMUpsD40cxCMxIAJBAqyd5DgOHU6aJJ3vvEuk2Ii9q2AhzvzXE6WHz1Iy00uPmFeJMNsN2clhaRnm/8AVUDmFFJJGYUo4uPCeEOhUFNvEOFFQQBujK4qwCmlqPPcW2kIz5QUN4GlEhlgvTN4gVFIN0l8rEikW1XZ2WBmzKJTJEwA5CHWQFhijwlzu2GjQ2l7DQFBIUsNmYggFwnMlRIFVCwJ0LVh0Kt/QSRfMQCdUmgD5hlUCeHMVDWhTDSkAKypbid5qPUneDC3SsWtPZ2Wa5plhqktuGaBVJ+OvmRaI/8A0KWnjbgjQjgngG6KMOhCzEMdN7p5AuA1ylXMGMyljQ6s5DnUuoAmw3jS6ljSLDL7PSysb0yxHiFd4itHqKQtL7NS1EuuYXLFyk6rJum7oSX68TDoVIpBanBgGJrRKTRJonX5gg6xtLu+lDXzytntUqVQ/wDU5RZcLsGWoF1LqDQFLXQGAyszKboBwECNgSy4zL11T0ZsrMz6fEYdCn4qfeul9WvroXducSG0W7vrlNwx4uPOjXKlfLElM7NSnfNM9U//AJh/M2BLyCqrJHw8T+H8PueMOgfZ1tVGGxUmavwg5amgCmS5exGZ6e0ekULBAIIIIcEVBHEGPO0vYMvMzrapZ03qfl5CO0fZ+lsDKS5IS6Q7WCiwpwiysrHBBBF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48133" name="AutoShape 6" descr="data:image/jpeg;base64,/9j/4AAQSkZJRgABAQAAAQABAAD/2wCEAAkGBxQTEhUUEhQWFhUWFx0YGRgXFxcaGhcaHhcYFxgYFxYYHSggGBomHRoYITEhJSksLi4uFx8zODMsNygtLisBCgoKDg0OFA8PFysZFBkrKywsLCssLCwsLDcsLDc3KysrKzcsNysrLCssLCsrKysrKysrKysrKysrKyssKysrK//AABEIAOwA1QMBIgACEQEDEQH/xAAcAAABBAMBAAAAAAAAAAAAAAAAAwQFBgECBwj/xABAEAABAgQDBQYDBwMDAwUAAAABAhEAAyExBBJBBSJRYXEGEzKBkaFCUsEHI2Kx0eHwFDNyFYLxQ1OTJJKistL/xAAXAQEBAQEAAAAAAAAAAAAAAAAAAQID/8QAGBEBAQEBAQAAAAAAAAAAAAAAAAEREjH/2gAMAwEAAhEDEQA/AO4wQQQBBBBAEEEEARiMwQBBGi1tDadiW5RNDt41M0cRELPxr0BhlOxJtcxNXFhXjpYuoQmraksaxX5shSgNa2H6w7k4HlX+axOjEoNqS+MKoxqDY+0RX+njTXrCqZJFD9YdGJdKwbRtEZmKbxuhajakOjEhBEerEKFHrztG+GxzllJKT7esalMPYIIIqCCCCAIIIIAggggCCCCAIIIIAggggCEpszQQnPxDUHnDaZMjNoJ89rxHBKllySBwhYyis1doyWFBGYpHugfSsJoQCWQLfEY3muvcSf8AI8OQ5w8lSwgAAaQUSEMzDzMO0ARoEEwpliDJAgKH1jJjITAJkcRGECFTCUxJdx6GAy41EaBnbjBML0sYj8dLIZYNRAS0qY17flDkRVcZjikLIsU5uhAL/SJPsztT+okhZuCx50cH0MblRLwQQRpBBBBAEEEEAQQQQBBBBAEN8VNIDC59ucOCYYLUSYlCTMP5WEFLc1jM9bqCfWEpxsOMYUTZ5JATfU8BCWJUGDXVujmTaMYjdo7C55xph15loFwC/SKqSwmHyBh59dTDtIENVKy15wqkvGQ484DGoEbQAYIwS0ZQKQGkxekYTLhKYd6F5aoDVUsQlMkgiHLwmTAV7bOCUUEJ1DQv2IlZZaxwUB6JESGLNIjdiYjJPKNF/mKho1KlWiCCCNoIIIIAggggCCCCAIIIIBDFzGEMJs3Kl4c42qgOAiH2jOqEisYqxrKmHW5J/YQhjMVlrqbcobTZ2UkcKxB4zauZZCaqNEj3f6QVKoxbnLckkNqT9YlcNLyuXfX9+kQ+xZGRRUt85TxdunC0SCMXlUQr5RX+dYCRRiQaEuDrpyPSHOFlZYjMErLcOk2IsKvE3KUDaMhRJjd40EbJgBqxvGBGCqAZ4hTK8o2lzYabSUyvL6xqlbwElmeNVKpCck0iP29tpGGQVr9tekAvilFmFYhMfJUkhaaKSXHkXiKR2+kKchCgeBasOcJ2vkTd1W4o2Cmr0MXBfMDiRMQlabKD/tC8VLsXtIFa5IdqzEvpUBQHKx8zFtjoyIIIIAggggCCCCAIIIICPxsxlRW8TNy5lceOmkS20Zu8Rof+Iqe25u8AVNy9njmpntLaJBs+bg8QvZWaZmKUVMyA4pYksPzhrt7FnMAGAGup0/JvWGnYrF/erdgF0vzzHzdoquimcUzGIq3s5/UesaTFqzPQixGhHnr+cMcTOzh0tnRZzcNQwjh8cpOhUjhqDygLNs1bPlO7qDWJqSsNSnSKzgJ8tViQrmG04ihiwYSYCGzAmJQ9T1JhUKhqZwF1NGpxAskesQO1LrADqYRlc6mNlrbrARe1Zv3gTwDxgLtDNytZUNYdJlEFzpFDvFTcqaGK1jMMhSc87eLuM1QmjUjG08YA+ZRPHlFalYmZipgSAUyQaliCriBFBjdjjFg/0slTpLd5RKQ2jnxeUU3bmzp0g5Vlw7Ue+j/rHY5m2pUiWJctCpikj+3KGbL/AJF2R5mOT9pe1k6bMWFyUIybqk1JD1Dl6m0IL79kyc0xSiXKZbepS8dRjkn2VypoScQKJIKch+Koc8rR1eTNCg4/45GNSs0pBBBFBBBBAEEEEAQniJmVJPAQpDHa84Jll9S31hRA4xZOavKKhtzFJzqfRI/V/WLTifCDqWMc+7TT6zOP0uBGGlb2nMKjRyVUs/BounZvsqJcsKmkBqmrAajziobFn/8AqUqUaIBUBfeoHfi5JjoMnGBZQlS6F1Ecmdj7DyihbDbN7xlJUw0ce/8AOEb4nDqlJ0J/P0h1hdopCTmYdPMfSDBkLUVqN7A+0QZ2fhiwUoVv+8ScmUCWdzwhaUUsGZjDiRJHJ+MA3KACwT5wrLWbZT1MPJE9LsIzMU3PrEGqCw4QzxWI3TzoPO8b4iaSk2tRjETjlqCUvyf1/wCIB5gkWiU7uIHBzYnMNNcRRB7Q2NKUXyFzzLekE/YySkMAyRYUB6teJ2Yl7w3y5TyMTRWJ6UyQUoAQ/wAIom7kiKNjtiIxGJCQwVOUCoA8AauOTxfu0mXLVq0/eIn7PtnIVMXOuUukFuF29/SKLXs3CJkITLQGSgMBEhJnd2p9DcfWEp0aJNGMTxFgBjMRuyMQSChV026ftElG5UYjMEEUEEEEAREbdUHQHs59m/WJeK52jWy/9o/NUSiLx6vZz56Ry/tJNzKJB1D9fCPaLzj8YMiiSDYvYDX6RzOesKUXF1NThRJZuhPmYkaIbKCxOCgCzsW+vGLUqYywpxUZeBY8usI4bGJlICUp0BALO3Ac4ljtNKgkZAogcA3W3GAiJ+ZpiEkhTkgOag3IbgXhxhcasBJSote+rH2qYdS8AFLSUKVLUDmBTYOK3dxyifwclaQAEylKs6iUg8ykAwFdXtecEghR0YecCu1mIQxIoSz1qN6vnSENr9np61KeaCSc2VGYAHkOEJbL7M4zwhSCm2+6qeX8DQFm2Zt9fepdtf57xcp05Rkv+Wl4o+C2BPlKSrIFGxqQG1oa/wDMXvCKWE1QqzNun6xKIPZq15VFQIcUFK86a2hjtfG7xSDROUHqat5fWHOMx61rUCggJ3gNeAducVXaU0haZYJJDqWfxFvWjQFuwM0FMSmGxBEVnZazlHlyiYSpmgJVOMeHCCDEIhdaxIypsQJ7R2Sib4h6flDLCSk4c5UgBPKlYl1z8ojnXafayzMSiX4irMPK0BfpRzB8zcoyJJjl2I7azpG6tAcUZSVA+tj1h7srt9iV0GGccQSR6gmGDpOGKkqCmt7iJ4GKTszaOKxCkp/ply0nxLURlA5PUxdZaWAA0jcStoIIIqCCCCAIqna2aywGc5PqpotcUzttMImW/wCkD6KVEooW0pp7pSeAp6N9Yoq5rFBJY5q66H2iy7SxBEtdTY/mDeKNippARxr6OYkjSx/1QUrMCaA08np7xvI2gc/Wh04AfSKvM2mGqK1tTpDvD7WTQlwRenpWLg6L2d2zKCFd5Sjk+dmiYT2qkLVMI3QAEClanePsI5HidqpAZBPp+f8ANIdbIxgUClw5D3sYmDoknbcs4ggGqrdGDP5uYtOG23LQUBwSpx0YOX5xx4zQmYFlwDSmhsD6w5lYhbBQJJGo8oYO3y8YFDNwD/WITE41ZxCghTFLe4zD84qOA29MDBSiyrhqi1/KJ1eLdPeAOqzCjgWU/FqEchEEztHEjuzNLJOQOT7joDFF2StUzMtVVLUT72hp2n7TlY7lw53SEmgGtdTEnsFIyOlv5pFE9hJfOsOxCOFr/GhWaotSIHEk+kP5BiMlKcQoicYDba+LYM96RGbMwCEr7wsVnXh0jXac8AgmyXNYicJtxCyWWEpGpIH5wF1xElEyWoKSFU1AP5w2+yrZKJWGVMCQFzJiiS1QBQDkP1iHw3amR4U5l87A9HvFu7GKSZa8iVBGamYasymOoce8WIsUEEEaQQQQQBBBBAEVXt3J+7Cxdin3B/WLVFf7ZIBkgH5j/wDVR+kSjhW3l/dt8qa9XDRT8QvwnlbrWLTtpJEpVfEH/KhiqYkUY6fpaEaMpksm2sOUSVqGRKHNLCpL5WI4ufcQtslG/nNhelAKBzyrFlmpADgGpcZdFfEHDWUchL0IlHUtRUThFpYsWUA1LvaNJa8qub+Y/eLhOXmKiw3nJy0LkhO49s6gSCWyzAXLQ3Vh0TDvJSQS+YJyDxgFdaiWqiVC6CxNFPAR0mWsgb5KV2JraJCVLxQdCFOpNctMyhxQ/j8objALlb0reFylXIBRT/kA55gODFq7PCXOKUl81wkneQRwPB/rEoq0jaU9Ct53FwsEEH8xDxO0J60kZiB+EqDv58I6enZ6Zoy4uSicBaaA01I/EbmI7aXYjuU55BVMl8G3k8zxHOIObSpJSXL3i6bFxYAYO2o/bWEMZswZTSvSIqQ8s1v+UB0TCzw386Q5XMBDPFOwe0yBUe/lrEijabn+ViCwbOmVN7wopdTwiL2ZtDeLwocUCrzgG3aDDLmoKEUchzqz6RJbP2BhpUtIOHlLATVSkJKidSSQ7xmRLc/ykS2Ew5IY2aAi5mw8Eo/25aKcAkjmDSL3sJbyUu1N0EMxAoCAI5p2g2Ys4iWghpa1AFT6PYc46thpAQhKEhkpAAHIBosZKwQQRoEEEEAQQQQBEP2oT9y/BQ93H1iYiJ7UpP8ATLy3DH/5D6Qo889pqIKRqG9ByispklWUamwiy9olDMtOoJ8wTT84b4OSJZSosFMU1dkApUnMQ1WYq6CI0bYaT3a0oeoFQC7E1BA1IIzNrlbURITUJICUlJBskOQ1QpNPFuJp80vKRVNWWPAqRuKsQSbg5g1KtupJ0IQbGAYhWR1A7oFgoURrQOnKtRIPwKp4TSjPiKL7wFWcupzWrLcAOfjApvBoQRiTmSSS9CDmRetQV/EWYKNFWUHZsTFXSzkPTKoOcrkAGxq5lpqPEk3jTETBUghgC7ZVXRlzKYMoHiKGjsbkOZGJ0IBAHOwAYcgFFwfgJayoUM1iFBViSlQLFJJD9HVungtXAxFrW2ZtKXUdEp4B6OHNwWNaxunEkFqO5LVapyl3Nd2ldAymoYDp3Znt6EkIxiSWLJnJSymch1J1qKt6R0zZ+Jkzk55KkLB1SR5uNDyMebU4nNzJalbuEg1vSlRZQSfhh7svbM7Cq7zDzMihcXegoUqplLGpsQEmtYzYrum1+zaJjqRRfCyT6Wjnm3tkKlK+8S3UULcDrFm7J/aPJxGWXiGkzTYmiFF2oT4TyMW3FZVDLNSCk8aj9okHEpMs1r+0OBwrHQdpdjpSyVSFBBOhqk1eh0iq7T2NMkf3EZRYKDkHzENEWnEqBeH2Hx5LQ3moFjfSGeIISzGvKKL9szFJ1pE2rFpZgaxyH/WCgHe/eJHZu3JyiO7lLmF9Ek9LRB0baIBlF76coucl8oe7D8ooWwdj4uepKsSO7lAglJ8SmqA2kX+LGWYIII0CCCCAII0mzAkFSiAAHJJYAakmKUr7S8OqbkkIVNS5HeeFP+16n2gLxFQ7adqJUqVNlEnMUlLgEsTyAh7J7USZ8lS5SjRwsEEFBGh+nHSOW/aJtITUbiZtLFqe5eM6uKaZy5s5SioKYgWynVqOwt7iF5qvhJplu7U8YVlu4CrPXu5g4RA7N2l3a1FYopgokBTNWx6+wiZlLqAHZ6WrVJYGwOdlJUbKL2VSqQmuXJcgHKzqXdgGD724KP40tqmrWXNKm1chrgjOfmUflAAUaKDpVWJLESGDsDQ0yq+EEqYXSxYlN0KOZLg0j1SGB4gqZzLFQioNwSQTTwzBUVpFQkuwcgvX5QAVMNd1gG4oNKptkKOY8WUOJJJY0TTMwcosoOReALYZg5azE/LlSQW5llF7ZVRgWAZ6brBYTTcCQ5oMxNboVyMAmuUCQQmjh2YUU5YE6EWfgUnQQ1CC4c1owYAHMaPw+lofpLO4oMzEpuRuKBD2KiygLFWYMDCKZRSaO6SdEucoLjhmvmHxCogEpKzQMPM8DUFxevoD5OMPM0VmtXh4fQ2BrQi5sYSQzpchg1Sq4Ccw040CmcFgYceEWJ1+NmCSC7VSAVAEXSa2UYKCz6OC4IKi4cENRyQ5HEsBcVs/ZX7RZ+GIlzz38g3Ki60hjQKN+h8mirrlFyUhQBBAFmO6Kh6Mq+mtmIahJCi4a/Ag3BB5uGby4RMHoLYnaDD4hOfDzA2qFUKfK49xzh9jMVTQpN/iBHlHm8FQLpKgdFBhw+IHm7/rE5s3tpiZNCRMD2W7i2oreJyOk7Y2DKnIUqUTKmDqUHllfdih4nYuLSrelqa4Vo3F+EPk/aGFeMLlvdt70NDFy7M7WwmJQppyioNuJUUqAfxZTU82h4KN2b2GqfOAUFEPVRSrKOPWPRGAwaJaEpQhKAAKJAH5RRp+0ZeGmpG+ktRRdUvhvBTt1EWvZO3UzTkUyZjOA7hQ4pOsNSpiCCCNIIIIIAggggOcdvu2EpUmZIQSRnEtZB8QCcywnlYP1jkG09splzjKyPKDFnLuUuFpNMqg9wfOF8XtaXnmDeLKIFHKVOolQJNxbziExE3vCJ0wMlACavvNbz9qxFT+we04kha5rhUxKUUzErCS4U7s4c6uX0hnt7tAcQ0uXMBcipueQLUrziqYnFFZJ5kw3hgkVJqN9y9mNfMxak7HyyUFKyVPZXhJNcqaXvx15xHdltnFP3qhVmSGFvPWmkWRIBDFYBuzkNev3hTBUNito2lzdxbAMolJIyqatg1kruHYuLMHSBQpIykulIZiAa1oHd9UKY+GLBNRmypSUqzPSiqi6sqUqppY9Yr2K2UE76QUFwWdmJJSaaB/mKekUbTk+J9H8Zq5WCrMgUZmCk6jKoXMNqGoZtd0qaqlEOfFu1/EjmBGCuZLZxQ0oGUEuFpYszuXB8rGEP6oJYLC0k60Fiq3QlwONLQQsiu7ZmejgAVJbgE3+ZJrUQrNSQLaAGm8C+ZQR+JNFA6pd4TkTATulyEtRRASBy4DMT/iV8BGynSWysHIBzE5WVkR1yF0/wCKhAKykKJsMynZmAJUaU/7a0gvwJ4xmWsMliN8AupRJOYnK6Xqd0y1cQRwjReGzMkMlKqBy+QKORIyi5TMCqaZhCi1ZnCiBnqQBUZyJSwDQHKoBTawVk5SAwS1CM199dEmrnKod2eKVD5YTKDolBBSC1XLoUfUgFL8ZYOsKKcvZlGtqd59wuo/EkK82jRQzA7m8XsB8QDPWh7xCg2gVBCEyTR2D6l6E7pelGIILcFERhQI0NrAAZhRnc+Kw5MNRVbMlt1Dg1YI+EErDOX8BmB9cgjHdCxSpSrG4As4fWub/wAkFEvCpIqCNHXehqydKAnqFDhGowyUEKE1KVAhiCQQX8TiwuX/AFhtjpzU+K5L1sOFnZ/9xhnh0Zj5U9RT1IgOo9n+05nI7jEKSpRBCJnz8lA/E0O9kbQXLSEEnNImbh1CWBA6frHL0EpChZm9l0Y/WLTsfbWcZiN4UUeJBdJvYgkW0iYj0hsrGidKRNTZaQfPUesO45n2F7WolzBhVsEL3kKegUT4T1uI6WIqMwQQQBBBBAeYO1+zJKMbMl4WYVozklVKVJWATcJds0VbbGJByoQlkIDUe/FzeJPai2VPXxmKQKA0BNiOJiCnuBfeN/0iRogtWkOdmygV5lAFKasbK5VhqEuWFT9YuezsAlEpOZL8S6QATZW8K+zNUxdQ9lziUqCQwIDEHd5AkgpA5FusOkT0gjfSGDEd4ABa7YlNzyHSEMOgKACwFljLoFGpqCSpCqt+J+YhdKywb/tcSKf+QejD/dE1SiqJZ8wCSS4UtIOlQqcB1IT1hriVg5SBuggBRsCkOUpOfIC/yrQfwm0PEywpYSAUqOVgzrYAqJSMsuaBcOgw1udwl1sMzpqVEtmWqhYDwTlBRoxMBDY/CKCKtRhqm6XYulJGm6R/7oZqQHIIYOzmxGcBiSyWvVyKfCYsBkklJYPYZXuRlCMxB7tQSH7tSyg/DWI6dJY5wSXr4ma6QoKUVKTUB3tY0tRDr2Y7lBIPCpvmLOAaMOetxWNQlafHKKkhnOV6ceBdKr8QDpEgQwIdyzWdyN1IAc81ZOhSYcK3XYEgpOWjj4Q4OSqHBv7GpCPQkEOhiDRRcMd1KVNShcoVycmFCsKopJqouwFHT3a2VymZG4Zng2hhU+NCaAkKRvVSkMoncDh6Pez6OgD3iXqSA6hUF2JmVerpAVa4ghwqW7lsvxBgN1wJan/xmpSptHeAH4g9dCHF86Q4qPvUqSeOaE+9IfMHL1Z2NHmgV+Ki+oeMIXYKccwXFGKjw8WRfGpgFithmSqtgAA5YZ00rUpmLS3EDhCUybUgKURXSmmV1cDllesKEkPcKUwsCAoKLAMKDvcyeYWNIZ4qiH3qskPqAGsNcoTX8EFMJiiTa5p0sB0AEPsOnKAL1rUU3havAV6cLI4U3PpVtLXHrceUPJKCzC5YO51OWrK03j6iyoDYDddqEuWGiQavY7xDwykrKFPdj7PE7PVokUSwHUEJGuq1JSTrleGE+Q4o9mFRUWTTjuKfygH/APqBKpZBplv0PPXTTrHbvs47ZpnyxIxCwJ6N1JJ/upsGdt7TnePPWGckJLMnjUAFnflrFhwRLDeUAHLg+FlM73SxUHLEk2tER6hEZjn/ANmPaxWIR3GIW81I3FFwVparuAXHHUR0CKgggggPIu2ZwVPmOT3ctStBfMW3X61iGxCsyiQwfg59zWH+25gVNmJSGSla+pOdXirzjXY2zDNLk5UA1VX0HOCsbGw4BK11agGpPI2Dc4t+FwalFIyGz6EGm8L5VUq2W7cIxhpEqWCflZwrKC1WVVJd73fkIdzMflCqk1BSzWLMCyy3mknlEGDgd11FKWFiuUkkAhi+RLqtxc3e0LT8AquVISASSXBAzAE+NBDPerl7gQoF1UTTxAuRLNgbr7onzUf8Yb7VJSQreLoBBZnIrulSFKfm6Yim2NUEgomCUASSCAnKo5QADIJKCWLuGNLxlM5PiCtCAc4U4AMtKEKXnVqfupgHi3VCN+08ndZRIJZQCiQrwcFFRIoQ+YjmnWqYjKjKpJKXSnNlN3D1BDGuXl1ii15w5BNswBOUeFOQSx32dQDk/dTA1d1UNsVLUl2Ct0JJ/uJZTFCVAzEgoUBTedJdszNEdhtoscinyqGUHdAAKnUHBCQC9iCm1IklqBqA4d8oyOghglKXSru5poQlyhdWvARypDOCCz0fNXIklQ8QLPXLdNSHEJoPFibVZyQMy2dbZ/aYOkSRlAB90hmLMM1swB7tw6iQk/AoFPAQzXLJetnJ3lBwCVVZAygqo48CwdDFCYWGdhp4Mm64zOnMo6MkEn5kq0iOx0kg96kAEMSEmgcNu1fIajkSQ0SJzFnzEk5S4W5Kt9bppvH4kagBQjWYCWLkg5l/GQKhIWFMXSzDOBWyk6wRHyJ6VkDKx4Pdi6WPJIKOmWFFSGqEuNATUpLqS/IoCkHmkcI1xOASqoISoJzFwoDS4Zpbk0L5SOEM+9UkBKkpo43gXDgc9GcdecFPZUpwHAYUcKPCqjX8UtT/AIDEdiplSzUPm5v1Yv6xtNxJUKkCpokMGJJt1JbkYQBKqC+gGsA6wBIc+zkOwNaGlW/jxN4bCKUAXIZhu1r8qQ9SAA46CIxOGOUNQ6O9HYv4dAxd7KBheXtfu92YhRoxDsCLZSdE0L6u9aQDpMxAVvshQUouQ6FAuq4Je6R5iNlyVEMwIIVUAH4ESncWobfMzXq0xm0e+YiWyQQSWuASEoSBQB9OJI4QlLkhKnQVJNHKSKszkDWrAPy5wCswNOOUgBT2DAVLMDpbyh9MmZASQxbMCoAk3ykEXyjKw+ZZ4QymqzpCn+8RfeDXSxYCzrP8Eb7VoglqFgCLGzvzc15rPCCLR9l82YcZhyFH+5W9iCC3k3vHoyPPH2QpP9dI4bxsNEKPXSPQwgjMEEEB47xUoqnrSN4qmLYD/I34NFgw+HMtDSkkhILsVEH5rMHYjWnERK4bsvJOImKJWfEWJDOZgBsOcSEvYUsS5kx1FSJolh8pdLWIKeWjNGdaQUuaU/HZBAPeIFDoPvw7NpWMy3WpzvAIB3wpILGhAUheboCBzid2Zs3vJiEqmzapIJzuSHdt8EJH+LQpsbY8sYoywVJSMwdBEtRAcB1yglR9YaEu+yHMhxUeF0jKoNVUgzJMoPwSFFog5qAWDgEKI3cup0TKCJyhzINKsYn8fsxCJjeKhCSQkKRlVQpUgAlX4i5hXbGw0IxKZeaYpCikkLUFKfiJhGdPkoQ0Q4mZpaU6KCcwSWCmdymVKoqxJO4tLVBit4pG4Ao6lL7rUKQKpLWF8rnm7i9YfYcvu1nMuk0IYEAEMcpVlAdSdFXoHJiOxXZ6X3Y3l/AaFI8RXRgkBhpw0hopABMt70BZzqqgboLP66O9l460okjdZBzqAUL92o5kgJeoVoQIl5ew0ANmX6p4N8ulxwMIr7MymG/Mo2qRd+CYdB0CkiqlEAFRJdW4PEspE13JATMQ10hQAMJS5YzBJe4BrqoZj4pmUkgAOaLBZ81rYjs+g5SZk1z3i3dL55QCUKqmhah4i7xiZ2dllB35jBEsgOigmqeYnw+EmoGmjQ6FHmS90MQ7P4gWJcCufMUpsD40cxCMxIAJBAqyd5DgOHU6aJJ3vvEuk2Ii9q2AhzvzXE6WHz1Iy00uPmFeJMNsN2clhaRnm/8AVUDmFFJJGYUo4uPCeEOhUFNvEOFFQQBujK4qwCmlqPPcW2kIz5QUN4GlEhlgvTN4gVFIN0l8rEikW1XZ2WBmzKJTJEwA5CHWQFhijwlzu2GjQ2l7DQFBIUsNmYggFwnMlRIFVCwJ0LVh0Kt/QSRfMQCdUmgD5hlUCeHMVDWhTDSkAKypbid5qPUneDC3SsWtPZ2Wa5plhqktuGaBVJ+OvmRaI/8A0KWnjbgjQjgngG6KMOhCzEMdN7p5AuA1ylXMGMyljQ6s5DnUuoAmw3jS6ljSLDL7PSysb0yxHiFd4itHqKQtL7NS1EuuYXLFyk6rJum7oSX68TDoVIpBanBgGJrRKTRJonX5gg6xtLu+lDXzytntUqVQ/wDU5RZcLsGWoF1LqDQFLXQGAyszKboBwECNgSy4zL11T0ZsrMz6fEYdCn4qfeul9WvroXducSG0W7vrlNwx4uPOjXKlfLElM7NSnfNM9U//AJh/M2BLyCqrJHw8T+H8PueMOgfZ1tVGGxUmavwg5amgCmS5exGZ6e0ekULBAIIIIcEVBHEGPO0vYMvMzrapZ03qfl5CO0fZ+lsDKS5IS6Q7WCiwpwiysrHBBBF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48134" name="AutoShape 8" descr="data:image/jpeg;base64,/9j/4AAQSkZJRgABAQAAAQABAAD/2wCEAAkGBxQTEhUUEhQWFhUWFx0YGRgXFxcaGhcaHhcYFxgYFxYYHSggGBomHRoYITEhJSksLi4uFx8zODMsNygtLisBCgoKDg0OFA8PFysZFBkrKywsLCssLCwsLDcsLDc3KysrKzcsNysrLCssLCsrKysrKysrKysrKysrKyssKysrK//AABEIAOwA1QMBIgACEQEDEQH/xAAcAAABBAMBAAAAAAAAAAAAAAAAAwQFBgECBwj/xABAEAABAgQDBQYDBwMDAwUAAAABAhEAAyExBBJBBSJRYXEGEzKBkaFCUsEHI2Kx0eHwFDNyFYLxQ1OTJJKistL/xAAXAQEBAQEAAAAAAAAAAAAAAAAAAQID/8QAGBEBAQEBAQAAAAAAAAAAAAAAAAEREjH/2gAMAwEAAhEDEQA/AO4wQQQBBBBAEEEEARiMwQBBGi1tDadiW5RNDt41M0cRELPxr0BhlOxJtcxNXFhXjpYuoQmraksaxX5shSgNa2H6w7k4HlX+axOjEoNqS+MKoxqDY+0RX+njTXrCqZJFD9YdGJdKwbRtEZmKbxuhajakOjEhBEerEKFHrztG+GxzllJKT7esalMPYIIIqCCCCAIIIIAggggCCCCAIIIIAggggCEpszQQnPxDUHnDaZMjNoJ89rxHBKllySBwhYyis1doyWFBGYpHugfSsJoQCWQLfEY3muvcSf8AI8OQ5w8lSwgAAaQUSEMzDzMO0ARoEEwpliDJAgKH1jJjITAJkcRGECFTCUxJdx6GAy41EaBnbjBML0sYj8dLIZYNRAS0qY17flDkRVcZjikLIsU5uhAL/SJPsztT+okhZuCx50cH0MblRLwQQRpBBBBAEEEEAQQQQBBBBAEN8VNIDC59ucOCYYLUSYlCTMP5WEFLc1jM9bqCfWEpxsOMYUTZ5JATfU8BCWJUGDXVujmTaMYjdo7C55xph15loFwC/SKqSwmHyBh59dTDtIENVKy15wqkvGQ484DGoEbQAYIwS0ZQKQGkxekYTLhKYd6F5aoDVUsQlMkgiHLwmTAV7bOCUUEJ1DQv2IlZZaxwUB6JESGLNIjdiYjJPKNF/mKho1KlWiCCCNoIIIIAggggCCCCAIIIIBDFzGEMJs3Kl4c42qgOAiH2jOqEisYqxrKmHW5J/YQhjMVlrqbcobTZ2UkcKxB4zauZZCaqNEj3f6QVKoxbnLckkNqT9YlcNLyuXfX9+kQ+xZGRRUt85TxdunC0SCMXlUQr5RX+dYCRRiQaEuDrpyPSHOFlZYjMErLcOk2IsKvE3KUDaMhRJjd40EbJgBqxvGBGCqAZ4hTK8o2lzYabSUyvL6xqlbwElmeNVKpCck0iP29tpGGQVr9tekAvilFmFYhMfJUkhaaKSXHkXiKR2+kKchCgeBasOcJ2vkTd1W4o2Cmr0MXBfMDiRMQlabKD/tC8VLsXtIFa5IdqzEvpUBQHKx8zFtjoyIIIIAggggCCCCAIIIICPxsxlRW8TNy5lceOmkS20Zu8Rof+Iqe25u8AVNy9njmpntLaJBs+bg8QvZWaZmKUVMyA4pYksPzhrt7FnMAGAGup0/JvWGnYrF/erdgF0vzzHzdoquimcUzGIq3s5/UesaTFqzPQixGhHnr+cMcTOzh0tnRZzcNQwjh8cpOhUjhqDygLNs1bPlO7qDWJqSsNSnSKzgJ8tViQrmG04ihiwYSYCGzAmJQ9T1JhUKhqZwF1NGpxAskesQO1LrADqYRlc6mNlrbrARe1Zv3gTwDxgLtDNytZUNYdJlEFzpFDvFTcqaGK1jMMhSc87eLuM1QmjUjG08YA+ZRPHlFalYmZipgSAUyQaliCriBFBjdjjFg/0slTpLd5RKQ2jnxeUU3bmzp0g5Vlw7Ue+j/rHY5m2pUiWJctCpikj+3KGbL/AJF2R5mOT9pe1k6bMWFyUIybqk1JD1Dl6m0IL79kyc0xSiXKZbepS8dRjkn2VypoScQKJIKch+Koc8rR1eTNCg4/45GNSs0pBBBFBBBBAEEEEAQniJmVJPAQpDHa84Jll9S31hRA4xZOavKKhtzFJzqfRI/V/WLTifCDqWMc+7TT6zOP0uBGGlb2nMKjRyVUs/BounZvsqJcsKmkBqmrAajziobFn/8AqUqUaIBUBfeoHfi5JjoMnGBZQlS6F1Ecmdj7DyihbDbN7xlJUw0ce/8AOEb4nDqlJ0J/P0h1hdopCTmYdPMfSDBkLUVqN7A+0QZ2fhiwUoVv+8ScmUCWdzwhaUUsGZjDiRJHJ+MA3KACwT5wrLWbZT1MPJE9LsIzMU3PrEGqCw4QzxWI3TzoPO8b4iaSk2tRjETjlqCUvyf1/wCIB5gkWiU7uIHBzYnMNNcRRB7Q2NKUXyFzzLekE/YySkMAyRYUB6teJ2Yl7w3y5TyMTRWJ6UyQUoAQ/wAIom7kiKNjtiIxGJCQwVOUCoA8AauOTxfu0mXLVq0/eIn7PtnIVMXOuUukFuF29/SKLXs3CJkITLQGSgMBEhJnd2p9DcfWEp0aJNGMTxFgBjMRuyMQSChV026ftElG5UYjMEEUEEEEAREbdUHQHs59m/WJeK52jWy/9o/NUSiLx6vZz56Ry/tJNzKJB1D9fCPaLzj8YMiiSDYvYDX6RzOesKUXF1NThRJZuhPmYkaIbKCxOCgCzsW+vGLUqYywpxUZeBY8usI4bGJlICUp0BALO3Ac4ljtNKgkZAogcA3W3GAiJ+ZpiEkhTkgOag3IbgXhxhcasBJSote+rH2qYdS8AFLSUKVLUDmBTYOK3dxyifwclaQAEylKs6iUg8ykAwFdXtecEghR0YecCu1mIQxIoSz1qN6vnSENr9np61KeaCSc2VGYAHkOEJbL7M4zwhSCm2+6qeX8DQFm2Zt9fepdtf57xcp05Rkv+Wl4o+C2BPlKSrIFGxqQG1oa/wDMXvCKWE1QqzNun6xKIPZq15VFQIcUFK86a2hjtfG7xSDROUHqat5fWHOMx61rUCggJ3gNeAducVXaU0haZYJJDqWfxFvWjQFuwM0FMSmGxBEVnZazlHlyiYSpmgJVOMeHCCDEIhdaxIypsQJ7R2Sib4h6flDLCSk4c5UgBPKlYl1z8ojnXafayzMSiX4irMPK0BfpRzB8zcoyJJjl2I7azpG6tAcUZSVA+tj1h7srt9iV0GGccQSR6gmGDpOGKkqCmt7iJ4GKTszaOKxCkp/ply0nxLURlA5PUxdZaWAA0jcStoIIIqCCCCAIqna2aywGc5PqpotcUzttMImW/wCkD6KVEooW0pp7pSeAp6N9Yoq5rFBJY5q66H2iy7SxBEtdTY/mDeKNippARxr6OYkjSx/1QUrMCaA08np7xvI2gc/Wh04AfSKvM2mGqK1tTpDvD7WTQlwRenpWLg6L2d2zKCFd5Sjk+dmiYT2qkLVMI3QAEClanePsI5HidqpAZBPp+f8ANIdbIxgUClw5D3sYmDoknbcs4ggGqrdGDP5uYtOG23LQUBwSpx0YOX5xx4zQmYFlwDSmhsD6w5lYhbBQJJGo8oYO3y8YFDNwD/WITE41ZxCghTFLe4zD84qOA29MDBSiyrhqi1/KJ1eLdPeAOqzCjgWU/FqEchEEztHEjuzNLJOQOT7joDFF2StUzMtVVLUT72hp2n7TlY7lw53SEmgGtdTEnsFIyOlv5pFE9hJfOsOxCOFr/GhWaotSIHEk+kP5BiMlKcQoicYDba+LYM96RGbMwCEr7wsVnXh0jXac8AgmyXNYicJtxCyWWEpGpIH5wF1xElEyWoKSFU1AP5w2+yrZKJWGVMCQFzJiiS1QBQDkP1iHw3amR4U5l87A9HvFu7GKSZa8iVBGamYasymOoce8WIsUEEEaQQQQQBBBBAEVXt3J+7Cxdin3B/WLVFf7ZIBkgH5j/wDVR+kSjhW3l/dt8qa9XDRT8QvwnlbrWLTtpJEpVfEH/KhiqYkUY6fpaEaMpksm2sOUSVqGRKHNLCpL5WI4ufcQtslG/nNhelAKBzyrFlmpADgGpcZdFfEHDWUchL0IlHUtRUThFpYsWUA1LvaNJa8qub+Y/eLhOXmKiw3nJy0LkhO49s6gSCWyzAXLQ3Vh0TDvJSQS+YJyDxgFdaiWqiVC6CxNFPAR0mWsgb5KV2JraJCVLxQdCFOpNctMyhxQ/j8objALlb0reFylXIBRT/kA55gODFq7PCXOKUl81wkneQRwPB/rEoq0jaU9Ct53FwsEEH8xDxO0J60kZiB+EqDv58I6enZ6Zoy4uSicBaaA01I/EbmI7aXYjuU55BVMl8G3k8zxHOIObSpJSXL3i6bFxYAYO2o/bWEMZswZTSvSIqQ8s1v+UB0TCzw386Q5XMBDPFOwe0yBUe/lrEijabn+ViCwbOmVN7wopdTwiL2ZtDeLwocUCrzgG3aDDLmoKEUchzqz6RJbP2BhpUtIOHlLATVSkJKidSSQ7xmRLc/ykS2Ew5IY2aAi5mw8Eo/25aKcAkjmDSL3sJbyUu1N0EMxAoCAI5p2g2Ys4iWghpa1AFT6PYc46thpAQhKEhkpAAHIBosZKwQQRoEEEEAQQQQBEP2oT9y/BQ93H1iYiJ7UpP8ATLy3DH/5D6Qo889pqIKRqG9ByispklWUamwiy9olDMtOoJ8wTT84b4OSJZSosFMU1dkApUnMQ1WYq6CI0bYaT3a0oeoFQC7E1BA1IIzNrlbURITUJICUlJBskOQ1QpNPFuJp80vKRVNWWPAqRuKsQSbg5g1KtupJ0IQbGAYhWR1A7oFgoURrQOnKtRIPwKp4TSjPiKL7wFWcupzWrLcAOfjApvBoQRiTmSSS9CDmRetQV/EWYKNFWUHZsTFXSzkPTKoOcrkAGxq5lpqPEk3jTETBUghgC7ZVXRlzKYMoHiKGjsbkOZGJ0IBAHOwAYcgFFwfgJayoUM1iFBViSlQLFJJD9HVungtXAxFrW2ZtKXUdEp4B6OHNwWNaxunEkFqO5LVapyl3Nd2ldAymoYDp3Znt6EkIxiSWLJnJSymch1J1qKt6R0zZ+Jkzk55KkLB1SR5uNDyMebU4nNzJalbuEg1vSlRZQSfhh7svbM7Cq7zDzMihcXegoUqplLGpsQEmtYzYrum1+zaJjqRRfCyT6Wjnm3tkKlK+8S3UULcDrFm7J/aPJxGWXiGkzTYmiFF2oT4TyMW3FZVDLNSCk8aj9okHEpMs1r+0OBwrHQdpdjpSyVSFBBOhqk1eh0iq7T2NMkf3EZRYKDkHzENEWnEqBeH2Hx5LQ3moFjfSGeIISzGvKKL9szFJ1pE2rFpZgaxyH/WCgHe/eJHZu3JyiO7lLmF9Ek9LRB0baIBlF76coucl8oe7D8ooWwdj4uepKsSO7lAglJ8SmqA2kX+LGWYIII0CCCCAII0mzAkFSiAAHJJYAakmKUr7S8OqbkkIVNS5HeeFP+16n2gLxFQ7adqJUqVNlEnMUlLgEsTyAh7J7USZ8lS5SjRwsEEFBGh+nHSOW/aJtITUbiZtLFqe5eM6uKaZy5s5SioKYgWynVqOwt7iF5qvhJplu7U8YVlu4CrPXu5g4RA7N2l3a1FYopgokBTNWx6+wiZlLqAHZ6WrVJYGwOdlJUbKL2VSqQmuXJcgHKzqXdgGD724KP40tqmrWXNKm1chrgjOfmUflAAUaKDpVWJLESGDsDQ0yq+EEqYXSxYlN0KOZLg0j1SGB4gqZzLFQioNwSQTTwzBUVpFQkuwcgvX5QAVMNd1gG4oNKptkKOY8WUOJJJY0TTMwcosoOReALYZg5azE/LlSQW5llF7ZVRgWAZ6brBYTTcCQ5oMxNboVyMAmuUCQQmjh2YUU5YE6EWfgUnQQ1CC4c1owYAHMaPw+lofpLO4oMzEpuRuKBD2KiygLFWYMDCKZRSaO6SdEucoLjhmvmHxCogEpKzQMPM8DUFxevoD5OMPM0VmtXh4fQ2BrQi5sYSQzpchg1Sq4Ccw040CmcFgYceEWJ1+NmCSC7VSAVAEXSa2UYKCz6OC4IKi4cENRyQ5HEsBcVs/ZX7RZ+GIlzz38g3Ki60hjQKN+h8mirrlFyUhQBBAFmO6Kh6Mq+mtmIahJCi4a/Ag3BB5uGby4RMHoLYnaDD4hOfDzA2qFUKfK49xzh9jMVTQpN/iBHlHm8FQLpKgdFBhw+IHm7/rE5s3tpiZNCRMD2W7i2oreJyOk7Y2DKnIUqUTKmDqUHllfdih4nYuLSrelqa4Vo3F+EPk/aGFeMLlvdt70NDFy7M7WwmJQppyioNuJUUqAfxZTU82h4KN2b2GqfOAUFEPVRSrKOPWPRGAwaJaEpQhKAAKJAH5RRp+0ZeGmpG+ktRRdUvhvBTt1EWvZO3UzTkUyZjOA7hQ4pOsNSpiCCCNIIIIIAggggOcdvu2EpUmZIQSRnEtZB8QCcywnlYP1jkG09splzjKyPKDFnLuUuFpNMqg9wfOF8XtaXnmDeLKIFHKVOolQJNxbziExE3vCJ0wMlACavvNbz9qxFT+we04kha5rhUxKUUzErCS4U7s4c6uX0hnt7tAcQ0uXMBcipueQLUrziqYnFFZJ5kw3hgkVJqN9y9mNfMxak7HyyUFKyVPZXhJNcqaXvx15xHdltnFP3qhVmSGFvPWmkWRIBDFYBuzkNev3hTBUNito2lzdxbAMolJIyqatg1kruHYuLMHSBQpIykulIZiAa1oHd9UKY+GLBNRmypSUqzPSiqi6sqUqppY9Yr2K2UE76QUFwWdmJJSaaB/mKekUbTk+J9H8Zq5WCrMgUZmCk6jKoXMNqGoZtd0qaqlEOfFu1/EjmBGCuZLZxQ0oGUEuFpYszuXB8rGEP6oJYLC0k60Fiq3QlwONLQQsiu7ZmejgAVJbgE3+ZJrUQrNSQLaAGm8C+ZQR+JNFA6pd4TkTATulyEtRRASBy4DMT/iV8BGynSWysHIBzE5WVkR1yF0/wCKhAKykKJsMynZmAJUaU/7a0gvwJ4xmWsMliN8AupRJOYnK6Xqd0y1cQRwjReGzMkMlKqBy+QKORIyi5TMCqaZhCi1ZnCiBnqQBUZyJSwDQHKoBTawVk5SAwS1CM199dEmrnKod2eKVD5YTKDolBBSC1XLoUfUgFL8ZYOsKKcvZlGtqd59wuo/EkK82jRQzA7m8XsB8QDPWh7xCg2gVBCEyTR2D6l6E7pelGIILcFERhQI0NrAAZhRnc+Kw5MNRVbMlt1Dg1YI+EErDOX8BmB9cgjHdCxSpSrG4As4fWub/wAkFEvCpIqCNHXehqydKAnqFDhGowyUEKE1KVAhiCQQX8TiwuX/AFhtjpzU+K5L1sOFnZ/9xhnh0Zj5U9RT1IgOo9n+05nI7jEKSpRBCJnz8lA/E0O9kbQXLSEEnNImbh1CWBA6frHL0EpChZm9l0Y/WLTsfbWcZiN4UUeJBdJvYgkW0iYj0hsrGidKRNTZaQfPUesO45n2F7WolzBhVsEL3kKegUT4T1uI6WIqMwQQQBBBBAeYO1+zJKMbMl4WYVozklVKVJWATcJds0VbbGJByoQlkIDUe/FzeJPai2VPXxmKQKA0BNiOJiCnuBfeN/0iRogtWkOdmygV5lAFKasbK5VhqEuWFT9YuezsAlEpOZL8S6QATZW8K+zNUxdQ9lziUqCQwIDEHd5AkgpA5FusOkT0gjfSGDEd4ABa7YlNzyHSEMOgKACwFljLoFGpqCSpCqt+J+YhdKywb/tcSKf+QejD/dE1SiqJZ8wCSS4UtIOlQqcB1IT1hriVg5SBuggBRsCkOUpOfIC/yrQfwm0PEywpYSAUqOVgzrYAqJSMsuaBcOgw1udwl1sMzpqVEtmWqhYDwTlBRoxMBDY/CKCKtRhqm6XYulJGm6R/7oZqQHIIYOzmxGcBiSyWvVyKfCYsBkklJYPYZXuRlCMxB7tQSH7tSyg/DWI6dJY5wSXr4ma6QoKUVKTUB3tY0tRDr2Y7lBIPCpvmLOAaMOetxWNQlafHKKkhnOV6ceBdKr8QDpEgQwIdyzWdyN1IAc81ZOhSYcK3XYEgpOWjj4Q4OSqHBv7GpCPQkEOhiDRRcMd1KVNShcoVycmFCsKopJqouwFHT3a2VymZG4Zng2hhU+NCaAkKRvVSkMoncDh6Pez6OgD3iXqSA6hUF2JmVerpAVa4ghwqW7lsvxBgN1wJan/xmpSptHeAH4g9dCHF86Q4qPvUqSeOaE+9IfMHL1Z2NHmgV+Ki+oeMIXYKccwXFGKjw8WRfGpgFithmSqtgAA5YZ00rUpmLS3EDhCUybUgKURXSmmV1cDllesKEkPcKUwsCAoKLAMKDvcyeYWNIZ4qiH3qskPqAGsNcoTX8EFMJiiTa5p0sB0AEPsOnKAL1rUU3havAV6cLI4U3PpVtLXHrceUPJKCzC5YO51OWrK03j6iyoDYDddqEuWGiQavY7xDwykrKFPdj7PE7PVokUSwHUEJGuq1JSTrleGE+Q4o9mFRUWTTjuKfygH/APqBKpZBplv0PPXTTrHbvs47ZpnyxIxCwJ6N1JJ/upsGdt7TnePPWGckJLMnjUAFnflrFhwRLDeUAHLg+FlM73SxUHLEk2tER6hEZjn/ANmPaxWIR3GIW81I3FFwVparuAXHHUR0CKgggggPIu2ZwVPmOT3ctStBfMW3X61iGxCsyiQwfg59zWH+25gVNmJSGSla+pOdXirzjXY2zDNLk5UA1VX0HOCsbGw4BK11agGpPI2Dc4t+FwalFIyGz6EGm8L5VUq2W7cIxhpEqWCflZwrKC1WVVJd73fkIdzMflCqk1BSzWLMCyy3mknlEGDgd11FKWFiuUkkAhi+RLqtxc3e0LT8AquVISASSXBAzAE+NBDPerl7gQoF1UTTxAuRLNgbr7onzUf8Yb7VJSQreLoBBZnIrulSFKfm6Yim2NUEgomCUASSCAnKo5QADIJKCWLuGNLxlM5PiCtCAc4U4AMtKEKXnVqfupgHi3VCN+08ndZRIJZQCiQrwcFFRIoQ+YjmnWqYjKjKpJKXSnNlN3D1BDGuXl1ii15w5BNswBOUeFOQSx32dQDk/dTA1d1UNsVLUl2Ct0JJ/uJZTFCVAzEgoUBTedJdszNEdhtoscinyqGUHdAAKnUHBCQC9iCm1IklqBqA4d8oyOghglKXSru5poQlyhdWvARypDOCCz0fNXIklQ8QLPXLdNSHEJoPFibVZyQMy2dbZ/aYOkSRlAB90hmLMM1swB7tw6iQk/AoFPAQzXLJetnJ3lBwCVVZAygqo48CwdDFCYWGdhp4Mm64zOnMo6MkEn5kq0iOx0kg96kAEMSEmgcNu1fIajkSQ0SJzFnzEk5S4W5Kt9bppvH4kagBQjWYCWLkg5l/GQKhIWFMXSzDOBWyk6wRHyJ6VkDKx4Pdi6WPJIKOmWFFSGqEuNATUpLqS/IoCkHmkcI1xOASqoISoJzFwoDS4Zpbk0L5SOEM+9UkBKkpo43gXDgc9GcdecFPZUpwHAYUcKPCqjX8UtT/AIDEdiplSzUPm5v1Yv6xtNxJUKkCpokMGJJt1JbkYQBKqC+gGsA6wBIc+zkOwNaGlW/jxN4bCKUAXIZhu1r8qQ9SAA46CIxOGOUNQ6O9HYv4dAxd7KBheXtfu92YhRoxDsCLZSdE0L6u9aQDpMxAVvshQUouQ6FAuq4Je6R5iNlyVEMwIIVUAH4ESncWobfMzXq0xm0e+YiWyQQSWuASEoSBQB9OJI4QlLkhKnQVJNHKSKszkDWrAPy5wCswNOOUgBT2DAVLMDpbyh9MmZASQxbMCoAk3ykEXyjKw+ZZ4QymqzpCn+8RfeDXSxYCzrP8Eb7VoglqFgCLGzvzc15rPCCLR9l82YcZhyFH+5W9iCC3k3vHoyPPH2QpP9dI4bxsNEKPXSPQwgjMEEEB47xUoqnrSN4qmLYD/I34NFgw+HMtDSkkhILsVEH5rMHYjWnERK4bsvJOImKJWfEWJDOZgBsOcSEvYUsS5kx1FSJolh8pdLWIKeWjNGdaQUuaU/HZBAPeIFDoPvw7NpWMy3WpzvAIB3wpILGhAUheboCBzid2Zs3vJiEqmzapIJzuSHdt8EJH+LQpsbY8sYoywVJSMwdBEtRAcB1yglR9YaEu+yHMhxUeF0jKoNVUgzJMoPwSFFog5qAWDgEKI3cup0TKCJyhzINKsYn8fsxCJjeKhCSQkKRlVQpUgAlX4i5hXbGw0IxKZeaYpCikkLUFKfiJhGdPkoQ0Q4mZpaU6KCcwSWCmdymVKoqxJO4tLVBit4pG4Ao6lL7rUKQKpLWF8rnm7i9YfYcvu1nMuk0IYEAEMcpVlAdSdFXoHJiOxXZ6X3Y3l/AaFI8RXRgkBhpw0hopABMt70BZzqqgboLP66O9l460okjdZBzqAUL92o5kgJeoVoQIl5ew0ANmX6p4N8ulxwMIr7MymG/Mo2qRd+CYdB0CkiqlEAFRJdW4PEspE13JATMQ10hQAMJS5YzBJe4BrqoZj4pmUkgAOaLBZ81rYjs+g5SZk1z3i3dL55QCUKqmhah4i7xiZ2dllB35jBEsgOigmqeYnw+EmoGmjQ6FHmS90MQ7P4gWJcCufMUpsD40cxCMxIAJBAqyd5DgOHU6aJJ3vvEuk2Ii9q2AhzvzXE6WHz1Iy00uPmFeJMNsN2clhaRnm/8AVUDmFFJJGYUo4uPCeEOhUFNvEOFFQQBujK4qwCmlqPPcW2kIz5QUN4GlEhlgvTN4gVFIN0l8rEikW1XZ2WBmzKJTJEwA5CHWQFhijwlzu2GjQ2l7DQFBIUsNmYggFwnMlRIFVCwJ0LVh0Kt/QSRfMQCdUmgD5hlUCeHMVDWhTDSkAKypbid5qPUneDC3SsWtPZ2Wa5plhqktuGaBVJ+OvmRaI/8A0KWnjbgjQjgngG6KMOhCzEMdN7p5AuA1ylXMGMyljQ6s5DnUuoAmw3jS6ljSLDL7PSysb0yxHiFd4itHqKQtL7NS1EuuYXLFyk6rJum7oSX68TDoVIpBanBgGJrRKTRJonX5gg6xtLu+lDXzytntUqVQ/wDU5RZcLsGWoF1LqDQFLXQGAyszKboBwECNgSy4zL11T0ZsrMz6fEYdCn4qfeul9WvroXducSG0W7vrlNwx4uPOjXKlfLElM7NSnfNM9U//AJh/M2BLyCqrJHw8T+H8PueMOgfZ1tVGGxUmavwg5amgCmS5exGZ6e0ekULBAIIIIcEVBHEGPO0vYMvMzrapZ03qfl5CO0fZ+lsDKS5IS6Q7WCiwpwiysrHBBBF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Times New Roman" panose="02020603050405020304" pitchFamily="18" charset="0"/>
            </a:endParaRPr>
          </a:p>
        </p:txBody>
      </p:sp>
      <p:pic>
        <p:nvPicPr>
          <p:cNvPr id="48135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300" y="765175"/>
            <a:ext cx="2028825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777875"/>
            <a:ext cx="2047875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7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886200"/>
            <a:ext cx="1905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8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886200"/>
            <a:ext cx="1922463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810000"/>
            <a:ext cx="1720850" cy="242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40" name="TextBox 11"/>
          <p:cNvSpPr txBox="1">
            <a:spLocks noChangeArrowheads="1"/>
          </p:cNvSpPr>
          <p:nvPr/>
        </p:nvSpPr>
        <p:spPr bwMode="auto">
          <a:xfrm>
            <a:off x="2597150" y="3036888"/>
            <a:ext cx="1635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latin typeface="Times New Roman" panose="02020603050405020304" pitchFamily="18" charset="0"/>
              </a:rPr>
              <a:t>1723-1790</a:t>
            </a: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48141" name="TextBox 12"/>
          <p:cNvSpPr txBox="1">
            <a:spLocks noChangeArrowheads="1"/>
          </p:cNvSpPr>
          <p:nvPr/>
        </p:nvSpPr>
        <p:spPr bwMode="auto">
          <a:xfrm>
            <a:off x="5060950" y="3036888"/>
            <a:ext cx="17113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latin typeface="Times New Roman" panose="02020603050405020304" pitchFamily="18" charset="0"/>
              </a:rPr>
              <a:t>1818-1883</a:t>
            </a: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48142" name="TextBox 13"/>
          <p:cNvSpPr txBox="1">
            <a:spLocks noChangeArrowheads="1"/>
          </p:cNvSpPr>
          <p:nvPr/>
        </p:nvSpPr>
        <p:spPr bwMode="auto">
          <a:xfrm>
            <a:off x="1447800" y="6324600"/>
            <a:ext cx="190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latin typeface="Times New Roman" panose="02020603050405020304" pitchFamily="18" charset="0"/>
              </a:rPr>
              <a:t>1842-1924</a:t>
            </a: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48143" name="TextBox 14"/>
          <p:cNvSpPr txBox="1">
            <a:spLocks noChangeArrowheads="1"/>
          </p:cNvSpPr>
          <p:nvPr/>
        </p:nvSpPr>
        <p:spPr bwMode="auto">
          <a:xfrm>
            <a:off x="3886200" y="6302375"/>
            <a:ext cx="1676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latin typeface="Times New Roman" panose="02020603050405020304" pitchFamily="18" charset="0"/>
              </a:rPr>
              <a:t>1883-1946</a:t>
            </a:r>
            <a:endParaRPr lang="th-TH" altLang="th-TH" sz="2400">
              <a:latin typeface="Times New Roman" panose="02020603050405020304" pitchFamily="18" charset="0"/>
            </a:endParaRPr>
          </a:p>
        </p:txBody>
      </p:sp>
      <p:sp>
        <p:nvSpPr>
          <p:cNvPr id="48144" name="TextBox 15"/>
          <p:cNvSpPr txBox="1">
            <a:spLocks noChangeArrowheads="1"/>
          </p:cNvSpPr>
          <p:nvPr/>
        </p:nvSpPr>
        <p:spPr bwMode="auto">
          <a:xfrm>
            <a:off x="6265863" y="6296025"/>
            <a:ext cx="1676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latin typeface="Times New Roman" panose="02020603050405020304" pitchFamily="18" charset="0"/>
              </a:rPr>
              <a:t>1912-2006</a:t>
            </a:r>
            <a:endParaRPr lang="th-TH" altLang="th-TH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196975"/>
            <a:ext cx="8229600" cy="5334000"/>
          </a:xfrm>
        </p:spPr>
        <p:txBody>
          <a:bodyPr>
            <a:normAutofit lnSpcReduction="10000"/>
          </a:bodyPr>
          <a:lstStyle/>
          <a:p>
            <a:pPr marL="0" indent="0">
              <a:buFontTx/>
              <a:buNone/>
              <a:defRPr/>
            </a:pPr>
            <a:r>
              <a:rPr lang="en-US" b="1" dirty="0" smtClean="0">
                <a:solidFill>
                  <a:srgbClr val="C00000"/>
                </a:solidFill>
              </a:rPr>
              <a:t>Classical period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b="1" dirty="0" smtClean="0">
                <a:solidFill>
                  <a:srgbClr val="0000CC"/>
                </a:solidFill>
              </a:rPr>
              <a:t>Adam Smith </a:t>
            </a:r>
            <a:r>
              <a:rPr lang="en-US" dirty="0" smtClean="0"/>
              <a:t>and </a:t>
            </a:r>
            <a:r>
              <a:rPr lang="en-US" dirty="0"/>
              <a:t>"An Inquiry into the Nature and Causes of the Wealth of </a:t>
            </a:r>
            <a:r>
              <a:rPr lang="en-US" dirty="0" smtClean="0"/>
              <a:t>Nations”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 smtClean="0"/>
              <a:t>In the context of the beginning of </a:t>
            </a:r>
            <a:r>
              <a:rPr lang="en-US" b="1" dirty="0" err="1" smtClean="0">
                <a:solidFill>
                  <a:srgbClr val="0000CC"/>
                </a:solidFill>
              </a:rPr>
              <a:t>industrialisation</a:t>
            </a:r>
            <a:endParaRPr lang="en-US" b="1" dirty="0" smtClean="0">
              <a:solidFill>
                <a:srgbClr val="0000CC"/>
              </a:solidFill>
            </a:endParaRPr>
          </a:p>
          <a:p>
            <a:pPr lvl="2">
              <a:buFont typeface="Wingdings" panose="05000000000000000000" pitchFamily="2" charset="2"/>
              <a:buChar char="ü"/>
              <a:defRPr/>
            </a:pPr>
            <a:r>
              <a:rPr lang="en-US" b="1" dirty="0" smtClean="0">
                <a:solidFill>
                  <a:srgbClr val="0000CC"/>
                </a:solidFill>
              </a:rPr>
              <a:t>Division of </a:t>
            </a:r>
            <a:r>
              <a:rPr lang="en-US" b="1" dirty="0" err="1" smtClean="0">
                <a:solidFill>
                  <a:srgbClr val="0000CC"/>
                </a:solidFill>
              </a:rPr>
              <a:t>labour</a:t>
            </a:r>
            <a:r>
              <a:rPr lang="en-US" b="1" dirty="0" smtClean="0">
                <a:solidFill>
                  <a:srgbClr val="0000CC"/>
                </a:solidFill>
              </a:rPr>
              <a:t> </a:t>
            </a:r>
            <a:r>
              <a:rPr lang="en-US" dirty="0" smtClean="0"/>
              <a:t>(</a:t>
            </a:r>
            <a:r>
              <a:rPr lang="en-US" b="1" dirty="0" err="1" smtClean="0">
                <a:solidFill>
                  <a:srgbClr val="0000CC"/>
                </a:solidFill>
              </a:rPr>
              <a:t>specialisation</a:t>
            </a:r>
            <a:r>
              <a:rPr lang="en-US" dirty="0" smtClean="0"/>
              <a:t>) is crucial to raising production</a:t>
            </a:r>
          </a:p>
          <a:p>
            <a:pPr lvl="2">
              <a:buFont typeface="Wingdings" panose="05000000000000000000" pitchFamily="2" charset="2"/>
              <a:buChar char="ü"/>
              <a:defRPr/>
            </a:pPr>
            <a:r>
              <a:rPr lang="en-US" b="1" dirty="0" smtClean="0">
                <a:solidFill>
                  <a:srgbClr val="0000CC"/>
                </a:solidFill>
              </a:rPr>
              <a:t>Market</a:t>
            </a:r>
            <a:r>
              <a:rPr lang="en-US" dirty="0" smtClean="0"/>
              <a:t> can help coordinate self-interested actions of individuals so that they would ultimately serve the social good.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 smtClean="0"/>
              <a:t>Through the </a:t>
            </a:r>
            <a:r>
              <a:rPr lang="en-US" b="1" dirty="0" smtClean="0">
                <a:solidFill>
                  <a:srgbClr val="0000CC"/>
                </a:solidFill>
              </a:rPr>
              <a:t>market system</a:t>
            </a:r>
            <a:r>
              <a:rPr lang="en-US" dirty="0" smtClean="0"/>
              <a:t>, “</a:t>
            </a:r>
            <a:r>
              <a:rPr lang="en-US" b="1" dirty="0" smtClean="0">
                <a:solidFill>
                  <a:srgbClr val="C00000"/>
                </a:solidFill>
              </a:rPr>
              <a:t>the invisible hand</a:t>
            </a:r>
            <a:r>
              <a:rPr lang="en-US" dirty="0" smtClean="0"/>
              <a:t>” bring the benefits to everyone. </a:t>
            </a:r>
          </a:p>
          <a:p>
            <a:pPr lvl="2">
              <a:buFont typeface="Wingdings" panose="05000000000000000000" pitchFamily="2" charset="2"/>
              <a:buChar char="ü"/>
              <a:defRPr/>
            </a:pPr>
            <a:r>
              <a:rPr lang="en-US" dirty="0" smtClean="0"/>
              <a:t>Note: Smith was a reaction to the prior “mercantilism” (controlled economy).</a:t>
            </a:r>
          </a:p>
          <a:p>
            <a:pPr lvl="2">
              <a:buFontTx/>
              <a:buNone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History of Macroeconomics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341438"/>
            <a:ext cx="8229600" cy="4724400"/>
          </a:xfrm>
        </p:spPr>
        <p:txBody>
          <a:bodyPr>
            <a:normAutofit/>
          </a:bodyPr>
          <a:lstStyle/>
          <a:p>
            <a:pPr marL="0" lvl="1" indent="0">
              <a:buFontTx/>
              <a:buNone/>
              <a:defRPr/>
            </a:pPr>
            <a:r>
              <a:rPr lang="en-US" b="1" dirty="0" smtClean="0">
                <a:solidFill>
                  <a:srgbClr val="C00000"/>
                </a:solidFill>
              </a:rPr>
              <a:t>Marxist Economics</a:t>
            </a:r>
          </a:p>
          <a:p>
            <a:pPr marL="742950" lvl="2" indent="-342900">
              <a:buFont typeface="Courier New" panose="02070309020205020404" pitchFamily="49" charset="0"/>
              <a:buChar char="o"/>
              <a:defRPr/>
            </a:pPr>
            <a:r>
              <a:rPr lang="en-US" sz="2400" dirty="0" smtClean="0"/>
              <a:t>In contrast to the pro-market view, </a:t>
            </a:r>
            <a:r>
              <a:rPr lang="en-US" sz="2400" b="1" dirty="0" smtClean="0">
                <a:solidFill>
                  <a:srgbClr val="0000CC"/>
                </a:solidFill>
              </a:rPr>
              <a:t>Karl Marx </a:t>
            </a:r>
            <a:r>
              <a:rPr lang="en-US" sz="2400" dirty="0" smtClean="0"/>
              <a:t>raised a crucial observation on the (</a:t>
            </a:r>
            <a:r>
              <a:rPr lang="en-US" sz="2400" dirty="0" smtClean="0">
                <a:solidFill>
                  <a:srgbClr val="C00000"/>
                </a:solidFill>
              </a:rPr>
              <a:t>unfair</a:t>
            </a:r>
            <a:r>
              <a:rPr lang="en-US" sz="2400" dirty="0" smtClean="0"/>
              <a:t>) </a:t>
            </a:r>
            <a:r>
              <a:rPr lang="en-US" sz="2400" dirty="0" smtClean="0">
                <a:solidFill>
                  <a:srgbClr val="0000CC"/>
                </a:solidFill>
              </a:rPr>
              <a:t>distributions of benefits</a:t>
            </a:r>
            <a:r>
              <a:rPr lang="en-US" sz="2400" dirty="0" smtClean="0"/>
              <a:t> from </a:t>
            </a:r>
            <a:r>
              <a:rPr lang="en-US" sz="2400" dirty="0" err="1" smtClean="0"/>
              <a:t>industrialisation</a:t>
            </a:r>
            <a:endParaRPr lang="en-US" sz="2400" dirty="0" smtClean="0"/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 smtClean="0"/>
              <a:t>The concern for Marx on the exploitation that occurred from “</a:t>
            </a:r>
            <a:r>
              <a:rPr lang="en-US" dirty="0" smtClean="0">
                <a:solidFill>
                  <a:srgbClr val="0000CC"/>
                </a:solidFill>
              </a:rPr>
              <a:t>capitalism</a:t>
            </a:r>
            <a:r>
              <a:rPr lang="en-US" dirty="0" smtClean="0"/>
              <a:t>”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 smtClean="0"/>
              <a:t>And the way Marx sees the world is not just bounded to the working of the markets. He sees the whole society as proceeding through the systematic plot of history.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History of Macroeconomics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2362200"/>
          </a:xfrm>
        </p:spPr>
        <p:txBody>
          <a:bodyPr>
            <a:normAutofit lnSpcReduction="10000"/>
          </a:bodyPr>
          <a:lstStyle/>
          <a:p>
            <a:pPr marL="0" lvl="1" indent="0">
              <a:buFontTx/>
              <a:buNone/>
              <a:defRPr/>
            </a:pPr>
            <a:r>
              <a:rPr lang="en-US" b="1" dirty="0" smtClean="0">
                <a:solidFill>
                  <a:srgbClr val="C00000"/>
                </a:solidFill>
              </a:rPr>
              <a:t>Marxist Economics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 smtClean="0"/>
              <a:t>History is the history of “</a:t>
            </a:r>
            <a:r>
              <a:rPr lang="en-US" dirty="0" smtClean="0">
                <a:solidFill>
                  <a:srgbClr val="0000CC"/>
                </a:solidFill>
              </a:rPr>
              <a:t>class struggle</a:t>
            </a:r>
            <a:r>
              <a:rPr lang="en-US" dirty="0" smtClean="0"/>
              <a:t>”, i.e. conflicts between </a:t>
            </a:r>
            <a:r>
              <a:rPr lang="en-US" dirty="0" smtClean="0">
                <a:solidFill>
                  <a:srgbClr val="990000"/>
                </a:solidFill>
              </a:rPr>
              <a:t>ownership class </a:t>
            </a:r>
            <a:r>
              <a:rPr lang="en-US" dirty="0" smtClean="0"/>
              <a:t>that controls means of production, and </a:t>
            </a:r>
            <a:r>
              <a:rPr lang="en-US" dirty="0" err="1" smtClean="0">
                <a:solidFill>
                  <a:srgbClr val="990000"/>
                </a:solidFill>
              </a:rPr>
              <a:t>labour</a:t>
            </a:r>
            <a:r>
              <a:rPr lang="en-US" dirty="0" smtClean="0"/>
              <a:t>. In the modern context, this conflict arises between the capitalists and the working class. </a:t>
            </a:r>
          </a:p>
          <a:p>
            <a:pPr lvl="1">
              <a:defRPr/>
            </a:pPr>
            <a:endParaRPr lang="th-TH" dirty="0"/>
          </a:p>
        </p:txBody>
      </p:sp>
      <p:pic>
        <p:nvPicPr>
          <p:cNvPr id="5120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790950"/>
            <a:ext cx="27622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288" y="1196975"/>
            <a:ext cx="8153400" cy="4953000"/>
          </a:xfrm>
        </p:spPr>
        <p:txBody>
          <a:bodyPr>
            <a:normAutofit/>
          </a:bodyPr>
          <a:lstStyle/>
          <a:p>
            <a:pPr marL="0" indent="0">
              <a:buFontTx/>
              <a:buNone/>
              <a:defRPr/>
            </a:pPr>
            <a:r>
              <a:rPr lang="en-US" b="1" dirty="0" smtClean="0">
                <a:solidFill>
                  <a:srgbClr val="C00000"/>
                </a:solidFill>
              </a:rPr>
              <a:t>Neo-classical economists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 smtClean="0"/>
              <a:t>The revived belief in “</a:t>
            </a:r>
            <a:r>
              <a:rPr lang="en-US" dirty="0" smtClean="0">
                <a:solidFill>
                  <a:srgbClr val="0000CC"/>
                </a:solidFill>
              </a:rPr>
              <a:t>markets</a:t>
            </a:r>
            <a:r>
              <a:rPr lang="en-US" dirty="0" smtClean="0"/>
              <a:t>” 	</a:t>
            </a:r>
          </a:p>
          <a:p>
            <a:pPr lvl="2">
              <a:buFont typeface="Wingdings" panose="05000000000000000000" pitchFamily="2" charset="2"/>
              <a:buChar char="ü"/>
              <a:defRPr/>
            </a:pPr>
            <a:r>
              <a:rPr lang="en-US" dirty="0" smtClean="0"/>
              <a:t>Market as the most efficient, and also self-regulating</a:t>
            </a:r>
          </a:p>
          <a:p>
            <a:pPr marL="914400" lvl="2" indent="0">
              <a:buFontTx/>
              <a:buNone/>
              <a:defRPr/>
            </a:pPr>
            <a:endParaRPr lang="en-US" dirty="0"/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 smtClean="0">
                <a:solidFill>
                  <a:srgbClr val="0000CC"/>
                </a:solidFill>
              </a:rPr>
              <a:t>Alfred Marshall</a:t>
            </a:r>
          </a:p>
          <a:p>
            <a:pPr lvl="2">
              <a:buFont typeface="Wingdings" panose="05000000000000000000" pitchFamily="2" charset="2"/>
              <a:buChar char="ü"/>
              <a:defRPr/>
            </a:pPr>
            <a:r>
              <a:rPr lang="en-US" dirty="0" smtClean="0"/>
              <a:t>The “</a:t>
            </a:r>
            <a:r>
              <a:rPr lang="en-US" dirty="0" smtClean="0">
                <a:solidFill>
                  <a:srgbClr val="C00000"/>
                </a:solidFill>
              </a:rPr>
              <a:t>father</a:t>
            </a:r>
            <a:r>
              <a:rPr lang="en-US" dirty="0" smtClean="0"/>
              <a:t>” of </a:t>
            </a:r>
            <a:r>
              <a:rPr lang="en-US" dirty="0" smtClean="0">
                <a:solidFill>
                  <a:srgbClr val="C00000"/>
                </a:solidFill>
              </a:rPr>
              <a:t>modern economics</a:t>
            </a:r>
          </a:p>
          <a:p>
            <a:pPr lvl="2">
              <a:buFont typeface="Wingdings" panose="05000000000000000000" pitchFamily="2" charset="2"/>
              <a:buChar char="ü"/>
              <a:defRPr/>
            </a:pPr>
            <a:r>
              <a:rPr lang="en-US" dirty="0" smtClean="0"/>
              <a:t>Founded theories explaining “</a:t>
            </a:r>
            <a:r>
              <a:rPr lang="en-US" dirty="0" smtClean="0">
                <a:solidFill>
                  <a:srgbClr val="0000CC"/>
                </a:solidFill>
              </a:rPr>
              <a:t>demand</a:t>
            </a:r>
            <a:r>
              <a:rPr lang="en-US" dirty="0" smtClean="0"/>
              <a:t>”, which underpins the modern microeconomic understanding of “markets”</a:t>
            </a:r>
          </a:p>
          <a:p>
            <a:pPr lvl="2">
              <a:buFont typeface="Wingdings" panose="05000000000000000000" pitchFamily="2" charset="2"/>
              <a:buChar char="ü"/>
              <a:defRPr/>
            </a:pPr>
            <a:r>
              <a:rPr lang="en-US" dirty="0" smtClean="0"/>
              <a:t>More importantly, Marshall also introduced the concept of “</a:t>
            </a:r>
            <a:r>
              <a:rPr lang="en-US" dirty="0" smtClean="0">
                <a:solidFill>
                  <a:srgbClr val="0000CC"/>
                </a:solidFill>
              </a:rPr>
              <a:t>homo-</a:t>
            </a:r>
            <a:r>
              <a:rPr lang="en-US" dirty="0" err="1" smtClean="0">
                <a:solidFill>
                  <a:srgbClr val="0000CC"/>
                </a:solidFill>
              </a:rPr>
              <a:t>economicus</a:t>
            </a:r>
            <a:r>
              <a:rPr lang="en-US" dirty="0" smtClean="0"/>
              <a:t>”(</a:t>
            </a:r>
            <a:r>
              <a:rPr lang="en-US" dirty="0" smtClean="0">
                <a:solidFill>
                  <a:srgbClr val="C00000"/>
                </a:solidFill>
              </a:rPr>
              <a:t>economic human</a:t>
            </a:r>
            <a:r>
              <a:rPr lang="en-US" dirty="0" smtClean="0"/>
              <a:t>), posing the understanding of economic agents as individuals seeking to fulfill “</a:t>
            </a:r>
            <a:r>
              <a:rPr lang="en-US" dirty="0" smtClean="0">
                <a:solidFill>
                  <a:srgbClr val="0000CC"/>
                </a:solidFill>
              </a:rPr>
              <a:t>self-interests</a:t>
            </a:r>
            <a:r>
              <a:rPr lang="en-US" dirty="0" smtClean="0"/>
              <a:t>”</a:t>
            </a:r>
          </a:p>
          <a:p>
            <a:pPr lvl="2"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US" sz="4000" b="1" dirty="0" smtClean="0"/>
              <a:t>Markets</a:t>
            </a:r>
            <a:r>
              <a:rPr lang="en-US" sz="4000" b="1" dirty="0"/>
              <a:t>: the core of neo-classical economics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  <a:defRPr/>
            </a:pPr>
            <a:r>
              <a:rPr lang="en-US" dirty="0" smtClean="0">
                <a:solidFill>
                  <a:srgbClr val="C00000"/>
                </a:solidFill>
              </a:rPr>
              <a:t>Neo-classical economists </a:t>
            </a:r>
            <a:r>
              <a:rPr lang="en-US" dirty="0" smtClean="0"/>
              <a:t>tend to see the </a:t>
            </a:r>
            <a:r>
              <a:rPr lang="en-US" dirty="0" smtClean="0">
                <a:solidFill>
                  <a:srgbClr val="0000CC"/>
                </a:solidFill>
              </a:rPr>
              <a:t>market system as the most efficient in allocating resources</a:t>
            </a:r>
            <a:r>
              <a:rPr lang="en-US" dirty="0" smtClean="0"/>
              <a:t>. </a:t>
            </a:r>
          </a:p>
          <a:p>
            <a:pPr lvl="1">
              <a:buFont typeface="Wingdings" panose="05000000000000000000" pitchFamily="2" charset="2"/>
              <a:buChar char="ü"/>
              <a:defRPr/>
            </a:pPr>
            <a:r>
              <a:rPr lang="en-US" dirty="0" smtClean="0"/>
              <a:t>Nonetheless, we should keep in mind that, even though most economists accept the advantages of the market, there can be different views on the degree of regulations needed for markets to work, </a:t>
            </a:r>
          </a:p>
          <a:p>
            <a:pPr lvl="1">
              <a:buFont typeface="Wingdings" panose="05000000000000000000" pitchFamily="2" charset="2"/>
              <a:buChar char="ü"/>
              <a:defRPr/>
            </a:pPr>
            <a:r>
              <a:rPr lang="en-US" dirty="0" smtClean="0"/>
              <a:t>In addition, we may also place different values to other economics-related objectives </a:t>
            </a:r>
            <a:endParaRPr lang="en-US" dirty="0"/>
          </a:p>
          <a:p>
            <a:pPr>
              <a:defRPr/>
            </a:pPr>
            <a:endParaRPr lang="en-US" dirty="0"/>
          </a:p>
          <a:p>
            <a:pPr lvl="1">
              <a:defRPr/>
            </a:pPr>
            <a:endParaRPr lang="en-US" dirty="0"/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288" y="1268413"/>
            <a:ext cx="8229600" cy="4953000"/>
          </a:xfrm>
        </p:spPr>
        <p:txBody>
          <a:bodyPr>
            <a:normAutofit/>
          </a:bodyPr>
          <a:lstStyle/>
          <a:p>
            <a:pPr marL="0" indent="0">
              <a:buFontTx/>
              <a:buNone/>
              <a:defRPr/>
            </a:pPr>
            <a:r>
              <a:rPr lang="en-US" b="1" dirty="0" smtClean="0">
                <a:solidFill>
                  <a:srgbClr val="C00000"/>
                </a:solidFill>
              </a:rPr>
              <a:t>Keynesian economics</a:t>
            </a:r>
          </a:p>
          <a:p>
            <a:pPr lvl="1">
              <a:defRPr/>
            </a:pPr>
            <a:r>
              <a:rPr lang="en-US" dirty="0" smtClean="0"/>
              <a:t>In the context of “</a:t>
            </a:r>
            <a:r>
              <a:rPr lang="en-US" dirty="0" smtClean="0">
                <a:solidFill>
                  <a:srgbClr val="0000CC"/>
                </a:solidFill>
              </a:rPr>
              <a:t>the great depression</a:t>
            </a:r>
            <a:r>
              <a:rPr lang="en-US" dirty="0" smtClean="0"/>
              <a:t>”</a:t>
            </a:r>
          </a:p>
          <a:p>
            <a:pPr lvl="1">
              <a:defRPr/>
            </a:pPr>
            <a:r>
              <a:rPr lang="en-US" dirty="0" smtClean="0"/>
              <a:t>Recognize that classical economics, which sees the market as self-regulating, is not adequate in dealing with </a:t>
            </a:r>
            <a:r>
              <a:rPr lang="en-US" dirty="0" smtClean="0">
                <a:solidFill>
                  <a:srgbClr val="0000CC"/>
                </a:solidFill>
              </a:rPr>
              <a:t>economic fluctuations</a:t>
            </a:r>
          </a:p>
          <a:p>
            <a:pPr lvl="1">
              <a:defRPr/>
            </a:pPr>
            <a:r>
              <a:rPr lang="en-US" dirty="0" smtClean="0"/>
              <a:t>Keynes offer solutions: </a:t>
            </a:r>
            <a:r>
              <a:rPr lang="en-US" dirty="0" smtClean="0">
                <a:solidFill>
                  <a:srgbClr val="0000CC"/>
                </a:solidFill>
              </a:rPr>
              <a:t>boosting aggregate demand</a:t>
            </a:r>
          </a:p>
          <a:p>
            <a:pPr lvl="2">
              <a:defRPr/>
            </a:pPr>
            <a:r>
              <a:rPr lang="en-US" dirty="0" smtClean="0"/>
              <a:t>Through encouraging domestic consumptions, raising government </a:t>
            </a:r>
            <a:r>
              <a:rPr lang="en-US" dirty="0" err="1" smtClean="0"/>
              <a:t>spendings</a:t>
            </a:r>
            <a:r>
              <a:rPr lang="en-US" dirty="0" smtClean="0"/>
              <a:t>, and lowering interest rates</a:t>
            </a:r>
          </a:p>
          <a:p>
            <a:pPr lvl="2">
              <a:defRPr/>
            </a:pPr>
            <a:r>
              <a:rPr lang="en-US" dirty="0" smtClean="0"/>
              <a:t>Particularly through government investment </a:t>
            </a:r>
          </a:p>
          <a:p>
            <a:pPr lvl="2"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196975"/>
            <a:ext cx="8229600" cy="4953000"/>
          </a:xfrm>
        </p:spPr>
        <p:txBody>
          <a:bodyPr>
            <a:normAutofit fontScale="92500" lnSpcReduction="10000"/>
          </a:bodyPr>
          <a:lstStyle/>
          <a:p>
            <a:pPr marL="0" indent="0">
              <a:buFontTx/>
              <a:buNone/>
              <a:defRPr/>
            </a:pPr>
            <a:r>
              <a:rPr lang="en-US" b="1" dirty="0" smtClean="0">
                <a:solidFill>
                  <a:srgbClr val="C00000"/>
                </a:solidFill>
              </a:rPr>
              <a:t>The </a:t>
            </a:r>
            <a:r>
              <a:rPr lang="en-US" b="1" dirty="0">
                <a:solidFill>
                  <a:srgbClr val="C00000"/>
                </a:solidFill>
              </a:rPr>
              <a:t>M</a:t>
            </a:r>
            <a:r>
              <a:rPr lang="en-US" b="1" dirty="0" smtClean="0">
                <a:solidFill>
                  <a:srgbClr val="C00000"/>
                </a:solidFill>
              </a:rPr>
              <a:t>onetarists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 smtClean="0"/>
              <a:t>Led by </a:t>
            </a:r>
            <a:r>
              <a:rPr lang="en-US" b="1" dirty="0" smtClean="0">
                <a:solidFill>
                  <a:srgbClr val="0000CC"/>
                </a:solidFill>
              </a:rPr>
              <a:t>Milton Friedman</a:t>
            </a:r>
            <a:r>
              <a:rPr lang="en-US" dirty="0" smtClean="0"/>
              <a:t>	</a:t>
            </a:r>
          </a:p>
          <a:p>
            <a:pPr lvl="2">
              <a:buFont typeface="Wingdings" panose="05000000000000000000" pitchFamily="2" charset="2"/>
              <a:buChar char="ü"/>
              <a:defRPr/>
            </a:pPr>
            <a:r>
              <a:rPr lang="en-US" dirty="0" smtClean="0"/>
              <a:t>Put the emphasis rather on the roles of bad monetary policies as the major factor behind economic crisis</a:t>
            </a:r>
          </a:p>
          <a:p>
            <a:pPr lvl="2">
              <a:buFont typeface="Wingdings" panose="05000000000000000000" pitchFamily="2" charset="2"/>
              <a:buChar char="ü"/>
              <a:defRPr/>
            </a:pPr>
            <a:r>
              <a:rPr lang="en-US" dirty="0" smtClean="0"/>
              <a:t>Government should leave the goods market alone, acting rather through controlling the money supply</a:t>
            </a:r>
          </a:p>
          <a:p>
            <a:pPr lvl="2">
              <a:defRPr/>
            </a:pPr>
            <a:endParaRPr lang="en-US" dirty="0" smtClean="0"/>
          </a:p>
          <a:p>
            <a:pPr marL="0" indent="0">
              <a:buFontTx/>
              <a:buNone/>
              <a:defRPr/>
            </a:pPr>
            <a:r>
              <a:rPr lang="en-US" b="1" dirty="0" smtClean="0">
                <a:solidFill>
                  <a:srgbClr val="C00000"/>
                </a:solidFill>
              </a:rPr>
              <a:t>Neo-liberalism (following Friedman)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 smtClean="0"/>
              <a:t>Keeping the trend of </a:t>
            </a:r>
            <a:r>
              <a:rPr lang="en-US" dirty="0" err="1" smtClean="0"/>
              <a:t>the“neo</a:t>
            </a:r>
            <a:r>
              <a:rPr lang="en-US" dirty="0" smtClean="0"/>
              <a:t>-classics”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 smtClean="0"/>
              <a:t>Arguing for reducing the government roles and </a:t>
            </a:r>
            <a:r>
              <a:rPr lang="en-US" dirty="0" err="1" smtClean="0"/>
              <a:t>privatising</a:t>
            </a:r>
            <a:r>
              <a:rPr lang="en-US" dirty="0" smtClean="0"/>
              <a:t> public services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 smtClean="0"/>
              <a:t>Pro “free-trade”</a:t>
            </a:r>
          </a:p>
          <a:p>
            <a:pPr lvl="1">
              <a:buFontTx/>
              <a:buNone/>
              <a:defRPr/>
            </a:pPr>
            <a:endParaRPr lang="en-US" dirty="0" smtClean="0"/>
          </a:p>
          <a:p>
            <a:pPr lvl="2"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196975"/>
            <a:ext cx="8435975" cy="5029200"/>
          </a:xfrm>
        </p:spPr>
        <p:txBody>
          <a:bodyPr>
            <a:normAutofit/>
          </a:bodyPr>
          <a:lstStyle/>
          <a:p>
            <a:pPr marL="0" indent="0">
              <a:buFontTx/>
              <a:buNone/>
              <a:defRPr/>
            </a:pPr>
            <a:r>
              <a:rPr lang="en-US" dirty="0" err="1" smtClean="0">
                <a:solidFill>
                  <a:srgbClr val="C00000"/>
                </a:solidFill>
              </a:rPr>
              <a:t>Synthesising</a:t>
            </a:r>
            <a:r>
              <a:rPr lang="en-US" dirty="0" smtClean="0">
                <a:solidFill>
                  <a:srgbClr val="C00000"/>
                </a:solidFill>
              </a:rPr>
              <a:t> Classical and Keynesian perspectives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b="1" dirty="0" smtClean="0">
                <a:solidFill>
                  <a:srgbClr val="0000CC"/>
                </a:solidFill>
              </a:rPr>
              <a:t>Classical view</a:t>
            </a:r>
            <a:r>
              <a:rPr lang="en-US" b="1" dirty="0" smtClean="0"/>
              <a:t>: </a:t>
            </a:r>
            <a:r>
              <a:rPr lang="en-US" dirty="0" smtClean="0"/>
              <a:t>economics will naturally settle at full-employment, as wages and price manage to adjust to changes in money supply or unemployment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b="1" dirty="0" smtClean="0">
                <a:solidFill>
                  <a:srgbClr val="0000CC"/>
                </a:solidFill>
              </a:rPr>
              <a:t>Keynesian view</a:t>
            </a:r>
            <a:r>
              <a:rPr lang="en-US" b="1" dirty="0" smtClean="0"/>
              <a:t>: </a:t>
            </a:r>
            <a:r>
              <a:rPr lang="en-US" dirty="0" smtClean="0"/>
              <a:t>unemployment arises from failure of the </a:t>
            </a:r>
            <a:r>
              <a:rPr lang="en-US" dirty="0" err="1" smtClean="0"/>
              <a:t>labour</a:t>
            </a:r>
            <a:r>
              <a:rPr lang="en-US" dirty="0" smtClean="0"/>
              <a:t> market to adjust fast enough, leaving room for fiscal and monetary policies to be effective means in coping with fluctuations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b="1" dirty="0" smtClean="0">
                <a:solidFill>
                  <a:srgbClr val="006600"/>
                </a:solidFill>
              </a:rPr>
              <a:t>Classical</a:t>
            </a:r>
            <a:r>
              <a:rPr lang="en-US" dirty="0" smtClean="0"/>
              <a:t> is often seen as “</a:t>
            </a:r>
            <a:r>
              <a:rPr lang="en-US" dirty="0" smtClean="0">
                <a:solidFill>
                  <a:srgbClr val="006600"/>
                </a:solidFill>
              </a:rPr>
              <a:t>long-run</a:t>
            </a:r>
            <a:r>
              <a:rPr lang="en-US" dirty="0" smtClean="0"/>
              <a:t>” perspective, while </a:t>
            </a:r>
            <a:r>
              <a:rPr lang="en-US" dirty="0" smtClean="0">
                <a:solidFill>
                  <a:srgbClr val="660066"/>
                </a:solidFill>
              </a:rPr>
              <a:t>Keynesian</a:t>
            </a:r>
            <a:r>
              <a:rPr lang="en-US" dirty="0" smtClean="0"/>
              <a:t> is seen as the “</a:t>
            </a:r>
            <a:r>
              <a:rPr lang="en-US" dirty="0" smtClean="0">
                <a:solidFill>
                  <a:srgbClr val="660066"/>
                </a:solidFill>
              </a:rPr>
              <a:t>short run</a:t>
            </a:r>
            <a:r>
              <a:rPr lang="en-US" dirty="0" smtClean="0"/>
              <a:t>” perspective.</a:t>
            </a:r>
          </a:p>
          <a:p>
            <a:pPr lvl="1">
              <a:defRPr/>
            </a:pPr>
            <a:endParaRPr lang="en-US" dirty="0" smtClean="0"/>
          </a:p>
          <a:p>
            <a:pPr lvl="1">
              <a:defRPr/>
            </a:pPr>
            <a:endParaRPr lang="en-US" dirty="0" smtClean="0"/>
          </a:p>
          <a:p>
            <a:pPr lvl="2"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29200"/>
          </a:xfrm>
        </p:spPr>
        <p:txBody>
          <a:bodyPr>
            <a:normAutofit fontScale="92500" lnSpcReduction="10000"/>
          </a:bodyPr>
          <a:lstStyle/>
          <a:p>
            <a:pPr marL="0" indent="0">
              <a:buFontTx/>
              <a:buNone/>
              <a:defRPr/>
            </a:pPr>
            <a:r>
              <a:rPr lang="en-US" b="1" dirty="0" smtClean="0">
                <a:solidFill>
                  <a:srgbClr val="FF0000"/>
                </a:solidFill>
              </a:rPr>
              <a:t>Debates remain</a:t>
            </a:r>
            <a:r>
              <a:rPr lang="en-US" dirty="0" smtClean="0"/>
              <a:t>:</a:t>
            </a:r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/>
              <a:t>Macroeconomists toward </a:t>
            </a:r>
            <a:r>
              <a:rPr lang="en-US" dirty="0">
                <a:solidFill>
                  <a:srgbClr val="0000CC"/>
                </a:solidFill>
              </a:rPr>
              <a:t>classical </a:t>
            </a:r>
            <a:r>
              <a:rPr lang="en-US" dirty="0" smtClean="0"/>
              <a:t>(or neo-classical) end </a:t>
            </a:r>
            <a:r>
              <a:rPr lang="en-US" dirty="0"/>
              <a:t>tend to emphasize </a:t>
            </a:r>
            <a:r>
              <a:rPr lang="en-US" dirty="0">
                <a:solidFill>
                  <a:srgbClr val="006600"/>
                </a:solidFill>
              </a:rPr>
              <a:t>market efficiency </a:t>
            </a:r>
            <a:r>
              <a:rPr lang="en-US" dirty="0"/>
              <a:t>and argue for the </a:t>
            </a:r>
            <a:r>
              <a:rPr lang="en-US" dirty="0">
                <a:solidFill>
                  <a:srgbClr val="006600"/>
                </a:solidFill>
              </a:rPr>
              <a:t>small role of the </a:t>
            </a:r>
            <a:r>
              <a:rPr lang="en-US" dirty="0" smtClean="0">
                <a:solidFill>
                  <a:srgbClr val="006600"/>
                </a:solidFill>
              </a:rPr>
              <a:t>government</a:t>
            </a:r>
            <a:r>
              <a:rPr lang="en-US" dirty="0" smtClean="0"/>
              <a:t>.</a:t>
            </a:r>
            <a:endParaRPr lang="en-US" dirty="0"/>
          </a:p>
          <a:p>
            <a:pPr lvl="1">
              <a:buFont typeface="Courier New" panose="02070309020205020404" pitchFamily="49" charset="0"/>
              <a:buChar char="o"/>
              <a:defRPr/>
            </a:pPr>
            <a:r>
              <a:rPr lang="en-US" dirty="0" smtClean="0"/>
              <a:t>Macroeconomists </a:t>
            </a:r>
            <a:r>
              <a:rPr lang="en-US" dirty="0"/>
              <a:t>toward </a:t>
            </a:r>
            <a:r>
              <a:rPr lang="en-US" dirty="0">
                <a:solidFill>
                  <a:srgbClr val="0000CC"/>
                </a:solidFill>
              </a:rPr>
              <a:t>Keynesian</a:t>
            </a:r>
            <a:r>
              <a:rPr lang="en-US" dirty="0"/>
              <a:t> spectrum </a:t>
            </a:r>
            <a:r>
              <a:rPr lang="en-US" dirty="0" smtClean="0"/>
              <a:t> emphasize </a:t>
            </a:r>
            <a:r>
              <a:rPr lang="en-US" dirty="0"/>
              <a:t>way in which unemployment can cause severe human suffering and persistent effects. They argue </a:t>
            </a:r>
            <a:r>
              <a:rPr lang="en-US" dirty="0" smtClean="0"/>
              <a:t>for </a:t>
            </a:r>
            <a:r>
              <a:rPr lang="en-US" dirty="0"/>
              <a:t>a </a:t>
            </a:r>
            <a:r>
              <a:rPr lang="en-US" dirty="0">
                <a:solidFill>
                  <a:srgbClr val="006600"/>
                </a:solidFill>
              </a:rPr>
              <a:t>more active role of the </a:t>
            </a:r>
            <a:r>
              <a:rPr lang="en-US" dirty="0" smtClean="0">
                <a:solidFill>
                  <a:srgbClr val="006600"/>
                </a:solidFill>
              </a:rPr>
              <a:t>government</a:t>
            </a:r>
            <a:r>
              <a:rPr lang="en-US" dirty="0" smtClean="0"/>
              <a:t>. </a:t>
            </a:r>
          </a:p>
          <a:p>
            <a:pPr marL="457200" lvl="1" indent="0">
              <a:buFontTx/>
              <a:buNone/>
              <a:defRPr/>
            </a:pPr>
            <a:endParaRPr lang="en-US" dirty="0" smtClean="0"/>
          </a:p>
          <a:p>
            <a:pPr marL="914400" lvl="2" indent="0">
              <a:buFontTx/>
              <a:buNone/>
              <a:defRPr/>
            </a:pPr>
            <a:r>
              <a:rPr lang="en-US" sz="2800" dirty="0" smtClean="0"/>
              <a:t>Famous Keynes’s quote: </a:t>
            </a:r>
            <a:endParaRPr lang="en-US" sz="2800" dirty="0"/>
          </a:p>
          <a:p>
            <a:pPr marL="914400" lvl="2" indent="0">
              <a:buFontTx/>
              <a:buNone/>
              <a:defRPr/>
            </a:pPr>
            <a:endParaRPr lang="en-US" sz="2800" dirty="0" smtClean="0"/>
          </a:p>
          <a:p>
            <a:pPr marL="914400" lvl="2" indent="0">
              <a:buFontTx/>
              <a:buNone/>
              <a:defRPr/>
            </a:pPr>
            <a:r>
              <a:rPr lang="en-US" sz="2800" dirty="0" smtClean="0"/>
              <a:t>“</a:t>
            </a:r>
            <a:r>
              <a:rPr lang="en-US" sz="2800" dirty="0">
                <a:solidFill>
                  <a:srgbClr val="0000CC"/>
                </a:solidFill>
              </a:rPr>
              <a:t>I</a:t>
            </a:r>
            <a:r>
              <a:rPr lang="en-US" sz="2800" dirty="0" smtClean="0">
                <a:solidFill>
                  <a:srgbClr val="0000CC"/>
                </a:solidFill>
              </a:rPr>
              <a:t>n </a:t>
            </a:r>
            <a:r>
              <a:rPr lang="en-US" sz="2800" dirty="0">
                <a:solidFill>
                  <a:srgbClr val="0000CC"/>
                </a:solidFill>
              </a:rPr>
              <a:t>the </a:t>
            </a:r>
            <a:r>
              <a:rPr lang="en-US" sz="2800" dirty="0" smtClean="0">
                <a:solidFill>
                  <a:srgbClr val="0000CC"/>
                </a:solidFill>
              </a:rPr>
              <a:t>long run </a:t>
            </a:r>
            <a:r>
              <a:rPr lang="en-US" sz="2800" dirty="0">
                <a:solidFill>
                  <a:srgbClr val="0000CC"/>
                </a:solidFill>
              </a:rPr>
              <a:t>we are all dead</a:t>
            </a:r>
            <a:r>
              <a:rPr lang="en-US" sz="2800" dirty="0" smtClean="0">
                <a:solidFill>
                  <a:srgbClr val="0000CC"/>
                </a:solidFill>
              </a:rPr>
              <a:t>.”</a:t>
            </a:r>
            <a:endParaRPr lang="en-US" sz="2800" dirty="0">
              <a:solidFill>
                <a:srgbClr val="0000CC"/>
              </a:solidFill>
            </a:endParaRPr>
          </a:p>
          <a:p>
            <a:pPr lvl="1">
              <a:defRPr/>
            </a:pPr>
            <a:endParaRPr lang="en-US" dirty="0" smtClean="0"/>
          </a:p>
          <a:p>
            <a:pPr lvl="1">
              <a:defRPr/>
            </a:pPr>
            <a:endParaRPr lang="en-US" dirty="0" smtClean="0"/>
          </a:p>
          <a:p>
            <a:pPr lvl="1">
              <a:defRPr/>
            </a:pPr>
            <a:endParaRPr lang="en-US" dirty="0" smtClean="0"/>
          </a:p>
          <a:p>
            <a:pPr lvl="2"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Present challenges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105400"/>
          </a:xfrm>
        </p:spPr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  <a:defRPr/>
            </a:pPr>
            <a:r>
              <a:rPr lang="en-US" dirty="0"/>
              <a:t>The integration between national economy and the creation of "</a:t>
            </a:r>
            <a:r>
              <a:rPr lang="en-US" dirty="0">
                <a:solidFill>
                  <a:srgbClr val="0000CC"/>
                </a:solidFill>
              </a:rPr>
              <a:t>globalised economy</a:t>
            </a:r>
            <a:r>
              <a:rPr lang="en-US" dirty="0" smtClean="0"/>
              <a:t>"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en-US" dirty="0"/>
              <a:t>The fuel-based economy is reaching a critical juncture. </a:t>
            </a:r>
            <a:r>
              <a:rPr lang="en-US" dirty="0">
                <a:solidFill>
                  <a:srgbClr val="0000CC"/>
                </a:solidFill>
              </a:rPr>
              <a:t>Climate change </a:t>
            </a:r>
            <a:r>
              <a:rPr lang="en-US" dirty="0"/>
              <a:t>has </a:t>
            </a:r>
            <a:r>
              <a:rPr lang="en-US" dirty="0" smtClean="0"/>
              <a:t>got </a:t>
            </a:r>
            <a:r>
              <a:rPr lang="en-US" dirty="0"/>
              <a:t>nearer. </a:t>
            </a: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en-US" dirty="0"/>
              <a:t>The persistency of </a:t>
            </a:r>
            <a:r>
              <a:rPr lang="en-US" dirty="0">
                <a:solidFill>
                  <a:srgbClr val="0000CC"/>
                </a:solidFill>
              </a:rPr>
              <a:t>global poverty </a:t>
            </a:r>
            <a:r>
              <a:rPr lang="en-US" dirty="0"/>
              <a:t>and </a:t>
            </a:r>
            <a:r>
              <a:rPr lang="en-US" dirty="0" smtClean="0">
                <a:solidFill>
                  <a:srgbClr val="0000CC"/>
                </a:solidFill>
              </a:rPr>
              <a:t>inequality</a:t>
            </a:r>
            <a:r>
              <a:rPr lang="en-US" dirty="0" smtClean="0"/>
              <a:t>. Is a </a:t>
            </a:r>
            <a:r>
              <a:rPr lang="en-US" dirty="0"/>
              <a:t>more inclusive </a:t>
            </a:r>
            <a:r>
              <a:rPr lang="en-US" dirty="0" smtClean="0"/>
              <a:t>growth possible?</a:t>
            </a: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en-US" dirty="0" smtClean="0">
                <a:solidFill>
                  <a:srgbClr val="0000CC"/>
                </a:solidFill>
              </a:rPr>
              <a:t>What about Thailand? What do you think is our current challenges?</a:t>
            </a:r>
            <a:endParaRPr lang="en-US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Digital Dots</Template>
  <TotalTime>9145</TotalTime>
  <Words>2671</Words>
  <Application>Microsoft Office PowerPoint</Application>
  <PresentationFormat>On-screen Show (4:3)</PresentationFormat>
  <Paragraphs>911</Paragraphs>
  <Slides>54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9" baseType="lpstr">
      <vt:lpstr>Batang</vt:lpstr>
      <vt:lpstr>Angsana New</vt:lpstr>
      <vt:lpstr>Arial</vt:lpstr>
      <vt:lpstr>Calibri</vt:lpstr>
      <vt:lpstr>Comic Sans MS</vt:lpstr>
      <vt:lpstr>CopprplGoth Bd BT</vt:lpstr>
      <vt:lpstr>Cordia New</vt:lpstr>
      <vt:lpstr>Courier New</vt:lpstr>
      <vt:lpstr>Helvetica</vt:lpstr>
      <vt:lpstr>Microsoft Sans Serif</vt:lpstr>
      <vt:lpstr>Tahoma</vt:lpstr>
      <vt:lpstr>Times New Roman</vt:lpstr>
      <vt:lpstr>Wingdings</vt:lpstr>
      <vt:lpstr>Default Design</vt:lpstr>
      <vt:lpstr>Equation</vt:lpstr>
      <vt:lpstr>PowerPoint Presentation</vt:lpstr>
      <vt:lpstr>Dress Code to attend the class</vt:lpstr>
      <vt:lpstr>PowerPoint Presentation</vt:lpstr>
      <vt:lpstr> Introduction to Macroeconomics </vt:lpstr>
      <vt:lpstr>Materials covered in this chapter</vt:lpstr>
      <vt:lpstr>1.1 Introduction to Economics</vt:lpstr>
      <vt:lpstr>What is Economics</vt:lpstr>
      <vt:lpstr>Relevant concepts  (Limits, alternatives and choices)</vt:lpstr>
      <vt:lpstr>Three basic questions in economics</vt:lpstr>
      <vt:lpstr>Scope of economics Microeconomics vs. Macroeconomics</vt:lpstr>
      <vt:lpstr>Positive Economics vs. Negative Economics</vt:lpstr>
      <vt:lpstr>1.2 Macroeconomics objectives and policies</vt:lpstr>
      <vt:lpstr>1.2 Macroeconomics objectives and policies</vt:lpstr>
      <vt:lpstr>1.3 Types of Macroeconomics variables</vt:lpstr>
      <vt:lpstr>Stock variable vs. Flow variable</vt:lpstr>
      <vt:lpstr>Example of Stock and Flow variables</vt:lpstr>
      <vt:lpstr>Nominal vs. Real Variables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1.4.2 Unemployment Rate</vt:lpstr>
      <vt:lpstr>PowerPoint Presentation</vt:lpstr>
      <vt:lpstr>Types of unemployment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Oil price</vt:lpstr>
      <vt:lpstr>Oil price</vt:lpstr>
      <vt:lpstr>PowerPoint Presentation</vt:lpstr>
      <vt:lpstr>1.4.4 Interest Rate</vt:lpstr>
      <vt:lpstr>1.4.4 Interest Rate</vt:lpstr>
      <vt:lpstr>1.4.4 Interest Rate</vt:lpstr>
      <vt:lpstr>1.4.5 Exchange Rate</vt:lpstr>
      <vt:lpstr>1.4.5 Exchange Rate</vt:lpstr>
      <vt:lpstr>1.4.5 Exchange Rate</vt:lpstr>
      <vt:lpstr>1.4.5 Exchange Rate</vt:lpstr>
      <vt:lpstr>1.4.6 Income distribution (Lorenz Curve and Gini-coefficient)</vt:lpstr>
      <vt:lpstr>1.4.6 Income distribution (Lorenz Curve and Gini-coefficient)</vt:lpstr>
      <vt:lpstr>1.5 The History of Macroeconomics</vt:lpstr>
      <vt:lpstr>The History of Macroeconomics</vt:lpstr>
      <vt:lpstr>The History of Macroeconomics</vt:lpstr>
      <vt:lpstr>The History of Macroeconomics</vt:lpstr>
      <vt:lpstr>The History of Macroeconomics</vt:lpstr>
      <vt:lpstr>The History of Macroeconomics</vt:lpstr>
      <vt:lpstr>Markets: the core of neo-classical economics</vt:lpstr>
      <vt:lpstr>The History of macroeconomics</vt:lpstr>
      <vt:lpstr>The History of Macroeconomics</vt:lpstr>
      <vt:lpstr>The History of Macroeconomics</vt:lpstr>
      <vt:lpstr>The History of Macroeconomics</vt:lpstr>
      <vt:lpstr>Present challenges</vt:lpstr>
    </vt:vector>
  </TitlesOfParts>
  <Company>Dickinson State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1:  The Scope and Method of Economics</dc:title>
  <dc:subject>Principles of Economics, Karl Case, Ray Fair</dc:subject>
  <dc:creator>Fernando Quijano and Yvonn Quijano</dc:creator>
  <cp:lastModifiedBy>Nessara Sukpanich</cp:lastModifiedBy>
  <cp:revision>400</cp:revision>
  <dcterms:created xsi:type="dcterms:W3CDTF">2001-01-09T19:01:00Z</dcterms:created>
  <dcterms:modified xsi:type="dcterms:W3CDTF">2016-01-21T13:07:32Z</dcterms:modified>
</cp:coreProperties>
</file>