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Default Extension="wmf" ContentType="image/x-w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91" r:id="rId1"/>
  </p:sldMasterIdLst>
  <p:notesMasterIdLst>
    <p:notesMasterId r:id="rId32"/>
  </p:notesMasterIdLst>
  <p:sldIdLst>
    <p:sldId id="421" r:id="rId2"/>
    <p:sldId id="258" r:id="rId3"/>
    <p:sldId id="408" r:id="rId4"/>
    <p:sldId id="400" r:id="rId5"/>
    <p:sldId id="385" r:id="rId6"/>
    <p:sldId id="409" r:id="rId7"/>
    <p:sldId id="410" r:id="rId8"/>
    <p:sldId id="388" r:id="rId9"/>
    <p:sldId id="386" r:id="rId10"/>
    <p:sldId id="387" r:id="rId11"/>
    <p:sldId id="389" r:id="rId12"/>
    <p:sldId id="411" r:id="rId13"/>
    <p:sldId id="412" r:id="rId14"/>
    <p:sldId id="413" r:id="rId15"/>
    <p:sldId id="414" r:id="rId16"/>
    <p:sldId id="415" r:id="rId17"/>
    <p:sldId id="417" r:id="rId18"/>
    <p:sldId id="390" r:id="rId19"/>
    <p:sldId id="391" r:id="rId20"/>
    <p:sldId id="392" r:id="rId21"/>
    <p:sldId id="393" r:id="rId22"/>
    <p:sldId id="394" r:id="rId23"/>
    <p:sldId id="395" r:id="rId24"/>
    <p:sldId id="396" r:id="rId25"/>
    <p:sldId id="418" r:id="rId26"/>
    <p:sldId id="419" r:id="rId27"/>
    <p:sldId id="397" r:id="rId28"/>
    <p:sldId id="401" r:id="rId29"/>
    <p:sldId id="398" r:id="rId30"/>
    <p:sldId id="402" r:id="rId3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ngsana New" charset="0"/>
      </a:defRPr>
    </a:lvl1pPr>
    <a:lvl2pPr marL="457200" algn="l" rtl="0" fontAlgn="base">
      <a:spcBef>
        <a:spcPct val="0"/>
      </a:spcBef>
      <a:spcAft>
        <a:spcPct val="0"/>
      </a:spcAft>
      <a:defRPr kern="1200">
        <a:solidFill>
          <a:schemeClr val="tx1"/>
        </a:solidFill>
        <a:latin typeface="Arial" charset="0"/>
        <a:ea typeface="+mn-ea"/>
        <a:cs typeface="Angsana New" charset="0"/>
      </a:defRPr>
    </a:lvl2pPr>
    <a:lvl3pPr marL="914400" algn="l" rtl="0" fontAlgn="base">
      <a:spcBef>
        <a:spcPct val="0"/>
      </a:spcBef>
      <a:spcAft>
        <a:spcPct val="0"/>
      </a:spcAft>
      <a:defRPr kern="1200">
        <a:solidFill>
          <a:schemeClr val="tx1"/>
        </a:solidFill>
        <a:latin typeface="Arial" charset="0"/>
        <a:ea typeface="+mn-ea"/>
        <a:cs typeface="Angsana New" charset="0"/>
      </a:defRPr>
    </a:lvl3pPr>
    <a:lvl4pPr marL="1371600" algn="l" rtl="0" fontAlgn="base">
      <a:spcBef>
        <a:spcPct val="0"/>
      </a:spcBef>
      <a:spcAft>
        <a:spcPct val="0"/>
      </a:spcAft>
      <a:defRPr kern="1200">
        <a:solidFill>
          <a:schemeClr val="tx1"/>
        </a:solidFill>
        <a:latin typeface="Arial" charset="0"/>
        <a:ea typeface="+mn-ea"/>
        <a:cs typeface="Angsana New" charset="0"/>
      </a:defRPr>
    </a:lvl4pPr>
    <a:lvl5pPr marL="1828800" algn="l" rtl="0" fontAlgn="base">
      <a:spcBef>
        <a:spcPct val="0"/>
      </a:spcBef>
      <a:spcAft>
        <a:spcPct val="0"/>
      </a:spcAft>
      <a:defRPr kern="1200">
        <a:solidFill>
          <a:schemeClr val="tx1"/>
        </a:solidFill>
        <a:latin typeface="Arial" charset="0"/>
        <a:ea typeface="+mn-ea"/>
        <a:cs typeface="Angsana New" charset="0"/>
      </a:defRPr>
    </a:lvl5pPr>
    <a:lvl6pPr marL="2286000" algn="l" defTabSz="914400" rtl="0" eaLnBrk="1" latinLnBrk="0" hangingPunct="1">
      <a:defRPr kern="1200">
        <a:solidFill>
          <a:schemeClr val="tx1"/>
        </a:solidFill>
        <a:latin typeface="Arial" charset="0"/>
        <a:ea typeface="+mn-ea"/>
        <a:cs typeface="Angsana New" charset="0"/>
      </a:defRPr>
    </a:lvl6pPr>
    <a:lvl7pPr marL="2743200" algn="l" defTabSz="914400" rtl="0" eaLnBrk="1" latinLnBrk="0" hangingPunct="1">
      <a:defRPr kern="1200">
        <a:solidFill>
          <a:schemeClr val="tx1"/>
        </a:solidFill>
        <a:latin typeface="Arial" charset="0"/>
        <a:ea typeface="+mn-ea"/>
        <a:cs typeface="Angsana New" charset="0"/>
      </a:defRPr>
    </a:lvl7pPr>
    <a:lvl8pPr marL="3200400" algn="l" defTabSz="914400" rtl="0" eaLnBrk="1" latinLnBrk="0" hangingPunct="1">
      <a:defRPr kern="1200">
        <a:solidFill>
          <a:schemeClr val="tx1"/>
        </a:solidFill>
        <a:latin typeface="Arial" charset="0"/>
        <a:ea typeface="+mn-ea"/>
        <a:cs typeface="Angsana New" charset="0"/>
      </a:defRPr>
    </a:lvl8pPr>
    <a:lvl9pPr marL="3657600" algn="l" defTabSz="914400" rtl="0" eaLnBrk="1" latinLnBrk="0" hangingPunct="1">
      <a:defRPr kern="1200">
        <a:solidFill>
          <a:schemeClr val="tx1"/>
        </a:solidFill>
        <a:latin typeface="Arial" charset="0"/>
        <a:ea typeface="+mn-ea"/>
        <a:cs typeface="Angsana New"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43" autoAdjust="0"/>
    <p:restoredTop sz="96097" autoAdjust="0"/>
  </p:normalViewPr>
  <p:slideViewPr>
    <p:cSldViewPr>
      <p:cViewPr varScale="1">
        <p:scale>
          <a:sx n="70" d="100"/>
          <a:sy n="70" d="100"/>
        </p:scale>
        <p:origin x="510" y="72"/>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notesMaster" Target="notesMasters/notesMaster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presProps" Target="presProps.xml"/><Relationship Id="rId34" Type="http://schemas.openxmlformats.org/officeDocument/2006/relationships/viewProps" Target="viewProps.xml"/><Relationship Id="rId35" Type="http://schemas.openxmlformats.org/officeDocument/2006/relationships/theme" Target="theme/theme1.xml"/><Relationship Id="rId36"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_rels/viewProps.xml.rels><?xml version="1.0" encoding="UTF-8" standalone="yes"?>
<Relationships xmlns="http://schemas.openxmlformats.org/package/2006/relationships"><Relationship Id="rId11" Type="http://schemas.openxmlformats.org/officeDocument/2006/relationships/slide" Target="slides/slide21.xml"/><Relationship Id="rId12" Type="http://schemas.openxmlformats.org/officeDocument/2006/relationships/slide" Target="slides/slide22.xml"/><Relationship Id="rId13" Type="http://schemas.openxmlformats.org/officeDocument/2006/relationships/slide" Target="slides/slide23.xml"/><Relationship Id="rId14" Type="http://schemas.openxmlformats.org/officeDocument/2006/relationships/slide" Target="slides/slide24.xml"/><Relationship Id="rId15" Type="http://schemas.openxmlformats.org/officeDocument/2006/relationships/slide" Target="slides/slide27.xml"/><Relationship Id="rId16" Type="http://schemas.openxmlformats.org/officeDocument/2006/relationships/slide" Target="slides/slide28.xml"/><Relationship Id="rId17" Type="http://schemas.openxmlformats.org/officeDocument/2006/relationships/slide" Target="slides/slide29.xml"/><Relationship Id="rId18" Type="http://schemas.openxmlformats.org/officeDocument/2006/relationships/slide" Target="slides/slide30.xml"/><Relationship Id="rId1" Type="http://schemas.openxmlformats.org/officeDocument/2006/relationships/slide" Target="slides/slide2.xml"/><Relationship Id="rId2" Type="http://schemas.openxmlformats.org/officeDocument/2006/relationships/slide" Target="slides/slide4.xml"/><Relationship Id="rId3" Type="http://schemas.openxmlformats.org/officeDocument/2006/relationships/slide" Target="slides/slide5.xml"/><Relationship Id="rId4" Type="http://schemas.openxmlformats.org/officeDocument/2006/relationships/slide" Target="slides/slide8.xml"/><Relationship Id="rId5" Type="http://schemas.openxmlformats.org/officeDocument/2006/relationships/slide" Target="slides/slide9.xml"/><Relationship Id="rId6" Type="http://schemas.openxmlformats.org/officeDocument/2006/relationships/slide" Target="slides/slide10.xml"/><Relationship Id="rId7" Type="http://schemas.openxmlformats.org/officeDocument/2006/relationships/slide" Target="slides/slide11.xml"/><Relationship Id="rId8" Type="http://schemas.openxmlformats.org/officeDocument/2006/relationships/slide" Target="slides/slide18.xml"/><Relationship Id="rId9" Type="http://schemas.openxmlformats.org/officeDocument/2006/relationships/slide" Target="slides/slide19.xml"/><Relationship Id="rId10" Type="http://schemas.openxmlformats.org/officeDocument/2006/relationships/slide" Target="slides/slide2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6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19456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cs typeface="Angsana New" pitchFamily="18" charset="-34"/>
              </a:defRPr>
            </a:lvl1pPr>
          </a:lstStyle>
          <a:p>
            <a:pPr>
              <a:defRPr/>
            </a:pPr>
            <a:endParaRPr lang="th-TH"/>
          </a:p>
        </p:txBody>
      </p:sp>
      <p:sp>
        <p:nvSpPr>
          <p:cNvPr id="399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19456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19456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19456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charset="0"/>
              </a:defRPr>
            </a:lvl1pPr>
          </a:lstStyle>
          <a:p>
            <a:fld id="{C75F9BCF-93FF-C348-AF85-17D64F21B92C}" type="slidenum">
              <a:rPr lang="en-US" altLang="en-US"/>
              <a:pPr/>
              <a:t>‹#›</a:t>
            </a:fld>
            <a:endParaRPr lang="th-TH" altLang="en-US"/>
          </a:p>
        </p:txBody>
      </p:sp>
    </p:spTree>
    <p:extLst>
      <p:ext uri="{BB962C8B-B14F-4D97-AF65-F5344CB8AC3E}">
        <p14:creationId xmlns:p14="http://schemas.microsoft.com/office/powerpoint/2010/main" val="2220779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endParaRPr lang="th-TH" altLang="en-US"/>
          </a:p>
        </p:txBody>
      </p:sp>
      <p:sp>
        <p:nvSpPr>
          <p:cNvPr id="12" name="Footer Placeholder 16"/>
          <p:cNvSpPr>
            <a:spLocks noGrp="1"/>
          </p:cNvSpPr>
          <p:nvPr>
            <p:ph type="ftr" sz="quarter" idx="11"/>
          </p:nvPr>
        </p:nvSpPr>
        <p:spPr/>
        <p:txBody>
          <a:bodyPr/>
          <a:lstStyle>
            <a:lvl1pPr>
              <a:defRPr/>
            </a:lvl1pPr>
          </a:lstStyle>
          <a:p>
            <a:pPr>
              <a:defRPr/>
            </a:pPr>
            <a:endParaRPr lang="th-TH" altLang="en-US"/>
          </a:p>
        </p:txBody>
      </p:sp>
      <p:sp>
        <p:nvSpPr>
          <p:cNvPr id="13" name="Slide Number Placeholder 28"/>
          <p:cNvSpPr>
            <a:spLocks noGrp="1"/>
          </p:cNvSpPr>
          <p:nvPr>
            <p:ph type="sldNum" sz="quarter" idx="12"/>
          </p:nvPr>
        </p:nvSpPr>
        <p:spPr/>
        <p:txBody>
          <a:bodyPr/>
          <a:lstStyle>
            <a:lvl1pPr>
              <a:defRPr/>
            </a:lvl1pPr>
          </a:lstStyle>
          <a:p>
            <a:fld id="{8D9CAFB5-7D2C-5A4C-B1A6-465C05C49396}" type="slidenum">
              <a:rPr lang="en-US" altLang="en-US"/>
              <a:pPr/>
              <a:t>‹#›</a:t>
            </a:fld>
            <a:endParaRPr lang="th-TH" altLang="en-US">
              <a:cs typeface="LilyUPC" charset="0"/>
            </a:endParaRPr>
          </a:p>
        </p:txBody>
      </p:sp>
    </p:spTree>
    <p:extLst>
      <p:ext uri="{BB962C8B-B14F-4D97-AF65-F5344CB8AC3E}">
        <p14:creationId xmlns:p14="http://schemas.microsoft.com/office/powerpoint/2010/main" val="151657625"/>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447800"/>
            <a:ext cx="77724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E2DF55E0-FD5E-6446-87D9-BB8A5DCB1401}" type="slidenum">
              <a:rPr lang="en-US" altLang="en-US"/>
              <a:pPr/>
              <a:t>‹#›</a:t>
            </a:fld>
            <a:endParaRPr lang="th-TH" altLang="en-US">
              <a:cs typeface="LilyUPC" charset="0"/>
            </a:endParaRPr>
          </a:p>
        </p:txBody>
      </p:sp>
    </p:spTree>
    <p:extLst>
      <p:ext uri="{BB962C8B-B14F-4D97-AF65-F5344CB8AC3E}">
        <p14:creationId xmlns:p14="http://schemas.microsoft.com/office/powerpoint/2010/main" val="1731655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endParaRPr lang="th-TH" altLang="en-US"/>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th-TH" altLang="en-US"/>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fld id="{148FEF57-B77D-4342-A9DE-66AF826F96A8}" type="slidenum">
              <a:rPr lang="en-US" altLang="en-US"/>
              <a:pPr/>
              <a:t>‹#›</a:t>
            </a:fld>
            <a:endParaRPr lang="th-TH" altLang="en-US">
              <a:cs typeface="LilyUPC" charset="0"/>
            </a:endParaRPr>
          </a:p>
        </p:txBody>
      </p:sp>
    </p:spTree>
    <p:extLst>
      <p:ext uri="{BB962C8B-B14F-4D97-AF65-F5344CB8AC3E}">
        <p14:creationId xmlns:p14="http://schemas.microsoft.com/office/powerpoint/2010/main" val="1994098033"/>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th-TH" altLang="en-US"/>
          </a:p>
        </p:txBody>
      </p:sp>
      <p:sp>
        <p:nvSpPr>
          <p:cNvPr id="6" name="Footer Placeholder 2"/>
          <p:cNvSpPr>
            <a:spLocks noGrp="1"/>
          </p:cNvSpPr>
          <p:nvPr>
            <p:ph type="ftr" sz="quarter" idx="11"/>
          </p:nvPr>
        </p:nvSpPr>
        <p:spPr/>
        <p:txBody>
          <a:bodyPr/>
          <a:lstStyle>
            <a:lvl1pPr>
              <a:defRPr/>
            </a:lvl1pPr>
          </a:lstStyle>
          <a:p>
            <a:pPr>
              <a:defRPr/>
            </a:pPr>
            <a:endParaRPr lang="th-TH" altLang="en-US"/>
          </a:p>
        </p:txBody>
      </p:sp>
      <p:sp>
        <p:nvSpPr>
          <p:cNvPr id="7" name="Slide Number Placeholder 22"/>
          <p:cNvSpPr>
            <a:spLocks noGrp="1"/>
          </p:cNvSpPr>
          <p:nvPr>
            <p:ph type="sldNum" sz="quarter" idx="12"/>
          </p:nvPr>
        </p:nvSpPr>
        <p:spPr/>
        <p:txBody>
          <a:bodyPr/>
          <a:lstStyle>
            <a:lvl1pPr>
              <a:defRPr/>
            </a:lvl1pPr>
          </a:lstStyle>
          <a:p>
            <a:fld id="{4D2EAF5B-7B8E-5544-BD87-CB23F4E1518A}" type="slidenum">
              <a:rPr lang="en-US" altLang="en-US"/>
              <a:pPr/>
              <a:t>‹#›</a:t>
            </a:fld>
            <a:endParaRPr lang="th-TH" altLang="en-US">
              <a:cs typeface="LilyUPC" charset="0"/>
            </a:endParaRPr>
          </a:p>
        </p:txBody>
      </p:sp>
    </p:spTree>
    <p:extLst>
      <p:ext uri="{BB962C8B-B14F-4D97-AF65-F5344CB8AC3E}">
        <p14:creationId xmlns:p14="http://schemas.microsoft.com/office/powerpoint/2010/main" val="12372682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endParaRPr lang="th-TH" altLang="en-US"/>
          </a:p>
        </p:txBody>
      </p:sp>
      <p:sp>
        <p:nvSpPr>
          <p:cNvPr id="8" name="Footer Placeholder 2"/>
          <p:cNvSpPr>
            <a:spLocks noGrp="1"/>
          </p:cNvSpPr>
          <p:nvPr>
            <p:ph type="ftr" sz="quarter" idx="11"/>
          </p:nvPr>
        </p:nvSpPr>
        <p:spPr/>
        <p:txBody>
          <a:bodyPr/>
          <a:lstStyle>
            <a:lvl1pPr>
              <a:defRPr/>
            </a:lvl1pPr>
          </a:lstStyle>
          <a:p>
            <a:pPr>
              <a:defRPr/>
            </a:pPr>
            <a:endParaRPr lang="th-TH" altLang="en-US"/>
          </a:p>
        </p:txBody>
      </p:sp>
      <p:sp>
        <p:nvSpPr>
          <p:cNvPr id="9" name="Slide Number Placeholder 22"/>
          <p:cNvSpPr>
            <a:spLocks noGrp="1"/>
          </p:cNvSpPr>
          <p:nvPr>
            <p:ph type="sldNum" sz="quarter" idx="12"/>
          </p:nvPr>
        </p:nvSpPr>
        <p:spPr/>
        <p:txBody>
          <a:bodyPr/>
          <a:lstStyle>
            <a:lvl1pPr>
              <a:defRPr/>
            </a:lvl1pPr>
          </a:lstStyle>
          <a:p>
            <a:fld id="{495E6B5C-0D02-C64E-9E95-B50531F4C4A5}" type="slidenum">
              <a:rPr lang="en-US" altLang="en-US"/>
              <a:pPr/>
              <a:t>‹#›</a:t>
            </a:fld>
            <a:endParaRPr lang="th-TH" altLang="en-US">
              <a:cs typeface="LilyUPC" charset="0"/>
            </a:endParaRPr>
          </a:p>
        </p:txBody>
      </p:sp>
    </p:spTree>
    <p:extLst>
      <p:ext uri="{BB962C8B-B14F-4D97-AF65-F5344CB8AC3E}">
        <p14:creationId xmlns:p14="http://schemas.microsoft.com/office/powerpoint/2010/main" val="683307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endParaRPr lang="th-TH" altLang="en-US"/>
          </a:p>
        </p:txBody>
      </p:sp>
      <p:sp>
        <p:nvSpPr>
          <p:cNvPr id="4" name="Footer Placeholder 2"/>
          <p:cNvSpPr>
            <a:spLocks noGrp="1"/>
          </p:cNvSpPr>
          <p:nvPr>
            <p:ph type="ftr" sz="quarter" idx="11"/>
          </p:nvPr>
        </p:nvSpPr>
        <p:spPr/>
        <p:txBody>
          <a:bodyPr/>
          <a:lstStyle>
            <a:lvl1pPr>
              <a:defRPr/>
            </a:lvl1pPr>
          </a:lstStyle>
          <a:p>
            <a:pPr>
              <a:defRPr/>
            </a:pPr>
            <a:endParaRPr lang="th-TH" altLang="en-US"/>
          </a:p>
        </p:txBody>
      </p:sp>
      <p:sp>
        <p:nvSpPr>
          <p:cNvPr id="5" name="Slide Number Placeholder 22"/>
          <p:cNvSpPr>
            <a:spLocks noGrp="1"/>
          </p:cNvSpPr>
          <p:nvPr>
            <p:ph type="sldNum" sz="quarter" idx="12"/>
          </p:nvPr>
        </p:nvSpPr>
        <p:spPr/>
        <p:txBody>
          <a:bodyPr/>
          <a:lstStyle>
            <a:lvl1pPr>
              <a:defRPr/>
            </a:lvl1pPr>
          </a:lstStyle>
          <a:p>
            <a:fld id="{D647A53A-FD1C-BB4F-8EEA-21AD073FA056}" type="slidenum">
              <a:rPr lang="en-US" altLang="en-US"/>
              <a:pPr/>
              <a:t>‹#›</a:t>
            </a:fld>
            <a:endParaRPr lang="th-TH" altLang="en-US">
              <a:cs typeface="LilyUPC" charset="0"/>
            </a:endParaRPr>
          </a:p>
        </p:txBody>
      </p:sp>
    </p:spTree>
    <p:extLst>
      <p:ext uri="{BB962C8B-B14F-4D97-AF65-F5344CB8AC3E}">
        <p14:creationId xmlns:p14="http://schemas.microsoft.com/office/powerpoint/2010/main" val="1746394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endParaRPr lang="th-TH" altLang="en-US"/>
          </a:p>
        </p:txBody>
      </p:sp>
      <p:sp>
        <p:nvSpPr>
          <p:cNvPr id="3" name="Footer Placeholder 2"/>
          <p:cNvSpPr>
            <a:spLocks noGrp="1"/>
          </p:cNvSpPr>
          <p:nvPr>
            <p:ph type="ftr" sz="quarter" idx="11"/>
          </p:nvPr>
        </p:nvSpPr>
        <p:spPr/>
        <p:txBody>
          <a:bodyPr/>
          <a:lstStyle>
            <a:lvl1pPr>
              <a:defRPr/>
            </a:lvl1pPr>
          </a:lstStyle>
          <a:p>
            <a:pPr>
              <a:defRPr/>
            </a:pPr>
            <a:endParaRPr lang="th-TH" altLang="en-US"/>
          </a:p>
        </p:txBody>
      </p:sp>
      <p:sp>
        <p:nvSpPr>
          <p:cNvPr id="4" name="Slide Number Placeholder 22"/>
          <p:cNvSpPr>
            <a:spLocks noGrp="1"/>
          </p:cNvSpPr>
          <p:nvPr>
            <p:ph type="sldNum" sz="quarter" idx="12"/>
          </p:nvPr>
        </p:nvSpPr>
        <p:spPr/>
        <p:txBody>
          <a:bodyPr/>
          <a:lstStyle>
            <a:lvl1pPr>
              <a:defRPr/>
            </a:lvl1pPr>
          </a:lstStyle>
          <a:p>
            <a:fld id="{610B5D79-0361-BC40-89B2-030B0C456B47}" type="slidenum">
              <a:rPr lang="en-US" altLang="en-US"/>
              <a:pPr/>
              <a:t>‹#›</a:t>
            </a:fld>
            <a:endParaRPr lang="th-TH" altLang="en-US">
              <a:cs typeface="LilyUPC" charset="0"/>
            </a:endParaRPr>
          </a:p>
        </p:txBody>
      </p:sp>
    </p:spTree>
    <p:extLst>
      <p:ext uri="{BB962C8B-B14F-4D97-AF65-F5344CB8AC3E}">
        <p14:creationId xmlns:p14="http://schemas.microsoft.com/office/powerpoint/2010/main" val="19914251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6" name="Rounded Rectangle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endParaRPr lang="th-TH" altLang="en-US"/>
          </a:p>
        </p:txBody>
      </p:sp>
      <p:sp>
        <p:nvSpPr>
          <p:cNvPr id="8" name="Footer Placeholder 5"/>
          <p:cNvSpPr>
            <a:spLocks noGrp="1"/>
          </p:cNvSpPr>
          <p:nvPr>
            <p:ph type="ftr" sz="quarter" idx="11"/>
          </p:nvPr>
        </p:nvSpPr>
        <p:spPr/>
        <p:txBody>
          <a:bodyPr/>
          <a:lstStyle>
            <a:lvl1pPr>
              <a:defRPr/>
            </a:lvl1pPr>
          </a:lstStyle>
          <a:p>
            <a:pPr>
              <a:defRPr/>
            </a:pPr>
            <a:endParaRPr lang="th-TH" altLang="en-US"/>
          </a:p>
        </p:txBody>
      </p:sp>
      <p:sp>
        <p:nvSpPr>
          <p:cNvPr id="9" name="Slide Number Placeholder 6"/>
          <p:cNvSpPr>
            <a:spLocks noGrp="1"/>
          </p:cNvSpPr>
          <p:nvPr>
            <p:ph type="sldNum" sz="quarter" idx="12"/>
          </p:nvPr>
        </p:nvSpPr>
        <p:spPr/>
        <p:txBody>
          <a:bodyPr/>
          <a:lstStyle>
            <a:lvl1pPr>
              <a:defRPr/>
            </a:lvl1pPr>
          </a:lstStyle>
          <a:p>
            <a:fld id="{E5FF5AD6-8379-5B4D-865C-08365917C51F}" type="slidenum">
              <a:rPr lang="en-US" altLang="en-US"/>
              <a:pPr/>
              <a:t>‹#›</a:t>
            </a:fld>
            <a:endParaRPr lang="th-TH" altLang="en-US">
              <a:cs typeface="LilyUPC" charset="0"/>
            </a:endParaRPr>
          </a:p>
        </p:txBody>
      </p:sp>
    </p:spTree>
    <p:extLst>
      <p:ext uri="{BB962C8B-B14F-4D97-AF65-F5344CB8AC3E}">
        <p14:creationId xmlns:p14="http://schemas.microsoft.com/office/powerpoint/2010/main" val="11758455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endParaRPr lang="th-TH" altLang="en-US"/>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th-TH" altLang="en-US"/>
          </a:p>
        </p:txBody>
      </p:sp>
      <p:sp>
        <p:nvSpPr>
          <p:cNvPr id="10" name="Slide Number Placeholder 6"/>
          <p:cNvSpPr>
            <a:spLocks noGrp="1"/>
          </p:cNvSpPr>
          <p:nvPr>
            <p:ph type="sldNum" sz="quarter" idx="12"/>
          </p:nvPr>
        </p:nvSpPr>
        <p:spPr>
          <a:xfrm>
            <a:off x="146050" y="6208713"/>
            <a:ext cx="457200" cy="457200"/>
          </a:xfrm>
        </p:spPr>
        <p:txBody>
          <a:bodyPr/>
          <a:lstStyle>
            <a:lvl1pPr>
              <a:defRPr/>
            </a:lvl1pPr>
          </a:lstStyle>
          <a:p>
            <a:fld id="{64D6DA39-56A9-8940-AA8E-3D32F3EC5DEB}" type="slidenum">
              <a:rPr lang="en-US" altLang="en-US"/>
              <a:pPr/>
              <a:t>‹#›</a:t>
            </a:fld>
            <a:endParaRPr lang="th-TH" altLang="en-US">
              <a:cs typeface="LilyUPC" charset="0"/>
            </a:endParaRPr>
          </a:p>
        </p:txBody>
      </p:sp>
    </p:spTree>
    <p:extLst>
      <p:ext uri="{BB962C8B-B14F-4D97-AF65-F5344CB8AC3E}">
        <p14:creationId xmlns:p14="http://schemas.microsoft.com/office/powerpoint/2010/main" val="1291622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DB74F9B3-B230-3247-884B-5D6B1DF61E53}" type="slidenum">
              <a:rPr lang="en-US" altLang="en-US"/>
              <a:pPr/>
              <a:t>‹#›</a:t>
            </a:fld>
            <a:endParaRPr lang="th-TH" altLang="en-US">
              <a:cs typeface="LilyUPC" charset="0"/>
            </a:endParaRPr>
          </a:p>
        </p:txBody>
      </p:sp>
    </p:spTree>
    <p:extLst>
      <p:ext uri="{BB962C8B-B14F-4D97-AF65-F5344CB8AC3E}">
        <p14:creationId xmlns:p14="http://schemas.microsoft.com/office/powerpoint/2010/main" val="13497903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A8717A1E-A13A-604E-8716-6AF7033A5F95}" type="slidenum">
              <a:rPr lang="en-US" altLang="en-US"/>
              <a:pPr/>
              <a:t>‹#›</a:t>
            </a:fld>
            <a:endParaRPr lang="th-TH" altLang="en-US">
              <a:cs typeface="LilyUPC" charset="0"/>
            </a:endParaRPr>
          </a:p>
        </p:txBody>
      </p:sp>
    </p:spTree>
    <p:extLst>
      <p:ext uri="{BB962C8B-B14F-4D97-AF65-F5344CB8AC3E}">
        <p14:creationId xmlns:p14="http://schemas.microsoft.com/office/powerpoint/2010/main" val="20562626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5AD29E1A-4E85-F348-8672-ECBC70D14D16}" type="slidenum">
              <a:rPr lang="en-US" altLang="en-US"/>
              <a:pPr/>
              <a:t>‹#›</a:t>
            </a:fld>
            <a:endParaRPr lang="th-TH" altLang="en-US">
              <a:cs typeface="LilyUPC" charset="0"/>
            </a:endParaRPr>
          </a:p>
        </p:txBody>
      </p:sp>
    </p:spTree>
    <p:extLst>
      <p:ext uri="{BB962C8B-B14F-4D97-AF65-F5344CB8AC3E}">
        <p14:creationId xmlns:p14="http://schemas.microsoft.com/office/powerpoint/2010/main" val="15321157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วันที่ 5"/>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7" name="ตัวยึดท้ายกระดาษ 6"/>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8" name="ตัวยึดหมายเลขภาพนิ่ง 7"/>
          <p:cNvSpPr>
            <a:spLocks noGrp="1"/>
          </p:cNvSpPr>
          <p:nvPr>
            <p:ph type="sldNum" sz="quarter" idx="12"/>
          </p:nvPr>
        </p:nvSpPr>
        <p:spPr>
          <a:xfrm>
            <a:off x="6553200" y="6248400"/>
            <a:ext cx="2133600" cy="457200"/>
          </a:xfrm>
        </p:spPr>
        <p:txBody>
          <a:bodyPr/>
          <a:lstStyle>
            <a:lvl1pPr>
              <a:defRPr/>
            </a:lvl1pPr>
          </a:lstStyle>
          <a:p>
            <a:fld id="{A17A2370-5C66-EB42-BD2E-3D90AE5E86E3}" type="slidenum">
              <a:rPr lang="en-US" altLang="en-US"/>
              <a:pPr/>
              <a:t>‹#›</a:t>
            </a:fld>
            <a:endParaRPr lang="th-TH" altLang="en-US">
              <a:cs typeface="LilyUPC" charset="0"/>
            </a:endParaRPr>
          </a:p>
        </p:txBody>
      </p:sp>
    </p:spTree>
    <p:extLst>
      <p:ext uri="{BB962C8B-B14F-4D97-AF65-F5344CB8AC3E}">
        <p14:creationId xmlns:p14="http://schemas.microsoft.com/office/powerpoint/2010/main" val="19407684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cSld name="ชื่อเรื่อง เนื้อหา 1 ส่วน และ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วันที่ 5"/>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7" name="ตัวยึดท้ายกระดาษ 6"/>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8" name="ตัวยึดหมายเลขภาพนิ่ง 7"/>
          <p:cNvSpPr>
            <a:spLocks noGrp="1"/>
          </p:cNvSpPr>
          <p:nvPr>
            <p:ph type="sldNum" sz="quarter" idx="12"/>
          </p:nvPr>
        </p:nvSpPr>
        <p:spPr>
          <a:xfrm>
            <a:off x="6553200" y="6248400"/>
            <a:ext cx="2133600" cy="457200"/>
          </a:xfrm>
        </p:spPr>
        <p:txBody>
          <a:bodyPr/>
          <a:lstStyle>
            <a:lvl1pPr>
              <a:defRPr/>
            </a:lvl1pPr>
          </a:lstStyle>
          <a:p>
            <a:fld id="{7218EB7D-261A-984A-85C6-6B1A8DE42EF5}" type="slidenum">
              <a:rPr lang="en-US" altLang="en-US"/>
              <a:pPr/>
              <a:t>‹#›</a:t>
            </a:fld>
            <a:endParaRPr lang="th-TH" altLang="en-US">
              <a:cs typeface="LilyUPC" charset="0"/>
            </a:endParaRPr>
          </a:p>
        </p:txBody>
      </p:sp>
    </p:spTree>
    <p:extLst>
      <p:ext uri="{BB962C8B-B14F-4D97-AF65-F5344CB8AC3E}">
        <p14:creationId xmlns:p14="http://schemas.microsoft.com/office/powerpoint/2010/main" val="366039990"/>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1028" name="Title Placeholder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91440" numCol="1" anchor="b" anchorCtr="0" compatLnSpc="1">
            <a:prstTxWarp prst="textNoShape">
              <a:avLst/>
            </a:prstTxWarp>
          </a:bodyPr>
          <a:lstStyle/>
          <a:p>
            <a:pPr lvl="0"/>
            <a:r>
              <a:rPr lang="en-US" altLang="en-US"/>
              <a:t>Click to edit Master title style</a:t>
            </a:r>
          </a:p>
        </p:txBody>
      </p:sp>
      <p:sp>
        <p:nvSpPr>
          <p:cNvPr id="1029" name="Text Placeholder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latin typeface="Arial" pitchFamily="34" charset="0"/>
                <a:cs typeface="Angsana New" pitchFamily="18" charset="-34"/>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latin typeface="Arial" pitchFamily="34" charset="0"/>
                <a:cs typeface="Angsana New" pitchFamily="18" charset="-34"/>
              </a:defRPr>
            </a:lvl1pPr>
          </a:lstStyle>
          <a:p>
            <a:pPr>
              <a:defRPr/>
            </a:pPr>
            <a:endParaRPr lang="th-TH" altLang="en-US"/>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a:defRPr sz="1400">
                <a:solidFill>
                  <a:srgbClr val="FFFFFF"/>
                </a:solidFill>
                <a:latin typeface="Franklin Gothic Book" charset="0"/>
              </a:defRPr>
            </a:lvl1pPr>
          </a:lstStyle>
          <a:p>
            <a:fld id="{4EC606B6-1C28-4048-A460-668659217064}" type="slidenum">
              <a:rPr lang="en-US" altLang="en-US"/>
              <a:pPr/>
              <a:t>‹#›</a:t>
            </a:fld>
            <a:endParaRPr lang="th-TH" altLang="en-US">
              <a:cs typeface="LilyUPC" charset="0"/>
            </a:endParaRPr>
          </a:p>
        </p:txBody>
      </p:sp>
    </p:spTree>
  </p:cSld>
  <p:clrMap bg1="lt1" tx1="dk1" bg2="lt2" tx2="dk2" accent1="accent1" accent2="accent2" accent3="accent3" accent4="accent4" accent5="accent5" accent6="accent6" hlink="hlink" folHlink="folHlink"/>
  <p:sldLayoutIdLst>
    <p:sldLayoutId id="2147483820" r:id="rId1"/>
    <p:sldLayoutId id="2147483813" r:id="rId2"/>
    <p:sldLayoutId id="2147483821" r:id="rId3"/>
    <p:sldLayoutId id="2147483814" r:id="rId4"/>
    <p:sldLayoutId id="2147483815" r:id="rId5"/>
    <p:sldLayoutId id="2147483816" r:id="rId6"/>
    <p:sldLayoutId id="2147483817" r:id="rId7"/>
    <p:sldLayoutId id="2147483822" r:id="rId8"/>
    <p:sldLayoutId id="2147483823" r:id="rId9"/>
    <p:sldLayoutId id="2147483818" r:id="rId10"/>
    <p:sldLayoutId id="2147483819" r:id="rId11"/>
    <p:sldLayoutId id="2147483824" r:id="rId12"/>
    <p:sldLayoutId id="2147483825" r:id="rId13"/>
    <p:sldLayoutId id="2147483826" r:id="rId14"/>
  </p:sldLayoutIdLst>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charset="0"/>
        </a:defRPr>
      </a:lvl2pPr>
      <a:lvl3pPr algn="l" rtl="0" fontAlgn="base">
        <a:spcBef>
          <a:spcPct val="0"/>
        </a:spcBef>
        <a:spcAft>
          <a:spcPct val="0"/>
        </a:spcAft>
        <a:defRPr sz="4000">
          <a:solidFill>
            <a:schemeClr val="tx2"/>
          </a:solidFill>
          <a:latin typeface="Franklin Gothic Book" charset="0"/>
        </a:defRPr>
      </a:lvl3pPr>
      <a:lvl4pPr algn="l" rtl="0" fontAlgn="base">
        <a:spcBef>
          <a:spcPct val="0"/>
        </a:spcBef>
        <a:spcAft>
          <a:spcPct val="0"/>
        </a:spcAft>
        <a:defRPr sz="4000">
          <a:solidFill>
            <a:schemeClr val="tx2"/>
          </a:solidFill>
          <a:latin typeface="Franklin Gothic Book" charset="0"/>
        </a:defRPr>
      </a:lvl4pPr>
      <a:lvl5pPr algn="l" rtl="0" fontAlgn="base">
        <a:spcBef>
          <a:spcPct val="0"/>
        </a:spcBef>
        <a:spcAft>
          <a:spcPct val="0"/>
        </a:spcAft>
        <a:defRPr sz="4000">
          <a:solidFill>
            <a:schemeClr val="tx2"/>
          </a:solidFill>
          <a:latin typeface="Franklin Gothic Book" charset="0"/>
        </a:defRPr>
      </a:lvl5pPr>
      <a:lvl6pPr marL="457200" algn="l" rtl="0" fontAlgn="base">
        <a:spcBef>
          <a:spcPct val="0"/>
        </a:spcBef>
        <a:spcAft>
          <a:spcPct val="0"/>
        </a:spcAft>
        <a:defRPr sz="4000">
          <a:solidFill>
            <a:schemeClr val="tx2"/>
          </a:solidFill>
          <a:latin typeface="Franklin Gothic Book" charset="0"/>
        </a:defRPr>
      </a:lvl6pPr>
      <a:lvl7pPr marL="914400" algn="l" rtl="0" fontAlgn="base">
        <a:spcBef>
          <a:spcPct val="0"/>
        </a:spcBef>
        <a:spcAft>
          <a:spcPct val="0"/>
        </a:spcAft>
        <a:defRPr sz="4000">
          <a:solidFill>
            <a:schemeClr val="tx2"/>
          </a:solidFill>
          <a:latin typeface="Franklin Gothic Book" charset="0"/>
        </a:defRPr>
      </a:lvl7pPr>
      <a:lvl8pPr marL="1371600" algn="l" rtl="0" fontAlgn="base">
        <a:spcBef>
          <a:spcPct val="0"/>
        </a:spcBef>
        <a:spcAft>
          <a:spcPct val="0"/>
        </a:spcAft>
        <a:defRPr sz="4000">
          <a:solidFill>
            <a:schemeClr val="tx2"/>
          </a:solidFill>
          <a:latin typeface="Franklin Gothic Book" charset="0"/>
        </a:defRPr>
      </a:lvl8pPr>
      <a:lvl9pPr marL="1828800" algn="l" rtl="0" fontAlgn="base">
        <a:spcBef>
          <a:spcPct val="0"/>
        </a:spcBef>
        <a:spcAft>
          <a:spcPct val="0"/>
        </a:spcAft>
        <a:defRPr sz="4000">
          <a:solidFill>
            <a:schemeClr val="tx2"/>
          </a:solidFill>
          <a:latin typeface="Franklin Gothic Book" charset="0"/>
        </a:defRPr>
      </a:lvl9pPr>
    </p:titleStyle>
    <p:bodyStyle>
      <a:lvl1pPr marL="273050" indent="-273050" algn="l" rtl="0" fontAlgn="base">
        <a:spcBef>
          <a:spcPts val="575"/>
        </a:spcBef>
        <a:spcAft>
          <a:spcPct val="0"/>
        </a:spcAft>
        <a:buClr>
          <a:schemeClr val="accent1"/>
        </a:buClr>
        <a:buSzPct val="85000"/>
        <a:buFont typeface="Wingdings 2" charset="2"/>
        <a:buChar char=""/>
        <a:defRPr sz="2600" kern="1200">
          <a:solidFill>
            <a:schemeClr val="tx1"/>
          </a:solidFill>
          <a:latin typeface="+mn-lt"/>
          <a:ea typeface="+mn-ea"/>
          <a:cs typeface="+mn-cs"/>
        </a:defRPr>
      </a:lvl1pPr>
      <a:lvl2pPr marL="547688" indent="-228600" algn="l" rtl="0" fontAlgn="base">
        <a:spcBef>
          <a:spcPts val="375"/>
        </a:spcBef>
        <a:spcAft>
          <a:spcPct val="0"/>
        </a:spcAft>
        <a:buClr>
          <a:schemeClr val="accent2"/>
        </a:buClr>
        <a:buSzPct val="85000"/>
        <a:buFont typeface="Wingdings 2"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E6B1AB"/>
        </a:buClr>
        <a:buSzPct val="85000"/>
        <a:buFont typeface="Wingdings 2" charset="2"/>
        <a:buChar char=""/>
        <a:defRPr sz="2000" kern="1200">
          <a:solidFill>
            <a:schemeClr val="tx1"/>
          </a:solidFill>
          <a:latin typeface="+mn-lt"/>
          <a:ea typeface="+mn-ea"/>
          <a:cs typeface="+mn-cs"/>
        </a:defRPr>
      </a:lvl3pPr>
      <a:lvl4pPr marL="1096963" indent="-228600" algn="l" rtl="0" fontAlgn="base">
        <a:spcBef>
          <a:spcPts val="375"/>
        </a:spcBef>
        <a:spcAft>
          <a:spcPct val="0"/>
        </a:spcAft>
        <a:buClr>
          <a:srgbClr val="A28E6A"/>
        </a:buClr>
        <a:buSzPct val="80000"/>
        <a:buFont typeface="Wingdings 2"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4.jpeg"/><Relationship Id="rId3"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6.wmf"/></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7.w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8.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9.jpeg"/><Relationship Id="rId3" Type="http://schemas.openxmlformats.org/officeDocument/2006/relationships/image" Target="../media/image10.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1.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2.jpeg"/><Relationship Id="rId3" Type="http://schemas.openxmlformats.org/officeDocument/2006/relationships/image" Target="../media/image9.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4.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15.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6.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9.jpeg"/><Relationship Id="rId3" Type="http://schemas.openxmlformats.org/officeDocument/2006/relationships/image" Target="../media/image17.jpeg"/></Relationships>
</file>

<file path=ppt/slides/_rels/slide17.xml.rels><?xml version="1.0" encoding="UTF-8" standalone="yes"?>
<Relationships xmlns="http://schemas.openxmlformats.org/package/2006/relationships"><Relationship Id="rId3" Type="http://schemas.openxmlformats.org/officeDocument/2006/relationships/image" Target="../media/image19.wmf"/><Relationship Id="rId4" Type="http://schemas.openxmlformats.org/officeDocument/2006/relationships/image" Target="../media/image20.wmf"/><Relationship Id="rId1" Type="http://schemas.openxmlformats.org/officeDocument/2006/relationships/slideLayout" Target="../slideLayouts/slideLayout14.xml"/><Relationship Id="rId2" Type="http://schemas.openxmlformats.org/officeDocument/2006/relationships/image" Target="../media/image18.w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9.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9.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2.wmf"/></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3.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4.w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5.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6.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7.w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6"/>
          <p:cNvSpPr>
            <a:spLocks noChangeArrowheads="1"/>
          </p:cNvSpPr>
          <p:nvPr/>
        </p:nvSpPr>
        <p:spPr bwMode="auto">
          <a:xfrm>
            <a:off x="5219700" y="333375"/>
            <a:ext cx="35179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lgn="ctr" eaLnBrk="1" hangingPunct="1"/>
            <a:r>
              <a:rPr lang="en-US" altLang="en-US" sz="3200">
                <a:solidFill>
                  <a:schemeClr val="bg1"/>
                </a:solidFill>
                <a:latin typeface="Tahoma" charset="0"/>
              </a:rPr>
              <a:t>Chapter 1</a:t>
            </a:r>
            <a:endParaRPr lang="en-US" altLang="en-US" sz="3200" b="1">
              <a:solidFill>
                <a:srgbClr val="FFFFFF"/>
              </a:solidFill>
              <a:latin typeface="Tahoma" charset="0"/>
            </a:endParaRPr>
          </a:p>
        </p:txBody>
      </p:sp>
      <p:sp>
        <p:nvSpPr>
          <p:cNvPr id="9219" name="Rectangle 7"/>
          <p:cNvSpPr>
            <a:spLocks noChangeArrowheads="1"/>
          </p:cNvSpPr>
          <p:nvPr/>
        </p:nvSpPr>
        <p:spPr bwMode="auto">
          <a:xfrm>
            <a:off x="642938" y="3286125"/>
            <a:ext cx="7929562"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lgn="ctr" eaLnBrk="1" hangingPunct="1"/>
            <a:r>
              <a:rPr lang="en-US" altLang="en-US" sz="4000"/>
              <a:t>MK 312 Marketing Planning</a:t>
            </a:r>
          </a:p>
          <a:p>
            <a:pPr algn="ctr" eaLnBrk="1" hangingPunct="1"/>
            <a:r>
              <a:rPr lang="en-US" altLang="en-US" sz="4000"/>
              <a:t>By </a:t>
            </a:r>
          </a:p>
          <a:p>
            <a:pPr algn="ctr" eaLnBrk="1" hangingPunct="1"/>
            <a:r>
              <a:rPr lang="en-US" altLang="en-US" sz="4000"/>
              <a:t>Ajarn Suwalya K.</a:t>
            </a:r>
            <a:endParaRPr lang="en-US" altLang="en-US" sz="3600"/>
          </a:p>
          <a:p>
            <a:pPr algn="ctr" eaLnBrk="1" hangingPunct="1">
              <a:lnSpc>
                <a:spcPct val="70000"/>
              </a:lnSpc>
              <a:spcBef>
                <a:spcPct val="50000"/>
              </a:spcBef>
            </a:pPr>
            <a:endParaRPr lang="en-US" altLang="en-US" sz="2800" b="1"/>
          </a:p>
        </p:txBody>
      </p:sp>
      <p:pic>
        <p:nvPicPr>
          <p:cNvPr id="9220"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0" y="142875"/>
            <a:ext cx="1619250"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สี่เหลี่ยมผืนผ้า 6"/>
          <p:cNvSpPr/>
          <p:nvPr/>
        </p:nvSpPr>
        <p:spPr>
          <a:xfrm>
            <a:off x="2346507" y="1592262"/>
            <a:ext cx="6797493" cy="1692275"/>
          </a:xfrm>
          <a:prstGeom prst="rect">
            <a:avLst/>
          </a:prstGeom>
        </p:spPr>
        <p:txBody>
          <a:bodyPr wrap="square">
            <a:spAutoFit/>
          </a:bodyPr>
          <a:lstStyle/>
          <a:p>
            <a:pPr>
              <a:defRPr/>
            </a:pPr>
            <a:r>
              <a:rPr lang="en-US" sz="4400" b="1" dirty="0">
                <a:solidFill>
                  <a:schemeClr val="bg1"/>
                </a:solidFill>
                <a:effectLst>
                  <a:outerShdw blurRad="38100" dist="38100" dir="2700000" algn="tl">
                    <a:srgbClr val="000000">
                      <a:alpha val="43137"/>
                    </a:srgbClr>
                  </a:outerShdw>
                </a:effectLst>
                <a:latin typeface="+mj-lt"/>
                <a:cs typeface="Arial" pitchFamily="34" charset="0"/>
              </a:rPr>
              <a:t>Chapter</a:t>
            </a:r>
            <a:r>
              <a:rPr lang="en-US" sz="4400" b="1" dirty="0">
                <a:solidFill>
                  <a:schemeClr val="bg1"/>
                </a:solidFill>
                <a:latin typeface="+mj-lt"/>
                <a:cs typeface="Arial" pitchFamily="34" charset="0"/>
              </a:rPr>
              <a:t> 10</a:t>
            </a:r>
          </a:p>
          <a:p>
            <a:pPr>
              <a:defRPr/>
            </a:pPr>
            <a:r>
              <a:rPr lang="en-US" sz="2000" b="1" dirty="0">
                <a:solidFill>
                  <a:schemeClr val="bg1"/>
                </a:solidFill>
                <a:latin typeface="+mj-lt"/>
                <a:cs typeface="Arial" pitchFamily="34" charset="0"/>
              </a:rPr>
              <a:t>Marketing Mix Decisions IV:</a:t>
            </a:r>
          </a:p>
          <a:p>
            <a:pPr>
              <a:defRPr/>
            </a:pPr>
            <a:r>
              <a:rPr lang="en-US" sz="2000" b="1" dirty="0">
                <a:solidFill>
                  <a:schemeClr val="bg1"/>
                </a:solidFill>
                <a:latin typeface="+mj-lt"/>
                <a:cs typeface="Arial" pitchFamily="34" charset="0"/>
              </a:rPr>
              <a:t>Communications</a:t>
            </a:r>
          </a:p>
          <a:p>
            <a:pPr>
              <a:defRPr/>
            </a:pPr>
            <a:endParaRPr lang="th-TH" sz="2000" b="1" dirty="0">
              <a:solidFill>
                <a:schemeClr val="bg1"/>
              </a:solidFill>
              <a:latin typeface="+mj-lt"/>
              <a:cs typeface="Angsana New" pitchFamily="18" charset="-34"/>
            </a:endParaRPr>
          </a:p>
        </p:txBody>
      </p:sp>
      <p:pic>
        <p:nvPicPr>
          <p:cNvPr id="8" name="Picture 7"/>
          <p:cNvPicPr>
            <a:picLocks noChangeAspect="1"/>
          </p:cNvPicPr>
          <p:nvPr/>
        </p:nvPicPr>
        <p:blipFill>
          <a:blip r:embed="rId3" cstate="print"/>
          <a:stretch>
            <a:fillRect/>
          </a:stretch>
        </p:blipFill>
        <p:spPr>
          <a:xfrm>
            <a:off x="323528" y="142191"/>
            <a:ext cx="1224136" cy="122413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1295400" y="228600"/>
            <a:ext cx="6858000" cy="762000"/>
          </a:xfrm>
        </p:spPr>
        <p:txBody>
          <a:bodyPr/>
          <a:lstStyle/>
          <a:p>
            <a:r>
              <a:rPr lang="en-GB" altLang="en-US" sz="3500"/>
              <a:t>Ch. 10 - Learning objectives</a:t>
            </a:r>
            <a:endParaRPr lang="en-US" altLang="en-US" sz="3500"/>
          </a:p>
        </p:txBody>
      </p:sp>
      <p:sp>
        <p:nvSpPr>
          <p:cNvPr id="6160" name="Rectangle 16"/>
          <p:cNvSpPr>
            <a:spLocks noChangeArrowheads="1"/>
          </p:cNvSpPr>
          <p:nvPr/>
        </p:nvSpPr>
        <p:spPr bwMode="auto">
          <a:xfrm>
            <a:off x="571500" y="1857375"/>
            <a:ext cx="8343900" cy="4648200"/>
          </a:xfrm>
          <a:prstGeom prst="rect">
            <a:avLst/>
          </a:prstGeom>
          <a:noFill/>
          <a:ln w="9525">
            <a:noFill/>
            <a:miter lim="800000"/>
            <a:headEnd/>
            <a:tailEnd/>
          </a:ln>
          <a:effectLst/>
        </p:spPr>
        <p:txBody>
          <a:bodyPr>
            <a:spAutoFit/>
          </a:bodyPr>
          <a:lstStyle/>
          <a:p>
            <a:pPr eaLnBrk="0" hangingPunct="0">
              <a:spcBef>
                <a:spcPct val="50000"/>
              </a:spcBef>
              <a:defRPr/>
            </a:pPr>
            <a:r>
              <a:rPr lang="en-US" sz="2400" dirty="0">
                <a:solidFill>
                  <a:srgbClr val="000000"/>
                </a:solidFill>
                <a:effectLst>
                  <a:outerShdw blurRad="38100" dist="38100" dir="2700000" algn="tl">
                    <a:srgbClr val="C0C0C0"/>
                  </a:outerShdw>
                </a:effectLst>
                <a:ea typeface="Arial" charset="0"/>
                <a:cs typeface="Arial" charset="0"/>
              </a:rPr>
              <a:t>After studying this chapter you should be able to:</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a:t>
            </a:r>
            <a:r>
              <a:rPr lang="da-DK" sz="1600" dirty="0">
                <a:solidFill>
                  <a:srgbClr val="FF3300"/>
                </a:solidFill>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discuss the role of communication in the</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marketing mix</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describe the main elements of the</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promotional mix</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identify the local market characteristics that</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affect the advertising and promotion of</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products</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explain the five steps in developing an</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international advertising campaign</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discuss the role of personal selling in</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international marketing</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explain the considerations and steps in</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designing and managing an international</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sales force</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discuss how to design compensation systems</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for an international sales force</a:t>
            </a:r>
          </a:p>
          <a:p>
            <a:pPr eaLnBrk="0" hangingPunct="0">
              <a:spcBef>
                <a:spcPct val="50000"/>
              </a:spcBef>
              <a:defRPr/>
            </a:pPr>
            <a:r>
              <a:rPr lang="en-US" sz="1600" dirty="0">
                <a:solidFill>
                  <a:srgbClr val="FF3300"/>
                </a:solidFill>
                <a:effectLst>
                  <a:outerShdw blurRad="38100" dist="38100" dir="2700000" algn="tl">
                    <a:srgbClr val="C0C0C0"/>
                  </a:outerShdw>
                </a:effectLst>
                <a:ea typeface="Arial" charset="0"/>
                <a:cs typeface="Arial" charset="0"/>
              </a:rPr>
              <a:t>■ explain the principles of multi-channel</a:t>
            </a:r>
            <a:r>
              <a:rPr lang="da-DK" sz="1600" dirty="0">
                <a:solidFill>
                  <a:srgbClr val="FF3300"/>
                </a:solidFill>
                <a:effectLst>
                  <a:outerShdw blurRad="38100" dist="38100" dir="2700000" algn="tl">
                    <a:srgbClr val="C0C0C0"/>
                  </a:outerShdw>
                </a:effectLst>
                <a:ea typeface="Arial" charset="0"/>
                <a:cs typeface="Arial" charset="0"/>
              </a:rPr>
              <a:t> </a:t>
            </a:r>
            <a:r>
              <a:rPr lang="en-US" sz="1600" dirty="0">
                <a:solidFill>
                  <a:srgbClr val="FF3300"/>
                </a:solidFill>
                <a:effectLst>
                  <a:outerShdw blurRad="38100" dist="38100" dir="2700000" algn="tl">
                    <a:srgbClr val="C0C0C0"/>
                  </a:outerShdw>
                </a:effectLst>
                <a:ea typeface="Arial" charset="0"/>
                <a:cs typeface="Arial" charset="0"/>
              </a:rPr>
              <a:t>customer management.</a:t>
            </a:r>
          </a:p>
          <a:p>
            <a:pPr eaLnBrk="0" hangingPunct="0">
              <a:spcBef>
                <a:spcPct val="50000"/>
              </a:spcBef>
              <a:defRPr/>
            </a:pPr>
            <a:endParaRPr lang="en-US" sz="1600" dirty="0">
              <a:solidFill>
                <a:srgbClr val="FF3300"/>
              </a:solidFill>
              <a:effectLst>
                <a:outerShdw blurRad="38100" dist="38100" dir="2700000" algn="tl">
                  <a:srgbClr val="C0C0C0"/>
                </a:outerShdw>
              </a:effectLst>
              <a:ea typeface="Arial" charset="0"/>
              <a:cs typeface="Arial" charset="0"/>
            </a:endParaRPr>
          </a:p>
          <a:p>
            <a:pPr eaLnBrk="0" hangingPunct="0">
              <a:spcBef>
                <a:spcPct val="50000"/>
              </a:spcBef>
              <a:defRPr/>
            </a:pPr>
            <a:endParaRPr lang="en-US" sz="1600" dirty="0">
              <a:solidFill>
                <a:srgbClr val="FF3300"/>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2"/>
          <p:cNvSpPr>
            <a:spLocks noGrp="1" noChangeArrowheads="1"/>
          </p:cNvSpPr>
          <p:nvPr>
            <p:ph type="title"/>
          </p:nvPr>
        </p:nvSpPr>
        <p:spPr/>
        <p:txBody>
          <a:bodyPr>
            <a:normAutofit/>
          </a:bodyPr>
          <a:lstStyle/>
          <a:p>
            <a:pPr fontAlgn="auto">
              <a:spcAft>
                <a:spcPts val="0"/>
              </a:spcAft>
              <a:defRPr/>
            </a:pPr>
            <a:r>
              <a:rPr lang="en-US">
                <a:solidFill>
                  <a:schemeClr val="accent3">
                    <a:shade val="75000"/>
                  </a:schemeClr>
                </a:solidFill>
                <a:effectLst>
                  <a:outerShdw blurRad="38100" dist="38100" dir="2700000" algn="tl">
                    <a:srgbClr val="C0C0C0"/>
                  </a:outerShdw>
                </a:effectLst>
              </a:rPr>
              <a:t>Introduction</a:t>
            </a:r>
            <a:endParaRPr lang="th-TH">
              <a:solidFill>
                <a:schemeClr val="accent3">
                  <a:shade val="75000"/>
                </a:schemeClr>
              </a:solidFill>
              <a:effectLst>
                <a:outerShdw blurRad="38100" dist="38100" dir="2700000" algn="tl">
                  <a:srgbClr val="C0C0C0"/>
                </a:outerShdw>
              </a:effectLst>
            </a:endParaRPr>
          </a:p>
        </p:txBody>
      </p:sp>
      <p:sp>
        <p:nvSpPr>
          <p:cNvPr id="204803" name="Rectangle 3" descr="หนัง"/>
          <p:cNvSpPr>
            <a:spLocks noGrp="1" noChangeArrowheads="1"/>
          </p:cNvSpPr>
          <p:nvPr>
            <p:ph type="body" sz="half" idx="1"/>
          </p:nvPr>
        </p:nvSpPr>
        <p:spPr>
          <a:xfrm>
            <a:off x="457200" y="1719263"/>
            <a:ext cx="7570788" cy="4411662"/>
          </a:xfrm>
          <a:blipFill dpi="0" rotWithShape="1">
            <a:blip r:embed="rId2">
              <a:alphaModFix amt="61000"/>
            </a:blip>
            <a:srcRect/>
            <a:tile tx="0" ty="0" sx="100000" sy="100000" flip="none" algn="tl"/>
          </a:blipFill>
          <a:ln w="57150" cmpd="thinThick">
            <a:solidFill>
              <a:srgbClr val="FF9900"/>
            </a:solidFill>
            <a:miter lim="800000"/>
            <a:headEnd/>
            <a:tailEnd/>
          </a:ln>
        </p:spPr>
        <p:txBody>
          <a:bodyPr/>
          <a:lstStyle/>
          <a:p>
            <a:pPr>
              <a:lnSpc>
                <a:spcPct val="90000"/>
              </a:lnSpc>
            </a:pPr>
            <a:r>
              <a:rPr lang="en-US" altLang="en-US" b="1" i="1">
                <a:solidFill>
                  <a:srgbClr val="333399"/>
                </a:solidFill>
                <a:effectLst>
                  <a:outerShdw blurRad="38100" dist="38100" dir="2700000" algn="tl">
                    <a:srgbClr val="C0C0C0"/>
                  </a:outerShdw>
                </a:effectLst>
                <a:latin typeface="Arial" charset="0"/>
                <a:ea typeface="Arial" charset="0"/>
                <a:cs typeface="Arial" charset="0"/>
              </a:rPr>
              <a:t>Without an effective marketing communications program, a marketing strategy will</a:t>
            </a:r>
            <a:r>
              <a:rPr lang="en-US" altLang="en-US" b="1" i="1">
                <a:solidFill>
                  <a:srgbClr val="FF3300"/>
                </a:solidFill>
                <a:effectLst>
                  <a:outerShdw blurRad="38100" dist="38100" dir="2700000" algn="tl">
                    <a:srgbClr val="C0C0C0"/>
                  </a:outerShdw>
                </a:effectLst>
                <a:latin typeface="Arial" charset="0"/>
                <a:ea typeface="Arial" charset="0"/>
                <a:cs typeface="Arial" charset="0"/>
              </a:rPr>
              <a:t> </a:t>
            </a:r>
            <a:r>
              <a:rPr lang="en-US" altLang="en-US" sz="3200" b="1" i="1">
                <a:solidFill>
                  <a:srgbClr val="333399"/>
                </a:solidFill>
                <a:effectLst>
                  <a:outerShdw blurRad="38100" dist="38100" dir="2700000" algn="tl">
                    <a:srgbClr val="C0C0C0"/>
                  </a:outerShdw>
                </a:effectLst>
                <a:latin typeface="Arial" charset="0"/>
                <a:ea typeface="Arial" charset="0"/>
                <a:cs typeface="Arial" charset="0"/>
              </a:rPr>
              <a:t>fail.</a:t>
            </a:r>
            <a:r>
              <a:rPr lang="en-US" altLang="en-US" b="1" i="1">
                <a:solidFill>
                  <a:srgbClr val="FF3300"/>
                </a:solidFill>
                <a:effectLst>
                  <a:outerShdw blurRad="38100" dist="38100" dir="2700000" algn="tl">
                    <a:srgbClr val="C0C0C0"/>
                  </a:outerShdw>
                </a:effectLst>
                <a:latin typeface="Arial" charset="0"/>
                <a:ea typeface="Arial" charset="0"/>
                <a:cs typeface="Arial" charset="0"/>
              </a:rPr>
              <a:t>  Target customers must be made aware of the product and its benefits, be continually reminded of these benefits and stimulated to take action.</a:t>
            </a:r>
          </a:p>
          <a:p>
            <a:pPr>
              <a:lnSpc>
                <a:spcPct val="90000"/>
              </a:lnSpc>
            </a:pPr>
            <a:endParaRPr lang="en-US" altLang="en-US" b="1" i="1">
              <a:solidFill>
                <a:srgbClr val="FF3300"/>
              </a:solidFill>
              <a:effectLst>
                <a:outerShdw blurRad="38100" dist="38100" dir="2700000" algn="tl">
                  <a:srgbClr val="C0C0C0"/>
                </a:outerShdw>
              </a:effectLst>
              <a:latin typeface="Arial" charset="0"/>
              <a:ea typeface="Arial" charset="0"/>
              <a:cs typeface="Arial" charset="0"/>
            </a:endParaRPr>
          </a:p>
          <a:p>
            <a:pPr>
              <a:lnSpc>
                <a:spcPct val="90000"/>
              </a:lnSpc>
            </a:pPr>
            <a:r>
              <a:rPr lang="en-US" altLang="en-US" b="1" i="1" u="sng">
                <a:solidFill>
                  <a:srgbClr val="333399"/>
                </a:solidFill>
                <a:effectLst>
                  <a:outerShdw blurRad="38100" dist="38100" dir="2700000" algn="tl">
                    <a:srgbClr val="C0C0C0"/>
                  </a:outerShdw>
                </a:effectLst>
                <a:latin typeface="Arial" charset="0"/>
                <a:ea typeface="Arial" charset="0"/>
                <a:cs typeface="Arial" charset="0"/>
              </a:rPr>
              <a:t>Building awareness, message comprehension and interest are essential phases in building a high level of customer response.</a:t>
            </a:r>
            <a:endParaRPr lang="th-TH" altLang="en-US" b="1" i="1" u="sng">
              <a:solidFill>
                <a:srgbClr val="333399"/>
              </a:solidFill>
              <a:effectLst>
                <a:outerShdw blurRad="38100" dist="38100" dir="2700000" algn="tl">
                  <a:srgbClr val="C0C0C0"/>
                </a:outerShdw>
              </a:effectLst>
              <a:latin typeface="Arial" charset="0"/>
              <a:ea typeface="Arial" charset="0"/>
              <a:cs typeface="Arial" charset="0"/>
            </a:endParaRPr>
          </a:p>
        </p:txBody>
      </p:sp>
      <p:pic>
        <p:nvPicPr>
          <p:cNvPr id="18436" name="Picture 4" descr="wj011"/>
          <p:cNvPicPr>
            <a:picLocks noGrp="1" noChangeAspect="1" noChangeArrowheads="1"/>
          </p:cNvPicPr>
          <p:nvPr>
            <p:ph sz="half" idx="2"/>
          </p:nvPr>
        </p:nvPicPr>
        <p:blipFill>
          <a:blip r:embed="rId3"/>
          <a:srcRect/>
          <a:stretch>
            <a:fillRect/>
          </a:stretch>
        </p:blipFill>
        <p:spPr>
          <a:xfrm>
            <a:off x="6929438" y="214313"/>
            <a:ext cx="1714500" cy="1285875"/>
          </a:xfrm>
          <a:effectLst>
            <a:outerShdw blurRad="292100" dist="139700" dir="2700000" algn="tl" rotWithShape="0">
              <a:srgbClr val="333333">
                <a:alpha val="65000"/>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Grp="1" noChangeArrowheads="1"/>
          </p:cNvSpPr>
          <p:nvPr>
            <p:ph type="title"/>
          </p:nvPr>
        </p:nvSpPr>
        <p:spPr>
          <a:xfrm>
            <a:off x="214313" y="0"/>
            <a:ext cx="8610600" cy="990600"/>
          </a:xfrm>
        </p:spPr>
        <p:txBody>
          <a:bodyPr>
            <a:normAutofit fontScale="90000"/>
          </a:bodyPr>
          <a:lstStyle/>
          <a:p>
            <a:pPr fontAlgn="auto">
              <a:spcAft>
                <a:spcPts val="0"/>
              </a:spcAft>
              <a:defRPr/>
            </a:pPr>
            <a:r>
              <a:rPr lang="en-GB" sz="3000" dirty="0">
                <a:solidFill>
                  <a:schemeClr val="accent3">
                    <a:shade val="75000"/>
                  </a:schemeClr>
                </a:solidFill>
              </a:rPr>
              <a:t>Promotion mix</a:t>
            </a:r>
            <a:r>
              <a:rPr lang="en-GB" sz="3000" dirty="0" smtClean="0">
                <a:solidFill>
                  <a:schemeClr val="accent3">
                    <a:shade val="75000"/>
                  </a:schemeClr>
                </a:solidFill>
              </a:rPr>
              <a:t>: </a:t>
            </a:r>
            <a:br>
              <a:rPr lang="en-GB" sz="3000" dirty="0" smtClean="0">
                <a:solidFill>
                  <a:schemeClr val="accent3">
                    <a:shade val="75000"/>
                  </a:schemeClr>
                </a:solidFill>
              </a:rPr>
            </a:br>
            <a:r>
              <a:rPr lang="en-GB" sz="3000" dirty="0" smtClean="0">
                <a:solidFill>
                  <a:schemeClr val="accent3">
                    <a:shade val="75000"/>
                  </a:schemeClr>
                </a:solidFill>
              </a:rPr>
              <a:t>Advantages </a:t>
            </a:r>
            <a:r>
              <a:rPr lang="en-GB" sz="3000" dirty="0">
                <a:solidFill>
                  <a:schemeClr val="accent3">
                    <a:shade val="75000"/>
                  </a:schemeClr>
                </a:solidFill>
              </a:rPr>
              <a:t>/ disadvantages of </a:t>
            </a:r>
            <a:r>
              <a:rPr lang="en-GB" sz="3000" dirty="0" smtClean="0">
                <a:solidFill>
                  <a:schemeClr val="accent3">
                    <a:shade val="75000"/>
                  </a:schemeClr>
                </a:solidFill>
              </a:rPr>
              <a:t>different </a:t>
            </a:r>
            <a:r>
              <a:rPr lang="en-GB" sz="3000" dirty="0">
                <a:solidFill>
                  <a:schemeClr val="accent3">
                    <a:shade val="75000"/>
                  </a:schemeClr>
                </a:solidFill>
              </a:rPr>
              <a:t>elements</a:t>
            </a:r>
          </a:p>
        </p:txBody>
      </p:sp>
      <p:pic>
        <p:nvPicPr>
          <p:cNvPr id="1229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50" y="1143000"/>
            <a:ext cx="6273800" cy="534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ChangeArrowheads="1"/>
          </p:cNvSpPr>
          <p:nvPr>
            <p:ph type="title"/>
          </p:nvPr>
        </p:nvSpPr>
        <p:spPr>
          <a:xfrm>
            <a:off x="214313" y="214313"/>
            <a:ext cx="8610600" cy="990600"/>
          </a:xfrm>
        </p:spPr>
        <p:txBody>
          <a:bodyPr>
            <a:normAutofit fontScale="90000"/>
          </a:bodyPr>
          <a:lstStyle/>
          <a:p>
            <a:pPr fontAlgn="auto">
              <a:spcAft>
                <a:spcPts val="0"/>
              </a:spcAft>
              <a:defRPr/>
            </a:pPr>
            <a:r>
              <a:rPr lang="en-GB" sz="3000" dirty="0">
                <a:solidFill>
                  <a:schemeClr val="accent3">
                    <a:shade val="75000"/>
                  </a:schemeClr>
                </a:solidFill>
              </a:rPr>
              <a:t>Promotion mix: </a:t>
            </a:r>
            <a:r>
              <a:rPr lang="en-GB" sz="3000" dirty="0" smtClean="0">
                <a:solidFill>
                  <a:schemeClr val="accent3">
                    <a:shade val="75000"/>
                  </a:schemeClr>
                </a:solidFill>
              </a:rPr>
              <a:t/>
            </a:r>
            <a:br>
              <a:rPr lang="en-GB" sz="3000" dirty="0" smtClean="0">
                <a:solidFill>
                  <a:schemeClr val="accent3">
                    <a:shade val="75000"/>
                  </a:schemeClr>
                </a:solidFill>
              </a:rPr>
            </a:br>
            <a:r>
              <a:rPr lang="en-GB" sz="3000" dirty="0" smtClean="0">
                <a:solidFill>
                  <a:schemeClr val="accent3">
                    <a:shade val="75000"/>
                  </a:schemeClr>
                </a:solidFill>
              </a:rPr>
              <a:t>Advantages </a:t>
            </a:r>
            <a:r>
              <a:rPr lang="en-GB" sz="3000" dirty="0">
                <a:solidFill>
                  <a:schemeClr val="accent3">
                    <a:shade val="75000"/>
                  </a:schemeClr>
                </a:solidFill>
              </a:rPr>
              <a:t>/ disadvantages of different elements</a:t>
            </a:r>
          </a:p>
        </p:txBody>
      </p:sp>
      <p:pic>
        <p:nvPicPr>
          <p:cNvPr id="1331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1574" y="1285875"/>
            <a:ext cx="5983574" cy="518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68313" y="-242888"/>
            <a:ext cx="7543800" cy="1295401"/>
          </a:xfrm>
        </p:spPr>
        <p:txBody>
          <a:bodyPr/>
          <a:lstStyle/>
          <a:p>
            <a:r>
              <a:rPr lang="en-US" altLang="en-US"/>
              <a:t>Advertising</a:t>
            </a:r>
            <a:endParaRPr lang="th-TH" altLang="en-US"/>
          </a:p>
        </p:txBody>
      </p:sp>
      <p:sp>
        <p:nvSpPr>
          <p:cNvPr id="205827" name="Rectangle 3"/>
          <p:cNvSpPr>
            <a:spLocks noGrp="1" noChangeArrowheads="1"/>
          </p:cNvSpPr>
          <p:nvPr>
            <p:ph type="body" sz="half" idx="1"/>
          </p:nvPr>
        </p:nvSpPr>
        <p:spPr>
          <a:xfrm>
            <a:off x="0" y="1643063"/>
            <a:ext cx="5040313" cy="4411662"/>
          </a:xfrm>
        </p:spPr>
        <p:txBody>
          <a:bodyPr>
            <a:normAutofit/>
          </a:bodyPr>
          <a:lstStyle/>
          <a:p>
            <a:pPr marL="274320" indent="-274320" fontAlgn="auto">
              <a:lnSpc>
                <a:spcPct val="80000"/>
              </a:lnSpc>
              <a:spcBef>
                <a:spcPts val="580"/>
              </a:spcBef>
              <a:spcAft>
                <a:spcPts val="0"/>
              </a:spcAft>
              <a:buFont typeface="Wingdings 2"/>
              <a:buChar char=""/>
              <a:defRPr/>
            </a:pPr>
            <a:r>
              <a:rPr lang="en-US" sz="2200" dirty="0">
                <a:latin typeface="Arial" charset="0"/>
                <a:ea typeface="Arial" charset="0"/>
                <a:cs typeface="Arial" charset="0"/>
              </a:rPr>
              <a:t>Of all the elements of the marketing mix, decisions involving advertising are those most often affected by </a:t>
            </a:r>
            <a:r>
              <a:rPr lang="en-US" sz="2200" b="1" dirty="0">
                <a:solidFill>
                  <a:srgbClr val="FF3300"/>
                </a:solidFill>
                <a:effectLst>
                  <a:outerShdw blurRad="38100" dist="38100" dir="2700000" algn="tl">
                    <a:srgbClr val="C0C0C0"/>
                  </a:outerShdw>
                </a:effectLst>
                <a:latin typeface="Arial" charset="0"/>
                <a:ea typeface="Arial" charset="0"/>
                <a:cs typeface="Arial" charset="0"/>
              </a:rPr>
              <a:t>cultural differences</a:t>
            </a:r>
            <a:r>
              <a:rPr lang="en-US" sz="2200" dirty="0">
                <a:latin typeface="Arial" charset="0"/>
                <a:ea typeface="Arial" charset="0"/>
                <a:cs typeface="Arial" charset="0"/>
              </a:rPr>
              <a:t> among country markets. Consumers respond in terms of their culture, its style, feelings, value systems, attitudes, beliefs and perceptions.</a:t>
            </a:r>
          </a:p>
          <a:p>
            <a:pPr marL="274320" indent="-274320" fontAlgn="auto">
              <a:lnSpc>
                <a:spcPct val="80000"/>
              </a:lnSpc>
              <a:spcBef>
                <a:spcPts val="580"/>
              </a:spcBef>
              <a:spcAft>
                <a:spcPts val="0"/>
              </a:spcAft>
              <a:buFont typeface="Wingdings 2"/>
              <a:buChar char=""/>
              <a:defRPr/>
            </a:pPr>
            <a:r>
              <a:rPr lang="en-US" sz="2200" b="1" dirty="0">
                <a:solidFill>
                  <a:srgbClr val="FF3300"/>
                </a:solidFill>
                <a:effectLst>
                  <a:outerShdw blurRad="38100" dist="38100" dir="2700000" algn="tl">
                    <a:srgbClr val="C0C0C0"/>
                  </a:outerShdw>
                </a:effectLst>
                <a:latin typeface="Arial" charset="0"/>
                <a:ea typeface="Arial" charset="0"/>
                <a:cs typeface="Arial" charset="0"/>
              </a:rPr>
              <a:t>Global advertising can be defined that is more or less uniform across many countries</a:t>
            </a:r>
            <a:r>
              <a:rPr lang="en-US" sz="2200" dirty="0">
                <a:latin typeface="Arial" charset="0"/>
                <a:ea typeface="Arial" charset="0"/>
                <a:cs typeface="Arial" charset="0"/>
              </a:rPr>
              <a:t>, often, but not necessarily, in media vehicles with global reach.  In many cases complete uniformity is unobtainable because of linguistic and regulatory differences between nations, or differences in media availability.</a:t>
            </a:r>
            <a:endParaRPr lang="th-TH" sz="2200" dirty="0">
              <a:latin typeface="Arial" charset="0"/>
              <a:ea typeface="Arial" charset="0"/>
              <a:cs typeface="Arial" charset="0"/>
            </a:endParaRPr>
          </a:p>
        </p:txBody>
      </p:sp>
      <p:pic>
        <p:nvPicPr>
          <p:cNvPr id="14340" name="Picture 4" descr="p'ja19"/>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4873625" y="1719263"/>
            <a:ext cx="3587750" cy="4411662"/>
          </a:xfr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395288" y="0"/>
            <a:ext cx="7543800" cy="1295400"/>
          </a:xfrm>
        </p:spPr>
        <p:txBody>
          <a:bodyPr/>
          <a:lstStyle/>
          <a:p>
            <a:r>
              <a:rPr lang="en-US" altLang="en-US"/>
              <a:t>Advertising</a:t>
            </a:r>
            <a:endParaRPr lang="th-TH" altLang="en-US"/>
          </a:p>
        </p:txBody>
      </p:sp>
      <p:sp>
        <p:nvSpPr>
          <p:cNvPr id="206851" name="Rectangle 3" descr="ผืนผ้าใบ"/>
          <p:cNvSpPr>
            <a:spLocks noGrp="1" noChangeArrowheads="1"/>
          </p:cNvSpPr>
          <p:nvPr>
            <p:ph type="body" sz="half" idx="1"/>
          </p:nvPr>
        </p:nvSpPr>
        <p:spPr>
          <a:xfrm>
            <a:off x="0" y="0"/>
            <a:ext cx="9144000" cy="6858000"/>
          </a:xfrm>
          <a:blipFill dpi="0" rotWithShape="1">
            <a:blip r:embed="rId2">
              <a:alphaModFix amt="40000"/>
            </a:blip>
            <a:srcRect/>
            <a:tile tx="0" ty="0" sx="100000" sy="100000" flip="none" algn="tl"/>
          </a:blipFill>
        </p:spPr>
        <p:txBody>
          <a:bodyPr/>
          <a:lstStyle/>
          <a:p>
            <a:pPr>
              <a:lnSpc>
                <a:spcPct val="80000"/>
              </a:lnSpc>
            </a:pPr>
            <a:endParaRPr lang="en-US" altLang="en-US" sz="2200"/>
          </a:p>
          <a:p>
            <a:pPr>
              <a:lnSpc>
                <a:spcPct val="80000"/>
              </a:lnSpc>
            </a:pPr>
            <a:endParaRPr lang="en-US" altLang="en-US" sz="2200"/>
          </a:p>
          <a:p>
            <a:pPr>
              <a:lnSpc>
                <a:spcPct val="80000"/>
              </a:lnSpc>
            </a:pPr>
            <a:endParaRPr lang="en-US" altLang="en-US" sz="2200"/>
          </a:p>
          <a:p>
            <a:pPr>
              <a:lnSpc>
                <a:spcPct val="80000"/>
              </a:lnSpc>
            </a:pPr>
            <a:endParaRPr lang="en-US" altLang="en-US" sz="2200"/>
          </a:p>
          <a:p>
            <a:pPr>
              <a:lnSpc>
                <a:spcPct val="80000"/>
              </a:lnSpc>
            </a:pPr>
            <a:endParaRPr lang="en-US" altLang="en-US" sz="2200"/>
          </a:p>
          <a:p>
            <a:pPr>
              <a:lnSpc>
                <a:spcPct val="80000"/>
              </a:lnSpc>
            </a:pPr>
            <a:endParaRPr lang="en-US" altLang="en-US" sz="2200"/>
          </a:p>
          <a:p>
            <a:pPr>
              <a:lnSpc>
                <a:spcPct val="80000"/>
              </a:lnSpc>
            </a:pPr>
            <a:endParaRPr lang="en-US" altLang="en-US" sz="2200">
              <a:solidFill>
                <a:srgbClr val="333399"/>
              </a:solidFill>
            </a:endParaRPr>
          </a:p>
          <a:p>
            <a:pPr>
              <a:lnSpc>
                <a:spcPct val="80000"/>
              </a:lnSpc>
            </a:pPr>
            <a:r>
              <a:rPr lang="en-US" altLang="en-US" sz="2400" b="1" i="1">
                <a:solidFill>
                  <a:srgbClr val="333399"/>
                </a:solidFill>
                <a:effectLst>
                  <a:outerShdw blurRad="38100" dist="38100" dir="2700000" algn="tl">
                    <a:srgbClr val="C0C0C0"/>
                  </a:outerShdw>
                </a:effectLst>
              </a:rPr>
              <a:t>In contrast, multidomestic advertising is international advertising deliberately adapted to particular markets and audiences in terms of message and/or creative execution.</a:t>
            </a:r>
          </a:p>
          <a:p>
            <a:pPr>
              <a:lnSpc>
                <a:spcPct val="80000"/>
              </a:lnSpc>
            </a:pPr>
            <a:endParaRPr lang="en-US" altLang="en-US" sz="2400" b="1" i="1">
              <a:solidFill>
                <a:srgbClr val="333399"/>
              </a:solidFill>
              <a:effectLst>
                <a:outerShdw blurRad="38100" dist="38100" dir="2700000" algn="tl">
                  <a:srgbClr val="C0C0C0"/>
                </a:outerShdw>
              </a:effectLst>
            </a:endParaRPr>
          </a:p>
          <a:p>
            <a:pPr>
              <a:lnSpc>
                <a:spcPct val="80000"/>
              </a:lnSpc>
            </a:pPr>
            <a:r>
              <a:rPr lang="en-US" altLang="en-US" sz="2400" b="1" i="1">
                <a:solidFill>
                  <a:srgbClr val="FF3300"/>
                </a:solidFill>
                <a:effectLst>
                  <a:outerShdw blurRad="38100" dist="38100" dir="2700000" algn="tl">
                    <a:srgbClr val="C0C0C0"/>
                  </a:outerShdw>
                </a:effectLst>
              </a:rPr>
              <a:t>Several problems traditionally face the decision-maker in global advertising. </a:t>
            </a:r>
          </a:p>
          <a:p>
            <a:pPr>
              <a:lnSpc>
                <a:spcPct val="80000"/>
              </a:lnSpc>
            </a:pPr>
            <a:r>
              <a:rPr lang="en-US" altLang="en-US" sz="2400" b="1" i="1">
                <a:solidFill>
                  <a:srgbClr val="FF3300"/>
                </a:solidFill>
                <a:effectLst>
                  <a:outerShdw blurRad="38100" dist="38100" dir="2700000" algn="tl">
                    <a:srgbClr val="C0C0C0"/>
                  </a:outerShdw>
                </a:effectLst>
              </a:rPr>
              <a:t>One is how to allocate a given advertising budget among several market countries. </a:t>
            </a:r>
          </a:p>
          <a:p>
            <a:pPr>
              <a:lnSpc>
                <a:spcPct val="80000"/>
              </a:lnSpc>
            </a:pPr>
            <a:r>
              <a:rPr lang="en-US" altLang="en-US" sz="2400" b="1" i="1">
                <a:solidFill>
                  <a:srgbClr val="FF3300"/>
                </a:solidFill>
                <a:effectLst>
                  <a:outerShdw blurRad="38100" dist="38100" dir="2700000" algn="tl">
                    <a:srgbClr val="C0C0C0"/>
                  </a:outerShdw>
                </a:effectLst>
              </a:rPr>
              <a:t>Another is the message to use in these various markets.  </a:t>
            </a:r>
          </a:p>
          <a:p>
            <a:pPr>
              <a:lnSpc>
                <a:spcPct val="80000"/>
              </a:lnSpc>
            </a:pPr>
            <a:r>
              <a:rPr lang="en-US" altLang="en-US" sz="2400" b="1" i="1">
                <a:solidFill>
                  <a:srgbClr val="FF3300"/>
                </a:solidFill>
                <a:effectLst>
                  <a:outerShdw blurRad="38100" dist="38100" dir="2700000" algn="tl">
                    <a:srgbClr val="C0C0C0"/>
                  </a:outerShdw>
                </a:effectLst>
              </a:rPr>
              <a:t>A third is what media to select. Even before tackling these management decisions, however, the advertiser needs to define the objectives of the advertising in the different countries.</a:t>
            </a:r>
            <a:endParaRPr lang="th-TH" altLang="en-US" sz="2400" b="1" i="1">
              <a:solidFill>
                <a:srgbClr val="FF3300"/>
              </a:solidFill>
              <a:effectLst>
                <a:outerShdw blurRad="38100" dist="38100" dir="2700000" algn="tl">
                  <a:srgbClr val="C0C0C0"/>
                </a:outerShdw>
              </a:effectLst>
            </a:endParaRPr>
          </a:p>
        </p:txBody>
      </p:sp>
      <p:pic>
        <p:nvPicPr>
          <p:cNvPr id="15364" name="Picture 4" descr="p'ja4"/>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0" y="1557338"/>
            <a:ext cx="9144000" cy="5300662"/>
          </a:xfr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533400" y="0"/>
            <a:ext cx="7848600" cy="762000"/>
          </a:xfrm>
        </p:spPr>
        <p:txBody>
          <a:bodyPr/>
          <a:lstStyle/>
          <a:p>
            <a:r>
              <a:rPr lang="en-GB" altLang="en-US" sz="3000"/>
              <a:t>Five steps in international advertising</a:t>
            </a:r>
          </a:p>
        </p:txBody>
      </p:sp>
      <p:pic>
        <p:nvPicPr>
          <p:cNvPr id="16387" name="Picture 4" descr="wj011"/>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4714875" y="1500188"/>
            <a:ext cx="3613150" cy="4643437"/>
          </a:xfrm>
          <a:noFill/>
        </p:spPr>
      </p:pic>
      <p:sp>
        <p:nvSpPr>
          <p:cNvPr id="174083" name="Rectangle 3"/>
          <p:cNvSpPr>
            <a:spLocks noChangeArrowheads="1"/>
          </p:cNvSpPr>
          <p:nvPr/>
        </p:nvSpPr>
        <p:spPr bwMode="auto">
          <a:xfrm>
            <a:off x="468313" y="996950"/>
            <a:ext cx="3865562" cy="5067300"/>
          </a:xfrm>
          <a:prstGeom prst="rect">
            <a:avLst/>
          </a:prstGeom>
          <a:noFill/>
          <a:ln w="9525">
            <a:noFill/>
            <a:miter lim="800000"/>
            <a:headEnd/>
            <a:tailEnd/>
          </a:ln>
          <a:effectLst/>
        </p:spPr>
        <p:txBody>
          <a:bodyPr>
            <a:spAutoFit/>
          </a:bodyPr>
          <a:lstStyle/>
          <a:p>
            <a:pPr eaLnBrk="0" hangingPunct="0">
              <a:spcBef>
                <a:spcPct val="50000"/>
              </a:spcBef>
              <a:defRPr/>
            </a:pPr>
            <a:r>
              <a:rPr lang="en-GB" sz="2000" dirty="0">
                <a:solidFill>
                  <a:srgbClr val="000000"/>
                </a:solidFill>
                <a:ea typeface="Arial" charset="0"/>
                <a:cs typeface="Arial" charset="0"/>
              </a:rPr>
              <a:t>Five steps are involved in creating international advertising campaigns:</a:t>
            </a:r>
          </a:p>
          <a:p>
            <a:pPr eaLnBrk="0" hangingPunct="0">
              <a:spcBef>
                <a:spcPct val="50000"/>
              </a:spcBef>
              <a:defRPr/>
            </a:pPr>
            <a:r>
              <a:rPr lang="en-GB" sz="2800" dirty="0">
                <a:solidFill>
                  <a:srgbClr val="FF3300"/>
                </a:solidFill>
                <a:ea typeface="Arial" charset="0"/>
                <a:cs typeface="Arial" charset="0"/>
              </a:rPr>
              <a:t>1 </a:t>
            </a:r>
            <a:r>
              <a:rPr lang="en-GB" sz="2800" dirty="0">
                <a:solidFill>
                  <a:srgbClr val="FF3300"/>
                </a:solidFill>
                <a:effectLst>
                  <a:outerShdw blurRad="38100" dist="38100" dir="2700000" algn="tl">
                    <a:srgbClr val="C0C0C0"/>
                  </a:outerShdw>
                </a:effectLst>
                <a:ea typeface="Arial" charset="0"/>
                <a:cs typeface="Arial" charset="0"/>
              </a:rPr>
              <a:t>strategic objectives</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2 message creation</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3 media selection</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4 advertising budgeting</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5 executing the campaign.</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304800" y="0"/>
            <a:ext cx="8610600" cy="762000"/>
          </a:xfrm>
        </p:spPr>
        <p:txBody>
          <a:bodyPr/>
          <a:lstStyle/>
          <a:p>
            <a:r>
              <a:rPr lang="en-GB" altLang="en-US" sz="3000"/>
              <a:t>International communication process</a:t>
            </a:r>
          </a:p>
        </p:txBody>
      </p:sp>
      <p:sp>
        <p:nvSpPr>
          <p:cNvPr id="17412" name="Rectangle 3"/>
          <p:cNvSpPr>
            <a:spLocks noChangeArrowheads="1"/>
          </p:cNvSpPr>
          <p:nvPr/>
        </p:nvSpPr>
        <p:spPr bwMode="auto">
          <a:xfrm>
            <a:off x="479425" y="2053471"/>
            <a:ext cx="8664575"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pPr>
            <a:r>
              <a:rPr lang="en-GB" altLang="en-US" sz="2000">
                <a:solidFill>
                  <a:srgbClr val="333399"/>
                </a:solidFill>
                <a:ea typeface="Arial" charset="0"/>
                <a:cs typeface="Arial" charset="0"/>
              </a:rPr>
              <a:t>In the international communications process, each of the seven identifiable stages listed below can ultimately affect the accuracy of that process.</a:t>
            </a:r>
            <a:r>
              <a:rPr lang="en-GB" altLang="en-US" sz="2000">
                <a:solidFill>
                  <a:srgbClr val="000000"/>
                </a:solidFill>
                <a:ea typeface="Arial" charset="0"/>
                <a:cs typeface="Arial" charset="0"/>
              </a:rPr>
              <a:t> </a:t>
            </a:r>
          </a:p>
          <a:p>
            <a:pPr>
              <a:spcBef>
                <a:spcPct val="50000"/>
              </a:spcBef>
            </a:pPr>
            <a:r>
              <a:rPr lang="en-GB" altLang="en-US" sz="2000">
                <a:solidFill>
                  <a:srgbClr val="000000"/>
                </a:solidFill>
                <a:ea typeface="Arial" charset="0"/>
                <a:cs typeface="Arial" charset="0"/>
              </a:rPr>
              <a:t>1 </a:t>
            </a:r>
            <a:r>
              <a:rPr lang="en-GB" altLang="en-US" sz="2000">
                <a:solidFill>
                  <a:srgbClr val="FF3300"/>
                </a:solidFill>
                <a:ea typeface="Arial" charset="0"/>
                <a:cs typeface="Arial" charset="0"/>
              </a:rPr>
              <a:t>An information source:</a:t>
            </a:r>
            <a:r>
              <a:rPr lang="en-GB" altLang="en-US" sz="2000">
                <a:solidFill>
                  <a:srgbClr val="000000"/>
                </a:solidFill>
                <a:ea typeface="Arial" charset="0"/>
                <a:cs typeface="Arial" charset="0"/>
              </a:rPr>
              <a:t> an international marketing executive with a product message to communicate.</a:t>
            </a:r>
          </a:p>
          <a:p>
            <a:pPr>
              <a:spcBef>
                <a:spcPct val="50000"/>
              </a:spcBef>
            </a:pPr>
            <a:r>
              <a:rPr lang="en-GB" altLang="en-US" sz="2000">
                <a:solidFill>
                  <a:srgbClr val="000000"/>
                </a:solidFill>
                <a:ea typeface="Arial" charset="0"/>
                <a:cs typeface="Arial" charset="0"/>
              </a:rPr>
              <a:t>2 </a:t>
            </a:r>
            <a:r>
              <a:rPr lang="en-GB" altLang="en-US" sz="2000">
                <a:solidFill>
                  <a:srgbClr val="FF3300"/>
                </a:solidFill>
                <a:ea typeface="Arial" charset="0"/>
                <a:cs typeface="Arial" charset="0"/>
              </a:rPr>
              <a:t>Encoding:</a:t>
            </a:r>
            <a:r>
              <a:rPr lang="en-GB" altLang="en-US" sz="2000">
                <a:solidFill>
                  <a:srgbClr val="000000"/>
                </a:solidFill>
                <a:ea typeface="Arial" charset="0"/>
                <a:cs typeface="Arial" charset="0"/>
              </a:rPr>
              <a:t> the message from the source converted into effective symbolism for transmission to a receiver.</a:t>
            </a:r>
          </a:p>
          <a:p>
            <a:pPr>
              <a:spcBef>
                <a:spcPct val="50000"/>
              </a:spcBef>
            </a:pPr>
            <a:r>
              <a:rPr lang="en-GB" altLang="en-US" sz="2000">
                <a:solidFill>
                  <a:srgbClr val="000000"/>
                </a:solidFill>
                <a:ea typeface="Arial" charset="0"/>
                <a:cs typeface="Arial" charset="0"/>
              </a:rPr>
              <a:t>3 </a:t>
            </a:r>
            <a:r>
              <a:rPr lang="en-GB" altLang="en-US" sz="2000">
                <a:solidFill>
                  <a:srgbClr val="FF3300"/>
                </a:solidFill>
                <a:ea typeface="Arial" charset="0"/>
                <a:cs typeface="Arial" charset="0"/>
              </a:rPr>
              <a:t>A message channel:</a:t>
            </a:r>
            <a:r>
              <a:rPr lang="en-GB" altLang="en-US" sz="2000">
                <a:solidFill>
                  <a:srgbClr val="000000"/>
                </a:solidFill>
                <a:ea typeface="Arial" charset="0"/>
                <a:cs typeface="Arial" charset="0"/>
              </a:rPr>
              <a:t> the sales force and/or advertising media that convey the encoded message to the intended receiver.</a:t>
            </a:r>
          </a:p>
          <a:p>
            <a:pPr>
              <a:spcBef>
                <a:spcPct val="50000"/>
              </a:spcBef>
            </a:pPr>
            <a:r>
              <a:rPr lang="en-GB" altLang="en-US" sz="2000">
                <a:solidFill>
                  <a:srgbClr val="000000"/>
                </a:solidFill>
                <a:ea typeface="Arial" charset="0"/>
                <a:cs typeface="Arial" charset="0"/>
              </a:rPr>
              <a:t>(cont. on next slide)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ChangeArrowheads="1"/>
          </p:cNvSpPr>
          <p:nvPr/>
        </p:nvSpPr>
        <p:spPr bwMode="auto">
          <a:xfrm>
            <a:off x="304800" y="1568216"/>
            <a:ext cx="8736012" cy="3631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pPr>
            <a:r>
              <a:rPr lang="en-GB" altLang="en-US" sz="2000">
                <a:solidFill>
                  <a:srgbClr val="000000"/>
                </a:solidFill>
                <a:ea typeface="Arial" charset="0"/>
                <a:cs typeface="Arial" charset="0"/>
              </a:rPr>
              <a:t>4 </a:t>
            </a:r>
            <a:r>
              <a:rPr lang="en-GB" altLang="en-US" sz="2000">
                <a:solidFill>
                  <a:srgbClr val="FF3300"/>
                </a:solidFill>
                <a:ea typeface="Arial" charset="0"/>
                <a:cs typeface="Arial" charset="0"/>
              </a:rPr>
              <a:t>Decoding:</a:t>
            </a:r>
            <a:r>
              <a:rPr lang="en-GB" altLang="en-US" sz="2000">
                <a:solidFill>
                  <a:srgbClr val="000000"/>
                </a:solidFill>
                <a:ea typeface="Arial" charset="0"/>
                <a:cs typeface="Arial" charset="0"/>
              </a:rPr>
              <a:t> the interpretation by the receiver of the symbolism transmitted from the information source.</a:t>
            </a:r>
          </a:p>
          <a:p>
            <a:pPr>
              <a:spcBef>
                <a:spcPct val="50000"/>
              </a:spcBef>
            </a:pPr>
            <a:r>
              <a:rPr lang="en-GB" altLang="en-US" sz="2000">
                <a:solidFill>
                  <a:srgbClr val="000000"/>
                </a:solidFill>
                <a:ea typeface="Arial" charset="0"/>
                <a:cs typeface="Arial" charset="0"/>
              </a:rPr>
              <a:t>5 </a:t>
            </a:r>
            <a:r>
              <a:rPr lang="en-GB" altLang="en-US" sz="2000">
                <a:solidFill>
                  <a:srgbClr val="FF3300"/>
                </a:solidFill>
                <a:ea typeface="Arial" charset="0"/>
                <a:cs typeface="Arial" charset="0"/>
              </a:rPr>
              <a:t>Receiver:</a:t>
            </a:r>
            <a:r>
              <a:rPr lang="en-GB" altLang="en-US" sz="2000">
                <a:solidFill>
                  <a:srgbClr val="000000"/>
                </a:solidFill>
                <a:ea typeface="Arial" charset="0"/>
                <a:cs typeface="Arial" charset="0"/>
              </a:rPr>
              <a:t> consumer action by those who receive the message and are the target for the thought transmitted.</a:t>
            </a:r>
          </a:p>
          <a:p>
            <a:pPr>
              <a:spcBef>
                <a:spcPct val="50000"/>
              </a:spcBef>
            </a:pPr>
            <a:r>
              <a:rPr lang="en-GB" altLang="en-US" sz="2000">
                <a:solidFill>
                  <a:srgbClr val="000000"/>
                </a:solidFill>
                <a:ea typeface="Arial" charset="0"/>
                <a:cs typeface="Arial" charset="0"/>
              </a:rPr>
              <a:t>6 </a:t>
            </a:r>
            <a:r>
              <a:rPr lang="en-GB" altLang="en-US" sz="2000">
                <a:solidFill>
                  <a:srgbClr val="FF3300"/>
                </a:solidFill>
                <a:ea typeface="Arial" charset="0"/>
                <a:cs typeface="Arial" charset="0"/>
              </a:rPr>
              <a:t>Feedback:</a:t>
            </a:r>
            <a:r>
              <a:rPr lang="en-GB" altLang="en-US" sz="2000">
                <a:solidFill>
                  <a:srgbClr val="000000"/>
                </a:solidFill>
                <a:ea typeface="Arial" charset="0"/>
                <a:cs typeface="Arial" charset="0"/>
              </a:rPr>
              <a:t> information about the effectiveness of the message that flows from the receiver (the intended target) back to the information source for evaluation of the effectiveness of the process.</a:t>
            </a:r>
          </a:p>
          <a:p>
            <a:pPr>
              <a:spcBef>
                <a:spcPct val="50000"/>
              </a:spcBef>
            </a:pPr>
            <a:r>
              <a:rPr lang="en-GB" altLang="en-US" sz="2000">
                <a:solidFill>
                  <a:srgbClr val="000000"/>
                </a:solidFill>
                <a:ea typeface="Arial" charset="0"/>
                <a:cs typeface="Arial" charset="0"/>
              </a:rPr>
              <a:t>7 </a:t>
            </a:r>
            <a:r>
              <a:rPr lang="en-GB" altLang="en-US" sz="2000">
                <a:solidFill>
                  <a:srgbClr val="FF3300"/>
                </a:solidFill>
                <a:ea typeface="Arial" charset="0"/>
                <a:cs typeface="Arial" charset="0"/>
              </a:rPr>
              <a:t>Noise:</a:t>
            </a:r>
            <a:r>
              <a:rPr lang="en-GB" altLang="en-US" sz="2000">
                <a:solidFill>
                  <a:srgbClr val="000000"/>
                </a:solidFill>
                <a:ea typeface="Arial" charset="0"/>
                <a:cs typeface="Arial" charset="0"/>
              </a:rPr>
              <a:t> uncontrollable and unpredictable influences, such as competitive activities and confusion, that detract from the process and affect any or all of the other six factors.</a:t>
            </a:r>
          </a:p>
        </p:txBody>
      </p:sp>
      <p:sp>
        <p:nvSpPr>
          <p:cNvPr id="18435" name="Rectangle 5"/>
          <p:cNvSpPr>
            <a:spLocks noGrp="1" noChangeArrowheads="1"/>
          </p:cNvSpPr>
          <p:nvPr>
            <p:ph type="title"/>
          </p:nvPr>
        </p:nvSpPr>
        <p:spPr>
          <a:xfrm>
            <a:off x="304800" y="0"/>
            <a:ext cx="8610600" cy="762000"/>
          </a:xfrm>
          <a:noFill/>
        </p:spPr>
        <p:txBody>
          <a:bodyPr anchor="ctr"/>
          <a:lstStyle/>
          <a:p>
            <a:r>
              <a:rPr lang="en-GB" altLang="en-US" sz="3000"/>
              <a:t>International communication process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71500" y="-214313"/>
            <a:ext cx="7543800" cy="1295401"/>
          </a:xfrm>
        </p:spPr>
        <p:txBody>
          <a:bodyPr/>
          <a:lstStyle/>
          <a:p>
            <a:r>
              <a:rPr lang="en-GB" altLang="en-US" sz="3000">
                <a:solidFill>
                  <a:srgbClr val="7B9899"/>
                </a:solidFill>
              </a:rPr>
              <a:t>Effective global advertising</a:t>
            </a:r>
          </a:p>
        </p:txBody>
      </p:sp>
      <p:pic>
        <p:nvPicPr>
          <p:cNvPr id="19459" name="Picture 4" descr="consu11"/>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7154863" y="0"/>
            <a:ext cx="1989137" cy="1357313"/>
          </a:xfrm>
          <a:noFill/>
        </p:spPr>
      </p:pic>
      <p:sp>
        <p:nvSpPr>
          <p:cNvPr id="175107" name="Rectangle 3" descr="ผืนผ้าใบ"/>
          <p:cNvSpPr>
            <a:spLocks noChangeArrowheads="1"/>
          </p:cNvSpPr>
          <p:nvPr/>
        </p:nvSpPr>
        <p:spPr bwMode="auto">
          <a:xfrm>
            <a:off x="142875" y="1214438"/>
            <a:ext cx="9144000" cy="5095875"/>
          </a:xfrm>
          <a:prstGeom prst="rect">
            <a:avLst/>
          </a:prstGeom>
          <a:blipFill dpi="0" rotWithShape="1">
            <a:blip r:embed="rId3">
              <a:alphaModFix amt="3100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0" hangingPunct="0">
              <a:spcBef>
                <a:spcPct val="50000"/>
              </a:spcBef>
              <a:defRPr/>
            </a:pPr>
            <a:r>
              <a:rPr lang="en-GB" sz="2800" dirty="0">
                <a:solidFill>
                  <a:srgbClr val="333399"/>
                </a:solidFill>
                <a:effectLst>
                  <a:outerShdw blurRad="38100" dist="38100" dir="2700000" algn="tl">
                    <a:srgbClr val="000000"/>
                  </a:outerShdw>
                </a:effectLst>
                <a:ea typeface="Arial" charset="0"/>
                <a:cs typeface="Arial" charset="0"/>
              </a:rPr>
              <a:t>Global advertising is most powerful under the following conditions:</a:t>
            </a:r>
          </a:p>
          <a:p>
            <a:pPr eaLnBrk="0" hangingPunct="0">
              <a:spcBef>
                <a:spcPct val="50000"/>
              </a:spcBef>
              <a:defRPr/>
            </a:pPr>
            <a:r>
              <a:rPr lang="en-GB" sz="2800" dirty="0">
                <a:solidFill>
                  <a:srgbClr val="000000"/>
                </a:solidFill>
                <a:ea typeface="Arial" charset="0"/>
                <a:cs typeface="Arial" charset="0"/>
              </a:rPr>
              <a:t>■ </a:t>
            </a:r>
            <a:r>
              <a:rPr lang="en-GB" sz="2800" dirty="0">
                <a:solidFill>
                  <a:srgbClr val="000000"/>
                </a:solidFill>
                <a:effectLst>
                  <a:outerShdw blurRad="38100" dist="38100" dir="2700000" algn="tl">
                    <a:srgbClr val="FFFFFF"/>
                  </a:outerShdw>
                </a:effectLst>
                <a:ea typeface="Arial" charset="0"/>
                <a:cs typeface="Arial" charset="0"/>
              </a:rPr>
              <a:t>the </a:t>
            </a:r>
            <a:r>
              <a:rPr lang="en-GB" sz="3600" dirty="0">
                <a:solidFill>
                  <a:srgbClr val="FF3300"/>
                </a:solidFill>
                <a:effectLst>
                  <a:outerShdw blurRad="38100" dist="38100" dir="2700000" algn="tl">
                    <a:srgbClr val="000000"/>
                  </a:outerShdw>
                </a:effectLst>
                <a:ea typeface="Arial" charset="0"/>
                <a:cs typeface="Arial" charset="0"/>
              </a:rPr>
              <a:t>image</a:t>
            </a:r>
            <a:r>
              <a:rPr lang="en-GB" sz="2800" dirty="0">
                <a:solidFill>
                  <a:srgbClr val="000000"/>
                </a:solidFill>
                <a:effectLst>
                  <a:outerShdw blurRad="38100" dist="38100" dir="2700000" algn="tl">
                    <a:srgbClr val="FFFFFF"/>
                  </a:outerShdw>
                </a:effectLst>
                <a:ea typeface="Arial" charset="0"/>
                <a:cs typeface="Arial" charset="0"/>
              </a:rPr>
              <a:t> communicated can be identical across countries</a:t>
            </a:r>
          </a:p>
          <a:p>
            <a:pPr eaLnBrk="0" hangingPunct="0">
              <a:spcBef>
                <a:spcPct val="50000"/>
              </a:spcBef>
              <a:defRPr/>
            </a:pPr>
            <a:r>
              <a:rPr lang="en-GB" sz="2800" dirty="0">
                <a:solidFill>
                  <a:srgbClr val="000000"/>
                </a:solidFill>
                <a:effectLst>
                  <a:outerShdw blurRad="38100" dist="38100" dir="2700000" algn="tl">
                    <a:srgbClr val="FFFFFF"/>
                  </a:outerShdw>
                </a:effectLst>
                <a:ea typeface="Arial" charset="0"/>
                <a:cs typeface="Arial" charset="0"/>
              </a:rPr>
              <a:t>■ the </a:t>
            </a:r>
            <a:r>
              <a:rPr lang="en-GB" sz="3600" dirty="0">
                <a:solidFill>
                  <a:srgbClr val="FF3300"/>
                </a:solidFill>
                <a:effectLst>
                  <a:outerShdw blurRad="38100" dist="38100" dir="2700000" algn="tl">
                    <a:srgbClr val="000000"/>
                  </a:outerShdw>
                </a:effectLst>
                <a:ea typeface="Arial" charset="0"/>
                <a:cs typeface="Arial" charset="0"/>
              </a:rPr>
              <a:t>symbols</a:t>
            </a:r>
            <a:r>
              <a:rPr lang="en-GB" sz="2800" dirty="0">
                <a:solidFill>
                  <a:srgbClr val="000000"/>
                </a:solidFill>
                <a:effectLst>
                  <a:outerShdw blurRad="38100" dist="38100" dir="2700000" algn="tl">
                    <a:srgbClr val="FFFFFF"/>
                  </a:outerShdw>
                </a:effectLst>
                <a:ea typeface="Arial" charset="0"/>
                <a:cs typeface="Arial" charset="0"/>
              </a:rPr>
              <a:t> used carry the same meaning across countries</a:t>
            </a:r>
          </a:p>
          <a:p>
            <a:pPr eaLnBrk="0" hangingPunct="0">
              <a:spcBef>
                <a:spcPct val="50000"/>
              </a:spcBef>
              <a:defRPr/>
            </a:pPr>
            <a:r>
              <a:rPr lang="en-GB" sz="2800" dirty="0">
                <a:solidFill>
                  <a:srgbClr val="000000"/>
                </a:solidFill>
                <a:effectLst>
                  <a:outerShdw blurRad="38100" dist="38100" dir="2700000" algn="tl">
                    <a:srgbClr val="FFFFFF"/>
                  </a:outerShdw>
                </a:effectLst>
                <a:ea typeface="Arial" charset="0"/>
                <a:cs typeface="Arial" charset="0"/>
              </a:rPr>
              <a:t>■ the product </a:t>
            </a:r>
            <a:r>
              <a:rPr lang="en-GB" sz="3600" dirty="0">
                <a:solidFill>
                  <a:srgbClr val="FF3300"/>
                </a:solidFill>
                <a:effectLst>
                  <a:outerShdw blurRad="38100" dist="38100" dir="2700000" algn="tl">
                    <a:srgbClr val="000000"/>
                  </a:outerShdw>
                </a:effectLst>
                <a:ea typeface="Arial" charset="0"/>
                <a:cs typeface="Arial" charset="0"/>
              </a:rPr>
              <a:t>features</a:t>
            </a:r>
            <a:r>
              <a:rPr lang="en-GB" sz="2800" dirty="0">
                <a:solidFill>
                  <a:srgbClr val="000000"/>
                </a:solidFill>
                <a:effectLst>
                  <a:outerShdw blurRad="38100" dist="38100" dir="2700000" algn="tl">
                    <a:srgbClr val="FFFFFF"/>
                  </a:outerShdw>
                </a:effectLst>
                <a:ea typeface="Arial" charset="0"/>
                <a:cs typeface="Arial" charset="0"/>
              </a:rPr>
              <a:t> desired are the same</a:t>
            </a:r>
          </a:p>
          <a:p>
            <a:pPr eaLnBrk="0" hangingPunct="0">
              <a:spcBef>
                <a:spcPct val="50000"/>
              </a:spcBef>
              <a:defRPr/>
            </a:pPr>
            <a:r>
              <a:rPr lang="en-GB" sz="2800" dirty="0">
                <a:solidFill>
                  <a:srgbClr val="000000"/>
                </a:solidFill>
                <a:effectLst>
                  <a:outerShdw blurRad="38100" dist="38100" dir="2700000" algn="tl">
                    <a:srgbClr val="FFFFFF"/>
                  </a:outerShdw>
                </a:effectLst>
                <a:ea typeface="Arial" charset="0"/>
                <a:cs typeface="Arial" charset="0"/>
              </a:rPr>
              <a:t>■ the </a:t>
            </a:r>
            <a:r>
              <a:rPr lang="en-GB" sz="3600" dirty="0">
                <a:solidFill>
                  <a:srgbClr val="FF3300"/>
                </a:solidFill>
                <a:effectLst>
                  <a:outerShdw blurRad="38100" dist="38100" dir="2700000" algn="tl">
                    <a:srgbClr val="000000"/>
                  </a:outerShdw>
                </a:effectLst>
                <a:ea typeface="Arial" charset="0"/>
                <a:cs typeface="Arial" charset="0"/>
              </a:rPr>
              <a:t>usage </a:t>
            </a:r>
            <a:r>
              <a:rPr lang="en-GB" sz="2800" dirty="0">
                <a:solidFill>
                  <a:srgbClr val="000000"/>
                </a:solidFill>
                <a:effectLst>
                  <a:outerShdw blurRad="38100" dist="38100" dir="2700000" algn="tl">
                    <a:srgbClr val="FFFFFF"/>
                  </a:outerShdw>
                </a:effectLst>
                <a:ea typeface="Arial" charset="0"/>
                <a:cs typeface="Arial" charset="0"/>
              </a:rPr>
              <a:t>conditions are similar across markets.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ChangeArrowheads="1"/>
          </p:cNvSpPr>
          <p:nvPr>
            <p:ph type="title"/>
          </p:nvPr>
        </p:nvSpPr>
        <p:spPr>
          <a:xfrm>
            <a:off x="285750" y="357188"/>
            <a:ext cx="8534400" cy="758825"/>
          </a:xfrm>
        </p:spPr>
        <p:txBody>
          <a:bodyPr>
            <a:normAutofit fontScale="90000"/>
          </a:bodyPr>
          <a:lstStyle/>
          <a:p>
            <a:pPr fontAlgn="auto">
              <a:spcAft>
                <a:spcPts val="0"/>
              </a:spcAft>
              <a:defRPr/>
            </a:pPr>
            <a:r>
              <a:rPr lang="en-US" sz="3500" dirty="0"/>
              <a:t>Exhibit 10.1 Adaption of </a:t>
            </a:r>
            <a:r>
              <a:rPr lang="en-US" sz="3500" dirty="0" err="1"/>
              <a:t>Danone’s</a:t>
            </a:r>
            <a:r>
              <a:rPr lang="en-US" sz="3500" dirty="0"/>
              <a:t> international advertising</a:t>
            </a:r>
            <a:endParaRPr lang="th-TH" sz="3500" dirty="0"/>
          </a:p>
        </p:txBody>
      </p:sp>
      <p:pic>
        <p:nvPicPr>
          <p:cNvPr id="20483" name="Picture 7" descr="p'ja2"/>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a:xfrm>
            <a:off x="250825" y="1719263"/>
            <a:ext cx="8497888" cy="4878387"/>
          </a:xfr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altLang="en-US"/>
              <a:t> Different types of </a:t>
            </a:r>
            <a:br>
              <a:rPr lang="en-US" altLang="en-US"/>
            </a:br>
            <a:r>
              <a:rPr lang="en-US" altLang="en-US"/>
              <a:t>Sales Promotion</a:t>
            </a:r>
            <a:endParaRPr lang="th-TH" altLang="en-US"/>
          </a:p>
        </p:txBody>
      </p:sp>
      <p:sp>
        <p:nvSpPr>
          <p:cNvPr id="208899" name="Rectangle 3"/>
          <p:cNvSpPr>
            <a:spLocks noGrp="1" noChangeArrowheads="1"/>
          </p:cNvSpPr>
          <p:nvPr>
            <p:ph type="body" sz="half" idx="1"/>
          </p:nvPr>
        </p:nvSpPr>
        <p:spPr/>
        <p:txBody>
          <a:bodyPr>
            <a:normAutofit/>
          </a:bodyPr>
          <a:lstStyle/>
          <a:p>
            <a:pPr marL="274320" indent="-274320" fontAlgn="auto">
              <a:spcBef>
                <a:spcPts val="580"/>
              </a:spcBef>
              <a:spcAft>
                <a:spcPts val="0"/>
              </a:spcAft>
              <a:buFont typeface="Wingdings 2"/>
              <a:buChar char=""/>
              <a:defRPr/>
            </a:pPr>
            <a:r>
              <a:rPr lang="en-US" u="sng">
                <a:solidFill>
                  <a:srgbClr val="FF3300"/>
                </a:solidFill>
                <a:effectLst>
                  <a:outerShdw blurRad="38100" dist="38100" dir="2700000" algn="tl">
                    <a:srgbClr val="C0C0C0"/>
                  </a:outerShdw>
                </a:effectLst>
                <a:latin typeface="Arial" charset="0"/>
                <a:ea typeface="Arial" charset="0"/>
                <a:cs typeface="Arial" charset="0"/>
              </a:rPr>
              <a:t>Price-based promotions</a:t>
            </a:r>
          </a:p>
          <a:p>
            <a:pPr marL="548640" lvl="1" indent="-274320" fontAlgn="auto">
              <a:spcBef>
                <a:spcPts val="370"/>
              </a:spcBef>
              <a:spcAft>
                <a:spcPts val="0"/>
              </a:spcAft>
              <a:buFont typeface="Wingdings"/>
              <a:buChar char=""/>
              <a:defRPr/>
            </a:pPr>
            <a:r>
              <a:rPr lang="en-US">
                <a:solidFill>
                  <a:srgbClr val="333399"/>
                </a:solidFill>
                <a:effectLst>
                  <a:outerShdw blurRad="38100" dist="38100" dir="2700000" algn="tl">
                    <a:srgbClr val="C0C0C0"/>
                  </a:outerShdw>
                </a:effectLst>
                <a:latin typeface="Arial" charset="0"/>
                <a:ea typeface="Arial" charset="0"/>
                <a:cs typeface="Arial" charset="0"/>
              </a:rPr>
              <a:t>Discount pricing and sales</a:t>
            </a:r>
          </a:p>
          <a:p>
            <a:pPr marL="548640" lvl="1" indent="-274320" fontAlgn="auto">
              <a:spcBef>
                <a:spcPts val="370"/>
              </a:spcBef>
              <a:spcAft>
                <a:spcPts val="0"/>
              </a:spcAft>
              <a:buFont typeface="Wingdings"/>
              <a:buChar char=""/>
              <a:defRPr/>
            </a:pPr>
            <a:r>
              <a:rPr lang="en-US">
                <a:solidFill>
                  <a:srgbClr val="333399"/>
                </a:solidFill>
                <a:effectLst>
                  <a:outerShdw blurRad="38100" dist="38100" dir="2700000" algn="tl">
                    <a:srgbClr val="C0C0C0"/>
                  </a:outerShdw>
                </a:effectLst>
                <a:latin typeface="Arial" charset="0"/>
                <a:ea typeface="Arial" charset="0"/>
                <a:cs typeface="Arial" charset="0"/>
              </a:rPr>
              <a:t>Money-off coupons</a:t>
            </a:r>
          </a:p>
          <a:p>
            <a:pPr marL="548640" lvl="1" indent="-274320" fontAlgn="auto">
              <a:spcBef>
                <a:spcPts val="370"/>
              </a:spcBef>
              <a:spcAft>
                <a:spcPts val="0"/>
              </a:spcAft>
              <a:buFont typeface="Wingdings"/>
              <a:buChar char=""/>
              <a:defRPr/>
            </a:pPr>
            <a:r>
              <a:rPr lang="en-US">
                <a:solidFill>
                  <a:srgbClr val="333399"/>
                </a:solidFill>
                <a:effectLst>
                  <a:outerShdw blurRad="38100" dist="38100" dir="2700000" algn="tl">
                    <a:srgbClr val="C0C0C0"/>
                  </a:outerShdw>
                </a:effectLst>
                <a:latin typeface="Arial" charset="0"/>
                <a:ea typeface="Arial" charset="0"/>
                <a:cs typeface="Arial" charset="0"/>
              </a:rPr>
              <a:t>Improved payment terms (interest-free credit)</a:t>
            </a:r>
          </a:p>
          <a:p>
            <a:pPr marL="548640" lvl="1" indent="-274320" fontAlgn="auto">
              <a:spcBef>
                <a:spcPts val="370"/>
              </a:spcBef>
              <a:spcAft>
                <a:spcPts val="0"/>
              </a:spcAft>
              <a:buFont typeface="Wingdings" pitchFamily="2" charset="2"/>
              <a:buNone/>
              <a:defRPr/>
            </a:pPr>
            <a:endParaRPr lang="en-US">
              <a:solidFill>
                <a:srgbClr val="333399"/>
              </a:solidFill>
              <a:effectLst>
                <a:outerShdw blurRad="38100" dist="38100" dir="2700000" algn="tl">
                  <a:srgbClr val="C0C0C0"/>
                </a:outerShdw>
              </a:effectLst>
              <a:latin typeface="Arial" charset="0"/>
              <a:ea typeface="Arial" charset="0"/>
              <a:cs typeface="Arial" charset="0"/>
            </a:endParaRPr>
          </a:p>
          <a:p>
            <a:pPr marL="548640" lvl="1" indent="-274320" fontAlgn="auto">
              <a:spcBef>
                <a:spcPts val="370"/>
              </a:spcBef>
              <a:spcAft>
                <a:spcPts val="0"/>
              </a:spcAft>
              <a:buFont typeface="Wingdings" pitchFamily="2" charset="2"/>
              <a:buNone/>
              <a:defRPr/>
            </a:pPr>
            <a:endParaRPr lang="th-TH">
              <a:solidFill>
                <a:srgbClr val="333399"/>
              </a:solidFill>
              <a:effectLst>
                <a:outerShdw blurRad="38100" dist="38100" dir="2700000" algn="tl">
                  <a:srgbClr val="C0C0C0"/>
                </a:outerShdw>
              </a:effectLst>
              <a:latin typeface="Arial" charset="0"/>
              <a:ea typeface="Arial" charset="0"/>
              <a:cs typeface="Arial" charset="0"/>
            </a:endParaRPr>
          </a:p>
        </p:txBody>
      </p:sp>
      <p:pic>
        <p:nvPicPr>
          <p:cNvPr id="21508" name="Picture 4" descr="consu23"/>
          <p:cNvPicPr>
            <a:picLocks noGrp="1" noChangeAspect="1" noChangeArrowheads="1"/>
          </p:cNvPicPr>
          <p:nvPr>
            <p:ph sz="half" idx="2"/>
          </p:nvPr>
        </p:nvPicPr>
        <p:blipFill>
          <a:blip r:embed="rId2">
            <a:lum bright="18000"/>
            <a:extLst>
              <a:ext uri="{28A0092B-C50C-407E-A947-70E740481C1C}">
                <a14:useLocalDpi xmlns:a14="http://schemas.microsoft.com/office/drawing/2010/main" val="0"/>
              </a:ext>
            </a:extLst>
          </a:blip>
          <a:srcRect/>
          <a:stretch>
            <a:fillRect/>
          </a:stretch>
        </p:blipFill>
        <p:spPr>
          <a:xfrm>
            <a:off x="5429250" y="1571625"/>
            <a:ext cx="2643188" cy="4445000"/>
          </a:xfr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227455" y="472008"/>
            <a:ext cx="7543800" cy="1295400"/>
          </a:xfrm>
        </p:spPr>
        <p:txBody>
          <a:bodyPr/>
          <a:lstStyle/>
          <a:p>
            <a:r>
              <a:rPr lang="en-US" altLang="en-US"/>
              <a:t> Different types of </a:t>
            </a:r>
            <a:br>
              <a:rPr lang="en-US" altLang="en-US"/>
            </a:br>
            <a:r>
              <a:rPr lang="en-US" altLang="en-US"/>
              <a:t>Sales Promotion</a:t>
            </a:r>
            <a:endParaRPr lang="th-TH" altLang="en-US"/>
          </a:p>
        </p:txBody>
      </p:sp>
      <p:sp>
        <p:nvSpPr>
          <p:cNvPr id="209923" name="Rectangle 3"/>
          <p:cNvSpPr>
            <a:spLocks noGrp="1" noChangeArrowheads="1"/>
          </p:cNvSpPr>
          <p:nvPr>
            <p:ph type="body" sz="half" idx="1"/>
          </p:nvPr>
        </p:nvSpPr>
        <p:spPr>
          <a:xfrm>
            <a:off x="227455" y="2000250"/>
            <a:ext cx="3175000" cy="4411662"/>
          </a:xfrm>
        </p:spPr>
        <p:txBody>
          <a:bodyPr>
            <a:normAutofit/>
          </a:bodyPr>
          <a:lstStyle/>
          <a:p>
            <a:pPr marL="274320" indent="-274320" fontAlgn="auto">
              <a:spcBef>
                <a:spcPts val="580"/>
              </a:spcBef>
              <a:spcAft>
                <a:spcPts val="0"/>
              </a:spcAft>
              <a:buFont typeface="Wingdings 2"/>
              <a:buChar char=""/>
              <a:defRPr/>
            </a:pPr>
            <a:r>
              <a:rPr lang="en-US" dirty="0">
                <a:solidFill>
                  <a:srgbClr val="FF3300"/>
                </a:solidFill>
                <a:effectLst>
                  <a:outerShdw blurRad="38100" dist="38100" dir="2700000" algn="tl">
                    <a:srgbClr val="C0C0C0"/>
                  </a:outerShdw>
                </a:effectLst>
                <a:latin typeface="Arial" charset="0"/>
                <a:ea typeface="Arial" charset="0"/>
                <a:cs typeface="Arial" charset="0"/>
              </a:rPr>
              <a:t>Product-base promotions</a:t>
            </a:r>
          </a:p>
          <a:p>
            <a:pPr marL="548640" lvl="1" indent="-274320" fontAlgn="auto">
              <a:spcBef>
                <a:spcPts val="370"/>
              </a:spcBef>
              <a:spcAft>
                <a:spcPts val="0"/>
              </a:spcAft>
              <a:buFont typeface="Wingdings"/>
              <a:buChar char=""/>
              <a:defRPr/>
            </a:pPr>
            <a:r>
              <a:rPr lang="en-US" dirty="0">
                <a:latin typeface="Arial" charset="0"/>
                <a:ea typeface="Arial" charset="0"/>
                <a:cs typeface="Arial" charset="0"/>
              </a:rPr>
              <a:t>Product samples</a:t>
            </a:r>
          </a:p>
          <a:p>
            <a:pPr marL="548640" lvl="1" indent="-274320" fontAlgn="auto">
              <a:spcBef>
                <a:spcPts val="370"/>
              </a:spcBef>
              <a:spcAft>
                <a:spcPts val="0"/>
              </a:spcAft>
              <a:buFont typeface="Wingdings"/>
              <a:buChar char=""/>
              <a:defRPr/>
            </a:pPr>
            <a:r>
              <a:rPr lang="en-US" dirty="0">
                <a:latin typeface="Arial" charset="0"/>
                <a:ea typeface="Arial" charset="0"/>
                <a:cs typeface="Arial" charset="0"/>
              </a:rPr>
              <a:t>Multipacks and </a:t>
            </a:r>
            <a:r>
              <a:rPr lang="en-US" dirty="0" err="1">
                <a:latin typeface="Arial" charset="0"/>
                <a:ea typeface="Arial" charset="0"/>
                <a:cs typeface="Arial" charset="0"/>
              </a:rPr>
              <a:t>multibuys</a:t>
            </a:r>
            <a:endParaRPr lang="en-US" dirty="0">
              <a:latin typeface="Arial" charset="0"/>
              <a:ea typeface="Arial" charset="0"/>
              <a:cs typeface="Arial" charset="0"/>
            </a:endParaRPr>
          </a:p>
          <a:p>
            <a:pPr marL="548640" lvl="1" indent="-274320" fontAlgn="auto">
              <a:spcBef>
                <a:spcPts val="370"/>
              </a:spcBef>
              <a:spcAft>
                <a:spcPts val="0"/>
              </a:spcAft>
              <a:buFont typeface="Wingdings"/>
              <a:buChar char=""/>
              <a:defRPr/>
            </a:pPr>
            <a:r>
              <a:rPr lang="en-US" dirty="0">
                <a:latin typeface="Arial" charset="0"/>
                <a:ea typeface="Arial" charset="0"/>
                <a:cs typeface="Arial" charset="0"/>
              </a:rPr>
              <a:t>Improved product quality or features</a:t>
            </a:r>
          </a:p>
        </p:txBody>
      </p:sp>
      <p:pic>
        <p:nvPicPr>
          <p:cNvPr id="22532" name="Picture 11" descr="adver09"/>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3876675" y="2000250"/>
            <a:ext cx="5267325" cy="3792538"/>
          </a:xfr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79388" y="0"/>
            <a:ext cx="8686800" cy="1295400"/>
          </a:xfrm>
        </p:spPr>
        <p:txBody>
          <a:bodyPr/>
          <a:lstStyle/>
          <a:p>
            <a:r>
              <a:rPr lang="en-US" altLang="en-US"/>
              <a:t> Different types of </a:t>
            </a:r>
            <a:br>
              <a:rPr lang="en-US" altLang="en-US"/>
            </a:br>
            <a:r>
              <a:rPr lang="en-US" altLang="en-US"/>
              <a:t>Sales Promotion</a:t>
            </a:r>
            <a:endParaRPr lang="th-TH" altLang="en-US"/>
          </a:p>
        </p:txBody>
      </p:sp>
      <p:sp>
        <p:nvSpPr>
          <p:cNvPr id="210947" name="Rectangle 3"/>
          <p:cNvSpPr>
            <a:spLocks noGrp="1" noChangeArrowheads="1"/>
          </p:cNvSpPr>
          <p:nvPr>
            <p:ph type="body" sz="half" idx="1"/>
          </p:nvPr>
        </p:nvSpPr>
        <p:spPr>
          <a:xfrm>
            <a:off x="539750" y="1341438"/>
            <a:ext cx="7354888" cy="4411662"/>
          </a:xfrm>
        </p:spPr>
        <p:txBody>
          <a:bodyPr>
            <a:normAutofit/>
          </a:bodyPr>
          <a:lstStyle/>
          <a:p>
            <a:pPr marL="274320" indent="-274320" fontAlgn="auto">
              <a:spcBef>
                <a:spcPts val="580"/>
              </a:spcBef>
              <a:spcAft>
                <a:spcPts val="0"/>
              </a:spcAft>
              <a:buFont typeface="Wingdings 2"/>
              <a:buChar char=""/>
              <a:defRPr/>
            </a:pPr>
            <a:r>
              <a:rPr lang="en-US">
                <a:solidFill>
                  <a:srgbClr val="FF3300"/>
                </a:solidFill>
                <a:effectLst>
                  <a:outerShdw blurRad="38100" dist="38100" dir="2700000" algn="tl">
                    <a:srgbClr val="C0C0C0"/>
                  </a:outerShdw>
                </a:effectLst>
                <a:latin typeface="Arial" charset="0"/>
                <a:ea typeface="Arial" charset="0"/>
                <a:cs typeface="Arial" charset="0"/>
              </a:rPr>
              <a:t>Opportunity-based promotions</a:t>
            </a:r>
          </a:p>
          <a:p>
            <a:pPr marL="548640" lvl="1" indent="-274320" fontAlgn="auto">
              <a:spcBef>
                <a:spcPts val="370"/>
              </a:spcBef>
              <a:spcAft>
                <a:spcPts val="0"/>
              </a:spcAft>
              <a:buFont typeface="Wingdings"/>
              <a:buChar char=""/>
              <a:defRPr/>
            </a:pPr>
            <a:r>
              <a:rPr lang="en-US">
                <a:solidFill>
                  <a:srgbClr val="333399"/>
                </a:solidFill>
                <a:effectLst>
                  <a:outerShdw blurRad="38100" dist="38100" dir="2700000" algn="tl">
                    <a:srgbClr val="C0C0C0"/>
                  </a:outerShdw>
                </a:effectLst>
                <a:latin typeface="Arial" charset="0"/>
                <a:ea typeface="Arial" charset="0"/>
                <a:cs typeface="Arial" charset="0"/>
              </a:rPr>
              <a:t>Competitions</a:t>
            </a:r>
          </a:p>
          <a:p>
            <a:pPr marL="548640" lvl="1" indent="-274320" fontAlgn="auto">
              <a:spcBef>
                <a:spcPts val="370"/>
              </a:spcBef>
              <a:spcAft>
                <a:spcPts val="0"/>
              </a:spcAft>
              <a:buFont typeface="Wingdings"/>
              <a:buChar char=""/>
              <a:defRPr/>
            </a:pPr>
            <a:r>
              <a:rPr lang="en-US">
                <a:solidFill>
                  <a:srgbClr val="333399"/>
                </a:solidFill>
                <a:effectLst>
                  <a:outerShdw blurRad="38100" dist="38100" dir="2700000" algn="tl">
                    <a:srgbClr val="C0C0C0"/>
                  </a:outerShdw>
                </a:effectLst>
                <a:latin typeface="Arial" charset="0"/>
                <a:ea typeface="Arial" charset="0"/>
                <a:cs typeface="Arial" charset="0"/>
              </a:rPr>
              <a:t>Promotional information</a:t>
            </a:r>
          </a:p>
        </p:txBody>
      </p:sp>
      <p:pic>
        <p:nvPicPr>
          <p:cNvPr id="30724" name="Picture 7" descr="adver06"/>
          <p:cNvPicPr>
            <a:picLocks noGrp="1" noChangeAspect="1" noChangeArrowheads="1"/>
          </p:cNvPicPr>
          <p:nvPr>
            <p:ph sz="quarter" idx="2"/>
          </p:nvPr>
        </p:nvPicPr>
        <p:blipFill>
          <a:blip r:embed="rId2"/>
          <a:srcRect/>
          <a:stretch>
            <a:fillRect/>
          </a:stretch>
        </p:blipFill>
        <p:spPr>
          <a:xfrm>
            <a:off x="1000125" y="2928938"/>
            <a:ext cx="6286500" cy="2938462"/>
          </a:xfrm>
          <a:effectLst>
            <a:outerShdw blurRad="292100" dist="139700" dir="2700000" algn="tl" rotWithShape="0">
              <a:srgbClr val="333333">
                <a:alpha val="65000"/>
              </a:srgbClr>
            </a:outerShdw>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US" altLang="en-US"/>
              <a:t>Public Relations and Sponsorship</a:t>
            </a:r>
            <a:endParaRPr lang="th-TH" altLang="en-US"/>
          </a:p>
        </p:txBody>
      </p:sp>
      <p:sp>
        <p:nvSpPr>
          <p:cNvPr id="211971" name="Rectangle 3" descr="ผืนผ้าใบ"/>
          <p:cNvSpPr>
            <a:spLocks noGrp="1" noChangeArrowheads="1"/>
          </p:cNvSpPr>
          <p:nvPr>
            <p:ph type="body" sz="half" idx="1"/>
          </p:nvPr>
        </p:nvSpPr>
        <p:spPr>
          <a:xfrm>
            <a:off x="0" y="0"/>
            <a:ext cx="9010650" cy="6858000"/>
          </a:xfrm>
          <a:blipFill dpi="0" rotWithShape="1">
            <a:blip r:embed="rId2">
              <a:alphaModFix amt="41000"/>
            </a:blip>
            <a:srcRect/>
            <a:tile tx="0" ty="0" sx="100000" sy="100000" flip="none" algn="tl"/>
          </a:blipFill>
        </p:spPr>
        <p:txBody>
          <a:bodyPr/>
          <a:lstStyle/>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endParaRPr lang="en-US" altLang="en-US" sz="2200"/>
          </a:p>
          <a:p>
            <a:pPr>
              <a:lnSpc>
                <a:spcPct val="90000"/>
              </a:lnSpc>
            </a:pPr>
            <a:r>
              <a:rPr lang="en-US" altLang="en-US" sz="2800" b="1" i="1">
                <a:solidFill>
                  <a:srgbClr val="FF3300"/>
                </a:solidFill>
                <a:effectLst>
                  <a:outerShdw blurRad="38100" dist="38100" dir="2700000" algn="tl">
                    <a:srgbClr val="C0C0C0"/>
                  </a:outerShdw>
                </a:effectLst>
              </a:rPr>
              <a:t>Creating good relationships</a:t>
            </a:r>
            <a:r>
              <a:rPr lang="en-US" altLang="en-US" sz="2200"/>
              <a:t> with the popular press and other media to help companies communicate messages to their publics-customers, the general public and government regulators – is the role of public relations (PR).</a:t>
            </a:r>
          </a:p>
          <a:p>
            <a:pPr>
              <a:lnSpc>
                <a:spcPct val="90000"/>
              </a:lnSpc>
            </a:pPr>
            <a:endParaRPr lang="en-US" altLang="en-US" sz="2200"/>
          </a:p>
          <a:p>
            <a:pPr>
              <a:lnSpc>
                <a:spcPct val="90000"/>
              </a:lnSpc>
            </a:pPr>
            <a:r>
              <a:rPr lang="en-US" altLang="en-US" sz="2200" b="1" i="1">
                <a:solidFill>
                  <a:srgbClr val="333399"/>
                </a:solidFill>
                <a:effectLst>
                  <a:outerShdw blurRad="38100" dist="38100" dir="2700000" algn="tl">
                    <a:srgbClr val="C0C0C0"/>
                  </a:outerShdw>
                </a:effectLst>
              </a:rPr>
              <a:t>The job consists not only of encouraging the press to cover positive stories about companies, but also of managing unfavorable rumors, stories and events.  Effective damage control-actions taken to limit spillover into negative public opinion – requires both good PR and timing.</a:t>
            </a:r>
            <a:endParaRPr lang="th-TH" altLang="en-US" sz="2200" b="1" i="1">
              <a:solidFill>
                <a:srgbClr val="333399"/>
              </a:solidFill>
              <a:effectLst>
                <a:outerShdw blurRad="38100" dist="38100" dir="2700000" algn="tl">
                  <a:srgbClr val="C0C0C0"/>
                </a:outerShdw>
              </a:effectLst>
            </a:endParaRPr>
          </a:p>
        </p:txBody>
      </p:sp>
      <p:pic>
        <p:nvPicPr>
          <p:cNvPr id="211972" name="Picture 4" descr="pawana7"/>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0" y="1412875"/>
            <a:ext cx="8964613" cy="5445125"/>
          </a:xfrm>
          <a:noFill/>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211972"/>
                                        </p:tgtEl>
                                        <p:attrNameLst>
                                          <p:attrName>style.visibility</p:attrName>
                                        </p:attrNameLst>
                                      </p:cBhvr>
                                      <p:to>
                                        <p:strVal val="visible"/>
                                      </p:to>
                                    </p:set>
                                    <p:animEffect transition="in" filter="strips(downLeft)">
                                      <p:cBhvr>
                                        <p:cTn id="7" dur="500"/>
                                        <p:tgtEl>
                                          <p:spTgt spid="2119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167781" y="271554"/>
            <a:ext cx="7543800" cy="1295400"/>
          </a:xfrm>
        </p:spPr>
        <p:txBody>
          <a:bodyPr/>
          <a:lstStyle/>
          <a:p>
            <a:r>
              <a:rPr lang="en-US" altLang="en-US"/>
              <a:t>Exhibit 10.2 Snickers sponsors key sporting events</a:t>
            </a:r>
            <a:endParaRPr lang="th-TH" altLang="en-US"/>
          </a:p>
        </p:txBody>
      </p:sp>
      <p:pic>
        <p:nvPicPr>
          <p:cNvPr id="25603" name="Picture 7" descr="Winter74"/>
          <p:cNvPicPr>
            <a:picLocks noGrp="1" noChangeAspect="1" noChangeArrowheads="1"/>
          </p:cNvPicPr>
          <p:nvPr>
            <p:ph sz="half" idx="1"/>
          </p:nvPr>
        </p:nvPicPr>
        <p:blipFill>
          <a:blip r:embed="rId2" cstate="print">
            <a:extLst>
              <a:ext uri="{28A0092B-C50C-407E-A947-70E740481C1C}">
                <a14:useLocalDpi xmlns:a14="http://schemas.microsoft.com/office/drawing/2010/main" val="0"/>
              </a:ext>
            </a:extLst>
          </a:blip>
          <a:srcRect/>
          <a:stretch>
            <a:fillRect/>
          </a:stretch>
        </p:blipFill>
        <p:spPr>
          <a:xfrm>
            <a:off x="395288" y="3141663"/>
            <a:ext cx="3857625" cy="3182937"/>
          </a:xfrm>
          <a:noFill/>
        </p:spPr>
      </p:pic>
      <p:pic>
        <p:nvPicPr>
          <p:cNvPr id="25604" name="Picture 11" descr="Leisur16"/>
          <p:cNvPicPr>
            <a:picLocks noGrp="1" noChangeAspect="1" noChangeArrowheads="1"/>
          </p:cNvPicPr>
          <p:nvPr>
            <p:ph sz="quarter" idx="2"/>
          </p:nvPr>
        </p:nvPicPr>
        <p:blipFill>
          <a:blip r:embed="rId3" cstate="print">
            <a:extLst>
              <a:ext uri="{28A0092B-C50C-407E-A947-70E740481C1C}">
                <a14:useLocalDpi xmlns:a14="http://schemas.microsoft.com/office/drawing/2010/main" val="0"/>
              </a:ext>
            </a:extLst>
          </a:blip>
          <a:srcRect/>
          <a:stretch>
            <a:fillRect/>
          </a:stretch>
        </p:blipFill>
        <p:spPr>
          <a:xfrm>
            <a:off x="4427538" y="1052513"/>
            <a:ext cx="2936875" cy="1839912"/>
          </a:xfrm>
          <a:noFill/>
        </p:spPr>
      </p:pic>
      <p:pic>
        <p:nvPicPr>
          <p:cNvPr id="25605" name="Picture 15" descr="Leisur14"/>
          <p:cNvPicPr>
            <a:picLocks noGrp="1" noChangeAspect="1" noChangeArrowheads="1"/>
          </p:cNvPicPr>
          <p:nvPr>
            <p:ph sz="quarter" idx="3"/>
          </p:nvPr>
        </p:nvPicPr>
        <p:blipFill>
          <a:blip r:embed="rId4" cstate="print">
            <a:extLst>
              <a:ext uri="{28A0092B-C50C-407E-A947-70E740481C1C}">
                <a14:useLocalDpi xmlns:a14="http://schemas.microsoft.com/office/drawing/2010/main" val="0"/>
              </a:ext>
            </a:extLst>
          </a:blip>
          <a:srcRect/>
          <a:stretch>
            <a:fillRect/>
          </a:stretch>
        </p:blipFill>
        <p:spPr>
          <a:xfrm rot="18273044">
            <a:off x="4370388" y="3559175"/>
            <a:ext cx="3054350" cy="2651125"/>
          </a:xfr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33400" y="0"/>
            <a:ext cx="7848600" cy="762000"/>
          </a:xfrm>
        </p:spPr>
        <p:txBody>
          <a:bodyPr/>
          <a:lstStyle/>
          <a:p>
            <a:r>
              <a:rPr lang="en-GB" altLang="en-US" sz="3000"/>
              <a:t>Effective online advertising strategies</a:t>
            </a:r>
          </a:p>
        </p:txBody>
      </p:sp>
      <p:sp>
        <p:nvSpPr>
          <p:cNvPr id="176132" name="Rectangle 4"/>
          <p:cNvSpPr>
            <a:spLocks noChangeArrowheads="1"/>
          </p:cNvSpPr>
          <p:nvPr/>
        </p:nvSpPr>
        <p:spPr bwMode="auto">
          <a:xfrm>
            <a:off x="357188" y="1714500"/>
            <a:ext cx="8532812" cy="4114800"/>
          </a:xfrm>
          <a:prstGeom prst="rect">
            <a:avLst/>
          </a:prstGeom>
          <a:solidFill>
            <a:schemeClr val="bg1">
              <a:alpha val="77000"/>
            </a:schemeClr>
          </a:solidFill>
          <a:ln w="76200">
            <a:solidFill>
              <a:srgbClr val="FF3300"/>
            </a:solidFill>
            <a:miter lim="800000"/>
            <a:headEnd/>
            <a:tailEnd/>
          </a:ln>
          <a:effectLst/>
        </p:spPr>
        <p:txBody>
          <a:bodyPr/>
          <a:lstStyle/>
          <a:p>
            <a:pPr marL="342900" indent="-342900" eaLnBrk="0" hangingPunct="0">
              <a:spcBef>
                <a:spcPct val="20000"/>
              </a:spcBef>
              <a:defRPr/>
            </a:pPr>
            <a:r>
              <a:rPr lang="en-GB" sz="2800" b="1" dirty="0">
                <a:solidFill>
                  <a:srgbClr val="000000"/>
                </a:solidFill>
                <a:ea typeface="Arial" charset="0"/>
                <a:cs typeface="Arial" charset="0"/>
              </a:rPr>
              <a:t>Following questions are important to answer:</a:t>
            </a:r>
            <a:br>
              <a:rPr lang="en-GB" sz="2800" b="1" dirty="0">
                <a:solidFill>
                  <a:srgbClr val="000000"/>
                </a:solidFill>
                <a:ea typeface="Arial" charset="0"/>
                <a:cs typeface="Arial" charset="0"/>
              </a:rPr>
            </a:br>
            <a:endParaRPr lang="en-GB" sz="2800" b="1" dirty="0">
              <a:solidFill>
                <a:srgbClr val="000000"/>
              </a:solidFill>
              <a:ea typeface="Arial" charset="0"/>
              <a:cs typeface="Arial" charset="0"/>
            </a:endParaRPr>
          </a:p>
          <a:p>
            <a:pPr marL="342900" indent="-342900" eaLnBrk="0" hangingPunct="0">
              <a:spcBef>
                <a:spcPct val="20000"/>
              </a:spcBef>
              <a:buFontTx/>
              <a:buChar char="•"/>
              <a:defRPr/>
            </a:pPr>
            <a:r>
              <a:rPr lang="en-GB" sz="3200" b="1" dirty="0">
                <a:solidFill>
                  <a:srgbClr val="FF3300"/>
                </a:solidFill>
                <a:effectLst>
                  <a:outerShdw blurRad="38100" dist="38100" dir="2700000" algn="tl">
                    <a:srgbClr val="C0C0C0"/>
                  </a:outerShdw>
                </a:effectLst>
                <a:ea typeface="Arial" charset="0"/>
                <a:cs typeface="Arial" charset="0"/>
              </a:rPr>
              <a:t>Who to advertise to?</a:t>
            </a:r>
          </a:p>
          <a:p>
            <a:pPr marL="342900" indent="-342900" eaLnBrk="0" hangingPunct="0">
              <a:spcBef>
                <a:spcPct val="20000"/>
              </a:spcBef>
              <a:buFontTx/>
              <a:buChar char="•"/>
              <a:defRPr/>
            </a:pPr>
            <a:r>
              <a:rPr lang="en-GB" sz="3200" b="1" dirty="0">
                <a:solidFill>
                  <a:srgbClr val="FF3300"/>
                </a:solidFill>
                <a:effectLst>
                  <a:outerShdw blurRad="38100" dist="38100" dir="2700000" algn="tl">
                    <a:srgbClr val="C0C0C0"/>
                  </a:outerShdw>
                </a:effectLst>
                <a:ea typeface="Arial" charset="0"/>
                <a:cs typeface="Arial" charset="0"/>
              </a:rPr>
              <a:t>How to advertise?</a:t>
            </a:r>
          </a:p>
          <a:p>
            <a:pPr marL="342900" indent="-342900" eaLnBrk="0" hangingPunct="0">
              <a:spcBef>
                <a:spcPct val="20000"/>
              </a:spcBef>
              <a:buFontTx/>
              <a:buChar char="•"/>
              <a:defRPr/>
            </a:pPr>
            <a:r>
              <a:rPr lang="en-GB" sz="3200" b="1" dirty="0">
                <a:solidFill>
                  <a:srgbClr val="FF3300"/>
                </a:solidFill>
                <a:effectLst>
                  <a:outerShdw blurRad="38100" dist="38100" dir="2700000" algn="tl">
                    <a:srgbClr val="C0C0C0"/>
                  </a:outerShdw>
                </a:effectLst>
                <a:ea typeface="Arial" charset="0"/>
                <a:cs typeface="Arial" charset="0"/>
              </a:rPr>
              <a:t>What to advertise?</a:t>
            </a:r>
          </a:p>
          <a:p>
            <a:pPr marL="342900" indent="-342900" eaLnBrk="0" hangingPunct="0">
              <a:spcBef>
                <a:spcPct val="20000"/>
              </a:spcBef>
              <a:buFontTx/>
              <a:buChar char="•"/>
              <a:defRPr/>
            </a:pPr>
            <a:r>
              <a:rPr lang="en-GB" sz="3200" b="1" dirty="0">
                <a:solidFill>
                  <a:srgbClr val="FF3300"/>
                </a:solidFill>
                <a:effectLst>
                  <a:outerShdw blurRad="38100" dist="38100" dir="2700000" algn="tl">
                    <a:srgbClr val="C0C0C0"/>
                  </a:outerShdw>
                </a:effectLst>
                <a:ea typeface="Arial" charset="0"/>
                <a:cs typeface="Arial" charset="0"/>
              </a:rPr>
              <a:t>When to advertise?</a:t>
            </a:r>
          </a:p>
          <a:p>
            <a:pPr marL="342900" indent="-342900" eaLnBrk="0" hangingPunct="0">
              <a:spcBef>
                <a:spcPct val="20000"/>
              </a:spcBef>
              <a:buFontTx/>
              <a:buChar char="•"/>
              <a:defRPr/>
            </a:pPr>
            <a:r>
              <a:rPr lang="en-GB" sz="3200" b="1" dirty="0">
                <a:solidFill>
                  <a:srgbClr val="FF3300"/>
                </a:solidFill>
                <a:effectLst>
                  <a:outerShdw blurRad="38100" dist="38100" dir="2700000" algn="tl">
                    <a:srgbClr val="C0C0C0"/>
                  </a:outerShdw>
                </a:effectLst>
                <a:ea typeface="Arial" charset="0"/>
                <a:cs typeface="Arial" charset="0"/>
              </a:rPr>
              <a:t>Where to advertise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0" y="0"/>
            <a:ext cx="7848600" cy="762000"/>
          </a:xfrm>
        </p:spPr>
        <p:txBody>
          <a:bodyPr/>
          <a:lstStyle/>
          <a:p>
            <a:r>
              <a:rPr lang="en-GB" altLang="en-US" sz="3000"/>
              <a:t>Online advertising metrics</a:t>
            </a:r>
          </a:p>
        </p:txBody>
      </p:sp>
      <p:sp>
        <p:nvSpPr>
          <p:cNvPr id="177155" name="Rectangle 3" descr="ผืนผ้าใบ"/>
          <p:cNvSpPr>
            <a:spLocks noChangeArrowheads="1"/>
          </p:cNvSpPr>
          <p:nvPr/>
        </p:nvSpPr>
        <p:spPr bwMode="auto">
          <a:xfrm>
            <a:off x="0" y="-65088"/>
            <a:ext cx="9286875" cy="6923088"/>
          </a:xfrm>
          <a:prstGeom prst="rect">
            <a:avLst/>
          </a:prstGeom>
          <a:blipFill dpi="0" rotWithShape="1">
            <a:blip r:embed="rId2">
              <a:alphaModFix amt="46000"/>
            </a:blip>
            <a:srcRect/>
            <a:tile tx="0" ty="0" sx="100000" sy="100000" flip="none" algn="tl"/>
          </a:blipFill>
          <a:ln w="76200">
            <a:solidFill>
              <a:srgbClr val="FF3300"/>
            </a:solidFill>
            <a:miter lim="800000"/>
            <a:headEnd/>
            <a:tailEnd/>
          </a:ln>
        </p:spPr>
        <p:txBody>
          <a:bodyPr>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pPr>
            <a:endParaRPr lang="en-GB" altLang="en-US" sz="2400" b="1" i="1">
              <a:solidFill>
                <a:srgbClr val="000000"/>
              </a:solidFill>
              <a:effectLst>
                <a:outerShdw blurRad="38100" dist="38100" dir="2700000" algn="tl">
                  <a:srgbClr val="C0C0C0"/>
                </a:outerShdw>
              </a:effectLst>
              <a:latin typeface="Minion-Regular" charset="0"/>
            </a:endParaRPr>
          </a:p>
          <a:p>
            <a:pPr>
              <a:spcBef>
                <a:spcPct val="50000"/>
              </a:spcBef>
            </a:pPr>
            <a:endParaRPr lang="en-GB" altLang="en-US" sz="2400" b="1" i="1">
              <a:solidFill>
                <a:srgbClr val="000000"/>
              </a:solidFill>
              <a:effectLst>
                <a:outerShdw blurRad="38100" dist="38100" dir="2700000" algn="tl">
                  <a:srgbClr val="C0C0C0"/>
                </a:outerShdw>
              </a:effectLst>
              <a:latin typeface="Minion-Regular" charset="0"/>
            </a:endParaRPr>
          </a:p>
          <a:p>
            <a:pPr>
              <a:spcBef>
                <a:spcPct val="50000"/>
              </a:spcBef>
            </a:pPr>
            <a:endParaRPr lang="en-GB" altLang="en-US" sz="2400" b="1" i="1">
              <a:solidFill>
                <a:srgbClr val="000000"/>
              </a:solidFill>
              <a:effectLst>
                <a:outerShdw blurRad="38100" dist="38100" dir="2700000" algn="tl">
                  <a:srgbClr val="C0C0C0"/>
                </a:outerShdw>
              </a:effectLst>
              <a:latin typeface="Minion-Regular" charset="0"/>
            </a:endParaRPr>
          </a:p>
          <a:p>
            <a:pPr>
              <a:spcBef>
                <a:spcPct val="50000"/>
              </a:spcBef>
            </a:pPr>
            <a:r>
              <a:rPr lang="en-GB" altLang="en-US" sz="2400" b="1" i="1">
                <a:solidFill>
                  <a:srgbClr val="000000"/>
                </a:solidFill>
                <a:effectLst>
                  <a:outerShdw blurRad="38100" dist="38100" dir="2700000" algn="tl">
                    <a:srgbClr val="C0C0C0"/>
                  </a:outerShdw>
                </a:effectLst>
                <a:latin typeface="Minion-Regular" charset="0"/>
              </a:rPr>
              <a:t>Some of the most commonly used measures include:</a:t>
            </a:r>
          </a:p>
          <a:p>
            <a:pPr>
              <a:spcBef>
                <a:spcPct val="50000"/>
              </a:spcBef>
            </a:pPr>
            <a:r>
              <a:rPr lang="en-GB" altLang="en-US" sz="2400">
                <a:solidFill>
                  <a:srgbClr val="000000"/>
                </a:solidFill>
                <a:latin typeface="Minion-Regular" charset="0"/>
              </a:rPr>
              <a:t>• </a:t>
            </a:r>
            <a:r>
              <a:rPr lang="en-GB" altLang="en-US" sz="2400" b="1">
                <a:solidFill>
                  <a:srgbClr val="FF3300"/>
                </a:solidFill>
                <a:effectLst>
                  <a:outerShdw blurRad="38100" dist="38100" dir="2700000" algn="tl">
                    <a:srgbClr val="C0C0C0"/>
                  </a:outerShdw>
                </a:effectLst>
                <a:latin typeface="Minion-Bold" charset="0"/>
              </a:rPr>
              <a:t>clickthroughs </a:t>
            </a:r>
            <a:r>
              <a:rPr lang="en-GB" altLang="en-US" sz="2400">
                <a:solidFill>
                  <a:srgbClr val="000000"/>
                </a:solidFill>
                <a:effectLst>
                  <a:outerShdw blurRad="38100" dist="38100" dir="2700000" algn="tl">
                    <a:srgbClr val="C0C0C0"/>
                  </a:outerShdw>
                </a:effectLst>
                <a:latin typeface="Minion-Regular" charset="0"/>
              </a:rPr>
              <a:t>– the number of times that users click on an advertisement</a:t>
            </a:r>
          </a:p>
          <a:p>
            <a:pPr>
              <a:spcBef>
                <a:spcPct val="50000"/>
              </a:spcBef>
            </a:pPr>
            <a:r>
              <a:rPr lang="en-GB" altLang="en-US" sz="2400">
                <a:solidFill>
                  <a:srgbClr val="000000"/>
                </a:solidFill>
                <a:effectLst>
                  <a:outerShdw blurRad="38100" dist="38100" dir="2700000" algn="tl">
                    <a:srgbClr val="C0C0C0"/>
                  </a:outerShdw>
                </a:effectLst>
                <a:latin typeface="Minion-Regular" charset="0"/>
              </a:rPr>
              <a:t>• </a:t>
            </a:r>
            <a:r>
              <a:rPr lang="en-GB" altLang="en-US" sz="2400" b="1">
                <a:solidFill>
                  <a:srgbClr val="FF3300"/>
                </a:solidFill>
                <a:effectLst>
                  <a:outerShdw blurRad="38100" dist="38100" dir="2700000" algn="tl">
                    <a:srgbClr val="C0C0C0"/>
                  </a:outerShdw>
                </a:effectLst>
                <a:latin typeface="Minion-Bold" charset="0"/>
              </a:rPr>
              <a:t>cost per click</a:t>
            </a:r>
            <a:r>
              <a:rPr lang="en-GB" altLang="en-US" sz="2400" b="1">
                <a:solidFill>
                  <a:srgbClr val="000000"/>
                </a:solidFill>
                <a:effectLst>
                  <a:outerShdw blurRad="38100" dist="38100" dir="2700000" algn="tl">
                    <a:srgbClr val="C0C0C0"/>
                  </a:outerShdw>
                </a:effectLst>
                <a:latin typeface="Minion-Bold" charset="0"/>
              </a:rPr>
              <a:t> – </a:t>
            </a:r>
            <a:r>
              <a:rPr lang="en-GB" altLang="en-US" sz="2400">
                <a:solidFill>
                  <a:srgbClr val="000000"/>
                </a:solidFill>
                <a:effectLst>
                  <a:outerShdw blurRad="38100" dist="38100" dir="2700000" algn="tl">
                    <a:srgbClr val="C0C0C0"/>
                  </a:outerShdw>
                </a:effectLst>
                <a:latin typeface="Minion-Regular" charset="0"/>
              </a:rPr>
              <a:t>the amount spent by the advertiser to generate one clickthrough</a:t>
            </a:r>
          </a:p>
          <a:p>
            <a:pPr>
              <a:spcBef>
                <a:spcPct val="50000"/>
              </a:spcBef>
            </a:pPr>
            <a:r>
              <a:rPr lang="en-GB" altLang="en-US" sz="2400">
                <a:solidFill>
                  <a:srgbClr val="000000"/>
                </a:solidFill>
                <a:effectLst>
                  <a:outerShdw blurRad="38100" dist="38100" dir="2700000" algn="tl">
                    <a:srgbClr val="C0C0C0"/>
                  </a:outerShdw>
                </a:effectLst>
                <a:latin typeface="Minion-Regular" charset="0"/>
              </a:rPr>
              <a:t>• </a:t>
            </a:r>
            <a:r>
              <a:rPr lang="en-GB" altLang="en-US" sz="2400" b="1">
                <a:solidFill>
                  <a:srgbClr val="FF3300"/>
                </a:solidFill>
                <a:effectLst>
                  <a:outerShdw blurRad="38100" dist="38100" dir="2700000" algn="tl">
                    <a:srgbClr val="C0C0C0"/>
                  </a:outerShdw>
                </a:effectLst>
                <a:latin typeface="Minion-Bold" charset="0"/>
              </a:rPr>
              <a:t>cost per action/lead (CPA/L)</a:t>
            </a:r>
            <a:r>
              <a:rPr lang="en-GB" altLang="en-US" sz="2400" b="1">
                <a:solidFill>
                  <a:srgbClr val="000000"/>
                </a:solidFill>
                <a:effectLst>
                  <a:outerShdw blurRad="38100" dist="38100" dir="2700000" algn="tl">
                    <a:srgbClr val="C0C0C0"/>
                  </a:outerShdw>
                </a:effectLst>
                <a:latin typeface="Minion-Bold" charset="0"/>
              </a:rPr>
              <a:t> </a:t>
            </a:r>
            <a:r>
              <a:rPr lang="en-GB" altLang="en-US" sz="2400">
                <a:solidFill>
                  <a:srgbClr val="000000"/>
                </a:solidFill>
                <a:effectLst>
                  <a:outerShdw blurRad="38100" dist="38100" dir="2700000" algn="tl">
                    <a:srgbClr val="C0C0C0"/>
                  </a:outerShdw>
                </a:effectLst>
                <a:latin typeface="Minion-Regular" charset="0"/>
              </a:rPr>
              <a:t>– the amount spent by the advertiser to generate one lead, one desired action, or simply information on one likely user; the advertiser pays an amount based upon the number of users who fulfil the desired action</a:t>
            </a:r>
          </a:p>
          <a:p>
            <a:pPr>
              <a:spcBef>
                <a:spcPct val="50000"/>
              </a:spcBef>
            </a:pPr>
            <a:r>
              <a:rPr lang="en-GB" altLang="en-US" sz="2400">
                <a:solidFill>
                  <a:srgbClr val="000000"/>
                </a:solidFill>
                <a:effectLst>
                  <a:outerShdw blurRad="38100" dist="38100" dir="2700000" algn="tl">
                    <a:srgbClr val="C0C0C0"/>
                  </a:outerShdw>
                </a:effectLst>
                <a:latin typeface="Minion-Regular" charset="0"/>
              </a:rPr>
              <a:t>• </a:t>
            </a:r>
            <a:r>
              <a:rPr lang="en-GB" altLang="en-US" sz="2400" b="1">
                <a:solidFill>
                  <a:srgbClr val="FF3300"/>
                </a:solidFill>
                <a:effectLst>
                  <a:outerShdw blurRad="38100" dist="38100" dir="2700000" algn="tl">
                    <a:srgbClr val="C0C0C0"/>
                  </a:outerShdw>
                </a:effectLst>
                <a:latin typeface="Minion-Bold" charset="0"/>
              </a:rPr>
              <a:t>cost per sale (CPS)</a:t>
            </a:r>
            <a:r>
              <a:rPr lang="en-GB" altLang="en-US" sz="2400" b="1">
                <a:solidFill>
                  <a:srgbClr val="000000"/>
                </a:solidFill>
                <a:effectLst>
                  <a:outerShdw blurRad="38100" dist="38100" dir="2700000" algn="tl">
                    <a:srgbClr val="C0C0C0"/>
                  </a:outerShdw>
                </a:effectLst>
                <a:latin typeface="Minion-Bold" charset="0"/>
              </a:rPr>
              <a:t> </a:t>
            </a:r>
            <a:r>
              <a:rPr lang="en-GB" altLang="en-US" sz="2400">
                <a:solidFill>
                  <a:srgbClr val="000000"/>
                </a:solidFill>
                <a:effectLst>
                  <a:outerShdw blurRad="38100" dist="38100" dir="2700000" algn="tl">
                    <a:srgbClr val="C0C0C0"/>
                  </a:outerShdw>
                </a:effectLst>
                <a:latin typeface="Minion-Regular" charset="0"/>
              </a:rPr>
              <a:t>– the amount spent by the advertiser to generate one sale; here, the advertiser pays an amount based upon how many users actually purchase something.</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533400" y="0"/>
            <a:ext cx="7848600" cy="762000"/>
          </a:xfrm>
        </p:spPr>
        <p:txBody>
          <a:bodyPr/>
          <a:lstStyle/>
          <a:p>
            <a:r>
              <a:rPr lang="en-GB" altLang="en-US" sz="3000"/>
              <a:t>Building online buyer loyalty</a:t>
            </a:r>
          </a:p>
        </p:txBody>
      </p:sp>
      <p:sp>
        <p:nvSpPr>
          <p:cNvPr id="178179" name="Rectangle 3" descr="ผืนผ้าใบ"/>
          <p:cNvSpPr>
            <a:spLocks noChangeArrowheads="1"/>
          </p:cNvSpPr>
          <p:nvPr/>
        </p:nvSpPr>
        <p:spPr bwMode="auto">
          <a:xfrm>
            <a:off x="0" y="-66973"/>
            <a:ext cx="9144000" cy="6924973"/>
          </a:xfrm>
          <a:prstGeom prst="rect">
            <a:avLst/>
          </a:prstGeom>
          <a:blipFill dpi="0" rotWithShape="1">
            <a:blip r:embed="rId2">
              <a:alphaModFix amt="52000"/>
            </a:blip>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50000"/>
              </a:spcBef>
            </a:pPr>
            <a:endParaRPr lang="en-GB" altLang="en-US" sz="2400">
              <a:solidFill>
                <a:srgbClr val="FF3300"/>
              </a:solidFill>
              <a:effectLst>
                <a:outerShdw blurRad="38100" dist="38100" dir="2700000" algn="tl">
                  <a:srgbClr val="C0C0C0"/>
                </a:outerShdw>
              </a:effectLst>
              <a:ea typeface="Arial" charset="0"/>
              <a:cs typeface="Arial" charset="0"/>
            </a:endParaRPr>
          </a:p>
          <a:p>
            <a:pPr>
              <a:spcBef>
                <a:spcPct val="50000"/>
              </a:spcBef>
            </a:pPr>
            <a:endParaRPr lang="en-GB" altLang="en-US" sz="2400">
              <a:solidFill>
                <a:srgbClr val="FF3300"/>
              </a:solidFill>
              <a:effectLst>
                <a:outerShdw blurRad="38100" dist="38100" dir="2700000" algn="tl">
                  <a:srgbClr val="C0C0C0"/>
                </a:outerShdw>
              </a:effectLst>
              <a:ea typeface="Arial" charset="0"/>
              <a:cs typeface="Arial" charset="0"/>
            </a:endParaRPr>
          </a:p>
          <a:p>
            <a:pPr>
              <a:spcBef>
                <a:spcPct val="50000"/>
              </a:spcBef>
            </a:pPr>
            <a:r>
              <a:rPr lang="en-GB" altLang="en-US" sz="2400">
                <a:solidFill>
                  <a:srgbClr val="FF3300"/>
                </a:solidFill>
                <a:effectLst>
                  <a:outerShdw blurRad="38100" dist="38100" dir="2700000" algn="tl">
                    <a:srgbClr val="C0C0C0"/>
                  </a:outerShdw>
                </a:effectLst>
                <a:ea typeface="Arial" charset="0"/>
                <a:cs typeface="Arial" charset="0"/>
              </a:rPr>
              <a:t>Using the web as a vehicle for building loyalty on the part of international buyers involves five stages:</a:t>
            </a:r>
          </a:p>
          <a:p>
            <a:pPr>
              <a:spcBef>
                <a:spcPct val="50000"/>
              </a:spcBef>
            </a:pPr>
            <a:r>
              <a:rPr lang="en-GB" altLang="en-US" sz="2800">
                <a:solidFill>
                  <a:srgbClr val="FF3300"/>
                </a:solidFill>
                <a:effectLst>
                  <a:outerShdw blurRad="38100" dist="38100" dir="2700000" algn="tl">
                    <a:srgbClr val="C0C0C0"/>
                  </a:outerShdw>
                </a:effectLst>
                <a:ea typeface="Arial" charset="0"/>
                <a:cs typeface="Arial" charset="0"/>
              </a:rPr>
              <a:t>1. Attract</a:t>
            </a:r>
          </a:p>
          <a:p>
            <a:pPr>
              <a:spcBef>
                <a:spcPct val="50000"/>
              </a:spcBef>
            </a:pPr>
            <a:r>
              <a:rPr lang="en-GB" altLang="en-US" sz="2400">
                <a:solidFill>
                  <a:srgbClr val="333399"/>
                </a:solidFill>
                <a:effectLst>
                  <a:outerShdw blurRad="38100" dist="38100" dir="2700000" algn="tl">
                    <a:srgbClr val="C0C0C0"/>
                  </a:outerShdw>
                </a:effectLst>
                <a:ea typeface="Arial" charset="0"/>
                <a:cs typeface="Arial" charset="0"/>
              </a:rPr>
              <a:t>Attract clients to visit the website. They do so on a voluntary basis and will not come simply because a site has been created. To create awareness of a site, it is necessary to use banner ads and links to other sites.</a:t>
            </a:r>
            <a:endParaRPr lang="en-GB" altLang="en-US" sz="2800">
              <a:solidFill>
                <a:srgbClr val="333399"/>
              </a:solidFill>
              <a:effectLst>
                <a:outerShdw blurRad="38100" dist="38100" dir="2700000" algn="tl">
                  <a:srgbClr val="C0C0C0"/>
                </a:outerShdw>
              </a:effectLst>
              <a:ea typeface="Arial" charset="0"/>
              <a:cs typeface="Arial" charset="0"/>
            </a:endParaRPr>
          </a:p>
          <a:p>
            <a:pPr>
              <a:spcBef>
                <a:spcPct val="50000"/>
              </a:spcBef>
            </a:pPr>
            <a:r>
              <a:rPr lang="en-GB" altLang="en-US" sz="2800">
                <a:solidFill>
                  <a:srgbClr val="FF3300"/>
                </a:solidFill>
                <a:effectLst>
                  <a:outerShdw blurRad="38100" dist="38100" dir="2700000" algn="tl">
                    <a:srgbClr val="C0C0C0"/>
                  </a:outerShdw>
                </a:effectLst>
                <a:ea typeface="Arial" charset="0"/>
                <a:cs typeface="Arial" charset="0"/>
              </a:rPr>
              <a:t>2. Engage</a:t>
            </a:r>
          </a:p>
          <a:p>
            <a:pPr>
              <a:spcBef>
                <a:spcPct val="50000"/>
              </a:spcBef>
            </a:pPr>
            <a:r>
              <a:rPr lang="en-GB" altLang="en-US" sz="2400">
                <a:solidFill>
                  <a:srgbClr val="333399"/>
                </a:solidFill>
                <a:effectLst>
                  <a:outerShdw blurRad="38100" dist="38100" dir="2700000" algn="tl">
                    <a:srgbClr val="C0C0C0"/>
                  </a:outerShdw>
                </a:effectLst>
                <a:ea typeface="Arial" charset="0"/>
                <a:cs typeface="Arial" charset="0"/>
              </a:rPr>
              <a:t>Engage visitors’ attention. This is necessary in order to get the visitor to a site in order to participate and encourage interaction. Most sites fail as promotional mediums because they are boring and have poorly presented material. In this regard, the content of the site is most important.</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4"/>
          <p:cNvSpPr>
            <a:spLocks noGrp="1" noChangeArrowheads="1"/>
          </p:cNvSpPr>
          <p:nvPr>
            <p:ph type="title"/>
          </p:nvPr>
        </p:nvSpPr>
        <p:spPr>
          <a:noFill/>
        </p:spPr>
        <p:txBody>
          <a:bodyPr anchor="ctr"/>
          <a:lstStyle/>
          <a:p>
            <a:r>
              <a:rPr lang="en-GB" altLang="en-US" sz="3000"/>
              <a:t>Building online buyer loyalty</a:t>
            </a:r>
          </a:p>
        </p:txBody>
      </p:sp>
      <p:sp>
        <p:nvSpPr>
          <p:cNvPr id="179205" name="Rectangle 5"/>
          <p:cNvSpPr>
            <a:spLocks noChangeArrowheads="1"/>
          </p:cNvSpPr>
          <p:nvPr/>
        </p:nvSpPr>
        <p:spPr bwMode="auto">
          <a:xfrm>
            <a:off x="228600" y="1193723"/>
            <a:ext cx="9144000" cy="5509200"/>
          </a:xfrm>
          <a:prstGeom prst="rect">
            <a:avLst/>
          </a:prstGeom>
          <a:solidFill>
            <a:schemeClr val="bg1">
              <a:alpha val="57001"/>
            </a:schemeClr>
          </a:solidFill>
          <a:ln w="9525">
            <a:noFill/>
            <a:miter lim="800000"/>
            <a:headEnd/>
            <a:tailEnd/>
          </a:ln>
          <a:effectLst/>
        </p:spPr>
        <p:txBody>
          <a:bodyPr>
            <a:spAutoFit/>
          </a:bodyPr>
          <a:lstStyle/>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3. Retain</a:t>
            </a:r>
          </a:p>
          <a:p>
            <a:pPr eaLnBrk="0" hangingPunct="0">
              <a:spcBef>
                <a:spcPct val="50000"/>
              </a:spcBef>
              <a:defRPr/>
            </a:pPr>
            <a:r>
              <a:rPr lang="en-GB" sz="2000" dirty="0">
                <a:solidFill>
                  <a:srgbClr val="333399"/>
                </a:solidFill>
                <a:effectLst>
                  <a:outerShdw blurRad="38100" dist="38100" dir="2700000" algn="tl">
                    <a:srgbClr val="C0C0C0"/>
                  </a:outerShdw>
                </a:effectLst>
                <a:ea typeface="Arial" charset="0"/>
                <a:cs typeface="Arial" charset="0"/>
              </a:rPr>
              <a:t>Retain the visitor’s interest in your site. This is important to ensure repeat visits to the site and the creation of a one-to-one relationship between the firm and its potential overseas customers. </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4. Learn</a:t>
            </a:r>
          </a:p>
          <a:p>
            <a:pPr eaLnBrk="0" hangingPunct="0">
              <a:spcBef>
                <a:spcPct val="50000"/>
              </a:spcBef>
              <a:defRPr/>
            </a:pPr>
            <a:r>
              <a:rPr lang="en-GB" sz="2000" dirty="0">
                <a:solidFill>
                  <a:srgbClr val="333399"/>
                </a:solidFill>
                <a:effectLst>
                  <a:outerShdw blurRad="38100" dist="38100" dir="2700000" algn="tl">
                    <a:srgbClr val="C0C0C0"/>
                  </a:outerShdw>
                </a:effectLst>
                <a:ea typeface="Arial" charset="0"/>
                <a:cs typeface="Arial" charset="0"/>
              </a:rPr>
              <a:t>Learn about the client and their preferences. This is enabled by providing on the site an easy-to-use facility for feedback and comment. The use of cookies can assist in this.</a:t>
            </a:r>
          </a:p>
          <a:p>
            <a:pPr eaLnBrk="0" hangingPunct="0">
              <a:spcBef>
                <a:spcPct val="50000"/>
              </a:spcBef>
              <a:defRPr/>
            </a:pPr>
            <a:r>
              <a:rPr lang="en-GB" sz="2800" dirty="0">
                <a:solidFill>
                  <a:srgbClr val="FF3300"/>
                </a:solidFill>
                <a:effectLst>
                  <a:outerShdw blurRad="38100" dist="38100" dir="2700000" algn="tl">
                    <a:srgbClr val="C0C0C0"/>
                  </a:outerShdw>
                </a:effectLst>
                <a:ea typeface="Arial" charset="0"/>
                <a:cs typeface="Arial" charset="0"/>
              </a:rPr>
              <a:t>5. Relate</a:t>
            </a:r>
          </a:p>
          <a:p>
            <a:pPr eaLnBrk="0" hangingPunct="0">
              <a:spcBef>
                <a:spcPct val="50000"/>
              </a:spcBef>
              <a:defRPr/>
            </a:pPr>
            <a:r>
              <a:rPr lang="en-GB" sz="2000" dirty="0">
                <a:solidFill>
                  <a:srgbClr val="333399"/>
                </a:solidFill>
                <a:effectLst>
                  <a:outerShdw blurRad="38100" dist="38100" dir="2700000" algn="tl">
                    <a:srgbClr val="C0C0C0"/>
                  </a:outerShdw>
                </a:effectLst>
                <a:ea typeface="Arial" charset="0"/>
                <a:cs typeface="Arial" charset="0"/>
              </a:rPr>
              <a:t>Adopt a deliberate policy of building relationships with site visitors. This is achieved by providing value-added content, by tailoring the product/service to the needs of each customer and promising customized delivery.</a:t>
            </a:r>
          </a:p>
          <a:p>
            <a:pPr eaLnBrk="0" hangingPunct="0">
              <a:spcBef>
                <a:spcPct val="50000"/>
              </a:spcBef>
              <a:defRPr/>
            </a:pPr>
            <a:endParaRPr lang="en-GB" sz="2000" dirty="0">
              <a:solidFill>
                <a:srgbClr val="333399"/>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533400" y="0"/>
            <a:ext cx="7848600" cy="762000"/>
          </a:xfrm>
        </p:spPr>
        <p:txBody>
          <a:bodyPr/>
          <a:lstStyle/>
          <a:p>
            <a:r>
              <a:rPr lang="en-GB" altLang="en-US" sz="3000"/>
              <a:t>Online buying behaviour</a:t>
            </a:r>
          </a:p>
        </p:txBody>
      </p:sp>
      <p:pic>
        <p:nvPicPr>
          <p:cNvPr id="3072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981075"/>
            <a:ext cx="8642350" cy="5208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533400" y="0"/>
            <a:ext cx="7848600" cy="762000"/>
          </a:xfrm>
        </p:spPr>
        <p:txBody>
          <a:bodyPr/>
          <a:lstStyle/>
          <a:p>
            <a:r>
              <a:rPr lang="en-GB" altLang="en-US" sz="3000"/>
              <a:t>Viral marketing</a:t>
            </a:r>
          </a:p>
        </p:txBody>
      </p:sp>
      <p:pic>
        <p:nvPicPr>
          <p:cNvPr id="31747" name="Picture 6" descr="Inet09"/>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1143000" y="3833813"/>
            <a:ext cx="6389688" cy="3024187"/>
          </a:xfrm>
          <a:noFill/>
        </p:spPr>
      </p:pic>
      <p:sp>
        <p:nvSpPr>
          <p:cNvPr id="181251" name="Rectangle 3"/>
          <p:cNvSpPr>
            <a:spLocks noChangeArrowheads="1"/>
          </p:cNvSpPr>
          <p:nvPr/>
        </p:nvSpPr>
        <p:spPr bwMode="auto">
          <a:xfrm>
            <a:off x="642938" y="1500188"/>
            <a:ext cx="7358062" cy="2370137"/>
          </a:xfrm>
          <a:prstGeom prst="rect">
            <a:avLst/>
          </a:prstGeom>
          <a:noFill/>
          <a:ln w="9525">
            <a:noFill/>
            <a:miter lim="800000"/>
            <a:headEnd/>
            <a:tailEnd/>
          </a:ln>
          <a:effectLst/>
        </p:spPr>
        <p:txBody>
          <a:bodyPr>
            <a:spAutoFit/>
          </a:bodyPr>
          <a:lstStyle/>
          <a:p>
            <a:pPr eaLnBrk="0" hangingPunct="0">
              <a:spcBef>
                <a:spcPct val="50000"/>
              </a:spcBef>
              <a:defRPr/>
            </a:pPr>
            <a:r>
              <a:rPr lang="en-GB" sz="2800" b="1" dirty="0">
                <a:solidFill>
                  <a:srgbClr val="FF3300"/>
                </a:solidFill>
                <a:effectLst>
                  <a:outerShdw blurRad="38100" dist="38100" dir="2700000" algn="tl">
                    <a:srgbClr val="C0C0C0"/>
                  </a:outerShdw>
                </a:effectLst>
                <a:latin typeface="Minion-Italic" charset="0"/>
                <a:cs typeface="Angsana New" pitchFamily="18" charset="-34"/>
              </a:rPr>
              <a:t>Viral marketing</a:t>
            </a:r>
            <a:r>
              <a:rPr lang="en-GB" sz="2800" dirty="0">
                <a:solidFill>
                  <a:srgbClr val="000000"/>
                </a:solidFill>
                <a:latin typeface="Minion-Regular" charset="0"/>
                <a:cs typeface="Angsana New" pitchFamily="18" charset="-34"/>
              </a:rPr>
              <a:t> </a:t>
            </a:r>
            <a:r>
              <a:rPr lang="en-GB" sz="2400" b="1" i="1" dirty="0">
                <a:solidFill>
                  <a:srgbClr val="333399"/>
                </a:solidFill>
                <a:effectLst>
                  <a:outerShdw blurRad="38100" dist="38100" dir="2700000" algn="tl">
                    <a:srgbClr val="C0C0C0"/>
                  </a:outerShdw>
                </a:effectLst>
                <a:latin typeface="Minion-Regular" charset="0"/>
                <a:cs typeface="Angsana New" pitchFamily="18" charset="-34"/>
              </a:rPr>
              <a:t>is the multiplier effect achieved when visitors to a website provide contact information not only for themselves but also for others who may be interested in a product or service, or when they pass on the site’s information to others.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33400" y="0"/>
            <a:ext cx="7848600" cy="762000"/>
          </a:xfrm>
        </p:spPr>
        <p:txBody>
          <a:bodyPr/>
          <a:lstStyle/>
          <a:p>
            <a:r>
              <a:rPr lang="en-GB" altLang="en-US" sz="3000"/>
              <a:t>M-marketing</a:t>
            </a:r>
          </a:p>
        </p:txBody>
      </p:sp>
      <p:sp>
        <p:nvSpPr>
          <p:cNvPr id="182275" name="Rectangle 3"/>
          <p:cNvSpPr>
            <a:spLocks noChangeArrowheads="1"/>
          </p:cNvSpPr>
          <p:nvPr/>
        </p:nvSpPr>
        <p:spPr bwMode="auto">
          <a:xfrm>
            <a:off x="285750" y="1285875"/>
            <a:ext cx="8858250" cy="5140325"/>
          </a:xfrm>
          <a:prstGeom prst="rect">
            <a:avLst/>
          </a:prstGeom>
          <a:noFill/>
          <a:ln w="9525">
            <a:noFill/>
            <a:miter lim="800000"/>
            <a:headEnd/>
            <a:tailEnd/>
          </a:ln>
          <a:effectLst/>
        </p:spPr>
        <p:txBody>
          <a:bodyPr>
            <a:spAutoFit/>
          </a:bodyPr>
          <a:lstStyle/>
          <a:p>
            <a:pPr eaLnBrk="0" hangingPunct="0">
              <a:spcBef>
                <a:spcPct val="50000"/>
              </a:spcBef>
              <a:buFontTx/>
              <a:buChar char="•"/>
              <a:defRPr/>
            </a:pPr>
            <a:r>
              <a:rPr lang="en-GB" sz="2400" dirty="0">
                <a:solidFill>
                  <a:srgbClr val="FF3300"/>
                </a:solidFill>
                <a:effectLst>
                  <a:outerShdw blurRad="38100" dist="38100" dir="2700000" algn="tl">
                    <a:srgbClr val="C0C0C0"/>
                  </a:outerShdw>
                </a:effectLst>
                <a:ea typeface="Arial" charset="0"/>
                <a:cs typeface="Arial" charset="0"/>
              </a:rPr>
              <a:t> </a:t>
            </a:r>
            <a:r>
              <a:rPr lang="en-GB" sz="2800" dirty="0">
                <a:solidFill>
                  <a:srgbClr val="FF3300"/>
                </a:solidFill>
                <a:effectLst>
                  <a:outerShdw blurRad="38100" dist="38100" dir="2700000" algn="tl">
                    <a:srgbClr val="C0C0C0"/>
                  </a:outerShdw>
                </a:effectLst>
                <a:ea typeface="Arial" charset="0"/>
                <a:cs typeface="Arial" charset="0"/>
              </a:rPr>
              <a:t>M-business</a:t>
            </a:r>
            <a:r>
              <a:rPr lang="en-GB" sz="2800" dirty="0">
                <a:solidFill>
                  <a:srgbClr val="000000"/>
                </a:solidFill>
                <a:ea typeface="Arial" charset="0"/>
                <a:cs typeface="Arial" charset="0"/>
              </a:rPr>
              <a:t> represents </a:t>
            </a:r>
            <a:r>
              <a:rPr lang="en-GB" sz="2800" dirty="0">
                <a:solidFill>
                  <a:srgbClr val="FF3300"/>
                </a:solidFill>
                <a:effectLst>
                  <a:outerShdw blurRad="38100" dist="38100" dir="2700000" algn="tl">
                    <a:srgbClr val="C0C0C0"/>
                  </a:outerShdw>
                </a:effectLst>
                <a:ea typeface="Arial" charset="0"/>
                <a:cs typeface="Arial" charset="0"/>
              </a:rPr>
              <a:t>‘mobile’ business</a:t>
            </a:r>
            <a:r>
              <a:rPr lang="en-GB" sz="2800" dirty="0">
                <a:solidFill>
                  <a:srgbClr val="000000"/>
                </a:solidFill>
                <a:ea typeface="Arial" charset="0"/>
                <a:cs typeface="Arial" charset="0"/>
              </a:rPr>
              <a:t> and refers to the new communications and information delivery model created when telecommunications and the Internet converge.</a:t>
            </a:r>
          </a:p>
          <a:p>
            <a:pPr eaLnBrk="0" hangingPunct="0">
              <a:spcBef>
                <a:spcPct val="50000"/>
              </a:spcBef>
              <a:buFontTx/>
              <a:buChar char="•"/>
              <a:defRPr/>
            </a:pPr>
            <a:r>
              <a:rPr lang="en-GB" sz="2800" dirty="0">
                <a:solidFill>
                  <a:srgbClr val="000000"/>
                </a:solidFill>
                <a:ea typeface="Arial" charset="0"/>
                <a:cs typeface="Arial" charset="0"/>
              </a:rPr>
              <a:t> M-marketing is defined as the </a:t>
            </a:r>
            <a:r>
              <a:rPr lang="en-GB" sz="2400" dirty="0">
                <a:solidFill>
                  <a:srgbClr val="FF3300"/>
                </a:solidFill>
                <a:effectLst>
                  <a:outerShdw blurRad="38100" dist="38100" dir="2700000" algn="tl">
                    <a:srgbClr val="C0C0C0"/>
                  </a:outerShdw>
                </a:effectLst>
                <a:ea typeface="Arial" charset="0"/>
                <a:cs typeface="Arial" charset="0"/>
              </a:rPr>
              <a:t>application of marketing to the mobile environment of smart phones, mobile phones, personal digital assistants (PDAs) and </a:t>
            </a:r>
            <a:r>
              <a:rPr lang="en-GB" sz="2400" dirty="0" err="1">
                <a:solidFill>
                  <a:srgbClr val="FF3300"/>
                </a:solidFill>
                <a:effectLst>
                  <a:outerShdw blurRad="38100" dist="38100" dir="2700000" algn="tl">
                    <a:srgbClr val="C0C0C0"/>
                  </a:outerShdw>
                </a:effectLst>
                <a:ea typeface="Arial" charset="0"/>
                <a:cs typeface="Arial" charset="0"/>
              </a:rPr>
              <a:t>telematics</a:t>
            </a:r>
            <a:r>
              <a:rPr lang="en-GB" sz="2400" dirty="0">
                <a:solidFill>
                  <a:srgbClr val="FF3300"/>
                </a:solidFill>
                <a:effectLst>
                  <a:outerShdw blurRad="38100" dist="38100" dir="2700000" algn="tl">
                    <a:srgbClr val="C0C0C0"/>
                  </a:outerShdw>
                </a:effectLst>
                <a:ea typeface="Arial" charset="0"/>
                <a:cs typeface="Arial" charset="0"/>
              </a:rPr>
              <a:t>. </a:t>
            </a:r>
          </a:p>
          <a:p>
            <a:pPr eaLnBrk="0" hangingPunct="0">
              <a:spcBef>
                <a:spcPct val="50000"/>
              </a:spcBef>
              <a:buFontTx/>
              <a:buChar char="•"/>
              <a:defRPr/>
            </a:pPr>
            <a:r>
              <a:rPr lang="en-GB" sz="2800" dirty="0">
                <a:solidFill>
                  <a:srgbClr val="000000"/>
                </a:solidFill>
                <a:ea typeface="Arial" charset="0"/>
                <a:cs typeface="Arial" charset="0"/>
              </a:rPr>
              <a:t>M-marketing is characterized by both the </a:t>
            </a:r>
            <a:r>
              <a:rPr lang="en-GB" sz="2800" dirty="0">
                <a:solidFill>
                  <a:srgbClr val="FF3300"/>
                </a:solidFill>
                <a:ea typeface="Arial" charset="0"/>
                <a:cs typeface="Arial" charset="0"/>
              </a:rPr>
              <a:t>interaction with the World Wide Web and the location-specific context</a:t>
            </a:r>
            <a:r>
              <a:rPr lang="en-GB" sz="2800" dirty="0">
                <a:solidFill>
                  <a:srgbClr val="000000"/>
                </a:solidFill>
                <a:ea typeface="Arial" charset="0"/>
                <a:cs typeface="Arial" charset="0"/>
              </a:rPr>
              <a:t>, which enhances communication and delivery of information.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US" altLang="en-US"/>
              <a:t>Direct marketing</a:t>
            </a:r>
            <a:endParaRPr lang="th-TH" altLang="en-US"/>
          </a:p>
        </p:txBody>
      </p:sp>
      <p:sp>
        <p:nvSpPr>
          <p:cNvPr id="215043" name="Rectangle 3"/>
          <p:cNvSpPr>
            <a:spLocks noGrp="1" noChangeArrowheads="1"/>
          </p:cNvSpPr>
          <p:nvPr>
            <p:ph type="body" sz="half" idx="1"/>
          </p:nvPr>
        </p:nvSpPr>
        <p:spPr>
          <a:xfrm>
            <a:off x="250825" y="2446338"/>
            <a:ext cx="4608513" cy="3862387"/>
          </a:xfrm>
          <a:ln w="76200" cmpd="tri">
            <a:solidFill>
              <a:srgbClr val="FF9900"/>
            </a:solidFill>
          </a:ln>
        </p:spPr>
        <p:txBody>
          <a:bodyPr>
            <a:normAutofit lnSpcReduction="10000"/>
          </a:bodyPr>
          <a:lstStyle/>
          <a:p>
            <a:pPr marL="274320" indent="-274320" fontAlgn="auto">
              <a:spcBef>
                <a:spcPts val="580"/>
              </a:spcBef>
              <a:spcAft>
                <a:spcPts val="0"/>
              </a:spcAft>
              <a:buFont typeface="Wingdings 2"/>
              <a:buChar char=""/>
              <a:defRPr/>
            </a:pPr>
            <a:r>
              <a:rPr lang="en-US" sz="2000">
                <a:solidFill>
                  <a:schemeClr val="hlink"/>
                </a:solidFill>
                <a:latin typeface="Arial" charset="0"/>
                <a:ea typeface="Arial" charset="0"/>
                <a:cs typeface="Arial" charset="0"/>
              </a:rPr>
              <a:t>Direct marketing is defined by the Direct Marketing Association (DMA) as</a:t>
            </a:r>
          </a:p>
          <a:p>
            <a:pPr marL="274320" indent="-274320" fontAlgn="auto">
              <a:spcBef>
                <a:spcPts val="580"/>
              </a:spcBef>
              <a:spcAft>
                <a:spcPts val="0"/>
              </a:spcAft>
              <a:buFont typeface="Wingdings" pitchFamily="2" charset="2"/>
              <a:buNone/>
              <a:defRPr/>
            </a:pPr>
            <a:r>
              <a:rPr lang="en-US">
                <a:latin typeface="Arial" charset="0"/>
                <a:ea typeface="Arial" charset="0"/>
                <a:cs typeface="Arial" charset="0"/>
              </a:rPr>
              <a:t>   </a:t>
            </a:r>
            <a:r>
              <a:rPr lang="en-US">
                <a:solidFill>
                  <a:srgbClr val="FF3300"/>
                </a:solidFill>
                <a:effectLst>
                  <a:outerShdw blurRad="38100" dist="38100" dir="2700000" algn="tl">
                    <a:srgbClr val="C0C0C0"/>
                  </a:outerShdw>
                </a:effectLst>
                <a:latin typeface="Arial" charset="0"/>
                <a:ea typeface="Arial" charset="0"/>
                <a:cs typeface="Arial" charset="0"/>
              </a:rPr>
              <a:t>‘an interactive marketing system that uses one or more advertising media to effect a measurable response and/or transaction at any location.’</a:t>
            </a:r>
            <a:endParaRPr lang="th-TH">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33796" name="Picture 4" descr="05091"/>
          <p:cNvPicPr>
            <a:picLocks noGrp="1" noChangeAspect="1" noChangeArrowheads="1"/>
          </p:cNvPicPr>
          <p:nvPr>
            <p:ph sz="half" idx="2"/>
          </p:nvPr>
        </p:nvPicPr>
        <p:blipFill>
          <a:blip r:embed="rId2">
            <a:lum bright="36000"/>
            <a:extLst>
              <a:ext uri="{28A0092B-C50C-407E-A947-70E740481C1C}">
                <a14:useLocalDpi xmlns:a14="http://schemas.microsoft.com/office/drawing/2010/main" val="0"/>
              </a:ext>
            </a:extLst>
          </a:blip>
          <a:srcRect/>
          <a:stretch>
            <a:fillRect/>
          </a:stretch>
        </p:blipFill>
        <p:spPr>
          <a:xfrm>
            <a:off x="5429250" y="1500188"/>
            <a:ext cx="2857500" cy="3287712"/>
          </a:xfr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611188" y="-458788"/>
            <a:ext cx="7543800" cy="1295401"/>
          </a:xfrm>
        </p:spPr>
        <p:txBody>
          <a:bodyPr/>
          <a:lstStyle/>
          <a:p>
            <a:r>
              <a:rPr lang="en-US" altLang="en-US"/>
              <a:t>E-mail marketing</a:t>
            </a:r>
            <a:endParaRPr lang="th-TH" altLang="en-US"/>
          </a:p>
        </p:txBody>
      </p:sp>
      <p:sp>
        <p:nvSpPr>
          <p:cNvPr id="217091" name="Rectangle 3"/>
          <p:cNvSpPr>
            <a:spLocks noGrp="1" noChangeArrowheads="1"/>
          </p:cNvSpPr>
          <p:nvPr>
            <p:ph type="body" sz="half" idx="1"/>
          </p:nvPr>
        </p:nvSpPr>
        <p:spPr>
          <a:xfrm>
            <a:off x="0" y="1839419"/>
            <a:ext cx="4465638" cy="4411663"/>
          </a:xfrm>
        </p:spPr>
        <p:txBody>
          <a:bodyPr>
            <a:normAutofit fontScale="92500" lnSpcReduction="20000"/>
          </a:bodyPr>
          <a:lstStyle/>
          <a:p>
            <a:pPr marL="274320" indent="-274320" fontAlgn="auto">
              <a:spcBef>
                <a:spcPts val="580"/>
              </a:spcBef>
              <a:spcAft>
                <a:spcPts val="0"/>
              </a:spcAft>
              <a:buFont typeface="Wingdings 2"/>
              <a:buChar char=""/>
              <a:defRPr/>
            </a:pPr>
            <a:r>
              <a:rPr lang="en-US" sz="2200" dirty="0">
                <a:solidFill>
                  <a:schemeClr val="hlink"/>
                </a:solidFill>
                <a:effectLst>
                  <a:outerShdw blurRad="38100" dist="38100" dir="2700000" algn="tl">
                    <a:srgbClr val="C0C0C0"/>
                  </a:outerShdw>
                </a:effectLst>
                <a:latin typeface="Arial" charset="0"/>
                <a:ea typeface="Arial" charset="0"/>
                <a:cs typeface="Arial" charset="0"/>
              </a:rPr>
              <a:t>The following is an example of a checklist for launching a successful email marketing campaign (</a:t>
            </a:r>
            <a:r>
              <a:rPr lang="en-US" sz="2200" dirty="0" err="1">
                <a:solidFill>
                  <a:schemeClr val="hlink"/>
                </a:solidFill>
                <a:effectLst>
                  <a:outerShdw blurRad="38100" dist="38100" dir="2700000" algn="tl">
                    <a:srgbClr val="C0C0C0"/>
                  </a:outerShdw>
                </a:effectLst>
                <a:latin typeface="Arial" charset="0"/>
                <a:ea typeface="Arial" charset="0"/>
                <a:cs typeface="Arial" charset="0"/>
              </a:rPr>
              <a:t>Linkon</a:t>
            </a:r>
            <a:r>
              <a:rPr lang="en-US" sz="2200" dirty="0">
                <a:solidFill>
                  <a:schemeClr val="hlink"/>
                </a:solidFill>
                <a:effectLst>
                  <a:outerShdw blurRad="38100" dist="38100" dir="2700000" algn="tl">
                    <a:srgbClr val="C0C0C0"/>
                  </a:outerShdw>
                </a:effectLst>
                <a:latin typeface="Arial" charset="0"/>
                <a:ea typeface="Arial" charset="0"/>
                <a:cs typeface="Arial" charset="0"/>
              </a:rPr>
              <a:t>, 2004)</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Solid planning</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Excellent content</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Appropriate and real ‘</a:t>
            </a:r>
            <a:r>
              <a:rPr lang="en-US" sz="2000" dirty="0" err="1">
                <a:solidFill>
                  <a:srgbClr val="FF3300"/>
                </a:solidFill>
                <a:effectLst>
                  <a:outerShdw blurRad="38100" dist="38100" dir="2700000" algn="tl">
                    <a:srgbClr val="C0C0C0"/>
                  </a:outerShdw>
                </a:effectLst>
                <a:latin typeface="Arial" charset="0"/>
                <a:ea typeface="Arial" charset="0"/>
                <a:cs typeface="Arial" charset="0"/>
              </a:rPr>
              <a:t>from’field</a:t>
            </a:r>
            <a:endParaRPr lang="en-US" sz="2000" dirty="0">
              <a:solidFill>
                <a:srgbClr val="FF3300"/>
              </a:solidFill>
              <a:effectLst>
                <a:outerShdw blurRad="38100" dist="38100" dir="2700000" algn="tl">
                  <a:srgbClr val="C0C0C0"/>
                </a:outerShdw>
              </a:effectLst>
              <a:latin typeface="Arial" charset="0"/>
              <a:ea typeface="Arial" charset="0"/>
              <a:cs typeface="Arial" charset="0"/>
            </a:endParaRP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Strong ‘</a:t>
            </a:r>
            <a:r>
              <a:rPr lang="en-US" sz="2000" dirty="0" err="1">
                <a:solidFill>
                  <a:srgbClr val="FF3300"/>
                </a:solidFill>
                <a:effectLst>
                  <a:outerShdw blurRad="38100" dist="38100" dir="2700000" algn="tl">
                    <a:srgbClr val="C0C0C0"/>
                  </a:outerShdw>
                </a:effectLst>
                <a:latin typeface="Arial" charset="0"/>
                <a:ea typeface="Arial" charset="0"/>
                <a:cs typeface="Arial" charset="0"/>
              </a:rPr>
              <a:t>subject’field</a:t>
            </a:r>
            <a:endParaRPr lang="en-US" sz="2000" dirty="0">
              <a:solidFill>
                <a:srgbClr val="FF3300"/>
              </a:solidFill>
              <a:effectLst>
                <a:outerShdw blurRad="38100" dist="38100" dir="2700000" algn="tl">
                  <a:srgbClr val="C0C0C0"/>
                </a:outerShdw>
              </a:effectLst>
              <a:latin typeface="Arial" charset="0"/>
              <a:ea typeface="Arial" charset="0"/>
              <a:cs typeface="Arial" charset="0"/>
            </a:endParaRP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Right frequency and timing</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Appropriate use of graphics</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Lead with your strength</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Shorter is better</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Personalize</a:t>
            </a:r>
          </a:p>
          <a:p>
            <a:pPr marL="548640" lvl="1" indent="-274320" fontAlgn="auto">
              <a:spcBef>
                <a:spcPts val="370"/>
              </a:spcBef>
              <a:spcAft>
                <a:spcPts val="0"/>
              </a:spcAft>
              <a:buFont typeface="Wingdings"/>
              <a:buChar char=""/>
              <a:defRPr/>
            </a:pPr>
            <a:r>
              <a:rPr lang="en-US" sz="2000" dirty="0">
                <a:solidFill>
                  <a:srgbClr val="FF3300"/>
                </a:solidFill>
                <a:effectLst>
                  <a:outerShdw blurRad="38100" dist="38100" dir="2700000" algn="tl">
                    <a:srgbClr val="C0C0C0"/>
                  </a:outerShdw>
                </a:effectLst>
                <a:latin typeface="Arial" charset="0"/>
                <a:ea typeface="Arial" charset="0"/>
                <a:cs typeface="Arial" charset="0"/>
              </a:rPr>
              <a:t>Link to your website</a:t>
            </a:r>
            <a:endParaRPr lang="th-TH" sz="2000" dirty="0">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34820" name="Picture 9" descr="www02"/>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4643438" y="1989138"/>
            <a:ext cx="4038600" cy="3841750"/>
          </a:xfr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ChangeArrowheads="1"/>
          </p:cNvSpPr>
          <p:nvPr>
            <p:ph type="title"/>
          </p:nvPr>
        </p:nvSpPr>
        <p:spPr>
          <a:xfrm>
            <a:off x="539750" y="404813"/>
            <a:ext cx="8382000" cy="762000"/>
          </a:xfrm>
        </p:spPr>
        <p:txBody>
          <a:bodyPr>
            <a:normAutofit fontScale="90000"/>
          </a:bodyPr>
          <a:lstStyle/>
          <a:p>
            <a:pPr fontAlgn="auto">
              <a:spcAft>
                <a:spcPts val="0"/>
              </a:spcAft>
              <a:defRPr/>
            </a:pPr>
            <a:r>
              <a:rPr lang="en-GB" sz="3000">
                <a:solidFill>
                  <a:schemeClr val="accent3">
                    <a:shade val="75000"/>
                  </a:schemeClr>
                </a:solidFill>
              </a:rPr>
              <a:t>Personal Selling</a:t>
            </a:r>
            <a:br>
              <a:rPr lang="en-GB" sz="3000">
                <a:solidFill>
                  <a:schemeClr val="accent3">
                    <a:shade val="75000"/>
                  </a:schemeClr>
                </a:solidFill>
              </a:rPr>
            </a:br>
            <a:r>
              <a:rPr lang="en-GB" sz="3000">
                <a:solidFill>
                  <a:schemeClr val="accent3">
                    <a:shade val="75000"/>
                  </a:schemeClr>
                </a:solidFill>
              </a:rPr>
              <a:t>Structuring and managing a sales force</a:t>
            </a:r>
          </a:p>
        </p:txBody>
      </p:sp>
      <p:pic>
        <p:nvPicPr>
          <p:cNvPr id="35843" name="Picture 6" descr="uni04"/>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0" y="1312863"/>
            <a:ext cx="4284663" cy="5545137"/>
          </a:xfrm>
        </p:spPr>
      </p:pic>
      <p:sp>
        <p:nvSpPr>
          <p:cNvPr id="183299" name="Rectangle 3"/>
          <p:cNvSpPr>
            <a:spLocks noChangeArrowheads="1"/>
          </p:cNvSpPr>
          <p:nvPr/>
        </p:nvSpPr>
        <p:spPr bwMode="auto">
          <a:xfrm>
            <a:off x="4246563" y="1484313"/>
            <a:ext cx="4897437" cy="4816475"/>
          </a:xfrm>
          <a:prstGeom prst="rect">
            <a:avLst/>
          </a:prstGeom>
          <a:noFill/>
          <a:ln w="9525">
            <a:noFill/>
            <a:miter lim="800000"/>
            <a:headEnd/>
            <a:tailEnd/>
          </a:ln>
          <a:effectLst/>
        </p:spPr>
        <p:txBody>
          <a:bodyPr>
            <a:spAutoFit/>
          </a:bodyPr>
          <a:lstStyle/>
          <a:p>
            <a:pPr eaLnBrk="0" hangingPunct="0">
              <a:spcBef>
                <a:spcPct val="50000"/>
              </a:spcBef>
              <a:defRPr/>
            </a:pPr>
            <a:r>
              <a:rPr lang="en-GB" sz="2000">
                <a:solidFill>
                  <a:schemeClr val="hlink"/>
                </a:solidFill>
                <a:effectLst>
                  <a:outerShdw blurRad="38100" dist="38100" dir="2700000" algn="tl">
                    <a:srgbClr val="C0C0C0"/>
                  </a:outerShdw>
                </a:effectLst>
                <a:ea typeface="Arial" charset="0"/>
                <a:cs typeface="Arial" charset="0"/>
              </a:rPr>
              <a:t>Structuring and managing a sales force involves:</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designing</a:t>
            </a:r>
            <a:r>
              <a:rPr lang="en-GB" sz="2000">
                <a:solidFill>
                  <a:srgbClr val="000000"/>
                </a:solidFill>
                <a:effectLst>
                  <a:outerShdw blurRad="38100" dist="38100" dir="2700000" algn="tl">
                    <a:srgbClr val="C0C0C0"/>
                  </a:outerShdw>
                </a:effectLst>
                <a:ea typeface="Arial" charset="0"/>
                <a:cs typeface="Arial" charset="0"/>
              </a:rPr>
              <a:t> the sales force</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recruiting </a:t>
            </a:r>
            <a:r>
              <a:rPr lang="en-GB" sz="2000">
                <a:solidFill>
                  <a:srgbClr val="000000"/>
                </a:solidFill>
                <a:effectLst>
                  <a:outerShdw blurRad="38100" dist="38100" dir="2700000" algn="tl">
                    <a:srgbClr val="C0C0C0"/>
                  </a:outerShdw>
                </a:effectLst>
                <a:ea typeface="Arial" charset="0"/>
                <a:cs typeface="Arial" charset="0"/>
              </a:rPr>
              <a:t>marketing and sales personnel</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selecting</a:t>
            </a:r>
            <a:r>
              <a:rPr lang="en-GB" sz="2000">
                <a:solidFill>
                  <a:srgbClr val="000000"/>
                </a:solidFill>
                <a:effectLst>
                  <a:outerShdw blurRad="38100" dist="38100" dir="2700000" algn="tl">
                    <a:srgbClr val="C0C0C0"/>
                  </a:outerShdw>
                </a:effectLst>
                <a:ea typeface="Arial" charset="0"/>
                <a:cs typeface="Arial" charset="0"/>
              </a:rPr>
              <a:t> sales and marketing personnel</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training</a:t>
            </a:r>
            <a:r>
              <a:rPr lang="en-GB" sz="2000">
                <a:solidFill>
                  <a:srgbClr val="000000"/>
                </a:solidFill>
                <a:effectLst>
                  <a:outerShdw blurRad="38100" dist="38100" dir="2700000" algn="tl">
                    <a:srgbClr val="C0C0C0"/>
                  </a:outerShdw>
                </a:effectLst>
                <a:ea typeface="Arial" charset="0"/>
                <a:cs typeface="Arial" charset="0"/>
              </a:rPr>
              <a:t> for international marketing</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motivating </a:t>
            </a:r>
            <a:r>
              <a:rPr lang="en-GB" sz="2000">
                <a:solidFill>
                  <a:srgbClr val="000000"/>
                </a:solidFill>
                <a:effectLst>
                  <a:outerShdw blurRad="38100" dist="38100" dir="2700000" algn="tl">
                    <a:srgbClr val="C0C0C0"/>
                  </a:outerShdw>
                </a:effectLst>
                <a:ea typeface="Arial" charset="0"/>
                <a:cs typeface="Arial" charset="0"/>
              </a:rPr>
              <a:t>sales personnel</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designing</a:t>
            </a:r>
            <a:r>
              <a:rPr lang="en-GB" sz="2000">
                <a:solidFill>
                  <a:srgbClr val="000000"/>
                </a:solidFill>
                <a:effectLst>
                  <a:outerShdw blurRad="38100" dist="38100" dir="2700000" algn="tl">
                    <a:srgbClr val="C0C0C0"/>
                  </a:outerShdw>
                </a:effectLst>
                <a:ea typeface="Arial" charset="0"/>
                <a:cs typeface="Arial" charset="0"/>
              </a:rPr>
              <a:t> compensation systems</a:t>
            </a:r>
          </a:p>
          <a:p>
            <a:pPr eaLnBrk="0" hangingPunct="0">
              <a:spcBef>
                <a:spcPct val="50000"/>
              </a:spcBef>
              <a:defRPr/>
            </a:pPr>
            <a:r>
              <a:rPr lang="en-GB" sz="2000">
                <a:solidFill>
                  <a:srgbClr val="000000"/>
                </a:solidFill>
                <a:effectLst>
                  <a:outerShdw blurRad="38100" dist="38100" dir="2700000" algn="tl">
                    <a:srgbClr val="C0C0C0"/>
                  </a:outerShdw>
                </a:effectLst>
                <a:ea typeface="Arial" charset="0"/>
                <a:cs typeface="Arial" charset="0"/>
              </a:rPr>
              <a:t>■ </a:t>
            </a:r>
            <a:r>
              <a:rPr lang="en-GB" sz="2000">
                <a:solidFill>
                  <a:srgbClr val="FF3300"/>
                </a:solidFill>
                <a:effectLst>
                  <a:outerShdw blurRad="38100" dist="38100" dir="2700000" algn="tl">
                    <a:srgbClr val="C0C0C0"/>
                  </a:outerShdw>
                </a:effectLst>
                <a:ea typeface="Arial" charset="0"/>
                <a:cs typeface="Arial" charset="0"/>
              </a:rPr>
              <a:t>evaluating and controlling</a:t>
            </a:r>
            <a:r>
              <a:rPr lang="en-GB" sz="2000">
                <a:solidFill>
                  <a:srgbClr val="000000"/>
                </a:solidFill>
                <a:effectLst>
                  <a:outerShdw blurRad="38100" dist="38100" dir="2700000" algn="tl">
                    <a:srgbClr val="C0C0C0"/>
                  </a:outerShdw>
                </a:effectLst>
                <a:ea typeface="Arial" charset="0"/>
                <a:cs typeface="Arial" charset="0"/>
              </a:rPr>
              <a:t> sales representatives.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p:cNvSpPr>
            <a:spLocks noGrp="1" noChangeArrowheads="1"/>
          </p:cNvSpPr>
          <p:nvPr>
            <p:ph type="title"/>
          </p:nvPr>
        </p:nvSpPr>
        <p:spPr>
          <a:xfrm>
            <a:off x="533400" y="0"/>
            <a:ext cx="7848600" cy="762000"/>
          </a:xfrm>
          <a:noFill/>
        </p:spPr>
        <p:txBody>
          <a:bodyPr anchor="ctr"/>
          <a:lstStyle/>
          <a:p>
            <a:r>
              <a:rPr lang="en-GB" altLang="en-US" sz="3000"/>
              <a:t>International sales force</a:t>
            </a:r>
          </a:p>
        </p:txBody>
      </p:sp>
      <p:pic>
        <p:nvPicPr>
          <p:cNvPr id="36867" name="Picture 8" descr="stimg38"/>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448300" y="2097088"/>
            <a:ext cx="2438400" cy="3657600"/>
          </a:xfrm>
          <a:noFill/>
        </p:spPr>
      </p:pic>
      <p:sp>
        <p:nvSpPr>
          <p:cNvPr id="187397" name="Rectangle 5"/>
          <p:cNvSpPr>
            <a:spLocks noChangeArrowheads="1"/>
          </p:cNvSpPr>
          <p:nvPr/>
        </p:nvSpPr>
        <p:spPr bwMode="auto">
          <a:xfrm>
            <a:off x="533400" y="1371600"/>
            <a:ext cx="4325938" cy="4114800"/>
          </a:xfrm>
          <a:prstGeom prst="rect">
            <a:avLst/>
          </a:prstGeom>
          <a:noFill/>
          <a:ln w="9525">
            <a:noFill/>
            <a:miter lim="800000"/>
            <a:headEnd/>
            <a:tailEnd/>
          </a:ln>
          <a:effectLst/>
        </p:spPr>
        <p:txBody>
          <a:bodyPr/>
          <a:lstStyle/>
          <a:p>
            <a:pPr marL="342900" indent="-342900" eaLnBrk="0" hangingPunct="0">
              <a:spcBef>
                <a:spcPct val="20000"/>
              </a:spcBef>
              <a:defRPr/>
            </a:pPr>
            <a:r>
              <a:rPr lang="en-GB" sz="3200">
                <a:solidFill>
                  <a:srgbClr val="FF3300"/>
                </a:solidFill>
                <a:effectLst>
                  <a:outerShdw blurRad="38100" dist="38100" dir="2700000" algn="tl">
                    <a:srgbClr val="C0C0C0"/>
                  </a:outerShdw>
                </a:effectLst>
                <a:ea typeface="Arial" charset="0"/>
                <a:cs typeface="Arial" charset="0"/>
              </a:rPr>
              <a:t>   Compensation programmes for sales force:</a:t>
            </a:r>
          </a:p>
          <a:p>
            <a:pPr marL="342900" indent="-342900" eaLnBrk="0" hangingPunct="0">
              <a:spcBef>
                <a:spcPct val="20000"/>
              </a:spcBef>
              <a:defRPr/>
            </a:pPr>
            <a:endParaRPr lang="en-GB" sz="3200">
              <a:solidFill>
                <a:srgbClr val="FF3300"/>
              </a:solidFill>
              <a:effectLst>
                <a:outerShdw blurRad="38100" dist="38100" dir="2700000" algn="tl">
                  <a:srgbClr val="C0C0C0"/>
                </a:outerShdw>
              </a:effectLst>
              <a:ea typeface="Arial" charset="0"/>
              <a:cs typeface="Arial" charset="0"/>
            </a:endParaRPr>
          </a:p>
          <a:p>
            <a:pPr marL="342900" indent="-342900" eaLnBrk="0" hangingPunct="0">
              <a:spcBef>
                <a:spcPct val="20000"/>
              </a:spcBef>
              <a:buFontTx/>
              <a:buChar char="•"/>
              <a:defRPr/>
            </a:pPr>
            <a:r>
              <a:rPr lang="en-GB" sz="3200">
                <a:solidFill>
                  <a:srgbClr val="333399"/>
                </a:solidFill>
                <a:ea typeface="Arial" charset="0"/>
                <a:cs typeface="Arial" charset="0"/>
              </a:rPr>
              <a:t>Straight salary</a:t>
            </a:r>
          </a:p>
          <a:p>
            <a:pPr marL="342900" indent="-342900" eaLnBrk="0" hangingPunct="0">
              <a:spcBef>
                <a:spcPct val="20000"/>
              </a:spcBef>
              <a:buFontTx/>
              <a:buChar char="•"/>
              <a:defRPr/>
            </a:pPr>
            <a:r>
              <a:rPr lang="en-GB" sz="3200">
                <a:solidFill>
                  <a:srgbClr val="333399"/>
                </a:solidFill>
                <a:ea typeface="Arial" charset="0"/>
                <a:cs typeface="Arial" charset="0"/>
              </a:rPr>
              <a:t>Straight commission</a:t>
            </a:r>
          </a:p>
          <a:p>
            <a:pPr marL="342900" indent="-342900" eaLnBrk="0" hangingPunct="0">
              <a:spcBef>
                <a:spcPct val="20000"/>
              </a:spcBef>
              <a:buFontTx/>
              <a:buChar char="•"/>
              <a:defRPr/>
            </a:pPr>
            <a:r>
              <a:rPr lang="en-GB" sz="3200">
                <a:solidFill>
                  <a:srgbClr val="333399"/>
                </a:solidFill>
                <a:ea typeface="Arial" charset="0"/>
                <a:cs typeface="Arial" charset="0"/>
              </a:rPr>
              <a:t>Combination plans</a:t>
            </a:r>
            <a:endParaRPr lang="en-GB" sz="2000">
              <a:solidFill>
                <a:srgbClr val="333399"/>
              </a:solidFill>
              <a:ea typeface="Arial" charset="0"/>
              <a:cs typeface="Arial"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533400" y="0"/>
            <a:ext cx="7848600" cy="762000"/>
          </a:xfrm>
        </p:spPr>
        <p:txBody>
          <a:bodyPr/>
          <a:lstStyle/>
          <a:p>
            <a:r>
              <a:rPr lang="da-DK" altLang="en-US" sz="3000"/>
              <a:t>International sales force</a:t>
            </a:r>
            <a:endParaRPr lang="en-US" altLang="en-US" sz="3000"/>
          </a:p>
        </p:txBody>
      </p:sp>
      <p:pic>
        <p:nvPicPr>
          <p:cNvPr id="3789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836613"/>
            <a:ext cx="7532688" cy="546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533400" y="0"/>
            <a:ext cx="7848600" cy="762000"/>
          </a:xfrm>
        </p:spPr>
        <p:txBody>
          <a:bodyPr/>
          <a:lstStyle/>
          <a:p>
            <a:r>
              <a:rPr lang="en-GB" altLang="en-US" sz="3000"/>
              <a:t>Push- and pull strategies</a:t>
            </a:r>
          </a:p>
        </p:txBody>
      </p:sp>
      <p:pic>
        <p:nvPicPr>
          <p:cNvPr id="3891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5" y="1785938"/>
            <a:ext cx="8642350" cy="3871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1063</TotalTime>
  <Words>1461</Words>
  <Application>Microsoft Macintosh PowerPoint</Application>
  <PresentationFormat>On-screen Show (4:3)</PresentationFormat>
  <Paragraphs>162</Paragraphs>
  <Slides>30</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30</vt:i4>
      </vt:variant>
    </vt:vector>
  </HeadingPairs>
  <TitlesOfParts>
    <vt:vector size="42" baseType="lpstr">
      <vt:lpstr>Angsana New</vt:lpstr>
      <vt:lpstr>Franklin Gothic Book</vt:lpstr>
      <vt:lpstr>LilyUPC</vt:lpstr>
      <vt:lpstr>Minion-Bold</vt:lpstr>
      <vt:lpstr>Minion-Italic</vt:lpstr>
      <vt:lpstr>Minion-Regular</vt:lpstr>
      <vt:lpstr>Perpetua</vt:lpstr>
      <vt:lpstr>Tahoma</vt:lpstr>
      <vt:lpstr>Times New Roman</vt:lpstr>
      <vt:lpstr>Wingdings 2</vt:lpstr>
      <vt:lpstr>Arial</vt:lpstr>
      <vt:lpstr>Equity</vt:lpstr>
      <vt:lpstr>PowerPoint Presentation</vt:lpstr>
      <vt:lpstr>Ch. 10 - Learning objectives</vt:lpstr>
      <vt:lpstr>Introduction</vt:lpstr>
      <vt:lpstr>Promotion mix:  Advantages / disadvantages of different elements</vt:lpstr>
      <vt:lpstr>Promotion mix:  Advantages / disadvantages of different elements</vt:lpstr>
      <vt:lpstr>Advertising</vt:lpstr>
      <vt:lpstr>Advertising</vt:lpstr>
      <vt:lpstr>Five steps in international advertising</vt:lpstr>
      <vt:lpstr>International communication process</vt:lpstr>
      <vt:lpstr>International communication process</vt:lpstr>
      <vt:lpstr>Effective global advertising</vt:lpstr>
      <vt:lpstr>Exhibit 10.1 Adaption of Danone’s international advertising</vt:lpstr>
      <vt:lpstr> Different types of  Sales Promotion</vt:lpstr>
      <vt:lpstr> Different types of  Sales Promotion</vt:lpstr>
      <vt:lpstr> Different types of  Sales Promotion</vt:lpstr>
      <vt:lpstr>Public Relations and Sponsorship</vt:lpstr>
      <vt:lpstr>Exhibit 10.2 Snickers sponsors key sporting events</vt:lpstr>
      <vt:lpstr>Effective online advertising strategies</vt:lpstr>
      <vt:lpstr>Online advertising metrics</vt:lpstr>
      <vt:lpstr>Building online buyer loyalty</vt:lpstr>
      <vt:lpstr>Building online buyer loyalty</vt:lpstr>
      <vt:lpstr>Online buying behaviour</vt:lpstr>
      <vt:lpstr>Viral marketing</vt:lpstr>
      <vt:lpstr>M-marketing</vt:lpstr>
      <vt:lpstr>Direct marketing</vt:lpstr>
      <vt:lpstr>E-mail marketing</vt:lpstr>
      <vt:lpstr>Personal Selling Structuring and managing a sales force</vt:lpstr>
      <vt:lpstr>International sales force</vt:lpstr>
      <vt:lpstr>International sales force</vt:lpstr>
      <vt:lpstr>Push- and pull strategies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Suwalya Ja</cp:lastModifiedBy>
  <cp:revision>118</cp:revision>
  <cp:lastPrinted>2002-02-04T10:35:13Z</cp:lastPrinted>
  <dcterms:created xsi:type="dcterms:W3CDTF">2003-06-03T08:20:16Z</dcterms:created>
  <dcterms:modified xsi:type="dcterms:W3CDTF">2018-11-18T05:57:37Z</dcterms:modified>
</cp:coreProperties>
</file>