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55"/>
  </p:notesMasterIdLst>
  <p:sldIdLst>
    <p:sldId id="256" r:id="rId2"/>
    <p:sldId id="380" r:id="rId3"/>
    <p:sldId id="381" r:id="rId4"/>
    <p:sldId id="382" r:id="rId5"/>
    <p:sldId id="383" r:id="rId6"/>
    <p:sldId id="384" r:id="rId7"/>
    <p:sldId id="385" r:id="rId8"/>
    <p:sldId id="386" r:id="rId9"/>
    <p:sldId id="387" r:id="rId10"/>
    <p:sldId id="388" r:id="rId11"/>
    <p:sldId id="389" r:id="rId12"/>
    <p:sldId id="396" r:id="rId13"/>
    <p:sldId id="397" r:id="rId14"/>
    <p:sldId id="398" r:id="rId15"/>
    <p:sldId id="399" r:id="rId16"/>
    <p:sldId id="401" r:id="rId17"/>
    <p:sldId id="402" r:id="rId18"/>
    <p:sldId id="403" r:id="rId19"/>
    <p:sldId id="404" r:id="rId20"/>
    <p:sldId id="405" r:id="rId21"/>
    <p:sldId id="406" r:id="rId22"/>
    <p:sldId id="407" r:id="rId23"/>
    <p:sldId id="408" r:id="rId24"/>
    <p:sldId id="409" r:id="rId25"/>
    <p:sldId id="410" r:id="rId26"/>
    <p:sldId id="411" r:id="rId27"/>
    <p:sldId id="412" r:id="rId28"/>
    <p:sldId id="413" r:id="rId29"/>
    <p:sldId id="414" r:id="rId30"/>
    <p:sldId id="416" r:id="rId31"/>
    <p:sldId id="417" r:id="rId32"/>
    <p:sldId id="418" r:id="rId33"/>
    <p:sldId id="419" r:id="rId34"/>
    <p:sldId id="420" r:id="rId35"/>
    <p:sldId id="426" r:id="rId36"/>
    <p:sldId id="427" r:id="rId37"/>
    <p:sldId id="428" r:id="rId38"/>
    <p:sldId id="429" r:id="rId39"/>
    <p:sldId id="430" r:id="rId40"/>
    <p:sldId id="431" r:id="rId41"/>
    <p:sldId id="432" r:id="rId42"/>
    <p:sldId id="433" r:id="rId43"/>
    <p:sldId id="434" r:id="rId44"/>
    <p:sldId id="435" r:id="rId45"/>
    <p:sldId id="436" r:id="rId46"/>
    <p:sldId id="437" r:id="rId47"/>
    <p:sldId id="438" r:id="rId48"/>
    <p:sldId id="421" r:id="rId49"/>
    <p:sldId id="422" r:id="rId50"/>
    <p:sldId id="424" r:id="rId51"/>
    <p:sldId id="423" r:id="rId52"/>
    <p:sldId id="425" r:id="rId53"/>
    <p:sldId id="320" r:id="rId5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1" d="100"/>
          <a:sy n="91" d="100"/>
        </p:scale>
        <p:origin x="1368" y="4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1/2/2015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F65097B3-C1B6-4468-B554-69E32C22EF59}" type="slidenum">
              <a:rPr lang="en-US" smtClean="0"/>
              <a:t>1</a:t>
            </a:fld>
            <a:endParaRPr lang="en-US"/>
          </a:p>
        </p:txBody>
      </p:sp>
    </p:spTree>
    <p:extLst>
      <p:ext uri="{BB962C8B-B14F-4D97-AF65-F5344CB8AC3E}">
        <p14:creationId xmlns:p14="http://schemas.microsoft.com/office/powerpoint/2010/main" val="32957824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spect="1" noChangeArrowheads="1" noTextEdit="1"/>
          </p:cNvSpPr>
          <p:nvPr>
            <p:ph type="sldImg"/>
          </p:nvPr>
        </p:nvSpPr>
        <p:spPr>
          <a:xfrm>
            <a:off x="1150938" y="692150"/>
            <a:ext cx="4556125" cy="3416300"/>
          </a:xfrm>
          <a:ln cap="flat"/>
        </p:spPr>
      </p:sp>
      <p:sp>
        <p:nvSpPr>
          <p:cNvPr id="71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0019343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Rot="1" noChangeAspect="1" noChangeArrowheads="1" noTextEdit="1"/>
          </p:cNvSpPr>
          <p:nvPr>
            <p:ph type="sldImg"/>
          </p:nvPr>
        </p:nvSpPr>
        <p:spPr>
          <a:xfrm>
            <a:off x="1150938" y="692150"/>
            <a:ext cx="4556125" cy="3416300"/>
          </a:xfrm>
          <a:ln cap="flat"/>
        </p:spPr>
      </p:sp>
      <p:sp>
        <p:nvSpPr>
          <p:cNvPr id="9318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3210263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spect="1" noChangeArrowheads="1" noTextEdit="1"/>
          </p:cNvSpPr>
          <p:nvPr>
            <p:ph type="sldImg"/>
          </p:nvPr>
        </p:nvSpPr>
        <p:spPr>
          <a:xfrm>
            <a:off x="1150938" y="692150"/>
            <a:ext cx="4556125" cy="3416300"/>
          </a:xfrm>
          <a:ln cap="flat"/>
        </p:spPr>
      </p:sp>
      <p:sp>
        <p:nvSpPr>
          <p:cNvPr id="921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576138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Rot="1" noChangeAspect="1" noChangeArrowheads="1" noTextEdit="1"/>
          </p:cNvSpPr>
          <p:nvPr>
            <p:ph type="sldImg"/>
          </p:nvPr>
        </p:nvSpPr>
        <p:spPr>
          <a:xfrm>
            <a:off x="1150938" y="692150"/>
            <a:ext cx="4556125" cy="3416300"/>
          </a:xfrm>
          <a:ln cap="flat"/>
        </p:spPr>
      </p:sp>
      <p:sp>
        <p:nvSpPr>
          <p:cNvPr id="112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7309739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spect="1" noChangeArrowheads="1" noTextEdit="1"/>
          </p:cNvSpPr>
          <p:nvPr>
            <p:ph type="sldImg"/>
          </p:nvPr>
        </p:nvSpPr>
        <p:spPr>
          <a:xfrm>
            <a:off x="1150938" y="692150"/>
            <a:ext cx="4556125" cy="3416300"/>
          </a:xfrm>
          <a:ln cap="flat"/>
        </p:spPr>
      </p:sp>
      <p:sp>
        <p:nvSpPr>
          <p:cNvPr id="133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9707472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Rot="1" noChangeAspect="1" noChangeArrowheads="1" noTextEdit="1"/>
          </p:cNvSpPr>
          <p:nvPr>
            <p:ph type="sldImg"/>
          </p:nvPr>
        </p:nvSpPr>
        <p:spPr>
          <a:xfrm>
            <a:off x="1150938" y="692150"/>
            <a:ext cx="4556125" cy="3416300"/>
          </a:xfrm>
          <a:ln cap="flat"/>
        </p:spPr>
      </p:sp>
      <p:sp>
        <p:nvSpPr>
          <p:cNvPr id="153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1768180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spect="1" noChangeArrowheads="1" noTextEdit="1"/>
          </p:cNvSpPr>
          <p:nvPr>
            <p:ph type="sldImg"/>
          </p:nvPr>
        </p:nvSpPr>
        <p:spPr>
          <a:xfrm>
            <a:off x="1150938" y="692150"/>
            <a:ext cx="4556125" cy="3416300"/>
          </a:xfrm>
          <a:ln cap="flat"/>
        </p:spPr>
      </p:sp>
      <p:sp>
        <p:nvSpPr>
          <p:cNvPr id="174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7586631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1150938" y="692150"/>
            <a:ext cx="4556125" cy="3416300"/>
          </a:xfrm>
          <a:ln cap="flat"/>
        </p:spPr>
      </p:sp>
      <p:sp>
        <p:nvSpPr>
          <p:cNvPr id="1945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4472478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noChangeAspect="1" noChangeArrowheads="1" noTextEdit="1"/>
          </p:cNvSpPr>
          <p:nvPr>
            <p:ph type="sldImg"/>
          </p:nvPr>
        </p:nvSpPr>
        <p:spPr>
          <a:xfrm>
            <a:off x="1150938" y="692150"/>
            <a:ext cx="4556125" cy="3416300"/>
          </a:xfrm>
          <a:ln cap="flat"/>
        </p:spPr>
      </p:sp>
      <p:sp>
        <p:nvSpPr>
          <p:cNvPr id="2150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7999016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p:nvPr>
        </p:nvSpPr>
        <p:spPr>
          <a:xfrm>
            <a:off x="1150938" y="692150"/>
            <a:ext cx="4556125" cy="3416300"/>
          </a:xfrm>
          <a:ln cap="flat"/>
        </p:spPr>
      </p:sp>
      <p:sp>
        <p:nvSpPr>
          <p:cNvPr id="2355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934235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xfrm>
            <a:off x="1150938" y="692150"/>
            <a:ext cx="4556125" cy="3416300"/>
          </a:xfrm>
          <a:ln cap="flat"/>
        </p:spPr>
      </p:sp>
      <p:sp>
        <p:nvSpPr>
          <p:cNvPr id="3789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4246040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ChangeArrowheads="1" noTextEdit="1"/>
          </p:cNvSpPr>
          <p:nvPr>
            <p:ph type="sldImg"/>
          </p:nvPr>
        </p:nvSpPr>
        <p:spPr>
          <a:xfrm>
            <a:off x="1150938" y="692150"/>
            <a:ext cx="4556125" cy="3416300"/>
          </a:xfrm>
          <a:ln cap="flat"/>
        </p:spPr>
      </p:sp>
      <p:sp>
        <p:nvSpPr>
          <p:cNvPr id="3993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8894853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1150938" y="692150"/>
            <a:ext cx="4556125" cy="3416300"/>
          </a:xfrm>
          <a:ln cap="flat"/>
        </p:spPr>
      </p:sp>
      <p:sp>
        <p:nvSpPr>
          <p:cNvPr id="4198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112944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ChangeArrowheads="1" noTextEdit="1"/>
          </p:cNvSpPr>
          <p:nvPr>
            <p:ph type="sldImg"/>
          </p:nvPr>
        </p:nvSpPr>
        <p:spPr>
          <a:xfrm>
            <a:off x="1150938" y="692150"/>
            <a:ext cx="4556125" cy="3416300"/>
          </a:xfrm>
          <a:ln cap="flat"/>
        </p:spPr>
      </p:sp>
      <p:sp>
        <p:nvSpPr>
          <p:cNvPr id="4403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5267370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xfrm>
            <a:off x="1150938" y="692150"/>
            <a:ext cx="4556125" cy="3416300"/>
          </a:xfrm>
          <a:ln cap="flat"/>
        </p:spPr>
      </p:sp>
      <p:sp>
        <p:nvSpPr>
          <p:cNvPr id="4813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09431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xfrm>
            <a:off x="1150938" y="692150"/>
            <a:ext cx="4556125" cy="3416300"/>
          </a:xfrm>
          <a:ln cap="flat"/>
        </p:spPr>
      </p:sp>
      <p:sp>
        <p:nvSpPr>
          <p:cNvPr id="5017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682634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xfrm>
            <a:off x="1150938" y="692150"/>
            <a:ext cx="4556125" cy="3416300"/>
          </a:xfrm>
          <a:ln cap="flat"/>
        </p:spPr>
      </p:sp>
      <p:sp>
        <p:nvSpPr>
          <p:cNvPr id="5222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4771464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ChangeArrowheads="1" noTextEdit="1"/>
          </p:cNvSpPr>
          <p:nvPr>
            <p:ph type="sldImg"/>
          </p:nvPr>
        </p:nvSpPr>
        <p:spPr>
          <a:xfrm>
            <a:off x="1150938" y="692150"/>
            <a:ext cx="4556125" cy="3416300"/>
          </a:xfrm>
          <a:ln cap="flat"/>
        </p:spPr>
      </p:sp>
      <p:sp>
        <p:nvSpPr>
          <p:cNvPr id="5427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5585044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xfrm>
            <a:off x="1150938" y="692150"/>
            <a:ext cx="4556125" cy="3416300"/>
          </a:xfrm>
          <a:ln cap="flat"/>
        </p:spPr>
      </p:sp>
      <p:sp>
        <p:nvSpPr>
          <p:cNvPr id="5632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8947014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xfrm>
            <a:off x="1150938" y="692150"/>
            <a:ext cx="4556125" cy="3416300"/>
          </a:xfrm>
          <a:ln cap="flat"/>
        </p:spPr>
      </p:sp>
      <p:sp>
        <p:nvSpPr>
          <p:cNvPr id="583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8703042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ChangeArrowheads="1" noTextEdit="1"/>
          </p:cNvSpPr>
          <p:nvPr>
            <p:ph type="sldImg"/>
          </p:nvPr>
        </p:nvSpPr>
        <p:spPr>
          <a:xfrm>
            <a:off x="1150938" y="692150"/>
            <a:ext cx="4556125" cy="3416300"/>
          </a:xfrm>
          <a:ln cap="flat"/>
        </p:spPr>
      </p:sp>
      <p:sp>
        <p:nvSpPr>
          <p:cNvPr id="6041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33618938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xfrm>
            <a:off x="1150938" y="692150"/>
            <a:ext cx="4556125" cy="3416300"/>
          </a:xfrm>
          <a:ln cap="flat"/>
        </p:spPr>
      </p:sp>
      <p:sp>
        <p:nvSpPr>
          <p:cNvPr id="624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4642176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a:xfrm>
            <a:off x="1150938" y="692150"/>
            <a:ext cx="4556125" cy="3416300"/>
          </a:xfrm>
          <a:ln cap="flat"/>
        </p:spPr>
      </p:sp>
      <p:sp>
        <p:nvSpPr>
          <p:cNvPr id="645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0394202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xfrm>
            <a:off x="1150938" y="692150"/>
            <a:ext cx="4556125" cy="3416300"/>
          </a:xfrm>
          <a:ln cap="flat"/>
        </p:spPr>
      </p:sp>
      <p:sp>
        <p:nvSpPr>
          <p:cNvPr id="665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4488725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xfrm>
            <a:off x="1150938" y="692150"/>
            <a:ext cx="4556125" cy="3416300"/>
          </a:xfrm>
          <a:ln cap="flat"/>
        </p:spPr>
      </p:sp>
      <p:sp>
        <p:nvSpPr>
          <p:cNvPr id="686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2392707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ChangeArrowheads="1" noTextEdit="1"/>
          </p:cNvSpPr>
          <p:nvPr>
            <p:ph type="sldImg"/>
          </p:nvPr>
        </p:nvSpPr>
        <p:spPr>
          <a:xfrm>
            <a:off x="1150938" y="692150"/>
            <a:ext cx="4556125" cy="3416300"/>
          </a:xfrm>
          <a:ln cap="flat"/>
        </p:spPr>
      </p:sp>
      <p:sp>
        <p:nvSpPr>
          <p:cNvPr id="7065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6135655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xfrm>
            <a:off x="1150938" y="692150"/>
            <a:ext cx="4556125" cy="3416300"/>
          </a:xfrm>
          <a:ln cap="flat"/>
        </p:spPr>
      </p:sp>
      <p:sp>
        <p:nvSpPr>
          <p:cNvPr id="7270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27283914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Rot="1" noChangeAspect="1" noChangeArrowheads="1" noTextEdit="1"/>
          </p:cNvSpPr>
          <p:nvPr>
            <p:ph type="sldImg"/>
          </p:nvPr>
        </p:nvSpPr>
        <p:spPr>
          <a:xfrm>
            <a:off x="1150938" y="692150"/>
            <a:ext cx="4556125" cy="3416300"/>
          </a:xfrm>
          <a:ln cap="flat"/>
        </p:spPr>
      </p:sp>
      <p:sp>
        <p:nvSpPr>
          <p:cNvPr id="7475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734741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spect="1" noChangeArrowheads="1" noTextEdit="1"/>
          </p:cNvSpPr>
          <p:nvPr>
            <p:ph type="sldImg"/>
          </p:nvPr>
        </p:nvSpPr>
        <p:spPr>
          <a:xfrm>
            <a:off x="1150938" y="692150"/>
            <a:ext cx="4556125" cy="3416300"/>
          </a:xfrm>
          <a:ln cap="flat"/>
        </p:spPr>
      </p:sp>
      <p:sp>
        <p:nvSpPr>
          <p:cNvPr id="7885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38036651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Rot="1" noChangeAspect="1" noChangeArrowheads="1" noTextEdit="1"/>
          </p:cNvSpPr>
          <p:nvPr>
            <p:ph type="sldImg"/>
          </p:nvPr>
        </p:nvSpPr>
        <p:spPr>
          <a:xfrm>
            <a:off x="1150938" y="692150"/>
            <a:ext cx="4556125" cy="3416300"/>
          </a:xfrm>
          <a:ln cap="flat"/>
        </p:spPr>
      </p:sp>
      <p:sp>
        <p:nvSpPr>
          <p:cNvPr id="8089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4935233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a:xfrm>
            <a:off x="1150938" y="692150"/>
            <a:ext cx="4556125" cy="3416300"/>
          </a:xfrm>
          <a:ln cap="flat"/>
        </p:spPr>
      </p:sp>
      <p:sp>
        <p:nvSpPr>
          <p:cNvPr id="8294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78619863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spect="1" noChangeArrowheads="1" noTextEdit="1"/>
          </p:cNvSpPr>
          <p:nvPr>
            <p:ph type="sldImg"/>
          </p:nvPr>
        </p:nvSpPr>
        <p:spPr>
          <a:xfrm>
            <a:off x="1150938" y="692150"/>
            <a:ext cx="4556125" cy="3416300"/>
          </a:xfrm>
          <a:ln cap="flat"/>
        </p:spPr>
      </p:sp>
      <p:sp>
        <p:nvSpPr>
          <p:cNvPr id="8499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6359802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27CBA68-A62C-4DCD-9E12-01174F58B9F3}" type="datetime1">
              <a:rPr lang="en-US" smtClean="0"/>
              <a:t>1/2/2015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32DE64E-164F-4C9F-A8FF-2FD83BF11B8F}" type="datetime1">
              <a:rPr lang="en-US" smtClean="0"/>
              <a:t>1/2/2015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9E4A920-62CD-490F-8C94-C75FAE827D79}" type="datetime1">
              <a:rPr lang="en-US" smtClean="0"/>
              <a:t>1/2/2015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EB64725-582A-42F0-B423-6D16E7375602}" type="datetime1">
              <a:rPr lang="en-US" smtClean="0"/>
              <a:t>1/2/2015</a:t>
            </a:fld>
            <a:endParaRPr lang="en-US"/>
          </a:p>
        </p:txBody>
      </p:sp>
      <p:sp>
        <p:nvSpPr>
          <p:cNvPr id="6" name="Footer Placeholder 5"/>
          <p:cNvSpPr>
            <a:spLocks noGrp="1"/>
          </p:cNvSpPr>
          <p:nvPr>
            <p:ph type="ftr" sz="quarter" idx="11"/>
          </p:nvPr>
        </p:nvSpPr>
        <p:spPr/>
        <p:txBody>
          <a:bodyPr/>
          <a:lstStyle/>
          <a:p>
            <a:r>
              <a:rPr lang="en-US" smtClean="0"/>
              <a:t>FN 281: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D9F19BC-9504-49C2-A5B4-39DEA02C0E32}" type="datetime1">
              <a:rPr lang="en-US" smtClean="0"/>
              <a:t>1/2/2015</a:t>
            </a:fld>
            <a:endParaRPr lang="en-US"/>
          </a:p>
        </p:txBody>
      </p:sp>
      <p:sp>
        <p:nvSpPr>
          <p:cNvPr id="8" name="Footer Placeholder 7"/>
          <p:cNvSpPr>
            <a:spLocks noGrp="1"/>
          </p:cNvSpPr>
          <p:nvPr>
            <p:ph type="ftr" sz="quarter" idx="11"/>
          </p:nvPr>
        </p:nvSpPr>
        <p:spPr/>
        <p:txBody>
          <a:bodyPr/>
          <a:lstStyle/>
          <a:p>
            <a:r>
              <a:rPr lang="en-US" smtClean="0"/>
              <a:t>FN 281: Personal Finance</a:t>
            </a:r>
            <a:endParaRPr lang="en-US"/>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1BC89E1-216A-491E-B940-930F5FC9421B}" type="datetime1">
              <a:rPr lang="en-US" smtClean="0"/>
              <a:t>1/2/2015</a:t>
            </a:fld>
            <a:endParaRPr lang="en-US"/>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0BB465-D927-43C5-BDA1-43293AFADEEB}" type="datetime1">
              <a:rPr lang="en-US" smtClean="0"/>
              <a:t>1/2/2015</a:t>
            </a:fld>
            <a:endParaRPr lang="en-US"/>
          </a:p>
        </p:txBody>
      </p:sp>
      <p:sp>
        <p:nvSpPr>
          <p:cNvPr id="3" name="Footer Placeholder 2"/>
          <p:cNvSpPr>
            <a:spLocks noGrp="1"/>
          </p:cNvSpPr>
          <p:nvPr>
            <p:ph type="ftr" sz="quarter" idx="11"/>
          </p:nvPr>
        </p:nvSpPr>
        <p:spPr/>
        <p:txBody>
          <a:bodyPr/>
          <a:lstStyle/>
          <a:p>
            <a:r>
              <a:rPr lang="en-US" smtClean="0"/>
              <a:t>FN 281: Personal Finance</a:t>
            </a:r>
            <a:endParaRPr lang="en-US"/>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200F02-C5BE-479B-8CAF-064E95E6C772}" type="datetime1">
              <a:rPr lang="en-US" smtClean="0"/>
              <a:t>1/2/2015</a:t>
            </a:fld>
            <a:endParaRPr lang="en-US"/>
          </a:p>
        </p:txBody>
      </p:sp>
      <p:sp>
        <p:nvSpPr>
          <p:cNvPr id="6" name="Footer Placeholder 5"/>
          <p:cNvSpPr>
            <a:spLocks noGrp="1"/>
          </p:cNvSpPr>
          <p:nvPr>
            <p:ph type="ftr" sz="quarter" idx="11"/>
          </p:nvPr>
        </p:nvSpPr>
        <p:spPr/>
        <p:txBody>
          <a:bodyPr/>
          <a:lstStyle/>
          <a:p>
            <a:r>
              <a:rPr lang="en-US" smtClean="0"/>
              <a:t>FN 281: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3253E502-CAF7-44C6-8B49-01836CA7151C}" type="datetime1">
              <a:rPr lang="en-US" smtClean="0"/>
              <a:t>1/2/2015</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smtClean="0"/>
              <a:t>FN 281: Personal Finance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2FDB02D-7413-48E9-BC5E-2F5F86D90D8B}" type="datetime1">
              <a:rPr lang="en-US" smtClean="0"/>
              <a:t>1/2/2015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2ED8BF8-F0B5-4324-99D3-7E1B714957FB}" type="datetime1">
              <a:rPr lang="en-US" smtClean="0"/>
              <a:t>1/2/2015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90600" y="1676400"/>
            <a:ext cx="378777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Online Image Placeholder 3"/>
          <p:cNvSpPr>
            <a:spLocks noGrp="1"/>
          </p:cNvSpPr>
          <p:nvPr>
            <p:ph type="clipArt" sz="half" idx="2"/>
          </p:nvPr>
        </p:nvSpPr>
        <p:spPr>
          <a:xfrm>
            <a:off x="4930775" y="1676400"/>
            <a:ext cx="3787775" cy="4114800"/>
          </a:xfrm>
        </p:spPr>
        <p:txBody>
          <a:bodyPr/>
          <a:lstStyle/>
          <a:p>
            <a:endParaRPr lang="en-US"/>
          </a:p>
        </p:txBody>
      </p:sp>
    </p:spTree>
    <p:extLst>
      <p:ext uri="{BB962C8B-B14F-4D97-AF65-F5344CB8AC3E}">
        <p14:creationId xmlns:p14="http://schemas.microsoft.com/office/powerpoint/2010/main" val="11282838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smtClean="0"/>
              <a:t>Click to edit Master title style</a:t>
            </a:r>
            <a:endParaRPr lang="en-US"/>
          </a:p>
        </p:txBody>
      </p:sp>
      <p:sp>
        <p:nvSpPr>
          <p:cNvPr id="3" name="Online Image Placeholder 2"/>
          <p:cNvSpPr>
            <a:spLocks noGrp="1"/>
          </p:cNvSpPr>
          <p:nvPr>
            <p:ph type="clipArt" sz="half" idx="1"/>
          </p:nvPr>
        </p:nvSpPr>
        <p:spPr>
          <a:xfrm>
            <a:off x="990600" y="1676400"/>
            <a:ext cx="3787775" cy="4114800"/>
          </a:xfrm>
        </p:spPr>
        <p:txBody>
          <a:bodyPr/>
          <a:lstStyle/>
          <a:p>
            <a:endParaRPr lang="en-US"/>
          </a:p>
        </p:txBody>
      </p:sp>
      <p:sp>
        <p:nvSpPr>
          <p:cNvPr id="4" name="Text Placeholder 3"/>
          <p:cNvSpPr>
            <a:spLocks noGrp="1"/>
          </p:cNvSpPr>
          <p:nvPr>
            <p:ph type="body" sz="half" idx="2"/>
          </p:nvPr>
        </p:nvSpPr>
        <p:spPr>
          <a:xfrm>
            <a:off x="4930775" y="1676400"/>
            <a:ext cx="378777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373403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smtClean="0"/>
              <a:t>FN 281: Personal Finance</a:t>
            </a:r>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E4EFB443-2785-490B-A594-CB3474E0A674}" type="datetime1">
              <a:rPr lang="en-US" smtClean="0"/>
              <a:t>1/2/2015</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hyperlink" Target="http://www.uobamth.co.th/th/upload/fund/mbook-5.pdf"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hyperlink" Target="http://www.krungsriasset.com/EN/pdf/KFEQ5P5-1_factsheet_EN.pdf"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hyperlink" Target="http://btsgif.listedcompany.com/misc/Prospectus/20130626-BTSGIF-Prospectus-EN.pdf" TargetMode="Externa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FN 221: Personal Finance</a:t>
            </a:r>
            <a:endParaRPr lang="en-US" dirty="0"/>
          </a:p>
        </p:txBody>
      </p:sp>
      <p:sp>
        <p:nvSpPr>
          <p:cNvPr id="3" name="Subtitle 2"/>
          <p:cNvSpPr>
            <a:spLocks noGrp="1"/>
          </p:cNvSpPr>
          <p:nvPr>
            <p:ph type="subTitle" idx="1"/>
          </p:nvPr>
        </p:nvSpPr>
        <p:spPr/>
        <p:txBody>
          <a:bodyPr/>
          <a:lstStyle/>
          <a:p>
            <a:r>
              <a:rPr lang="en-US" dirty="0" smtClean="0"/>
              <a:t>Thanachote </a:t>
            </a:r>
            <a:r>
              <a:rPr lang="en-US" dirty="0" err="1" smtClean="0"/>
              <a:t>Rungsitivat</a:t>
            </a:r>
            <a:r>
              <a:rPr lang="en-US" dirty="0" smtClean="0"/>
              <a:t>, CFA, FRM</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noFill/>
          <a:ln/>
        </p:spPr>
        <p:txBody>
          <a:bodyPr/>
          <a:lstStyle/>
          <a:p>
            <a:r>
              <a:rPr lang="en-US"/>
              <a:t>What Is a Mutual Fund?</a:t>
            </a:r>
          </a:p>
        </p:txBody>
      </p:sp>
      <p:sp>
        <p:nvSpPr>
          <p:cNvPr id="6147" name="Rectangle 3"/>
          <p:cNvSpPr>
            <a:spLocks noGrp="1" noChangeArrowheads="1"/>
          </p:cNvSpPr>
          <p:nvPr>
            <p:ph type="body" sz="half" idx="1"/>
          </p:nvPr>
        </p:nvSpPr>
        <p:spPr>
          <a:xfrm>
            <a:off x="457200" y="1676400"/>
            <a:ext cx="4321175" cy="4114800"/>
          </a:xfrm>
          <a:noFill/>
          <a:ln/>
        </p:spPr>
        <p:txBody>
          <a:bodyPr/>
          <a:lstStyle/>
          <a:p>
            <a:pPr>
              <a:buFont typeface="Wingdings" panose="05000000000000000000" pitchFamily="2" charset="2"/>
              <a:buNone/>
            </a:pPr>
            <a:r>
              <a:rPr lang="en-US" sz="2800"/>
              <a:t>	Investment company that pools money from investors to buy stocks, bonds, and other investments.  Investors own a share of the fund proportionate to the amount of the investment.</a:t>
            </a:r>
          </a:p>
        </p:txBody>
      </p:sp>
      <p:pic>
        <p:nvPicPr>
          <p:cNvPr id="6150" name="Picture 6" descr="E:\PFiles\MSOffice\Clipart\standard\stddir2\bs02098_.wmf"/>
          <p:cNvPicPr>
            <a:picLocks noGrp="1" noChangeAspect="1" noChangeArrowheads="1"/>
          </p:cNvPicPr>
          <p:nvPr>
            <p:ph type="clipArt" sz="half" idx="2"/>
          </p:nvPr>
        </p:nvPicPr>
        <p:blipFill>
          <a:blip r:embed="rId3" cstate="print">
            <a:extLst>
              <a:ext uri="{28A0092B-C50C-407E-A947-70E740481C1C}">
                <a14:useLocalDpi xmlns:a14="http://schemas.microsoft.com/office/drawing/2010/main" val="0"/>
              </a:ext>
            </a:extLst>
          </a:blip>
          <a:srcRect/>
          <a:stretch>
            <a:fillRect/>
          </a:stretch>
        </p:blipFill>
        <p:spPr>
          <a:xfrm>
            <a:off x="4876800" y="1752600"/>
            <a:ext cx="3787775" cy="4419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673165996"/>
      </p:ext>
    </p:extLst>
  </p:cSld>
  <p:clrMapOvr>
    <a:masterClrMapping/>
  </p:clrMapOvr>
  <p:transition>
    <p:fade thruBlk="1"/>
  </p:transition>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a:noFill/>
          <a:ln/>
        </p:spPr>
        <p:txBody>
          <a:bodyPr/>
          <a:lstStyle/>
          <a:p>
            <a:r>
              <a:rPr lang="en-US"/>
              <a:t>Why Invest in Mutual Funds?</a:t>
            </a:r>
          </a:p>
        </p:txBody>
      </p:sp>
      <p:sp>
        <p:nvSpPr>
          <p:cNvPr id="92163" name="Rectangle 3"/>
          <p:cNvSpPr>
            <a:spLocks noGrp="1" noChangeArrowheads="1"/>
          </p:cNvSpPr>
          <p:nvPr>
            <p:ph type="body" idx="1"/>
          </p:nvPr>
        </p:nvSpPr>
        <p:spPr>
          <a:noFill/>
          <a:ln/>
        </p:spPr>
        <p:txBody>
          <a:bodyPr/>
          <a:lstStyle/>
          <a:p>
            <a:r>
              <a:rPr lang="en-US"/>
              <a:t>Benefit the small investor – diversification and reduced risk.</a:t>
            </a:r>
          </a:p>
          <a:p>
            <a:r>
              <a:rPr lang="en-US"/>
              <a:t>Level the playing field between corporations and the individual investor.</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a:t>
            </a:fld>
            <a:endParaRPr lang="en-US"/>
          </a:p>
        </p:txBody>
      </p:sp>
    </p:spTree>
    <p:extLst>
      <p:ext uri="{BB962C8B-B14F-4D97-AF65-F5344CB8AC3E}">
        <p14:creationId xmlns:p14="http://schemas.microsoft.com/office/powerpoint/2010/main" val="62205278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92163">
                                            <p:txEl>
                                              <p:pRg st="0" end="0"/>
                                            </p:txEl>
                                          </p:spTgt>
                                        </p:tgtEl>
                                        <p:attrNameLst>
                                          <p:attrName>style.visibility</p:attrName>
                                        </p:attrNameLst>
                                      </p:cBhvr>
                                      <p:to>
                                        <p:strVal val="visible"/>
                                      </p:to>
                                    </p:set>
                                    <p:anim calcmode="lin" valueType="num">
                                      <p:cBhvr additive="base">
                                        <p:cTn id="7" dur="500" fill="hold"/>
                                        <p:tgtEl>
                                          <p:spTgt spid="9216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92163">
                                            <p:txEl>
                                              <p:pRg st="0" end="0"/>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92163">
                                            <p:txEl>
                                              <p:pRg st="0" end="0"/>
                                            </p:txEl>
                                          </p:spTgt>
                                        </p:tgtEl>
                                        <p:attrNameLst>
                                          <p:attrName>ppt_c</p:attrName>
                                        </p:attrNameLst>
                                      </p:cBhvr>
                                      <p:to>
                                        <a:schemeClr val="folHlink"/>
                                      </p:to>
                                    </p:animClr>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92163">
                                            <p:txEl>
                                              <p:pRg st="1" end="1"/>
                                            </p:txEl>
                                          </p:spTgt>
                                        </p:tgtEl>
                                        <p:attrNameLst>
                                          <p:attrName>style.visibility</p:attrName>
                                        </p:attrNameLst>
                                      </p:cBhvr>
                                      <p:to>
                                        <p:strVal val="visible"/>
                                      </p:to>
                                    </p:set>
                                    <p:anim calcmode="lin" valueType="num">
                                      <p:cBhvr additive="base">
                                        <p:cTn id="13" dur="500" fill="hold"/>
                                        <p:tgtEl>
                                          <p:spTgt spid="9216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92163">
                                            <p:txEl>
                                              <p:pRg st="1" end="1"/>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92163">
                                            <p:txEl>
                                              <p:pRg st="1" end="1"/>
                                            </p:txEl>
                                          </p:spTgt>
                                        </p:tgtEl>
                                        <p:attrNameLst>
                                          <p:attrName>ppt_c</p:attrName>
                                        </p:attrNameLst>
                                      </p:cBhvr>
                                      <p:to>
                                        <a:schemeClr val="folHlink"/>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3"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noFill/>
          <a:ln/>
        </p:spPr>
        <p:txBody>
          <a:bodyPr/>
          <a:lstStyle/>
          <a:p>
            <a:r>
              <a:rPr lang="en-US"/>
              <a:t>Advantages of Mutual Fund Investing</a:t>
            </a:r>
          </a:p>
        </p:txBody>
      </p:sp>
      <p:sp>
        <p:nvSpPr>
          <p:cNvPr id="8195" name="Rectangle 3"/>
          <p:cNvSpPr>
            <a:spLocks noGrp="1" noChangeArrowheads="1"/>
          </p:cNvSpPr>
          <p:nvPr>
            <p:ph type="body" idx="1"/>
          </p:nvPr>
        </p:nvSpPr>
        <p:spPr>
          <a:noFill/>
          <a:ln/>
        </p:spPr>
        <p:txBody>
          <a:bodyPr/>
          <a:lstStyle/>
          <a:p>
            <a:r>
              <a:rPr lang="en-US" sz="2800"/>
              <a:t>Diversification -- owning numerous securities  reduces risk</a:t>
            </a:r>
          </a:p>
          <a:p>
            <a:r>
              <a:rPr lang="en-US" sz="2800"/>
              <a:t>Professional management</a:t>
            </a:r>
          </a:p>
          <a:p>
            <a:r>
              <a:rPr lang="en-US" sz="2800"/>
              <a:t>Minimal transaction costs</a:t>
            </a:r>
          </a:p>
          <a:p>
            <a:r>
              <a:rPr lang="en-US" sz="2800"/>
              <a:t>Liquidity</a:t>
            </a:r>
          </a:p>
          <a:p>
            <a:r>
              <a:rPr lang="en-US" sz="2800"/>
              <a:t>Flexibility</a:t>
            </a:r>
          </a:p>
          <a:p>
            <a:r>
              <a:rPr lang="en-US" sz="2800"/>
              <a:t>Service</a:t>
            </a:r>
          </a:p>
          <a:p>
            <a:r>
              <a:rPr lang="en-US" sz="2800"/>
              <a:t>Avoidance of bad brokers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303353986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barn(inHorizontal)">
                                      <p:cBhvr>
                                        <p:cTn id="7" dur="500"/>
                                        <p:tgtEl>
                                          <p:spTgt spid="819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8195">
                                            <p:txEl>
                                              <p:pRg st="1" end="1"/>
                                            </p:txEl>
                                          </p:spTgt>
                                        </p:tgtEl>
                                        <p:attrNameLst>
                                          <p:attrName>style.visibility</p:attrName>
                                        </p:attrNameLst>
                                      </p:cBhvr>
                                      <p:to>
                                        <p:strVal val="visible"/>
                                      </p:to>
                                    </p:set>
                                    <p:animEffect transition="in" filter="barn(inHorizontal)">
                                      <p:cBhvr>
                                        <p:cTn id="12" dur="500"/>
                                        <p:tgtEl>
                                          <p:spTgt spid="819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26" fill="hold" grpId="0" nodeType="clickEffect">
                                  <p:stCondLst>
                                    <p:cond delay="0"/>
                                  </p:stCondLst>
                                  <p:childTnLst>
                                    <p:set>
                                      <p:cBhvr>
                                        <p:cTn id="16" dur="1" fill="hold">
                                          <p:stCondLst>
                                            <p:cond delay="0"/>
                                          </p:stCondLst>
                                        </p:cTn>
                                        <p:tgtEl>
                                          <p:spTgt spid="8195">
                                            <p:txEl>
                                              <p:pRg st="2" end="2"/>
                                            </p:txEl>
                                          </p:spTgt>
                                        </p:tgtEl>
                                        <p:attrNameLst>
                                          <p:attrName>style.visibility</p:attrName>
                                        </p:attrNameLst>
                                      </p:cBhvr>
                                      <p:to>
                                        <p:strVal val="visible"/>
                                      </p:to>
                                    </p:set>
                                    <p:animEffect transition="in" filter="barn(inHorizontal)">
                                      <p:cBhvr>
                                        <p:cTn id="17" dur="500"/>
                                        <p:tgtEl>
                                          <p:spTgt spid="819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26" fill="hold" grpId="0" nodeType="clickEffect">
                                  <p:stCondLst>
                                    <p:cond delay="0"/>
                                  </p:stCondLst>
                                  <p:childTnLst>
                                    <p:set>
                                      <p:cBhvr>
                                        <p:cTn id="21" dur="1" fill="hold">
                                          <p:stCondLst>
                                            <p:cond delay="0"/>
                                          </p:stCondLst>
                                        </p:cTn>
                                        <p:tgtEl>
                                          <p:spTgt spid="8195">
                                            <p:txEl>
                                              <p:pRg st="3" end="3"/>
                                            </p:txEl>
                                          </p:spTgt>
                                        </p:tgtEl>
                                        <p:attrNameLst>
                                          <p:attrName>style.visibility</p:attrName>
                                        </p:attrNameLst>
                                      </p:cBhvr>
                                      <p:to>
                                        <p:strVal val="visible"/>
                                      </p:to>
                                    </p:set>
                                    <p:animEffect transition="in" filter="barn(inHorizontal)">
                                      <p:cBhvr>
                                        <p:cTn id="22" dur="500"/>
                                        <p:tgtEl>
                                          <p:spTgt spid="8195">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6" presetClass="entr" presetSubtype="26" fill="hold" grpId="0" nodeType="clickEffect">
                                  <p:stCondLst>
                                    <p:cond delay="0"/>
                                  </p:stCondLst>
                                  <p:childTnLst>
                                    <p:set>
                                      <p:cBhvr>
                                        <p:cTn id="26" dur="1" fill="hold">
                                          <p:stCondLst>
                                            <p:cond delay="0"/>
                                          </p:stCondLst>
                                        </p:cTn>
                                        <p:tgtEl>
                                          <p:spTgt spid="8195">
                                            <p:txEl>
                                              <p:pRg st="4" end="4"/>
                                            </p:txEl>
                                          </p:spTgt>
                                        </p:tgtEl>
                                        <p:attrNameLst>
                                          <p:attrName>style.visibility</p:attrName>
                                        </p:attrNameLst>
                                      </p:cBhvr>
                                      <p:to>
                                        <p:strVal val="visible"/>
                                      </p:to>
                                    </p:set>
                                    <p:animEffect transition="in" filter="barn(inHorizontal)">
                                      <p:cBhvr>
                                        <p:cTn id="27" dur="500"/>
                                        <p:tgtEl>
                                          <p:spTgt spid="8195">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6" presetClass="entr" presetSubtype="26" fill="hold" grpId="0" nodeType="clickEffect">
                                  <p:stCondLst>
                                    <p:cond delay="0"/>
                                  </p:stCondLst>
                                  <p:childTnLst>
                                    <p:set>
                                      <p:cBhvr>
                                        <p:cTn id="31" dur="1" fill="hold">
                                          <p:stCondLst>
                                            <p:cond delay="0"/>
                                          </p:stCondLst>
                                        </p:cTn>
                                        <p:tgtEl>
                                          <p:spTgt spid="8195">
                                            <p:txEl>
                                              <p:pRg st="5" end="5"/>
                                            </p:txEl>
                                          </p:spTgt>
                                        </p:tgtEl>
                                        <p:attrNameLst>
                                          <p:attrName>style.visibility</p:attrName>
                                        </p:attrNameLst>
                                      </p:cBhvr>
                                      <p:to>
                                        <p:strVal val="visible"/>
                                      </p:to>
                                    </p:set>
                                    <p:animEffect transition="in" filter="barn(inHorizontal)">
                                      <p:cBhvr>
                                        <p:cTn id="32" dur="500"/>
                                        <p:tgtEl>
                                          <p:spTgt spid="8195">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6" presetClass="entr" presetSubtype="26" fill="hold" grpId="0" nodeType="clickEffect">
                                  <p:stCondLst>
                                    <p:cond delay="0"/>
                                  </p:stCondLst>
                                  <p:childTnLst>
                                    <p:set>
                                      <p:cBhvr>
                                        <p:cTn id="36" dur="1" fill="hold">
                                          <p:stCondLst>
                                            <p:cond delay="0"/>
                                          </p:stCondLst>
                                        </p:cTn>
                                        <p:tgtEl>
                                          <p:spTgt spid="8195">
                                            <p:txEl>
                                              <p:pRg st="6" end="6"/>
                                            </p:txEl>
                                          </p:spTgt>
                                        </p:tgtEl>
                                        <p:attrNameLst>
                                          <p:attrName>style.visibility</p:attrName>
                                        </p:attrNameLst>
                                      </p:cBhvr>
                                      <p:to>
                                        <p:strVal val="visible"/>
                                      </p:to>
                                    </p:set>
                                    <p:animEffect transition="in" filter="barn(inHorizontal)">
                                      <p:cBhvr>
                                        <p:cTn id="37" dur="500"/>
                                        <p:tgtEl>
                                          <p:spTgt spid="819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noFill/>
          <a:ln/>
        </p:spPr>
        <p:txBody>
          <a:bodyPr/>
          <a:lstStyle/>
          <a:p>
            <a:r>
              <a:rPr lang="en-US"/>
              <a:t>Disadvantages of Mutual Fund Investing</a:t>
            </a:r>
          </a:p>
        </p:txBody>
      </p:sp>
      <p:sp>
        <p:nvSpPr>
          <p:cNvPr id="10243" name="Rectangle 3"/>
          <p:cNvSpPr>
            <a:spLocks noGrp="1" noChangeArrowheads="1"/>
          </p:cNvSpPr>
          <p:nvPr>
            <p:ph type="body" idx="1"/>
          </p:nvPr>
        </p:nvSpPr>
        <p:spPr>
          <a:noFill/>
          <a:ln/>
        </p:spPr>
        <p:txBody>
          <a:bodyPr/>
          <a:lstStyle/>
          <a:p>
            <a:pPr>
              <a:lnSpc>
                <a:spcPct val="90000"/>
              </a:lnSpc>
            </a:pPr>
            <a:r>
              <a:rPr lang="en-US" dirty="0"/>
              <a:t>Lower-than-market performance</a:t>
            </a:r>
          </a:p>
          <a:p>
            <a:pPr>
              <a:lnSpc>
                <a:spcPct val="90000"/>
              </a:lnSpc>
            </a:pPr>
            <a:r>
              <a:rPr lang="en-US" dirty="0" smtClean="0"/>
              <a:t>Costs</a:t>
            </a:r>
            <a:endParaRPr lang="en-US" dirty="0"/>
          </a:p>
          <a:p>
            <a:pPr>
              <a:lnSpc>
                <a:spcPct val="90000"/>
              </a:lnSpc>
            </a:pPr>
            <a:r>
              <a:rPr lang="en-US" dirty="0"/>
              <a:t>Risks -- Unsystematic risk </a:t>
            </a:r>
          </a:p>
          <a:p>
            <a:pPr>
              <a:lnSpc>
                <a:spcPct val="90000"/>
              </a:lnSpc>
            </a:pPr>
            <a:r>
              <a:rPr lang="en-US" dirty="0"/>
              <a:t>Risk -- Systematic risk</a:t>
            </a:r>
          </a:p>
          <a:p>
            <a:pPr>
              <a:lnSpc>
                <a:spcPct val="90000"/>
              </a:lnSpc>
            </a:pPr>
            <a:r>
              <a:rPr lang="en-US" dirty="0"/>
              <a:t>Capital gains taxes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5</a:t>
            </a:fld>
            <a:endParaRPr lang="en-US"/>
          </a:p>
        </p:txBody>
      </p:sp>
    </p:spTree>
    <p:extLst>
      <p:ext uri="{BB962C8B-B14F-4D97-AF65-F5344CB8AC3E}">
        <p14:creationId xmlns:p14="http://schemas.microsoft.com/office/powerpoint/2010/main" val="235787592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barn(outHorizontal)">
                                      <p:cBhvr>
                                        <p:cTn id="7" dur="500"/>
                                        <p:tgtEl>
                                          <p:spTgt spid="1024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42" fill="hold" grpId="0" nodeType="clickEffect">
                                  <p:stCondLst>
                                    <p:cond delay="0"/>
                                  </p:stCondLst>
                                  <p:childTnLst>
                                    <p:set>
                                      <p:cBhvr>
                                        <p:cTn id="11" dur="1" fill="hold">
                                          <p:stCondLst>
                                            <p:cond delay="0"/>
                                          </p:stCondLst>
                                        </p:cTn>
                                        <p:tgtEl>
                                          <p:spTgt spid="10243">
                                            <p:txEl>
                                              <p:pRg st="1" end="1"/>
                                            </p:txEl>
                                          </p:spTgt>
                                        </p:tgtEl>
                                        <p:attrNameLst>
                                          <p:attrName>style.visibility</p:attrName>
                                        </p:attrNameLst>
                                      </p:cBhvr>
                                      <p:to>
                                        <p:strVal val="visible"/>
                                      </p:to>
                                    </p:set>
                                    <p:animEffect transition="in" filter="barn(outHorizontal)">
                                      <p:cBhvr>
                                        <p:cTn id="12" dur="500"/>
                                        <p:tgtEl>
                                          <p:spTgt spid="1024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42" fill="hold" grpId="0" nodeType="clickEffect">
                                  <p:stCondLst>
                                    <p:cond delay="0"/>
                                  </p:stCondLst>
                                  <p:childTnLst>
                                    <p:set>
                                      <p:cBhvr>
                                        <p:cTn id="16" dur="1" fill="hold">
                                          <p:stCondLst>
                                            <p:cond delay="0"/>
                                          </p:stCondLst>
                                        </p:cTn>
                                        <p:tgtEl>
                                          <p:spTgt spid="10243">
                                            <p:txEl>
                                              <p:pRg st="2" end="2"/>
                                            </p:txEl>
                                          </p:spTgt>
                                        </p:tgtEl>
                                        <p:attrNameLst>
                                          <p:attrName>style.visibility</p:attrName>
                                        </p:attrNameLst>
                                      </p:cBhvr>
                                      <p:to>
                                        <p:strVal val="visible"/>
                                      </p:to>
                                    </p:set>
                                    <p:animEffect transition="in" filter="barn(outHorizontal)">
                                      <p:cBhvr>
                                        <p:cTn id="17" dur="500"/>
                                        <p:tgtEl>
                                          <p:spTgt spid="1024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42" fill="hold" grpId="0" nodeType="clickEffect">
                                  <p:stCondLst>
                                    <p:cond delay="0"/>
                                  </p:stCondLst>
                                  <p:childTnLst>
                                    <p:set>
                                      <p:cBhvr>
                                        <p:cTn id="21" dur="1" fill="hold">
                                          <p:stCondLst>
                                            <p:cond delay="0"/>
                                          </p:stCondLst>
                                        </p:cTn>
                                        <p:tgtEl>
                                          <p:spTgt spid="10243">
                                            <p:txEl>
                                              <p:pRg st="3" end="3"/>
                                            </p:txEl>
                                          </p:spTgt>
                                        </p:tgtEl>
                                        <p:attrNameLst>
                                          <p:attrName>style.visibility</p:attrName>
                                        </p:attrNameLst>
                                      </p:cBhvr>
                                      <p:to>
                                        <p:strVal val="visible"/>
                                      </p:to>
                                    </p:set>
                                    <p:animEffect transition="in" filter="barn(outHorizontal)">
                                      <p:cBhvr>
                                        <p:cTn id="22" dur="500"/>
                                        <p:tgtEl>
                                          <p:spTgt spid="1024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6" presetClass="entr" presetSubtype="42" fill="hold" grpId="0" nodeType="clickEffect">
                                  <p:stCondLst>
                                    <p:cond delay="0"/>
                                  </p:stCondLst>
                                  <p:childTnLst>
                                    <p:set>
                                      <p:cBhvr>
                                        <p:cTn id="26" dur="1" fill="hold">
                                          <p:stCondLst>
                                            <p:cond delay="0"/>
                                          </p:stCondLst>
                                        </p:cTn>
                                        <p:tgtEl>
                                          <p:spTgt spid="10243">
                                            <p:txEl>
                                              <p:pRg st="4" end="4"/>
                                            </p:txEl>
                                          </p:spTgt>
                                        </p:tgtEl>
                                        <p:attrNameLst>
                                          <p:attrName>style.visibility</p:attrName>
                                        </p:attrNameLst>
                                      </p:cBhvr>
                                      <p:to>
                                        <p:strVal val="visible"/>
                                      </p:to>
                                    </p:set>
                                    <p:animEffect transition="in" filter="barn(outHorizontal)">
                                      <p:cBhvr>
                                        <p:cTn id="27" dur="500"/>
                                        <p:tgtEl>
                                          <p:spTgt spid="1024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noFill/>
          <a:ln/>
        </p:spPr>
        <p:txBody>
          <a:bodyPr/>
          <a:lstStyle/>
          <a:p>
            <a:r>
              <a:rPr lang="en-US"/>
              <a:t>To Operate, Mutual Funds</a:t>
            </a:r>
          </a:p>
        </p:txBody>
      </p:sp>
      <p:sp>
        <p:nvSpPr>
          <p:cNvPr id="12291" name="Rectangle 3"/>
          <p:cNvSpPr>
            <a:spLocks noGrp="1" noChangeArrowheads="1"/>
          </p:cNvSpPr>
          <p:nvPr>
            <p:ph type="body" sz="half" idx="1"/>
          </p:nvPr>
        </p:nvSpPr>
        <p:spPr>
          <a:noFill/>
          <a:ln/>
        </p:spPr>
        <p:txBody>
          <a:bodyPr/>
          <a:lstStyle/>
          <a:p>
            <a:r>
              <a:rPr lang="en-US" sz="2800"/>
              <a:t>Pool money from investors with similar goals.</a:t>
            </a:r>
          </a:p>
          <a:p>
            <a:r>
              <a:rPr lang="en-US" sz="2800"/>
              <a:t>Invest in numerous securities.</a:t>
            </a:r>
          </a:p>
          <a:p>
            <a:r>
              <a:rPr lang="en-US" sz="2800"/>
              <a:t>Hire a management company to run the fund.</a:t>
            </a:r>
          </a:p>
        </p:txBody>
      </p:sp>
      <p:pic>
        <p:nvPicPr>
          <p:cNvPr id="12294" name="Picture 6" descr="E:\PFiles\MSOffice\Clipart\standard\stddir1\bd07006_.wmf"/>
          <p:cNvPicPr>
            <a:picLocks noGrp="1" noChangeAspect="1" noChangeArrowheads="1"/>
          </p:cNvPicPr>
          <p:nvPr>
            <p:ph type="clipArt" sz="half" idx="2"/>
          </p:nvPr>
        </p:nvPicPr>
        <p:blipFill>
          <a:blip r:embed="rId3" cstate="print">
            <a:extLst>
              <a:ext uri="{28A0092B-C50C-407E-A947-70E740481C1C}">
                <a14:useLocalDpi xmlns:a14="http://schemas.microsoft.com/office/drawing/2010/main" val="0"/>
              </a:ext>
            </a:extLst>
          </a:blip>
          <a:srcRect/>
          <a:stretch>
            <a:fillRect/>
          </a:stretch>
        </p:blipFill>
        <p:spPr>
          <a:xfrm>
            <a:off x="6019800" y="1981200"/>
            <a:ext cx="1901825"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762962053"/>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noFill/>
          <a:ln/>
        </p:spPr>
        <p:txBody>
          <a:bodyPr/>
          <a:lstStyle/>
          <a:p>
            <a:r>
              <a:rPr lang="en-US"/>
              <a:t>To Operate, Mutual Funds </a:t>
            </a:r>
            <a:r>
              <a:rPr lang="en-US" sz="4000"/>
              <a:t>(cont’d)</a:t>
            </a:r>
          </a:p>
        </p:txBody>
      </p:sp>
      <p:sp>
        <p:nvSpPr>
          <p:cNvPr id="14339" name="Rectangle 3"/>
          <p:cNvSpPr>
            <a:spLocks noGrp="1" noChangeArrowheads="1"/>
          </p:cNvSpPr>
          <p:nvPr>
            <p:ph type="body" idx="1"/>
          </p:nvPr>
        </p:nvSpPr>
        <p:spPr>
          <a:noFill/>
          <a:ln/>
        </p:spPr>
        <p:txBody>
          <a:bodyPr/>
          <a:lstStyle/>
          <a:p>
            <a:r>
              <a:rPr lang="en-US"/>
              <a:t>Hire an investment advisor to manage the fund’s portfolio</a:t>
            </a:r>
          </a:p>
          <a:p>
            <a:r>
              <a:rPr lang="en-US"/>
              <a:t>Hire a</a:t>
            </a:r>
          </a:p>
          <a:p>
            <a:pPr lvl="1"/>
            <a:r>
              <a:rPr lang="en-US"/>
              <a:t>a custodian to safeguard fund holdings</a:t>
            </a:r>
          </a:p>
          <a:p>
            <a:pPr lvl="1"/>
            <a:r>
              <a:rPr lang="en-US"/>
              <a:t>a transfer agent to act as recordkeeper </a:t>
            </a:r>
          </a:p>
          <a:p>
            <a:pPr lvl="1"/>
            <a:r>
              <a:rPr lang="en-US"/>
              <a:t>an underwriter to sell new shares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7</a:t>
            </a:fld>
            <a:endParaRPr lang="en-US"/>
          </a:p>
        </p:txBody>
      </p:sp>
    </p:spTree>
    <p:extLst>
      <p:ext uri="{BB962C8B-B14F-4D97-AF65-F5344CB8AC3E}">
        <p14:creationId xmlns:p14="http://schemas.microsoft.com/office/powerpoint/2010/main" val="3319180099"/>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noFill/>
          <a:ln/>
        </p:spPr>
        <p:txBody>
          <a:bodyPr/>
          <a:lstStyle/>
          <a:p>
            <a:r>
              <a:rPr lang="en-US"/>
              <a:t>Ways of Making Money With Mutual Funds</a:t>
            </a:r>
          </a:p>
        </p:txBody>
      </p:sp>
      <p:sp>
        <p:nvSpPr>
          <p:cNvPr id="16387" name="Rectangle 3"/>
          <p:cNvSpPr>
            <a:spLocks noGrp="1" noChangeArrowheads="1"/>
          </p:cNvSpPr>
          <p:nvPr>
            <p:ph type="body" sz="half" idx="2"/>
          </p:nvPr>
        </p:nvSpPr>
        <p:spPr>
          <a:noFill/>
          <a:ln/>
        </p:spPr>
        <p:txBody>
          <a:bodyPr/>
          <a:lstStyle/>
          <a:p>
            <a:r>
              <a:rPr lang="en-US" sz="2800"/>
              <a:t>Increases in market value (appreciation)</a:t>
            </a:r>
          </a:p>
          <a:p>
            <a:r>
              <a:rPr lang="en-US" sz="2800"/>
              <a:t>Dividends</a:t>
            </a:r>
          </a:p>
          <a:p>
            <a:r>
              <a:rPr lang="en-US" sz="2800"/>
              <a:t>Capital gains distribution</a:t>
            </a:r>
          </a:p>
        </p:txBody>
      </p:sp>
      <p:grpSp>
        <p:nvGrpSpPr>
          <p:cNvPr id="16390" name="Group 6"/>
          <p:cNvGrpSpPr>
            <a:grpSpLocks/>
          </p:cNvGrpSpPr>
          <p:nvPr/>
        </p:nvGrpSpPr>
        <p:grpSpPr bwMode="auto">
          <a:xfrm>
            <a:off x="685800" y="2462213"/>
            <a:ext cx="3800475" cy="3011487"/>
            <a:chOff x="432" y="1551"/>
            <a:chExt cx="2394" cy="1897"/>
          </a:xfrm>
        </p:grpSpPr>
        <p:pic>
          <p:nvPicPr>
            <p:cNvPr id="16388"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2" y="1551"/>
              <a:ext cx="2394" cy="18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389" name="Rectangle 5"/>
            <p:cNvSpPr>
              <a:spLocks noChangeArrowheads="1"/>
            </p:cNvSpPr>
            <p:nvPr/>
          </p:nvSpPr>
          <p:spPr bwMode="auto">
            <a:xfrm>
              <a:off x="489" y="1579"/>
              <a:ext cx="2272" cy="18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283432623"/>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noFill/>
          <a:ln/>
        </p:spPr>
        <p:txBody>
          <a:bodyPr/>
          <a:lstStyle/>
          <a:p>
            <a:r>
              <a:rPr lang="en-US"/>
              <a:t>Types of Investment Companies</a:t>
            </a:r>
          </a:p>
        </p:txBody>
      </p:sp>
      <p:sp>
        <p:nvSpPr>
          <p:cNvPr id="18435" name="Rectangle 3"/>
          <p:cNvSpPr>
            <a:spLocks noGrp="1" noChangeArrowheads="1"/>
          </p:cNvSpPr>
          <p:nvPr>
            <p:ph type="body" idx="1"/>
          </p:nvPr>
        </p:nvSpPr>
        <p:spPr>
          <a:noFill/>
          <a:ln/>
        </p:spPr>
        <p:txBody>
          <a:bodyPr/>
          <a:lstStyle/>
          <a:p>
            <a:r>
              <a:rPr lang="en-US" dirty="0"/>
              <a:t>Open-end investment companies or mutual funds</a:t>
            </a:r>
          </a:p>
          <a:p>
            <a:r>
              <a:rPr lang="en-US" dirty="0"/>
              <a:t>Closed-end investment companies or mutual </a:t>
            </a:r>
            <a:r>
              <a:rPr lang="en-US" dirty="0" smtClean="0"/>
              <a:t>funds</a:t>
            </a:r>
            <a:endParaRPr lang="en-US" dirty="0"/>
          </a:p>
          <a:p>
            <a:r>
              <a:rPr lang="en-US" dirty="0"/>
              <a:t>Real estate investment trusts (REITs)</a:t>
            </a:r>
          </a:p>
          <a:p>
            <a:pPr>
              <a:buFont typeface="Wingdings" panose="05000000000000000000" pitchFamily="2" charset="2"/>
              <a:buNone/>
            </a:pPr>
            <a:endParaRPr lang="en-US" dirty="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9</a:t>
            </a:fld>
            <a:endParaRPr lang="en-US"/>
          </a:p>
        </p:txBody>
      </p:sp>
    </p:spTree>
    <p:extLst>
      <p:ext uri="{BB962C8B-B14F-4D97-AF65-F5344CB8AC3E}">
        <p14:creationId xmlns:p14="http://schemas.microsoft.com/office/powerpoint/2010/main" val="2308362018"/>
      </p:ext>
    </p:extLst>
  </p:cSld>
  <p:clrMapOvr>
    <a:masterClrMapping/>
  </p:clrMapOvr>
  <p:transition>
    <p:cover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anim calcmode="lin" valueType="num">
                                      <p:cBhvr additive="base">
                                        <p:cTn id="7" dur="500"/>
                                        <p:tgtEl>
                                          <p:spTgt spid="18435">
                                            <p:txEl>
                                              <p:pRg st="0" end="0"/>
                                            </p:txEl>
                                          </p:spTgt>
                                        </p:tgtEl>
                                        <p:attrNameLst>
                                          <p:attrName>ppt_x</p:attrName>
                                        </p:attrNameLst>
                                      </p:cBhvr>
                                      <p:tavLst>
                                        <p:tav tm="0">
                                          <p:val>
                                            <p:strVal val="#ppt_x-#ppt_w*1.125000"/>
                                          </p:val>
                                        </p:tav>
                                        <p:tav tm="100000">
                                          <p:val>
                                            <p:strVal val="#ppt_x"/>
                                          </p:val>
                                        </p:tav>
                                      </p:tavLst>
                                    </p:anim>
                                    <p:animEffect transition="in" filter="wipe(right)">
                                      <p:cBhvr>
                                        <p:cTn id="8" dur="500"/>
                                        <p:tgtEl>
                                          <p:spTgt spid="18435">
                                            <p:txEl>
                                              <p:pRg st="0" end="0"/>
                                            </p:txEl>
                                          </p:spTgt>
                                        </p:tgtEl>
                                      </p:cBhvr>
                                    </p:animEffect>
                                  </p:childTnLst>
                                </p:cTn>
                              </p:par>
                            </p:childTnLst>
                          </p:cTn>
                        </p:par>
                      </p:childTnLst>
                    </p:cTn>
                  </p:par>
                  <p:par>
                    <p:cTn id="9" fill="hold" nodeType="clickPar">
                      <p:stCondLst>
                        <p:cond delay="indefinite"/>
                      </p:stCondLst>
                      <p:childTnLst>
                        <p:par>
                          <p:cTn id="10" fill="hold" nodeType="withGroup">
                            <p:stCondLst>
                              <p:cond delay="0"/>
                            </p:stCondLst>
                            <p:childTnLst>
                              <p:par>
                                <p:cTn id="11" presetID="12" presetClass="entr" presetSubtype="8" fill="hold" grpId="0" nodeType="clickEffect">
                                  <p:stCondLst>
                                    <p:cond delay="0"/>
                                  </p:stCondLst>
                                  <p:childTnLst>
                                    <p:set>
                                      <p:cBhvr>
                                        <p:cTn id="12" dur="1" fill="hold">
                                          <p:stCondLst>
                                            <p:cond delay="0"/>
                                          </p:stCondLst>
                                        </p:cTn>
                                        <p:tgtEl>
                                          <p:spTgt spid="18435">
                                            <p:txEl>
                                              <p:pRg st="1" end="1"/>
                                            </p:txEl>
                                          </p:spTgt>
                                        </p:tgtEl>
                                        <p:attrNameLst>
                                          <p:attrName>style.visibility</p:attrName>
                                        </p:attrNameLst>
                                      </p:cBhvr>
                                      <p:to>
                                        <p:strVal val="visible"/>
                                      </p:to>
                                    </p:set>
                                    <p:anim calcmode="lin" valueType="num">
                                      <p:cBhvr additive="base">
                                        <p:cTn id="13" dur="500"/>
                                        <p:tgtEl>
                                          <p:spTgt spid="18435">
                                            <p:txEl>
                                              <p:pRg st="1" end="1"/>
                                            </p:txEl>
                                          </p:spTgt>
                                        </p:tgtEl>
                                        <p:attrNameLst>
                                          <p:attrName>ppt_x</p:attrName>
                                        </p:attrNameLst>
                                      </p:cBhvr>
                                      <p:tavLst>
                                        <p:tav tm="0">
                                          <p:val>
                                            <p:strVal val="#ppt_x-#ppt_w*1.125000"/>
                                          </p:val>
                                        </p:tav>
                                        <p:tav tm="100000">
                                          <p:val>
                                            <p:strVal val="#ppt_x"/>
                                          </p:val>
                                        </p:tav>
                                      </p:tavLst>
                                    </p:anim>
                                    <p:animEffect transition="in" filter="wipe(right)">
                                      <p:cBhvr>
                                        <p:cTn id="14" dur="500"/>
                                        <p:tgtEl>
                                          <p:spTgt spid="18435">
                                            <p:txEl>
                                              <p:pRg st="1" end="1"/>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2" presetClass="entr" presetSubtype="8" fill="hold" grpId="0" nodeType="clickEffect">
                                  <p:stCondLst>
                                    <p:cond delay="0"/>
                                  </p:stCondLst>
                                  <p:childTnLst>
                                    <p:set>
                                      <p:cBhvr>
                                        <p:cTn id="18" dur="1" fill="hold">
                                          <p:stCondLst>
                                            <p:cond delay="0"/>
                                          </p:stCondLst>
                                        </p:cTn>
                                        <p:tgtEl>
                                          <p:spTgt spid="18435">
                                            <p:txEl>
                                              <p:pRg st="2" end="2"/>
                                            </p:txEl>
                                          </p:spTgt>
                                        </p:tgtEl>
                                        <p:attrNameLst>
                                          <p:attrName>style.visibility</p:attrName>
                                        </p:attrNameLst>
                                      </p:cBhvr>
                                      <p:to>
                                        <p:strVal val="visible"/>
                                      </p:to>
                                    </p:set>
                                    <p:anim calcmode="lin" valueType="num">
                                      <p:cBhvr additive="base">
                                        <p:cTn id="19" dur="500"/>
                                        <p:tgtEl>
                                          <p:spTgt spid="18435">
                                            <p:txEl>
                                              <p:pRg st="2" end="2"/>
                                            </p:txEl>
                                          </p:spTgt>
                                        </p:tgtEl>
                                        <p:attrNameLst>
                                          <p:attrName>ppt_x</p:attrName>
                                        </p:attrNameLst>
                                      </p:cBhvr>
                                      <p:tavLst>
                                        <p:tav tm="0">
                                          <p:val>
                                            <p:strVal val="#ppt_x-#ppt_w*1.125000"/>
                                          </p:val>
                                        </p:tav>
                                        <p:tav tm="100000">
                                          <p:val>
                                            <p:strVal val="#ppt_x"/>
                                          </p:val>
                                        </p:tav>
                                      </p:tavLst>
                                    </p:anim>
                                    <p:animEffect transition="in" filter="wipe(right)">
                                      <p:cBhvr>
                                        <p:cTn id="20" dur="500"/>
                                        <p:tgtEl>
                                          <p:spTgt spid="1843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noFill/>
          <a:ln/>
        </p:spPr>
        <p:txBody>
          <a:bodyPr/>
          <a:lstStyle/>
          <a:p>
            <a:r>
              <a:rPr lang="en-US"/>
              <a:t>Open-End Investment Companies or Mutual Funds</a:t>
            </a:r>
          </a:p>
        </p:txBody>
      </p:sp>
      <p:sp>
        <p:nvSpPr>
          <p:cNvPr id="20483" name="Rectangle 3"/>
          <p:cNvSpPr>
            <a:spLocks noGrp="1" noChangeArrowheads="1"/>
          </p:cNvSpPr>
          <p:nvPr>
            <p:ph type="body" idx="1"/>
          </p:nvPr>
        </p:nvSpPr>
        <p:spPr>
          <a:noFill/>
          <a:ln/>
        </p:spPr>
        <p:txBody>
          <a:bodyPr/>
          <a:lstStyle/>
          <a:p>
            <a:r>
              <a:rPr lang="en-US" sz="2800"/>
              <a:t>Have an unlimited number of shares</a:t>
            </a:r>
          </a:p>
          <a:p>
            <a:r>
              <a:rPr lang="en-US" sz="2800"/>
              <a:t>Buy and sell shares directly to investors without a secondary market</a:t>
            </a:r>
          </a:p>
          <a:p>
            <a:r>
              <a:rPr lang="en-US" sz="2800"/>
              <a:t>Purchase and selling price is determined by the net asset value of the fund</a:t>
            </a:r>
          </a:p>
          <a:p>
            <a:pPr>
              <a:buFont typeface="Wingdings" panose="05000000000000000000" pitchFamily="2" charset="2"/>
              <a:buNone/>
            </a:pPr>
            <a:endParaRPr lang="en-US" sz="1800"/>
          </a:p>
          <a:p>
            <a:r>
              <a:rPr lang="en-US" sz="2800"/>
              <a:t>NAV =   </a:t>
            </a:r>
            <a:r>
              <a:rPr lang="en-US" sz="2800" u="sng"/>
              <a:t>value of all securities - liabilities </a:t>
            </a:r>
            <a:r>
              <a:rPr lang="en-US" sz="2800"/>
              <a:t>			       total shares outstanding</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10</a:t>
            </a:fld>
            <a:endParaRPr lang="en-US"/>
          </a:p>
        </p:txBody>
      </p:sp>
    </p:spTree>
    <p:extLst>
      <p:ext uri="{BB962C8B-B14F-4D97-AF65-F5344CB8AC3E}">
        <p14:creationId xmlns:p14="http://schemas.microsoft.com/office/powerpoint/2010/main" val="1569626625"/>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noFill/>
          <a:ln/>
        </p:spPr>
        <p:txBody>
          <a:bodyPr/>
          <a:lstStyle/>
          <a:p>
            <a:r>
              <a:rPr lang="en-US"/>
              <a:t>Closed-End Investment Companies or Mutual Funds</a:t>
            </a:r>
          </a:p>
        </p:txBody>
      </p:sp>
      <p:sp>
        <p:nvSpPr>
          <p:cNvPr id="22531" name="Rectangle 3"/>
          <p:cNvSpPr>
            <a:spLocks noGrp="1" noChangeArrowheads="1"/>
          </p:cNvSpPr>
          <p:nvPr>
            <p:ph type="body" idx="1"/>
          </p:nvPr>
        </p:nvSpPr>
        <p:spPr>
          <a:noFill/>
          <a:ln/>
        </p:spPr>
        <p:txBody>
          <a:bodyPr/>
          <a:lstStyle/>
          <a:p>
            <a:r>
              <a:rPr lang="en-US"/>
              <a:t>Have a limited number of shares</a:t>
            </a:r>
          </a:p>
          <a:p>
            <a:r>
              <a:rPr lang="en-US"/>
              <a:t>Sell only the initial offering. Subsequent trades are done in a secondary market, similar to the common stock market.</a:t>
            </a:r>
          </a:p>
          <a:p>
            <a:r>
              <a:rPr lang="en-US"/>
              <a:t>Purchase and selling price is determined by supply and demand.</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11</a:t>
            </a:fld>
            <a:endParaRPr lang="en-US"/>
          </a:p>
        </p:txBody>
      </p:sp>
    </p:spTree>
    <p:extLst>
      <p:ext uri="{BB962C8B-B14F-4D97-AF65-F5344CB8AC3E}">
        <p14:creationId xmlns:p14="http://schemas.microsoft.com/office/powerpoint/2010/main" val="2492363659"/>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noFill/>
          <a:ln/>
        </p:spPr>
        <p:txBody>
          <a:bodyPr/>
          <a:lstStyle/>
          <a:p>
            <a:r>
              <a:rPr lang="en-US"/>
              <a:t>The Costs of Mutual Funds</a:t>
            </a:r>
          </a:p>
        </p:txBody>
      </p:sp>
      <p:sp>
        <p:nvSpPr>
          <p:cNvPr id="36867" name="Rectangle 3"/>
          <p:cNvSpPr>
            <a:spLocks noGrp="1" noChangeArrowheads="1"/>
          </p:cNvSpPr>
          <p:nvPr>
            <p:ph type="body" idx="1"/>
          </p:nvPr>
        </p:nvSpPr>
        <p:spPr>
          <a:noFill/>
          <a:ln/>
        </p:spPr>
        <p:txBody>
          <a:bodyPr/>
          <a:lstStyle/>
          <a:p>
            <a:pPr>
              <a:lnSpc>
                <a:spcPct val="90000"/>
              </a:lnSpc>
            </a:pPr>
            <a:r>
              <a:rPr lang="en-US" dirty="0"/>
              <a:t>Load funds-- sales commissions charged to the investor when purchasing fund shares.</a:t>
            </a:r>
          </a:p>
          <a:p>
            <a:pPr>
              <a:lnSpc>
                <a:spcPct val="90000"/>
              </a:lnSpc>
            </a:pPr>
            <a:r>
              <a:rPr lang="en-US" dirty="0"/>
              <a:t>Back-end load funds -- commissions charged to the investor when selling the </a:t>
            </a:r>
            <a:r>
              <a:rPr lang="en-US" dirty="0" smtClean="0"/>
              <a:t>shares</a:t>
            </a:r>
          </a:p>
          <a:p>
            <a:pPr>
              <a:lnSpc>
                <a:spcPct val="90000"/>
              </a:lnSpc>
            </a:pPr>
            <a:r>
              <a:rPr lang="en-US" dirty="0" smtClean="0"/>
              <a:t>No-load </a:t>
            </a:r>
            <a:r>
              <a:rPr lang="en-US" dirty="0"/>
              <a:t>funds -- no commission charged.</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12</a:t>
            </a:fld>
            <a:endParaRPr lang="en-US"/>
          </a:p>
        </p:txBody>
      </p:sp>
    </p:spTree>
    <p:extLst>
      <p:ext uri="{BB962C8B-B14F-4D97-AF65-F5344CB8AC3E}">
        <p14:creationId xmlns:p14="http://schemas.microsoft.com/office/powerpoint/2010/main" val="1605505071"/>
      </p:ext>
    </p:extLst>
  </p:cSld>
  <p:clrMapOvr>
    <a:masterClrMapping/>
  </p:clrMapOvr>
  <p:transition>
    <p:rand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noFill/>
          <a:ln/>
        </p:spPr>
        <p:txBody>
          <a:bodyPr/>
          <a:lstStyle/>
          <a:p>
            <a:r>
              <a:rPr lang="en-US"/>
              <a:t>The Costs of Mutual Funds </a:t>
            </a:r>
            <a:r>
              <a:rPr lang="en-US" sz="4000"/>
              <a:t>(cont’d)</a:t>
            </a:r>
          </a:p>
        </p:txBody>
      </p:sp>
      <p:sp>
        <p:nvSpPr>
          <p:cNvPr id="38915" name="Rectangle 3"/>
          <p:cNvSpPr>
            <a:spLocks noGrp="1" noChangeArrowheads="1"/>
          </p:cNvSpPr>
          <p:nvPr>
            <p:ph type="body" idx="1"/>
          </p:nvPr>
        </p:nvSpPr>
        <p:spPr>
          <a:noFill/>
          <a:ln/>
        </p:spPr>
        <p:txBody>
          <a:bodyPr/>
          <a:lstStyle/>
          <a:p>
            <a:r>
              <a:rPr lang="en-US" dirty="0"/>
              <a:t>Management fees and expenses -- fees associated with the operation of the company.</a:t>
            </a:r>
          </a:p>
          <a:p>
            <a:pPr lvl="1">
              <a:buSzPct val="75000"/>
            </a:pPr>
            <a:r>
              <a:rPr lang="en-US" dirty="0"/>
              <a:t>expense ratio</a:t>
            </a:r>
          </a:p>
          <a:p>
            <a:pPr lvl="1">
              <a:buSzPct val="75000"/>
            </a:pPr>
            <a:r>
              <a:rPr lang="en-US" dirty="0"/>
              <a:t>turnover rate</a:t>
            </a:r>
          </a:p>
          <a:p>
            <a:r>
              <a:rPr lang="en-US" dirty="0" smtClean="0"/>
              <a:t>fees </a:t>
            </a:r>
            <a:r>
              <a:rPr lang="en-US" dirty="0"/>
              <a:t>charged to cover the fund’s cost of advertising and marketing.</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13</a:t>
            </a:fld>
            <a:endParaRPr lang="en-US"/>
          </a:p>
        </p:txBody>
      </p:sp>
    </p:spTree>
    <p:extLst>
      <p:ext uri="{BB962C8B-B14F-4D97-AF65-F5344CB8AC3E}">
        <p14:creationId xmlns:p14="http://schemas.microsoft.com/office/powerpoint/2010/main" val="1800515186"/>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noFill/>
          <a:ln/>
        </p:spPr>
        <p:txBody>
          <a:bodyPr/>
          <a:lstStyle/>
          <a:p>
            <a:r>
              <a:rPr lang="en-US"/>
              <a:t>Types and Objectives of Mutual Funds</a:t>
            </a:r>
          </a:p>
        </p:txBody>
      </p:sp>
      <p:sp>
        <p:nvSpPr>
          <p:cNvPr id="40963" name="Rectangle 3"/>
          <p:cNvSpPr>
            <a:spLocks noGrp="1" noChangeArrowheads="1"/>
          </p:cNvSpPr>
          <p:nvPr>
            <p:ph type="body" idx="1"/>
          </p:nvPr>
        </p:nvSpPr>
        <p:spPr>
          <a:noFill/>
          <a:ln/>
        </p:spPr>
        <p:txBody>
          <a:bodyPr/>
          <a:lstStyle/>
          <a:p>
            <a:r>
              <a:rPr lang="en-US"/>
              <a:t>Money market mutual funds</a:t>
            </a:r>
          </a:p>
          <a:p>
            <a:r>
              <a:rPr lang="en-US"/>
              <a:t>Stock mutual funds</a:t>
            </a:r>
          </a:p>
          <a:p>
            <a:r>
              <a:rPr lang="en-US"/>
              <a:t>Balanced mutual funds</a:t>
            </a:r>
          </a:p>
          <a:p>
            <a:r>
              <a:rPr lang="en-US"/>
              <a:t>Asset allocation funds</a:t>
            </a:r>
          </a:p>
          <a:p>
            <a:r>
              <a:rPr lang="en-US"/>
              <a:t>Life-cycle funds</a:t>
            </a:r>
          </a:p>
          <a:p>
            <a:r>
              <a:rPr lang="en-US"/>
              <a:t>Bond funds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14</a:t>
            </a:fld>
            <a:endParaRPr lang="en-US"/>
          </a:p>
        </p:txBody>
      </p:sp>
    </p:spTree>
    <p:extLst>
      <p:ext uri="{BB962C8B-B14F-4D97-AF65-F5344CB8AC3E}">
        <p14:creationId xmlns:p14="http://schemas.microsoft.com/office/powerpoint/2010/main" val="3095606620"/>
      </p:ext>
    </p:extLst>
  </p:cSld>
  <p:clrMapOvr>
    <a:masterClrMapping/>
  </p:clrMapOvr>
  <p:transition>
    <p:checker dir="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noFill/>
          <a:ln/>
        </p:spPr>
        <p:txBody>
          <a:bodyPr/>
          <a:lstStyle/>
          <a:p>
            <a:r>
              <a:rPr lang="en-US"/>
              <a:t>Money Market Mutual Funds (MMMFs)</a:t>
            </a:r>
          </a:p>
        </p:txBody>
      </p:sp>
      <p:sp>
        <p:nvSpPr>
          <p:cNvPr id="43011" name="Rectangle 3"/>
          <p:cNvSpPr>
            <a:spLocks noGrp="1" noChangeArrowheads="1"/>
          </p:cNvSpPr>
          <p:nvPr>
            <p:ph type="body" idx="1"/>
          </p:nvPr>
        </p:nvSpPr>
        <p:spPr>
          <a:noFill/>
          <a:ln/>
        </p:spPr>
        <p:txBody>
          <a:bodyPr/>
          <a:lstStyle/>
          <a:p>
            <a:r>
              <a:rPr lang="en-US" dirty="0"/>
              <a:t>Invest in short-term securities with maturities of less than 30 days</a:t>
            </a:r>
          </a:p>
          <a:p>
            <a:r>
              <a:rPr lang="en-US" dirty="0" smtClean="0"/>
              <a:t>Work </a:t>
            </a:r>
            <a:r>
              <a:rPr lang="en-US" dirty="0"/>
              <a:t>much like an interest bearing checking account with some limitations</a:t>
            </a:r>
          </a:p>
          <a:p>
            <a:r>
              <a:rPr lang="en-US" dirty="0"/>
              <a:t>Considered practically risk free</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15</a:t>
            </a:fld>
            <a:endParaRPr lang="en-US"/>
          </a:p>
        </p:txBody>
      </p:sp>
    </p:spTree>
    <p:extLst>
      <p:ext uri="{BB962C8B-B14F-4D97-AF65-F5344CB8AC3E}">
        <p14:creationId xmlns:p14="http://schemas.microsoft.com/office/powerpoint/2010/main" val="1490589476"/>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noFill/>
          <a:ln/>
        </p:spPr>
        <p:txBody>
          <a:bodyPr/>
          <a:lstStyle/>
          <a:p>
            <a:r>
              <a:rPr lang="en-US"/>
              <a:t>Stock Mutual Funds</a:t>
            </a:r>
          </a:p>
        </p:txBody>
      </p:sp>
      <p:sp>
        <p:nvSpPr>
          <p:cNvPr id="47107" name="Rectangle 3"/>
          <p:cNvSpPr>
            <a:spLocks noGrp="1" noChangeArrowheads="1"/>
          </p:cNvSpPr>
          <p:nvPr>
            <p:ph type="body" idx="1"/>
          </p:nvPr>
        </p:nvSpPr>
        <p:spPr>
          <a:noFill/>
          <a:ln/>
        </p:spPr>
        <p:txBody>
          <a:bodyPr/>
          <a:lstStyle/>
          <a:p>
            <a:r>
              <a:rPr lang="en-US"/>
              <a:t>Aggressive growth funds</a:t>
            </a:r>
          </a:p>
          <a:p>
            <a:r>
              <a:rPr lang="en-US"/>
              <a:t>Small-company growth funds</a:t>
            </a:r>
          </a:p>
          <a:p>
            <a:r>
              <a:rPr lang="en-US"/>
              <a:t>Growth funds</a:t>
            </a:r>
          </a:p>
          <a:p>
            <a:r>
              <a:rPr lang="en-US"/>
              <a:t>Growth-and-income funds</a:t>
            </a:r>
          </a:p>
          <a:p>
            <a:r>
              <a:rPr lang="en-US"/>
              <a:t>Sector funds</a:t>
            </a:r>
          </a:p>
          <a:p>
            <a:r>
              <a:rPr lang="en-US"/>
              <a:t>Index funds</a:t>
            </a:r>
          </a:p>
          <a:p>
            <a:r>
              <a:rPr lang="en-US"/>
              <a:t>International funds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16</a:t>
            </a:fld>
            <a:endParaRPr lang="en-US"/>
          </a:p>
        </p:txBody>
      </p:sp>
    </p:spTree>
    <p:extLst>
      <p:ext uri="{BB962C8B-B14F-4D97-AF65-F5344CB8AC3E}">
        <p14:creationId xmlns:p14="http://schemas.microsoft.com/office/powerpoint/2010/main" val="3586211367"/>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noFill/>
          <a:ln/>
        </p:spPr>
        <p:txBody>
          <a:bodyPr/>
          <a:lstStyle/>
          <a:p>
            <a:r>
              <a:rPr lang="en-US"/>
              <a:t>Balanced Mutual Funds</a:t>
            </a:r>
          </a:p>
        </p:txBody>
      </p:sp>
      <p:sp>
        <p:nvSpPr>
          <p:cNvPr id="49155" name="Rectangle 3"/>
          <p:cNvSpPr>
            <a:spLocks noGrp="1" noChangeArrowheads="1"/>
          </p:cNvSpPr>
          <p:nvPr>
            <p:ph type="body" idx="1"/>
          </p:nvPr>
        </p:nvSpPr>
        <p:spPr>
          <a:noFill/>
          <a:ln/>
        </p:spPr>
        <p:txBody>
          <a:bodyPr/>
          <a:lstStyle/>
          <a:p>
            <a:r>
              <a:rPr lang="en-US"/>
              <a:t>Try to balance objectives of long-term growth, income, and stability of the capital invested</a:t>
            </a:r>
          </a:p>
          <a:p>
            <a:r>
              <a:rPr lang="en-US"/>
              <a:t>Invest in common stock, preferred stock, and bonds</a:t>
            </a:r>
          </a:p>
          <a:p>
            <a:r>
              <a:rPr lang="en-US"/>
              <a:t>Less volatile than stock funds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17</a:t>
            </a:fld>
            <a:endParaRPr lang="en-US"/>
          </a:p>
        </p:txBody>
      </p:sp>
    </p:spTree>
    <p:extLst>
      <p:ext uri="{BB962C8B-B14F-4D97-AF65-F5344CB8AC3E}">
        <p14:creationId xmlns:p14="http://schemas.microsoft.com/office/powerpoint/2010/main" val="161660989"/>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noFill/>
          <a:ln/>
        </p:spPr>
        <p:txBody>
          <a:bodyPr/>
          <a:lstStyle/>
          <a:p>
            <a:r>
              <a:rPr lang="en-US"/>
              <a:t>Asset Allocation Funds</a:t>
            </a:r>
          </a:p>
        </p:txBody>
      </p:sp>
      <p:sp>
        <p:nvSpPr>
          <p:cNvPr id="51203" name="Rectangle 3"/>
          <p:cNvSpPr>
            <a:spLocks noGrp="1" noChangeArrowheads="1"/>
          </p:cNvSpPr>
          <p:nvPr>
            <p:ph type="body" idx="1"/>
          </p:nvPr>
        </p:nvSpPr>
        <p:spPr>
          <a:noFill/>
          <a:ln/>
        </p:spPr>
        <p:txBody>
          <a:bodyPr/>
          <a:lstStyle/>
          <a:p>
            <a:r>
              <a:rPr lang="en-US"/>
              <a:t>Are similar to balanced mutual funds in the mix of securities</a:t>
            </a:r>
          </a:p>
          <a:p>
            <a:r>
              <a:rPr lang="en-US"/>
              <a:t>Practice market timing to attempt to outperform the market</a:t>
            </a:r>
          </a:p>
          <a:p>
            <a:r>
              <a:rPr lang="en-US"/>
              <a:t>Risky due to the turnover rate and associated transaction costs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2669056423"/>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noFill/>
          <a:ln/>
        </p:spPr>
        <p:txBody>
          <a:bodyPr/>
          <a:lstStyle/>
          <a:p>
            <a:r>
              <a:rPr lang="en-US"/>
              <a:t>Life-Cycle Funds</a:t>
            </a:r>
          </a:p>
        </p:txBody>
      </p:sp>
      <p:sp>
        <p:nvSpPr>
          <p:cNvPr id="53251" name="Rectangle 3"/>
          <p:cNvSpPr>
            <a:spLocks noGrp="1" noChangeArrowheads="1"/>
          </p:cNvSpPr>
          <p:nvPr>
            <p:ph type="body" sz="half" idx="2"/>
          </p:nvPr>
        </p:nvSpPr>
        <p:spPr>
          <a:noFill/>
          <a:ln/>
        </p:spPr>
        <p:txBody>
          <a:bodyPr/>
          <a:lstStyle/>
          <a:p>
            <a:r>
              <a:rPr lang="en-US" sz="2800"/>
              <a:t>Are similar to asset allocation funds.</a:t>
            </a:r>
          </a:p>
          <a:p>
            <a:r>
              <a:rPr lang="en-US" sz="2800"/>
              <a:t>Tailor holdings to best meet the needs of investors in a certain stage of the life cycle, such as age or risk tolerance.</a:t>
            </a:r>
          </a:p>
        </p:txBody>
      </p:sp>
      <p:grpSp>
        <p:nvGrpSpPr>
          <p:cNvPr id="53254" name="Group 6"/>
          <p:cNvGrpSpPr>
            <a:grpSpLocks/>
          </p:cNvGrpSpPr>
          <p:nvPr/>
        </p:nvGrpSpPr>
        <p:grpSpPr bwMode="auto">
          <a:xfrm>
            <a:off x="1371600" y="2203450"/>
            <a:ext cx="2451100" cy="3600450"/>
            <a:chOff x="864" y="1388"/>
            <a:chExt cx="1544" cy="2268"/>
          </a:xfrm>
        </p:grpSpPr>
        <p:pic>
          <p:nvPicPr>
            <p:cNvPr id="53252"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4" y="1388"/>
              <a:ext cx="1544" cy="22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3253" name="Rectangle 5"/>
            <p:cNvSpPr>
              <a:spLocks noChangeArrowheads="1"/>
            </p:cNvSpPr>
            <p:nvPr/>
          </p:nvSpPr>
          <p:spPr bwMode="auto">
            <a:xfrm>
              <a:off x="921" y="1416"/>
              <a:ext cx="1422" cy="2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1790874116"/>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noFill/>
          <a:ln/>
        </p:spPr>
        <p:txBody>
          <a:bodyPr/>
          <a:lstStyle/>
          <a:p>
            <a:r>
              <a:rPr lang="en-US"/>
              <a:t>Bond Funds</a:t>
            </a:r>
          </a:p>
        </p:txBody>
      </p:sp>
      <p:sp>
        <p:nvSpPr>
          <p:cNvPr id="55299" name="Rectangle 3"/>
          <p:cNvSpPr>
            <a:spLocks noGrp="1" noChangeArrowheads="1"/>
          </p:cNvSpPr>
          <p:nvPr>
            <p:ph type="body" idx="1"/>
          </p:nvPr>
        </p:nvSpPr>
        <p:spPr>
          <a:noFill/>
          <a:ln/>
        </p:spPr>
        <p:txBody>
          <a:bodyPr/>
          <a:lstStyle/>
          <a:p>
            <a:r>
              <a:rPr lang="en-US"/>
              <a:t>A small investment buys shares in a diversified bond portfolio.</a:t>
            </a:r>
          </a:p>
          <a:p>
            <a:r>
              <a:rPr lang="en-US"/>
              <a:t>More liquid than individual bonds.</a:t>
            </a:r>
          </a:p>
          <a:p>
            <a:r>
              <a:rPr lang="en-US"/>
              <a:t>Provide professional management.</a:t>
            </a:r>
          </a:p>
          <a:p>
            <a:r>
              <a:rPr lang="en-US"/>
              <a:t>Provide regular income.</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20</a:t>
            </a:fld>
            <a:endParaRPr lang="en-US"/>
          </a:p>
        </p:txBody>
      </p:sp>
    </p:spTree>
    <p:extLst>
      <p:ext uri="{BB962C8B-B14F-4D97-AF65-F5344CB8AC3E}">
        <p14:creationId xmlns:p14="http://schemas.microsoft.com/office/powerpoint/2010/main" val="827092391"/>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noFill/>
          <a:ln/>
        </p:spPr>
        <p:txBody>
          <a:bodyPr/>
          <a:lstStyle/>
          <a:p>
            <a:r>
              <a:rPr lang="en-US"/>
              <a:t>Bond Funds </a:t>
            </a:r>
            <a:r>
              <a:rPr lang="en-US" sz="4000"/>
              <a:t>(cont’d)</a:t>
            </a:r>
          </a:p>
        </p:txBody>
      </p:sp>
      <p:sp>
        <p:nvSpPr>
          <p:cNvPr id="57347" name="Rectangle 3"/>
          <p:cNvSpPr>
            <a:spLocks noGrp="1" noChangeArrowheads="1"/>
          </p:cNvSpPr>
          <p:nvPr>
            <p:ph type="body" sz="half" idx="2"/>
          </p:nvPr>
        </p:nvSpPr>
        <p:spPr>
          <a:noFill/>
          <a:ln/>
        </p:spPr>
        <p:txBody>
          <a:bodyPr/>
          <a:lstStyle/>
          <a:p>
            <a:r>
              <a:rPr lang="en-US" sz="2800"/>
              <a:t>Can incur more expenses than purchasing bonds directly.</a:t>
            </a:r>
          </a:p>
          <a:p>
            <a:r>
              <a:rPr lang="en-US" sz="2800"/>
              <a:t>Don’t mature to pay a guaranteed lump sum investment like individual bonds do.</a:t>
            </a:r>
          </a:p>
        </p:txBody>
      </p:sp>
      <p:pic>
        <p:nvPicPr>
          <p:cNvPr id="57353" name="Picture 9" descr="E:\PFiles\MSOffice\Clipart\standard\stddir2\bs02057_.wmf"/>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838200" y="1828800"/>
            <a:ext cx="3025775"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013414171"/>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noFill/>
          <a:ln/>
        </p:spPr>
        <p:txBody>
          <a:bodyPr/>
          <a:lstStyle/>
          <a:p>
            <a:r>
              <a:rPr lang="en-US"/>
              <a:t>Types of Bond Funds</a:t>
            </a:r>
          </a:p>
        </p:txBody>
      </p:sp>
      <p:sp>
        <p:nvSpPr>
          <p:cNvPr id="59395" name="Rectangle 3"/>
          <p:cNvSpPr>
            <a:spLocks noGrp="1" noChangeArrowheads="1"/>
          </p:cNvSpPr>
          <p:nvPr>
            <p:ph type="body" idx="1"/>
          </p:nvPr>
        </p:nvSpPr>
        <p:spPr>
          <a:noFill/>
          <a:ln/>
        </p:spPr>
        <p:txBody>
          <a:bodyPr/>
          <a:lstStyle/>
          <a:p>
            <a:r>
              <a:rPr lang="en-US" dirty="0" smtClean="0"/>
              <a:t>Government </a:t>
            </a:r>
            <a:r>
              <a:rPr lang="en-US" dirty="0"/>
              <a:t>bond </a:t>
            </a:r>
            <a:r>
              <a:rPr lang="en-US" dirty="0" smtClean="0"/>
              <a:t>funds</a:t>
            </a:r>
            <a:endParaRPr lang="en-US" dirty="0"/>
          </a:p>
          <a:p>
            <a:r>
              <a:rPr lang="en-US" dirty="0"/>
              <a:t>Corporate bond funds</a:t>
            </a:r>
          </a:p>
          <a:p>
            <a:r>
              <a:rPr lang="en-US" dirty="0"/>
              <a:t>Specialized maturity length (short-, intermediate-, and long-term) funds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22</a:t>
            </a:fld>
            <a:endParaRPr lang="en-US"/>
          </a:p>
        </p:txBody>
      </p:sp>
    </p:spTree>
    <p:extLst>
      <p:ext uri="{BB962C8B-B14F-4D97-AF65-F5344CB8AC3E}">
        <p14:creationId xmlns:p14="http://schemas.microsoft.com/office/powerpoint/2010/main" val="1948976470"/>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noFill/>
          <a:ln/>
        </p:spPr>
        <p:txBody>
          <a:bodyPr/>
          <a:lstStyle/>
          <a:p>
            <a:r>
              <a:rPr lang="en-US"/>
              <a:t>Services Offered by Mutual Funds</a:t>
            </a:r>
          </a:p>
        </p:txBody>
      </p:sp>
      <p:sp>
        <p:nvSpPr>
          <p:cNvPr id="61443" name="Rectangle 3"/>
          <p:cNvSpPr>
            <a:spLocks noGrp="1" noChangeArrowheads="1"/>
          </p:cNvSpPr>
          <p:nvPr>
            <p:ph type="body" idx="1"/>
          </p:nvPr>
        </p:nvSpPr>
        <p:spPr>
          <a:noFill/>
          <a:ln/>
        </p:spPr>
        <p:txBody>
          <a:bodyPr/>
          <a:lstStyle/>
          <a:p>
            <a:r>
              <a:rPr lang="en-US" sz="2800"/>
              <a:t>Automatic investment and withdrawal plans</a:t>
            </a:r>
          </a:p>
          <a:p>
            <a:r>
              <a:rPr lang="en-US" sz="2800"/>
              <a:t>Automatic reinvestment of interest, dividends, and capital gains</a:t>
            </a:r>
          </a:p>
          <a:p>
            <a:r>
              <a:rPr lang="en-US" sz="2800"/>
              <a:t>Wiring and funds express options</a:t>
            </a:r>
          </a:p>
          <a:p>
            <a:r>
              <a:rPr lang="en-US" sz="2800"/>
              <a:t>Phone switching</a:t>
            </a:r>
          </a:p>
          <a:p>
            <a:r>
              <a:rPr lang="en-US" sz="2800"/>
              <a:t>Easy establishment of retirement plans</a:t>
            </a:r>
          </a:p>
          <a:p>
            <a:r>
              <a:rPr lang="en-US" sz="2800"/>
              <a:t>Check writing</a:t>
            </a:r>
          </a:p>
          <a:p>
            <a:r>
              <a:rPr lang="en-US" sz="2800"/>
              <a:t>Bookkeeping and help with taxes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2961721163"/>
      </p:ext>
    </p:extLst>
  </p:cSld>
  <p:clrMapOvr>
    <a:masterClrMapping/>
  </p:clrMapOvr>
  <p:transition>
    <p:randomBar dir="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noFill/>
          <a:ln/>
        </p:spPr>
        <p:txBody>
          <a:bodyPr/>
          <a:lstStyle/>
          <a:p>
            <a:r>
              <a:rPr lang="en-US"/>
              <a:t>Buying a Mutual Fund</a:t>
            </a:r>
          </a:p>
        </p:txBody>
      </p:sp>
      <p:sp>
        <p:nvSpPr>
          <p:cNvPr id="63491" name="Rectangle 3"/>
          <p:cNvSpPr>
            <a:spLocks noGrp="1" noChangeArrowheads="1"/>
          </p:cNvSpPr>
          <p:nvPr>
            <p:ph type="body" sz="half" idx="1"/>
          </p:nvPr>
        </p:nvSpPr>
        <p:spPr>
          <a:noFill/>
          <a:ln/>
        </p:spPr>
        <p:txBody>
          <a:bodyPr/>
          <a:lstStyle/>
          <a:p>
            <a:r>
              <a:rPr lang="en-US" sz="2800"/>
              <a:t>Step 1: Determine your investment goals.</a:t>
            </a:r>
          </a:p>
          <a:p>
            <a:r>
              <a:rPr lang="en-US" sz="2800"/>
              <a:t>Step 2: Identify funds that meet your objectives.</a:t>
            </a:r>
          </a:p>
          <a:p>
            <a:r>
              <a:rPr lang="en-US" sz="2800"/>
              <a:t>Step 3: Evaluate the fund.</a:t>
            </a:r>
          </a:p>
        </p:txBody>
      </p:sp>
      <p:pic>
        <p:nvPicPr>
          <p:cNvPr id="63492"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05400" y="2320925"/>
            <a:ext cx="3079750" cy="290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30001253"/>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noFill/>
          <a:ln/>
        </p:spPr>
        <p:txBody>
          <a:bodyPr/>
          <a:lstStyle/>
          <a:p>
            <a:r>
              <a:rPr lang="en-US"/>
              <a:t>Step 1: Determine Your Investment Goals</a:t>
            </a:r>
          </a:p>
        </p:txBody>
      </p:sp>
      <p:sp>
        <p:nvSpPr>
          <p:cNvPr id="65539" name="Rectangle 3"/>
          <p:cNvSpPr>
            <a:spLocks noGrp="1" noChangeArrowheads="1"/>
          </p:cNvSpPr>
          <p:nvPr>
            <p:ph type="body" idx="1"/>
          </p:nvPr>
        </p:nvSpPr>
        <p:spPr>
          <a:noFill/>
          <a:ln/>
        </p:spPr>
        <p:txBody>
          <a:bodyPr/>
          <a:lstStyle/>
          <a:p>
            <a:r>
              <a:rPr lang="en-US"/>
              <a:t>Determine your time horizon for each goal</a:t>
            </a:r>
          </a:p>
          <a:p>
            <a:r>
              <a:rPr lang="en-US"/>
              <a:t>Determine your risk tolerance</a:t>
            </a:r>
          </a:p>
          <a:p>
            <a:r>
              <a:rPr lang="en-US"/>
              <a:t>Determine your personal investment preferences</a:t>
            </a:r>
          </a:p>
          <a:p>
            <a:r>
              <a:rPr lang="en-US"/>
              <a:t>Determine your tax planning strategies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25</a:t>
            </a:fld>
            <a:endParaRPr lang="en-US"/>
          </a:p>
        </p:txBody>
      </p:sp>
    </p:spTree>
    <p:extLst>
      <p:ext uri="{BB962C8B-B14F-4D97-AF65-F5344CB8AC3E}">
        <p14:creationId xmlns:p14="http://schemas.microsoft.com/office/powerpoint/2010/main" val="1532664945"/>
      </p:ext>
    </p:extLst>
  </p:cSld>
  <p:clrMapOvr>
    <a:masterClrMapping/>
  </p:clrMapOvr>
  <p:transition>
    <p:cover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noFill/>
          <a:ln/>
        </p:spPr>
        <p:txBody>
          <a:bodyPr/>
          <a:lstStyle/>
          <a:p>
            <a:r>
              <a:rPr lang="en-US"/>
              <a:t>Step 2: Identify Funds That Meet Your Objectives</a:t>
            </a:r>
          </a:p>
        </p:txBody>
      </p:sp>
      <p:sp>
        <p:nvSpPr>
          <p:cNvPr id="67587" name="Rectangle 3"/>
          <p:cNvSpPr>
            <a:spLocks noGrp="1" noChangeArrowheads="1"/>
          </p:cNvSpPr>
          <p:nvPr>
            <p:ph type="body" idx="1"/>
          </p:nvPr>
        </p:nvSpPr>
        <p:spPr>
          <a:noFill/>
          <a:ln/>
        </p:spPr>
        <p:txBody>
          <a:bodyPr/>
          <a:lstStyle/>
          <a:p>
            <a:r>
              <a:rPr lang="en-US"/>
              <a:t>Look to third-party publications</a:t>
            </a:r>
          </a:p>
          <a:p>
            <a:pPr lvl="1">
              <a:buSzPct val="75000"/>
            </a:pPr>
            <a:r>
              <a:rPr lang="en-US"/>
              <a:t>Morningstar Mutual Funds</a:t>
            </a:r>
          </a:p>
          <a:p>
            <a:r>
              <a:rPr lang="en-US"/>
              <a:t>Determine the fund’s objective</a:t>
            </a:r>
          </a:p>
          <a:p>
            <a:r>
              <a:rPr lang="en-US"/>
              <a:t>Determine the fund’s investment style</a:t>
            </a:r>
          </a:p>
          <a:p>
            <a:pPr lvl="1">
              <a:buSzPct val="75000"/>
            </a:pPr>
            <a:r>
              <a:rPr lang="en-US"/>
              <a:t>value</a:t>
            </a:r>
          </a:p>
          <a:p>
            <a:pPr lvl="1">
              <a:buSzPct val="75000"/>
            </a:pPr>
            <a:r>
              <a:rPr lang="en-US"/>
              <a:t>growth </a:t>
            </a:r>
          </a:p>
          <a:p>
            <a:r>
              <a:rPr lang="en-US"/>
              <a:t>Read the prospectus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3739371506"/>
      </p:ext>
    </p:extLst>
  </p:cSld>
  <p:clrMapOvr>
    <a:masterClrMapping/>
  </p:clrMapOvr>
  <p:transition>
    <p:pull dir="u"/>
  </p:transition>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noFill/>
          <a:ln/>
        </p:spPr>
        <p:txBody>
          <a:bodyPr/>
          <a:lstStyle/>
          <a:p>
            <a:r>
              <a:rPr lang="en-US"/>
              <a:t>Information Contained in the Prospectus</a:t>
            </a:r>
          </a:p>
        </p:txBody>
      </p:sp>
      <p:sp>
        <p:nvSpPr>
          <p:cNvPr id="69635" name="Rectangle 3"/>
          <p:cNvSpPr>
            <a:spLocks noGrp="1" noChangeArrowheads="1"/>
          </p:cNvSpPr>
          <p:nvPr>
            <p:ph type="body" idx="1"/>
          </p:nvPr>
        </p:nvSpPr>
        <p:spPr>
          <a:noFill/>
          <a:ln/>
        </p:spPr>
        <p:txBody>
          <a:bodyPr/>
          <a:lstStyle/>
          <a:p>
            <a:r>
              <a:rPr lang="en-US"/>
              <a:t>The fund’s goal and investment strategy</a:t>
            </a:r>
          </a:p>
          <a:p>
            <a:r>
              <a:rPr lang="en-US"/>
              <a:t>The fund manager’s past experience</a:t>
            </a:r>
          </a:p>
          <a:p>
            <a:r>
              <a:rPr lang="en-US"/>
              <a:t>Any limitation on investments that the fund may have</a:t>
            </a:r>
          </a:p>
          <a:p>
            <a:r>
              <a:rPr lang="en-US"/>
              <a:t>Any tax considerations of importance to the investors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27</a:t>
            </a:fld>
            <a:endParaRPr lang="en-US"/>
          </a:p>
        </p:txBody>
      </p:sp>
    </p:spTree>
    <p:extLst>
      <p:ext uri="{BB962C8B-B14F-4D97-AF65-F5344CB8AC3E}">
        <p14:creationId xmlns:p14="http://schemas.microsoft.com/office/powerpoint/2010/main" val="141236574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9635">
                                            <p:txEl>
                                              <p:pRg st="0" end="0"/>
                                            </p:txEl>
                                          </p:spTgt>
                                        </p:tgtEl>
                                        <p:attrNameLst>
                                          <p:attrName>style.visibility</p:attrName>
                                        </p:attrNameLst>
                                      </p:cBhvr>
                                      <p:to>
                                        <p:strVal val="visible"/>
                                      </p:to>
                                    </p:set>
                                    <p:animEffect transition="in" filter="blinds(horizontal)">
                                      <p:cBhvr>
                                        <p:cTn id="7" dur="500"/>
                                        <p:tgtEl>
                                          <p:spTgt spid="6963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9635">
                                            <p:txEl>
                                              <p:pRg st="1" end="1"/>
                                            </p:txEl>
                                          </p:spTgt>
                                        </p:tgtEl>
                                        <p:attrNameLst>
                                          <p:attrName>style.visibility</p:attrName>
                                        </p:attrNameLst>
                                      </p:cBhvr>
                                      <p:to>
                                        <p:strVal val="visible"/>
                                      </p:to>
                                    </p:set>
                                    <p:animEffect transition="in" filter="blinds(horizontal)">
                                      <p:cBhvr>
                                        <p:cTn id="12" dur="500"/>
                                        <p:tgtEl>
                                          <p:spTgt spid="6963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9635">
                                            <p:txEl>
                                              <p:pRg st="2" end="2"/>
                                            </p:txEl>
                                          </p:spTgt>
                                        </p:tgtEl>
                                        <p:attrNameLst>
                                          <p:attrName>style.visibility</p:attrName>
                                        </p:attrNameLst>
                                      </p:cBhvr>
                                      <p:to>
                                        <p:strVal val="visible"/>
                                      </p:to>
                                    </p:set>
                                    <p:animEffect transition="in" filter="blinds(horizontal)">
                                      <p:cBhvr>
                                        <p:cTn id="17" dur="500"/>
                                        <p:tgtEl>
                                          <p:spTgt spid="6963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9635">
                                            <p:txEl>
                                              <p:pRg st="3" end="3"/>
                                            </p:txEl>
                                          </p:spTgt>
                                        </p:tgtEl>
                                        <p:attrNameLst>
                                          <p:attrName>style.visibility</p:attrName>
                                        </p:attrNameLst>
                                      </p:cBhvr>
                                      <p:to>
                                        <p:strVal val="visible"/>
                                      </p:to>
                                    </p:set>
                                    <p:animEffect transition="in" filter="blinds(horizontal)">
                                      <p:cBhvr>
                                        <p:cTn id="22" dur="500"/>
                                        <p:tgtEl>
                                          <p:spTgt spid="6963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5"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noFill/>
          <a:ln/>
        </p:spPr>
        <p:txBody>
          <a:bodyPr/>
          <a:lstStyle/>
          <a:p>
            <a:r>
              <a:rPr lang="en-US"/>
              <a:t>Information Contained in the Prospectus </a:t>
            </a:r>
            <a:r>
              <a:rPr lang="en-US" sz="4000"/>
              <a:t>(cont’d)</a:t>
            </a:r>
          </a:p>
        </p:txBody>
      </p:sp>
      <p:sp>
        <p:nvSpPr>
          <p:cNvPr id="71683" name="Rectangle 3"/>
          <p:cNvSpPr>
            <a:spLocks noGrp="1" noChangeArrowheads="1"/>
          </p:cNvSpPr>
          <p:nvPr>
            <p:ph type="body" idx="1"/>
          </p:nvPr>
        </p:nvSpPr>
        <p:spPr>
          <a:noFill/>
          <a:ln/>
        </p:spPr>
        <p:txBody>
          <a:bodyPr/>
          <a:lstStyle/>
          <a:p>
            <a:pPr>
              <a:lnSpc>
                <a:spcPct val="90000"/>
              </a:lnSpc>
            </a:pPr>
            <a:r>
              <a:rPr lang="en-US"/>
              <a:t>The redemption and investment process for buying and selling shares in the fund</a:t>
            </a:r>
          </a:p>
          <a:p>
            <a:pPr>
              <a:lnSpc>
                <a:spcPct val="90000"/>
              </a:lnSpc>
            </a:pPr>
            <a:r>
              <a:rPr lang="en-US"/>
              <a:t>Services provided investors</a:t>
            </a:r>
          </a:p>
          <a:p>
            <a:pPr>
              <a:lnSpc>
                <a:spcPct val="90000"/>
              </a:lnSpc>
            </a:pPr>
            <a:r>
              <a:rPr lang="en-US"/>
              <a:t>Performance over the past 10 years or since the fund has been in existence</a:t>
            </a:r>
          </a:p>
          <a:p>
            <a:pPr>
              <a:lnSpc>
                <a:spcPct val="90000"/>
              </a:lnSpc>
            </a:pPr>
            <a:r>
              <a:rPr lang="en-US"/>
              <a:t>Fund fees and expenses</a:t>
            </a:r>
          </a:p>
          <a:p>
            <a:pPr>
              <a:lnSpc>
                <a:spcPct val="90000"/>
              </a:lnSpc>
            </a:pPr>
            <a:r>
              <a:rPr lang="en-US"/>
              <a:t>The fund’s annual turnover ratio</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93127195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1683">
                                            <p:txEl>
                                              <p:pRg st="0" end="0"/>
                                            </p:txEl>
                                          </p:spTgt>
                                        </p:tgtEl>
                                        <p:attrNameLst>
                                          <p:attrName>style.visibility</p:attrName>
                                        </p:attrNameLst>
                                      </p:cBhvr>
                                      <p:to>
                                        <p:strVal val="visible"/>
                                      </p:to>
                                    </p:set>
                                    <p:animEffect transition="in" filter="blinds(horizontal)">
                                      <p:cBhvr>
                                        <p:cTn id="7" dur="500"/>
                                        <p:tgtEl>
                                          <p:spTgt spid="7168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1683">
                                            <p:txEl>
                                              <p:pRg st="1" end="1"/>
                                            </p:txEl>
                                          </p:spTgt>
                                        </p:tgtEl>
                                        <p:attrNameLst>
                                          <p:attrName>style.visibility</p:attrName>
                                        </p:attrNameLst>
                                      </p:cBhvr>
                                      <p:to>
                                        <p:strVal val="visible"/>
                                      </p:to>
                                    </p:set>
                                    <p:animEffect transition="in" filter="blinds(horizontal)">
                                      <p:cBhvr>
                                        <p:cTn id="12" dur="500"/>
                                        <p:tgtEl>
                                          <p:spTgt spid="7168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1683">
                                            <p:txEl>
                                              <p:pRg st="2" end="2"/>
                                            </p:txEl>
                                          </p:spTgt>
                                        </p:tgtEl>
                                        <p:attrNameLst>
                                          <p:attrName>style.visibility</p:attrName>
                                        </p:attrNameLst>
                                      </p:cBhvr>
                                      <p:to>
                                        <p:strVal val="visible"/>
                                      </p:to>
                                    </p:set>
                                    <p:animEffect transition="in" filter="blinds(horizontal)">
                                      <p:cBhvr>
                                        <p:cTn id="17" dur="500"/>
                                        <p:tgtEl>
                                          <p:spTgt spid="7168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1683">
                                            <p:txEl>
                                              <p:pRg st="3" end="3"/>
                                            </p:txEl>
                                          </p:spTgt>
                                        </p:tgtEl>
                                        <p:attrNameLst>
                                          <p:attrName>style.visibility</p:attrName>
                                        </p:attrNameLst>
                                      </p:cBhvr>
                                      <p:to>
                                        <p:strVal val="visible"/>
                                      </p:to>
                                    </p:set>
                                    <p:animEffect transition="in" filter="blinds(horizontal)">
                                      <p:cBhvr>
                                        <p:cTn id="22" dur="500"/>
                                        <p:tgtEl>
                                          <p:spTgt spid="7168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1683">
                                            <p:txEl>
                                              <p:pRg st="4" end="4"/>
                                            </p:txEl>
                                          </p:spTgt>
                                        </p:tgtEl>
                                        <p:attrNameLst>
                                          <p:attrName>style.visibility</p:attrName>
                                        </p:attrNameLst>
                                      </p:cBhvr>
                                      <p:to>
                                        <p:strVal val="visible"/>
                                      </p:to>
                                    </p:set>
                                    <p:animEffect transition="in" filter="blinds(horizontal)">
                                      <p:cBhvr>
                                        <p:cTn id="27" dur="500"/>
                                        <p:tgtEl>
                                          <p:spTgt spid="7168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3"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noFill/>
          <a:ln/>
        </p:spPr>
        <p:txBody>
          <a:bodyPr/>
          <a:lstStyle/>
          <a:p>
            <a:r>
              <a:rPr lang="en-US"/>
              <a:t>Step 3: Evaluate the Fund</a:t>
            </a:r>
          </a:p>
        </p:txBody>
      </p:sp>
      <p:sp>
        <p:nvSpPr>
          <p:cNvPr id="73731" name="Rectangle 3"/>
          <p:cNvSpPr>
            <a:spLocks noGrp="1" noChangeArrowheads="1"/>
          </p:cNvSpPr>
          <p:nvPr>
            <p:ph type="body" idx="1"/>
          </p:nvPr>
        </p:nvSpPr>
        <p:spPr>
          <a:noFill/>
          <a:ln/>
        </p:spPr>
        <p:txBody>
          <a:bodyPr/>
          <a:lstStyle/>
          <a:p>
            <a:r>
              <a:rPr lang="en-US"/>
              <a:t>Always compare funds with the same objective.</a:t>
            </a:r>
          </a:p>
          <a:p>
            <a:r>
              <a:rPr lang="en-US"/>
              <a:t>Evaluate the fund’s long-term performance.</a:t>
            </a:r>
          </a:p>
          <a:p>
            <a:r>
              <a:rPr lang="en-US"/>
              <a:t>Look at returns in both up and down markets.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29</a:t>
            </a:fld>
            <a:endParaRPr lang="en-US"/>
          </a:p>
        </p:txBody>
      </p:sp>
    </p:spTree>
    <p:extLst>
      <p:ext uri="{BB962C8B-B14F-4D97-AF65-F5344CB8AC3E}">
        <p14:creationId xmlns:p14="http://schemas.microsoft.com/office/powerpoint/2010/main" val="4287762267"/>
      </p:ext>
    </p:extLst>
  </p:cSld>
  <p:clrMapOvr>
    <a:masterClrMapping/>
  </p:clrMapOvr>
  <p:transition>
    <p:cover dir="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noFill/>
          <a:ln/>
        </p:spPr>
        <p:txBody>
          <a:bodyPr/>
          <a:lstStyle/>
          <a:p>
            <a:r>
              <a:rPr lang="en-US" dirty="0"/>
              <a:t>Mutual Fund </a:t>
            </a:r>
            <a:r>
              <a:rPr lang="en-US" dirty="0" smtClean="0"/>
              <a:t>Quotes</a:t>
            </a:r>
            <a:endParaRPr lang="en-US" i="1" dirty="0"/>
          </a:p>
        </p:txBody>
      </p:sp>
      <p:sp>
        <p:nvSpPr>
          <p:cNvPr id="77827" name="Rectangle 3"/>
          <p:cNvSpPr>
            <a:spLocks noGrp="1" noChangeArrowheads="1"/>
          </p:cNvSpPr>
          <p:nvPr>
            <p:ph type="body" idx="1"/>
          </p:nvPr>
        </p:nvSpPr>
        <p:spPr>
          <a:noFill/>
          <a:ln/>
        </p:spPr>
        <p:txBody>
          <a:bodyPr/>
          <a:lstStyle/>
          <a:p>
            <a:r>
              <a:rPr lang="en-US"/>
              <a:t>NAV – net asset value (price)</a:t>
            </a:r>
          </a:p>
          <a:p>
            <a:r>
              <a:rPr lang="en-US"/>
              <a:t>NAV change – gain or loss from prior day’s NAV </a:t>
            </a:r>
          </a:p>
          <a:p>
            <a:r>
              <a:rPr lang="en-US"/>
              <a:t>Total return – NAV change plus accumulated income</a:t>
            </a:r>
          </a:p>
          <a:p>
            <a:r>
              <a:rPr lang="en-US"/>
              <a:t>Total return – NAV change plus income for different time periods, in percent.</a:t>
            </a:r>
          </a:p>
          <a:p>
            <a:endParaRPr lang="en-US"/>
          </a:p>
          <a:p>
            <a:endParaRPr lang="en-US"/>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30</a:t>
            </a:fld>
            <a:endParaRPr lang="en-US"/>
          </a:p>
        </p:txBody>
      </p:sp>
    </p:spTree>
    <p:extLst>
      <p:ext uri="{BB962C8B-B14F-4D97-AF65-F5344CB8AC3E}">
        <p14:creationId xmlns:p14="http://schemas.microsoft.com/office/powerpoint/2010/main" val="2341380468"/>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noFill/>
          <a:ln/>
        </p:spPr>
        <p:txBody>
          <a:bodyPr/>
          <a:lstStyle/>
          <a:p>
            <a:r>
              <a:rPr lang="en-US"/>
              <a:t>Mutual Fund Quotes </a:t>
            </a:r>
            <a:r>
              <a:rPr lang="en-US" sz="4000"/>
              <a:t>(cont’d)</a:t>
            </a:r>
          </a:p>
        </p:txBody>
      </p:sp>
      <p:sp>
        <p:nvSpPr>
          <p:cNvPr id="79875" name="Rectangle 3"/>
          <p:cNvSpPr>
            <a:spLocks noGrp="1" noChangeArrowheads="1"/>
          </p:cNvSpPr>
          <p:nvPr>
            <p:ph type="body" idx="1"/>
          </p:nvPr>
        </p:nvSpPr>
        <p:spPr>
          <a:noFill/>
          <a:ln/>
        </p:spPr>
        <p:txBody>
          <a:bodyPr/>
          <a:lstStyle/>
          <a:p>
            <a:pPr>
              <a:lnSpc>
                <a:spcPct val="90000"/>
              </a:lnSpc>
            </a:pPr>
            <a:r>
              <a:rPr lang="en-US" dirty="0"/>
              <a:t>Ranking – Performance comparison among funds with same objective for different time periods.</a:t>
            </a:r>
          </a:p>
          <a:p>
            <a:pPr>
              <a:lnSpc>
                <a:spcPct val="90000"/>
              </a:lnSpc>
            </a:pPr>
            <a:r>
              <a:rPr lang="en-US" dirty="0"/>
              <a:t>Max initial sales com – the largest allowable sales commission charged</a:t>
            </a:r>
          </a:p>
          <a:p>
            <a:pPr>
              <a:lnSpc>
                <a:spcPct val="90000"/>
              </a:lnSpc>
            </a:pPr>
            <a:r>
              <a:rPr lang="en-US" dirty="0"/>
              <a:t>Annual </a:t>
            </a:r>
            <a:r>
              <a:rPr lang="en-US" dirty="0" err="1"/>
              <a:t>Exp</a:t>
            </a:r>
            <a:r>
              <a:rPr lang="en-US" dirty="0"/>
              <a:t> – covers all expenses associated with running and advertising the fund</a:t>
            </a:r>
          </a:p>
          <a:p>
            <a:pPr>
              <a:lnSpc>
                <a:spcPct val="90000"/>
              </a:lnSpc>
            </a:pPr>
            <a:endParaRPr lang="en-US" dirty="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3058292632"/>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noFill/>
          <a:ln/>
        </p:spPr>
        <p:txBody>
          <a:bodyPr/>
          <a:lstStyle/>
          <a:p>
            <a:r>
              <a:rPr lang="en-US"/>
              <a:t>Calculating Fund Returns</a:t>
            </a:r>
          </a:p>
        </p:txBody>
      </p:sp>
      <p:sp>
        <p:nvSpPr>
          <p:cNvPr id="81923" name="Rectangle 3"/>
          <p:cNvSpPr>
            <a:spLocks noGrp="1" noChangeArrowheads="1"/>
          </p:cNvSpPr>
          <p:nvPr>
            <p:ph type="body" idx="1"/>
          </p:nvPr>
        </p:nvSpPr>
        <p:spPr>
          <a:noFill/>
          <a:ln/>
        </p:spPr>
        <p:txBody>
          <a:bodyPr/>
          <a:lstStyle/>
          <a:p>
            <a:r>
              <a:rPr lang="en-US"/>
              <a:t>Returns include distributions of dividends, distributions of capital gains, or NAV appreciation</a:t>
            </a:r>
          </a:p>
          <a:p>
            <a:pPr>
              <a:buFont typeface="Wingdings" panose="05000000000000000000" pitchFamily="2" charset="2"/>
              <a:buNone/>
            </a:pPr>
            <a:endParaRPr lang="en-US" sz="2800"/>
          </a:p>
          <a:p>
            <a:pPr>
              <a:buFont typeface="Wingdings" panose="05000000000000000000" pitchFamily="2" charset="2"/>
              <a:buNone/>
            </a:pPr>
            <a:r>
              <a:rPr lang="en-US" sz="2800"/>
              <a:t>Total return =</a:t>
            </a:r>
            <a:r>
              <a:rPr lang="en-US"/>
              <a:t> </a:t>
            </a:r>
          </a:p>
          <a:p>
            <a:pPr>
              <a:buFont typeface="Wingdings" panose="05000000000000000000" pitchFamily="2" charset="2"/>
              <a:buNone/>
            </a:pPr>
            <a:endParaRPr lang="en-US" sz="1400"/>
          </a:p>
          <a:p>
            <a:pPr>
              <a:buFont typeface="Wingdings" panose="05000000000000000000" pitchFamily="2" charset="2"/>
              <a:buNone/>
            </a:pPr>
            <a:r>
              <a:rPr lang="en-US" sz="2000"/>
              <a:t>	</a:t>
            </a:r>
            <a:r>
              <a:rPr lang="en-US" sz="2000" u="sng"/>
              <a:t>dividends + capital gains + (ending NAV </a:t>
            </a:r>
            <a:r>
              <a:rPr lang="en-US" sz="2000" u="sng">
                <a:cs typeface="Arial" panose="020B0604020202020204" pitchFamily="34" charset="0"/>
              </a:rPr>
              <a:t>– beginning NAV)</a:t>
            </a:r>
            <a:r>
              <a:rPr lang="en-US" sz="2000"/>
              <a:t> 			        beginning NAV</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32</a:t>
            </a:fld>
            <a:endParaRPr lang="en-US"/>
          </a:p>
        </p:txBody>
      </p:sp>
    </p:spTree>
    <p:extLst>
      <p:ext uri="{BB962C8B-B14F-4D97-AF65-F5344CB8AC3E}">
        <p14:creationId xmlns:p14="http://schemas.microsoft.com/office/powerpoint/2010/main" val="1818852318"/>
      </p:ext>
    </p:extLst>
  </p:cSld>
  <p:clrMapOvr>
    <a:masterClrMapping/>
  </p:clrMapOvr>
  <p:transition>
    <p:random/>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p:txBody>
          <a:bodyPr/>
          <a:lstStyle/>
          <a:p>
            <a:r>
              <a:rPr lang="en-US"/>
              <a:t>Calculating Fund Returns</a:t>
            </a:r>
          </a:p>
        </p:txBody>
      </p:sp>
      <p:sp>
        <p:nvSpPr>
          <p:cNvPr id="95235" name="Rectangle 3"/>
          <p:cNvSpPr>
            <a:spLocks noGrp="1" noChangeArrowheads="1"/>
          </p:cNvSpPr>
          <p:nvPr>
            <p:ph type="body" idx="1"/>
          </p:nvPr>
        </p:nvSpPr>
        <p:spPr>
          <a:xfrm>
            <a:off x="457200" y="1676400"/>
            <a:ext cx="8261350" cy="4114800"/>
          </a:xfrm>
        </p:spPr>
        <p:txBody>
          <a:bodyPr/>
          <a:lstStyle/>
          <a:p>
            <a:r>
              <a:rPr lang="en-US"/>
              <a:t>With reinvestment of  all distributions, total return includes the NAV share increase and the increased number of shares</a:t>
            </a:r>
          </a:p>
          <a:p>
            <a:pPr>
              <a:buFont typeface="Wingdings" panose="05000000000000000000" pitchFamily="2" charset="2"/>
              <a:buNone/>
            </a:pPr>
            <a:endParaRPr lang="en-US" sz="1800"/>
          </a:p>
          <a:p>
            <a:pPr>
              <a:buFont typeface="Wingdings" panose="05000000000000000000" pitchFamily="2" charset="2"/>
              <a:buNone/>
            </a:pPr>
            <a:r>
              <a:rPr lang="en-US" sz="2800"/>
              <a:t>Total return =</a:t>
            </a:r>
          </a:p>
          <a:p>
            <a:pPr>
              <a:buFont typeface="Wingdings" panose="05000000000000000000" pitchFamily="2" charset="2"/>
              <a:buNone/>
            </a:pPr>
            <a:r>
              <a:rPr lang="en-US"/>
              <a:t> </a:t>
            </a:r>
            <a:r>
              <a:rPr lang="en-US" sz="2000"/>
              <a:t>			(No. of ending shares x ending price)  </a:t>
            </a:r>
            <a:r>
              <a:rPr lang="en-US" sz="2000">
                <a:cs typeface="Arial" panose="020B0604020202020204" pitchFamily="34" charset="0"/>
              </a:rPr>
              <a:t>– </a:t>
            </a:r>
          </a:p>
          <a:p>
            <a:pPr>
              <a:buFont typeface="Wingdings" panose="05000000000000000000" pitchFamily="2" charset="2"/>
              <a:buNone/>
            </a:pPr>
            <a:r>
              <a:rPr lang="en-US" sz="2000"/>
              <a:t>			</a:t>
            </a:r>
            <a:r>
              <a:rPr lang="en-US" sz="2000" u="sng"/>
              <a:t>(No. of beginning shares x beginning price)</a:t>
            </a:r>
          </a:p>
          <a:p>
            <a:pPr>
              <a:buFont typeface="Wingdings" panose="05000000000000000000" pitchFamily="2" charset="2"/>
              <a:buNone/>
            </a:pPr>
            <a:r>
              <a:rPr lang="en-US" sz="2000"/>
              <a:t>	 		(No. of beginning shares x beginning price)</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33</a:t>
            </a:fld>
            <a:endParaRPr lang="en-US"/>
          </a:p>
        </p:txBody>
      </p:sp>
    </p:spTree>
    <p:extLst>
      <p:ext uri="{BB962C8B-B14F-4D97-AF65-F5344CB8AC3E}">
        <p14:creationId xmlns:p14="http://schemas.microsoft.com/office/powerpoint/2010/main" val="543416838"/>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noFill/>
          <a:ln/>
        </p:spPr>
        <p:txBody>
          <a:bodyPr/>
          <a:lstStyle/>
          <a:p>
            <a:r>
              <a:rPr lang="en-US"/>
              <a:t>Making the Purchase</a:t>
            </a:r>
          </a:p>
        </p:txBody>
      </p:sp>
      <p:sp>
        <p:nvSpPr>
          <p:cNvPr id="83971" name="Rectangle 3"/>
          <p:cNvSpPr>
            <a:spLocks noGrp="1" noChangeArrowheads="1"/>
          </p:cNvSpPr>
          <p:nvPr>
            <p:ph type="body" sz="half" idx="1"/>
          </p:nvPr>
        </p:nvSpPr>
        <p:spPr>
          <a:noFill/>
          <a:ln/>
        </p:spPr>
        <p:txBody>
          <a:bodyPr/>
          <a:lstStyle/>
          <a:p>
            <a:pPr>
              <a:lnSpc>
                <a:spcPct val="90000"/>
              </a:lnSpc>
            </a:pPr>
            <a:r>
              <a:rPr lang="en-US" sz="2800" dirty="0"/>
              <a:t>Buy through a financial services broker, banker, </a:t>
            </a:r>
            <a:r>
              <a:rPr lang="en-US" sz="2800" dirty="0" smtClean="0"/>
              <a:t>planner</a:t>
            </a:r>
            <a:endParaRPr lang="en-US" sz="2400" dirty="0"/>
          </a:p>
          <a:p>
            <a:pPr>
              <a:lnSpc>
                <a:spcPct val="90000"/>
              </a:lnSpc>
            </a:pPr>
            <a:r>
              <a:rPr lang="en-US" sz="2800" dirty="0"/>
              <a:t>Buy directly from the mutual </a:t>
            </a:r>
            <a:r>
              <a:rPr lang="en-US" sz="2800" dirty="0" smtClean="0"/>
              <a:t>fund</a:t>
            </a:r>
            <a:endParaRPr lang="en-US" sz="2800" dirty="0"/>
          </a:p>
        </p:txBody>
      </p:sp>
      <p:pic>
        <p:nvPicPr>
          <p:cNvPr id="83975" name="Picture 7" descr="E:\PFiles\MSOffice\Clipart\standard\stddir1\bd06944_.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48200" y="1752600"/>
            <a:ext cx="3886200" cy="3962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9498874"/>
      </p:ext>
    </p:extLst>
  </p:cSld>
  <p:clrMapOvr>
    <a:masterClrMapping/>
  </p:clrMapOvr>
  <p:transition>
    <p:pull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Situation</a:t>
            </a:r>
            <a:endParaRPr lang="en-US" dirty="0"/>
          </a:p>
        </p:txBody>
      </p:sp>
      <p:sp>
        <p:nvSpPr>
          <p:cNvPr id="3" name="Content Placeholder 2"/>
          <p:cNvSpPr>
            <a:spLocks noGrp="1"/>
          </p:cNvSpPr>
          <p:nvPr>
            <p:ph idx="1"/>
          </p:nvPr>
        </p:nvSpPr>
        <p:spPr/>
        <p:txBody>
          <a:bodyPr/>
          <a:lstStyle/>
          <a:p>
            <a:r>
              <a:rPr lang="en-US" dirty="0" smtClean="0"/>
              <a:t>Brad has several friends that are investing in mutual funds. He has heard of mutual funds, but does not understand what they are and why so many people invest in them. Brad wants to understand more about mutual funds, and if they seem like a good investment, he wants to invest in them, too.</a:t>
            </a:r>
          </a:p>
          <a:p>
            <a:endParaRPr lang="en-US" dirty="0"/>
          </a:p>
          <a:p>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329416873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Characteristics of Mutual Funds</a:t>
            </a:r>
            <a:endParaRPr lang="th-TH" dirty="0"/>
          </a:p>
        </p:txBody>
      </p:sp>
      <p:sp>
        <p:nvSpPr>
          <p:cNvPr id="3" name="Content Placeholder 2"/>
          <p:cNvSpPr>
            <a:spLocks noGrp="1"/>
          </p:cNvSpPr>
          <p:nvPr>
            <p:ph idx="1"/>
          </p:nvPr>
        </p:nvSpPr>
        <p:spPr/>
        <p:txBody>
          <a:bodyPr/>
          <a:lstStyle/>
          <a:p>
            <a:r>
              <a:rPr lang="en-US" dirty="0" smtClean="0"/>
              <a:t>Brad learns that mutual funds can be classified as either closed – end mutual funds, exchange – traded funds, or open – end mutual funds. He learns that each of these types of mutual funds is traded in a different way and has different characteristics. He will investigate further and identify the differences between these different types of mutual funds.</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304156127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Closed –End Funds</a:t>
            </a:r>
            <a:endParaRPr lang="th-TH" dirty="0"/>
          </a:p>
        </p:txBody>
      </p:sp>
      <p:sp>
        <p:nvSpPr>
          <p:cNvPr id="3" name="Content Placeholder 2"/>
          <p:cNvSpPr>
            <a:spLocks noGrp="1"/>
          </p:cNvSpPr>
          <p:nvPr>
            <p:ph idx="1"/>
          </p:nvPr>
        </p:nvSpPr>
        <p:spPr/>
        <p:txBody>
          <a:bodyPr>
            <a:normAutofit lnSpcReduction="10000"/>
          </a:bodyPr>
          <a:lstStyle/>
          <a:p>
            <a:r>
              <a:rPr lang="en-US" dirty="0" smtClean="0"/>
              <a:t>A closed-end fund is a fund whose shares are issued by an investment company only when the fund is first organized. After that the shares are traded among individuals on an organized stock exchange and in the over the counter market. Closed-end funds are actively managed by professional fund managers.</a:t>
            </a:r>
          </a:p>
          <a:p>
            <a:endParaRPr lang="en-US" dirty="0"/>
          </a:p>
          <a:p>
            <a:r>
              <a:rPr lang="en-US" dirty="0" smtClean="0"/>
              <a:t>With these funds, there are only a certain number of shares available to investors. The chief difference between these funds and others is that the only way to withdraw from them is to sell the shares to another individual investor who is willing to purchase them. Investors cannot redeem the shares with the investment company that issued them. The shares of a closed-end fund have a market value that may be higher or lower than the value of the assets held by the mutual fund.</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37</a:t>
            </a:fld>
            <a:endParaRPr lang="en-US"/>
          </a:p>
        </p:txBody>
      </p:sp>
    </p:spTree>
    <p:extLst>
      <p:ext uri="{BB962C8B-B14F-4D97-AF65-F5344CB8AC3E}">
        <p14:creationId xmlns:p14="http://schemas.microsoft.com/office/powerpoint/2010/main" val="183660650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Exchange-Traded Funds</a:t>
            </a:r>
            <a:endParaRPr lang="th-TH" dirty="0"/>
          </a:p>
        </p:txBody>
      </p:sp>
      <p:sp>
        <p:nvSpPr>
          <p:cNvPr id="3" name="Content Placeholder 2"/>
          <p:cNvSpPr>
            <a:spLocks noGrp="1"/>
          </p:cNvSpPr>
          <p:nvPr>
            <p:ph idx="1"/>
          </p:nvPr>
        </p:nvSpPr>
        <p:spPr/>
        <p:txBody>
          <a:bodyPr>
            <a:normAutofit lnSpcReduction="10000"/>
          </a:bodyPr>
          <a:lstStyle/>
          <a:p>
            <a:r>
              <a:rPr lang="en-US" dirty="0" smtClean="0"/>
              <a:t>An exchange-traded fund is a mutual fund that invests in stocks contained in a specific stock or securities index, like the SET 50 stock index. The shares are traded on a securities exchange or in the over-the-counter market. These funds are passively managed funds.</a:t>
            </a:r>
          </a:p>
          <a:p>
            <a:endParaRPr lang="en-US" dirty="0"/>
          </a:p>
          <a:p>
            <a:r>
              <a:rPr lang="en-US" dirty="0" smtClean="0"/>
              <a:t>Brad learns that closed-end funds and exchange-traded funds (ETFs) are very similar. The biggest difference is that ETFs are designed to mirror the performance of a particular index. This means that when the index moves up, the ETD should also move up and vice versa. Therefore, there is less need for a portfolio manager to make investment decisions. The passive management results in lower management fees. This is important since investors must pay commissions when the buy and sell shares. </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38</a:t>
            </a:fld>
            <a:endParaRPr lang="en-US"/>
          </a:p>
        </p:txBody>
      </p:sp>
    </p:spTree>
    <p:extLst>
      <p:ext uri="{BB962C8B-B14F-4D97-AF65-F5344CB8AC3E}">
        <p14:creationId xmlns:p14="http://schemas.microsoft.com/office/powerpoint/2010/main" val="343764931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Open-End  Funds</a:t>
            </a:r>
            <a:endParaRPr lang="th-TH" dirty="0"/>
          </a:p>
        </p:txBody>
      </p:sp>
      <p:sp>
        <p:nvSpPr>
          <p:cNvPr id="3" name="Content Placeholder 2"/>
          <p:cNvSpPr>
            <a:spLocks noGrp="1"/>
          </p:cNvSpPr>
          <p:nvPr>
            <p:ph idx="1"/>
          </p:nvPr>
        </p:nvSpPr>
        <p:spPr/>
        <p:txBody>
          <a:bodyPr/>
          <a:lstStyle/>
          <a:p>
            <a:r>
              <a:rPr lang="en-US" dirty="0" smtClean="0"/>
              <a:t>An open-end fund is a mutual fund whose shares are issued and redeemed by the investment company at the request of investors. The number of shares in the mutual fund is constantly changing as investors either purchase more shares or redeem shares in the mutual fund from the investment company.</a:t>
            </a:r>
          </a:p>
          <a:p>
            <a:endParaRPr lang="en-US" dirty="0"/>
          </a:p>
          <a:p>
            <a:r>
              <a:rPr lang="en-US" dirty="0" smtClean="0"/>
              <a:t>Brad learns that the most popular type of mutual fund is the open-end fund. All purchases and redemptions are handled by the investment company that operates the mutual fund.</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274503223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Net Asset Value (NAV)</a:t>
            </a:r>
            <a:endParaRPr lang="th-TH" dirty="0"/>
          </a:p>
        </p:txBody>
      </p:sp>
      <p:sp>
        <p:nvSpPr>
          <p:cNvPr id="3" name="Content Placeholder 2"/>
          <p:cNvSpPr>
            <a:spLocks noGrp="1"/>
          </p:cNvSpPr>
          <p:nvPr>
            <p:ph idx="1"/>
          </p:nvPr>
        </p:nvSpPr>
        <p:spPr/>
        <p:txBody>
          <a:bodyPr>
            <a:normAutofit lnSpcReduction="10000"/>
          </a:bodyPr>
          <a:lstStyle/>
          <a:p>
            <a:r>
              <a:rPr lang="en-US" dirty="0" smtClean="0"/>
              <a:t>In order to understand mutual funds, it is important to understand the concept of net asset value. Brad learns that investors buy and sell open-end fund and is calculated at the end of each trading day. Investors who want to redeem their shares do so by contacting the investment company and the shares are redeemed at the day’s net asset value.</a:t>
            </a:r>
          </a:p>
          <a:p>
            <a:r>
              <a:rPr lang="en-US" dirty="0" smtClean="0"/>
              <a:t>Suppose a mutual fund has 56,000,000 in assets, 4,000,000 in debt and 13,000,000 shares outstanding. Then the net asset value of this mutual fund is 4.00. If Brad owned 1,000 shares of this mutual fund today and wanted to redeem them, then he would get 4.00 x 1,000 or 4,000 from the investment company. The net asset value of the mutual fund changes daily as the value of the assets in the mutual fund change in value.</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247734893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Fees on Mutual Funds</a:t>
            </a:r>
            <a:endParaRPr lang="th-TH" dirty="0"/>
          </a:p>
        </p:txBody>
      </p:sp>
      <p:sp>
        <p:nvSpPr>
          <p:cNvPr id="3" name="Content Placeholder 2"/>
          <p:cNvSpPr>
            <a:spLocks noGrp="1"/>
          </p:cNvSpPr>
          <p:nvPr>
            <p:ph idx="1"/>
          </p:nvPr>
        </p:nvSpPr>
        <p:spPr/>
        <p:txBody>
          <a:bodyPr>
            <a:normAutofit fontScale="85000" lnSpcReduction="20000"/>
          </a:bodyPr>
          <a:lstStyle/>
          <a:p>
            <a:r>
              <a:rPr lang="en-US" dirty="0" smtClean="0"/>
              <a:t>Management Fees – fees paid to investment companies that sponsor and manage a mutual fund</a:t>
            </a:r>
          </a:p>
          <a:p>
            <a:r>
              <a:rPr lang="en-US" dirty="0" smtClean="0"/>
              <a:t>Distribution fee – an annual fee charged by some investment companies to defray the cost of distributing and marketing a mutual as well as commissions to brokers who sold the shares.</a:t>
            </a:r>
          </a:p>
          <a:p>
            <a:r>
              <a:rPr lang="en-US" dirty="0" smtClean="0"/>
              <a:t>Expense Ratio – refers to all the different management fees, distribution fee, and additional fund operating costs for a specific mutual fund</a:t>
            </a:r>
          </a:p>
          <a:p>
            <a:endParaRPr lang="en-US" dirty="0"/>
          </a:p>
          <a:p>
            <a:r>
              <a:rPr lang="en-US" dirty="0" smtClean="0"/>
              <a:t>As Brad continues to learn about mutual funds, he realizes that there can be several different fees charged by investment companies. All mutual funds have management fees. They are charged annually b the professional manager to compensate them for their work. In addition, distribution fees may be charged by some mutual funds. These fees are to cover the costs of sending out mailings and marketing the mutual fund to the general public. The expense ratio of a mutual fund gives an indication of the total fees charged by a particular mutual fund. Brad knows he needs to examine the expense ratio of any mutual fund that he is considering before he buys it.</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289908994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Classification of Mutual Funds</a:t>
            </a:r>
            <a:endParaRPr lang="th-TH" dirty="0"/>
          </a:p>
        </p:txBody>
      </p:sp>
      <p:sp>
        <p:nvSpPr>
          <p:cNvPr id="3" name="Content Placeholder 2"/>
          <p:cNvSpPr>
            <a:spLocks noGrp="1"/>
          </p:cNvSpPr>
          <p:nvPr>
            <p:ph idx="1"/>
          </p:nvPr>
        </p:nvSpPr>
        <p:spPr/>
        <p:txBody>
          <a:bodyPr>
            <a:normAutofit lnSpcReduction="10000"/>
          </a:bodyPr>
          <a:lstStyle/>
          <a:p>
            <a:r>
              <a:rPr lang="en-US" dirty="0" smtClean="0"/>
              <a:t>Stock Funds – Mutual funds that invest in the stock of many companies</a:t>
            </a:r>
          </a:p>
          <a:p>
            <a:r>
              <a:rPr lang="en-US" dirty="0" smtClean="0"/>
              <a:t>Bond Funds – Mutual funds that invest in the bonds of many companies or governments</a:t>
            </a:r>
          </a:p>
          <a:p>
            <a:r>
              <a:rPr lang="en-US" dirty="0" smtClean="0"/>
              <a:t>Other Funds – Mutual funds that invest in </a:t>
            </a:r>
            <a:r>
              <a:rPr lang="en-US" dirty="0" err="1" smtClean="0"/>
              <a:t>moe</a:t>
            </a:r>
            <a:r>
              <a:rPr lang="en-US" dirty="0" smtClean="0"/>
              <a:t> than one type of asset.</a:t>
            </a:r>
          </a:p>
          <a:p>
            <a:endParaRPr lang="en-US" dirty="0"/>
          </a:p>
          <a:p>
            <a:r>
              <a:rPr lang="en-US" dirty="0" smtClean="0"/>
              <a:t>As Brad has noted, the managers of mutual funds tailor their investment portfolios in order to achieve specific investment objectives, which can be found in a fund’s prospectus. The objective of the fund can often be determined from the name of the category that the mutual fund fits into. There are three main categories, within each category, there are many different mutual funds to choose from.</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333637672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Family of Funds</a:t>
            </a:r>
            <a:endParaRPr lang="th-TH" dirty="0"/>
          </a:p>
        </p:txBody>
      </p:sp>
      <p:sp>
        <p:nvSpPr>
          <p:cNvPr id="3" name="Content Placeholder 2"/>
          <p:cNvSpPr>
            <a:spLocks noGrp="1"/>
          </p:cNvSpPr>
          <p:nvPr>
            <p:ph idx="1"/>
          </p:nvPr>
        </p:nvSpPr>
        <p:spPr/>
        <p:txBody>
          <a:bodyPr/>
          <a:lstStyle/>
          <a:p>
            <a:r>
              <a:rPr lang="en-US" dirty="0" smtClean="0"/>
              <a:t>A family of funds exists when one investment company manages a group of mutual funds. Each mutual fund within the family has a different financial objective.</a:t>
            </a:r>
          </a:p>
          <a:p>
            <a:endParaRPr lang="en-US" dirty="0"/>
          </a:p>
          <a:p>
            <a:r>
              <a:rPr lang="en-US" dirty="0" smtClean="0"/>
              <a:t>Brad learns that he does not have to completely make up his mind about what mutual fund he wants to invest in, because many investment companies have family of funds. Brad can move his funds from one fund to another in the same family at little or no cost. This way if Brad changes his mind, or his needs change, he can change funds without having to change the investment companies. Brad is beginning to think that mutual funds look very attractive.</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315824359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Mechanics of a Mutual Fund Transaction</a:t>
            </a:r>
            <a:endParaRPr lang="th-TH" dirty="0"/>
          </a:p>
        </p:txBody>
      </p:sp>
      <p:sp>
        <p:nvSpPr>
          <p:cNvPr id="3" name="Content Placeholder 2"/>
          <p:cNvSpPr>
            <a:spLocks noGrp="1"/>
          </p:cNvSpPr>
          <p:nvPr>
            <p:ph idx="1"/>
          </p:nvPr>
        </p:nvSpPr>
        <p:spPr/>
        <p:txBody>
          <a:bodyPr>
            <a:normAutofit fontScale="92500" lnSpcReduction="20000"/>
          </a:bodyPr>
          <a:lstStyle/>
          <a:p>
            <a:r>
              <a:rPr lang="en-US" dirty="0" smtClean="0"/>
              <a:t>Return on Investment</a:t>
            </a:r>
          </a:p>
          <a:p>
            <a:pPr lvl="1"/>
            <a:r>
              <a:rPr lang="en-US" dirty="0" smtClean="0"/>
              <a:t>Income dividends</a:t>
            </a:r>
          </a:p>
          <a:p>
            <a:pPr lvl="1"/>
            <a:r>
              <a:rPr lang="en-US" dirty="0" smtClean="0"/>
              <a:t>Capital gains distributions</a:t>
            </a:r>
          </a:p>
          <a:p>
            <a:r>
              <a:rPr lang="en-US" dirty="0" smtClean="0"/>
              <a:t>Taxes and Mutual Funds</a:t>
            </a:r>
          </a:p>
          <a:p>
            <a:r>
              <a:rPr lang="en-US" dirty="0" smtClean="0"/>
              <a:t>Purchase Options</a:t>
            </a:r>
          </a:p>
          <a:p>
            <a:r>
              <a:rPr lang="en-US" dirty="0" smtClean="0"/>
              <a:t>Withdrawal Options</a:t>
            </a:r>
          </a:p>
          <a:p>
            <a:endParaRPr lang="en-US" dirty="0"/>
          </a:p>
          <a:p>
            <a:r>
              <a:rPr lang="en-US" dirty="0" smtClean="0"/>
              <a:t>It is interesting for Brad to find out how investors in mutual funds receive a return on their investments. Shareholders in mutual funds can receive a return through income dividends (which are the earnings a fund pays to shareholders from its dividend and interest income) or through capital gain distributions (which are the payments made to fund’s shareholders that result from the profits from the sale of securities in the fund’s portfolio). In addition, a shareholder makes money when the shareholder sells shares in the mutual fund at a higher price than the price paid. All of these transactions could be subject to taxes.</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44</a:t>
            </a:fld>
            <a:endParaRPr lang="en-US"/>
          </a:p>
        </p:txBody>
      </p:sp>
    </p:spTree>
    <p:extLst>
      <p:ext uri="{BB962C8B-B14F-4D97-AF65-F5344CB8AC3E}">
        <p14:creationId xmlns:p14="http://schemas.microsoft.com/office/powerpoint/2010/main" val="316685004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Withdrawal Options</a:t>
            </a:r>
            <a:endParaRPr lang="th-TH" dirty="0"/>
          </a:p>
        </p:txBody>
      </p:sp>
      <p:sp>
        <p:nvSpPr>
          <p:cNvPr id="3" name="Content Placeholder 2"/>
          <p:cNvSpPr>
            <a:spLocks noGrp="1"/>
          </p:cNvSpPr>
          <p:nvPr>
            <p:ph idx="1"/>
          </p:nvPr>
        </p:nvSpPr>
        <p:spPr/>
        <p:txBody>
          <a:bodyPr>
            <a:normAutofit fontScale="92500" lnSpcReduction="20000"/>
          </a:bodyPr>
          <a:lstStyle/>
          <a:p>
            <a:r>
              <a:rPr lang="en-US" dirty="0" smtClean="0"/>
              <a:t>Can redeem shares with investment company at any time at net asset value</a:t>
            </a:r>
          </a:p>
          <a:p>
            <a:r>
              <a:rPr lang="en-US" dirty="0" smtClean="0"/>
              <a:t>Can withdraw a specified, fixed dollar amount each investment period (usually 3 months)</a:t>
            </a:r>
          </a:p>
          <a:p>
            <a:r>
              <a:rPr lang="en-US" dirty="0" smtClean="0"/>
              <a:t>Can sell off or liquidate a certain number of shares each investment period.</a:t>
            </a:r>
          </a:p>
          <a:p>
            <a:r>
              <a:rPr lang="en-US" dirty="0" smtClean="0"/>
              <a:t>Can withdraw a fixed percentage of asset growth</a:t>
            </a:r>
          </a:p>
          <a:p>
            <a:r>
              <a:rPr lang="en-US" dirty="0" smtClean="0"/>
              <a:t>Can withdraw all asset growth that results from dividends and capital gain distributions earned by the fund during an investment period.</a:t>
            </a:r>
          </a:p>
          <a:p>
            <a:endParaRPr lang="en-US" dirty="0"/>
          </a:p>
          <a:p>
            <a:r>
              <a:rPr lang="en-US" dirty="0" smtClean="0"/>
              <a:t>Brad learns that there are several options he can use to withdraw funds from his mutual fund. After learning all about mutual funds, Brad decides that these funds might be a good investment option. He decides to explore mutual funds more fully, so that he can find a mutual fund that fits his investment goals. He is going to do some more research on specific mutual funds to find one that suits him.</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45</a:t>
            </a:fld>
            <a:endParaRPr lang="en-US"/>
          </a:p>
        </p:txBody>
      </p:sp>
    </p:spTree>
    <p:extLst>
      <p:ext uri="{BB962C8B-B14F-4D97-AF65-F5344CB8AC3E}">
        <p14:creationId xmlns:p14="http://schemas.microsoft.com/office/powerpoint/2010/main" val="95690145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Mutual Fund Prospectus</a:t>
            </a:r>
            <a:endParaRPr lang="th-TH" dirty="0"/>
          </a:p>
        </p:txBody>
      </p:sp>
      <p:sp>
        <p:nvSpPr>
          <p:cNvPr id="3" name="Content Placeholder 2"/>
          <p:cNvSpPr>
            <a:spLocks noGrp="1"/>
          </p:cNvSpPr>
          <p:nvPr>
            <p:ph idx="1"/>
          </p:nvPr>
        </p:nvSpPr>
        <p:spPr/>
        <p:txBody>
          <a:bodyPr/>
          <a:lstStyle/>
          <a:p>
            <a:r>
              <a:rPr lang="en-US" dirty="0" smtClean="0"/>
              <a:t>Brad learns that all mutual funds must give potential investors a prospectus. The prospectus contains much information about the fund. One thing that is contained in the prospectus is a summary of the fund’s objective. The objective describes the types of securities the fund invests in and why they are investing in those assets. It also contains detailed financial information about the fund’s assets and liabilities.</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46</a:t>
            </a:fld>
            <a:endParaRPr lang="en-US"/>
          </a:p>
        </p:txBody>
      </p:sp>
    </p:spTree>
    <p:extLst>
      <p:ext uri="{BB962C8B-B14F-4D97-AF65-F5344CB8AC3E}">
        <p14:creationId xmlns:p14="http://schemas.microsoft.com/office/powerpoint/2010/main" val="68111251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Mutual Fund Prospectus</a:t>
            </a:r>
            <a:endParaRPr lang="th-TH" dirty="0"/>
          </a:p>
        </p:txBody>
      </p:sp>
      <p:sp>
        <p:nvSpPr>
          <p:cNvPr id="3" name="Content Placeholder 2"/>
          <p:cNvSpPr>
            <a:spLocks noGrp="1"/>
          </p:cNvSpPr>
          <p:nvPr>
            <p:ph idx="1"/>
          </p:nvPr>
        </p:nvSpPr>
        <p:spPr/>
        <p:txBody>
          <a:bodyPr/>
          <a:lstStyle/>
          <a:p>
            <a:r>
              <a:rPr lang="en-US" dirty="0" smtClean="0"/>
              <a:t>Statement describing the risk factors associated with the fund</a:t>
            </a:r>
          </a:p>
          <a:p>
            <a:r>
              <a:rPr lang="en-US" dirty="0" smtClean="0"/>
              <a:t>Description of fund’s past performance</a:t>
            </a:r>
          </a:p>
          <a:p>
            <a:r>
              <a:rPr lang="en-US" dirty="0" smtClean="0"/>
              <a:t>Statement describing the type of investments contained in the fund’s portfolio</a:t>
            </a:r>
          </a:p>
          <a:p>
            <a:r>
              <a:rPr lang="en-US" dirty="0" smtClean="0"/>
              <a:t>Information about dividends, distributions, and taxes</a:t>
            </a:r>
          </a:p>
          <a:p>
            <a:r>
              <a:rPr lang="en-US" dirty="0" smtClean="0"/>
              <a:t>Information about the fund’s management</a:t>
            </a:r>
          </a:p>
          <a:p>
            <a:r>
              <a:rPr lang="en-US" dirty="0" smtClean="0"/>
              <a:t>Information on limitation or requirements the fund must honor when choosing investments</a:t>
            </a:r>
          </a:p>
          <a:p>
            <a:r>
              <a:rPr lang="en-US" dirty="0" smtClean="0"/>
              <a:t>Process for investors to buy or sell shares in the fund</a:t>
            </a:r>
          </a:p>
          <a:p>
            <a:r>
              <a:rPr lang="en-US" dirty="0" smtClean="0"/>
              <a:t>Description of services provided to investors and fees for services, if any</a:t>
            </a:r>
          </a:p>
          <a:p>
            <a:r>
              <a:rPr lang="en-US" dirty="0" smtClean="0"/>
              <a:t>Information about how the fund’s portfolio changes.</a:t>
            </a:r>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47</a:t>
            </a:fld>
            <a:endParaRPr lang="en-US"/>
          </a:p>
        </p:txBody>
      </p:sp>
    </p:spTree>
    <p:extLst>
      <p:ext uri="{BB962C8B-B14F-4D97-AF65-F5344CB8AC3E}">
        <p14:creationId xmlns:p14="http://schemas.microsoft.com/office/powerpoint/2010/main" val="395425001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Prospectus</a:t>
            </a:r>
            <a:endParaRPr lang="en-US" dirty="0"/>
          </a:p>
        </p:txBody>
      </p:sp>
      <p:sp>
        <p:nvSpPr>
          <p:cNvPr id="3" name="Content Placeholder 2"/>
          <p:cNvSpPr>
            <a:spLocks noGrp="1"/>
          </p:cNvSpPr>
          <p:nvPr>
            <p:ph idx="1"/>
          </p:nvPr>
        </p:nvSpPr>
        <p:spPr/>
        <p:txBody>
          <a:bodyPr/>
          <a:lstStyle/>
          <a:p>
            <a:r>
              <a:rPr lang="en-US" dirty="0" smtClean="0"/>
              <a:t>Fixed Income Fund</a:t>
            </a:r>
          </a:p>
          <a:p>
            <a:r>
              <a:rPr lang="en-US" dirty="0" smtClean="0"/>
              <a:t>Trigger Fund</a:t>
            </a:r>
          </a:p>
          <a:p>
            <a:r>
              <a:rPr lang="en-US" dirty="0" smtClean="0"/>
              <a:t>Equity Fund</a:t>
            </a:r>
          </a:p>
          <a:p>
            <a:r>
              <a:rPr lang="en-US" dirty="0" smtClean="0"/>
              <a:t>Infrastructure Funds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48</a:t>
            </a:fld>
            <a:endParaRPr lang="en-US"/>
          </a:p>
        </p:txBody>
      </p:sp>
    </p:spTree>
    <p:extLst>
      <p:ext uri="{BB962C8B-B14F-4D97-AF65-F5344CB8AC3E}">
        <p14:creationId xmlns:p14="http://schemas.microsoft.com/office/powerpoint/2010/main" val="77773815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Prospectus – Fixed Income Fund</a:t>
            </a:r>
            <a:endParaRPr lang="en-US" dirty="0"/>
          </a:p>
        </p:txBody>
      </p:sp>
      <p:sp>
        <p:nvSpPr>
          <p:cNvPr id="3" name="Content Placeholder 2"/>
          <p:cNvSpPr>
            <a:spLocks noGrp="1"/>
          </p:cNvSpPr>
          <p:nvPr>
            <p:ph idx="1"/>
          </p:nvPr>
        </p:nvSpPr>
        <p:spPr/>
        <p:txBody>
          <a:bodyPr/>
          <a:lstStyle/>
          <a:p>
            <a:r>
              <a:rPr lang="en-US" dirty="0">
                <a:hlinkClick r:id="rId2"/>
              </a:rPr>
              <a:t>http://</a:t>
            </a:r>
            <a:r>
              <a:rPr lang="en-US" dirty="0" smtClean="0">
                <a:hlinkClick r:id="rId2"/>
              </a:rPr>
              <a:t>www.uobamth.co.th/th/upload/fund/mbook-5.pdf</a:t>
            </a:r>
            <a:endParaRPr lang="en-US" dirty="0" smtClean="0"/>
          </a:p>
          <a:p>
            <a:pPr marL="114300" indent="0">
              <a:buNone/>
            </a:pP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49</a:t>
            </a:fld>
            <a:endParaRPr lang="en-US"/>
          </a:p>
        </p:txBody>
      </p:sp>
    </p:spTree>
    <p:extLst>
      <p:ext uri="{BB962C8B-B14F-4D97-AF65-F5344CB8AC3E}">
        <p14:creationId xmlns:p14="http://schemas.microsoft.com/office/powerpoint/2010/main" val="379259349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Prospectus – Equity Trigger Fund</a:t>
            </a:r>
            <a:endParaRPr lang="en-US" dirty="0"/>
          </a:p>
        </p:txBody>
      </p:sp>
      <p:sp>
        <p:nvSpPr>
          <p:cNvPr id="3" name="Content Placeholder 2"/>
          <p:cNvSpPr>
            <a:spLocks noGrp="1"/>
          </p:cNvSpPr>
          <p:nvPr>
            <p:ph idx="1"/>
          </p:nvPr>
        </p:nvSpPr>
        <p:spPr/>
        <p:txBody>
          <a:bodyPr/>
          <a:lstStyle/>
          <a:p>
            <a:r>
              <a:rPr lang="en-US" dirty="0">
                <a:hlinkClick r:id="rId2"/>
              </a:rPr>
              <a:t>http://www.krungsriasset.com/EN/pdf/KFEQ5P5-1_factsheet_EN.pdf</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50</a:t>
            </a:fld>
            <a:endParaRPr lang="en-US"/>
          </a:p>
        </p:txBody>
      </p:sp>
    </p:spTree>
    <p:extLst>
      <p:ext uri="{BB962C8B-B14F-4D97-AF65-F5344CB8AC3E}">
        <p14:creationId xmlns:p14="http://schemas.microsoft.com/office/powerpoint/2010/main" val="171209102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IPO documents – Infrastructure Fund</a:t>
            </a:r>
            <a:endParaRPr lang="en-US" dirty="0"/>
          </a:p>
        </p:txBody>
      </p:sp>
      <p:sp>
        <p:nvSpPr>
          <p:cNvPr id="3" name="Content Placeholder 2"/>
          <p:cNvSpPr>
            <a:spLocks noGrp="1"/>
          </p:cNvSpPr>
          <p:nvPr>
            <p:ph idx="1"/>
          </p:nvPr>
        </p:nvSpPr>
        <p:spPr/>
        <p:txBody>
          <a:bodyPr/>
          <a:lstStyle/>
          <a:p>
            <a:r>
              <a:rPr lang="en-US" dirty="0" smtClean="0"/>
              <a:t>BTSGIF</a:t>
            </a:r>
          </a:p>
          <a:p>
            <a:r>
              <a:rPr lang="en-US" dirty="0">
                <a:hlinkClick r:id="rId2"/>
              </a:rPr>
              <a:t>http://</a:t>
            </a:r>
            <a:r>
              <a:rPr lang="en-US" dirty="0" smtClean="0">
                <a:hlinkClick r:id="rId2"/>
              </a:rPr>
              <a:t>btsgif.listedcompany.com/misc/Prospectus/20130626-BTSGIF-Prospectus-EN.pdf</a:t>
            </a:r>
            <a:endParaRPr lang="en-US" dirty="0" smtClean="0"/>
          </a:p>
          <a:p>
            <a:pPr marL="114300" indent="0">
              <a:buNone/>
            </a:pP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51</a:t>
            </a:fld>
            <a:endParaRPr lang="en-US"/>
          </a:p>
        </p:txBody>
      </p:sp>
    </p:spTree>
    <p:extLst>
      <p:ext uri="{BB962C8B-B14F-4D97-AF65-F5344CB8AC3E}">
        <p14:creationId xmlns:p14="http://schemas.microsoft.com/office/powerpoint/2010/main" val="195839930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Appendix</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52</a:t>
            </a:fld>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1447800"/>
            <a:ext cx="5743294" cy="26860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3753942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3" name="Content Placeholder 2"/>
          <p:cNvSpPr>
            <a:spLocks noGrp="1"/>
          </p:cNvSpPr>
          <p:nvPr>
            <p:ph idx="1"/>
          </p:nvPr>
        </p:nvSpPr>
        <p:spPr/>
        <p:txBody>
          <a:bodyPr/>
          <a:lstStyle/>
          <a:p>
            <a:pPr marL="114300" lvl="0" indent="0">
              <a:buNone/>
            </a:pP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53</a:t>
            </a:fld>
            <a:endParaRPr lang="en-US"/>
          </a:p>
        </p:txBody>
      </p:sp>
    </p:spTree>
    <p:extLst>
      <p:ext uri="{BB962C8B-B14F-4D97-AF65-F5344CB8AC3E}">
        <p14:creationId xmlns:p14="http://schemas.microsoft.com/office/powerpoint/2010/main" val="23654944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8539</TotalTime>
  <Words>2860</Words>
  <Application>Microsoft Office PowerPoint</Application>
  <PresentationFormat>On-screen Show (4:3)</PresentationFormat>
  <Paragraphs>336</Paragraphs>
  <Slides>53</Slides>
  <Notes>33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53</vt:i4>
      </vt:variant>
    </vt:vector>
  </HeadingPairs>
  <TitlesOfParts>
    <vt:vector size="60" baseType="lpstr">
      <vt:lpstr>Angsana New</vt:lpstr>
      <vt:lpstr>Arial</vt:lpstr>
      <vt:lpstr>Calibri</vt:lpstr>
      <vt:lpstr>Cambria</vt:lpstr>
      <vt:lpstr>Cordia New</vt:lpstr>
      <vt:lpstr>Wingdings</vt:lpstr>
      <vt:lpstr>Adjacency</vt:lpstr>
      <vt:lpstr>FN 221: Personal Finance</vt:lpstr>
      <vt:lpstr>What Is a Mutual Fund?</vt:lpstr>
      <vt:lpstr>Why Invest in Mutual Funds?</vt:lpstr>
      <vt:lpstr>Advantages of Mutual Fund Investing</vt:lpstr>
      <vt:lpstr>Disadvantages of Mutual Fund Investing</vt:lpstr>
      <vt:lpstr>To Operate, Mutual Funds</vt:lpstr>
      <vt:lpstr>To Operate, Mutual Funds (cont’d)</vt:lpstr>
      <vt:lpstr>Ways of Making Money With Mutual Funds</vt:lpstr>
      <vt:lpstr>Types of Investment Companies</vt:lpstr>
      <vt:lpstr>Open-End Investment Companies or Mutual Funds</vt:lpstr>
      <vt:lpstr>Closed-End Investment Companies or Mutual Funds</vt:lpstr>
      <vt:lpstr>The Costs of Mutual Funds</vt:lpstr>
      <vt:lpstr>The Costs of Mutual Funds (cont’d)</vt:lpstr>
      <vt:lpstr>Types and Objectives of Mutual Funds</vt:lpstr>
      <vt:lpstr>Money Market Mutual Funds (MMMFs)</vt:lpstr>
      <vt:lpstr>Stock Mutual Funds</vt:lpstr>
      <vt:lpstr>Balanced Mutual Funds</vt:lpstr>
      <vt:lpstr>Asset Allocation Funds</vt:lpstr>
      <vt:lpstr>Life-Cycle Funds</vt:lpstr>
      <vt:lpstr>Bond Funds</vt:lpstr>
      <vt:lpstr>Bond Funds (cont’d)</vt:lpstr>
      <vt:lpstr>Types of Bond Funds</vt:lpstr>
      <vt:lpstr>Services Offered by Mutual Funds</vt:lpstr>
      <vt:lpstr>Buying a Mutual Fund</vt:lpstr>
      <vt:lpstr>Step 1: Determine Your Investment Goals</vt:lpstr>
      <vt:lpstr>Step 2: Identify Funds That Meet Your Objectives</vt:lpstr>
      <vt:lpstr>Information Contained in the Prospectus</vt:lpstr>
      <vt:lpstr>Information Contained in the Prospectus (cont’d)</vt:lpstr>
      <vt:lpstr>Step 3: Evaluate the Fund</vt:lpstr>
      <vt:lpstr>Mutual Fund Quotes</vt:lpstr>
      <vt:lpstr>Mutual Fund Quotes (cont’d)</vt:lpstr>
      <vt:lpstr>Calculating Fund Returns</vt:lpstr>
      <vt:lpstr>Calculating Fund Returns</vt:lpstr>
      <vt:lpstr>Making the Purchase</vt:lpstr>
      <vt:lpstr>The Situation</vt:lpstr>
      <vt:lpstr>Characteristics of Mutual Funds</vt:lpstr>
      <vt:lpstr>Closed –End Funds</vt:lpstr>
      <vt:lpstr>Exchange-Traded Funds</vt:lpstr>
      <vt:lpstr>Open-End  Funds</vt:lpstr>
      <vt:lpstr>Net Asset Value (NAV)</vt:lpstr>
      <vt:lpstr>Fees on Mutual Funds</vt:lpstr>
      <vt:lpstr>Classification of Mutual Funds</vt:lpstr>
      <vt:lpstr>Family of Funds</vt:lpstr>
      <vt:lpstr>The Mechanics of a Mutual Fund Transaction</vt:lpstr>
      <vt:lpstr>Withdrawal Options</vt:lpstr>
      <vt:lpstr>Mutual Fund Prospectus</vt:lpstr>
      <vt:lpstr>Mutual Fund Prospectus</vt:lpstr>
      <vt:lpstr>Prospectus</vt:lpstr>
      <vt:lpstr>Prospectus – Fixed Income Fund</vt:lpstr>
      <vt:lpstr>Prospectus – Equity Trigger Fund</vt:lpstr>
      <vt:lpstr>IPO documents – Infrastructure Fund</vt:lpstr>
      <vt:lpstr>Appendix</vt:lpstr>
      <vt:lpstr>Thank you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 R</dc:creator>
  <cp:lastModifiedBy>Thanachote R</cp:lastModifiedBy>
  <cp:revision>106</cp:revision>
  <dcterms:created xsi:type="dcterms:W3CDTF">2013-11-23T06:38:33Z</dcterms:created>
  <dcterms:modified xsi:type="dcterms:W3CDTF">2015-01-02T05:10:19Z</dcterms:modified>
</cp:coreProperties>
</file>