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sldIdLst>
    <p:sldId id="256" r:id="rId2"/>
    <p:sldId id="748" r:id="rId3"/>
    <p:sldId id="749" r:id="rId4"/>
    <p:sldId id="750" r:id="rId5"/>
    <p:sldId id="751" r:id="rId6"/>
    <p:sldId id="752" r:id="rId7"/>
    <p:sldId id="753" r:id="rId8"/>
    <p:sldId id="754" r:id="rId9"/>
    <p:sldId id="755" r:id="rId10"/>
    <p:sldId id="758" r:id="rId11"/>
    <p:sldId id="761" r:id="rId12"/>
    <p:sldId id="760" r:id="rId13"/>
    <p:sldId id="762" r:id="rId14"/>
    <p:sldId id="763" r:id="rId15"/>
    <p:sldId id="764" r:id="rId16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CCECFF"/>
    <a:srgbClr val="9966FF"/>
    <a:srgbClr val="9999FF"/>
    <a:srgbClr val="6600CC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3519" autoAdjust="0"/>
  </p:normalViewPr>
  <p:slideViewPr>
    <p:cSldViewPr>
      <p:cViewPr varScale="1">
        <p:scale>
          <a:sx n="68" d="100"/>
          <a:sy n="68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916" y="-90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8C2A600A-85AE-49E6-A274-89E03923E2D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63410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B4EC1F-952A-4967-9D4D-FE5F19D822CC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84D61-030D-45BE-9777-8D85535EB62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 userDrawn="1"/>
        </p:nvSpPr>
        <p:spPr>
          <a:xfrm>
            <a:off x="0" y="6000768"/>
            <a:ext cx="9144000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6332E-930F-42B1-B675-286CEB270B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 userDrawn="1"/>
        </p:nvSpPr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34A93-0DED-443E-87C2-8735EA67B9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1C4A3-390D-4C55-B8D4-312D38504B4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84D5D-18DD-4492-97EA-4FAE83B521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F53B9-AAC2-4B66-AED7-90AD834B6A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93F55-32E2-4B50-B612-72119EDAC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Rectangle 4"/>
          <p:cNvSpPr/>
          <p:nvPr userDrawn="1"/>
        </p:nvSpPr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80844-933B-4D79-8D8A-5C72427C7AC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7B779-4446-4001-B182-22DE213DF74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5FE20-1F7A-4B55-A95B-16419DB5EB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B99C2-8D35-4E79-817A-8626E1D938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450C5B07-FCF6-437B-BDD0-E272BC994D5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1" name="Picture 10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248400"/>
            <a:ext cx="2590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1" descr="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251575"/>
            <a:ext cx="685800" cy="606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85800"/>
            <a:ext cx="8382000" cy="147002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Equity Analysis FN 451</a:t>
            </a:r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2590800"/>
            <a:ext cx="7162800" cy="2971800"/>
          </a:xfrm>
        </p:spPr>
        <p:txBody>
          <a:bodyPr/>
          <a:lstStyle/>
          <a:p>
            <a:pPr eaLnBrk="1" hangingPunct="1"/>
            <a:r>
              <a:rPr lang="en-US" dirty="0" smtClean="0"/>
              <a:t>WRAP UP</a:t>
            </a:r>
          </a:p>
          <a:p>
            <a:pPr eaLnBrk="1" hangingPunct="1"/>
            <a:r>
              <a:rPr lang="en-US" b="1" dirty="0" smtClean="0"/>
              <a:t>Dividend discount models 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altLang="zh-CN" dirty="0" smtClean="0">
              <a:ea typeface="SimSun" pitchFamily="2" charset="-122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609600" y="2209800"/>
            <a:ext cx="77724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857232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solidFill>
                  <a:schemeClr val="tx1"/>
                </a:solidFill>
              </a:rPr>
              <a:t>Dividend discount model (DDM)</a:t>
            </a:r>
            <a:endParaRPr lang="th-TH" sz="4000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642910" y="1500174"/>
            <a:ext cx="8001056" cy="3071834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 fontScale="925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The DDM defines cash flows as dividends.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In the strictest sense, the only cash flow you receive from a firm when you buy publicly traded stock is the dividend.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An investor who buys and holds a share of stock receives cash flows only in the form of dividends.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Gordon growth model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785794"/>
            <a:ext cx="8286808" cy="1785950"/>
          </a:xfrm>
          <a:prstGeom prst="rect">
            <a:avLst/>
          </a:prstGeom>
        </p:spPr>
        <p:txBody>
          <a:bodyPr vert="horz" lIns="45720" rIns="45720">
            <a:normAutofit fontScale="775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The Gordon growth model is used to estimate the value </a:t>
            </a:r>
            <a:r>
              <a:rPr lang="en-US" sz="2700" b="1" dirty="0" smtClean="0"/>
              <a:t>once the company matures.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The Gordon growth model is a model for determining the intrinsic value of a stock, based on a future series of dividends that grow at a constant rate in perpetuity (infinite series of future dividends).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1357290" y="2571744"/>
            <a:ext cx="4643470" cy="15001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Gordon growth model: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Stock value   </a:t>
            </a:r>
            <a:r>
              <a:rPr lang="en-US" sz="2400" dirty="0" smtClean="0"/>
              <a:t>=    D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  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		        (k-g)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4000496" y="342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15074" y="3429000"/>
            <a:ext cx="2286016" cy="512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1200" dirty="0" smtClean="0"/>
              <a:t>k = cost of equity capital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1200" dirty="0" smtClean="0"/>
              <a:t>g = constant growth rate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7158" y="4143380"/>
            <a:ext cx="8358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1800" dirty="0" smtClean="0"/>
              <a:t>Assumptions for Gordon growth model: 1) Dividends are the appropriate measure of shareholder wealth; 2) Constant dividend growth rate and constant required return on stock; 3) k must be greater than g.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Gordon growth model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571472" y="1000108"/>
            <a:ext cx="8286808" cy="4214842"/>
          </a:xfrm>
          <a:prstGeom prst="rect">
            <a:avLst/>
          </a:prstGeom>
        </p:spPr>
        <p:txBody>
          <a:bodyPr vert="horz" lIns="45720" rIns="45720">
            <a:normAutofit lnSpcReduction="1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sz="2700" dirty="0" smtClean="0"/>
              <a:t>      </a:t>
            </a:r>
            <a:r>
              <a:rPr lang="en-US" sz="2700" dirty="0" smtClean="0"/>
              <a:t>Example: You </a:t>
            </a:r>
            <a:r>
              <a:rPr lang="en-US" sz="2700" dirty="0" smtClean="0"/>
              <a:t>are considering invest in a common share of a insurance </a:t>
            </a:r>
            <a:r>
              <a:rPr lang="en-US" sz="2700" dirty="0" smtClean="0"/>
              <a:t>company: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- </a:t>
            </a:r>
            <a:r>
              <a:rPr lang="en-US" sz="2700" dirty="0" smtClean="0"/>
              <a:t>Dividend paid last year was Bt2.00/share.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- The company grew at a constant rate of 3% per year every year.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- Analysts estimate the company ‘s required rate of return based on equilibrium model of 10%.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What is the fair value? 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714348" y="1142984"/>
            <a:ext cx="42862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4357686" y="4643446"/>
            <a:ext cx="885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29.4</a:t>
            </a:r>
            <a:endParaRPr lang="th-TH" dirty="0"/>
          </a:p>
        </p:txBody>
      </p:sp>
      <p:sp>
        <p:nvSpPr>
          <p:cNvPr id="9" name="Rectangle 8"/>
          <p:cNvSpPr/>
          <p:nvPr/>
        </p:nvSpPr>
        <p:spPr>
          <a:xfrm>
            <a:off x="4357686" y="4643446"/>
            <a:ext cx="85725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DDM for preferred stocks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571472" y="1000108"/>
            <a:ext cx="8286808" cy="1928826"/>
          </a:xfrm>
          <a:prstGeom prst="rect">
            <a:avLst/>
          </a:prstGeom>
        </p:spPr>
        <p:txBody>
          <a:bodyPr vert="horz" lIns="45720" rIns="45720">
            <a:normAutofit fontScale="92500" lnSpcReduction="1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sz="2700" dirty="0" smtClean="0"/>
              <a:t>Preferred stock pays a dividend that is usually has an indefinite maturity.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sz="2700" dirty="0" smtClean="0"/>
              <a:t>When the </a:t>
            </a:r>
            <a:r>
              <a:rPr lang="en-US" sz="2700" b="1" dirty="0" smtClean="0"/>
              <a:t>dividend is fixed </a:t>
            </a:r>
            <a:r>
              <a:rPr lang="en-US" sz="2700" dirty="0" smtClean="0"/>
              <a:t>and the stream of dividend is infinite, the DDM model is perpetual model with no growth.   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428596" y="3143248"/>
            <a:ext cx="8143932" cy="14287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/>
              <a:t>Perpetual growth model</a:t>
            </a:r>
            <a:r>
              <a:rPr lang="en-US" sz="2700" dirty="0" smtClean="0"/>
              <a:t> with no growth: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Intrinsic value of preferred stocks    </a:t>
            </a:r>
            <a:r>
              <a:rPr lang="en-US" sz="2400" dirty="0" smtClean="0"/>
              <a:t>=    </a:t>
            </a:r>
            <a:r>
              <a:rPr lang="en-US" sz="2400" dirty="0" err="1" smtClean="0"/>
              <a:t>D</a:t>
            </a:r>
            <a:r>
              <a:rPr lang="en-US" sz="2400" baseline="-25000" dirty="0" err="1" smtClean="0"/>
              <a:t>p</a:t>
            </a:r>
            <a:r>
              <a:rPr lang="en-US" sz="2400" baseline="-25000" dirty="0" smtClean="0"/>
              <a:t>  </a:t>
            </a:r>
            <a:r>
              <a:rPr lang="en-US" sz="2400" dirty="0" smtClean="0"/>
              <a:t>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		                                                  k  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143636" y="414338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DDM for preferred stocks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571472" y="1000108"/>
            <a:ext cx="8286808" cy="2714644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sz="2700" dirty="0" smtClean="0"/>
              <a:t>      </a:t>
            </a:r>
            <a:r>
              <a:rPr lang="en-US" sz="2700" dirty="0" smtClean="0"/>
              <a:t>Example:</a:t>
            </a:r>
            <a:endParaRPr lang="en-US" sz="27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Bank A’s preferred stock pays a fix annual dividend of </a:t>
            </a:r>
            <a:r>
              <a:rPr lang="en-US" sz="2700" dirty="0" smtClean="0"/>
              <a:t>Bt2.00/share</a:t>
            </a:r>
            <a:r>
              <a:rPr lang="en-US" sz="2700" dirty="0" smtClean="0"/>
              <a:t>. Bank A’s required rate of return base on CAPM is </a:t>
            </a:r>
            <a:r>
              <a:rPr lang="en-US" sz="2700" dirty="0" smtClean="0"/>
              <a:t>10%. </a:t>
            </a:r>
            <a:r>
              <a:rPr lang="en-US" sz="2700" dirty="0" smtClean="0"/>
              <a:t>What is the value of Bank A’s preferred stock</a:t>
            </a:r>
            <a:r>
              <a:rPr lang="en-US" sz="2700" dirty="0" smtClean="0"/>
              <a:t>?   20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714348" y="1142984"/>
            <a:ext cx="42862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3286116" y="2786058"/>
            <a:ext cx="57150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44" y="0"/>
            <a:ext cx="8858312" cy="85723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Dividend discount model (DDM)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857232"/>
            <a:ext cx="8286808" cy="1071570"/>
          </a:xfrm>
          <a:prstGeom prst="rect">
            <a:avLst/>
          </a:prstGeom>
        </p:spPr>
        <p:txBody>
          <a:bodyPr vert="horz" lIns="45720" rIns="45720">
            <a:normAutofit lnSpcReduction="1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Dividend discount</a:t>
            </a:r>
            <a:r>
              <a:rPr kumimoji="0" lang="en-US" sz="2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model (DDM</a:t>
            </a:r>
            <a:r>
              <a:rPr lang="en-US" sz="2200" dirty="0" smtClean="0"/>
              <a:t>) a model for determining the intrinsic value of a stock, based on </a:t>
            </a:r>
            <a:r>
              <a:rPr kumimoji="0" lang="en-US" sz="2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the present value of its future dividends.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Subtitle 3"/>
          <p:cNvSpPr txBox="1">
            <a:spLocks/>
          </p:cNvSpPr>
          <p:nvPr/>
        </p:nvSpPr>
        <p:spPr>
          <a:xfrm>
            <a:off x="500034" y="2071678"/>
            <a:ext cx="8215370" cy="8572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/>
                </a:solidFill>
              </a:rPr>
              <a:t>Intrinsic value =  </a:t>
            </a:r>
            <a:r>
              <a:rPr lang="en-US" sz="2200" dirty="0" smtClean="0">
                <a:solidFill>
                  <a:schemeClr val="tx1"/>
                </a:solidFill>
              </a:rPr>
              <a:t>   D</a:t>
            </a:r>
            <a:r>
              <a:rPr lang="en-US" sz="2200" baseline="-25000" dirty="0" smtClean="0">
                <a:solidFill>
                  <a:schemeClr val="tx1"/>
                </a:solidFill>
              </a:rPr>
              <a:t>1</a:t>
            </a:r>
            <a:r>
              <a:rPr lang="en-US" sz="2200" dirty="0" smtClean="0"/>
              <a:t>  </a:t>
            </a:r>
            <a:r>
              <a:rPr lang="en-US" sz="2200" dirty="0" smtClean="0"/>
              <a:t>+  </a:t>
            </a:r>
            <a:r>
              <a:rPr lang="en-US" sz="2200" dirty="0" smtClean="0"/>
              <a:t>  </a:t>
            </a:r>
            <a:r>
              <a:rPr lang="en-US" sz="2200" dirty="0" smtClean="0">
                <a:solidFill>
                  <a:schemeClr val="tx1"/>
                </a:solidFill>
              </a:rPr>
              <a:t>D</a:t>
            </a:r>
            <a:r>
              <a:rPr lang="en-US" sz="2200" baseline="-25000" dirty="0" smtClean="0">
                <a:solidFill>
                  <a:schemeClr val="tx1"/>
                </a:solidFill>
              </a:rPr>
              <a:t>2</a:t>
            </a:r>
            <a:r>
              <a:rPr lang="en-US" sz="2200" dirty="0" smtClean="0"/>
              <a:t>  </a:t>
            </a:r>
            <a:r>
              <a:rPr lang="en-US" sz="2200" dirty="0" smtClean="0"/>
              <a:t>+  </a:t>
            </a:r>
            <a:r>
              <a:rPr lang="en-US" sz="2200" dirty="0" smtClean="0">
                <a:solidFill>
                  <a:schemeClr val="tx1"/>
                </a:solidFill>
              </a:rPr>
              <a:t>D</a:t>
            </a:r>
            <a:r>
              <a:rPr lang="en-US" sz="2200" baseline="-25000" dirty="0" smtClean="0">
                <a:solidFill>
                  <a:schemeClr val="tx1"/>
                </a:solidFill>
              </a:rPr>
              <a:t>3</a:t>
            </a:r>
            <a:r>
              <a:rPr lang="en-US" sz="2200" dirty="0" smtClean="0"/>
              <a:t>…..………+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D</a:t>
            </a:r>
            <a:r>
              <a:rPr lang="en-US" sz="2200" baseline="-25000" dirty="0" err="1" smtClean="0">
                <a:solidFill>
                  <a:schemeClr val="tx1"/>
                </a:solidFill>
              </a:rPr>
              <a:t>n</a:t>
            </a:r>
            <a:r>
              <a:rPr lang="en-US" sz="2200" baseline="-25000" dirty="0" smtClean="0">
                <a:solidFill>
                  <a:schemeClr val="tx1"/>
                </a:solidFill>
              </a:rPr>
              <a:t>  </a:t>
            </a:r>
            <a:r>
              <a:rPr lang="en-US" sz="2200" dirty="0" smtClean="0"/>
              <a:t>+..………</a:t>
            </a:r>
            <a:r>
              <a:rPr lang="en-US" sz="2200" baseline="-25000" dirty="0" smtClean="0">
                <a:solidFill>
                  <a:schemeClr val="tx1"/>
                </a:solidFill>
              </a:rPr>
              <a:t> </a:t>
            </a:r>
            <a:endParaRPr lang="en-US" sz="2200" dirty="0" smtClean="0"/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/>
              <a:t>		    (1+k)  (1+k)   (1+k)             (1+k)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ubtitle 3"/>
          <p:cNvSpPr txBox="1">
            <a:spLocks/>
          </p:cNvSpPr>
          <p:nvPr/>
        </p:nvSpPr>
        <p:spPr>
          <a:xfrm>
            <a:off x="500034" y="3071810"/>
            <a:ext cx="8215370" cy="8572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Intrinsic value =  D</a:t>
            </a:r>
            <a:r>
              <a:rPr lang="en-US" sz="2400" baseline="-25000" dirty="0" smtClean="0">
                <a:solidFill>
                  <a:schemeClr val="tx1"/>
                </a:solidFill>
              </a:rPr>
              <a:t>1</a:t>
            </a:r>
            <a:r>
              <a:rPr lang="en-US" sz="2400" dirty="0" smtClean="0"/>
              <a:t>  +  </a:t>
            </a:r>
            <a:r>
              <a:rPr lang="en-US" sz="2400" dirty="0" smtClean="0">
                <a:solidFill>
                  <a:schemeClr val="tx1"/>
                </a:solidFill>
              </a:rPr>
              <a:t>D</a:t>
            </a:r>
            <a:r>
              <a:rPr lang="en-US" sz="2400" baseline="-25000" dirty="0" smtClean="0">
                <a:solidFill>
                  <a:schemeClr val="tx1"/>
                </a:solidFill>
              </a:rPr>
              <a:t>2</a:t>
            </a:r>
            <a:r>
              <a:rPr lang="en-US" sz="2400" dirty="0" smtClean="0"/>
              <a:t>  +  </a:t>
            </a:r>
            <a:r>
              <a:rPr lang="en-US" sz="2400" dirty="0" smtClean="0">
                <a:solidFill>
                  <a:schemeClr val="tx1"/>
                </a:solidFill>
              </a:rPr>
              <a:t>D</a:t>
            </a:r>
            <a:r>
              <a:rPr lang="en-US" sz="2400" baseline="-25000" dirty="0" smtClean="0">
                <a:solidFill>
                  <a:schemeClr val="tx1"/>
                </a:solidFill>
              </a:rPr>
              <a:t>3</a:t>
            </a:r>
            <a:r>
              <a:rPr lang="en-US" sz="2400" dirty="0" smtClean="0"/>
              <a:t>…..………+</a:t>
            </a:r>
            <a:r>
              <a:rPr lang="en-US" sz="2400" dirty="0" smtClean="0">
                <a:solidFill>
                  <a:schemeClr val="tx1"/>
                </a:solidFill>
              </a:rPr>
              <a:t> terminal value </a:t>
            </a:r>
            <a:endParaRPr lang="en-US" sz="2400" dirty="0" smtClean="0"/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		    (1+k)  (1+k)   (1+k)                      (1+k)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ubtitle 3"/>
          <p:cNvSpPr txBox="1">
            <a:spLocks/>
          </p:cNvSpPr>
          <p:nvPr/>
        </p:nvSpPr>
        <p:spPr>
          <a:xfrm>
            <a:off x="500034" y="4071942"/>
            <a:ext cx="8215370" cy="8572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Terminal value* =  D</a:t>
            </a:r>
            <a:r>
              <a:rPr lang="en-US" sz="2400" baseline="-25000" dirty="0" smtClean="0">
                <a:solidFill>
                  <a:schemeClr val="tx1"/>
                </a:solidFill>
              </a:rPr>
              <a:t>n+1  </a:t>
            </a:r>
            <a:r>
              <a:rPr lang="en-US" sz="2400" dirty="0" smtClean="0"/>
              <a:t> =   </a:t>
            </a:r>
            <a:r>
              <a:rPr lang="en-US" sz="2400" dirty="0" err="1" smtClean="0">
                <a:solidFill>
                  <a:schemeClr val="tx1"/>
                </a:solidFill>
              </a:rPr>
              <a:t>D</a:t>
            </a:r>
            <a:r>
              <a:rPr lang="en-US" sz="2400" baseline="-25000" dirty="0" err="1" smtClean="0">
                <a:solidFill>
                  <a:schemeClr val="tx1"/>
                </a:solidFill>
              </a:rPr>
              <a:t>n</a:t>
            </a:r>
            <a:r>
              <a:rPr lang="en-US" sz="2400" dirty="0" smtClean="0"/>
              <a:t> (1+g)  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endParaRPr lang="en-US" sz="2400" dirty="0" smtClean="0"/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		          (k-g)          (k-g) 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500306"/>
            <a:ext cx="98227" cy="157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00306"/>
            <a:ext cx="142876" cy="175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500438"/>
            <a:ext cx="142876" cy="175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3500438"/>
            <a:ext cx="98227" cy="157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2500306"/>
            <a:ext cx="128588" cy="18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500438"/>
            <a:ext cx="128588" cy="18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2500306"/>
            <a:ext cx="142876" cy="155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710" y="3500438"/>
            <a:ext cx="142876" cy="155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0" name="Straight Connector 19"/>
          <p:cNvCxnSpPr/>
          <p:nvPr/>
        </p:nvCxnSpPr>
        <p:spPr>
          <a:xfrm>
            <a:off x="2714612" y="2428868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643306" y="2428868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572000" y="2428868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000760" y="2500306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714612" y="342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643306" y="342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572000" y="342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000364" y="450057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715140" y="3429000"/>
            <a:ext cx="178595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286248" y="4500570"/>
            <a:ext cx="12858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28596" y="5357826"/>
            <a:ext cx="6000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* Base on Gordon Growth Model (Perpetual Growth Model)  </a:t>
            </a:r>
            <a:endParaRPr lang="th-TH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Sustainable growth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285720" y="3714752"/>
            <a:ext cx="8501122" cy="5715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/>
              <a:t>Retention growth </a:t>
            </a:r>
            <a:r>
              <a:rPr lang="en-US" sz="2700" dirty="0" smtClean="0"/>
              <a:t>= (1 – dividend payout ratio) x ROE 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285720" y="1000108"/>
            <a:ext cx="8501122" cy="250033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fontScale="77500" lnSpcReduction="2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The sustainable growth rate 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is the rate at which earnings and dividends can continue to grow indefinitely assuming that: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- ROE is constant;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- the dividend payout ratio is constant;</a:t>
            </a:r>
            <a:r>
              <a:rPr kumimoji="0" lang="en-US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- no new equity is sold.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b="1" dirty="0" smtClean="0"/>
              <a:t>The sustainable growth rate in the matured stage should be close to or below the economy growth.</a:t>
            </a:r>
            <a:r>
              <a:rPr lang="en-US" dirty="0" smtClean="0"/>
              <a:t>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b="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ubtitle 3"/>
          <p:cNvSpPr txBox="1">
            <a:spLocks/>
          </p:cNvSpPr>
          <p:nvPr/>
        </p:nvSpPr>
        <p:spPr>
          <a:xfrm>
            <a:off x="285720" y="4429132"/>
            <a:ext cx="8501122" cy="5715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300" dirty="0" smtClean="0"/>
              <a:t>Retention ratio = (1 – dividend payout ratio) 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857256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Multistage DDM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571472" y="1000108"/>
            <a:ext cx="8286808" cy="4143404"/>
          </a:xfrm>
          <a:prstGeom prst="rect">
            <a:avLst/>
          </a:prstGeom>
          <a:ln>
            <a:noFill/>
          </a:ln>
        </p:spPr>
        <p:txBody>
          <a:bodyPr vert="horz" lIns="45720" rIns="45720">
            <a:normAutofit fontScale="925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Multistage DDM can accommodate a variety of patterns of future dividend streams.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lang="en-US" dirty="0" smtClean="0"/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dirty="0" smtClean="0"/>
              <a:t>A example of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growth pattern: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lang="en-US" dirty="0" smtClean="0"/>
              <a:t>. Forecast dividends for a visible time horizon.</a:t>
            </a: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dirty="0" smtClean="0"/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2. Estimate sustainable growth base on a retention ratio and ROE: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       g = (1 – dividend payout ratio) x ROE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dirty="0" smtClean="0"/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dirty="0" smtClean="0"/>
              <a:t>.    </a:t>
            </a: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571480"/>
            <a:ext cx="8572560" cy="857256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Case study: DDM &amp; Total return 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1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6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8478131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H model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36"/>
            <a:ext cx="8686800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The value of the dividend stream in the H model is:</a:t>
            </a:r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V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= value per share at time zero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D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= current dividend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r = required rate of return on equity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b="1" dirty="0" smtClean="0"/>
              <a:t>H = half-life of the high growth period (i.e., high growth period = 2H years)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err="1" smtClean="0"/>
              <a:t>g</a:t>
            </a:r>
            <a:r>
              <a:rPr lang="en-US" sz="2400" baseline="-25000" dirty="0" err="1" smtClean="0"/>
              <a:t>S</a:t>
            </a:r>
            <a:r>
              <a:rPr lang="en-US" sz="2400" dirty="0" smtClean="0"/>
              <a:t> = initial short-term dividend growth rate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err="1" smtClean="0"/>
              <a:t>g</a:t>
            </a:r>
            <a:r>
              <a:rPr lang="en-US" sz="2400" baseline="-25000" dirty="0" err="1" smtClean="0"/>
              <a:t>L</a:t>
            </a:r>
            <a:r>
              <a:rPr lang="en-US" sz="2400" dirty="0" smtClean="0"/>
              <a:t> = normal long-term dividend growth rate after year 2H</a:t>
            </a:r>
            <a:r>
              <a:rPr lang="en-US" sz="1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17410" name="Object 4"/>
          <p:cNvGraphicFramePr>
            <a:graphicFrameLocks noChangeAspect="1"/>
          </p:cNvGraphicFramePr>
          <p:nvPr/>
        </p:nvGraphicFramePr>
        <p:xfrm>
          <a:off x="1142976" y="1928802"/>
          <a:ext cx="4572000" cy="984250"/>
        </p:xfrm>
        <a:graphic>
          <a:graphicData uri="http://schemas.openxmlformats.org/presentationml/2006/ole">
            <p:oleObj spid="_x0000_s607234" r:id="rId3" imgW="1993900" imgH="431800" progId="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928662" y="1857364"/>
            <a:ext cx="5000660" cy="12144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 flipV="1">
            <a:off x="785786" y="2714620"/>
            <a:ext cx="285752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214546" y="4143380"/>
            <a:ext cx="614366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643306" y="4214818"/>
            <a:ext cx="2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H</a:t>
            </a:r>
            <a:endParaRPr lang="th-TH" sz="1200" dirty="0"/>
          </a:p>
        </p:txBody>
      </p:sp>
      <p:cxnSp>
        <p:nvCxnSpPr>
          <p:cNvPr id="19" name="Straight Connector 18"/>
          <p:cNvCxnSpPr/>
          <p:nvPr/>
        </p:nvCxnSpPr>
        <p:spPr>
          <a:xfrm rot="5400000" flipH="1" flipV="1">
            <a:off x="3750463" y="4107661"/>
            <a:ext cx="7143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5322099" y="4107661"/>
            <a:ext cx="7143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214546" y="2428868"/>
            <a:ext cx="157163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286380" y="3286124"/>
            <a:ext cx="285752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4858546" y="2856702"/>
            <a:ext cx="857256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214546" y="2428868"/>
            <a:ext cx="3143272" cy="857256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The H-Model DDM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785918" y="1714488"/>
            <a:ext cx="428628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err="1" smtClean="0">
                <a:solidFill>
                  <a:schemeClr val="tx1"/>
                </a:solidFill>
              </a:rPr>
              <a:t>g</a:t>
            </a:r>
            <a:r>
              <a:rPr lang="en-US" sz="1500" baseline="-25000" dirty="0" err="1" smtClean="0">
                <a:solidFill>
                  <a:schemeClr val="tx1"/>
                </a:solidFill>
              </a:rPr>
              <a:t>S</a:t>
            </a:r>
            <a:endParaRPr lang="th-TH" sz="1500" baseline="-250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785918" y="2571744"/>
            <a:ext cx="428628" cy="12858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err="1" smtClean="0">
                <a:solidFill>
                  <a:schemeClr val="tx1"/>
                </a:solidFill>
              </a:rPr>
              <a:t>g</a:t>
            </a:r>
            <a:r>
              <a:rPr lang="en-US" sz="1500" baseline="-25000" dirty="0" err="1" smtClean="0">
                <a:solidFill>
                  <a:schemeClr val="tx1"/>
                </a:solidFill>
              </a:rPr>
              <a:t>L</a:t>
            </a:r>
            <a:endParaRPr lang="th-TH" sz="1500" baseline="-25000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214942" y="4214818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2H</a:t>
            </a:r>
            <a:endParaRPr lang="th-TH" sz="1200" dirty="0"/>
          </a:p>
        </p:txBody>
      </p:sp>
      <p:cxnSp>
        <p:nvCxnSpPr>
          <p:cNvPr id="39" name="Straight Connector 38"/>
          <p:cNvCxnSpPr/>
          <p:nvPr/>
        </p:nvCxnSpPr>
        <p:spPr>
          <a:xfrm>
            <a:off x="3786182" y="2428868"/>
            <a:ext cx="1500198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Example: H model 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428736"/>
            <a:ext cx="82296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For </a:t>
            </a:r>
            <a:r>
              <a:rPr lang="en-US" dirty="0" err="1" smtClean="0"/>
              <a:t>Siemans</a:t>
            </a:r>
            <a:r>
              <a:rPr lang="en-US" dirty="0" smtClean="0"/>
              <a:t> AG, the inputs are: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Current dividend is €1.00.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dividend growth rate is 29.28%, declining linearly over a </a:t>
            </a:r>
            <a:r>
              <a:rPr lang="en-US" sz="2400" b="1" dirty="0" smtClean="0"/>
              <a:t>sixteen year </a:t>
            </a:r>
            <a:r>
              <a:rPr lang="en-US" sz="2400" dirty="0" smtClean="0"/>
              <a:t>period to a final and perpetual growth rate of 7.26%.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risk-free rate is 5.34%, the market risk premium is 5.32%, and the Siemens beta, estimated against the DAX index, is 1.37.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required rate of return for Siemens is: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	r = </a:t>
            </a:r>
            <a:r>
              <a:rPr lang="en-US" sz="2400" dirty="0" err="1" smtClean="0"/>
              <a:t>r</a:t>
            </a:r>
            <a:r>
              <a:rPr lang="en-US" sz="2400" baseline="-25000" dirty="0" err="1" smtClean="0"/>
              <a:t>f</a:t>
            </a:r>
            <a:r>
              <a:rPr lang="en-US" sz="2400" dirty="0" smtClean="0"/>
              <a:t> + </a:t>
            </a:r>
            <a:r>
              <a:rPr lang="en-US" sz="2400" i="1" dirty="0" smtClean="0"/>
              <a:t>b</a:t>
            </a:r>
            <a:r>
              <a:rPr lang="en-US" sz="2400" i="1" baseline="-25000" dirty="0" smtClean="0"/>
              <a:t>i</a:t>
            </a:r>
            <a:r>
              <a:rPr lang="en-US" sz="2400" dirty="0" smtClean="0"/>
              <a:t>(</a:t>
            </a:r>
            <a:r>
              <a:rPr lang="en-US" sz="2400" dirty="0" err="1" smtClean="0"/>
              <a:t>r</a:t>
            </a:r>
            <a:r>
              <a:rPr lang="en-US" sz="2400" baseline="-25000" dirty="0" err="1" smtClean="0"/>
              <a:t>m</a:t>
            </a:r>
            <a:r>
              <a:rPr lang="en-US" sz="2400" dirty="0" smtClean="0"/>
              <a:t> – </a:t>
            </a:r>
            <a:r>
              <a:rPr lang="en-US" sz="2400" dirty="0" err="1" smtClean="0"/>
              <a:t>r</a:t>
            </a:r>
            <a:r>
              <a:rPr lang="en-US" sz="2400" baseline="-25000" dirty="0" err="1" smtClean="0"/>
              <a:t>f</a:t>
            </a:r>
            <a:r>
              <a:rPr lang="en-US" sz="2400" dirty="0" smtClean="0"/>
              <a:t>) = 5.34% + 1.37(5.32%) = 12.63%.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Example: H model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Using the H model, the value of the company is:</a:t>
            </a:r>
          </a:p>
          <a:p>
            <a:pPr eaLnBrk="1" hangingPunct="1">
              <a:lnSpc>
                <a:spcPct val="90000"/>
              </a:lnSpc>
            </a:pPr>
            <a:endParaRPr lang="en-US" sz="1000" dirty="0" smtClean="0"/>
          </a:p>
          <a:p>
            <a:pPr eaLnBrk="1" hangingPunct="1">
              <a:lnSpc>
                <a:spcPct val="90000"/>
              </a:lnSpc>
            </a:pPr>
            <a:endParaRPr lang="en-US" sz="1000" dirty="0" smtClean="0"/>
          </a:p>
          <a:p>
            <a:pPr eaLnBrk="1" hangingPunct="1">
              <a:lnSpc>
                <a:spcPct val="90000"/>
              </a:lnSpc>
            </a:pPr>
            <a:endParaRPr lang="en-US" sz="1000" dirty="0" smtClean="0"/>
          </a:p>
          <a:p>
            <a:pPr eaLnBrk="1" hangingPunct="1">
              <a:lnSpc>
                <a:spcPct val="90000"/>
              </a:lnSpc>
            </a:pPr>
            <a:endParaRPr lang="en-US" sz="1000" dirty="0" smtClean="0"/>
          </a:p>
          <a:p>
            <a:pPr eaLnBrk="1" hangingPunct="1">
              <a:lnSpc>
                <a:spcPct val="90000"/>
              </a:lnSpc>
            </a:pPr>
            <a:endParaRPr lang="en-US" sz="1000" dirty="0" smtClean="0"/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V</a:t>
            </a:r>
            <a:r>
              <a:rPr lang="en-US" baseline="-25000" dirty="0" smtClean="0"/>
              <a:t>0</a:t>
            </a:r>
            <a:r>
              <a:rPr lang="en-US" dirty="0" smtClean="0"/>
              <a:t> = 19.97 + 32.80 = €52.8.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If Siemens experienced normal growth starting now, its value would be €19.97. The extraordinary growth adds €32.80 to its value, which results in Siemens being worth a total of €52.8.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18434" name="Object 4"/>
          <p:cNvGraphicFramePr>
            <a:graphicFrameLocks noChangeAspect="1"/>
          </p:cNvGraphicFramePr>
          <p:nvPr/>
        </p:nvGraphicFramePr>
        <p:xfrm>
          <a:off x="642910" y="2500306"/>
          <a:ext cx="8153400" cy="730250"/>
        </p:xfrm>
        <a:graphic>
          <a:graphicData uri="http://schemas.openxmlformats.org/presentationml/2006/ole">
            <p:oleObj spid="_x0000_s620546" name="Microsoft Equation 3.0" r:id="rId3" imgW="5003800" imgH="444500" progId="Equation.3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428596" y="2500306"/>
            <a:ext cx="8501122" cy="3929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1071546"/>
          </a:xfrm>
        </p:spPr>
        <p:txBody>
          <a:bodyPr/>
          <a:lstStyle/>
          <a:p>
            <a:pPr eaLnBrk="1" hangingPunct="1"/>
            <a:r>
              <a:rPr lang="en-US" dirty="0" smtClean="0"/>
              <a:t>Case study: BJC 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000108"/>
            <a:ext cx="8229600" cy="5072098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sz="2400" dirty="0" smtClean="0"/>
              <a:t>Analysts expect BJC to report an EPS of Bt1.61/share in 2012 and pay Bt0.83/share in dividend. Due to it strong reputation and distribution networks, expanding into Asian countries is expected to support an average growth of 15% per year during 2013 to 2030.  BJC’s EPS growth is expected to decline from 15% per annum to be equal to the internal constant growth rate based on the targeted ROE of 27% and a dividend payout ratio of 50% from 2031. BJC’s cost of equity is 15%.  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buFontTx/>
              <a:buChar char="-"/>
            </a:pPr>
            <a:r>
              <a:rPr lang="en-US" sz="2400" dirty="0" smtClean="0"/>
              <a:t>What is BJC’s fair value (intrinsic value) at end-13 based on 2-stage DDM model (ignore the dividend payment during 2H13 that will be paid in early 2014)? </a:t>
            </a:r>
          </a:p>
          <a:p>
            <a:pPr lvl="0" eaLnBrk="1" hangingPunct="1">
              <a:lnSpc>
                <a:spcPct val="90000"/>
              </a:lnSpc>
              <a:spcBef>
                <a:spcPts val="1200"/>
              </a:spcBef>
              <a:buFontTx/>
              <a:buChar char="-"/>
            </a:pPr>
            <a:r>
              <a:rPr lang="en-US" sz="2400" dirty="0" smtClean="0"/>
              <a:t>What is BJC’s fair value (intrinsic value) at end-13 based on H-model DDM? 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US" sz="2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3301</TotalTime>
  <Words>998</Words>
  <Application>Microsoft Office PowerPoint</Application>
  <PresentationFormat>On-screen Show (4:3)</PresentationFormat>
  <Paragraphs>133</Paragraphs>
  <Slides>15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Default Design</vt:lpstr>
      <vt:lpstr>Microsoft Equation 3.0</vt:lpstr>
      <vt:lpstr> Equity Analysis FN 451</vt:lpstr>
      <vt:lpstr>Dividend discount model (DDM)</vt:lpstr>
      <vt:lpstr>Gordon growth model</vt:lpstr>
      <vt:lpstr>Gordon growth model</vt:lpstr>
      <vt:lpstr>DDM for preferred stocks</vt:lpstr>
      <vt:lpstr>DDM for preferred stocks</vt:lpstr>
      <vt:lpstr>Dividend discount model (DDM)</vt:lpstr>
      <vt:lpstr>Sustainable growth</vt:lpstr>
      <vt:lpstr>Multistage DDM</vt:lpstr>
      <vt:lpstr>Case study: DDM &amp; Total return </vt:lpstr>
      <vt:lpstr>The H model</vt:lpstr>
      <vt:lpstr>The H-Model DDM</vt:lpstr>
      <vt:lpstr>Example: H model </vt:lpstr>
      <vt:lpstr>Example: H model</vt:lpstr>
      <vt:lpstr>Case study: BJC </vt:lpstr>
    </vt:vector>
  </TitlesOfParts>
  <Company>support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Banking Overview</dc:title>
  <dc:creator>technic</dc:creator>
  <cp:lastModifiedBy>COMPAQ</cp:lastModifiedBy>
  <cp:revision>459</cp:revision>
  <dcterms:created xsi:type="dcterms:W3CDTF">2004-10-29T04:51:12Z</dcterms:created>
  <dcterms:modified xsi:type="dcterms:W3CDTF">2013-01-31T06:36:37Z</dcterms:modified>
</cp:coreProperties>
</file>