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drawings/drawing1.xml" ContentType="application/vnd.openxmlformats-officedocument.drawingml.chartshapes+xml"/>
  <Override PartName="/ppt/charts/chart7.xml" ContentType="application/vnd.openxmlformats-officedocument.drawingml.chart+xml"/>
  <Override PartName="/ppt/drawings/drawing2.xml" ContentType="application/vnd.openxmlformats-officedocument.drawingml.chartshapes+xml"/>
  <Override PartName="/ppt/charts/chart8.xml" ContentType="application/vnd.openxmlformats-officedocument.drawingml.chart+xml"/>
  <Override PartName="/ppt/drawings/drawing3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  <p:sldId id="258" r:id="rId3"/>
    <p:sldId id="289" r:id="rId4"/>
    <p:sldId id="278" r:id="rId5"/>
    <p:sldId id="280" r:id="rId6"/>
    <p:sldId id="279" r:id="rId7"/>
    <p:sldId id="281" r:id="rId8"/>
    <p:sldId id="283" r:id="rId9"/>
    <p:sldId id="282" r:id="rId10"/>
    <p:sldId id="259" r:id="rId11"/>
    <p:sldId id="265" r:id="rId12"/>
    <p:sldId id="284" r:id="rId13"/>
    <p:sldId id="285" r:id="rId14"/>
    <p:sldId id="291" r:id="rId15"/>
    <p:sldId id="286" r:id="rId16"/>
    <p:sldId id="290" r:id="rId17"/>
    <p:sldId id="287" r:id="rId18"/>
    <p:sldId id="288" r:id="rId19"/>
    <p:sldId id="271" r:id="rId20"/>
    <p:sldId id="268" r:id="rId21"/>
    <p:sldId id="277" r:id="rId22"/>
    <p:sldId id="272" r:id="rId23"/>
    <p:sldId id="273" r:id="rId24"/>
    <p:sldId id="274" r:id="rId25"/>
    <p:sldId id="276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6" d="100"/>
          <a:sy n="126" d="100"/>
        </p:scale>
        <p:origin x="-141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3)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8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6)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8)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0).xlsx" TargetMode="External"/><Relationship Id="rId2" Type="http://schemas.openxmlformats.org/officeDocument/2006/relationships/chartUserShapes" Target="../drawings/drawing1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0).xlsx" TargetMode="External"/><Relationship Id="rId2" Type="http://schemas.openxmlformats.org/officeDocument/2006/relationships/chartUserShapes" Target="../drawings/drawing2.xm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akikovandenberg:Downloads:Data_Extract_From_World_Development_Indicators%20(10).xlsx" TargetMode="External"/><Relationship Id="rId2" Type="http://schemas.openxmlformats.org/officeDocument/2006/relationships/chartUserShapes" Target="../drawings/drawing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marker>
            <c:symbol val="none"/>
          </c:marker>
          <c:dPt>
            <c:idx val="21"/>
            <c:bubble3D val="0"/>
            <c:spPr>
              <a:ln>
                <a:solidFill>
                  <a:schemeClr val="accent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6D3-44D4-A546-291CC6309BBD}"/>
              </c:ext>
            </c:extLst>
          </c:dPt>
          <c:dPt>
            <c:idx val="22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96D3-44D4-A546-291CC6309BBD}"/>
              </c:ext>
            </c:extLst>
          </c:dPt>
          <c:dPt>
            <c:idx val="23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96D3-44D4-A546-291CC6309BBD}"/>
              </c:ext>
            </c:extLst>
          </c:dPt>
          <c:dPt>
            <c:idx val="24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96D3-44D4-A546-291CC6309BBD}"/>
              </c:ext>
            </c:extLst>
          </c:dPt>
          <c:dPt>
            <c:idx val="25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96D3-44D4-A546-291CC6309BBD}"/>
              </c:ext>
            </c:extLst>
          </c:dPt>
          <c:dPt>
            <c:idx val="26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96D3-44D4-A546-291CC6309BBD}"/>
              </c:ext>
            </c:extLst>
          </c:dPt>
          <c:dPt>
            <c:idx val="27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96D3-44D4-A546-291CC6309BBD}"/>
              </c:ext>
            </c:extLst>
          </c:dPt>
          <c:dPt>
            <c:idx val="28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96D3-44D4-A546-291CC6309BBD}"/>
              </c:ext>
            </c:extLst>
          </c:dPt>
          <c:dPt>
            <c:idx val="29"/>
            <c:bubble3D val="0"/>
            <c:spPr>
              <a:ln>
                <a:solidFill>
                  <a:srgbClr val="9BBB59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1-96D3-44D4-A546-291CC6309BBD}"/>
              </c:ext>
            </c:extLst>
          </c:dPt>
          <c:dPt>
            <c:idx val="30"/>
            <c:bubble3D val="0"/>
            <c:spPr>
              <a:ln>
                <a:solidFill>
                  <a:srgbClr val="4F81BD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3-96D3-44D4-A546-291CC6309BBD}"/>
              </c:ext>
            </c:extLst>
          </c:dPt>
          <c:dPt>
            <c:idx val="31"/>
            <c:bubble3D val="0"/>
            <c:spPr>
              <a:ln>
                <a:solidFill>
                  <a:srgbClr val="C0504D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5-96D3-44D4-A546-291CC6309BBD}"/>
              </c:ext>
            </c:extLst>
          </c:dPt>
          <c:dPt>
            <c:idx val="32"/>
            <c:bubble3D val="0"/>
            <c:spPr>
              <a:ln>
                <a:solidFill>
                  <a:srgbClr val="C0504D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7-96D3-44D4-A546-291CC6309BBD}"/>
              </c:ext>
            </c:extLst>
          </c:dPt>
          <c:dPt>
            <c:idx val="33"/>
            <c:bubble3D val="0"/>
            <c:spPr>
              <a:ln>
                <a:solidFill>
                  <a:schemeClr val="accent2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9-96D3-44D4-A546-291CC6309BBD}"/>
              </c:ext>
            </c:extLst>
          </c:dPt>
          <c:dPt>
            <c:idx val="42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B-96D3-44D4-A546-291CC6309BBD}"/>
              </c:ext>
            </c:extLst>
          </c:dPt>
          <c:dPt>
            <c:idx val="43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D-96D3-44D4-A546-291CC6309BBD}"/>
              </c:ext>
            </c:extLst>
          </c:dPt>
          <c:dPt>
            <c:idx val="44"/>
            <c:bubble3D val="0"/>
            <c:spPr>
              <a:ln>
                <a:solidFill>
                  <a:schemeClr val="accent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1F-96D3-44D4-A546-291CC6309BBD}"/>
              </c:ext>
            </c:extLst>
          </c:dPt>
          <c:dPt>
            <c:idx val="45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1-96D3-44D4-A546-291CC6309BBD}"/>
              </c:ext>
            </c:extLst>
          </c:dPt>
          <c:dPt>
            <c:idx val="46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3-96D3-44D4-A546-291CC6309BBD}"/>
              </c:ext>
            </c:extLst>
          </c:dPt>
          <c:dPt>
            <c:idx val="47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5-96D3-44D4-A546-291CC6309BBD}"/>
              </c:ext>
            </c:extLst>
          </c:dPt>
          <c:dPt>
            <c:idx val="48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7-96D3-44D4-A546-291CC6309BBD}"/>
              </c:ext>
            </c:extLst>
          </c:dPt>
          <c:dPt>
            <c:idx val="49"/>
            <c:bubble3D val="0"/>
            <c:spPr>
              <a:ln>
                <a:solidFill>
                  <a:srgbClr val="F79646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29-96D3-44D4-A546-291CC6309BBD}"/>
              </c:ext>
            </c:extLst>
          </c:dPt>
          <c:cat>
            <c:numRef>
              <c:f>Data!$A$24:$A$73</c:f>
              <c:numCache>
                <c:formatCode>General</c:formatCode>
                <c:ptCount val="50"/>
                <c:pt idx="0">
                  <c:v>1966.0</c:v>
                </c:pt>
                <c:pt idx="4">
                  <c:v>1970.0</c:v>
                </c:pt>
                <c:pt idx="9">
                  <c:v>1975.0</c:v>
                </c:pt>
                <c:pt idx="14">
                  <c:v>1980.0</c:v>
                </c:pt>
                <c:pt idx="19">
                  <c:v>1985.0</c:v>
                </c:pt>
                <c:pt idx="24">
                  <c:v>1990.0</c:v>
                </c:pt>
                <c:pt idx="29">
                  <c:v>1995.0</c:v>
                </c:pt>
                <c:pt idx="34">
                  <c:v>2000.0</c:v>
                </c:pt>
                <c:pt idx="39">
                  <c:v>2005.0</c:v>
                </c:pt>
                <c:pt idx="44">
                  <c:v>2010.0</c:v>
                </c:pt>
                <c:pt idx="49">
                  <c:v>2015.0</c:v>
                </c:pt>
              </c:numCache>
            </c:numRef>
          </c:cat>
          <c:val>
            <c:numRef>
              <c:f>Data!$B$24:$B$73</c:f>
              <c:numCache>
                <c:formatCode>General</c:formatCode>
                <c:ptCount val="50"/>
                <c:pt idx="0">
                  <c:v>11.12251849463892</c:v>
                </c:pt>
                <c:pt idx="1">
                  <c:v>8.615982333281976</c:v>
                </c:pt>
                <c:pt idx="2">
                  <c:v>8.1222702555429</c:v>
                </c:pt>
                <c:pt idx="3">
                  <c:v>6.55065988587748</c:v>
                </c:pt>
                <c:pt idx="4">
                  <c:v>11.40794906620974</c:v>
                </c:pt>
                <c:pt idx="5">
                  <c:v>4.89537376024299</c:v>
                </c:pt>
                <c:pt idx="6">
                  <c:v>4.278508038610511</c:v>
                </c:pt>
                <c:pt idx="7">
                  <c:v>10.23643301487982</c:v>
                </c:pt>
                <c:pt idx="8">
                  <c:v>4.46625338575453</c:v>
                </c:pt>
                <c:pt idx="9">
                  <c:v>4.97040522766497</c:v>
                </c:pt>
                <c:pt idx="10">
                  <c:v>9.326811081784368</c:v>
                </c:pt>
                <c:pt idx="11">
                  <c:v>9.843463235311132</c:v>
                </c:pt>
                <c:pt idx="12">
                  <c:v>10.29574653493846</c:v>
                </c:pt>
                <c:pt idx="13">
                  <c:v>5.37176651254237</c:v>
                </c:pt>
                <c:pt idx="14">
                  <c:v>5.173541005719343</c:v>
                </c:pt>
                <c:pt idx="15">
                  <c:v>5.906867763036416</c:v>
                </c:pt>
                <c:pt idx="16">
                  <c:v>5.352348750667415</c:v>
                </c:pt>
                <c:pt idx="17">
                  <c:v>5.584202469190842</c:v>
                </c:pt>
                <c:pt idx="18">
                  <c:v>5.752430251489921</c:v>
                </c:pt>
                <c:pt idx="19">
                  <c:v>4.647240356593341</c:v>
                </c:pt>
                <c:pt idx="20">
                  <c:v>5.533827767247686</c:v>
                </c:pt>
                <c:pt idx="21">
                  <c:v>9.518946022107897</c:v>
                </c:pt>
                <c:pt idx="22">
                  <c:v>13.28811407176438</c:v>
                </c:pt>
                <c:pt idx="23">
                  <c:v>12.19050598661096</c:v>
                </c:pt>
                <c:pt idx="24">
                  <c:v>11.16716344462922</c:v>
                </c:pt>
                <c:pt idx="25">
                  <c:v>8.558260321242301</c:v>
                </c:pt>
                <c:pt idx="26">
                  <c:v>8.083388023453295</c:v>
                </c:pt>
                <c:pt idx="27">
                  <c:v>8.251043122458515</c:v>
                </c:pt>
                <c:pt idx="28">
                  <c:v>7.996904854927166</c:v>
                </c:pt>
                <c:pt idx="29">
                  <c:v>8.12026184388383</c:v>
                </c:pt>
                <c:pt idx="30">
                  <c:v>5.652373942210673</c:v>
                </c:pt>
                <c:pt idx="31">
                  <c:v>-2.75359057836718</c:v>
                </c:pt>
                <c:pt idx="32">
                  <c:v>-7.633733631266978</c:v>
                </c:pt>
                <c:pt idx="33">
                  <c:v>4.57229836875581</c:v>
                </c:pt>
                <c:pt idx="34">
                  <c:v>4.455676030931215</c:v>
                </c:pt>
                <c:pt idx="35">
                  <c:v>3.444243765689237</c:v>
                </c:pt>
                <c:pt idx="36">
                  <c:v>6.148879817432658</c:v>
                </c:pt>
                <c:pt idx="37">
                  <c:v>7.18932996486052</c:v>
                </c:pt>
                <c:pt idx="38">
                  <c:v>6.289288548619012</c:v>
                </c:pt>
                <c:pt idx="39">
                  <c:v>4.187834923725793</c:v>
                </c:pt>
                <c:pt idx="40">
                  <c:v>4.967916823937126</c:v>
                </c:pt>
                <c:pt idx="41">
                  <c:v>5.435092569897932</c:v>
                </c:pt>
                <c:pt idx="42">
                  <c:v>1.725667908339773</c:v>
                </c:pt>
                <c:pt idx="43">
                  <c:v>-0.738279788896918</c:v>
                </c:pt>
                <c:pt idx="44">
                  <c:v>7.50671071487929</c:v>
                </c:pt>
                <c:pt idx="45">
                  <c:v>0.833682448113151</c:v>
                </c:pt>
                <c:pt idx="46">
                  <c:v>7.230959189291723</c:v>
                </c:pt>
                <c:pt idx="47">
                  <c:v>2.702117289692935</c:v>
                </c:pt>
                <c:pt idx="48">
                  <c:v>0.817633101784082</c:v>
                </c:pt>
                <c:pt idx="49">
                  <c:v>2.819683122317838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2A-96D3-44D4-A546-291CC6309BB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55350504"/>
        <c:axId val="2055347496"/>
      </c:lineChart>
      <c:catAx>
        <c:axId val="20553505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055347496"/>
        <c:crosses val="autoZero"/>
        <c:auto val="1"/>
        <c:lblAlgn val="ctr"/>
        <c:lblOffset val="100"/>
        <c:noMultiLvlLbl val="0"/>
      </c:catAx>
      <c:valAx>
        <c:axId val="2055347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0553505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Data!$B$34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Data!$A$35:$A$70</c:f>
              <c:numCache>
                <c:formatCode>General</c:formatCode>
                <c:ptCount val="36"/>
                <c:pt idx="0">
                  <c:v>1980.0</c:v>
                </c:pt>
                <c:pt idx="5">
                  <c:v>1985.0</c:v>
                </c:pt>
                <c:pt idx="10">
                  <c:v>1990.0</c:v>
                </c:pt>
                <c:pt idx="15">
                  <c:v>1995.0</c:v>
                </c:pt>
                <c:pt idx="20">
                  <c:v>2000.0</c:v>
                </c:pt>
                <c:pt idx="25">
                  <c:v>2005.0</c:v>
                </c:pt>
                <c:pt idx="30">
                  <c:v>2010.0</c:v>
                </c:pt>
                <c:pt idx="35">
                  <c:v>2015.0</c:v>
                </c:pt>
              </c:numCache>
            </c:numRef>
          </c:cat>
          <c:val>
            <c:numRef>
              <c:f>Data!$B$35:$B$70</c:f>
              <c:numCache>
                <c:formatCode>General</c:formatCode>
                <c:ptCount val="36"/>
                <c:pt idx="0">
                  <c:v>10.02677490493151</c:v>
                </c:pt>
                <c:pt idx="1">
                  <c:v>10.68384263127378</c:v>
                </c:pt>
                <c:pt idx="2">
                  <c:v>7.172453620154485</c:v>
                </c:pt>
                <c:pt idx="3">
                  <c:v>8.54048353543186</c:v>
                </c:pt>
                <c:pt idx="4">
                  <c:v>8.800553181681181</c:v>
                </c:pt>
                <c:pt idx="5">
                  <c:v>-0.687041062762574</c:v>
                </c:pt>
                <c:pt idx="6">
                  <c:v>1.327634018673194</c:v>
                </c:pt>
                <c:pt idx="7">
                  <c:v>10.75688114250366</c:v>
                </c:pt>
                <c:pt idx="8">
                  <c:v>11.11518875000547</c:v>
                </c:pt>
                <c:pt idx="9">
                  <c:v>10.18317852438717</c:v>
                </c:pt>
                <c:pt idx="10">
                  <c:v>10.04421048106066</c:v>
                </c:pt>
                <c:pt idx="11">
                  <c:v>6.687076217844662</c:v>
                </c:pt>
                <c:pt idx="12">
                  <c:v>7.087600945189763</c:v>
                </c:pt>
                <c:pt idx="13">
                  <c:v>11.53738743873247</c:v>
                </c:pt>
                <c:pt idx="14">
                  <c:v>10.92545611090246</c:v>
                </c:pt>
                <c:pt idx="15">
                  <c:v>7.028045849935874</c:v>
                </c:pt>
                <c:pt idx="16">
                  <c:v>7.531933910595811</c:v>
                </c:pt>
                <c:pt idx="17">
                  <c:v>8.291117707881664</c:v>
                </c:pt>
                <c:pt idx="18">
                  <c:v>-2.22522974266603</c:v>
                </c:pt>
                <c:pt idx="19">
                  <c:v>6.095204493405105</c:v>
                </c:pt>
                <c:pt idx="20">
                  <c:v>8.8975444176491</c:v>
                </c:pt>
                <c:pt idx="21">
                  <c:v>-0.95229006592902</c:v>
                </c:pt>
                <c:pt idx="22">
                  <c:v>4.21168655203607</c:v>
                </c:pt>
                <c:pt idx="23">
                  <c:v>4.43532814708172</c:v>
                </c:pt>
                <c:pt idx="24">
                  <c:v>9.549175476457114</c:v>
                </c:pt>
                <c:pt idx="25">
                  <c:v>7.489157458818681</c:v>
                </c:pt>
                <c:pt idx="26">
                  <c:v>8.8601961142317</c:v>
                </c:pt>
                <c:pt idx="27">
                  <c:v>9.111527147562377</c:v>
                </c:pt>
                <c:pt idx="28">
                  <c:v>1.787620228084762</c:v>
                </c:pt>
                <c:pt idx="29">
                  <c:v>-0.603388298367534</c:v>
                </c:pt>
                <c:pt idx="30">
                  <c:v>15.24037703594152</c:v>
                </c:pt>
                <c:pt idx="31">
                  <c:v>6.207448727529496</c:v>
                </c:pt>
                <c:pt idx="32">
                  <c:v>3.67013609485602</c:v>
                </c:pt>
                <c:pt idx="33">
                  <c:v>4.675477619971998</c:v>
                </c:pt>
                <c:pt idx="34">
                  <c:v>3.260015288050582</c:v>
                </c:pt>
                <c:pt idx="35">
                  <c:v>2.008372345195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354E-4F88-92C5-048CFDB53B54}"/>
            </c:ext>
          </c:extLst>
        </c:ser>
        <c:ser>
          <c:idx val="1"/>
          <c:order val="1"/>
          <c:tx>
            <c:strRef>
              <c:f>Data!$C$34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Data!$A$35:$A$70</c:f>
              <c:numCache>
                <c:formatCode>General</c:formatCode>
                <c:ptCount val="36"/>
                <c:pt idx="0">
                  <c:v>1980.0</c:v>
                </c:pt>
                <c:pt idx="5">
                  <c:v>1985.0</c:v>
                </c:pt>
                <c:pt idx="10">
                  <c:v>1990.0</c:v>
                </c:pt>
                <c:pt idx="15">
                  <c:v>1995.0</c:v>
                </c:pt>
                <c:pt idx="20">
                  <c:v>2000.0</c:v>
                </c:pt>
                <c:pt idx="25">
                  <c:v>2005.0</c:v>
                </c:pt>
                <c:pt idx="30">
                  <c:v>2010.0</c:v>
                </c:pt>
                <c:pt idx="35">
                  <c:v>2015.0</c:v>
                </c:pt>
              </c:numCache>
            </c:numRef>
          </c:cat>
          <c:val>
            <c:numRef>
              <c:f>Data!$C$35:$C$70</c:f>
              <c:numCache>
                <c:formatCode>General</c:formatCode>
                <c:ptCount val="36"/>
                <c:pt idx="0">
                  <c:v>7.806691450949898</c:v>
                </c:pt>
                <c:pt idx="1">
                  <c:v>5.172413790035391</c:v>
                </c:pt>
                <c:pt idx="2">
                  <c:v>9.016393446937613</c:v>
                </c:pt>
                <c:pt idx="3">
                  <c:v>10.75187969764467</c:v>
                </c:pt>
                <c:pt idx="4">
                  <c:v>15.20706042129379</c:v>
                </c:pt>
                <c:pt idx="5">
                  <c:v>13.55332940356044</c:v>
                </c:pt>
                <c:pt idx="6">
                  <c:v>8.925791385939868</c:v>
                </c:pt>
                <c:pt idx="7">
                  <c:v>11.71986660248498</c:v>
                </c:pt>
                <c:pt idx="8">
                  <c:v>11.30063966127463</c:v>
                </c:pt>
                <c:pt idx="9">
                  <c:v>4.214559385906995</c:v>
                </c:pt>
                <c:pt idx="10">
                  <c:v>3.933823528916804</c:v>
                </c:pt>
                <c:pt idx="11">
                  <c:v>9.267775026241935</c:v>
                </c:pt>
                <c:pt idx="12">
                  <c:v>14.2764648768192</c:v>
                </c:pt>
                <c:pt idx="13">
                  <c:v>13.93767705288688</c:v>
                </c:pt>
                <c:pt idx="14">
                  <c:v>13.07807061098758</c:v>
                </c:pt>
                <c:pt idx="15">
                  <c:v>10.99384344799898</c:v>
                </c:pt>
                <c:pt idx="16">
                  <c:v>9.924722662620887</c:v>
                </c:pt>
                <c:pt idx="17">
                  <c:v>9.226887728171457</c:v>
                </c:pt>
                <c:pt idx="18">
                  <c:v>7.853489522566429</c:v>
                </c:pt>
                <c:pt idx="19">
                  <c:v>7.618173474397547</c:v>
                </c:pt>
                <c:pt idx="20">
                  <c:v>8.429282160383236</c:v>
                </c:pt>
                <c:pt idx="21">
                  <c:v>8.298374410556391</c:v>
                </c:pt>
                <c:pt idx="22">
                  <c:v>9.090909090572572</c:v>
                </c:pt>
                <c:pt idx="23">
                  <c:v>10.01997336875344</c:v>
                </c:pt>
                <c:pt idx="24">
                  <c:v>10.07564296548745</c:v>
                </c:pt>
                <c:pt idx="25">
                  <c:v>11.35239142349495</c:v>
                </c:pt>
                <c:pt idx="26">
                  <c:v>12.68822510446974</c:v>
                </c:pt>
                <c:pt idx="27">
                  <c:v>14.19496167239853</c:v>
                </c:pt>
                <c:pt idx="28">
                  <c:v>9.623377486200578</c:v>
                </c:pt>
                <c:pt idx="29">
                  <c:v>9.233551094728581</c:v>
                </c:pt>
                <c:pt idx="30">
                  <c:v>10.63170823365462</c:v>
                </c:pt>
                <c:pt idx="31">
                  <c:v>9.4845062015219</c:v>
                </c:pt>
                <c:pt idx="32">
                  <c:v>7.75029759317401</c:v>
                </c:pt>
                <c:pt idx="33">
                  <c:v>7.683809969549993</c:v>
                </c:pt>
                <c:pt idx="34">
                  <c:v>7.268513241384478</c:v>
                </c:pt>
                <c:pt idx="35">
                  <c:v>6.900000000000177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354E-4F88-92C5-048CFDB53B54}"/>
            </c:ext>
          </c:extLst>
        </c:ser>
        <c:ser>
          <c:idx val="3"/>
          <c:order val="2"/>
          <c:tx>
            <c:strRef>
              <c:f>Data!$E$34</c:f>
              <c:strCache>
                <c:ptCount val="1"/>
                <c:pt idx="0">
                  <c:v>Thailand</c:v>
                </c:pt>
              </c:strCache>
            </c:strRef>
          </c:tx>
          <c:spPr>
            <a:ln>
              <a:solidFill>
                <a:srgbClr val="008000"/>
              </a:solidFill>
            </a:ln>
          </c:spPr>
          <c:marker>
            <c:symbol val="none"/>
          </c:marker>
          <c:cat>
            <c:numRef>
              <c:f>Data!$A$35:$A$70</c:f>
              <c:numCache>
                <c:formatCode>General</c:formatCode>
                <c:ptCount val="36"/>
                <c:pt idx="0">
                  <c:v>1980.0</c:v>
                </c:pt>
                <c:pt idx="5">
                  <c:v>1985.0</c:v>
                </c:pt>
                <c:pt idx="10">
                  <c:v>1990.0</c:v>
                </c:pt>
                <c:pt idx="15">
                  <c:v>1995.0</c:v>
                </c:pt>
                <c:pt idx="20">
                  <c:v>2000.0</c:v>
                </c:pt>
                <c:pt idx="25">
                  <c:v>2005.0</c:v>
                </c:pt>
                <c:pt idx="30">
                  <c:v>2010.0</c:v>
                </c:pt>
                <c:pt idx="35">
                  <c:v>2015.0</c:v>
                </c:pt>
              </c:numCache>
            </c:numRef>
          </c:cat>
          <c:val>
            <c:numRef>
              <c:f>Data!$E$35:$E$70</c:f>
              <c:numCache>
                <c:formatCode>General</c:formatCode>
                <c:ptCount val="36"/>
                <c:pt idx="0">
                  <c:v>5.17354100571934</c:v>
                </c:pt>
                <c:pt idx="1">
                  <c:v>5.906867763036416</c:v>
                </c:pt>
                <c:pt idx="2">
                  <c:v>5.352348750667415</c:v>
                </c:pt>
                <c:pt idx="3">
                  <c:v>5.584202469190842</c:v>
                </c:pt>
                <c:pt idx="4">
                  <c:v>5.752430251489921</c:v>
                </c:pt>
                <c:pt idx="5">
                  <c:v>4.647240356593341</c:v>
                </c:pt>
                <c:pt idx="6">
                  <c:v>5.533827767247686</c:v>
                </c:pt>
                <c:pt idx="7">
                  <c:v>9.518946022107897</c:v>
                </c:pt>
                <c:pt idx="8">
                  <c:v>13.28811407176438</c:v>
                </c:pt>
                <c:pt idx="9">
                  <c:v>12.19050598661096</c:v>
                </c:pt>
                <c:pt idx="10">
                  <c:v>11.16716344462922</c:v>
                </c:pt>
                <c:pt idx="11">
                  <c:v>8.558260321242301</c:v>
                </c:pt>
                <c:pt idx="12">
                  <c:v>8.083388023453295</c:v>
                </c:pt>
                <c:pt idx="13">
                  <c:v>8.251043122458515</c:v>
                </c:pt>
                <c:pt idx="14">
                  <c:v>7.996904854927166</c:v>
                </c:pt>
                <c:pt idx="15">
                  <c:v>8.12026184388383</c:v>
                </c:pt>
                <c:pt idx="16">
                  <c:v>5.652373942210673</c:v>
                </c:pt>
                <c:pt idx="17">
                  <c:v>-2.75359057836718</c:v>
                </c:pt>
                <c:pt idx="18">
                  <c:v>-7.633733631266978</c:v>
                </c:pt>
                <c:pt idx="19">
                  <c:v>4.57229836875581</c:v>
                </c:pt>
                <c:pt idx="20">
                  <c:v>4.455676030931215</c:v>
                </c:pt>
                <c:pt idx="21">
                  <c:v>3.444243765689237</c:v>
                </c:pt>
                <c:pt idx="22">
                  <c:v>6.148879817432658</c:v>
                </c:pt>
                <c:pt idx="23">
                  <c:v>7.18932996486052</c:v>
                </c:pt>
                <c:pt idx="24">
                  <c:v>6.289288548619012</c:v>
                </c:pt>
                <c:pt idx="25">
                  <c:v>4.187834923725793</c:v>
                </c:pt>
                <c:pt idx="26">
                  <c:v>4.967916823937126</c:v>
                </c:pt>
                <c:pt idx="27">
                  <c:v>5.435092569897932</c:v>
                </c:pt>
                <c:pt idx="28">
                  <c:v>1.725667908339773</c:v>
                </c:pt>
                <c:pt idx="29">
                  <c:v>-0.738279788896918</c:v>
                </c:pt>
                <c:pt idx="30">
                  <c:v>7.50671071487929</c:v>
                </c:pt>
                <c:pt idx="31">
                  <c:v>0.833682448113151</c:v>
                </c:pt>
                <c:pt idx="32">
                  <c:v>7.230959189291723</c:v>
                </c:pt>
                <c:pt idx="33">
                  <c:v>2.702117289692935</c:v>
                </c:pt>
                <c:pt idx="34">
                  <c:v>0.817633101784082</c:v>
                </c:pt>
                <c:pt idx="35">
                  <c:v>2.819683122317838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354E-4F88-92C5-048CFDB53B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1269480"/>
        <c:axId val="2101272456"/>
      </c:lineChart>
      <c:catAx>
        <c:axId val="21012694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1272456"/>
        <c:crosses val="autoZero"/>
        <c:auto val="1"/>
        <c:lblAlgn val="ctr"/>
        <c:lblOffset val="100"/>
        <c:noMultiLvlLbl val="0"/>
      </c:catAx>
      <c:valAx>
        <c:axId val="210127245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12694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GNI per capita</a:t>
            </a:r>
            <a:r>
              <a:rPr lang="en-US" baseline="0" dirty="0"/>
              <a:t> (Atlas Method), 2015 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Data!$A$25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rgbClr val="0000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4960-4F6F-9779-609847F8B4D3}"/>
              </c:ext>
            </c:extLst>
          </c:dPt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960-4F6F-9779-609847F8B4D3}"/>
              </c:ext>
            </c:extLst>
          </c:dPt>
          <c:dPt>
            <c:idx val="2"/>
            <c:invertIfNegative val="0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4960-4F6F-9779-609847F8B4D3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6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4960-4F6F-9779-609847F8B4D3}"/>
              </c:ext>
            </c:extLst>
          </c:dPt>
          <c:dPt>
            <c:idx val="4"/>
            <c:invertIfNegative val="0"/>
            <c:bubble3D val="0"/>
            <c:spPr>
              <a:solidFill>
                <a:srgbClr val="008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4960-4F6F-9779-609847F8B4D3}"/>
              </c:ext>
            </c:extLst>
          </c:dPt>
          <c:cat>
            <c:strRef>
              <c:f>Data!$B$24:$F$24</c:f>
              <c:strCache>
                <c:ptCount val="5"/>
                <c:pt idx="0">
                  <c:v>Malaysia</c:v>
                </c:pt>
                <c:pt idx="1">
                  <c:v>Thailand</c:v>
                </c:pt>
                <c:pt idx="2">
                  <c:v>Vietnam</c:v>
                </c:pt>
                <c:pt idx="3">
                  <c:v>Lao PDR</c:v>
                </c:pt>
                <c:pt idx="4">
                  <c:v>Cambodia</c:v>
                </c:pt>
              </c:strCache>
            </c:strRef>
          </c:cat>
          <c:val>
            <c:numRef>
              <c:f>Data!$B$25:$F$25</c:f>
              <c:numCache>
                <c:formatCode>General</c:formatCode>
                <c:ptCount val="5"/>
                <c:pt idx="0">
                  <c:v>10570.0</c:v>
                </c:pt>
                <c:pt idx="1">
                  <c:v>5620.0</c:v>
                </c:pt>
                <c:pt idx="2">
                  <c:v>1980.0</c:v>
                </c:pt>
                <c:pt idx="3">
                  <c:v>1730.0</c:v>
                </c:pt>
                <c:pt idx="4">
                  <c:v>1070.0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A-4960-4F6F-9779-609847F8B4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0671976"/>
        <c:axId val="2100668984"/>
      </c:barChart>
      <c:catAx>
        <c:axId val="21006719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00668984"/>
        <c:crosses val="autoZero"/>
        <c:auto val="1"/>
        <c:lblAlgn val="ctr"/>
        <c:lblOffset val="100"/>
        <c:noMultiLvlLbl val="0"/>
      </c:catAx>
      <c:valAx>
        <c:axId val="21006689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6719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Data!$B$18</c:f>
              <c:strCache>
                <c:ptCount val="1"/>
                <c:pt idx="0">
                  <c:v>Singapore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Data!$B$19:$B$44</c:f>
              <c:numCache>
                <c:formatCode>General</c:formatCode>
                <c:ptCount val="26"/>
                <c:pt idx="0">
                  <c:v>34298.03257354542</c:v>
                </c:pt>
                <c:pt idx="1">
                  <c:v>35565.0355186973</c:v>
                </c:pt>
                <c:pt idx="2">
                  <c:v>36958.56635336547</c:v>
                </c:pt>
                <c:pt idx="3">
                  <c:v>40192.84728123388</c:v>
                </c:pt>
                <c:pt idx="4">
                  <c:v>43207.38394521798</c:v>
                </c:pt>
                <c:pt idx="5">
                  <c:v>44860.33493666986</c:v>
                </c:pt>
                <c:pt idx="6">
                  <c:v>46317.89964316427</c:v>
                </c:pt>
                <c:pt idx="7">
                  <c:v>48502.0960640382</c:v>
                </c:pt>
                <c:pt idx="8">
                  <c:v>45838.81755382394</c:v>
                </c:pt>
                <c:pt idx="9">
                  <c:v>48245.68786472108</c:v>
                </c:pt>
                <c:pt idx="10">
                  <c:v>51636.21800109296</c:v>
                </c:pt>
                <c:pt idx="11">
                  <c:v>49783.3820054179</c:v>
                </c:pt>
                <c:pt idx="12">
                  <c:v>51408.7775669313</c:v>
                </c:pt>
                <c:pt idx="13">
                  <c:v>54486.45183148897</c:v>
                </c:pt>
                <c:pt idx="14">
                  <c:v>58946.85453373914</c:v>
                </c:pt>
                <c:pt idx="15">
                  <c:v>61889.52557542883</c:v>
                </c:pt>
                <c:pt idx="16">
                  <c:v>65297.34174417252</c:v>
                </c:pt>
                <c:pt idx="17">
                  <c:v>68339.75464316708</c:v>
                </c:pt>
                <c:pt idx="18">
                  <c:v>65956.45737651001</c:v>
                </c:pt>
                <c:pt idx="19">
                  <c:v>63610.79114356198</c:v>
                </c:pt>
                <c:pt idx="20">
                  <c:v>72017.90691149318</c:v>
                </c:pt>
                <c:pt idx="21">
                  <c:v>74910.18253452037</c:v>
                </c:pt>
                <c:pt idx="22">
                  <c:v>75777.3799439821</c:v>
                </c:pt>
                <c:pt idx="23">
                  <c:v>78046.23740412621</c:v>
                </c:pt>
                <c:pt idx="24">
                  <c:v>79550.90076937167</c:v>
                </c:pt>
                <c:pt idx="25">
                  <c:v>80191.5393083202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82DD-4927-99BC-17CD507F98CA}"/>
            </c:ext>
          </c:extLst>
        </c:ser>
        <c:ser>
          <c:idx val="1"/>
          <c:order val="1"/>
          <c:tx>
            <c:strRef>
              <c:f>Data!$C$18</c:f>
              <c:strCache>
                <c:ptCount val="1"/>
                <c:pt idx="0">
                  <c:v>United States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Data!$C$19:$C$44</c:f>
              <c:numCache>
                <c:formatCode>General</c:formatCode>
                <c:ptCount val="26"/>
                <c:pt idx="0">
                  <c:v>37062.13025957893</c:v>
                </c:pt>
                <c:pt idx="1">
                  <c:v>36543.08492286873</c:v>
                </c:pt>
                <c:pt idx="2">
                  <c:v>37321.12903698206</c:v>
                </c:pt>
                <c:pt idx="3">
                  <c:v>37843.57328178638</c:v>
                </c:pt>
                <c:pt idx="4">
                  <c:v>38891.69819526067</c:v>
                </c:pt>
                <c:pt idx="5">
                  <c:v>39476.26581752583</c:v>
                </c:pt>
                <c:pt idx="6">
                  <c:v>40500.79541604553</c:v>
                </c:pt>
                <c:pt idx="7">
                  <c:v>41811.63876680253</c:v>
                </c:pt>
                <c:pt idx="8">
                  <c:v>43166.08184929175</c:v>
                </c:pt>
                <c:pt idx="9">
                  <c:v>44672.54941420991</c:v>
                </c:pt>
                <c:pt idx="10">
                  <c:v>45986.05271031662</c:v>
                </c:pt>
                <c:pt idx="11">
                  <c:v>45977.54999137139</c:v>
                </c:pt>
                <c:pt idx="12">
                  <c:v>46366.5779744928</c:v>
                </c:pt>
                <c:pt idx="13">
                  <c:v>47260.04193680088</c:v>
                </c:pt>
                <c:pt idx="14">
                  <c:v>48597.33736222477</c:v>
                </c:pt>
                <c:pt idx="15">
                  <c:v>49762.23790136182</c:v>
                </c:pt>
                <c:pt idx="16">
                  <c:v>50598.94835958425</c:v>
                </c:pt>
                <c:pt idx="17">
                  <c:v>51011.42502630854</c:v>
                </c:pt>
                <c:pt idx="18">
                  <c:v>50383.84056019262</c:v>
                </c:pt>
                <c:pt idx="19">
                  <c:v>48557.86764452757</c:v>
                </c:pt>
                <c:pt idx="20">
                  <c:v>49372.83147595081</c:v>
                </c:pt>
                <c:pt idx="21">
                  <c:v>49781.80065635233</c:v>
                </c:pt>
                <c:pt idx="22">
                  <c:v>50502.76024635018</c:v>
                </c:pt>
                <c:pt idx="23">
                  <c:v>50878.4441421776</c:v>
                </c:pt>
                <c:pt idx="24">
                  <c:v>51708.40315093803</c:v>
                </c:pt>
                <c:pt idx="25">
                  <c:v>52549.00651906667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82DD-4927-99BC-17CD507F98CA}"/>
            </c:ext>
          </c:extLst>
        </c:ser>
        <c:ser>
          <c:idx val="2"/>
          <c:order val="2"/>
          <c:tx>
            <c:strRef>
              <c:f>Data!$D$18</c:f>
              <c:strCache>
                <c:ptCount val="1"/>
                <c:pt idx="0">
                  <c:v>Japan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Data!$D$19:$D$44</c:f>
              <c:numCache>
                <c:formatCode>General</c:formatCode>
                <c:ptCount val="26"/>
                <c:pt idx="0">
                  <c:v>29550.00880105145</c:v>
                </c:pt>
                <c:pt idx="1">
                  <c:v>30437.73971644181</c:v>
                </c:pt>
                <c:pt idx="2">
                  <c:v>30610.95176700579</c:v>
                </c:pt>
                <c:pt idx="3">
                  <c:v>30587.72600132105</c:v>
                </c:pt>
                <c:pt idx="4">
                  <c:v>30746.94583562694</c:v>
                </c:pt>
                <c:pt idx="5">
                  <c:v>31224.71653414502</c:v>
                </c:pt>
                <c:pt idx="6">
                  <c:v>31958.68034692319</c:v>
                </c:pt>
                <c:pt idx="7">
                  <c:v>32391.35089975232</c:v>
                </c:pt>
                <c:pt idx="8">
                  <c:v>31656.36755522737</c:v>
                </c:pt>
                <c:pt idx="9">
                  <c:v>31535.63223499801</c:v>
                </c:pt>
                <c:pt idx="10">
                  <c:v>32193.65047043415</c:v>
                </c:pt>
                <c:pt idx="11">
                  <c:v>32230.33311399451</c:v>
                </c:pt>
                <c:pt idx="12">
                  <c:v>32248.58157476027</c:v>
                </c:pt>
                <c:pt idx="13">
                  <c:v>32721.91257722791</c:v>
                </c:pt>
                <c:pt idx="14">
                  <c:v>33483.11555102797</c:v>
                </c:pt>
                <c:pt idx="15">
                  <c:v>33916.1239361884</c:v>
                </c:pt>
                <c:pt idx="16">
                  <c:v>34468.4406268847</c:v>
                </c:pt>
                <c:pt idx="17">
                  <c:v>35183.60072948963</c:v>
                </c:pt>
                <c:pt idx="18">
                  <c:v>34800.25942211496</c:v>
                </c:pt>
                <c:pt idx="19">
                  <c:v>32880.96536457395</c:v>
                </c:pt>
                <c:pt idx="20">
                  <c:v>34423.93132833405</c:v>
                </c:pt>
                <c:pt idx="21">
                  <c:v>34335.30401980601</c:v>
                </c:pt>
                <c:pt idx="22">
                  <c:v>35003.54294046316</c:v>
                </c:pt>
                <c:pt idx="23">
                  <c:v>35540.53613699539</c:v>
                </c:pt>
                <c:pt idx="24">
                  <c:v>35587.16601502985</c:v>
                </c:pt>
                <c:pt idx="25">
                  <c:v>35804.23119687018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82DD-4927-99BC-17CD507F98CA}"/>
            </c:ext>
          </c:extLst>
        </c:ser>
        <c:ser>
          <c:idx val="3"/>
          <c:order val="3"/>
          <c:tx>
            <c:strRef>
              <c:f>Data!$E$18</c:f>
              <c:strCache>
                <c:ptCount val="1"/>
                <c:pt idx="0">
                  <c:v>S. Korea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Data!$E$19:$E$44</c:f>
              <c:numCache>
                <c:formatCode>General</c:formatCode>
                <c:ptCount val="26"/>
                <c:pt idx="0">
                  <c:v>12086.76238148575</c:v>
                </c:pt>
                <c:pt idx="1">
                  <c:v>13130.13067043321</c:v>
                </c:pt>
                <c:pt idx="2">
                  <c:v>13743.55155741354</c:v>
                </c:pt>
                <c:pt idx="3">
                  <c:v>14465.74013641384</c:v>
                </c:pt>
                <c:pt idx="4">
                  <c:v>15577.13774881126</c:v>
                </c:pt>
                <c:pt idx="5">
                  <c:v>16798.39457142284</c:v>
                </c:pt>
                <c:pt idx="6">
                  <c:v>17834.77503586253</c:v>
                </c:pt>
                <c:pt idx="7">
                  <c:v>18687.20362257412</c:v>
                </c:pt>
                <c:pt idx="8">
                  <c:v>17492.70533620688</c:v>
                </c:pt>
                <c:pt idx="9">
                  <c:v>19232.58460319151</c:v>
                </c:pt>
                <c:pt idx="10">
                  <c:v>20756.77578623008</c:v>
                </c:pt>
                <c:pt idx="11">
                  <c:v>21536.08194493897</c:v>
                </c:pt>
                <c:pt idx="12">
                  <c:v>23008.07837236421</c:v>
                </c:pt>
                <c:pt idx="13">
                  <c:v>23565.60930497149</c:v>
                </c:pt>
                <c:pt idx="14">
                  <c:v>24627.61062512454</c:v>
                </c:pt>
                <c:pt idx="15">
                  <c:v>25541.46474766577</c:v>
                </c:pt>
                <c:pt idx="16">
                  <c:v>26733.64523715419</c:v>
                </c:pt>
                <c:pt idx="17">
                  <c:v>28063.26817879321</c:v>
                </c:pt>
                <c:pt idx="18">
                  <c:v>28650.28239696376</c:v>
                </c:pt>
                <c:pt idx="19">
                  <c:v>28716.0978883973</c:v>
                </c:pt>
                <c:pt idx="20">
                  <c:v>30440.40127367211</c:v>
                </c:pt>
                <c:pt idx="21">
                  <c:v>31327.12689951232</c:v>
                </c:pt>
                <c:pt idx="22">
                  <c:v>31901.07292739829</c:v>
                </c:pt>
                <c:pt idx="23">
                  <c:v>32684.31908166085</c:v>
                </c:pt>
                <c:pt idx="24">
                  <c:v>33639.60762688478</c:v>
                </c:pt>
                <c:pt idx="25">
                  <c:v>34386.57488222462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82DD-4927-99BC-17CD507F98CA}"/>
            </c:ext>
          </c:extLst>
        </c:ser>
        <c:ser>
          <c:idx val="4"/>
          <c:order val="4"/>
          <c:tx>
            <c:strRef>
              <c:f>Data!$F$18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Data!$F$19:$F$44</c:f>
              <c:numCache>
                <c:formatCode>General</c:formatCode>
                <c:ptCount val="26"/>
                <c:pt idx="0">
                  <c:v>6650.693076875462</c:v>
                </c:pt>
                <c:pt idx="1">
                  <c:v>7138.734363818397</c:v>
                </c:pt>
                <c:pt idx="2">
                  <c:v>7644.24029447043</c:v>
                </c:pt>
                <c:pt idx="3">
                  <c:v>8207.321264056237</c:v>
                </c:pt>
                <c:pt idx="4">
                  <c:v>8790.432379459673</c:v>
                </c:pt>
                <c:pt idx="5">
                  <c:v>9417.108378676692</c:v>
                </c:pt>
                <c:pt idx="6">
                  <c:v>9847.565651092111</c:v>
                </c:pt>
                <c:pt idx="7">
                  <c:v>9471.065513603213</c:v>
                </c:pt>
                <c:pt idx="8">
                  <c:v>8647.231027197558</c:v>
                </c:pt>
                <c:pt idx="9">
                  <c:v>8937.1179189383</c:v>
                </c:pt>
                <c:pt idx="10">
                  <c:v>9228.210148998496</c:v>
                </c:pt>
                <c:pt idx="11">
                  <c:v>9437.389929932209</c:v>
                </c:pt>
                <c:pt idx="12">
                  <c:v>9904.991395354291</c:v>
                </c:pt>
                <c:pt idx="13">
                  <c:v>10505.61379585786</c:v>
                </c:pt>
                <c:pt idx="14">
                  <c:v>11066.0794389535</c:v>
                </c:pt>
                <c:pt idx="15">
                  <c:v>11449.08154058951</c:v>
                </c:pt>
                <c:pt idx="16">
                  <c:v>11961.47052630663</c:v>
                </c:pt>
                <c:pt idx="17">
                  <c:v>12577.54928281975</c:v>
                </c:pt>
                <c:pt idx="18">
                  <c:v>12775.40352019858</c:v>
                </c:pt>
                <c:pt idx="19">
                  <c:v>12662.99363435288</c:v>
                </c:pt>
                <c:pt idx="20">
                  <c:v>13584.20912171594</c:v>
                </c:pt>
                <c:pt idx="21">
                  <c:v>13654.27246043284</c:v>
                </c:pt>
                <c:pt idx="22">
                  <c:v>14584.67250640325</c:v>
                </c:pt>
                <c:pt idx="23">
                  <c:v>14914.96925270722</c:v>
                </c:pt>
                <c:pt idx="24">
                  <c:v>14975.96022339446</c:v>
                </c:pt>
                <c:pt idx="25">
                  <c:v>15345.35559454094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82DD-4927-99BC-17CD507F98CA}"/>
            </c:ext>
          </c:extLst>
        </c:ser>
        <c:ser>
          <c:idx val="5"/>
          <c:order val="5"/>
          <c:tx>
            <c:strRef>
              <c:f>Data!$G$18</c:f>
              <c:strCache>
                <c:ptCount val="1"/>
                <c:pt idx="0">
                  <c:v>China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Data!$G$19:$G$44</c:f>
              <c:numCache>
                <c:formatCode>General</c:formatCode>
                <c:ptCount val="26"/>
                <c:pt idx="0">
                  <c:v>1516.213656273576</c:v>
                </c:pt>
                <c:pt idx="1">
                  <c:v>1634.28141571017</c:v>
                </c:pt>
                <c:pt idx="2">
                  <c:v>1844.85060512814</c:v>
                </c:pt>
                <c:pt idx="3">
                  <c:v>2077.95352562451</c:v>
                </c:pt>
                <c:pt idx="4">
                  <c:v>2323.301433206687</c:v>
                </c:pt>
                <c:pt idx="5">
                  <c:v>2550.855169474164</c:v>
                </c:pt>
                <c:pt idx="6">
                  <c:v>2774.783856160436</c:v>
                </c:pt>
                <c:pt idx="7">
                  <c:v>2999.949412069096</c:v>
                </c:pt>
                <c:pt idx="8">
                  <c:v>3204.65186970179</c:v>
                </c:pt>
                <c:pt idx="9">
                  <c:v>3419.05533637051</c:v>
                </c:pt>
                <c:pt idx="10">
                  <c:v>3678.160366288911</c:v>
                </c:pt>
                <c:pt idx="11">
                  <c:v>3954.55816010924</c:v>
                </c:pt>
                <c:pt idx="12">
                  <c:v>4285.25585406784</c:v>
                </c:pt>
                <c:pt idx="13">
                  <c:v>4685.36297905007</c:v>
                </c:pt>
                <c:pt idx="14">
                  <c:v>5126.902461716693</c:v>
                </c:pt>
                <c:pt idx="15">
                  <c:v>5675.451402020401</c:v>
                </c:pt>
                <c:pt idx="16">
                  <c:v>6359.95376925185</c:v>
                </c:pt>
                <c:pt idx="17">
                  <c:v>7224.914366071086</c:v>
                </c:pt>
                <c:pt idx="18">
                  <c:v>7879.716894872192</c:v>
                </c:pt>
                <c:pt idx="19">
                  <c:v>8564.589789001373</c:v>
                </c:pt>
                <c:pt idx="20">
                  <c:v>9429.501148547137</c:v>
                </c:pt>
                <c:pt idx="21">
                  <c:v>10274.49435122595</c:v>
                </c:pt>
                <c:pt idx="22">
                  <c:v>11016.98905959307</c:v>
                </c:pt>
                <c:pt idx="23">
                  <c:v>11805.08660240995</c:v>
                </c:pt>
                <c:pt idx="24">
                  <c:v>12599.18797220368</c:v>
                </c:pt>
                <c:pt idx="25">
                  <c:v>13400.26696875935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82DD-4927-99BC-17CD507F98CA}"/>
            </c:ext>
          </c:extLst>
        </c:ser>
        <c:ser>
          <c:idx val="6"/>
          <c:order val="6"/>
          <c:tx>
            <c:strRef>
              <c:f>Data!$H$18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Data!$A$19:$A$44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Data!$H$19:$H$44</c:f>
              <c:numCache>
                <c:formatCode>General</c:formatCode>
                <c:ptCount val="26"/>
                <c:pt idx="0">
                  <c:v>1773.122987357007</c:v>
                </c:pt>
                <c:pt idx="1">
                  <c:v>1755.738671331338</c:v>
                </c:pt>
                <c:pt idx="2">
                  <c:v>1815.326624081634</c:v>
                </c:pt>
                <c:pt idx="3">
                  <c:v>1864.514879001933</c:v>
                </c:pt>
                <c:pt idx="4">
                  <c:v>1950.424505501873</c:v>
                </c:pt>
                <c:pt idx="5">
                  <c:v>2058.263334932664</c:v>
                </c:pt>
                <c:pt idx="6">
                  <c:v>2172.024891167428</c:v>
                </c:pt>
                <c:pt idx="7">
                  <c:v>2218.026029040931</c:v>
                </c:pt>
                <c:pt idx="8">
                  <c:v>2312.13149540403</c:v>
                </c:pt>
                <c:pt idx="9">
                  <c:v>2471.493000069068</c:v>
                </c:pt>
                <c:pt idx="10">
                  <c:v>2521.343486504797</c:v>
                </c:pt>
                <c:pt idx="11">
                  <c:v>2597.585513713583</c:v>
                </c:pt>
                <c:pt idx="12">
                  <c:v>2651.132214863575</c:v>
                </c:pt>
                <c:pt idx="13">
                  <c:v>2812.617539426026</c:v>
                </c:pt>
                <c:pt idx="14">
                  <c:v>2986.819239953223</c:v>
                </c:pt>
                <c:pt idx="15">
                  <c:v>3213.061524505874</c:v>
                </c:pt>
                <c:pt idx="16">
                  <c:v>3457.058429361166</c:v>
                </c:pt>
                <c:pt idx="17">
                  <c:v>3698.641402011565</c:v>
                </c:pt>
                <c:pt idx="18">
                  <c:v>3786.750373338868</c:v>
                </c:pt>
                <c:pt idx="19">
                  <c:v>4049.964630072638</c:v>
                </c:pt>
                <c:pt idx="20">
                  <c:v>4404.53780681168</c:v>
                </c:pt>
                <c:pt idx="21">
                  <c:v>4634.945162347118</c:v>
                </c:pt>
                <c:pt idx="22">
                  <c:v>4832.819288703071</c:v>
                </c:pt>
                <c:pt idx="23">
                  <c:v>5089.580706382349</c:v>
                </c:pt>
                <c:pt idx="24">
                  <c:v>5391.694148070258</c:v>
                </c:pt>
                <c:pt idx="25">
                  <c:v>5730.137504918429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82DD-4927-99BC-17CD507F98C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0553208"/>
        <c:axId val="2100550312"/>
      </c:lineChart>
      <c:catAx>
        <c:axId val="2100553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0550312"/>
        <c:crosses val="autoZero"/>
        <c:auto val="1"/>
        <c:lblAlgn val="ctr"/>
        <c:lblOffset val="100"/>
        <c:noMultiLvlLbl val="0"/>
      </c:catAx>
      <c:valAx>
        <c:axId val="21005503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553208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Data!$B$17</c:f>
              <c:strCache>
                <c:ptCount val="1"/>
                <c:pt idx="0">
                  <c:v>Malaysia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Data!$B$18:$B$43</c:f>
              <c:numCache>
                <c:formatCode>General</c:formatCode>
                <c:ptCount val="26"/>
                <c:pt idx="0">
                  <c:v>10451.47157401991</c:v>
                </c:pt>
                <c:pt idx="1">
                  <c:v>11143.92027429218</c:v>
                </c:pt>
                <c:pt idx="2">
                  <c:v>11821.40086114506</c:v>
                </c:pt>
                <c:pt idx="3">
                  <c:v>12664.00783543495</c:v>
                </c:pt>
                <c:pt idx="4">
                  <c:v>13484.80122205813</c:v>
                </c:pt>
                <c:pt idx="5">
                  <c:v>14439.0860080073</c:v>
                </c:pt>
                <c:pt idx="6">
                  <c:v>15483.32294551294</c:v>
                </c:pt>
                <c:pt idx="7">
                  <c:v>16200.14362895805</c:v>
                </c:pt>
                <c:pt idx="8">
                  <c:v>14638.71790242361</c:v>
                </c:pt>
                <c:pt idx="9">
                  <c:v>15170.47750549259</c:v>
                </c:pt>
                <c:pt idx="10">
                  <c:v>16146.21684324536</c:v>
                </c:pt>
                <c:pt idx="11">
                  <c:v>15890.41993050203</c:v>
                </c:pt>
                <c:pt idx="12">
                  <c:v>16416.95082804616</c:v>
                </c:pt>
                <c:pt idx="13">
                  <c:v>17040.81092714031</c:v>
                </c:pt>
                <c:pt idx="14">
                  <c:v>17864.461939402</c:v>
                </c:pt>
                <c:pt idx="15">
                  <c:v>18478.4829508961</c:v>
                </c:pt>
                <c:pt idx="16">
                  <c:v>19163.60617654291</c:v>
                </c:pt>
                <c:pt idx="17">
                  <c:v>20014.36649681132</c:v>
                </c:pt>
                <c:pt idx="18">
                  <c:v>20621.29310215942</c:v>
                </c:pt>
                <c:pt idx="19">
                  <c:v>19968.7707568117</c:v>
                </c:pt>
                <c:pt idx="20">
                  <c:v>21101.8808519205</c:v>
                </c:pt>
                <c:pt idx="21">
                  <c:v>21866.34075189899</c:v>
                </c:pt>
                <c:pt idx="22">
                  <c:v>22706.39695870535</c:v>
                </c:pt>
                <c:pt idx="23">
                  <c:v>23418.83148056114</c:v>
                </c:pt>
                <c:pt idx="24">
                  <c:v>24459.77964038683</c:v>
                </c:pt>
                <c:pt idx="25">
                  <c:v>25308.01930482035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752-4883-930A-62DDCB143C98}"/>
            </c:ext>
          </c:extLst>
        </c:ser>
        <c:ser>
          <c:idx val="1"/>
          <c:order val="1"/>
          <c:tx>
            <c:strRef>
              <c:f>Data!$C$17</c:f>
              <c:strCache>
                <c:ptCount val="1"/>
                <c:pt idx="0">
                  <c:v>Thailand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Data!$C$18:$C$43</c:f>
              <c:numCache>
                <c:formatCode>General</c:formatCode>
                <c:ptCount val="26"/>
                <c:pt idx="0">
                  <c:v>6650.693076875462</c:v>
                </c:pt>
                <c:pt idx="1">
                  <c:v>7138.734363818397</c:v>
                </c:pt>
                <c:pt idx="2">
                  <c:v>7644.24029447043</c:v>
                </c:pt>
                <c:pt idx="3">
                  <c:v>8207.321264056237</c:v>
                </c:pt>
                <c:pt idx="4">
                  <c:v>8790.432379459673</c:v>
                </c:pt>
                <c:pt idx="5">
                  <c:v>9417.108378676692</c:v>
                </c:pt>
                <c:pt idx="6">
                  <c:v>9847.565651092111</c:v>
                </c:pt>
                <c:pt idx="7">
                  <c:v>9471.065513603213</c:v>
                </c:pt>
                <c:pt idx="8">
                  <c:v>8647.231027197558</c:v>
                </c:pt>
                <c:pt idx="9">
                  <c:v>8937.1179189383</c:v>
                </c:pt>
                <c:pt idx="10">
                  <c:v>9228.210148998496</c:v>
                </c:pt>
                <c:pt idx="11">
                  <c:v>9437.389929932209</c:v>
                </c:pt>
                <c:pt idx="12">
                  <c:v>9904.991395354291</c:v>
                </c:pt>
                <c:pt idx="13">
                  <c:v>10505.61379585786</c:v>
                </c:pt>
                <c:pt idx="14">
                  <c:v>11066.0794389535</c:v>
                </c:pt>
                <c:pt idx="15">
                  <c:v>11449.08154058951</c:v>
                </c:pt>
                <c:pt idx="16">
                  <c:v>11961.47052630663</c:v>
                </c:pt>
                <c:pt idx="17">
                  <c:v>12577.54928281975</c:v>
                </c:pt>
                <c:pt idx="18">
                  <c:v>12775.40352019858</c:v>
                </c:pt>
                <c:pt idx="19">
                  <c:v>12662.99363435288</c:v>
                </c:pt>
                <c:pt idx="20">
                  <c:v>13584.20912171594</c:v>
                </c:pt>
                <c:pt idx="21">
                  <c:v>13654.27246043284</c:v>
                </c:pt>
                <c:pt idx="22">
                  <c:v>14584.67250640325</c:v>
                </c:pt>
                <c:pt idx="23">
                  <c:v>14914.96925270722</c:v>
                </c:pt>
                <c:pt idx="24">
                  <c:v>14975.96022339446</c:v>
                </c:pt>
                <c:pt idx="25">
                  <c:v>15345.35559454094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752-4883-930A-62DDCB143C98}"/>
            </c:ext>
          </c:extLst>
        </c:ser>
        <c:ser>
          <c:idx val="2"/>
          <c:order val="2"/>
          <c:tx>
            <c:strRef>
              <c:f>Data!$D$17</c:f>
              <c:strCache>
                <c:ptCount val="1"/>
                <c:pt idx="0">
                  <c:v>Indonesia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Data!$D$18:$D$43</c:f>
              <c:numCache>
                <c:formatCode>General</c:formatCode>
                <c:ptCount val="26"/>
                <c:pt idx="0">
                  <c:v>4477.31017385196</c:v>
                </c:pt>
                <c:pt idx="1">
                  <c:v>4793.083047158279</c:v>
                </c:pt>
                <c:pt idx="2">
                  <c:v>5053.02252809721</c:v>
                </c:pt>
                <c:pt idx="3">
                  <c:v>5331.235914643067</c:v>
                </c:pt>
                <c:pt idx="4">
                  <c:v>5642.55852166953</c:v>
                </c:pt>
                <c:pt idx="5">
                  <c:v>6022.60906167658</c:v>
                </c:pt>
                <c:pt idx="6">
                  <c:v>6386.637620858107</c:v>
                </c:pt>
                <c:pt idx="7">
                  <c:v>6590.309125666434</c:v>
                </c:pt>
                <c:pt idx="8">
                  <c:v>5644.533091116119</c:v>
                </c:pt>
                <c:pt idx="9">
                  <c:v>5610.369813187744</c:v>
                </c:pt>
                <c:pt idx="10">
                  <c:v>5805.808733880397</c:v>
                </c:pt>
                <c:pt idx="11">
                  <c:v>5935.747567002179</c:v>
                </c:pt>
                <c:pt idx="12">
                  <c:v>6119.477776718057</c:v>
                </c:pt>
                <c:pt idx="13">
                  <c:v>6326.480530939441</c:v>
                </c:pt>
                <c:pt idx="14">
                  <c:v>6556.640705700634</c:v>
                </c:pt>
                <c:pt idx="15">
                  <c:v>6838.421953361891</c:v>
                </c:pt>
                <c:pt idx="16">
                  <c:v>7119.902726756106</c:v>
                </c:pt>
                <c:pt idx="17">
                  <c:v>7472.807083977632</c:v>
                </c:pt>
                <c:pt idx="18">
                  <c:v>7819.06807066932</c:v>
                </c:pt>
                <c:pt idx="19">
                  <c:v>8074.500291766787</c:v>
                </c:pt>
                <c:pt idx="20">
                  <c:v>8465.295673865807</c:v>
                </c:pt>
                <c:pt idx="21">
                  <c:v>8870.284188914974</c:v>
                </c:pt>
                <c:pt idx="22">
                  <c:v>9282.706004693826</c:v>
                </c:pt>
                <c:pt idx="23">
                  <c:v>9672.595429786723</c:v>
                </c:pt>
                <c:pt idx="24">
                  <c:v>10031.32195232163</c:v>
                </c:pt>
                <c:pt idx="25">
                  <c:v>10385.3233228547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1752-4883-930A-62DDCB143C98}"/>
            </c:ext>
          </c:extLst>
        </c:ser>
        <c:ser>
          <c:idx val="3"/>
          <c:order val="3"/>
          <c:tx>
            <c:strRef>
              <c:f>Data!$E$17</c:f>
              <c:strCache>
                <c:ptCount val="1"/>
                <c:pt idx="0">
                  <c:v>Philippines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Data!$E$18:$E$43</c:f>
              <c:numCache>
                <c:formatCode>General</c:formatCode>
                <c:ptCount val="26"/>
                <c:pt idx="0">
                  <c:v>4010.203342015407</c:v>
                </c:pt>
                <c:pt idx="1">
                  <c:v>3888.914439012128</c:v>
                </c:pt>
                <c:pt idx="2">
                  <c:v>3807.97073685548</c:v>
                </c:pt>
                <c:pt idx="3">
                  <c:v>3796.614312751525</c:v>
                </c:pt>
                <c:pt idx="4">
                  <c:v>3871.13264334597</c:v>
                </c:pt>
                <c:pt idx="5">
                  <c:v>3959.666781897589</c:v>
                </c:pt>
                <c:pt idx="6">
                  <c:v>4097.17598655554</c:v>
                </c:pt>
                <c:pt idx="7">
                  <c:v>4214.918645629128</c:v>
                </c:pt>
                <c:pt idx="8">
                  <c:v>4100.03423948427</c:v>
                </c:pt>
                <c:pt idx="9">
                  <c:v>4136.143740604402</c:v>
                </c:pt>
                <c:pt idx="10">
                  <c:v>4227.32847917383</c:v>
                </c:pt>
                <c:pt idx="11">
                  <c:v>4258.291326410223</c:v>
                </c:pt>
                <c:pt idx="12">
                  <c:v>4321.80153277207</c:v>
                </c:pt>
                <c:pt idx="13">
                  <c:v>4444.898696407915</c:v>
                </c:pt>
                <c:pt idx="14">
                  <c:v>4651.528925501454</c:v>
                </c:pt>
                <c:pt idx="15">
                  <c:v>4786.34228028179</c:v>
                </c:pt>
                <c:pt idx="16">
                  <c:v>4953.813675396262</c:v>
                </c:pt>
                <c:pt idx="17">
                  <c:v>5200.10379963688</c:v>
                </c:pt>
                <c:pt idx="18">
                  <c:v>5336.18124375298</c:v>
                </c:pt>
                <c:pt idx="19">
                  <c:v>5318.255165546821</c:v>
                </c:pt>
                <c:pt idx="20">
                  <c:v>5638.2076195723</c:v>
                </c:pt>
                <c:pt idx="21">
                  <c:v>5754.112441564768</c:v>
                </c:pt>
                <c:pt idx="22">
                  <c:v>6041.777791238002</c:v>
                </c:pt>
                <c:pt idx="23">
                  <c:v>6365.003292070272</c:v>
                </c:pt>
                <c:pt idx="24">
                  <c:v>6648.55052930174</c:v>
                </c:pt>
                <c:pt idx="25">
                  <c:v>6925.52132355094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1752-4883-930A-62DDCB143C98}"/>
            </c:ext>
          </c:extLst>
        </c:ser>
        <c:ser>
          <c:idx val="4"/>
          <c:order val="4"/>
          <c:tx>
            <c:strRef>
              <c:f>Data!$F$17</c:f>
              <c:strCache>
                <c:ptCount val="1"/>
                <c:pt idx="0">
                  <c:v>Viet Nam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Data!$F$18:$F$43</c:f>
              <c:numCache>
                <c:formatCode>General</c:formatCode>
                <c:ptCount val="26"/>
                <c:pt idx="0">
                  <c:v>1501.13887263128</c:v>
                </c:pt>
                <c:pt idx="1">
                  <c:v>1561.625476397475</c:v>
                </c:pt>
                <c:pt idx="2">
                  <c:v>1666.709595153002</c:v>
                </c:pt>
                <c:pt idx="3">
                  <c:v>1770.367069219944</c:v>
                </c:pt>
                <c:pt idx="4">
                  <c:v>1894.746428407501</c:v>
                </c:pt>
                <c:pt idx="5">
                  <c:v>2041.756291352257</c:v>
                </c:pt>
                <c:pt idx="6">
                  <c:v>2197.021398595024</c:v>
                </c:pt>
                <c:pt idx="7">
                  <c:v>2339.344289820086</c:v>
                </c:pt>
                <c:pt idx="8">
                  <c:v>2436.506187498268</c:v>
                </c:pt>
                <c:pt idx="9">
                  <c:v>2514.807674377122</c:v>
                </c:pt>
                <c:pt idx="10">
                  <c:v>2649.71941574618</c:v>
                </c:pt>
                <c:pt idx="11">
                  <c:v>2778.396104227566</c:v>
                </c:pt>
                <c:pt idx="12">
                  <c:v>2919.94893207294</c:v>
                </c:pt>
                <c:pt idx="13">
                  <c:v>3085.334218595421</c:v>
                </c:pt>
                <c:pt idx="14">
                  <c:v>3278.378963231626</c:v>
                </c:pt>
                <c:pt idx="15">
                  <c:v>3484.90906089196</c:v>
                </c:pt>
                <c:pt idx="16">
                  <c:v>3686.9557276984</c:v>
                </c:pt>
                <c:pt idx="17">
                  <c:v>3907.26535749719</c:v>
                </c:pt>
                <c:pt idx="18">
                  <c:v>4084.82366243757</c:v>
                </c:pt>
                <c:pt idx="19">
                  <c:v>4259.9603981758</c:v>
                </c:pt>
                <c:pt idx="20">
                  <c:v>4486.261072794938</c:v>
                </c:pt>
                <c:pt idx="21">
                  <c:v>4715.886349323121</c:v>
                </c:pt>
                <c:pt idx="22">
                  <c:v>4910.3143363251</c:v>
                </c:pt>
                <c:pt idx="23">
                  <c:v>5121.740810653371</c:v>
                </c:pt>
                <c:pt idx="24">
                  <c:v>5370.209979935822</c:v>
                </c:pt>
                <c:pt idx="25">
                  <c:v>5667.998051417274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4-1752-4883-930A-62DDCB143C98}"/>
            </c:ext>
          </c:extLst>
        </c:ser>
        <c:ser>
          <c:idx val="5"/>
          <c:order val="5"/>
          <c:tx>
            <c:strRef>
              <c:f>Data!$G$17</c:f>
              <c:strCache>
                <c:ptCount val="1"/>
                <c:pt idx="0">
                  <c:v>Laos PDR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Data!$G$18:$G$43</c:f>
              <c:numCache>
                <c:formatCode>General</c:formatCode>
                <c:ptCount val="26"/>
                <c:pt idx="0">
                  <c:v>1621.104688698709</c:v>
                </c:pt>
                <c:pt idx="1">
                  <c:v>1642.909945516163</c:v>
                </c:pt>
                <c:pt idx="2">
                  <c:v>1685.88450406466</c:v>
                </c:pt>
                <c:pt idx="3">
                  <c:v>1737.380789323814</c:v>
                </c:pt>
                <c:pt idx="4">
                  <c:v>1831.191712377328</c:v>
                </c:pt>
                <c:pt idx="5">
                  <c:v>1913.51294113692</c:v>
                </c:pt>
                <c:pt idx="6">
                  <c:v>2001.374009405635</c:v>
                </c:pt>
                <c:pt idx="7">
                  <c:v>2095.717728691963</c:v>
                </c:pt>
                <c:pt idx="8">
                  <c:v>2138.195685492904</c:v>
                </c:pt>
                <c:pt idx="9">
                  <c:v>2254.638385744674</c:v>
                </c:pt>
                <c:pt idx="10">
                  <c:v>2346.684406061135</c:v>
                </c:pt>
                <c:pt idx="11">
                  <c:v>2444.220594557914</c:v>
                </c:pt>
                <c:pt idx="12">
                  <c:v>2552.35820805695</c:v>
                </c:pt>
                <c:pt idx="13">
                  <c:v>2670.009001465849</c:v>
                </c:pt>
                <c:pt idx="14">
                  <c:v>2799.668945835699</c:v>
                </c:pt>
                <c:pt idx="15">
                  <c:v>2953.707315899442</c:v>
                </c:pt>
                <c:pt idx="16">
                  <c:v>3156.74071655521</c:v>
                </c:pt>
                <c:pt idx="17">
                  <c:v>3338.912594795235</c:v>
                </c:pt>
                <c:pt idx="18">
                  <c:v>3537.17027512152</c:v>
                </c:pt>
                <c:pt idx="19">
                  <c:v>3735.955811355872</c:v>
                </c:pt>
                <c:pt idx="20">
                  <c:v>3984.967580963444</c:v>
                </c:pt>
                <c:pt idx="21">
                  <c:v>4233.381247542786</c:v>
                </c:pt>
                <c:pt idx="22">
                  <c:v>4498.0902591562</c:v>
                </c:pt>
                <c:pt idx="23">
                  <c:v>4799.834454530857</c:v>
                </c:pt>
                <c:pt idx="24">
                  <c:v>5076.222378276508</c:v>
                </c:pt>
                <c:pt idx="25">
                  <c:v>5341.30791963949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5-1752-4883-930A-62DDCB143C98}"/>
            </c:ext>
          </c:extLst>
        </c:ser>
        <c:ser>
          <c:idx val="6"/>
          <c:order val="6"/>
          <c:tx>
            <c:strRef>
              <c:f>Data!$H$17</c:f>
              <c:strCache>
                <c:ptCount val="1"/>
                <c:pt idx="0">
                  <c:v>Cambodia</c:v>
                </c:pt>
              </c:strCache>
            </c:strRef>
          </c:tx>
          <c:marker>
            <c:symbol val="none"/>
          </c:marker>
          <c:cat>
            <c:numRef>
              <c:f>Data!$A$18:$A$43</c:f>
              <c:numCache>
                <c:formatCode>General</c:formatCode>
                <c:ptCount val="26"/>
                <c:pt idx="0">
                  <c:v>1990.0</c:v>
                </c:pt>
                <c:pt idx="5">
                  <c:v>1995.0</c:v>
                </c:pt>
                <c:pt idx="10">
                  <c:v>2000.0</c:v>
                </c:pt>
                <c:pt idx="15">
                  <c:v>2005.0</c:v>
                </c:pt>
                <c:pt idx="20">
                  <c:v>2010.0</c:v>
                </c:pt>
                <c:pt idx="25">
                  <c:v>2015.0</c:v>
                </c:pt>
              </c:numCache>
            </c:numRef>
          </c:cat>
          <c:val>
            <c:numRef>
              <c:f>Data!$H$18:$H$43</c:f>
              <c:numCache>
                <c:formatCode>General</c:formatCode>
                <c:ptCount val="26"/>
                <c:pt idx="0">
                  <c:v>0.0</c:v>
                </c:pt>
                <c:pt idx="1">
                  <c:v>0.0</c:v>
                </c:pt>
                <c:pt idx="2">
                  <c:v>0.0</c:v>
                </c:pt>
                <c:pt idx="3">
                  <c:v>1011.093752499041</c:v>
                </c:pt>
                <c:pt idx="4">
                  <c:v>1066.009866353615</c:v>
                </c:pt>
                <c:pt idx="5">
                  <c:v>1098.701780114358</c:v>
                </c:pt>
                <c:pt idx="6">
                  <c:v>1123.73345282484</c:v>
                </c:pt>
                <c:pt idx="7">
                  <c:v>1153.747790784955</c:v>
                </c:pt>
                <c:pt idx="8">
                  <c:v>1180.029300693668</c:v>
                </c:pt>
                <c:pt idx="9">
                  <c:v>1288.816994401418</c:v>
                </c:pt>
                <c:pt idx="10">
                  <c:v>1370.822021124448</c:v>
                </c:pt>
                <c:pt idx="11">
                  <c:v>1451.159263529826</c:v>
                </c:pt>
                <c:pt idx="12">
                  <c:v>1519.753953589187</c:v>
                </c:pt>
                <c:pt idx="13">
                  <c:v>1621.000509384584</c:v>
                </c:pt>
                <c:pt idx="14">
                  <c:v>1759.822593237922</c:v>
                </c:pt>
                <c:pt idx="15">
                  <c:v>1961.920093065</c:v>
                </c:pt>
                <c:pt idx="16">
                  <c:v>2140.252513037086</c:v>
                </c:pt>
                <c:pt idx="17">
                  <c:v>2323.890020291728</c:v>
                </c:pt>
                <c:pt idx="18">
                  <c:v>2442.923758566641</c:v>
                </c:pt>
                <c:pt idx="19">
                  <c:v>2408.62330431132</c:v>
                </c:pt>
                <c:pt idx="20">
                  <c:v>2513.29326634942</c:v>
                </c:pt>
                <c:pt idx="21">
                  <c:v>2648.650018498673</c:v>
                </c:pt>
                <c:pt idx="22">
                  <c:v>2795.168992811238</c:v>
                </c:pt>
                <c:pt idx="23">
                  <c:v>2955.173217900443</c:v>
                </c:pt>
                <c:pt idx="24">
                  <c:v>3112.630513136922</c:v>
                </c:pt>
                <c:pt idx="25">
                  <c:v>3278.221214638756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6-1752-4883-930A-62DDCB143C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100496680"/>
        <c:axId val="2100493784"/>
      </c:lineChart>
      <c:catAx>
        <c:axId val="2100496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00493784"/>
        <c:crosses val="autoZero"/>
        <c:auto val="1"/>
        <c:lblAlgn val="ctr"/>
        <c:lblOffset val="100"/>
        <c:noMultiLvlLbl val="0"/>
      </c:catAx>
      <c:valAx>
        <c:axId val="210049378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4966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8846480995431"/>
          <c:y val="0.0168361959653669"/>
          <c:w val="0.829634247108"/>
          <c:h val="0.89239814819520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Sheet1!$N$24</c:f>
              <c:strCache>
                <c:ptCount val="1"/>
                <c:pt idx="0">
                  <c:v>1992-1994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invertIfNegative val="0"/>
          <c:cat>
            <c:strRef>
              <c:f>Sheet1!$O$23:$V$23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India</c:v>
                </c:pt>
                <c:pt idx="5">
                  <c:v>Viet Nam</c:v>
                </c:pt>
                <c:pt idx="6">
                  <c:v>China</c:v>
                </c:pt>
                <c:pt idx="7">
                  <c:v>Indonesia</c:v>
                </c:pt>
              </c:strCache>
            </c:strRef>
          </c:cat>
          <c:val>
            <c:numRef>
              <c:f>Sheet1!$O$24:$V$24</c:f>
              <c:numCache>
                <c:formatCode>General</c:formatCode>
                <c:ptCount val="8"/>
                <c:pt idx="0">
                  <c:v>1.26</c:v>
                </c:pt>
                <c:pt idx="1">
                  <c:v>3.19</c:v>
                </c:pt>
                <c:pt idx="2">
                  <c:v>25.03</c:v>
                </c:pt>
                <c:pt idx="3">
                  <c:v>42.61</c:v>
                </c:pt>
                <c:pt idx="4">
                  <c:v>46.06</c:v>
                </c:pt>
                <c:pt idx="5">
                  <c:v>49.21</c:v>
                </c:pt>
                <c:pt idx="6" formatCode="0.00">
                  <c:v>57.0</c:v>
                </c:pt>
                <c:pt idx="7">
                  <c:v>57.06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6EB-4BDE-825E-60949F530C20}"/>
            </c:ext>
          </c:extLst>
        </c:ser>
        <c:ser>
          <c:idx val="1"/>
          <c:order val="1"/>
          <c:tx>
            <c:strRef>
              <c:f>Sheet1!$N$25</c:f>
              <c:strCache>
                <c:ptCount val="1"/>
                <c:pt idx="0">
                  <c:v>2009-2012</c:v>
                </c:pt>
              </c:strCache>
            </c:strRef>
          </c:tx>
          <c:spPr>
            <a:solidFill>
              <a:schemeClr val="accent1"/>
            </a:solidFill>
          </c:spPr>
          <c:invertIfNegative val="0"/>
          <c:cat>
            <c:strRef>
              <c:f>Sheet1!$O$23:$V$23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India</c:v>
                </c:pt>
                <c:pt idx="5">
                  <c:v>Viet Nam</c:v>
                </c:pt>
                <c:pt idx="6">
                  <c:v>China</c:v>
                </c:pt>
                <c:pt idx="7">
                  <c:v>Indonesia</c:v>
                </c:pt>
              </c:strCache>
            </c:strRef>
          </c:cat>
          <c:val>
            <c:numRef>
              <c:f>Sheet1!$O$25:$V$25</c:f>
              <c:numCache>
                <c:formatCode>General</c:formatCode>
                <c:ptCount val="8"/>
                <c:pt idx="0">
                  <c:v>0.28</c:v>
                </c:pt>
                <c:pt idx="1">
                  <c:v>0.06</c:v>
                </c:pt>
                <c:pt idx="2">
                  <c:v>13.11</c:v>
                </c:pt>
                <c:pt idx="3">
                  <c:v>29.95</c:v>
                </c:pt>
                <c:pt idx="4">
                  <c:v>21.25</c:v>
                </c:pt>
                <c:pt idx="5">
                  <c:v>3.23</c:v>
                </c:pt>
                <c:pt idx="6">
                  <c:v>11.18</c:v>
                </c:pt>
                <c:pt idx="7">
                  <c:v>15.9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6EB-4BDE-825E-60949F530C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0460568"/>
        <c:axId val="2100457576"/>
      </c:barChart>
      <c:catAx>
        <c:axId val="210046056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00457576"/>
        <c:crosses val="autoZero"/>
        <c:auto val="1"/>
        <c:lblAlgn val="ctr"/>
        <c:lblOffset val="100"/>
        <c:noMultiLvlLbl val="0"/>
      </c:catAx>
      <c:valAx>
        <c:axId val="21004575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4605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324067361453113"/>
          <c:y val="0.0413825512905484"/>
          <c:w val="0.242260012637309"/>
          <c:h val="0.11270662177309"/>
        </c:manualLayout>
      </c:layout>
      <c:overlay val="0"/>
      <c:txPr>
        <a:bodyPr/>
        <a:lstStyle/>
        <a:p>
          <a:pPr>
            <a:defRPr sz="12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0"/>
    <c:plotArea>
      <c:layout>
        <c:manualLayout>
          <c:layoutTarget val="inner"/>
          <c:xMode val="edge"/>
          <c:yMode val="edge"/>
          <c:x val="0.216316839904688"/>
          <c:y val="0.0538784839488784"/>
          <c:w val="0.604540987684304"/>
          <c:h val="0.72596606797695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Sheet2!$L$22</c:f>
              <c:strCache>
                <c:ptCount val="1"/>
                <c:pt idx="0">
                  <c:v>1992-1994</c:v>
                </c:pt>
              </c:strCache>
            </c:strRef>
          </c:tx>
          <c:spPr>
            <a:solidFill>
              <a:schemeClr val="accent3"/>
            </a:solidFill>
          </c:spPr>
          <c:invertIfNegative val="0"/>
          <c:cat>
            <c:strRef>
              <c:f>Sheet2!$M$21:$U$21</c:f>
              <c:strCache>
                <c:ptCount val="9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Vietnam</c:v>
                </c:pt>
                <c:pt idx="5">
                  <c:v>Cambodia</c:v>
                </c:pt>
                <c:pt idx="6">
                  <c:v>India</c:v>
                </c:pt>
                <c:pt idx="7">
                  <c:v>China</c:v>
                </c:pt>
                <c:pt idx="8">
                  <c:v>Indonesia</c:v>
                </c:pt>
              </c:strCache>
            </c:strRef>
          </c:cat>
          <c:val>
            <c:numRef>
              <c:f>Sheet2!$M$22:$U$22</c:f>
              <c:numCache>
                <c:formatCode>General</c:formatCode>
                <c:ptCount val="9"/>
                <c:pt idx="0">
                  <c:v>10.92</c:v>
                </c:pt>
                <c:pt idx="1">
                  <c:v>17.87</c:v>
                </c:pt>
                <c:pt idx="2">
                  <c:v>50.19</c:v>
                </c:pt>
                <c:pt idx="3">
                  <c:v>73.49</c:v>
                </c:pt>
                <c:pt idx="4">
                  <c:v>77.09</c:v>
                </c:pt>
                <c:pt idx="5">
                  <c:v>77.2</c:v>
                </c:pt>
                <c:pt idx="6">
                  <c:v>79.67999999999998</c:v>
                </c:pt>
                <c:pt idx="7">
                  <c:v>82.31</c:v>
                </c:pt>
                <c:pt idx="8">
                  <c:v>84.91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4B8-4349-B80E-B02AA0AAD5A7}"/>
            </c:ext>
          </c:extLst>
        </c:ser>
        <c:ser>
          <c:idx val="1"/>
          <c:order val="1"/>
          <c:tx>
            <c:strRef>
              <c:f>Sheet2!$L$23</c:f>
              <c:strCache>
                <c:ptCount val="1"/>
                <c:pt idx="0">
                  <c:v>2009-2012</c:v>
                </c:pt>
              </c:strCache>
            </c:strRef>
          </c:tx>
          <c:spPr>
            <a:solidFill>
              <a:schemeClr val="accent2"/>
            </a:solidFill>
          </c:spPr>
          <c:invertIfNegative val="0"/>
          <c:cat>
            <c:strRef>
              <c:f>Sheet2!$M$21:$U$21</c:f>
              <c:strCache>
                <c:ptCount val="9"/>
                <c:pt idx="0">
                  <c:v>Malaysia</c:v>
                </c:pt>
                <c:pt idx="1">
                  <c:v>Thailand</c:v>
                </c:pt>
                <c:pt idx="2">
                  <c:v>Philippines</c:v>
                </c:pt>
                <c:pt idx="3">
                  <c:v>Lao PDR</c:v>
                </c:pt>
                <c:pt idx="4">
                  <c:v>Vietnam</c:v>
                </c:pt>
                <c:pt idx="5">
                  <c:v>Cambodia</c:v>
                </c:pt>
                <c:pt idx="6">
                  <c:v>India</c:v>
                </c:pt>
                <c:pt idx="7">
                  <c:v>China</c:v>
                </c:pt>
                <c:pt idx="8">
                  <c:v>Indonesia</c:v>
                </c:pt>
              </c:strCache>
            </c:strRef>
          </c:cat>
          <c:val>
            <c:numRef>
              <c:f>Sheet2!$M$23:$U$23</c:f>
              <c:numCache>
                <c:formatCode>General</c:formatCode>
                <c:ptCount val="9"/>
                <c:pt idx="0">
                  <c:v>2.71</c:v>
                </c:pt>
                <c:pt idx="1">
                  <c:v>1.23</c:v>
                </c:pt>
                <c:pt idx="2">
                  <c:v>37.61</c:v>
                </c:pt>
                <c:pt idx="3">
                  <c:v>63.28</c:v>
                </c:pt>
                <c:pt idx="4">
                  <c:v>13.86</c:v>
                </c:pt>
                <c:pt idx="5">
                  <c:v>37.0</c:v>
                </c:pt>
                <c:pt idx="6">
                  <c:v>58.01</c:v>
                </c:pt>
                <c:pt idx="7">
                  <c:v>27.24</c:v>
                </c:pt>
                <c:pt idx="8">
                  <c:v>41.67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4B8-4349-B80E-B02AA0AAD5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0420024"/>
        <c:axId val="2100417032"/>
      </c:barChart>
      <c:catAx>
        <c:axId val="21004200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00417032"/>
        <c:crosses val="autoZero"/>
        <c:auto val="1"/>
        <c:lblAlgn val="ctr"/>
        <c:lblOffset val="100"/>
        <c:noMultiLvlLbl val="0"/>
      </c:catAx>
      <c:valAx>
        <c:axId val="21004170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42002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20702972201391"/>
          <c:y val="0.0364784245916283"/>
          <c:w val="0.67634081876552"/>
          <c:h val="0.8144653414091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Sheet3!$B$35</c:f>
              <c:strCache>
                <c:ptCount val="1"/>
                <c:pt idx="0">
                  <c:v>2011=2014</c:v>
                </c:pt>
              </c:strCache>
            </c:strRef>
          </c:tx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E2F-4174-B03E-9BB670790FA0}"/>
              </c:ext>
            </c:extLst>
          </c:dPt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E2F-4174-B03E-9BB670790FA0}"/>
              </c:ext>
            </c:extLst>
          </c:dPt>
          <c:dPt>
            <c:idx val="2"/>
            <c:invertIfNegative val="0"/>
            <c:bubble3D val="0"/>
            <c:spPr>
              <a:solidFill>
                <a:srgbClr val="3366FF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E2F-4174-B03E-9BB670790FA0}"/>
              </c:ext>
            </c:extLst>
          </c:dPt>
          <c:dPt>
            <c:idx val="3"/>
            <c:invertIfNegative val="0"/>
            <c:bubble3D val="0"/>
            <c:spPr>
              <a:solidFill>
                <a:schemeClr val="accent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E2F-4174-B03E-9BB670790FA0}"/>
              </c:ext>
            </c:extLst>
          </c:dPt>
          <c:dPt>
            <c:idx val="4"/>
            <c:invertIfNegative val="0"/>
            <c:bubble3D val="0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9-7E2F-4174-B03E-9BB670790FA0}"/>
              </c:ext>
            </c:extLst>
          </c:dPt>
          <c:dPt>
            <c:idx val="5"/>
            <c:invertIfNegative val="0"/>
            <c:bubble3D val="0"/>
            <c:spPr>
              <a:solidFill>
                <a:schemeClr val="accent3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B-7E2F-4174-B03E-9BB670790FA0}"/>
              </c:ext>
            </c:extLst>
          </c:dPt>
          <c:dPt>
            <c:idx val="6"/>
            <c:invertIfNegative val="0"/>
            <c:bubble3D val="0"/>
            <c:spPr>
              <a:solidFill>
                <a:schemeClr val="accent6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D-7E2F-4174-B03E-9BB670790FA0}"/>
              </c:ext>
            </c:extLst>
          </c:dPt>
          <c:dPt>
            <c:idx val="7"/>
            <c:invertIfNegative val="0"/>
            <c:bubble3D val="0"/>
            <c:spPr>
              <a:solidFill>
                <a:schemeClr val="accent1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F-7E2F-4174-B03E-9BB670790FA0}"/>
              </c:ext>
            </c:extLst>
          </c:dPt>
          <c:cat>
            <c:strRef>
              <c:f>Sheet3!$C$34:$J$34</c:f>
              <c:strCache>
                <c:ptCount val="8"/>
                <c:pt idx="0">
                  <c:v>Malaysia</c:v>
                </c:pt>
                <c:pt idx="1">
                  <c:v>Thailand</c:v>
                </c:pt>
                <c:pt idx="2">
                  <c:v>Indonesia</c:v>
                </c:pt>
                <c:pt idx="3">
                  <c:v>Vietnam</c:v>
                </c:pt>
                <c:pt idx="4">
                  <c:v>Cambodia</c:v>
                </c:pt>
                <c:pt idx="5">
                  <c:v>India</c:v>
                </c:pt>
                <c:pt idx="6">
                  <c:v>Lao PDR</c:v>
                </c:pt>
                <c:pt idx="7">
                  <c:v>Philippines</c:v>
                </c:pt>
              </c:strCache>
            </c:strRef>
          </c:cat>
          <c:val>
            <c:numRef>
              <c:f>Sheet3!$C$35:$J$35</c:f>
              <c:numCache>
                <c:formatCode>General</c:formatCode>
                <c:ptCount val="8"/>
                <c:pt idx="0">
                  <c:v>0.6</c:v>
                </c:pt>
                <c:pt idx="1">
                  <c:v>10.5</c:v>
                </c:pt>
                <c:pt idx="2">
                  <c:v>11.3</c:v>
                </c:pt>
                <c:pt idx="3">
                  <c:v>13.5</c:v>
                </c:pt>
                <c:pt idx="4">
                  <c:v>17.7</c:v>
                </c:pt>
                <c:pt idx="5">
                  <c:v>21.9</c:v>
                </c:pt>
                <c:pt idx="6">
                  <c:v>23.2</c:v>
                </c:pt>
                <c:pt idx="7">
                  <c:v>25.23319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10-7E2F-4174-B03E-9BB670790F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100366840"/>
        <c:axId val="2100363768"/>
      </c:barChart>
      <c:catAx>
        <c:axId val="21003668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00363768"/>
        <c:crosses val="autoZero"/>
        <c:auto val="1"/>
        <c:lblAlgn val="ctr"/>
        <c:lblOffset val="100"/>
        <c:noMultiLvlLbl val="0"/>
      </c:catAx>
      <c:valAx>
        <c:axId val="21003637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0036684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0.03952</cdr:x>
      <cdr:y>0.48331</cdr:y>
    </cdr:from>
    <cdr:to>
      <cdr:x>0.15063</cdr:x>
      <cdr:y>0.68534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325234" y="218743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400" dirty="0"/>
            <a:t>% of population living on $1.90/day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0.04693</cdr:x>
      <cdr:y>0</cdr:y>
    </cdr:from>
    <cdr:to>
      <cdr:x>0.12134</cdr:x>
      <cdr:y>0.92478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-686416" y="862437"/>
          <a:ext cx="2695219" cy="584776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square" rtlCol="0">
          <a:sp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1600" dirty="0"/>
            <a:t>% of population living </a:t>
          </a:r>
        </a:p>
        <a:p xmlns:a="http://schemas.openxmlformats.org/drawingml/2006/main">
          <a:pPr algn="ctr"/>
          <a:r>
            <a:rPr lang="en-US" sz="1600" dirty="0"/>
            <a:t>on $3.10/day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0.0531</cdr:x>
      <cdr:y>0.57243</cdr:y>
    </cdr:from>
    <cdr:to>
      <cdr:x>0.25071</cdr:x>
      <cdr:y>0.77447</cdr:y>
    </cdr:to>
    <cdr:sp macro="" textlink="">
      <cdr:nvSpPr>
        <cdr:cNvPr id="2" name="TextBox 1"/>
        <cdr:cNvSpPr txBox="1"/>
      </cdr:nvSpPr>
      <cdr:spPr>
        <a:xfrm xmlns:a="http://schemas.openxmlformats.org/drawingml/2006/main" rot="16200000">
          <a:off x="245710" y="259080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1100" dirty="0"/>
            <a:t>Share of population (%) below national poverty line</a:t>
          </a: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5417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2612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365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5537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9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501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22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48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626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84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632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E6999-AFF2-8F49-BAC4-4194D2465CD5}" type="datetimeFigureOut">
              <a:rPr lang="en-US" smtClean="0"/>
              <a:t>8/22/17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937608-3336-6D43-92FE-A077C358E4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61979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chart" Target="../charts/chart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Patterns and </a:t>
            </a:r>
            <a:r>
              <a:rPr lang="en-US"/>
              <a:t>Concepts of 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Growth and Development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2</a:t>
            </a:r>
          </a:p>
          <a:p>
            <a:r>
              <a:rPr lang="en-US" dirty="0"/>
              <a:t>EE 462 – Dr. Paul Vandenberg</a:t>
            </a:r>
          </a:p>
          <a:p>
            <a:r>
              <a:rPr lang="en-US" dirty="0"/>
              <a:t>Semester 1 – </a:t>
            </a:r>
            <a:r>
              <a:rPr lang="en-US" dirty="0" smtClean="0"/>
              <a:t>2017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3296755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Income and growth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Major differences in income levels around the world</a:t>
            </a:r>
          </a:p>
          <a:p>
            <a:pPr lvl="1"/>
            <a:r>
              <a:rPr lang="en-US" dirty="0"/>
              <a:t>Some countries have grown faster than others</a:t>
            </a:r>
          </a:p>
          <a:p>
            <a:pPr lvl="1"/>
            <a:r>
              <a:rPr lang="en-US" dirty="0"/>
              <a:t>Connection between income level and growth rate obvious and important</a:t>
            </a:r>
          </a:p>
          <a:p>
            <a:r>
              <a:rPr lang="en-US" dirty="0"/>
              <a:t>Current developed countries have been growing </a:t>
            </a:r>
            <a:r>
              <a:rPr lang="en-US" dirty="0" smtClean="0"/>
              <a:t>at a good </a:t>
            </a:r>
            <a:r>
              <a:rPr lang="en-US" dirty="0" smtClean="0"/>
              <a:t>pace </a:t>
            </a:r>
            <a:r>
              <a:rPr lang="en-US" dirty="0" smtClean="0"/>
              <a:t>for </a:t>
            </a:r>
            <a:r>
              <a:rPr lang="en-US" dirty="0"/>
              <a:t>decades</a:t>
            </a:r>
          </a:p>
          <a:p>
            <a:pPr lvl="1"/>
            <a:r>
              <a:rPr lang="en-US" dirty="0"/>
              <a:t>And in some cases centuries</a:t>
            </a:r>
          </a:p>
          <a:p>
            <a:pPr lvl="1"/>
            <a:r>
              <a:rPr lang="en-US" dirty="0"/>
              <a:t>From about 1820, Western countries start to outgrow others</a:t>
            </a:r>
          </a:p>
          <a:p>
            <a:r>
              <a:rPr lang="en-US" dirty="0"/>
              <a:t>More consistency</a:t>
            </a:r>
          </a:p>
          <a:p>
            <a:pPr lvl="1"/>
            <a:r>
              <a:rPr lang="en-US" dirty="0"/>
              <a:t>Seldom experiencing severe recessions (periods of negative growth)</a:t>
            </a:r>
          </a:p>
          <a:p>
            <a:pPr lvl="2"/>
            <a:r>
              <a:rPr lang="en-US" dirty="0"/>
              <a:t>Negative growth: economy producing less than pervious period (month, quarter, year)</a:t>
            </a:r>
          </a:p>
          <a:p>
            <a:pPr lvl="2"/>
            <a:r>
              <a:rPr lang="en-US" dirty="0"/>
              <a:t>Recession: two quarters of negative growth</a:t>
            </a:r>
          </a:p>
          <a:p>
            <a:pPr lvl="2"/>
            <a:r>
              <a:rPr lang="en-US" dirty="0"/>
              <a:t>Depression: no accepted definition (several years of negative growth)</a:t>
            </a:r>
          </a:p>
        </p:txBody>
      </p:sp>
    </p:spTree>
    <p:extLst>
      <p:ext uri="{BB962C8B-B14F-4D97-AF65-F5344CB8AC3E}">
        <p14:creationId xmlns:p14="http://schemas.microsoft.com/office/powerpoint/2010/main" val="105920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Growth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many years does it take to double the size of the economy (GDP)</a:t>
            </a:r>
          </a:p>
          <a:p>
            <a:pPr lvl="1"/>
            <a:r>
              <a:rPr lang="en-US" dirty="0"/>
              <a:t>Or to double income per capita?</a:t>
            </a:r>
          </a:p>
          <a:p>
            <a:r>
              <a:rPr lang="en-US" dirty="0"/>
              <a:t>Rule of 70</a:t>
            </a:r>
          </a:p>
          <a:p>
            <a:pPr lvl="1"/>
            <a:r>
              <a:rPr lang="en-US" dirty="0"/>
              <a:t>If growth is 7% per year, doubles in 10 years</a:t>
            </a:r>
          </a:p>
          <a:p>
            <a:pPr lvl="1"/>
            <a:r>
              <a:rPr lang="en-US" dirty="0"/>
              <a:t>If growth is 4% per year, doubles in </a:t>
            </a:r>
            <a:r>
              <a:rPr lang="en-US" dirty="0" smtClean="0"/>
              <a:t>about 18 </a:t>
            </a:r>
            <a:r>
              <a:rPr lang="en-US" dirty="0"/>
              <a:t>years</a:t>
            </a:r>
          </a:p>
          <a:p>
            <a:pPr lvl="1"/>
            <a:r>
              <a:rPr lang="en-US" dirty="0"/>
              <a:t>If growth is 2% per year, doubles in 35 years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7661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Terms and indicators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GDP = total value of goods and services produced in an economy in one year</a:t>
            </a:r>
          </a:p>
          <a:p>
            <a:pPr lvl="1"/>
            <a:r>
              <a:rPr lang="en-US" dirty="0"/>
              <a:t>Entire amount (billions of $, THB, etc.)</a:t>
            </a:r>
          </a:p>
          <a:p>
            <a:pPr lvl="1"/>
            <a:r>
              <a:rPr lang="en-US" dirty="0"/>
              <a:t>Growth rate (% change over last year)</a:t>
            </a:r>
          </a:p>
          <a:p>
            <a:pPr lvl="1"/>
            <a:endParaRPr lang="en-US" dirty="0"/>
          </a:p>
          <a:p>
            <a:r>
              <a:rPr lang="en-US" dirty="0"/>
              <a:t>GDP per capita</a:t>
            </a:r>
          </a:p>
          <a:p>
            <a:pPr lvl="1"/>
            <a:r>
              <a:rPr lang="en-US" dirty="0"/>
              <a:t>GDP/population</a:t>
            </a:r>
          </a:p>
          <a:p>
            <a:pPr lvl="1"/>
            <a:r>
              <a:rPr lang="en-US" dirty="0"/>
              <a:t>Amount ($, THB, etc.)</a:t>
            </a:r>
          </a:p>
          <a:p>
            <a:pPr lvl="1"/>
            <a:r>
              <a:rPr lang="en-US" dirty="0"/>
              <a:t>Growth rate (% change over last year)</a:t>
            </a:r>
          </a:p>
        </p:txBody>
      </p:sp>
    </p:spTree>
    <p:extLst>
      <p:ext uri="{BB962C8B-B14F-4D97-AF65-F5344CB8AC3E}">
        <p14:creationId xmlns:p14="http://schemas.microsoft.com/office/powerpoint/2010/main" val="14743840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 make comparisons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38608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Adjust data for two issues:</a:t>
            </a:r>
          </a:p>
          <a:p>
            <a:pPr lvl="1"/>
            <a:r>
              <a:rPr lang="en-US" dirty="0"/>
              <a:t>Inflation </a:t>
            </a:r>
          </a:p>
          <a:p>
            <a:pPr lvl="2"/>
            <a:r>
              <a:rPr lang="en-US" dirty="0"/>
              <a:t>When comparing between </a:t>
            </a:r>
            <a:r>
              <a:rPr lang="en-US" b="1" dirty="0"/>
              <a:t>years</a:t>
            </a:r>
            <a:r>
              <a:rPr lang="en-US" dirty="0"/>
              <a:t> must account for inflation (are more goods and services being produced or just the prices increasing on the same quantity of goods and services?)</a:t>
            </a:r>
          </a:p>
          <a:p>
            <a:pPr lvl="1"/>
            <a:r>
              <a:rPr lang="en-US" dirty="0"/>
              <a:t>Price/Purchasing power differences</a:t>
            </a:r>
          </a:p>
          <a:p>
            <a:pPr lvl="2"/>
            <a:r>
              <a:rPr lang="en-US" dirty="0"/>
              <a:t>When comparing between </a:t>
            </a:r>
            <a:r>
              <a:rPr lang="en-US" b="1" dirty="0"/>
              <a:t>countries</a:t>
            </a:r>
            <a:r>
              <a:rPr lang="en-US" dirty="0"/>
              <a:t> and using common currency such as dollars</a:t>
            </a:r>
          </a:p>
          <a:p>
            <a:pPr lvl="2"/>
            <a:r>
              <a:rPr lang="en-US" dirty="0"/>
              <a:t>Same pair of shoes costs more in Japan than Thailand, when using common currency to compare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68742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Inflation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Use “real” or “constant” terms</a:t>
            </a:r>
          </a:p>
          <a:p>
            <a:r>
              <a:rPr lang="en-US" dirty="0"/>
              <a:t>Nets or adjusts for the rate of inflation</a:t>
            </a:r>
          </a:p>
          <a:p>
            <a:r>
              <a:rPr lang="en-US" dirty="0"/>
              <a:t>(“nominal” is when figures not adjusted for inflation; so it is real vs. nominal) </a:t>
            </a:r>
          </a:p>
          <a:p>
            <a:r>
              <a:rPr lang="en-US" dirty="0"/>
              <a:t>Set a base year, all figures converted to 2011 dollars, or 2005 THB, etc. </a:t>
            </a:r>
          </a:p>
        </p:txBody>
      </p:sp>
    </p:spTree>
    <p:extLst>
      <p:ext uri="{BB962C8B-B14F-4D97-AF65-F5344CB8AC3E}">
        <p14:creationId xmlns:p14="http://schemas.microsoft.com/office/powerpoint/2010/main" val="2822409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Purchasing power parity (PPP)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Adjusts for fact that same thing costs more in one country than another (when compared using a common currency such as $).</a:t>
            </a:r>
          </a:p>
          <a:p>
            <a:r>
              <a:rPr lang="en-US" dirty="0"/>
              <a:t>Simple example</a:t>
            </a:r>
          </a:p>
          <a:p>
            <a:pPr lvl="1"/>
            <a:r>
              <a:rPr lang="en-US" dirty="0"/>
              <a:t>Loaf of bread costs $1 in US and THB 11.67 in Thailand</a:t>
            </a:r>
          </a:p>
          <a:p>
            <a:pPr lvl="1"/>
            <a:r>
              <a:rPr lang="en-US" dirty="0"/>
              <a:t>Exchange rate is $ 1 = THB 35</a:t>
            </a:r>
          </a:p>
          <a:p>
            <a:pPr lvl="1"/>
            <a:r>
              <a:rPr lang="en-US" dirty="0"/>
              <a:t>In $ terms, the loaf in Thailand costs about $0.33</a:t>
            </a:r>
          </a:p>
          <a:p>
            <a:pPr lvl="1"/>
            <a:r>
              <a:rPr lang="en-US" dirty="0"/>
              <a:t>So a person in Thailand spends less in $ terms to buy the loaf, i.e. needs less ($) to purchase to the same amount of food</a:t>
            </a:r>
          </a:p>
          <a:p>
            <a:r>
              <a:rPr lang="en-US" dirty="0"/>
              <a:t> Two implications</a:t>
            </a:r>
          </a:p>
          <a:p>
            <a:pPr lvl="1"/>
            <a:r>
              <a:rPr lang="en-US" dirty="0"/>
              <a:t>Value of production in Thailand is higher in actual terms than if stated in $ using standard exchange rate</a:t>
            </a:r>
          </a:p>
          <a:p>
            <a:pPr lvl="1"/>
            <a:r>
              <a:rPr lang="en-US" dirty="0"/>
              <a:t>A person’s income of say $75,000 buys more in Thailand than in US</a:t>
            </a:r>
          </a:p>
          <a:p>
            <a:pPr lvl="1"/>
            <a:r>
              <a:rPr lang="en-US" dirty="0"/>
              <a:t>Or, a person with income of $25,000 in Thailand can buy has much as person earning $75,000 in US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3277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When to use real and PPP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Growth rate</a:t>
            </a:r>
          </a:p>
          <a:p>
            <a:pPr lvl="1"/>
            <a:r>
              <a:rPr lang="en-US" dirty="0"/>
              <a:t>Need to adjust for inflation</a:t>
            </a:r>
          </a:p>
          <a:p>
            <a:pPr lvl="1"/>
            <a:r>
              <a:rPr lang="en-US" dirty="0"/>
              <a:t>Growth in real terms</a:t>
            </a:r>
          </a:p>
          <a:p>
            <a:pPr lvl="1"/>
            <a:r>
              <a:rPr lang="en-US" dirty="0"/>
              <a:t>Nearly always use real growth rate</a:t>
            </a:r>
          </a:p>
          <a:p>
            <a:r>
              <a:rPr lang="en-US" dirty="0"/>
              <a:t>Level comparison</a:t>
            </a:r>
          </a:p>
          <a:p>
            <a:pPr lvl="1"/>
            <a:r>
              <a:rPr lang="en-US" dirty="0"/>
              <a:t>If not making international comparisons, do not need to use PPP</a:t>
            </a:r>
          </a:p>
          <a:p>
            <a:pPr lvl="1"/>
            <a:r>
              <a:rPr lang="en-US" dirty="0"/>
              <a:t>E.g. comparing GDP p.c. for Thailand for different years, need to adjust for inflation but not for PPP</a:t>
            </a:r>
          </a:p>
        </p:txBody>
      </p:sp>
    </p:spTree>
    <p:extLst>
      <p:ext uri="{BB962C8B-B14F-4D97-AF65-F5344CB8AC3E}">
        <p14:creationId xmlns:p14="http://schemas.microsoft.com/office/powerpoint/2010/main" val="12890571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Expression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“</a:t>
            </a:r>
            <a:r>
              <a:rPr lang="en-US" dirty="0">
                <a:solidFill>
                  <a:schemeClr val="tx2">
                    <a:lumMod val="60000"/>
                    <a:lumOff val="40000"/>
                  </a:schemeClr>
                </a:solidFill>
              </a:rPr>
              <a:t>PPP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constant</a:t>
            </a:r>
            <a:r>
              <a:rPr lang="en-US" dirty="0"/>
              <a:t>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</a:rPr>
              <a:t>2011</a:t>
            </a:r>
            <a:r>
              <a:rPr lang="en-US" dirty="0"/>
              <a:t> </a:t>
            </a:r>
            <a:r>
              <a:rPr lang="en-US" dirty="0">
                <a:solidFill>
                  <a:srgbClr val="0000FF"/>
                </a:solidFill>
              </a:rPr>
              <a:t>international $</a:t>
            </a:r>
            <a:r>
              <a:rPr lang="en-US" dirty="0"/>
              <a:t>”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                    </a:t>
            </a:r>
            <a:r>
              <a:rPr lang="en-US" dirty="0">
                <a:solidFill>
                  <a:srgbClr val="0000FF"/>
                </a:solidFill>
              </a:rPr>
              <a:t>Expressed in US$</a:t>
            </a:r>
          </a:p>
          <a:p>
            <a:pPr marL="0" indent="0">
              <a:buNone/>
            </a:pPr>
            <a:r>
              <a:rPr lang="en-US" dirty="0"/>
              <a:t>						</a:t>
            </a:r>
            <a:r>
              <a:rPr lang="en-US" dirty="0">
                <a:solidFill>
                  <a:srgbClr val="77933C"/>
                </a:solidFill>
              </a:rPr>
              <a:t>All years adjusted to 2011 value              </a:t>
            </a:r>
          </a:p>
          <a:p>
            <a:pPr marL="0" indent="0">
              <a:buNone/>
            </a:pPr>
            <a:r>
              <a:rPr lang="en-US" dirty="0"/>
              <a:t>			</a:t>
            </a:r>
            <a:r>
              <a:rPr lang="en-US" dirty="0">
                <a:solidFill>
                  <a:srgbClr val="FF0000"/>
                </a:solidFill>
              </a:rPr>
              <a:t>Adjusted for inflation</a:t>
            </a:r>
          </a:p>
          <a:p>
            <a:pPr marL="0" indent="0">
              <a:buNone/>
            </a:pPr>
            <a:r>
              <a:rPr lang="en-US" dirty="0">
                <a:solidFill>
                  <a:srgbClr val="558ED5"/>
                </a:solidFill>
              </a:rPr>
              <a:t>Adjusted for differences in purchasing power</a:t>
            </a:r>
          </a:p>
          <a:p>
            <a:pPr marL="0" indent="0">
              <a:buNone/>
            </a:pPr>
            <a:r>
              <a:rPr lang="en-US" dirty="0"/>
              <a:t>     </a:t>
            </a:r>
            <a:endParaRPr lang="en-US" sz="2800" dirty="0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1270000" y="2755900"/>
            <a:ext cx="0" cy="1905000"/>
          </a:xfrm>
          <a:prstGeom prst="straightConnector1">
            <a:avLst/>
          </a:prstGeom>
          <a:ln>
            <a:solidFill>
              <a:schemeClr val="accent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2540000" y="2755900"/>
            <a:ext cx="0" cy="139700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3644900" y="2755900"/>
            <a:ext cx="0" cy="863600"/>
          </a:xfrm>
          <a:prstGeom prst="straightConnector1">
            <a:avLst/>
          </a:prstGeom>
          <a:ln>
            <a:solidFill>
              <a:schemeClr val="accent3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362700" y="2755900"/>
            <a:ext cx="12700" cy="508000"/>
          </a:xfrm>
          <a:prstGeom prst="straightConnector1">
            <a:avLst/>
          </a:prstGeom>
          <a:ln>
            <a:solidFill>
              <a:srgbClr val="0000FF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20398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Thailand – GDP annual growth (%)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98993078"/>
              </p:ext>
            </p:extLst>
          </p:nvPr>
        </p:nvGraphicFramePr>
        <p:xfrm>
          <a:off x="536577" y="1545941"/>
          <a:ext cx="8229600" cy="28087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49417" y="5001038"/>
            <a:ext cx="70532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Green: Golden Decade:  high growth 			1987-95 =     8%- 13%</a:t>
            </a:r>
          </a:p>
          <a:p>
            <a:r>
              <a:rPr lang="en-US" dirty="0"/>
              <a:t>Red: Asian Financial Crisis: negative growth		1997-98 =   -2.8%,  -7.6%</a:t>
            </a:r>
          </a:p>
          <a:p>
            <a:r>
              <a:rPr lang="en-US" dirty="0"/>
              <a:t>Orange: Variable growth						2008 =          -0.7 to 7.5</a:t>
            </a:r>
          </a:p>
        </p:txBody>
      </p:sp>
    </p:spTree>
    <p:extLst>
      <p:ext uri="{BB962C8B-B14F-4D97-AF65-F5344CB8AC3E}">
        <p14:creationId xmlns:p14="http://schemas.microsoft.com/office/powerpoint/2010/main" val="31947520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GDP annual growth (%)</a:t>
            </a:r>
            <a:br>
              <a:rPr lang="en-US" dirty="0"/>
            </a:br>
            <a:r>
              <a:rPr lang="en-US" sz="3100" dirty="0"/>
              <a:t>Singapore, China and Thailand, 1980-2015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592349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35440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Country income classification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World Bank provides four-part classification</a:t>
            </a:r>
          </a:p>
          <a:p>
            <a:r>
              <a:rPr lang="en-US" dirty="0"/>
              <a:t>Common reference</a:t>
            </a:r>
          </a:p>
          <a:p>
            <a:r>
              <a:rPr lang="en-US" dirty="0"/>
              <a:t>Based on GNI (gross national income) </a:t>
            </a:r>
          </a:p>
          <a:p>
            <a:pPr lvl="1"/>
            <a:r>
              <a:rPr lang="en-US" dirty="0"/>
              <a:t>using the “Atlas method” for exchange rate adjustments</a:t>
            </a:r>
          </a:p>
          <a:p>
            <a:pPr lvl="1"/>
            <a:r>
              <a:rPr lang="en-US" dirty="0"/>
              <a:t>Set in US$</a:t>
            </a:r>
          </a:p>
          <a:p>
            <a:pPr lvl="1"/>
            <a:r>
              <a:rPr lang="en-CA" dirty="0"/>
              <a:t>Does not use PPP</a:t>
            </a:r>
            <a:endParaRPr lang="en-US" dirty="0"/>
          </a:p>
          <a:p>
            <a:pPr lvl="1"/>
            <a:r>
              <a:rPr lang="en-US" dirty="0"/>
              <a:t>Thresholds are adjusted from time to time</a:t>
            </a:r>
          </a:p>
          <a:p>
            <a:pPr lvl="1"/>
            <a:r>
              <a:rPr lang="en-US" dirty="0"/>
              <a:t>Countries move between classifications as income rises (or periodically falls)</a:t>
            </a:r>
          </a:p>
          <a:p>
            <a:r>
              <a:rPr lang="en-US" dirty="0"/>
              <a:t>In Asia</a:t>
            </a:r>
          </a:p>
          <a:p>
            <a:pPr lvl="1"/>
            <a:r>
              <a:rPr lang="en-US" dirty="0"/>
              <a:t>Only 3 low income countries</a:t>
            </a:r>
          </a:p>
          <a:p>
            <a:pPr lvl="1"/>
            <a:r>
              <a:rPr lang="en-US" dirty="0"/>
              <a:t>All other low-income countries in Africa (+ Haiti)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2144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Country income classifications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1147117"/>
              </p:ext>
            </p:extLst>
          </p:nvPr>
        </p:nvGraphicFramePr>
        <p:xfrm>
          <a:off x="457200" y="1600200"/>
          <a:ext cx="8229600" cy="478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87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84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113318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No.</a:t>
                      </a:r>
                      <a:r>
                        <a:rPr lang="en-US" baseline="0" dirty="0"/>
                        <a:t> of countries</a:t>
                      </a:r>
                      <a:endParaRPr lang="en-US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Thresholds</a:t>
                      </a:r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GNI per capita</a:t>
                      </a:r>
                      <a:r>
                        <a:rPr lang="en-US" baseline="0" dirty="0"/>
                        <a:t> (Atlas method)</a:t>
                      </a:r>
                      <a:endParaRPr lang="en-US" dirty="0"/>
                    </a:p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$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From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Low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1,025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Lower-middle</a:t>
                      </a:r>
                      <a:r>
                        <a:rPr lang="en-US" baseline="0" dirty="0"/>
                        <a:t> income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1,026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4,035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Upper-middle</a:t>
                      </a:r>
                      <a:r>
                        <a:rPr lang="en-US" baseline="0" dirty="0"/>
                        <a:t> income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4,036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12,475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601814">
                <a:tc>
                  <a:txBody>
                    <a:bodyPr/>
                    <a:lstStyle/>
                    <a:p>
                      <a:r>
                        <a:rPr lang="en-US" dirty="0"/>
                        <a:t>High income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12,476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and up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10171">
                <a:tc>
                  <a:txBody>
                    <a:bodyPr/>
                    <a:lstStyle/>
                    <a:p>
                      <a:r>
                        <a:rPr lang="en-US" dirty="0"/>
                        <a:t>Source: World Bank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35354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2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CA" dirty="0"/>
              <a:t>What is Thailand currently classified as?</a:t>
            </a:r>
          </a:p>
          <a:p>
            <a:pPr lvl="1"/>
            <a:r>
              <a:rPr lang="en-CA" dirty="0"/>
              <a:t>Low</a:t>
            </a:r>
          </a:p>
          <a:p>
            <a:pPr lvl="1"/>
            <a:r>
              <a:rPr lang="en-CA" dirty="0"/>
              <a:t>Lower middle</a:t>
            </a:r>
          </a:p>
          <a:p>
            <a:pPr lvl="1"/>
            <a:r>
              <a:rPr lang="en-CA" dirty="0"/>
              <a:t>Upper middle</a:t>
            </a:r>
          </a:p>
          <a:p>
            <a:pPr lvl="1"/>
            <a:r>
              <a:rPr lang="en-CA" dirty="0"/>
              <a:t>High</a:t>
            </a:r>
          </a:p>
          <a:p>
            <a:pPr lvl="1"/>
            <a:endParaRPr lang="en-CA" dirty="0"/>
          </a:p>
          <a:p>
            <a:pPr lvl="1"/>
            <a:r>
              <a:rPr lang="en-CA" dirty="0"/>
              <a:t>Asia has three low income countries, which are they?</a:t>
            </a:r>
          </a:p>
          <a:p>
            <a:pPr lvl="1"/>
            <a:r>
              <a:rPr lang="en-CA" dirty="0"/>
              <a:t>Three countries in Asia recently graduated from low to lower-middle income countries, which are they?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44879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High-income </a:t>
            </a:r>
            <a:r>
              <a:rPr lang="en-US" dirty="0" smtClean="0"/>
              <a:t>economies </a:t>
            </a:r>
            <a:r>
              <a:rPr lang="en-US" dirty="0"/>
              <a:t>in Asia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3059806"/>
              </p:ext>
            </p:extLst>
          </p:nvPr>
        </p:nvGraphicFramePr>
        <p:xfrm>
          <a:off x="457200" y="1600200"/>
          <a:ext cx="8229600" cy="482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65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184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687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Main economies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Oil exporters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Small islands/dependencies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Japan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Oman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North Marianna</a:t>
                      </a:r>
                      <a:r>
                        <a:rPr lang="en-US" baseline="0" dirty="0"/>
                        <a:t> Islands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South Korea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Qatar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French Polynesia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Singapore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Saudi Arabia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New Caledonia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Bahrain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Guam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Taiwan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Brunei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Hong</a:t>
                      </a:r>
                      <a:r>
                        <a:rPr lang="en-US" baseline="0" dirty="0"/>
                        <a:t>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Kuwait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/>
                        <a:t>Nauru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Macao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UAE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Australia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New Zealand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/>
                        <a:t>Source: World Bank classifications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80115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Thailand: </a:t>
            </a:r>
            <a:br>
              <a:rPr lang="en-US" dirty="0"/>
            </a:br>
            <a:r>
              <a:rPr lang="en-US" dirty="0"/>
              <a:t>A high-income country soon?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9626602"/>
              </p:ext>
            </p:extLst>
          </p:nvPr>
        </p:nvGraphicFramePr>
        <p:xfrm>
          <a:off x="4254500" y="1600201"/>
          <a:ext cx="4762500" cy="4902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66701" y="2019300"/>
            <a:ext cx="37973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‘High-income country” currently defined by World Bank as having  GNI per capita of $12,476 or more</a:t>
            </a:r>
          </a:p>
          <a:p>
            <a:endParaRPr lang="en-US" sz="2400" dirty="0"/>
          </a:p>
          <a:p>
            <a:r>
              <a:rPr lang="en-US" sz="2400" dirty="0"/>
              <a:t>Malaysia is not so far away.</a:t>
            </a:r>
          </a:p>
          <a:p>
            <a:endParaRPr lang="en-US" sz="2400" dirty="0"/>
          </a:p>
          <a:p>
            <a:r>
              <a:rPr lang="en-US" sz="2400" dirty="0"/>
              <a:t>Thailand has a way to go.</a:t>
            </a:r>
          </a:p>
          <a:p>
            <a:endParaRPr lang="en-US" sz="2400" dirty="0"/>
          </a:p>
          <a:p>
            <a:r>
              <a:rPr lang="en-US" sz="2400" dirty="0"/>
              <a:t>Both are currently upper</a:t>
            </a:r>
            <a:r>
              <a:rPr lang="en-US" sz="2400"/>
              <a:t>-middle-income </a:t>
            </a:r>
            <a:r>
              <a:rPr lang="en-US" sz="2400" dirty="0"/>
              <a:t>countries.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8447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Least Developed Countries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Used by United Nations</a:t>
            </a:r>
          </a:p>
          <a:p>
            <a:r>
              <a:rPr lang="en-US" dirty="0"/>
              <a:t>Based on three-part assessment</a:t>
            </a:r>
          </a:p>
          <a:p>
            <a:pPr lvl="1"/>
            <a:r>
              <a:rPr lang="en-US" dirty="0"/>
              <a:t>GNI per capita </a:t>
            </a:r>
          </a:p>
          <a:p>
            <a:pPr lvl="2"/>
            <a:r>
              <a:rPr lang="en-US" dirty="0"/>
              <a:t>Uses low-income country threshold used by World Bank, , but uses a 3-year average</a:t>
            </a:r>
          </a:p>
          <a:p>
            <a:pPr lvl="1"/>
            <a:r>
              <a:rPr lang="en-US" dirty="0"/>
              <a:t>Human assets index</a:t>
            </a:r>
          </a:p>
          <a:p>
            <a:pPr lvl="1"/>
            <a:r>
              <a:rPr lang="en-US" dirty="0"/>
              <a:t>Economic vulnerability index</a:t>
            </a:r>
          </a:p>
          <a:p>
            <a:r>
              <a:rPr lang="en-US" dirty="0"/>
              <a:t>48 countries globally are Least Developed</a:t>
            </a:r>
          </a:p>
          <a:p>
            <a:pPr lvl="2"/>
            <a:r>
              <a:rPr lang="en-US" dirty="0"/>
              <a:t>One quarter (12) are in Asia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5874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UN - Least Developed Countries </a:t>
            </a:r>
            <a:br>
              <a:rPr lang="en-US" dirty="0"/>
            </a:br>
            <a:r>
              <a:rPr lang="en-US" sz="3600" dirty="0"/>
              <a:t>in Asia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7931119"/>
              </p:ext>
            </p:extLst>
          </p:nvPr>
        </p:nvGraphicFramePr>
        <p:xfrm>
          <a:off x="457200" y="1600200"/>
          <a:ext cx="8229600" cy="4940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65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064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3942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b="1" dirty="0"/>
                        <a:t>Middle East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Pacific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Afghanistan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Solomon Islands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Yemen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Timor-Leste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Tuvalu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46100">
                <a:tc>
                  <a:txBody>
                    <a:bodyPr/>
                    <a:lstStyle/>
                    <a:p>
                      <a:r>
                        <a:rPr lang="en-US" b="1" dirty="0"/>
                        <a:t>South and South</a:t>
                      </a:r>
                      <a:r>
                        <a:rPr lang="en-US" b="1" baseline="0" dirty="0"/>
                        <a:t>east Asia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Kiribati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Bangladesh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Vanuatu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Bhutan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Nepal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Cambodia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439420">
                <a:tc>
                  <a:txBody>
                    <a:bodyPr/>
                    <a:lstStyle/>
                    <a:p>
                      <a:r>
                        <a:rPr lang="en-US" dirty="0"/>
                        <a:t>Lao</a:t>
                      </a:r>
                      <a:r>
                        <a:rPr lang="en-US" baseline="0" dirty="0"/>
                        <a:t> PDR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98709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4638"/>
            <a:ext cx="3987938" cy="1143000"/>
          </a:xfrm>
        </p:spPr>
        <p:txBody>
          <a:bodyPr/>
          <a:lstStyle/>
          <a:p>
            <a:r>
              <a:rPr lang="en-US" dirty="0"/>
              <a:t>GDP per capita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6563981"/>
              </p:ext>
            </p:extLst>
          </p:nvPr>
        </p:nvGraphicFramePr>
        <p:xfrm>
          <a:off x="4320402" y="274638"/>
          <a:ext cx="4823597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57201" y="1712374"/>
            <a:ext cx="386320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Large differences in GDP p.c. in Asia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Per capita income on the rise (in real/constant PPP terms)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Singapore and South Korea have seen very large increases, as part of their growth process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Increases, as well, for Thailand, China and Indonesia but from a lower base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Income in China has increased very rapidly in recent decades on the back of high growth.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Many countries see a periodic fall in GDP pc usually not lasting more than 1 year</a:t>
            </a:r>
          </a:p>
        </p:txBody>
      </p:sp>
    </p:spTree>
    <p:extLst>
      <p:ext uri="{BB962C8B-B14F-4D97-AF65-F5344CB8AC3E}">
        <p14:creationId xmlns:p14="http://schemas.microsoft.com/office/powerpoint/2010/main" val="2217478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274638"/>
            <a:ext cx="3693107" cy="930008"/>
          </a:xfrm>
        </p:spPr>
        <p:txBody>
          <a:bodyPr>
            <a:normAutofit fontScale="90000"/>
          </a:bodyPr>
          <a:lstStyle/>
          <a:p>
            <a:r>
              <a:rPr lang="en-US" dirty="0"/>
              <a:t>ASEAN situation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3783824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</a:p>
        </p:txBody>
      </p:sp>
      <p:graphicFrame>
        <p:nvGraphicFramePr>
          <p:cNvPr id="4" name="Chart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6513207"/>
              </p:ext>
            </p:extLst>
          </p:nvPr>
        </p:nvGraphicFramePr>
        <p:xfrm>
          <a:off x="4429504" y="274638"/>
          <a:ext cx="4540151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1205875"/>
            <a:ext cx="39723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Also large variations in ASEAN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Malaysia and Thailand (along with Singapore and Brunei) above the rest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Notice trajectories of Indonesia and Philippines, which had similar p.c.  income in 1990 but diverged since then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CLMV much lower levels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Major economies suffered a shock in late 1990s due to Asian Financial Crisis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CLMV less affected because less exposed to international capital flight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Also impact of GFC of 2008-2009  </a:t>
            </a:r>
          </a:p>
        </p:txBody>
      </p:sp>
    </p:spTree>
    <p:extLst>
      <p:ext uri="{BB962C8B-B14F-4D97-AF65-F5344CB8AC3E}">
        <p14:creationId xmlns:p14="http://schemas.microsoft.com/office/powerpoint/2010/main" val="1530799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Drawbacks of p.c. income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It is an average</a:t>
            </a:r>
          </a:p>
          <a:p>
            <a:pPr lvl="1"/>
            <a:r>
              <a:rPr lang="en-US" dirty="0"/>
              <a:t>Y/person = Total Y/Population, where Y = income</a:t>
            </a:r>
          </a:p>
          <a:p>
            <a:r>
              <a:rPr lang="en-US" dirty="0"/>
              <a:t>Can have wide disparities  - many poor, some very rich </a:t>
            </a:r>
          </a:p>
          <a:p>
            <a:pPr lvl="1"/>
            <a:r>
              <a:rPr lang="en-US" dirty="0"/>
              <a:t>average can be same </a:t>
            </a:r>
            <a:r>
              <a:rPr lang="en-US" dirty="0" smtClean="0"/>
              <a:t>as </a:t>
            </a:r>
            <a:r>
              <a:rPr lang="en-US" dirty="0"/>
              <a:t>in </a:t>
            </a:r>
            <a:r>
              <a:rPr lang="en-US" dirty="0" smtClean="0"/>
              <a:t>a country </a:t>
            </a:r>
            <a:r>
              <a:rPr lang="en-US" dirty="0"/>
              <a:t>with few poor and few rich</a:t>
            </a:r>
          </a:p>
          <a:p>
            <a:r>
              <a:rPr lang="en-US" dirty="0"/>
              <a:t> How to assess development level then?</a:t>
            </a:r>
          </a:p>
          <a:p>
            <a:pPr lvl="1"/>
            <a:r>
              <a:rPr lang="en-US" dirty="0"/>
              <a:t>Poverty rate</a:t>
            </a:r>
          </a:p>
          <a:p>
            <a:pPr lvl="2"/>
            <a:r>
              <a:rPr lang="en-US" dirty="0"/>
              <a:t>% of population that is poor (below poverty line)</a:t>
            </a:r>
          </a:p>
          <a:p>
            <a:pPr lvl="1"/>
            <a:r>
              <a:rPr lang="en-US" dirty="0"/>
              <a:t>Human Development Index</a:t>
            </a:r>
          </a:p>
          <a:p>
            <a:pPr lvl="1"/>
            <a:r>
              <a:rPr lang="en-US" dirty="0"/>
              <a:t>Selected indicators of education, health, hunger</a:t>
            </a:r>
          </a:p>
          <a:p>
            <a:pPr lvl="1"/>
            <a:r>
              <a:rPr lang="en-US" dirty="0"/>
              <a:t>Inequality </a:t>
            </a:r>
          </a:p>
          <a:p>
            <a:r>
              <a:rPr lang="en-US" dirty="0"/>
              <a:t>What other indicators?</a:t>
            </a:r>
          </a:p>
        </p:txBody>
      </p:sp>
    </p:spTree>
    <p:extLst>
      <p:ext uri="{BB962C8B-B14F-4D97-AF65-F5344CB8AC3E}">
        <p14:creationId xmlns:p14="http://schemas.microsoft.com/office/powerpoint/2010/main" val="118443529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Extreme Poverty, $1.90 per day</a:t>
            </a:r>
            <a:br>
              <a:rPr lang="en-US" dirty="0"/>
            </a:br>
            <a:r>
              <a:rPr lang="en-US" sz="3100" dirty="0"/>
              <a:t>(2011 PPP)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4875670"/>
              </p:ext>
            </p:extLst>
          </p:nvPr>
        </p:nvGraphicFramePr>
        <p:xfrm>
          <a:off x="3537966" y="1600200"/>
          <a:ext cx="5386329" cy="48070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74208" y="1600200"/>
            <a:ext cx="334519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Extreme poverty has declined remarkably over the past 2 decades as a result of growth (and MDGs ?)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Non (or virtually non) existent in Singapore, South Korea Malaysia, Thailand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Huge reductions in Viet Nam and China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Still fairly prominent in Lao PDR and South Asia</a:t>
            </a:r>
          </a:p>
          <a:p>
            <a:r>
              <a:rPr lang="en-US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399779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Poverty, $3.10/day</a:t>
            </a:r>
            <a:br>
              <a:rPr lang="en-US" dirty="0"/>
            </a:br>
            <a:r>
              <a:rPr lang="en-US" sz="3100" dirty="0"/>
              <a:t> (PPP, 2011)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30616277"/>
              </p:ext>
            </p:extLst>
          </p:nvPr>
        </p:nvGraphicFramePr>
        <p:xfrm>
          <a:off x="827793" y="1701034"/>
          <a:ext cx="7859007" cy="322062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793" y="5035058"/>
            <a:ext cx="7859007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000" dirty="0"/>
              <a:t>With a higher poverty line, more people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More countries still need to make progress to reduce poverty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25% or 30% or more of population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More than half the population in India and Lao PDR considered poor</a:t>
            </a:r>
          </a:p>
          <a:p>
            <a:pPr marL="285750" indent="-285750">
              <a:buFont typeface="Arial"/>
              <a:buChar char="•"/>
            </a:pPr>
            <a:r>
              <a:rPr lang="en-US" sz="2000" dirty="0"/>
              <a:t>This level of poverty being eliminated in Thailand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1958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National Poverty Lines, % of poor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0806544"/>
              </p:ext>
            </p:extLst>
          </p:nvPr>
        </p:nvGraphicFramePr>
        <p:xfrm>
          <a:off x="4059590" y="1600200"/>
          <a:ext cx="462721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63600" y="1727200"/>
            <a:ext cx="3060701" cy="4801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dirty="0"/>
              <a:t>In addition to globally set poverty lines ($1.90, $3.10), countries set their own definitions of what it means to be poor.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Thailand appears to have a higher poverty line than Malaysia (compare with $3.10 day poverty in previous slide)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Comparing this and previous slide appears that national lines are set lower than $3.10/day </a:t>
            </a:r>
          </a:p>
          <a:p>
            <a:pPr marL="285750" indent="-285750">
              <a:buFont typeface="Arial"/>
              <a:buChar char="•"/>
            </a:pPr>
            <a:r>
              <a:rPr lang="en-US" dirty="0"/>
              <a:t>Why do we have global poverty lines?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503911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Human Development Index - HDI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Concern with overemphasis on income as a development measure, UNDP devised the HDI</a:t>
            </a:r>
          </a:p>
          <a:p>
            <a:r>
              <a:rPr lang="en-US" dirty="0"/>
              <a:t>Combines p.c. income with health and education measures</a:t>
            </a:r>
          </a:p>
          <a:p>
            <a:pPr lvl="1"/>
            <a:r>
              <a:rPr lang="en-US" dirty="0"/>
              <a:t>Life expectancy at birth</a:t>
            </a:r>
          </a:p>
          <a:p>
            <a:pPr lvl="1"/>
            <a:r>
              <a:rPr lang="en-US" dirty="0"/>
              <a:t>Expected years of schooling</a:t>
            </a:r>
          </a:p>
          <a:p>
            <a:pPr lvl="1"/>
            <a:r>
              <a:rPr lang="en-US" dirty="0"/>
              <a:t>Mean years of schooling</a:t>
            </a:r>
          </a:p>
          <a:p>
            <a:r>
              <a:rPr lang="en-US" dirty="0"/>
              <a:t>188 countries are ranked for 2014 (latest)</a:t>
            </a:r>
          </a:p>
          <a:p>
            <a:r>
              <a:rPr lang="en-US" dirty="0"/>
              <a:t>Also shows whether HDI ranking is above or below p.c. income rank</a:t>
            </a:r>
          </a:p>
          <a:p>
            <a:pPr lvl="1"/>
            <a:r>
              <a:rPr lang="en-US" dirty="0"/>
              <a:t>Some countries have higher human development than suggested by income level</a:t>
            </a:r>
          </a:p>
          <a:p>
            <a:pPr lvl="1"/>
            <a:r>
              <a:rPr lang="en-US" dirty="0"/>
              <a:t>For others it is lower</a:t>
            </a:r>
          </a:p>
        </p:txBody>
      </p:sp>
    </p:spTree>
    <p:extLst>
      <p:ext uri="{BB962C8B-B14F-4D97-AF65-F5344CB8AC3E}">
        <p14:creationId xmlns:p14="http://schemas.microsoft.com/office/powerpoint/2010/main" val="41526354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5937294"/>
              </p:ext>
            </p:extLst>
          </p:nvPr>
        </p:nvGraphicFramePr>
        <p:xfrm>
          <a:off x="457200" y="469900"/>
          <a:ext cx="8229600" cy="5760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65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946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2653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HDI Rank, 2014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Selected Countries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Above (+) or below (-) its world p.c.</a:t>
                      </a:r>
                      <a:r>
                        <a:rPr lang="en-US" baseline="0" dirty="0"/>
                        <a:t> income rank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 (highest)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Norway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Singapore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17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South Korea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+13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Japan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+7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Brunei Darussalam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-26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62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Malaysia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90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China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-7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7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92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Thailand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-13</a:t>
                      </a:r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8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110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Indonesia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-9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130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India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141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Lao PDR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-6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143</a:t>
                      </a:r>
                    </a:p>
                  </a:txBody>
                  <a:tcP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Cambodia</a:t>
                      </a:r>
                    </a:p>
                  </a:txBody>
                  <a:tcP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+7</a:t>
                      </a:r>
                    </a:p>
                  </a:txBody>
                  <a:tcP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2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148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Myanmar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-12</a:t>
                      </a:r>
                    </a:p>
                  </a:txBody>
                  <a:tcPr>
                    <a:solidFill>
                      <a:srgbClr val="C3D69B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3"/>
                  </a:ext>
                </a:extLst>
              </a:tr>
              <a:tr h="3580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188 (lowest)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Niger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-5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61214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1270</TotalTime>
  <Words>1622</Words>
  <Application>Microsoft Macintosh PowerPoint</Application>
  <PresentationFormat>On-screen Show (4:3)</PresentationFormat>
  <Paragraphs>290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Patterns and Concepts of  Growth and Development</vt:lpstr>
      <vt:lpstr>Income and growth</vt:lpstr>
      <vt:lpstr>Growth matters</vt:lpstr>
      <vt:lpstr>Terms and indicators</vt:lpstr>
      <vt:lpstr>To make comparisons</vt:lpstr>
      <vt:lpstr>Inflation</vt:lpstr>
      <vt:lpstr>Purchasing power parity (PPP)</vt:lpstr>
      <vt:lpstr>When to use real and PPP</vt:lpstr>
      <vt:lpstr>Expression</vt:lpstr>
      <vt:lpstr>Thailand – GDP annual growth (%) </vt:lpstr>
      <vt:lpstr>GDP annual growth (%) Singapore, China and Thailand, 1980-2015</vt:lpstr>
      <vt:lpstr>Country income classification</vt:lpstr>
      <vt:lpstr>Country income classifications</vt:lpstr>
      <vt:lpstr>Take 2 minutes</vt:lpstr>
      <vt:lpstr>High-income economies in Asia</vt:lpstr>
      <vt:lpstr>Thailand:  A high-income country soon?</vt:lpstr>
      <vt:lpstr>Least Developed Countries</vt:lpstr>
      <vt:lpstr>UN - Least Developed Countries  in Asia</vt:lpstr>
      <vt:lpstr>GDP per capita</vt:lpstr>
      <vt:lpstr>ASEAN situation</vt:lpstr>
      <vt:lpstr>Drawbacks of p.c. income</vt:lpstr>
      <vt:lpstr>Extreme Poverty, $1.90 per day (2011 PPP)</vt:lpstr>
      <vt:lpstr>Poverty, $3.10/day  (PPP, 2011)</vt:lpstr>
      <vt:lpstr>National Poverty Lines, % of poor</vt:lpstr>
      <vt:lpstr>Human Development Index - HDI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Patterns of  Growth and Development</dc:title>
  <dc:creator>Akiko Vandenberg</dc:creator>
  <cp:lastModifiedBy>Akiko Vandenberg</cp:lastModifiedBy>
  <cp:revision>64</cp:revision>
  <dcterms:created xsi:type="dcterms:W3CDTF">2016-07-14T09:10:46Z</dcterms:created>
  <dcterms:modified xsi:type="dcterms:W3CDTF">2017-08-22T00:13:23Z</dcterms:modified>
</cp:coreProperties>
</file>