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6"/>
  </p:notesMasterIdLst>
  <p:sldIdLst>
    <p:sldId id="574" r:id="rId2"/>
    <p:sldId id="640" r:id="rId3"/>
    <p:sldId id="638" r:id="rId4"/>
    <p:sldId id="639" r:id="rId5"/>
    <p:sldId id="635" r:id="rId6"/>
    <p:sldId id="636" r:id="rId7"/>
    <p:sldId id="559" r:id="rId8"/>
    <p:sldId id="576" r:id="rId9"/>
    <p:sldId id="577" r:id="rId10"/>
    <p:sldId id="503" r:id="rId11"/>
    <p:sldId id="579" r:id="rId12"/>
    <p:sldId id="580" r:id="rId13"/>
    <p:sldId id="581" r:id="rId14"/>
    <p:sldId id="504" r:id="rId15"/>
    <p:sldId id="582" r:id="rId16"/>
    <p:sldId id="583" r:id="rId17"/>
    <p:sldId id="461" r:id="rId18"/>
    <p:sldId id="411" r:id="rId19"/>
    <p:sldId id="641" r:id="rId20"/>
    <p:sldId id="654" r:id="rId21"/>
    <p:sldId id="642" r:id="rId22"/>
    <p:sldId id="648" r:id="rId23"/>
    <p:sldId id="649" r:id="rId24"/>
    <p:sldId id="650" r:id="rId25"/>
    <p:sldId id="602" r:id="rId26"/>
    <p:sldId id="511" r:id="rId27"/>
    <p:sldId id="606" r:id="rId28"/>
    <p:sldId id="494" r:id="rId29"/>
    <p:sldId id="514" r:id="rId30"/>
    <p:sldId id="491" r:id="rId31"/>
    <p:sldId id="651" r:id="rId32"/>
    <p:sldId id="603" r:id="rId33"/>
    <p:sldId id="647" r:id="rId34"/>
    <p:sldId id="492" r:id="rId35"/>
    <p:sldId id="604" r:id="rId36"/>
    <p:sldId id="646" r:id="rId37"/>
    <p:sldId id="652" r:id="rId38"/>
    <p:sldId id="653" r:id="rId39"/>
    <p:sldId id="493" r:id="rId40"/>
    <p:sldId id="530" r:id="rId41"/>
    <p:sldId id="644" r:id="rId42"/>
    <p:sldId id="531" r:id="rId43"/>
    <p:sldId id="631" r:id="rId44"/>
    <p:sldId id="645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5" autoAdjust="0"/>
    <p:restoredTop sz="94660"/>
  </p:normalViewPr>
  <p:slideViewPr>
    <p:cSldViewPr>
      <p:cViewPr varScale="1">
        <p:scale>
          <a:sx n="74" d="100"/>
          <a:sy n="74" d="100"/>
        </p:scale>
        <p:origin x="43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11/19/2018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34019" y="1600200"/>
            <a:ext cx="9109981" cy="136451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MK 202</a:t>
            </a:r>
            <a:br>
              <a:rPr lang="en-US" sz="3600" dirty="0" smtClean="0"/>
            </a:br>
            <a:r>
              <a:rPr lang="en-US" sz="3200" dirty="0" smtClean="0"/>
              <a:t>Integrated </a:t>
            </a:r>
            <a:r>
              <a:rPr lang="en-US" sz="3200" dirty="0"/>
              <a:t>Marketing Communications (IMC</a:t>
            </a:r>
            <a:r>
              <a:rPr lang="en-US" sz="3200" dirty="0" smtClean="0"/>
              <a:t>) I </a:t>
            </a:r>
            <a:endParaRPr lang="en-US" sz="3200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227404" y="3420191"/>
            <a:ext cx="6400800" cy="16002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</a:t>
            </a:r>
            <a:r>
              <a:rPr lang="en-US" sz="3600" dirty="0" err="1"/>
              <a:t>Ajarn</a:t>
            </a:r>
            <a:r>
              <a:rPr lang="en-US" sz="3600" dirty="0"/>
              <a:t> </a:t>
            </a:r>
            <a:r>
              <a:rPr lang="en-US" sz="3600" dirty="0" err="1"/>
              <a:t>Suwalya</a:t>
            </a:r>
            <a:r>
              <a:rPr lang="en-US" sz="3600" dirty="0"/>
              <a:t> </a:t>
            </a:r>
            <a:r>
              <a:rPr lang="en-US" sz="3600" dirty="0" err="1"/>
              <a:t>Khemvaraporn</a:t>
            </a:r>
            <a:endParaRPr lang="en-US" sz="3600" dirty="0"/>
          </a:p>
          <a:p>
            <a:endParaRPr lang="en-US" sz="2800" dirty="0"/>
          </a:p>
          <a:p>
            <a:endParaRPr lang="en-US" sz="3600" dirty="0"/>
          </a:p>
          <a:p>
            <a:endParaRPr lang="en-US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0" y="229461"/>
            <a:ext cx="10668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75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hlink"/>
                </a:solidFill>
              </a:rPr>
              <a:t>Branding Recap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138" y="1265097"/>
            <a:ext cx="8029248" cy="501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55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5971082" y="2421229"/>
            <a:ext cx="2965554" cy="45719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Marketing Planning Overview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076" y="424721"/>
            <a:ext cx="4874220" cy="60057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1907" y="3156936"/>
            <a:ext cx="1950126" cy="25351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4674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Forbes Top 10 Most Valuable Brands</a:t>
            </a:r>
            <a:endParaRPr lang="en-US" dirty="0"/>
          </a:p>
        </p:txBody>
      </p:sp>
      <p:pic>
        <p:nvPicPr>
          <p:cNvPr id="66562" name="Picture 2" descr="http://dazeinfo.com/wp-content/uploads/2014/11/Worlds-most-valuable-brands-Forbes-20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142984"/>
            <a:ext cx="8358246" cy="55100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3221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86918" y="158838"/>
            <a:ext cx="8358214" cy="1143000"/>
          </a:xfrm>
          <a:prstGeom prst="rect">
            <a:avLst/>
          </a:prstGeom>
        </p:spPr>
        <p:txBody>
          <a:bodyPr bIns="91440" anchor="b" anchorCtr="0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 Recipe for success</a:t>
            </a:r>
            <a:endParaRPr lang="en-US" dirty="0" smtClean="0">
              <a:solidFill>
                <a:schemeClr val="hlin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4295" y="1964713"/>
            <a:ext cx="76200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4P's </a:t>
            </a:r>
            <a:r>
              <a:rPr lang="en-US" sz="4800" b="1" dirty="0">
                <a:solidFill>
                  <a:srgbClr val="0070C0"/>
                </a:solidFill>
              </a:rPr>
              <a:t>must</a:t>
            </a:r>
            <a:r>
              <a:rPr lang="en-US" sz="2400" dirty="0"/>
              <a:t> revolve around the</a:t>
            </a:r>
          </a:p>
          <a:p>
            <a:r>
              <a:rPr lang="en-US" sz="7200" dirty="0">
                <a:solidFill>
                  <a:srgbClr val="FF0000"/>
                </a:solidFill>
              </a:rPr>
              <a:t> </a:t>
            </a:r>
            <a:r>
              <a:rPr lang="en-US" sz="5500" dirty="0" smtClean="0">
                <a:solidFill>
                  <a:srgbClr val="FF0000"/>
                </a:solidFill>
              </a:rPr>
              <a:t>Positioning</a:t>
            </a:r>
            <a:endParaRPr lang="en-US" sz="5500" dirty="0">
              <a:solidFill>
                <a:srgbClr val="FF0000"/>
              </a:solidFill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3478525" y="4459053"/>
            <a:ext cx="1587500" cy="1587500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233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819462" y="2547078"/>
            <a:ext cx="8324538" cy="4572000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Ø"/>
            </a:pPr>
            <a:r>
              <a:rPr lang="en-US" sz="3600"/>
              <a:t>Product – Clear Positioning?</a:t>
            </a:r>
          </a:p>
          <a:p>
            <a:pPr>
              <a:buFont typeface="Wingdings" charset="2"/>
              <a:buChar char="Ø"/>
            </a:pPr>
            <a:r>
              <a:rPr lang="en-US" sz="3600"/>
              <a:t>Price $$$$$</a:t>
            </a:r>
          </a:p>
          <a:p>
            <a:pPr>
              <a:buFont typeface="Wingdings" charset="2"/>
              <a:buChar char="Ø"/>
            </a:pPr>
            <a:r>
              <a:rPr lang="en-US" sz="3600"/>
              <a:t>Place/Distribution</a:t>
            </a:r>
          </a:p>
          <a:p>
            <a:pPr>
              <a:buFont typeface="Wingdings" charset="2"/>
              <a:buChar char="Ø"/>
            </a:pPr>
            <a:r>
              <a:rPr lang="en-US" sz="3600"/>
              <a:t>Promotions- Effective communications?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61441" y="1161737"/>
            <a:ext cx="8278317" cy="56819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The Marketing Mix for Successful Brands</a:t>
            </a:r>
          </a:p>
          <a:p>
            <a:r>
              <a:rPr lang="en-US" dirty="0">
                <a:solidFill>
                  <a:schemeClr val="hlink"/>
                </a:solidFill>
              </a:rPr>
              <a:t>4P's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436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051" y="449707"/>
            <a:ext cx="9031574" cy="1143000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hlink"/>
                </a:solidFill>
              </a:rPr>
              <a:t>Words…What words come to your mind?</a:t>
            </a:r>
          </a:p>
          <a:p>
            <a:r>
              <a:rPr lang="en-US" sz="2800" dirty="0">
                <a:solidFill>
                  <a:schemeClr val="hlink"/>
                </a:solidFill>
              </a:rPr>
              <a:t>Feelings…How do you feel when watching the ad?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116" y="2272803"/>
            <a:ext cx="6133474" cy="41067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95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1682" name="Picture 2" descr="http://fc00.deviantart.net/fs71/f/2010/156/9/8/Kobe___Nike_Ad_by_tooldesig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2691" y="1143000"/>
            <a:ext cx="4548219" cy="51167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2732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0658" name="Picture 2" descr="http://graphics8.nytimes.com/images/2006/12/17/business/17BUZZ.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85860"/>
            <a:ext cx="5357850" cy="535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3830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182380" y="1443471"/>
            <a:ext cx="8686800" cy="1470025"/>
          </a:xfrm>
        </p:spPr>
        <p:txBody>
          <a:bodyPr>
            <a:normAutofit/>
          </a:bodyPr>
          <a:lstStyle/>
          <a:p>
            <a:r>
              <a:rPr sz="4800" b="1" smtClean="0"/>
              <a:t> Promotio</a:t>
            </a:r>
            <a:r>
              <a:rPr lang="en-US" sz="4800" b="1"/>
              <a:t>nal</a:t>
            </a:r>
            <a:r>
              <a:rPr sz="4800" b="1" smtClean="0"/>
              <a:t> Mix</a:t>
            </a:r>
            <a:r>
              <a:rPr lang="en-US" sz="4800" b="1"/>
              <a:t> </a:t>
            </a:r>
          </a:p>
          <a:p>
            <a:r>
              <a:rPr lang="en-US" sz="3600" b="1" smtClean="0"/>
              <a:t>Marketing Communications Mix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671" y="3242510"/>
            <a:ext cx="4261787" cy="31922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602105" y="2286000"/>
            <a:ext cx="8242092" cy="4572000"/>
          </a:xfrm>
        </p:spPr>
        <p:txBody>
          <a:bodyPr/>
          <a:lstStyle/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The specific </a:t>
            </a:r>
            <a:r>
              <a:rPr lang="en-US" sz="4400" b="1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blend of promotional tools</a:t>
            </a:r>
            <a:r>
              <a:rPr lang="en-US" sz="44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that the company uses to persuasively communicate </a:t>
            </a:r>
            <a:r>
              <a:rPr lang="en-US" sz="4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customer value and build customer relationships.</a:t>
            </a:r>
            <a:endParaRPr lang="th-TH" sz="4800" b="1" dirty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5964" y="205320"/>
            <a:ext cx="8907905" cy="1267918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72861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52137" y="1635177"/>
            <a:ext cx="7772400" cy="457200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itchFamily="2" charset="2"/>
              <a:buChar char="v"/>
            </a:pPr>
            <a:r>
              <a:rPr lang="en-US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Advertising</a:t>
            </a:r>
          </a:p>
          <a:p>
            <a:pPr lvl="1" eaLnBrk="1" hangingPunct="1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Any paid form of non personal presentation and promotion of ideas, goods, or services by an identified sponsor.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Sales Promotion</a:t>
            </a:r>
          </a:p>
          <a:p>
            <a:pPr lvl="1" eaLnBrk="1" hangingPunct="1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Short-term incentives to encourage the purchase or sale of a product or service.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Public Relations (PR)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Building good relations with the company’s various publics by obtaining favorable publicity, building up a good corporate image, and handling or heading off unfavorable rumors, stories, and events.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6239322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35964" y="1635177"/>
            <a:ext cx="7772400" cy="45720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Personal Selling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Personal presentation by the firm’s sales force for the purpose of making sales and building customer relationships.</a:t>
            </a:r>
          </a:p>
          <a:p>
            <a:pPr eaLnBrk="1" hangingPunct="1">
              <a:buNone/>
            </a:pPr>
            <a:endParaRPr lang="en-US" dirty="0" smtClean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en-US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Direct Marketing &amp; Digital marketing</a:t>
            </a:r>
          </a:p>
          <a:p>
            <a:pPr lvl="1" eaLnBrk="1" hangingPunct="1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Direct connections with carefully targeted individual consumers to both obtain an immediate response and cultivate lasting customer relationships—the use of telephone, mail, fax, e-mail, the Internet, social media and other tools to communicate directly with specific consumers.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5964" y="149902"/>
            <a:ext cx="77724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188811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ctrTitle"/>
          </p:nvPr>
        </p:nvSpPr>
        <p:spPr>
          <a:xfrm>
            <a:off x="228600" y="1186722"/>
            <a:ext cx="8915400" cy="1883504"/>
          </a:xfrm>
        </p:spPr>
        <p:txBody>
          <a:bodyPr>
            <a:normAutofit/>
          </a:bodyPr>
          <a:lstStyle/>
          <a:p>
            <a:r>
              <a:rPr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IMC</a:t>
            </a:r>
            <a:endParaRPr lang="th-TH" sz="6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426" name="Picture 2" descr="http://marketing.esncm.com/wp-content/uploads/2012/02/simple_img_1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3505200"/>
            <a:ext cx="5715000" cy="2676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964" y="205320"/>
            <a:ext cx="8907905" cy="126791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The Changing Communications Environment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sz="quarter" idx="1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>
                <a:latin typeface="Tahoma" pitchFamily="34" charset="0"/>
              </a:rPr>
              <a:t>Two factors are changing the face of today’s marketing communications:</a:t>
            </a: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381000" y="2667000"/>
            <a:ext cx="8351838" cy="1239838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bliqueTopRigh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 eaLnBrk="0" hangingPunct="0"/>
            <a:r>
              <a:rPr lang="en-US" sz="2800" dirty="0">
                <a:latin typeface="Tahoma" pitchFamily="34" charset="0"/>
              </a:rPr>
              <a:t>As mass markets have fragmented, marketers</a:t>
            </a:r>
          </a:p>
          <a:p>
            <a:pPr algn="ctr" eaLnBrk="0" hangingPunct="0"/>
            <a:r>
              <a:rPr lang="en-US" sz="2800" dirty="0">
                <a:latin typeface="Tahoma" pitchFamily="34" charset="0"/>
              </a:rPr>
              <a:t>are shifting away from mass marketing</a:t>
            </a: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457200" y="4343400"/>
            <a:ext cx="8351838" cy="1544638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 eaLnBrk="0" hangingPunct="0"/>
            <a:r>
              <a:rPr lang="en-US" sz="2800" dirty="0">
                <a:latin typeface="Tahoma" pitchFamily="34" charset="0"/>
              </a:rPr>
              <a:t>Vast improvements in information technology</a:t>
            </a:r>
          </a:p>
          <a:p>
            <a:pPr algn="ctr" eaLnBrk="0" hangingPunct="0"/>
            <a:r>
              <a:rPr lang="en-US" sz="2800" dirty="0">
                <a:latin typeface="Tahoma" pitchFamily="34" charset="0"/>
              </a:rPr>
              <a:t>are speeding the movement toward segmented</a:t>
            </a:r>
          </a:p>
          <a:p>
            <a:pPr algn="ctr" eaLnBrk="0" hangingPunct="0"/>
            <a:r>
              <a:rPr lang="en-US" sz="2800" dirty="0">
                <a:latin typeface="Tahoma" pitchFamily="34" charset="0"/>
              </a:rPr>
              <a:t>marketing</a:t>
            </a:r>
          </a:p>
        </p:txBody>
      </p:sp>
    </p:spTree>
    <p:extLst>
      <p:ext uri="{BB962C8B-B14F-4D97-AF65-F5344CB8AC3E}">
        <p14:creationId xmlns:p14="http://schemas.microsoft.com/office/powerpoint/2010/main" val="19135183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964" y="205320"/>
            <a:ext cx="8907905" cy="1267918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Kimberly-Clark:New IMC Approaches</a:t>
            </a:r>
          </a:p>
        </p:txBody>
      </p:sp>
      <p:pic>
        <p:nvPicPr>
          <p:cNvPr id="9" name="Picture 2" descr="http://archive.blisstree.com/files/2009/08/huggies-pure-and-natural-disposable-di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524000"/>
            <a:ext cx="3276600" cy="3200400"/>
          </a:xfrm>
          <a:prstGeom prst="rect">
            <a:avLst/>
          </a:prstGeom>
          <a:noFill/>
        </p:spPr>
      </p:pic>
      <p:pic>
        <p:nvPicPr>
          <p:cNvPr id="10" name="Picture 4" descr="http://data.whicdn.com/images/32638473/3519628_ProductDescription_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1600200"/>
            <a:ext cx="4038600" cy="29718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33400" y="5029200"/>
            <a:ext cx="84006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Targets new and expectant mothers through mommy blogs, Web sites, </a:t>
            </a:r>
          </a:p>
          <a:p>
            <a:r>
              <a:rPr lang="en-US" dirty="0" smtClean="0"/>
              <a:t>print and online ads, e-mail, in-store promotions and in-hospital TV programming.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20519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5"/>
          <p:cNvSpPr>
            <a:spLocks noGrp="1" noChangeArrowheads="1"/>
          </p:cNvSpPr>
          <p:nvPr>
            <p:ph type="title"/>
          </p:nvPr>
        </p:nvSpPr>
        <p:spPr>
          <a:xfrm>
            <a:off x="533400" y="-152400"/>
            <a:ext cx="8229600" cy="5715000"/>
          </a:xfrm>
          <a:noFill/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32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3600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Conflicting messages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from different sources or promotional approaches can confuse company or brand images</a:t>
            </a: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3200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3200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The problem is particularly prevalent when </a:t>
            </a:r>
            <a:br>
              <a:rPr lang="en-US" sz="2800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functional specialists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handle individual forms of marketing communications independently</a:t>
            </a:r>
          </a:p>
        </p:txBody>
      </p:sp>
      <p:sp>
        <p:nvSpPr>
          <p:cNvPr id="1331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C6AC9B27-A54D-4161-884C-0CEC485B9A91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3316" name="Line 6"/>
          <p:cNvSpPr>
            <a:spLocks noChangeShapeType="1"/>
          </p:cNvSpPr>
          <p:nvPr/>
        </p:nvSpPr>
        <p:spPr bwMode="auto">
          <a:xfrm flipH="1">
            <a:off x="838200" y="18288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547141"/>
            <a:ext cx="8907905" cy="1267918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The Need for IMC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25BC94B8-F21C-4DB5-A1A1-E3F4F92CC481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4340" name="AutoShape 3"/>
          <p:cNvSpPr>
            <a:spLocks noChangeArrowheads="1"/>
          </p:cNvSpPr>
          <p:nvPr/>
        </p:nvSpPr>
        <p:spPr bwMode="auto">
          <a:xfrm>
            <a:off x="430213" y="1768475"/>
            <a:ext cx="8329612" cy="4468813"/>
          </a:xfrm>
          <a:prstGeom prst="foldedCorner">
            <a:avLst>
              <a:gd name="adj" fmla="val 12500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F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Using IMC, the company carefully</a:t>
            </a:r>
          </a:p>
          <a:p>
            <a:pPr algn="ctr"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integrates and coordinates its many</a:t>
            </a:r>
          </a:p>
          <a:p>
            <a:pPr algn="ctr"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communication channels 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to deliver</a:t>
            </a:r>
          </a:p>
          <a:p>
            <a:pPr algn="ctr" eaLnBrk="0" hangingPunct="0"/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 clear, consistent, and compelling </a:t>
            </a:r>
          </a:p>
          <a:p>
            <a:pPr algn="ctr" eaLnBrk="0" hangingPunct="0"/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message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about the organization</a:t>
            </a:r>
          </a:p>
          <a:p>
            <a:pPr algn="ctr"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and its 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products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341" name="Line 4"/>
          <p:cNvSpPr>
            <a:spLocks noChangeShapeType="1"/>
          </p:cNvSpPr>
          <p:nvPr/>
        </p:nvSpPr>
        <p:spPr bwMode="auto">
          <a:xfrm flipH="1">
            <a:off x="1162050" y="14478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7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The Need for IMC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25BC94B8-F21C-4DB5-A1A1-E3F4F92CC481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14341" name="Line 4"/>
          <p:cNvSpPr>
            <a:spLocks noChangeShapeType="1"/>
          </p:cNvSpPr>
          <p:nvPr/>
        </p:nvSpPr>
        <p:spPr bwMode="auto">
          <a:xfrm flipH="1">
            <a:off x="1162050" y="14478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7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The Communication Channels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50" y="1635211"/>
            <a:ext cx="6783049" cy="503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solidFill>
            <a:srgbClr val="CCFFFF"/>
          </a:solidFill>
          <a:ln w="28575">
            <a:solidFill>
              <a:srgbClr val="000080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/>
              <a:t> Haagen-Dazs</a:t>
            </a:r>
            <a:r>
              <a:rPr lang="en-US" sz="2000" dirty="0" smtClean="0"/>
              <a:t>:             A Beautifully Integrated Marketing Communications Campaign</a:t>
            </a:r>
            <a:endParaRPr lang="en-US" sz="2000" b="1" dirty="0" smtClean="0">
              <a:solidFill>
                <a:srgbClr val="FF3300"/>
              </a:solidFill>
            </a:endParaRPr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31D0383E-D40A-4BD5-B114-A55686CFA669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1600200"/>
            <a:ext cx="8229600" cy="3992563"/>
          </a:xfrm>
        </p:spPr>
        <p:txBody>
          <a:bodyPr>
            <a:normAutofit/>
          </a:bodyPr>
          <a:lstStyle/>
          <a:p>
            <a:pPr lvl="2" eaLnBrk="1" hangingPunct="1">
              <a:lnSpc>
                <a:spcPct val="90000"/>
              </a:lnSpc>
              <a:buFontTx/>
              <a:buNone/>
            </a:pP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“Haagen-Dazs loves honey bees” integrated marketing campaign uses rich, well-coordinated blend of communications elements to successfully deliver </a:t>
            </a:r>
            <a:r>
              <a:rPr lang="en-US" sz="2400" dirty="0" err="1" smtClean="0">
                <a:latin typeface="Arial" charset="0"/>
                <a:ea typeface="Arial" charset="0"/>
                <a:cs typeface="Arial" charset="0"/>
              </a:rPr>
              <a:t>Haagen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–</a:t>
            </a:r>
            <a:r>
              <a:rPr lang="en-US" sz="2400" dirty="0" err="1" smtClean="0">
                <a:latin typeface="Arial" charset="0"/>
                <a:ea typeface="Arial" charset="0"/>
                <a:cs typeface="Arial" charset="0"/>
              </a:rPr>
              <a:t>Dazs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’ unique message and positioning.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“It’s the brand with heart and soul”, “We’re not only raising brand awareness, but making a difference in the world.”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</a:pP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5778" name="Picture 2" descr="http://theinspirationroom.com/daily/interactive/2009/5/haagen-dazs-loves-honey-be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723661"/>
            <a:ext cx="2362200" cy="1675661"/>
          </a:xfrm>
          <a:prstGeom prst="rect">
            <a:avLst/>
          </a:prstGeom>
          <a:noFill/>
        </p:spPr>
      </p:pic>
      <p:pic>
        <p:nvPicPr>
          <p:cNvPr id="75780" name="Picture 4" descr="http://dairywithhoney.com/wp-content/uploads/2010/10/1253564486-haagen-dazs-loves-honey-bees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0133" y="4716463"/>
            <a:ext cx="1752600" cy="1752600"/>
          </a:xfrm>
          <a:prstGeom prst="rect">
            <a:avLst/>
          </a:prstGeom>
          <a:noFill/>
        </p:spPr>
      </p:pic>
      <p:pic>
        <p:nvPicPr>
          <p:cNvPr id="75782" name="Picture 6" descr="http://files.coloribus.com/files/adsarchive/part_1137/11375905/file/ice-cream-loves-honey-bees-small-199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75" y="4713808"/>
            <a:ext cx="2590800" cy="1826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417" y="6079116"/>
            <a:ext cx="768412" cy="54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96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35702" y="5106251"/>
            <a:ext cx="6172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new marketing communications model: Rovio Entertainment introduced the Angry Birds Space version of its popular game using only an online video campaign. The campaign reaped an astonishing 134 million views and 168,570 social shares.          </a:t>
            </a:r>
            <a:endParaRPr lang="th-TH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36" y="662066"/>
            <a:ext cx="7582068" cy="425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9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147" y="359398"/>
            <a:ext cx="8168182" cy="62487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263" y="5278392"/>
            <a:ext cx="1424066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8163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679" y="370451"/>
            <a:ext cx="7992256" cy="62127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263" y="5278392"/>
            <a:ext cx="1424066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875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580" y="213667"/>
            <a:ext cx="8129666" cy="63195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263" y="5278392"/>
            <a:ext cx="1424066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7885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144903" y="1443471"/>
            <a:ext cx="9186473" cy="1470025"/>
          </a:xfrm>
        </p:spPr>
        <p:txBody>
          <a:bodyPr>
            <a:normAutofit/>
          </a:bodyPr>
          <a:lstStyle/>
          <a:p>
            <a:r>
              <a:rPr sz="3600" b="1" smtClean="0"/>
              <a:t> </a:t>
            </a:r>
            <a:r>
              <a:rPr lang="en-US" sz="3600" b="1" smtClean="0"/>
              <a:t>Developing Effective Communications</a:t>
            </a:r>
            <a:endParaRPr lang="en-US" sz="3600" b="1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1105" y="3185410"/>
            <a:ext cx="4684427" cy="3502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24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5376AF41-A374-4D2A-AFA0-98E89BCFDF57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998689"/>
            <a:ext cx="8229600" cy="4279874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Step 1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Identifying the Target Audience</a:t>
            </a:r>
          </a:p>
          <a:p>
            <a:pPr lvl="1" eaLnBrk="1" hangingPunct="1"/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Affects decisions related to what, how, when, and where message will be said, as well as who will say it</a:t>
            </a: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1143000" y="16002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22847" y="-497577"/>
            <a:ext cx="8907905" cy="186124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633" y="3891223"/>
            <a:ext cx="8237663" cy="2166678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5376AF41-A374-4D2A-AFA0-98E89BCFDF57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41754" y="1395412"/>
            <a:ext cx="4761252" cy="4525963"/>
          </a:xfrm>
        </p:spPr>
        <p:txBody>
          <a:bodyPr/>
          <a:lstStyle/>
          <a:p>
            <a:pPr eaLnBrk="1" hangingPunct="1"/>
            <a:endParaRPr lang="en-US" sz="2800" b="1" dirty="0" smtClean="0">
              <a:latin typeface="Arial" charset="0"/>
              <a:ea typeface="Arial" charset="0"/>
              <a:cs typeface="Arial" charset="0"/>
            </a:endParaRPr>
          </a:p>
          <a:p>
            <a:pPr eaLnBrk="1" hangingPunct="1"/>
            <a:endParaRPr lang="en-US" sz="2800" b="1" dirty="0">
              <a:latin typeface="Arial" charset="0"/>
              <a:ea typeface="Arial" charset="0"/>
              <a:cs typeface="Arial" charset="0"/>
            </a:endParaRPr>
          </a:p>
          <a:p>
            <a:pPr eaLnBrk="1" hangingPunct="1"/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Step 2: </a:t>
            </a:r>
            <a: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Determining Communication  </a:t>
            </a:r>
            <a:b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Objectives</a:t>
            </a:r>
          </a:p>
          <a:p>
            <a:pPr marL="0" indent="0" eaLnBrk="1" hangingPunct="1">
              <a:buNone/>
            </a:pPr>
            <a:endParaRPr lang="en-US" sz="2800" b="1" dirty="0" smtClean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buFont typeface="Wingdings" charset="2"/>
              <a:buChar char="Ø"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Six buyer readiness stages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281863" y="5178425"/>
            <a:ext cx="1252537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Purchase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5791200" y="5181600"/>
            <a:ext cx="14001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Conviction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4267200" y="5181600"/>
            <a:ext cx="14382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Preference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3297238" y="5181600"/>
            <a:ext cx="893762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Liking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752600" y="5178425"/>
            <a:ext cx="14636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homa" pitchFamily="34" charset="0"/>
              </a:rPr>
              <a:t>Knowledge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228600" y="5178425"/>
            <a:ext cx="1441450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Awareness</a:t>
            </a: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1143000" y="16002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588" name="AutoShape 12"/>
          <p:cNvSpPr>
            <a:spLocks noChangeArrowheads="1"/>
          </p:cNvSpPr>
          <p:nvPr/>
        </p:nvSpPr>
        <p:spPr bwMode="auto">
          <a:xfrm>
            <a:off x="5184100" y="5729443"/>
            <a:ext cx="2578308" cy="859436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102419155 h 21600"/>
              <a:gd name="T4" fmla="*/ 2147483647 w 21600"/>
              <a:gd name="T5" fmla="*/ 204838141 h 21600"/>
              <a:gd name="T6" fmla="*/ 2147483647 w 21600"/>
              <a:gd name="T7" fmla="*/ 10241915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22847" y="-497577"/>
            <a:ext cx="8907905" cy="186124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6260" y="2076350"/>
            <a:ext cx="4404611" cy="229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27763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5376AF41-A374-4D2A-AFA0-98E89BCFDF57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303896"/>
            <a:ext cx="8199295" cy="5841834"/>
          </a:xfrm>
        </p:spPr>
        <p:txBody>
          <a:bodyPr/>
          <a:lstStyle/>
          <a:p>
            <a:pPr eaLnBrk="1" hangingPunct="1"/>
            <a:endParaRPr lang="en-US" sz="2800" dirty="0" smtClean="0">
              <a:latin typeface="Arial" charset="0"/>
              <a:ea typeface="Arial" charset="0"/>
              <a:cs typeface="Arial" charset="0"/>
            </a:endParaRPr>
          </a:p>
          <a:p>
            <a:pPr marL="0" indent="0" eaLnBrk="1" hangingPunct="1">
              <a:buNone/>
            </a:pPr>
            <a:endParaRPr lang="en-US" sz="28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buFont typeface="Wingdings" pitchFamily="2" charset="2"/>
              <a:buChar char="v"/>
            </a:pPr>
            <a:endParaRPr lang="en-US" sz="1600" dirty="0" smtClean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buFont typeface="Wingdings" pitchFamily="2" charset="2"/>
              <a:buChar char="v"/>
            </a:pPr>
            <a:r>
              <a:rPr lang="en-US" sz="16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Buyer readiness stages: the stages: The stages consumers normally pass through on the way to a purchase, including awareness, knowledge, liking, preference, conviction and finally the actually purchase.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281863" y="5178425"/>
            <a:ext cx="1252537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Purchase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5791200" y="5181600"/>
            <a:ext cx="14001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Conviction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4267200" y="5181600"/>
            <a:ext cx="14382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Preference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3297238" y="5181600"/>
            <a:ext cx="893762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Liking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752600" y="5178425"/>
            <a:ext cx="14636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homa" pitchFamily="34" charset="0"/>
              </a:rPr>
              <a:t>Knowledge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228600" y="5178425"/>
            <a:ext cx="1441450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Awareness</a:t>
            </a: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1219200" y="13716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588" name="AutoShape 12"/>
          <p:cNvSpPr>
            <a:spLocks noChangeArrowheads="1"/>
          </p:cNvSpPr>
          <p:nvPr/>
        </p:nvSpPr>
        <p:spPr bwMode="auto">
          <a:xfrm>
            <a:off x="3505200" y="6096000"/>
            <a:ext cx="1371600" cy="4572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102419155 h 21600"/>
              <a:gd name="T4" fmla="*/ 2147483647 w 21600"/>
              <a:gd name="T5" fmla="*/ 204838141 h 21600"/>
              <a:gd name="T6" fmla="*/ 2147483647 w 21600"/>
              <a:gd name="T7" fmla="*/ 10241915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981200" y="2667000"/>
            <a:ext cx="1905000" cy="1938992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A goal of marketing in general and of marketing</a:t>
            </a:r>
          </a:p>
          <a:p>
            <a:r>
              <a:rPr lang="en-US" sz="1200" dirty="0" smtClean="0"/>
              <a:t>Communications in particular is to move target consumers</a:t>
            </a:r>
          </a:p>
          <a:p>
            <a:r>
              <a:rPr lang="en-US" sz="1200" dirty="0" smtClean="0"/>
              <a:t>Through the buying process. Once again, it starts with understanding customer needs and wants</a:t>
            </a:r>
            <a:endParaRPr lang="th-TH" sz="1200" dirty="0"/>
          </a:p>
        </p:txBody>
      </p:sp>
      <p:sp>
        <p:nvSpPr>
          <p:cNvPr id="14" name="ลูกศรลง 13"/>
          <p:cNvSpPr/>
          <p:nvPr/>
        </p:nvSpPr>
        <p:spPr>
          <a:xfrm>
            <a:off x="2514600" y="4724400"/>
            <a:ext cx="3048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3657600" y="4800600"/>
            <a:ext cx="681597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feeling</a:t>
            </a:r>
            <a:endParaRPr lang="th-TH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267200" y="5791200"/>
            <a:ext cx="1507144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Prefer over others</a:t>
            </a:r>
            <a:endParaRPr lang="th-TH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715000" y="4648200"/>
            <a:ext cx="1991251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Believing this is the best</a:t>
            </a:r>
            <a:endParaRPr lang="th-TH" sz="1200" b="1" dirty="0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146304" y="-577421"/>
            <a:ext cx="8907905" cy="186124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762000" y="5029200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    The new marketing communication model: Heinz introduced its new balsamic-vinegar-flavored ketchup using no traditional media, relying instead on its 825,000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Facebook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followers to spread the word.</a:t>
            </a:r>
            <a:endParaRPr lang="th-TH" sz="20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528" y="735890"/>
            <a:ext cx="5844916" cy="39160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619B3DCB-D645-4279-BDB7-1A7E31092FE3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2560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6304" y="1411574"/>
            <a:ext cx="5279036" cy="5155992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sz="3300" b="1" dirty="0" smtClean="0">
                <a:latin typeface="Arial" charset="0"/>
                <a:ea typeface="Arial" charset="0"/>
                <a:cs typeface="Arial" charset="0"/>
              </a:rPr>
              <a:t>Step 3: </a:t>
            </a:r>
            <a: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Designing a Message</a:t>
            </a: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buNone/>
            </a:pP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/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Message content contains appeals or themes designed to produce desired results</a:t>
            </a:r>
          </a:p>
          <a:p>
            <a:pPr marL="320040" lvl="1" indent="0" eaLnBrk="1" hangingPunct="1">
              <a:buNone/>
            </a:pP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 lvl="2" eaLnBrk="1" hangingPunct="1">
              <a:buFont typeface="Wingdings" pitchFamily="2" charset="2"/>
              <a:buChar char="Ø"/>
            </a:pP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Rational appeals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–  </a:t>
            </a:r>
            <a:r>
              <a:rPr lang="en-US" sz="1800" dirty="0" err="1" smtClean="0">
                <a:latin typeface="Arial" charset="0"/>
                <a:ea typeface="Arial" charset="0"/>
                <a:cs typeface="Arial" charset="0"/>
              </a:rPr>
              <a:t>Ex.Sunlight</a:t>
            </a:r>
            <a:r>
              <a:rPr lang="en-US" sz="1800" dirty="0" smtClean="0">
                <a:latin typeface="Arial" charset="0"/>
                <a:ea typeface="Arial" charset="0"/>
                <a:cs typeface="Arial" charset="0"/>
              </a:rPr>
              <a:t> liquid </a:t>
            </a:r>
            <a:r>
              <a:rPr lang="en-US" sz="1800" dirty="0" err="1" smtClean="0">
                <a:latin typeface="Arial" charset="0"/>
                <a:ea typeface="Arial" charset="0"/>
                <a:cs typeface="Arial" charset="0"/>
              </a:rPr>
              <a:t>Dishwash</a:t>
            </a:r>
            <a:r>
              <a:rPr lang="en-US" sz="1800" dirty="0">
                <a:latin typeface="Arial" charset="0"/>
                <a:ea typeface="Arial" charset="0"/>
                <a:cs typeface="Arial" charset="0"/>
              </a:rPr>
              <a:t>,shampoo?</a:t>
            </a:r>
          </a:p>
          <a:p>
            <a:pPr lvl="2" eaLnBrk="1" hangingPunct="1">
              <a:buFont typeface="Wingdings" pitchFamily="2" charset="2"/>
              <a:buChar char="Ø"/>
            </a:pPr>
            <a:endParaRPr lang="en-US" sz="1800" dirty="0" smtClean="0">
              <a:latin typeface="Arial" charset="0"/>
              <a:ea typeface="Arial" charset="0"/>
              <a:cs typeface="Arial" charset="0"/>
            </a:endParaRPr>
          </a:p>
          <a:p>
            <a:pPr lvl="2" eaLnBrk="1" hangingPunct="1">
              <a:buFont typeface="Wingdings" pitchFamily="2" charset="2"/>
              <a:buChar char="Ø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Emotional appeals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– </a:t>
            </a:r>
            <a:r>
              <a:rPr lang="en-US" sz="1800" dirty="0" smtClean="0">
                <a:latin typeface="Arial" charset="0"/>
                <a:ea typeface="Arial" charset="0"/>
                <a:cs typeface="Arial" charset="0"/>
              </a:rPr>
              <a:t>Ex. Jubilee Diamonds?</a:t>
            </a:r>
          </a:p>
          <a:p>
            <a:pPr lvl="2" eaLnBrk="1" hangingPunct="1">
              <a:buFont typeface="Wingdings" pitchFamily="2" charset="2"/>
              <a:buChar char="Ø"/>
            </a:pPr>
            <a:endParaRPr lang="en-US" sz="1800" dirty="0" smtClean="0">
              <a:latin typeface="Arial" charset="0"/>
              <a:ea typeface="Arial" charset="0"/>
              <a:cs typeface="Arial" charset="0"/>
            </a:endParaRPr>
          </a:p>
          <a:p>
            <a:pPr lvl="3" eaLnBrk="1" hangingPunct="1">
              <a:buFont typeface="Wingdings" pitchFamily="2" charset="2"/>
              <a:buChar char="v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Love, pride, joy, humor, fear, guilt, shame,excitement or Moral appeal</a:t>
            </a:r>
          </a:p>
          <a:p>
            <a:pPr lvl="1" eaLnBrk="1" hangingPunct="1"/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04800" y="-1282941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8786" y="2633896"/>
            <a:ext cx="3028192" cy="2312858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560" y="209397"/>
            <a:ext cx="8679096" cy="63113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1446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1.bp.blogspot.com/_6kyM3zDu0pY/TFUmsqZniPI/AAAAAAAAAPI/98PkwAp3X4I/s1600/838081224692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573" y="674557"/>
            <a:ext cx="7538179" cy="4796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253515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855" y="437241"/>
            <a:ext cx="7992048" cy="62333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671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BC39223B-54EB-4CDE-A29C-59329BAAEE0C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6304" y="1576464"/>
            <a:ext cx="5051685" cy="5493895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sz="3300" dirty="0" smtClean="0">
                <a:latin typeface="Arial" charset="0"/>
                <a:ea typeface="Arial" charset="0"/>
                <a:cs typeface="Arial" charset="0"/>
              </a:rPr>
              <a:t>Step 3: </a:t>
            </a:r>
            <a:r>
              <a:rPr lang="en-US" sz="2800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Designing a Message</a:t>
            </a:r>
          </a:p>
          <a:p>
            <a:pPr eaLnBrk="1" hangingPunct="1">
              <a:buNone/>
            </a:pPr>
            <a:endParaRPr lang="en-US" sz="2800" dirty="0" smtClean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 lvl="1" eaLnBrk="1" hangingPunct="1"/>
            <a:r>
              <a:rPr lang="en-US" sz="2400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Message Structure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: Key decisions are required with respect to three message structure issues: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Whether or not to draw a conclusion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One-sided vs. two-sided argument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Order of argument presentation</a:t>
            </a:r>
          </a:p>
          <a:p>
            <a:pPr lvl="2" eaLnBrk="1" hangingPunct="1">
              <a:buNone/>
            </a:pPr>
            <a:endParaRPr lang="en-US" sz="20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/>
            <a:r>
              <a:rPr lang="en-US" sz="2400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Message Format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: Design, layout, copy, color, shape, movement, words, sounds, voice, body language, dress, etc.</a:t>
            </a:r>
          </a:p>
          <a:p>
            <a:pPr lvl="1" eaLnBrk="1" hangingPunct="1"/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5298" name="Picture 2" descr="http://beautyonclick.tarad.com/shop/b/beautyonclick/img-lib/payslip_20090508213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7646" y="2062288"/>
            <a:ext cx="3066531" cy="2409778"/>
          </a:xfrm>
          <a:prstGeom prst="roundRect">
            <a:avLst>
              <a:gd name="adj" fmla="val 3095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03504" y="-1259815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BC39223B-54EB-4CDE-A29C-59329BAAEE0C}" type="slidenum">
              <a:rPr lang="en-US" smtClean="0"/>
              <a:pPr/>
              <a:t>35</a:t>
            </a:fld>
            <a:endParaRPr lang="en-US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3504" y="-1259815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25" y="1565346"/>
            <a:ext cx="7732426" cy="433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20727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BC39223B-54EB-4CDE-A29C-59329BAAEE0C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3504" y="-1259815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561" y="3772365"/>
            <a:ext cx="2473227" cy="25054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599" y="1497159"/>
            <a:ext cx="2930577" cy="36632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2706" y="3597639"/>
            <a:ext cx="2525880" cy="255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37628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564" y="313200"/>
            <a:ext cx="8180258" cy="62949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3341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920" y="330106"/>
            <a:ext cx="8017031" cy="62530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3341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9D47D704-BB91-49E1-8FA6-33A8C68DEA5F}" type="slidenum">
              <a:rPr lang="en-US" smtClean="0"/>
              <a:pPr/>
              <a:t>39</a:t>
            </a:fld>
            <a:endParaRPr lang="en-US" smtClean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135442" y="1187346"/>
            <a:ext cx="5685020" cy="4946754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Step 4: </a:t>
            </a:r>
          </a:p>
          <a:p>
            <a:pPr marL="0" indent="0" eaLnBrk="1" hangingPunct="1">
              <a:buNone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Choosing Media  (Media Mix)</a:t>
            </a:r>
          </a:p>
          <a:p>
            <a:pPr lvl="1" eaLnBrk="1" hangingPunct="1"/>
            <a:r>
              <a:rPr lang="en-US" sz="2400" dirty="0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Personal communication channels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Includes face-to-face, phone, mail, internet chat communications, social media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Word-of-mouth influence is often critical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Buzz marketing cultivates opinion leaders</a:t>
            </a:r>
          </a:p>
          <a:p>
            <a:pPr lvl="1" eaLnBrk="1" hangingPunct="1"/>
            <a:r>
              <a:rPr lang="en-US" sz="2400" dirty="0" err="1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Non-personal </a:t>
            </a:r>
            <a:r>
              <a:rPr lang="en-US" sz="2400" dirty="0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communication channels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Includes media ie.TV, print ad, atmosphere, and events</a:t>
            </a:r>
          </a:p>
          <a:p>
            <a:pPr lvl="2" eaLnBrk="1" hangingPunct="1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Selecting Media Source – celebrities, endorsers</a:t>
            </a:r>
            <a:endParaRPr lang="en-US" sz="2000" dirty="0" smtClean="0">
              <a:latin typeface="Arial" charset="0"/>
              <a:ea typeface="Arial" charset="0"/>
              <a:cs typeface="Arial" charset="0"/>
            </a:endParaRPr>
          </a:p>
          <a:p>
            <a:pPr lvl="2" eaLnBrk="1" hangingPunct="1"/>
            <a:endParaRPr lang="en-US" sz="20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/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4274" name="Picture 2" descr="http://ezbiznet.com/wp-content/uploads/2011/03/page2_funne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3" y="1714500"/>
            <a:ext cx="2760539" cy="30183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4276" name="Picture 4" descr="http://assegaigroup.com/wp-content/uploads/2011/03/BUZZMARKETIN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5715000"/>
            <a:ext cx="3200400" cy="838200"/>
          </a:xfrm>
          <a:prstGeom prst="rect">
            <a:avLst/>
          </a:prstGeom>
          <a:noFill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92177" y="-1300430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570876" y="4781862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   A range of clothing endorsed by model Kate Moss has been a huge selling point for retailer </a:t>
            </a:r>
            <a:r>
              <a:rPr lang="en-US" sz="2400" dirty="0" err="1" smtClean="0">
                <a:latin typeface="Arial" charset="0"/>
                <a:ea typeface="Arial" charset="0"/>
                <a:cs typeface="Arial" charset="0"/>
              </a:rPr>
              <a:t>Topshop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but allegations in her personal life could be damaging to their reputation and affect their sales.</a:t>
            </a:r>
            <a:endParaRPr lang="th-TH" sz="24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14690" name="Picture 2" descr="http://media.topshop.com/wcsstore/ConsumerDirectStorefrontAssetStore/images/colors/color7/cms/pages/static/static-0000012071/images/KM_page_140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6623" y="459532"/>
            <a:ext cx="6433280" cy="40289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537147" y="5533868"/>
            <a:ext cx="5771214" cy="44501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  Using celebrity endorsers to represent brands-Beyoncé speaks for Pepsi.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688" y="444185"/>
            <a:ext cx="5459950" cy="47648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3246" y="53745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8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812800" y="5425190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  Celebrity endorsers: </a:t>
            </a:r>
            <a:r>
              <a:rPr lang="en-US" sz="2400" dirty="0" err="1" smtClean="0">
                <a:latin typeface="Arial" charset="0"/>
                <a:ea typeface="Arial" charset="0"/>
                <a:cs typeface="Arial" charset="0"/>
              </a:rPr>
              <a:t>LeBron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James, Kobe Bryant, and a host of other NBA superstars lend their images to Nike brands.</a:t>
            </a:r>
            <a:endParaRPr lang="th-TH" sz="24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13666" name="Picture 2" descr="http://www.lewallpaper.com/imagebank/kobe-bryant-the-second-coming-wallpaper-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1" y="337279"/>
            <a:ext cx="7644150" cy="4768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41" y="712110"/>
            <a:ext cx="8080739" cy="547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266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99541" y="-115762"/>
            <a:ext cx="8232099" cy="1143000"/>
          </a:xfrm>
        </p:spPr>
        <p:txBody>
          <a:bodyPr>
            <a:normAutofit fontScale="90000"/>
          </a:bodyPr>
          <a:lstStyle/>
          <a:p>
            <a:endParaRPr lang="en-US" dirty="0">
              <a:solidFill>
                <a:schemeClr val="hlink"/>
              </a:solidFill>
            </a:endParaRPr>
          </a:p>
          <a:p>
            <a:r>
              <a:rPr lang="en-US" sz="2600" dirty="0">
                <a:solidFill>
                  <a:schemeClr val="hlink"/>
                </a:solidFill>
              </a:rPr>
              <a:t>Celebrity Endorsers: Finding the Right Celebrity for the Brand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5964" y="5458919"/>
            <a:ext cx="8270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Celebrity endorsers: Academy Awards host Ellen DeGeneres used a Samsung Galaxy Note 3 phone to tweet out epic selfies to her 25 million followers.One was retweeted a record 2.7 million times, crashing the Twitter network.</a:t>
            </a:r>
            <a:endParaRPr lang="th-TH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298" y="1416152"/>
            <a:ext cx="6495738" cy="36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9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1779</TotalTime>
  <Words>949</Words>
  <Application>Microsoft Office PowerPoint</Application>
  <PresentationFormat>On-screen Show (4:3)</PresentationFormat>
  <Paragraphs>145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EucrosiaUPC</vt:lpstr>
      <vt:lpstr>Franklin Gothic Book</vt:lpstr>
      <vt:lpstr>LilyUPC</vt:lpstr>
      <vt:lpstr>Perpetua</vt:lpstr>
      <vt:lpstr>Tahoma</vt:lpstr>
      <vt:lpstr>Wingdings</vt:lpstr>
      <vt:lpstr>Wingdings 2</vt:lpstr>
      <vt:lpstr>เสมอภาค</vt:lpstr>
      <vt:lpstr>MK 202 Integrated Marketing Communications (IMC) I </vt:lpstr>
      <vt:lpstr>Branding Recap</vt:lpstr>
      <vt:lpstr>Marketing Planning Overview</vt:lpstr>
      <vt:lpstr>Forbes Top 10 Most Valuable Brands</vt:lpstr>
      <vt:lpstr>PowerPoint Presentation</vt:lpstr>
      <vt:lpstr>The Marketing Mix for Successful Brands 4P's</vt:lpstr>
      <vt:lpstr>Words…What words come to your mind? Feelings…How do you feel when watching the ad?</vt:lpstr>
      <vt:lpstr>Brand Associations</vt:lpstr>
      <vt:lpstr>Brand Associations</vt:lpstr>
      <vt:lpstr> Promotional Mix  Marketing Communications Mix</vt:lpstr>
      <vt:lpstr>Promotional Mix</vt:lpstr>
      <vt:lpstr>Promotional Mix</vt:lpstr>
      <vt:lpstr>Promotional Mix</vt:lpstr>
      <vt:lpstr>  IMC</vt:lpstr>
      <vt:lpstr>The Changing Communications Environment</vt:lpstr>
      <vt:lpstr>Kimberly-Clark:New IMC Approaches</vt:lpstr>
      <vt:lpstr>  Conflicting messages from different sources or promotional approaches can confuse company or brand images   The problem is particularly prevalent when  functional specialists handle individual forms of marketing communications independently</vt:lpstr>
      <vt:lpstr>The Need for IMC</vt:lpstr>
      <vt:lpstr>The Communication Channels</vt:lpstr>
      <vt:lpstr> Haagen-Dazs:             A Beautifully Integrated Marketing Communications Campaign</vt:lpstr>
      <vt:lpstr>PowerPoint Presentation</vt:lpstr>
      <vt:lpstr>PowerPoint Presentation</vt:lpstr>
      <vt:lpstr>PowerPoint Presentation</vt:lpstr>
      <vt:lpstr>PowerPoint Presentation</vt:lpstr>
      <vt:lpstr> Developing Effective Communications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Celebrity Endorsers: Finding the Right Celebrity for the Brand</vt:lpstr>
    </vt:vector>
  </TitlesOfParts>
  <Company>USERORGANIZATION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Lecturer</cp:lastModifiedBy>
  <cp:revision>507</cp:revision>
  <dcterms:created xsi:type="dcterms:W3CDTF">2005-10-01T08:42:00Z</dcterms:created>
  <dcterms:modified xsi:type="dcterms:W3CDTF">2018-11-19T07:58:29Z</dcterms:modified>
</cp:coreProperties>
</file>