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7"/>
  </p:notesMasterIdLst>
  <p:handoutMasterIdLst>
    <p:handoutMasterId r:id="rId58"/>
  </p:handoutMasterIdLst>
  <p:sldIdLst>
    <p:sldId id="256" r:id="rId2"/>
    <p:sldId id="583" r:id="rId3"/>
    <p:sldId id="611" r:id="rId4"/>
    <p:sldId id="602" r:id="rId5"/>
    <p:sldId id="565" r:id="rId6"/>
    <p:sldId id="584" r:id="rId7"/>
    <p:sldId id="586" r:id="rId8"/>
    <p:sldId id="603" r:id="rId9"/>
    <p:sldId id="604" r:id="rId10"/>
    <p:sldId id="612" r:id="rId11"/>
    <p:sldId id="607" r:id="rId12"/>
    <p:sldId id="608" r:id="rId13"/>
    <p:sldId id="605" r:id="rId14"/>
    <p:sldId id="609" r:id="rId15"/>
    <p:sldId id="614" r:id="rId16"/>
    <p:sldId id="615" r:id="rId17"/>
    <p:sldId id="610" r:id="rId18"/>
    <p:sldId id="588" r:id="rId19"/>
    <p:sldId id="616" r:id="rId20"/>
    <p:sldId id="627" r:id="rId21"/>
    <p:sldId id="628" r:id="rId22"/>
    <p:sldId id="629" r:id="rId23"/>
    <p:sldId id="630" r:id="rId24"/>
    <p:sldId id="631" r:id="rId25"/>
    <p:sldId id="632" r:id="rId26"/>
    <p:sldId id="633" r:id="rId27"/>
    <p:sldId id="634" r:id="rId28"/>
    <p:sldId id="635" r:id="rId29"/>
    <p:sldId id="636" r:id="rId30"/>
    <p:sldId id="637" r:id="rId31"/>
    <p:sldId id="638" r:id="rId32"/>
    <p:sldId id="639" r:id="rId33"/>
    <p:sldId id="640" r:id="rId34"/>
    <p:sldId id="641" r:id="rId35"/>
    <p:sldId id="642" r:id="rId36"/>
    <p:sldId id="643" r:id="rId37"/>
    <p:sldId id="644" r:id="rId38"/>
    <p:sldId id="645" r:id="rId39"/>
    <p:sldId id="646" r:id="rId40"/>
    <p:sldId id="647" r:id="rId41"/>
    <p:sldId id="648" r:id="rId42"/>
    <p:sldId id="649" r:id="rId43"/>
    <p:sldId id="650" r:id="rId44"/>
    <p:sldId id="651" r:id="rId45"/>
    <p:sldId id="652" r:id="rId46"/>
    <p:sldId id="625" r:id="rId47"/>
    <p:sldId id="626" r:id="rId48"/>
    <p:sldId id="594" r:id="rId49"/>
    <p:sldId id="579" r:id="rId50"/>
    <p:sldId id="580" r:id="rId51"/>
    <p:sldId id="596" r:id="rId52"/>
    <p:sldId id="578" r:id="rId53"/>
    <p:sldId id="599" r:id="rId54"/>
    <p:sldId id="600" r:id="rId55"/>
    <p:sldId id="601" r:id="rId56"/>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3519" autoAdjust="0"/>
  </p:normalViewPr>
  <p:slideViewPr>
    <p:cSldViewPr>
      <p:cViewPr>
        <p:scale>
          <a:sx n="66" d="100"/>
          <a:sy n="66" d="100"/>
        </p:scale>
        <p:origin x="-2934" y="-111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8B2B1E45-E918-418E-BC90-EC3454016551}" type="datetimeFigureOut">
              <a:rPr lang="th-TH" smtClean="0"/>
              <a:pPr/>
              <a:t>21/01/56</a:t>
            </a:fld>
            <a:endParaRPr lang="th-TH"/>
          </a:p>
        </p:txBody>
      </p:sp>
      <p:sp>
        <p:nvSpPr>
          <p:cNvPr id="4" name="Footer Placeholder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8E71E35A-305E-4388-BEA8-5137F5EC6832}" type="slidenum">
              <a:rPr lang="th-TH" smtClean="0"/>
              <a:pPr/>
              <a:t>‹#›</a:t>
            </a:fld>
            <a:endParaRPr lang="th-TH"/>
          </a:p>
        </p:txBody>
      </p:sp>
    </p:spTree>
    <p:extLst>
      <p:ext uri="{BB962C8B-B14F-4D97-AF65-F5344CB8AC3E}">
        <p14:creationId xmlns:p14="http://schemas.microsoft.com/office/powerpoint/2010/main" xmlns="" val="1398711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p14="http://schemas.microsoft.com/office/powerpoint/2010/main" xmlns="" val="373037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2</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miter lim="800000"/>
            <a:headEnd/>
            <a:tailEnd/>
          </a:ln>
        </p:spPr>
        <p:txBody>
          <a:bodyPr/>
          <a:lstStyle/>
          <a:p>
            <a:r>
              <a:rPr lang="en-US" smtClean="0"/>
              <a:t>12.</a:t>
            </a:r>
            <a:fld id="{E8ECB5CE-D2EA-4343-B82D-8E1C5F8958E7}" type="slidenum">
              <a:rPr lang="en-US" smtClean="0"/>
              <a:pPr/>
              <a:t>10</a:t>
            </a:fld>
            <a:endParaRPr lang="en-US" smtClean="0"/>
          </a:p>
        </p:txBody>
      </p:sp>
      <p:sp>
        <p:nvSpPr>
          <p:cNvPr id="53251" name="Rectangle 2"/>
          <p:cNvSpPr>
            <a:spLocks noGrp="1" noRot="1" noChangeAspect="1" noChangeArrowheads="1" noTextEdit="1"/>
          </p:cNvSpPr>
          <p:nvPr>
            <p:ph type="sldImg"/>
          </p:nvPr>
        </p:nvSpPr>
        <p:spPr>
          <a:xfrm>
            <a:off x="992188" y="768350"/>
            <a:ext cx="5114925" cy="3836988"/>
          </a:xfrm>
          <a:ln/>
        </p:spPr>
      </p:sp>
      <p:sp>
        <p:nvSpPr>
          <p:cNvPr id="53252" name="Rectangle 3"/>
          <p:cNvSpPr>
            <a:spLocks noGrp="1" noChangeArrowheads="1"/>
          </p:cNvSpPr>
          <p:nvPr>
            <p:ph type="body" idx="1"/>
          </p:nvPr>
        </p:nvSpPr>
        <p:spPr>
          <a:noFill/>
        </p:spPr>
        <p:txBody>
          <a:bodyPr/>
          <a:lstStyle/>
          <a:p>
            <a:pPr eaLnBrk="1" hangingPunct="1"/>
            <a:r>
              <a:rPr lang="en-US" i="1" smtClean="0"/>
              <a:t>Lecture Tip: </a:t>
            </a:r>
            <a:r>
              <a:rPr lang="en-US" smtClean="0"/>
              <a:t>Students are often surprised when they find that the two approaches typically result in different estimates. Suggest that it would be more surprising if the results were identical. Why? The underlying assumptions of the two approaches are very different. The constant growth model is a variant of a growing perpetuity model and requires that dividends are expected to grow at a constant rate forever and that the discount rate is greater than the growth rate. The SML approach requires assumptions of normality of returns and/or quadratic utility functions. It also requires the absence of taxes, transaction costs, and other market imperfections.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14</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19</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CA" smtClean="0"/>
              <a:t>Copyright © 2010 Nelson</a:t>
            </a:r>
          </a:p>
        </p:txBody>
      </p:sp>
      <p:sp>
        <p:nvSpPr>
          <p:cNvPr id="112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4364F09-1648-4471-BC2F-13818D3D55D0}" type="slidenum">
              <a:rPr lang="en-CA" smtClean="0"/>
              <a:pPr fontAlgn="base">
                <a:spcBef>
                  <a:spcPct val="0"/>
                </a:spcBef>
                <a:spcAft>
                  <a:spcPct val="0"/>
                </a:spcAft>
                <a:defRPr/>
              </a:pPr>
              <a:t>23</a:t>
            </a:fld>
            <a:endParaRPr lang="en-CA"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CA" smtClean="0"/>
              <a:t>Copyright © 2010 Nelson</a:t>
            </a:r>
          </a:p>
        </p:txBody>
      </p:sp>
      <p:sp>
        <p:nvSpPr>
          <p:cNvPr id="112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366F976-0B19-496B-9395-CF3FFEAE3989}" type="slidenum">
              <a:rPr lang="en-CA" smtClean="0"/>
              <a:pPr fontAlgn="base">
                <a:spcBef>
                  <a:spcPct val="0"/>
                </a:spcBef>
                <a:spcAft>
                  <a:spcPct val="0"/>
                </a:spcAft>
                <a:defRPr/>
              </a:pPr>
              <a:t>24</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smtClean="0"/>
              <a:t>Copyright © 2010 Nelson</a:t>
            </a:r>
          </a:p>
          <a:p>
            <a:pPr eaLnBrk="1" hangingPunct="1"/>
            <a:endParaRPr lang="en-CA" smtClean="0"/>
          </a:p>
        </p:txBody>
      </p:sp>
      <p:sp>
        <p:nvSpPr>
          <p:cNvPr id="4" name="Slide Number Placeholder 3"/>
          <p:cNvSpPr>
            <a:spLocks noGrp="1"/>
          </p:cNvSpPr>
          <p:nvPr>
            <p:ph type="sldNum" sz="quarter" idx="5"/>
          </p:nvPr>
        </p:nvSpPr>
        <p:spPr/>
        <p:txBody>
          <a:bodyPr/>
          <a:lstStyle/>
          <a:p>
            <a:pPr>
              <a:defRPr/>
            </a:pPr>
            <a:fld id="{99BBB0E2-D154-4732-B837-2F30C54BEEA2}" type="slidenum">
              <a:rPr lang="en-CA" smtClean="0"/>
              <a:pPr>
                <a:defRPr/>
              </a:pPr>
              <a:t>25</a:t>
            </a:fld>
            <a:endParaRPr lang="en-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smtClean="0"/>
              <a:t>Copyright © 2010 Nelson</a:t>
            </a:r>
          </a:p>
          <a:p>
            <a:pPr eaLnBrk="1" hangingPunct="1"/>
            <a:endParaRPr lang="en-CA" smtClean="0"/>
          </a:p>
        </p:txBody>
      </p:sp>
      <p:sp>
        <p:nvSpPr>
          <p:cNvPr id="4" name="Slide Number Placeholder 3"/>
          <p:cNvSpPr>
            <a:spLocks noGrp="1"/>
          </p:cNvSpPr>
          <p:nvPr>
            <p:ph type="sldNum" sz="quarter" idx="5"/>
          </p:nvPr>
        </p:nvSpPr>
        <p:spPr/>
        <p:txBody>
          <a:bodyPr/>
          <a:lstStyle/>
          <a:p>
            <a:pPr>
              <a:defRPr/>
            </a:pPr>
            <a:fld id="{47DD7715-F034-472B-9052-279E3588BA61}" type="slidenum">
              <a:rPr lang="en-CA" smtClean="0"/>
              <a:pPr>
                <a:defRPr/>
              </a:pPr>
              <a:t>26</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smtClean="0"/>
              <a:t>Copyright © 2010 Nelson</a:t>
            </a:r>
          </a:p>
          <a:p>
            <a:pPr eaLnBrk="1" hangingPunct="1"/>
            <a:endParaRPr lang="en-CA" smtClean="0"/>
          </a:p>
        </p:txBody>
      </p:sp>
      <p:sp>
        <p:nvSpPr>
          <p:cNvPr id="4" name="Slide Number Placeholder 3"/>
          <p:cNvSpPr>
            <a:spLocks noGrp="1"/>
          </p:cNvSpPr>
          <p:nvPr>
            <p:ph type="sldNum" sz="quarter" idx="5"/>
          </p:nvPr>
        </p:nvSpPr>
        <p:spPr/>
        <p:txBody>
          <a:bodyPr/>
          <a:lstStyle/>
          <a:p>
            <a:pPr>
              <a:defRPr/>
            </a:pPr>
            <a:fld id="{8D561751-4B86-400E-A4A3-B64EFF2F2BDC}" type="slidenum">
              <a:rPr lang="en-CA" smtClean="0"/>
              <a:pPr>
                <a:defRPr/>
              </a:pPr>
              <a:t>27</a:t>
            </a:fld>
            <a:endParaRPr lang="en-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smtClean="0"/>
              <a:t>Copyright © 2010 Nelson</a:t>
            </a:r>
          </a:p>
          <a:p>
            <a:pPr eaLnBrk="1" hangingPunct="1"/>
            <a:endParaRPr lang="en-CA" smtClean="0"/>
          </a:p>
        </p:txBody>
      </p:sp>
      <p:sp>
        <p:nvSpPr>
          <p:cNvPr id="4" name="Slide Number Placeholder 3"/>
          <p:cNvSpPr>
            <a:spLocks noGrp="1"/>
          </p:cNvSpPr>
          <p:nvPr>
            <p:ph type="sldNum" sz="quarter" idx="5"/>
          </p:nvPr>
        </p:nvSpPr>
        <p:spPr/>
        <p:txBody>
          <a:bodyPr/>
          <a:lstStyle/>
          <a:p>
            <a:pPr>
              <a:defRPr/>
            </a:pPr>
            <a:fld id="{325F108B-A36E-4392-932A-E5B6E739C077}" type="slidenum">
              <a:rPr lang="en-CA" smtClean="0"/>
              <a:pPr>
                <a:defRPr/>
              </a:pPr>
              <a:t>42</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smtClean="0"/>
              <a:t>Copyright © 2010 Nelson</a:t>
            </a:r>
          </a:p>
          <a:p>
            <a:pPr eaLnBrk="1" hangingPunct="1"/>
            <a:endParaRPr lang="en-CA" smtClean="0"/>
          </a:p>
        </p:txBody>
      </p:sp>
      <p:sp>
        <p:nvSpPr>
          <p:cNvPr id="4" name="Slide Number Placeholder 3"/>
          <p:cNvSpPr>
            <a:spLocks noGrp="1"/>
          </p:cNvSpPr>
          <p:nvPr>
            <p:ph type="sldNum" sz="quarter" idx="5"/>
          </p:nvPr>
        </p:nvSpPr>
        <p:spPr/>
        <p:txBody>
          <a:bodyPr/>
          <a:lstStyle/>
          <a:p>
            <a:pPr>
              <a:defRPr/>
            </a:pPr>
            <a:fld id="{1C88529C-DB1F-4B2D-AF97-94A6BA3BB332}" type="slidenum">
              <a:rPr lang="en-CA" smtClean="0"/>
              <a:pPr>
                <a:defRPr/>
              </a:pPr>
              <a:t>43</a:t>
            </a:fld>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smtClean="0"/>
              <a:t>Copyright © 2010 Nelson</a:t>
            </a:r>
          </a:p>
          <a:p>
            <a:pPr eaLnBrk="1" hangingPunct="1"/>
            <a:endParaRPr lang="en-CA" smtClean="0"/>
          </a:p>
        </p:txBody>
      </p:sp>
      <p:sp>
        <p:nvSpPr>
          <p:cNvPr id="4" name="Slide Number Placeholder 3"/>
          <p:cNvSpPr>
            <a:spLocks noGrp="1"/>
          </p:cNvSpPr>
          <p:nvPr>
            <p:ph type="sldNum" sz="quarter" idx="5"/>
          </p:nvPr>
        </p:nvSpPr>
        <p:spPr/>
        <p:txBody>
          <a:bodyPr/>
          <a:lstStyle/>
          <a:p>
            <a:pPr>
              <a:defRPr/>
            </a:pPr>
            <a:fld id="{09EC4110-A691-4EC7-B82B-C608F51CD5FF}" type="slidenum">
              <a:rPr lang="en-CA" smtClean="0"/>
              <a:pPr>
                <a:defRPr/>
              </a:pPr>
              <a:t>44</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46</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CA" smtClean="0"/>
              <a:t>Copyright © 2010 Nelson</a:t>
            </a:r>
          </a:p>
        </p:txBody>
      </p:sp>
      <p:sp>
        <p:nvSpPr>
          <p:cNvPr id="112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72F2424-0614-40F1-8756-F8248422F192}" type="slidenum">
              <a:rPr lang="en-CA" smtClean="0"/>
              <a:pPr fontAlgn="base">
                <a:spcBef>
                  <a:spcPct val="0"/>
                </a:spcBef>
                <a:spcAft>
                  <a:spcPct val="0"/>
                </a:spcAft>
                <a:defRPr/>
              </a:pPr>
              <a:t>47</a:t>
            </a:fld>
            <a:endParaRPr lang="en-CA"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3"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4"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685800"/>
            <a:ext cx="8382000" cy="1470025"/>
          </a:xfrm>
        </p:spPr>
        <p:txBody>
          <a:bodyPr/>
          <a:lstStyle/>
          <a:p>
            <a:pPr eaLnBrk="1" hangingPunct="1"/>
            <a:r>
              <a:rPr lang="en-US" dirty="0" smtClean="0">
                <a:solidFill>
                  <a:schemeClr val="tx1"/>
                </a:solidFill>
              </a:rPr>
              <a:t/>
            </a:r>
            <a:br>
              <a:rPr lang="en-US" dirty="0" smtClean="0">
                <a:solidFill>
                  <a:schemeClr val="tx1"/>
                </a:solidFill>
              </a:rPr>
            </a:br>
            <a:r>
              <a:rPr lang="en-US" dirty="0" smtClean="0">
                <a:solidFill>
                  <a:schemeClr val="tx1"/>
                </a:solidFill>
              </a:rPr>
              <a:t>Equity Analysis FN 451</a:t>
            </a:r>
            <a:endParaRPr lang="th-TH" dirty="0" smtClean="0">
              <a:solidFill>
                <a:schemeClr val="tx1"/>
              </a:solidFill>
            </a:endParaRPr>
          </a:p>
        </p:txBody>
      </p:sp>
      <p:sp>
        <p:nvSpPr>
          <p:cNvPr id="4099" name="Rectangle 3"/>
          <p:cNvSpPr>
            <a:spLocks noGrp="1" noChangeArrowheads="1"/>
          </p:cNvSpPr>
          <p:nvPr>
            <p:ph type="subTitle" idx="1"/>
          </p:nvPr>
        </p:nvSpPr>
        <p:spPr>
          <a:xfrm>
            <a:off x="838200" y="2590800"/>
            <a:ext cx="7162800" cy="2971800"/>
          </a:xfrm>
        </p:spPr>
        <p:txBody>
          <a:bodyPr/>
          <a:lstStyle/>
          <a:p>
            <a:pPr eaLnBrk="1" hangingPunct="1"/>
            <a:r>
              <a:rPr lang="en-US" b="1" dirty="0" smtClean="0"/>
              <a:t> - Economic and firm analysis and market environment</a:t>
            </a:r>
            <a:r>
              <a:rPr lang="en-US" dirty="0" smtClean="0"/>
              <a:t/>
            </a:r>
            <a:br>
              <a:rPr lang="en-US" dirty="0" smtClean="0"/>
            </a:br>
            <a:r>
              <a:rPr lang="en-US" dirty="0" smtClean="0"/>
              <a:t>- Discounted cash flow models</a:t>
            </a:r>
            <a:br>
              <a:rPr lang="en-US" dirty="0" smtClean="0"/>
            </a:br>
            <a:r>
              <a:rPr lang="en-US" dirty="0" smtClean="0"/>
              <a:t>- Dividend discount models and real option valuation</a:t>
            </a:r>
            <a:br>
              <a:rPr lang="en-US" dirty="0" smtClean="0"/>
            </a:br>
            <a:r>
              <a:rPr lang="en-US" dirty="0" smtClean="0"/>
              <a:t>- Market multiples </a:t>
            </a:r>
            <a:endParaRPr lang="en-US" altLang="zh-CN" dirty="0" smtClean="0">
              <a:ea typeface="SimSun" pitchFamily="2" charset="-122"/>
            </a:endParaRPr>
          </a:p>
        </p:txBody>
      </p:sp>
      <p:sp>
        <p:nvSpPr>
          <p:cNvPr id="2053" name="Line 5"/>
          <p:cNvSpPr>
            <a:spLocks noChangeShapeType="1"/>
          </p:cNvSpPr>
          <p:nvPr/>
        </p:nvSpPr>
        <p:spPr bwMode="auto">
          <a:xfrm>
            <a:off x="609600" y="2209800"/>
            <a:ext cx="7772400" cy="0"/>
          </a:xfrm>
          <a:prstGeom prst="line">
            <a:avLst/>
          </a:prstGeom>
          <a:noFill/>
          <a:ln w="63500">
            <a:solidFill>
              <a:srgbClr val="FF0000"/>
            </a:solidFill>
            <a:round/>
            <a:headEnd/>
            <a:tailEnd/>
          </a:ln>
          <a:effectLst>
            <a:outerShdw dist="35921" dir="2700000" algn="ctr" rotWithShape="0">
              <a:srgbClr val="808080"/>
            </a:outerShdw>
          </a:effectLst>
        </p:spPr>
        <p:txBody>
          <a:bodyPr/>
          <a:lstStyle/>
          <a:p>
            <a:pPr>
              <a:defRPr/>
            </a:pPr>
            <a:endParaRPr lang="en-US" dirty="0">
              <a:latin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2000264"/>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 Role of an equity analyst</a:t>
            </a:r>
          </a:p>
          <a:p>
            <a:pPr eaLnBrk="1" hangingPunct="1"/>
            <a:r>
              <a:rPr lang="en-US" sz="3500" dirty="0" smtClean="0"/>
              <a:t>- Why fundamental analysis is   </a:t>
            </a:r>
            <a:br>
              <a:rPr lang="en-US" sz="3500" dirty="0" smtClean="0"/>
            </a:br>
            <a:r>
              <a:rPr lang="en-US" sz="3500" dirty="0" smtClean="0"/>
              <a:t>important?</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500042"/>
            <a:ext cx="8572560" cy="857256"/>
          </a:xfrm>
        </p:spPr>
        <p:txBody>
          <a:bodyPr>
            <a:noAutofit/>
          </a:bodyPr>
          <a:lstStyle/>
          <a:p>
            <a:pPr algn="ctr"/>
            <a:r>
              <a:rPr lang="en-US" sz="3200" dirty="0" smtClean="0">
                <a:solidFill>
                  <a:srgbClr val="C00000"/>
                </a:solidFill>
              </a:rPr>
              <a:t>Role of an equity analyst: </a:t>
            </a:r>
            <a:br>
              <a:rPr lang="en-US" sz="3200" dirty="0" smtClean="0">
                <a:solidFill>
                  <a:srgbClr val="C00000"/>
                </a:solidFill>
              </a:rPr>
            </a:br>
            <a:r>
              <a:rPr lang="en-US" sz="3200" dirty="0" smtClean="0">
                <a:solidFill>
                  <a:srgbClr val="C00000"/>
                </a:solidFill>
              </a:rPr>
              <a:t>“My 4 Rs”  </a:t>
            </a:r>
            <a:endParaRPr lang="th-TH" sz="3200"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500174"/>
            <a:ext cx="8286808" cy="321471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a:lnSpc>
                <a:spcPct val="150000"/>
              </a:lnSpc>
              <a:spcBef>
                <a:spcPts val="600"/>
              </a:spcBef>
              <a:spcAft>
                <a:spcPts val="600"/>
              </a:spcAft>
              <a:buClr>
                <a:schemeClr val="accent1"/>
              </a:buClr>
              <a:buSzPct val="68000"/>
              <a:defRPr/>
            </a:pPr>
            <a:r>
              <a:rPr lang="en-US" sz="2700" b="1" dirty="0" smtClean="0"/>
              <a:t>R</a:t>
            </a:r>
            <a:r>
              <a:rPr lang="en-US" sz="2700" dirty="0" smtClean="0"/>
              <a:t>ight forecasts, right valuation, right recommendation</a:t>
            </a:r>
          </a:p>
          <a:p>
            <a:pPr marR="64008">
              <a:lnSpc>
                <a:spcPct val="150000"/>
              </a:lnSpc>
              <a:spcBef>
                <a:spcPts val="600"/>
              </a:spcBef>
              <a:spcAft>
                <a:spcPts val="600"/>
              </a:spcAft>
              <a:buClr>
                <a:schemeClr val="accent1"/>
              </a:buClr>
              <a:buSzPct val="68000"/>
              <a:defRPr/>
            </a:pPr>
            <a:r>
              <a:rPr lang="en-US" sz="2700" b="1" dirty="0" smtClean="0"/>
              <a:t>R</a:t>
            </a:r>
            <a:r>
              <a:rPr lang="en-US" sz="2700" dirty="0" smtClean="0"/>
              <a:t>ight timing </a:t>
            </a:r>
          </a:p>
          <a:p>
            <a:pPr marR="64008">
              <a:lnSpc>
                <a:spcPct val="150000"/>
              </a:lnSpc>
              <a:spcBef>
                <a:spcPts val="600"/>
              </a:spcBef>
              <a:spcAft>
                <a:spcPts val="600"/>
              </a:spcAft>
              <a:buClr>
                <a:schemeClr val="accent1"/>
              </a:buClr>
              <a:buSzPct val="68000"/>
              <a:defRPr/>
            </a:pPr>
            <a:r>
              <a:rPr lang="en-US" sz="2700" b="1" dirty="0" smtClean="0"/>
              <a:t>R</a:t>
            </a:r>
            <a:r>
              <a:rPr lang="en-US" sz="2700" dirty="0" smtClean="0"/>
              <a:t>ight communication </a:t>
            </a:r>
          </a:p>
          <a:p>
            <a:pPr marR="64008">
              <a:lnSpc>
                <a:spcPct val="150000"/>
              </a:lnSpc>
              <a:spcBef>
                <a:spcPts val="600"/>
              </a:spcBef>
              <a:spcAft>
                <a:spcPts val="600"/>
              </a:spcAft>
              <a:buClr>
                <a:schemeClr val="accent1"/>
              </a:buClr>
              <a:buSzPct val="68000"/>
              <a:defRPr/>
            </a:pPr>
            <a:r>
              <a:rPr lang="en-US" sz="2700" b="1" dirty="0" smtClean="0"/>
              <a:t>R</a:t>
            </a:r>
            <a:r>
              <a:rPr lang="en-US" sz="2700" dirty="0" smtClean="0"/>
              <a:t>elationship with clients and firms  </a:t>
            </a:r>
            <a:endParaRPr lang="th-TH" sz="2700" dirty="0" smtClean="0"/>
          </a:p>
          <a:p>
            <a:pPr marR="64008" lvl="0">
              <a:spcBef>
                <a:spcPts val="600"/>
              </a:spcBef>
              <a:spcAft>
                <a:spcPts val="600"/>
              </a:spcAft>
              <a:buClr>
                <a:schemeClr val="accent1"/>
              </a:buClr>
              <a:buSzPct val="68000"/>
              <a:defRPr/>
            </a:pPr>
            <a:endParaRPr lang="en-US" sz="2700" b="1" dirty="0" smtClean="0">
              <a:solidFill>
                <a:schemeClr val="tx1"/>
              </a:solidFill>
            </a:endParaRP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1357290" y="4857760"/>
            <a:ext cx="4857420" cy="52322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en-US" dirty="0" smtClean="0"/>
              <a:t>Samples of analysts’ reports</a:t>
            </a:r>
            <a:endParaRPr lang="th-TH" dirty="0"/>
          </a:p>
        </p:txBody>
      </p:sp>
      <p:sp>
        <p:nvSpPr>
          <p:cNvPr id="10" name="Right Arrow 9"/>
          <p:cNvSpPr/>
          <p:nvPr/>
        </p:nvSpPr>
        <p:spPr>
          <a:xfrm>
            <a:off x="642910" y="5000636"/>
            <a:ext cx="642942"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TextBox 7"/>
          <p:cNvSpPr txBox="1"/>
          <p:nvPr/>
        </p:nvSpPr>
        <p:spPr>
          <a:xfrm>
            <a:off x="1285852" y="5286388"/>
            <a:ext cx="6072230" cy="76944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200" dirty="0" smtClean="0"/>
              <a:t>initial coverage report, maintenance report, investment call report / theme report</a:t>
            </a:r>
            <a:endParaRPr lang="th-TH" sz="2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500042"/>
            <a:ext cx="8572560" cy="857256"/>
          </a:xfrm>
        </p:spPr>
        <p:txBody>
          <a:bodyPr>
            <a:noAutofit/>
          </a:bodyPr>
          <a:lstStyle/>
          <a:p>
            <a:pPr algn="ctr"/>
            <a:r>
              <a:rPr lang="en-US" sz="3200" dirty="0" smtClean="0">
                <a:solidFill>
                  <a:srgbClr val="C00000"/>
                </a:solidFill>
              </a:rPr>
              <a:t>Role of an equity analyst:</a:t>
            </a:r>
            <a:br>
              <a:rPr lang="en-US" sz="3200" dirty="0" smtClean="0">
                <a:solidFill>
                  <a:srgbClr val="C00000"/>
                </a:solidFill>
              </a:rPr>
            </a:br>
            <a:r>
              <a:rPr lang="en-US" sz="3200" dirty="0" smtClean="0">
                <a:solidFill>
                  <a:srgbClr val="C00000"/>
                </a:solidFill>
              </a:rPr>
              <a:t>Fundamental value</a:t>
            </a:r>
            <a:br>
              <a:rPr lang="en-US" sz="3200" dirty="0" smtClean="0">
                <a:solidFill>
                  <a:srgbClr val="C00000"/>
                </a:solidFill>
              </a:rPr>
            </a:br>
            <a:endParaRPr lang="th-TH" sz="3200"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500174"/>
            <a:ext cx="8143932" cy="1285884"/>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a:spcBef>
                <a:spcPts val="400"/>
              </a:spcBef>
              <a:buClr>
                <a:schemeClr val="accent1"/>
              </a:buClr>
              <a:buSzPct val="68000"/>
              <a:defRPr/>
            </a:pPr>
            <a:r>
              <a:rPr lang="en-US" sz="2700" dirty="0" smtClean="0"/>
              <a:t>The aim of equity analysis is to find the </a:t>
            </a:r>
            <a:r>
              <a:rPr lang="en-US" sz="2700" b="1" dirty="0" smtClean="0"/>
              <a:t>equilibrium value</a:t>
            </a:r>
            <a:r>
              <a:rPr lang="en-US" sz="2700" dirty="0" smtClean="0"/>
              <a:t> </a:t>
            </a:r>
            <a:r>
              <a:rPr lang="en-US" sz="2700" b="1" dirty="0" smtClean="0"/>
              <a:t>(intrinsic value) </a:t>
            </a:r>
            <a:r>
              <a:rPr lang="en-US" sz="2700" dirty="0" smtClean="0"/>
              <a:t>of equity (i.e. the equilibrium value of common share).</a:t>
            </a:r>
            <a:endParaRPr lang="th-TH" sz="2700" dirty="0" smtClean="0"/>
          </a:p>
          <a:p>
            <a:pPr marR="64008" lvl="0">
              <a:spcBef>
                <a:spcPts val="400"/>
              </a:spcBef>
              <a:buClr>
                <a:schemeClr val="accent1"/>
              </a:buClr>
              <a:buSzPct val="68000"/>
              <a:defRPr/>
            </a:pPr>
            <a:endParaRPr lang="en-US" sz="2700" b="1" dirty="0" smtClean="0">
              <a:solidFill>
                <a:schemeClr val="tx1"/>
              </a:solidFill>
            </a:endParaRP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Subtitle 3"/>
          <p:cNvSpPr>
            <a:spLocks noGrp="1"/>
          </p:cNvSpPr>
          <p:nvPr>
            <p:ph type="subTitle" idx="1"/>
          </p:nvPr>
        </p:nvSpPr>
        <p:spPr>
          <a:xfrm>
            <a:off x="428596" y="3143248"/>
            <a:ext cx="8143932" cy="2571768"/>
          </a:xfrm>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algn="l"/>
            <a:r>
              <a:rPr lang="en-US" b="1" dirty="0" smtClean="0">
                <a:solidFill>
                  <a:schemeClr val="tx1"/>
                </a:solidFill>
              </a:rPr>
              <a:t>Efficient market hypothesis </a:t>
            </a:r>
            <a:r>
              <a:rPr lang="en-US" dirty="0" smtClean="0">
                <a:solidFill>
                  <a:schemeClr val="tx1"/>
                </a:solidFill>
              </a:rPr>
              <a:t>(Eugene F. </a:t>
            </a:r>
            <a:r>
              <a:rPr lang="en-US" dirty="0" err="1" smtClean="0">
                <a:solidFill>
                  <a:schemeClr val="tx1"/>
                </a:solidFill>
              </a:rPr>
              <a:t>Fama</a:t>
            </a:r>
            <a:r>
              <a:rPr lang="en-US" dirty="0" smtClean="0">
                <a:solidFill>
                  <a:schemeClr val="tx1"/>
                </a:solidFill>
              </a:rPr>
              <a:t>, the University of Chicago): Financial markets are </a:t>
            </a:r>
            <a:r>
              <a:rPr lang="en-US" b="1" dirty="0" err="1" smtClean="0">
                <a:solidFill>
                  <a:schemeClr val="tx1"/>
                </a:solidFill>
              </a:rPr>
              <a:t>informationally</a:t>
            </a:r>
            <a:r>
              <a:rPr lang="en-US" b="1" dirty="0" smtClean="0">
                <a:solidFill>
                  <a:schemeClr val="tx1"/>
                </a:solidFill>
              </a:rPr>
              <a:t> efficient</a:t>
            </a:r>
            <a:r>
              <a:rPr lang="en-US" dirty="0" smtClean="0">
                <a:solidFill>
                  <a:schemeClr val="tx1"/>
                </a:solidFill>
              </a:rPr>
              <a:t>. One cannot consistently achieve returns in excess of average market returns on a risk-adjusted basis. EMH is based on an assumption the market as a whole </a:t>
            </a:r>
            <a:r>
              <a:rPr lang="en-US" b="1" dirty="0" smtClean="0">
                <a:solidFill>
                  <a:schemeClr val="tx1"/>
                </a:solidFill>
              </a:rPr>
              <a:t>acts rationally</a:t>
            </a:r>
            <a:r>
              <a:rPr lang="en-US" dirty="0" smtClean="0">
                <a:solidFill>
                  <a:schemeClr val="tx1"/>
                </a:solidFill>
              </a:rPr>
              <a:t>.</a:t>
            </a:r>
          </a:p>
          <a:p>
            <a:pPr algn="l"/>
            <a:endParaRPr lang="en-US" dirty="0" smtClean="0">
              <a:solidFill>
                <a:schemeClr val="tx1"/>
              </a:solidFill>
            </a:endParaRPr>
          </a:p>
          <a:p>
            <a:pPr algn="l"/>
            <a:endParaRPr lang="en-US" dirty="0" smtClean="0">
              <a:solidFill>
                <a:schemeClr val="tx1"/>
              </a:solidFill>
            </a:endParaRPr>
          </a:p>
          <a:p>
            <a:pPr algn="l"/>
            <a:endParaRPr lang="en-US" dirty="0" smtClean="0">
              <a:solidFill>
                <a:schemeClr val="tx1"/>
              </a:solidFill>
            </a:endParaRPr>
          </a:p>
          <a:p>
            <a:pPr algn="l"/>
            <a:endParaRPr lang="en-US" dirty="0" smtClean="0">
              <a:solidFill>
                <a:schemeClr val="tx1"/>
              </a:solidFill>
            </a:endParaRPr>
          </a:p>
          <a:p>
            <a:pPr algn="l">
              <a:buFont typeface="Wingdings" pitchFamily="2" charset="2"/>
              <a:buChar char="Ø"/>
            </a:pPr>
            <a:endParaRPr lang="en-US" dirty="0" smtClean="0">
              <a:solidFill>
                <a:schemeClr val="tx1"/>
              </a:solidFill>
            </a:endParaRPr>
          </a:p>
          <a:p>
            <a:pPr algn="l">
              <a:buFont typeface="Wingdings" pitchFamily="2" charset="2"/>
              <a:buChar char="Ø"/>
            </a:pPr>
            <a:endParaRPr lang="th-TH"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572560" cy="857256"/>
          </a:xfrm>
        </p:spPr>
        <p:txBody>
          <a:bodyPr>
            <a:noAutofit/>
          </a:bodyPr>
          <a:lstStyle/>
          <a:p>
            <a:pPr algn="ctr"/>
            <a:r>
              <a:rPr lang="en-US" sz="3200" dirty="0" smtClean="0">
                <a:solidFill>
                  <a:srgbClr val="C00000"/>
                </a:solidFill>
              </a:rPr>
              <a:t>Fundamental analysis</a:t>
            </a:r>
            <a:endParaRPr lang="th-TH" sz="3200"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285860"/>
            <a:ext cx="8143932" cy="3714776"/>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700" b="1" dirty="0" smtClean="0">
                <a:solidFill>
                  <a:schemeClr val="tx1"/>
                </a:solidFill>
              </a:rPr>
              <a:t>Top down approach: </a:t>
            </a:r>
            <a:r>
              <a:rPr lang="en-US" sz="2700" dirty="0" smtClean="0">
                <a:solidFill>
                  <a:schemeClr val="tx1"/>
                </a:solidFill>
              </a:rPr>
              <a:t>An analysis of the impacts of the economic environment on industries and securities of companies in the industries.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r>
              <a:rPr lang="en-US" sz="2700" b="1" dirty="0" smtClean="0">
                <a:solidFill>
                  <a:schemeClr val="tx1"/>
                </a:solidFill>
              </a:rPr>
              <a:t>Bottom up approach: </a:t>
            </a:r>
            <a:r>
              <a:rPr lang="en-US" sz="2700" dirty="0" smtClean="0">
                <a:solidFill>
                  <a:schemeClr val="tx1"/>
                </a:solidFill>
              </a:rPr>
              <a:t>An analysis of industries and forecasts fundamentals for the companies in those industries in order to determine valuation.</a:t>
            </a: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ubtitle 3"/>
          <p:cNvSpPr txBox="1">
            <a:spLocks/>
          </p:cNvSpPr>
          <p:nvPr/>
        </p:nvSpPr>
        <p:spPr>
          <a:xfrm>
            <a:off x="357158" y="5143512"/>
            <a:ext cx="8215370" cy="857256"/>
          </a:xfrm>
          <a:prstGeom prst="rect">
            <a:avLst/>
          </a:prstGeom>
        </p:spPr>
        <p:txBody>
          <a:bodyPr vert="horz" lIns="45720" rIns="45720">
            <a:normAutofit fontScale="62500" lnSpcReduction="20000"/>
          </a:bodyPr>
          <a:lstStyle/>
          <a:p>
            <a:pPr marR="64008">
              <a:spcBef>
                <a:spcPts val="400"/>
              </a:spcBef>
              <a:buClr>
                <a:schemeClr val="accent1"/>
              </a:buClr>
              <a:buSzPct val="68000"/>
              <a:defRPr/>
            </a:pPr>
            <a:r>
              <a:rPr lang="en-US" sz="2300" dirty="0" smtClean="0"/>
              <a:t>John Burr Williams (1900 – September 15, 1989), one of the first economists to view stock prices as determined by “intrinsic value”. He is recognized as a founder and developer of fundamental analysis. He is best known for his 1938 text "The Theory of Investment Value", based on his Ph.D. thesis at Harvard University.   </a:t>
            </a: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8D59C497-E981-41D5-B60C-DA251D3F3FF4}" type="slidenum">
              <a:rPr lang="en-US"/>
              <a:pPr>
                <a:defRPr/>
              </a:pPr>
              <a:t>6</a:t>
            </a:fld>
            <a:endParaRPr lang="en-US"/>
          </a:p>
        </p:txBody>
      </p:sp>
      <p:sp>
        <p:nvSpPr>
          <p:cNvPr id="27653" name="Rectangle 14"/>
          <p:cNvSpPr>
            <a:spLocks noGrp="1" noChangeArrowheads="1"/>
          </p:cNvSpPr>
          <p:nvPr>
            <p:ph type="body" idx="1"/>
          </p:nvPr>
        </p:nvSpPr>
        <p:spPr>
          <a:xfrm>
            <a:off x="500034" y="928671"/>
            <a:ext cx="8229600" cy="3929090"/>
          </a:xfrm>
          <a:noFill/>
        </p:spPr>
        <p:style>
          <a:lnRef idx="2">
            <a:schemeClr val="accent1"/>
          </a:lnRef>
          <a:fillRef idx="1">
            <a:schemeClr val="lt1"/>
          </a:fillRef>
          <a:effectRef idx="0">
            <a:schemeClr val="accent1"/>
          </a:effectRef>
          <a:fontRef idx="minor">
            <a:schemeClr val="dk1"/>
          </a:fontRef>
        </p:style>
        <p:txBody>
          <a:bodyPr/>
          <a:lstStyle/>
          <a:p>
            <a:pPr eaLnBrk="1" hangingPunct="1">
              <a:buNone/>
            </a:pPr>
            <a:r>
              <a:rPr lang="en-US" sz="2800" b="1" dirty="0" smtClean="0"/>
              <a:t>Economic Analysis</a:t>
            </a:r>
          </a:p>
          <a:p>
            <a:pPr lvl="1" eaLnBrk="1" hangingPunct="1">
              <a:spcBef>
                <a:spcPct val="10000"/>
              </a:spcBef>
            </a:pPr>
            <a:r>
              <a:rPr lang="en-US" sz="2400" dirty="0" smtClean="0"/>
              <a:t>State of overall economy</a:t>
            </a:r>
          </a:p>
          <a:p>
            <a:pPr eaLnBrk="1" hangingPunct="1">
              <a:spcBef>
                <a:spcPct val="50000"/>
              </a:spcBef>
              <a:buNone/>
            </a:pPr>
            <a:r>
              <a:rPr lang="en-US" sz="2800" b="1" dirty="0" smtClean="0"/>
              <a:t>Industry Analysis</a:t>
            </a:r>
          </a:p>
          <a:p>
            <a:pPr lvl="1" eaLnBrk="1" hangingPunct="1">
              <a:spcBef>
                <a:spcPct val="10000"/>
              </a:spcBef>
            </a:pPr>
            <a:r>
              <a:rPr lang="en-US" sz="2400" dirty="0" smtClean="0"/>
              <a:t>Outlook for specific industry</a:t>
            </a:r>
          </a:p>
          <a:p>
            <a:pPr eaLnBrk="1" hangingPunct="1">
              <a:spcBef>
                <a:spcPct val="50000"/>
              </a:spcBef>
              <a:buNone/>
            </a:pPr>
            <a:r>
              <a:rPr lang="en-US" sz="2800" b="1" dirty="0" smtClean="0"/>
              <a:t>Company Analysis</a:t>
            </a:r>
          </a:p>
          <a:p>
            <a:pPr lvl="1" eaLnBrk="1" hangingPunct="1">
              <a:spcBef>
                <a:spcPct val="10000"/>
              </a:spcBef>
            </a:pPr>
            <a:r>
              <a:rPr lang="en-US" sz="2400" dirty="0" smtClean="0"/>
              <a:t>Financial condition of specific company</a:t>
            </a:r>
          </a:p>
          <a:p>
            <a:pPr lvl="1" eaLnBrk="1" hangingPunct="1">
              <a:spcBef>
                <a:spcPct val="10000"/>
              </a:spcBef>
            </a:pPr>
            <a:r>
              <a:rPr lang="en-US" sz="2400" dirty="0" smtClean="0"/>
              <a:t>Forecasts of future financial positions, profits and cash flows </a:t>
            </a:r>
          </a:p>
        </p:txBody>
      </p:sp>
      <p:sp>
        <p:nvSpPr>
          <p:cNvPr id="7" name="Title 1"/>
          <p:cNvSpPr txBox="1">
            <a:spLocks/>
          </p:cNvSpPr>
          <p:nvPr/>
        </p:nvSpPr>
        <p:spPr bwMode="auto">
          <a:xfrm>
            <a:off x="214282" y="214290"/>
            <a:ext cx="8572560" cy="85725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smtClean="0">
                <a:ln>
                  <a:noFill/>
                </a:ln>
                <a:solidFill>
                  <a:srgbClr val="C00000"/>
                </a:solidFill>
                <a:effectLst/>
                <a:uLnTx/>
                <a:uFillTx/>
                <a:latin typeface="+mj-lt"/>
                <a:ea typeface="+mj-ea"/>
                <a:cs typeface="+mj-cs"/>
              </a:rPr>
              <a:t>Fundamental analysis</a:t>
            </a:r>
            <a:endParaRPr kumimoji="0" lang="th-TH" sz="3200" b="0" i="0" u="none" strike="noStrike" kern="0" cap="none" spc="0" normalizeH="0" baseline="0" noProof="0" dirty="0">
              <a:ln>
                <a:noFill/>
              </a:ln>
              <a:solidFill>
                <a:srgbClr val="C00000"/>
              </a:solidFill>
              <a:effectLst/>
              <a:uLnTx/>
              <a:uFillTx/>
              <a:latin typeface="+mj-lt"/>
              <a:ea typeface="+mj-ea"/>
              <a:cs typeface="+mj-cs"/>
            </a:endParaRPr>
          </a:p>
        </p:txBody>
      </p:sp>
      <p:sp>
        <p:nvSpPr>
          <p:cNvPr id="6" name="TextBox 5"/>
          <p:cNvSpPr txBox="1"/>
          <p:nvPr/>
        </p:nvSpPr>
        <p:spPr>
          <a:xfrm>
            <a:off x="1071538" y="5000636"/>
            <a:ext cx="7643866" cy="800219"/>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300" dirty="0" smtClean="0"/>
              <a:t>An analyst must be able to access the impacts of economic conditions on industries and companies.</a:t>
            </a:r>
            <a:endParaRPr lang="th-TH" sz="2300" dirty="0"/>
          </a:p>
        </p:txBody>
      </p:sp>
    </p:spTree>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B03D85C7-77B9-48CA-9A4F-44D47CF595C9}" type="slidenum">
              <a:rPr lang="en-US"/>
              <a:pPr>
                <a:defRPr/>
              </a:pPr>
              <a:t>7</a:t>
            </a:fld>
            <a:endParaRPr lang="en-US"/>
          </a:p>
        </p:txBody>
      </p:sp>
      <p:sp>
        <p:nvSpPr>
          <p:cNvPr id="29700" name="Rectangle 17"/>
          <p:cNvSpPr>
            <a:spLocks noGrp="1" noChangeArrowheads="1"/>
          </p:cNvSpPr>
          <p:nvPr>
            <p:ph type="title"/>
          </p:nvPr>
        </p:nvSpPr>
        <p:spPr/>
        <p:txBody>
          <a:bodyPr/>
          <a:lstStyle/>
          <a:p>
            <a:pPr eaLnBrk="1" hangingPunct="1"/>
            <a:r>
              <a:rPr lang="en-US" sz="3600" dirty="0" smtClean="0">
                <a:solidFill>
                  <a:srgbClr val="C00000"/>
                </a:solidFill>
              </a:rPr>
              <a:t>Why fundamental analysis is   </a:t>
            </a:r>
            <a:br>
              <a:rPr lang="en-US" sz="3600" dirty="0" smtClean="0">
                <a:solidFill>
                  <a:srgbClr val="C00000"/>
                </a:solidFill>
              </a:rPr>
            </a:br>
            <a:r>
              <a:rPr lang="en-US" sz="3600" dirty="0" smtClean="0">
                <a:solidFill>
                  <a:srgbClr val="C00000"/>
                </a:solidFill>
              </a:rPr>
              <a:t>important?</a:t>
            </a:r>
            <a:endParaRPr lang="en-US" dirty="0" smtClean="0">
              <a:solidFill>
                <a:srgbClr val="C00000"/>
              </a:solidFill>
            </a:endParaRPr>
          </a:p>
        </p:txBody>
      </p:sp>
      <p:sp>
        <p:nvSpPr>
          <p:cNvPr id="29701" name="Rectangle 18"/>
          <p:cNvSpPr>
            <a:spLocks noGrp="1" noChangeArrowheads="1"/>
          </p:cNvSpPr>
          <p:nvPr>
            <p:ph type="body" idx="1"/>
          </p:nvPr>
        </p:nvSpPr>
        <p:spPr>
          <a:xfrm>
            <a:off x="428596" y="1857365"/>
            <a:ext cx="8229600" cy="2357454"/>
          </a:xfrm>
        </p:spPr>
        <p:style>
          <a:lnRef idx="2">
            <a:schemeClr val="accent1"/>
          </a:lnRef>
          <a:fillRef idx="1">
            <a:schemeClr val="lt1"/>
          </a:fillRef>
          <a:effectRef idx="0">
            <a:schemeClr val="accent1"/>
          </a:effectRef>
          <a:fontRef idx="minor">
            <a:schemeClr val="dk1"/>
          </a:fontRef>
        </p:style>
        <p:txBody>
          <a:bodyPr/>
          <a:lstStyle/>
          <a:p>
            <a:pPr lvl="1" eaLnBrk="1" hangingPunct="1">
              <a:lnSpc>
                <a:spcPct val="90000"/>
              </a:lnSpc>
              <a:spcBef>
                <a:spcPct val="50000"/>
              </a:spcBef>
            </a:pPr>
            <a:r>
              <a:rPr lang="en-US" dirty="0" smtClean="0"/>
              <a:t>All of the people doing fundamental analysis is the reason the market is efficient</a:t>
            </a:r>
          </a:p>
          <a:p>
            <a:pPr lvl="1" eaLnBrk="1" hangingPunct="1">
              <a:lnSpc>
                <a:spcPct val="90000"/>
              </a:lnSpc>
              <a:spcBef>
                <a:spcPct val="50000"/>
              </a:spcBef>
            </a:pPr>
            <a:r>
              <a:rPr lang="en-US" b="1" dirty="0" smtClean="0"/>
              <a:t>Financial markets may not be perfectly efficient</a:t>
            </a:r>
          </a:p>
          <a:p>
            <a:pPr lvl="1" eaLnBrk="1" hangingPunct="1">
              <a:lnSpc>
                <a:spcPct val="90000"/>
              </a:lnSpc>
              <a:spcBef>
                <a:spcPct val="50000"/>
              </a:spcBef>
            </a:pPr>
            <a:endParaRPr lang="en-US" dirty="0" smtClean="0"/>
          </a:p>
        </p:txBody>
      </p:sp>
    </p:spTree>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85728"/>
            <a:ext cx="8643998" cy="785818"/>
          </a:xfrm>
        </p:spPr>
        <p:txBody>
          <a:bodyPr>
            <a:normAutofit/>
          </a:bodyPr>
          <a:lstStyle/>
          <a:p>
            <a:pPr algn="ctr"/>
            <a:r>
              <a:rPr lang="en-US" dirty="0" smtClean="0">
                <a:solidFill>
                  <a:srgbClr val="C00000"/>
                </a:solidFill>
              </a:rPr>
              <a:t>Intrinsic value and market value </a:t>
            </a:r>
            <a:endParaRPr lang="th-TH" dirty="0">
              <a:solidFill>
                <a:srgbClr val="C00000"/>
              </a:solidFill>
            </a:endParaRPr>
          </a:p>
        </p:txBody>
      </p:sp>
      <p:sp>
        <p:nvSpPr>
          <p:cNvPr id="8"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357158" y="1571612"/>
            <a:ext cx="8143932" cy="207170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700" b="1" dirty="0" smtClean="0">
                <a:solidFill>
                  <a:schemeClr val="tx1"/>
                </a:solidFill>
              </a:rPr>
              <a:t>An Intrinsic value (fundamental value, fair value) </a:t>
            </a:r>
            <a:r>
              <a:rPr lang="en-US" sz="2700" dirty="0" smtClean="0">
                <a:solidFill>
                  <a:schemeClr val="tx1"/>
                </a:solidFill>
              </a:rPr>
              <a:t>is the equilibrium value, which reflects the price that rational investors with full knowledge about the asset’s characteristics are willing to pay for  the firm’s future earnings.</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357158" y="3929066"/>
            <a:ext cx="8143932" cy="928694"/>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700" b="1" dirty="0" smtClean="0">
                <a:solidFill>
                  <a:schemeClr val="tx1"/>
                </a:solidFill>
              </a:rPr>
              <a:t>A market value </a:t>
            </a:r>
            <a:r>
              <a:rPr lang="en-US" sz="2700" dirty="0" smtClean="0">
                <a:solidFill>
                  <a:schemeClr val="tx1"/>
                </a:solidFill>
              </a:rPr>
              <a:t>of equity is the total value of firm’s outstanding shares based on market price.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142852"/>
            <a:ext cx="8572560" cy="857232"/>
          </a:xfrm>
        </p:spPr>
        <p:txBody>
          <a:bodyPr>
            <a:normAutofit/>
          </a:bodyPr>
          <a:lstStyle/>
          <a:p>
            <a:pPr algn="ctr"/>
            <a:r>
              <a:rPr lang="en-US" dirty="0" smtClean="0">
                <a:solidFill>
                  <a:srgbClr val="C00000"/>
                </a:solidFill>
              </a:rPr>
              <a:t>Cost of equity</a:t>
            </a:r>
            <a:endParaRPr lang="th-TH" dirty="0">
              <a:solidFill>
                <a:srgbClr val="C00000"/>
              </a:solidFill>
            </a:endParaRPr>
          </a:p>
        </p:txBody>
      </p:sp>
      <p:sp>
        <p:nvSpPr>
          <p:cNvPr id="9"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7" name="Subtitle 3"/>
          <p:cNvSpPr txBox="1">
            <a:spLocks/>
          </p:cNvSpPr>
          <p:nvPr/>
        </p:nvSpPr>
        <p:spPr>
          <a:xfrm>
            <a:off x="428596" y="3357562"/>
            <a:ext cx="8143932" cy="107157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300" b="1" dirty="0" smtClean="0">
                <a:solidFill>
                  <a:schemeClr val="tx1"/>
                </a:solidFill>
              </a:rPr>
              <a:t>Investors’ required rate of return </a:t>
            </a:r>
            <a:r>
              <a:rPr lang="en-US" sz="2300" dirty="0" smtClean="0">
                <a:solidFill>
                  <a:schemeClr val="tx1"/>
                </a:solidFill>
              </a:rPr>
              <a:t>is the return each individual investor will accept for bearing the risk inherent in a particular stock.</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Subtitle 3"/>
          <p:cNvSpPr txBox="1">
            <a:spLocks/>
          </p:cNvSpPr>
          <p:nvPr/>
        </p:nvSpPr>
        <p:spPr>
          <a:xfrm>
            <a:off x="500034" y="4857760"/>
            <a:ext cx="8143932" cy="928694"/>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Expected return </a:t>
            </a:r>
            <a:r>
              <a:rPr lang="en-US" sz="2300" dirty="0" smtClean="0">
                <a:solidFill>
                  <a:schemeClr val="tx1"/>
                </a:solidFill>
              </a:rPr>
              <a:t>is the difference between a stock’s intrinsic value and its share price.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Subtitle 3"/>
          <p:cNvSpPr txBox="1">
            <a:spLocks/>
          </p:cNvSpPr>
          <p:nvPr/>
        </p:nvSpPr>
        <p:spPr>
          <a:xfrm>
            <a:off x="428596" y="1357298"/>
            <a:ext cx="8143932" cy="1571636"/>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Cost of equity </a:t>
            </a:r>
            <a:r>
              <a:rPr lang="en-US" sz="2300" dirty="0" smtClean="0">
                <a:solidFill>
                  <a:schemeClr val="tx1"/>
                </a:solidFill>
              </a:rPr>
              <a:t>is the </a:t>
            </a:r>
            <a:r>
              <a:rPr lang="en-US" sz="2300" b="1" dirty="0" smtClean="0">
                <a:solidFill>
                  <a:schemeClr val="tx1"/>
                </a:solidFill>
              </a:rPr>
              <a:t>minimum rate of return required by investors in aggregate to compensate them for the risk </a:t>
            </a:r>
            <a:r>
              <a:rPr lang="en-US" sz="2300" dirty="0" smtClean="0">
                <a:solidFill>
                  <a:schemeClr val="tx1"/>
                </a:solidFill>
              </a:rPr>
              <a:t>of the firm’s equity shares. It is usually estimated using the capital asset pricing model (</a:t>
            </a:r>
            <a:r>
              <a:rPr lang="en-US" sz="2300" b="1" dirty="0" smtClean="0">
                <a:solidFill>
                  <a:schemeClr val="tx1"/>
                </a:solidFill>
              </a:rPr>
              <a:t>CAPM</a:t>
            </a:r>
            <a:r>
              <a:rPr lang="en-US" sz="2300" dirty="0" smtClean="0">
                <a:solidFill>
                  <a:schemeClr val="tx1"/>
                </a:solidFill>
              </a:rPr>
              <a:t>)</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219200" y="0"/>
            <a:ext cx="6661150" cy="838200"/>
          </a:xfrm>
        </p:spPr>
        <p:txBody>
          <a:bodyPr lIns="91422" tIns="45711" rIns="91422" bIns="45711"/>
          <a:lstStyle/>
          <a:p>
            <a:r>
              <a:rPr lang="en-US" sz="3600" dirty="0" smtClean="0"/>
              <a:t>CAPM assumptions</a:t>
            </a:r>
            <a:endParaRPr lang="en-US" sz="3600" dirty="0"/>
          </a:p>
        </p:txBody>
      </p:sp>
      <p:sp>
        <p:nvSpPr>
          <p:cNvPr id="14340" name="Rectangle 4"/>
          <p:cNvSpPr>
            <a:spLocks noChangeArrowheads="1"/>
          </p:cNvSpPr>
          <p:nvPr/>
        </p:nvSpPr>
        <p:spPr bwMode="auto">
          <a:xfrm>
            <a:off x="8567738" y="6445250"/>
            <a:ext cx="463550" cy="260350"/>
          </a:xfrm>
          <a:prstGeom prst="rect">
            <a:avLst/>
          </a:prstGeom>
          <a:noFill/>
          <a:ln w="38100">
            <a:noFill/>
            <a:miter lim="800000"/>
            <a:headEnd/>
            <a:tailEnd/>
          </a:ln>
        </p:spPr>
        <p:txBody>
          <a:bodyPr wrap="none">
            <a:spAutoFit/>
          </a:bodyPr>
          <a:lstStyle/>
          <a:p>
            <a:pPr algn="ctr" eaLnBrk="1" hangingPunct="1"/>
            <a:r>
              <a:rPr lang="en-US" sz="1100"/>
              <a:t>14-</a:t>
            </a:r>
            <a:fld id="{A36FD26A-1ED0-450F-B381-FADBEE4311D5}" type="slidenum">
              <a:rPr lang="en-US" sz="1100"/>
              <a:pPr algn="ctr" eaLnBrk="1" hangingPunct="1"/>
              <a:t>10</a:t>
            </a:fld>
            <a:endParaRPr lang="en-US" sz="1100"/>
          </a:p>
        </p:txBody>
      </p:sp>
      <p:sp>
        <p:nvSpPr>
          <p:cNvPr id="5" name="Subtitle 3"/>
          <p:cNvSpPr txBox="1">
            <a:spLocks/>
          </p:cNvSpPr>
          <p:nvPr/>
        </p:nvSpPr>
        <p:spPr>
          <a:xfrm>
            <a:off x="533400" y="914400"/>
            <a:ext cx="8429684" cy="5410200"/>
          </a:xfrm>
          <a:prstGeom prst="rect">
            <a:avLst/>
          </a:prstGeom>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marL="342900" marR="0" lvl="0" indent="-342900" algn="l" defTabSz="914400" rtl="0" eaLnBrk="0" fontAlgn="base" latinLnBrk="0" hangingPunct="0">
              <a:lnSpc>
                <a:spcPct val="100000"/>
              </a:lnSpc>
              <a:spcBef>
                <a:spcPct val="20000"/>
              </a:spcBef>
              <a:spcAft>
                <a:spcPct val="0"/>
              </a:spcAft>
              <a:buClrTx/>
              <a:buSzTx/>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Do CAPM assumptions hold</a:t>
            </a:r>
            <a:r>
              <a:rPr lang="en-US" sz="3200" kern="0" dirty="0" smtClean="0">
                <a:solidFill>
                  <a:schemeClr val="tx1"/>
                </a:solidFill>
              </a:rPr>
              <a:t>?</a:t>
            </a:r>
            <a:endParaRPr kumimoji="0" lang="en-US" sz="32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US" sz="32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CAPM assumptions: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Investors are rational mean-variance optimizers with homogeneous expectations.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The market is in a competitive equilibrium (i.e. the market price is the fair price) and no investors can manipulate the market;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All assets are tradable (all investors have the same assets to invest in);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No transaction costs, no taxation, investors are not limited in their borrowing and lending, Same interest rate for lending and borrowing (risk free rate of interest);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Single-period investment horizon (all investors are facing the same investments problems).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85728"/>
            <a:ext cx="8572560" cy="785818"/>
          </a:xfrm>
        </p:spPr>
        <p:txBody>
          <a:bodyPr>
            <a:normAutofit/>
          </a:bodyPr>
          <a:lstStyle/>
          <a:p>
            <a:pPr algn="ctr"/>
            <a:r>
              <a:rPr lang="en-US" dirty="0" smtClean="0">
                <a:solidFill>
                  <a:srgbClr val="C00000"/>
                </a:solidFill>
              </a:rPr>
              <a:t>Market anomaly</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285860"/>
            <a:ext cx="8143932" cy="1643074"/>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700" b="1" dirty="0" smtClean="0">
                <a:solidFill>
                  <a:schemeClr val="tx1"/>
                </a:solidFill>
              </a:rPr>
              <a:t>A market anomaly </a:t>
            </a:r>
            <a:r>
              <a:rPr lang="en-US" sz="2700" dirty="0" smtClean="0">
                <a:solidFill>
                  <a:schemeClr val="tx1"/>
                </a:solidFill>
              </a:rPr>
              <a:t>is something that would lead us to reject the hypothesis of market efficiency. </a:t>
            </a:r>
          </a:p>
          <a:p>
            <a:pPr marR="64008" lvl="0">
              <a:spcBef>
                <a:spcPts val="400"/>
              </a:spcBef>
              <a:buClr>
                <a:schemeClr val="accent1"/>
              </a:buClr>
              <a:buSzPct val="68000"/>
              <a:defRPr/>
            </a:pPr>
            <a:r>
              <a:rPr lang="en-US" sz="2000" dirty="0" smtClean="0">
                <a:solidFill>
                  <a:schemeClr val="tx1"/>
                </a:solidFill>
              </a:rPr>
              <a:t>(Anomaly means something that deviate from the common rule.)</a:t>
            </a:r>
            <a:r>
              <a:rPr lang="en-US" sz="2700" dirty="0" smtClean="0">
                <a:solidFill>
                  <a:schemeClr val="tx1"/>
                </a:solidFill>
              </a:rPr>
              <a:t>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500034" y="3143248"/>
            <a:ext cx="8143932" cy="2286016"/>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t>Patterns in security returns that appear to violate market efficiency</a:t>
            </a:r>
            <a:r>
              <a:rPr lang="en-US" sz="2300" dirty="0" smtClean="0"/>
              <a:t> </a:t>
            </a:r>
          </a:p>
          <a:p>
            <a:pPr marR="64008" lvl="0">
              <a:spcBef>
                <a:spcPts val="400"/>
              </a:spcBef>
              <a:buClr>
                <a:schemeClr val="accent1"/>
              </a:buClr>
              <a:buSzPct val="68000"/>
              <a:defRPr/>
            </a:pPr>
            <a:r>
              <a:rPr lang="en-US" sz="2300" dirty="0" smtClean="0"/>
              <a:t>January effect (tax-loss selling in December), window dressing, overreaction affect, momentum effect, size effect, earnings announcement, IPO, closed-end investment funds.  </a:t>
            </a: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42852"/>
            <a:ext cx="8572560" cy="785818"/>
          </a:xfrm>
        </p:spPr>
        <p:txBody>
          <a:bodyPr>
            <a:normAutofit/>
          </a:bodyPr>
          <a:lstStyle/>
          <a:p>
            <a:pPr algn="ctr"/>
            <a:r>
              <a:rPr lang="en-US" dirty="0" smtClean="0">
                <a:solidFill>
                  <a:srgbClr val="C00000"/>
                </a:solidFill>
              </a:rPr>
              <a:t>Behavioral finance</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71472" y="857232"/>
            <a:ext cx="8143932" cy="150019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10000"/>
          </a:bodyPr>
          <a:lstStyle/>
          <a:p>
            <a:pPr marR="64008" lvl="0">
              <a:spcBef>
                <a:spcPts val="400"/>
              </a:spcBef>
              <a:buClr>
                <a:schemeClr val="accent1"/>
              </a:buClr>
              <a:buSzPct val="68000"/>
              <a:defRPr/>
            </a:pPr>
            <a:r>
              <a:rPr lang="en-US" sz="2700" b="1" dirty="0" smtClean="0">
                <a:solidFill>
                  <a:schemeClr val="tx1"/>
                </a:solidFill>
              </a:rPr>
              <a:t>Behavioral finance </a:t>
            </a:r>
            <a:r>
              <a:rPr lang="en-US" sz="2700" dirty="0" smtClean="0">
                <a:solidFill>
                  <a:schemeClr val="tx1"/>
                </a:solidFill>
              </a:rPr>
              <a:t>examines whether investors behave rationally, how investor behavior affects financial markets, and how cognitive biases may result in anomalies.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214282" y="2357430"/>
            <a:ext cx="8643998" cy="3929090"/>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10000"/>
          </a:bodyPr>
          <a:lstStyle/>
          <a:p>
            <a:pPr marR="64008" lvl="0">
              <a:spcBef>
                <a:spcPts val="400"/>
              </a:spcBef>
              <a:buClr>
                <a:schemeClr val="accent1"/>
              </a:buClr>
              <a:buSzPct val="68000"/>
              <a:defRPr/>
            </a:pPr>
            <a:r>
              <a:rPr lang="en-US" sz="2300" b="1" dirty="0" smtClean="0"/>
              <a:t>- Loss aversion </a:t>
            </a:r>
            <a:r>
              <a:rPr lang="en-US" sz="2300" dirty="0" smtClean="0"/>
              <a:t>(the tendency for investors to be more risk averse or become overreact when faced with potential losses and less risk averse when faced with potential gains), </a:t>
            </a:r>
          </a:p>
          <a:p>
            <a:pPr marR="64008" lvl="0">
              <a:spcBef>
                <a:spcPts val="400"/>
              </a:spcBef>
              <a:buClr>
                <a:schemeClr val="accent1"/>
              </a:buClr>
              <a:buSzPct val="68000"/>
              <a:defRPr/>
            </a:pPr>
            <a:r>
              <a:rPr lang="en-US" sz="2300" b="1" dirty="0" smtClean="0"/>
              <a:t>- investor confidence</a:t>
            </a:r>
            <a:r>
              <a:rPr lang="en-US" sz="2300" dirty="0" smtClean="0"/>
              <a:t>, </a:t>
            </a:r>
          </a:p>
          <a:p>
            <a:pPr marR="64008" lvl="0">
              <a:spcBef>
                <a:spcPts val="400"/>
              </a:spcBef>
              <a:buClr>
                <a:schemeClr val="accent1"/>
              </a:buClr>
              <a:buSzPct val="68000"/>
              <a:defRPr/>
            </a:pPr>
            <a:r>
              <a:rPr lang="en-US" sz="2300" b="1" dirty="0" smtClean="0"/>
              <a:t>- Gambler’s fallacy </a:t>
            </a:r>
            <a:r>
              <a:rPr lang="en-US" sz="2300" dirty="0" smtClean="0"/>
              <a:t>(recent results affect investor estimates of future probabilities), </a:t>
            </a:r>
          </a:p>
          <a:p>
            <a:pPr marR="64008" lvl="0">
              <a:spcBef>
                <a:spcPts val="400"/>
              </a:spcBef>
              <a:buClr>
                <a:schemeClr val="accent1"/>
              </a:buClr>
              <a:buSzPct val="68000"/>
              <a:defRPr/>
            </a:pPr>
            <a:r>
              <a:rPr lang="en-US" sz="2300" b="1" dirty="0" smtClean="0"/>
              <a:t>- conservatism</a:t>
            </a:r>
            <a:r>
              <a:rPr lang="en-US" sz="2300" dirty="0" smtClean="0"/>
              <a:t> (react slowly to changes), </a:t>
            </a:r>
          </a:p>
          <a:p>
            <a:pPr marR="64008" lvl="0">
              <a:spcBef>
                <a:spcPts val="400"/>
              </a:spcBef>
              <a:buClr>
                <a:schemeClr val="accent1"/>
              </a:buClr>
              <a:buSzPct val="68000"/>
              <a:defRPr/>
            </a:pPr>
            <a:r>
              <a:rPr lang="en-US" sz="2300" dirty="0" smtClean="0"/>
              <a:t>- </a:t>
            </a:r>
            <a:r>
              <a:rPr lang="en-US" sz="2300" b="1" dirty="0" smtClean="0"/>
              <a:t>narrow farming </a:t>
            </a:r>
            <a:r>
              <a:rPr lang="en-US" sz="2300" dirty="0" smtClean="0"/>
              <a:t>(view events in isolation), </a:t>
            </a:r>
          </a:p>
          <a:p>
            <a:pPr marR="64008" lvl="0">
              <a:spcBef>
                <a:spcPts val="400"/>
              </a:spcBef>
              <a:buClr>
                <a:schemeClr val="accent1"/>
              </a:buClr>
              <a:buSzPct val="68000"/>
              <a:defRPr/>
            </a:pPr>
            <a:r>
              <a:rPr lang="en-US" sz="2300" dirty="0" smtClean="0"/>
              <a:t>- </a:t>
            </a:r>
            <a:r>
              <a:rPr lang="en-US" sz="2300" b="1" dirty="0" smtClean="0"/>
              <a:t>information cascade </a:t>
            </a:r>
            <a:r>
              <a:rPr lang="en-US" sz="2300" dirty="0" smtClean="0"/>
              <a:t>(uninformed traders watch the actions of informed traders to make their decisions), </a:t>
            </a:r>
          </a:p>
          <a:p>
            <a:pPr marR="64008" lvl="0">
              <a:spcBef>
                <a:spcPts val="400"/>
              </a:spcBef>
              <a:buClr>
                <a:schemeClr val="accent1"/>
              </a:buClr>
              <a:buSzPct val="68000"/>
              <a:defRPr/>
            </a:pPr>
            <a:r>
              <a:rPr lang="en-US" sz="2300" dirty="0" smtClean="0"/>
              <a:t>- </a:t>
            </a:r>
            <a:r>
              <a:rPr lang="en-US" sz="2300" b="1" dirty="0" smtClean="0"/>
              <a:t>herding behavior</a:t>
            </a:r>
            <a:r>
              <a:rPr lang="en-US" sz="2300" dirty="0" smtClean="0"/>
              <a:t> (individuals in group act together without planned direction)</a:t>
            </a:r>
          </a:p>
          <a:p>
            <a:pPr marR="64008" lvl="0">
              <a:spcBef>
                <a:spcPts val="400"/>
              </a:spcBef>
              <a:buClr>
                <a:schemeClr val="accent1"/>
              </a:buClr>
              <a:buSzPct val="68000"/>
              <a:defRPr/>
            </a:pPr>
            <a:endParaRPr lang="en-US" sz="2700" dirty="0" smtClean="0"/>
          </a:p>
          <a:p>
            <a:pPr marR="64008" lvl="0">
              <a:spcBef>
                <a:spcPts val="400"/>
              </a:spcBef>
              <a:buClr>
                <a:schemeClr val="accent1"/>
              </a:buClr>
              <a:buSzPct val="68000"/>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58" y="0"/>
            <a:ext cx="8572560" cy="1000132"/>
          </a:xfrm>
        </p:spPr>
        <p:txBody>
          <a:bodyPr>
            <a:normAutofit/>
          </a:bodyPr>
          <a:lstStyle/>
          <a:p>
            <a:pPr algn="ctr"/>
            <a:r>
              <a:rPr lang="en-US" dirty="0" smtClean="0">
                <a:solidFill>
                  <a:srgbClr val="C00000"/>
                </a:solidFill>
              </a:rPr>
              <a:t>Investment action</a:t>
            </a:r>
            <a:endParaRPr lang="th-TH" dirty="0">
              <a:solidFill>
                <a:srgbClr val="C00000"/>
              </a:solidFill>
            </a:endParaRPr>
          </a:p>
        </p:txBody>
      </p:sp>
      <p:sp>
        <p:nvSpPr>
          <p:cNvPr id="12"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10" name="Subtitle 3"/>
          <p:cNvSpPr txBox="1">
            <a:spLocks/>
          </p:cNvSpPr>
          <p:nvPr/>
        </p:nvSpPr>
        <p:spPr>
          <a:xfrm>
            <a:off x="500034" y="3357562"/>
            <a:ext cx="8143932" cy="150019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10000"/>
          </a:bodyPr>
          <a:lstStyle/>
          <a:p>
            <a:pPr marR="64008" lvl="0">
              <a:spcBef>
                <a:spcPts val="400"/>
              </a:spcBef>
              <a:buClr>
                <a:schemeClr val="accent1"/>
              </a:buClr>
              <a:buSzPct val="68000"/>
              <a:defRPr/>
            </a:pPr>
            <a:r>
              <a:rPr lang="en-US" sz="2700" dirty="0" smtClean="0">
                <a:solidFill>
                  <a:schemeClr val="tx1"/>
                </a:solidFill>
              </a:rPr>
              <a:t>Expected return and required return are equal if market is fairly valued (equilibrium price, i.e. price where demand equals to supply). This is the equilibrium return base on homogeneous expectations.</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ubtitle 3"/>
          <p:cNvSpPr txBox="1">
            <a:spLocks/>
          </p:cNvSpPr>
          <p:nvPr/>
        </p:nvSpPr>
        <p:spPr>
          <a:xfrm>
            <a:off x="500034" y="1142984"/>
            <a:ext cx="8143932" cy="1143008"/>
          </a:xfrm>
          <a:prstGeom prst="rect">
            <a:avLst/>
          </a:prstGeom>
        </p:spPr>
        <p:txBody>
          <a:bodyPr vert="horz" lIns="45720" rIns="45720">
            <a:normAutofit/>
          </a:bodyPr>
          <a:lstStyle/>
          <a:p>
            <a:pPr marR="64008" lvl="0">
              <a:spcBef>
                <a:spcPts val="400"/>
              </a:spcBef>
              <a:buClr>
                <a:schemeClr val="accent1"/>
              </a:buClr>
              <a:buSzPct val="68000"/>
              <a:defRPr/>
            </a:pPr>
            <a:r>
              <a:rPr lang="en-US" sz="2400" dirty="0" smtClean="0"/>
              <a:t>BUY    if   Intrinsic value &gt; market value (Undervalued)</a:t>
            </a:r>
          </a:p>
          <a:p>
            <a:pPr marR="64008" lvl="0">
              <a:spcBef>
                <a:spcPts val="400"/>
              </a:spcBef>
              <a:buClr>
                <a:schemeClr val="accent1"/>
              </a:buClr>
              <a:buSzPct val="68000"/>
              <a:defRPr/>
            </a:pPr>
            <a:r>
              <a:rPr lang="en-US" sz="2400" dirty="0" smtClean="0"/>
              <a:t>SELL   if   Intrinsic value &lt; market value (Overvalued)</a:t>
            </a:r>
          </a:p>
          <a:p>
            <a:pPr marR="64008" lvl="0">
              <a:spcBef>
                <a:spcPts val="400"/>
              </a:spcBef>
              <a:buClr>
                <a:schemeClr val="accent1"/>
              </a:buClr>
              <a:buSzPct val="68000"/>
              <a:defRPr/>
            </a:pPr>
            <a:endParaRPr lang="en-US" sz="2400" dirty="0" smtClean="0"/>
          </a:p>
          <a:p>
            <a:pPr marR="64008" lvl="0">
              <a:spcBef>
                <a:spcPts val="400"/>
              </a:spcBef>
              <a:buClr>
                <a:schemeClr val="accent1"/>
              </a:buClr>
              <a:buSzPct val="68000"/>
              <a:defRPr/>
            </a:pPr>
            <a:endParaRPr kumimoji="0" lang="en-US" sz="2400" b="0" i="0" u="none" strike="noStrike" kern="1200" cap="none" spc="0" normalizeH="0" baseline="0" noProof="0" dirty="0" smtClean="0">
              <a:ln>
                <a:noFill/>
              </a:ln>
              <a:effectLst/>
              <a:uLnTx/>
              <a:uFillTx/>
              <a:latin typeface="+mn-lt"/>
              <a:ea typeface="+mn-ea"/>
              <a:cs typeface="+mn-cs"/>
            </a:endParaRPr>
          </a:p>
        </p:txBody>
      </p:sp>
      <p:sp>
        <p:nvSpPr>
          <p:cNvPr id="8" name="Subtitle 3"/>
          <p:cNvSpPr txBox="1">
            <a:spLocks/>
          </p:cNvSpPr>
          <p:nvPr/>
        </p:nvSpPr>
        <p:spPr>
          <a:xfrm>
            <a:off x="500034" y="2214554"/>
            <a:ext cx="8143932" cy="1000132"/>
          </a:xfrm>
          <a:prstGeom prst="rect">
            <a:avLst/>
          </a:prstGeom>
        </p:spPr>
        <p:txBody>
          <a:bodyPr vert="horz" lIns="45720" rIns="45720">
            <a:normAutofit/>
          </a:bodyPr>
          <a:lstStyle/>
          <a:p>
            <a:pPr marR="64008" lvl="0">
              <a:spcBef>
                <a:spcPts val="400"/>
              </a:spcBef>
              <a:buClr>
                <a:schemeClr val="accent1"/>
              </a:buClr>
              <a:buSzPct val="68000"/>
              <a:defRPr/>
            </a:pPr>
            <a:r>
              <a:rPr lang="en-US" sz="2400" dirty="0" smtClean="0"/>
              <a:t>BUY    if   expected return &gt; required return (Undervalued)</a:t>
            </a:r>
          </a:p>
          <a:p>
            <a:pPr marR="64008" lvl="0">
              <a:spcBef>
                <a:spcPts val="400"/>
              </a:spcBef>
              <a:buClr>
                <a:schemeClr val="accent1"/>
              </a:buClr>
              <a:buSzPct val="68000"/>
              <a:defRPr/>
            </a:pPr>
            <a:r>
              <a:rPr lang="en-US" sz="2400" dirty="0" smtClean="0"/>
              <a:t>SELL   if   expected return &lt; required return (Overvalued)</a:t>
            </a:r>
          </a:p>
          <a:p>
            <a:pPr marR="64008" lvl="0">
              <a:spcBef>
                <a:spcPts val="400"/>
              </a:spcBef>
              <a:buClr>
                <a:schemeClr val="accent1"/>
              </a:buClr>
              <a:buSzPct val="68000"/>
              <a:defRPr/>
            </a:pPr>
            <a:endParaRPr kumimoji="0" lang="en-US" sz="2700" b="0" i="0" u="none" strike="noStrike" kern="1200" cap="none" spc="0" normalizeH="0" baseline="0" noProof="0" dirty="0" smtClean="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1500198"/>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Economic analysis</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FE67F910-C1FF-4B2E-BEA2-875196EFE7D5}" type="slidenum">
              <a:rPr lang="en-US"/>
              <a:pPr>
                <a:defRPr/>
              </a:pPr>
              <a:t>15</a:t>
            </a:fld>
            <a:endParaRPr lang="en-US"/>
          </a:p>
        </p:txBody>
      </p:sp>
      <p:sp>
        <p:nvSpPr>
          <p:cNvPr id="33796" name="Rectangle 11"/>
          <p:cNvSpPr>
            <a:spLocks noGrp="1" noChangeArrowheads="1"/>
          </p:cNvSpPr>
          <p:nvPr>
            <p:ph type="title"/>
          </p:nvPr>
        </p:nvSpPr>
        <p:spPr>
          <a:xfrm>
            <a:off x="428596" y="0"/>
            <a:ext cx="8229600" cy="1143000"/>
          </a:xfrm>
        </p:spPr>
        <p:txBody>
          <a:bodyPr/>
          <a:lstStyle/>
          <a:p>
            <a:pPr eaLnBrk="1" hangingPunct="1"/>
            <a:r>
              <a:rPr lang="en-US" sz="3600" dirty="0" smtClean="0"/>
              <a:t>Aim of economic analysis</a:t>
            </a:r>
            <a:endParaRPr lang="en-US" dirty="0" smtClean="0"/>
          </a:p>
        </p:txBody>
      </p:sp>
      <p:sp>
        <p:nvSpPr>
          <p:cNvPr id="6" name="Subtitle 3"/>
          <p:cNvSpPr txBox="1">
            <a:spLocks/>
          </p:cNvSpPr>
          <p:nvPr/>
        </p:nvSpPr>
        <p:spPr>
          <a:xfrm>
            <a:off x="285720" y="1142984"/>
            <a:ext cx="8501122" cy="357190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lnSpc>
                <a:spcPct val="150000"/>
              </a:lnSpc>
              <a:spcBef>
                <a:spcPts val="600"/>
              </a:spcBef>
              <a:spcAft>
                <a:spcPts val="600"/>
              </a:spcAft>
              <a:buClr>
                <a:schemeClr val="accent1"/>
              </a:buClr>
              <a:buSzPct val="68000"/>
              <a:buFontTx/>
              <a:buChar char="-"/>
              <a:defRPr/>
            </a:pPr>
            <a:r>
              <a:rPr lang="en-US" sz="2500" dirty="0" smtClean="0"/>
              <a:t>- Determine the current stage of the economy and the outlook. </a:t>
            </a:r>
          </a:p>
          <a:p>
            <a:pPr marR="64008" lvl="0">
              <a:lnSpc>
                <a:spcPct val="150000"/>
              </a:lnSpc>
              <a:spcBef>
                <a:spcPts val="600"/>
              </a:spcBef>
              <a:spcAft>
                <a:spcPts val="600"/>
              </a:spcAft>
              <a:buClr>
                <a:schemeClr val="accent1"/>
              </a:buClr>
              <a:buSzPct val="68000"/>
              <a:buFontTx/>
              <a:buChar char="-"/>
              <a:defRPr/>
            </a:pPr>
            <a:r>
              <a:rPr lang="en-US" sz="2500" dirty="0" smtClean="0"/>
              <a:t>- What industries will benefit? What industries will be hurt?</a:t>
            </a:r>
          </a:p>
          <a:p>
            <a:pPr marR="64008" lvl="0">
              <a:lnSpc>
                <a:spcPct val="150000"/>
              </a:lnSpc>
              <a:spcBef>
                <a:spcPts val="600"/>
              </a:spcBef>
              <a:spcAft>
                <a:spcPts val="600"/>
              </a:spcAft>
              <a:buClr>
                <a:schemeClr val="accent1"/>
              </a:buClr>
              <a:buSzPct val="68000"/>
              <a:defRPr/>
            </a:pPr>
            <a:r>
              <a:rPr lang="en-US" sz="2500" dirty="0" smtClean="0"/>
              <a:t>- Use it to evaluate individual companies.</a:t>
            </a:r>
          </a:p>
          <a:p>
            <a:pPr marR="64008" lvl="0">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p:txBody>
      </p:sp>
    </p:spTree>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FE67F910-C1FF-4B2E-BEA2-875196EFE7D5}" type="slidenum">
              <a:rPr lang="en-US"/>
              <a:pPr>
                <a:defRPr/>
              </a:pPr>
              <a:t>16</a:t>
            </a:fld>
            <a:endParaRPr lang="en-US"/>
          </a:p>
        </p:txBody>
      </p:sp>
      <p:sp>
        <p:nvSpPr>
          <p:cNvPr id="33796" name="Rectangle 11"/>
          <p:cNvSpPr>
            <a:spLocks noGrp="1" noChangeArrowheads="1"/>
          </p:cNvSpPr>
          <p:nvPr>
            <p:ph type="title"/>
          </p:nvPr>
        </p:nvSpPr>
        <p:spPr>
          <a:xfrm>
            <a:off x="428596" y="0"/>
            <a:ext cx="8229600" cy="1143000"/>
          </a:xfrm>
        </p:spPr>
        <p:txBody>
          <a:bodyPr/>
          <a:lstStyle/>
          <a:p>
            <a:pPr eaLnBrk="1" hangingPunct="1"/>
            <a:r>
              <a:rPr lang="en-US" sz="3600" dirty="0" smtClean="0"/>
              <a:t>Aim of economic analysis:</a:t>
            </a:r>
            <a:br>
              <a:rPr lang="en-US" sz="3600" dirty="0" smtClean="0"/>
            </a:br>
            <a:r>
              <a:rPr lang="en-US" sz="3600" dirty="0" smtClean="0"/>
              <a:t>Business cycle</a:t>
            </a:r>
            <a:endParaRPr lang="en-US" dirty="0" smtClean="0"/>
          </a:p>
        </p:txBody>
      </p:sp>
      <p:sp>
        <p:nvSpPr>
          <p:cNvPr id="33797" name="Rectangle 12"/>
          <p:cNvSpPr>
            <a:spLocks noGrp="1" noChangeArrowheads="1"/>
          </p:cNvSpPr>
          <p:nvPr>
            <p:ph type="body" idx="1"/>
          </p:nvPr>
        </p:nvSpPr>
        <p:spPr>
          <a:xfrm>
            <a:off x="214282" y="1142984"/>
            <a:ext cx="8929718" cy="2000264"/>
          </a:xfrm>
        </p:spPr>
        <p:txBody>
          <a:bodyPr/>
          <a:lstStyle/>
          <a:p>
            <a:pPr eaLnBrk="1" hangingPunct="1">
              <a:spcBef>
                <a:spcPts val="1200"/>
              </a:spcBef>
              <a:buFontTx/>
              <a:buChar char="-"/>
            </a:pPr>
            <a:r>
              <a:rPr lang="en-US" sz="2300" dirty="0" smtClean="0"/>
              <a:t>Identifying continuation of current trend (expansion, contraction)</a:t>
            </a:r>
          </a:p>
          <a:p>
            <a:pPr eaLnBrk="1" hangingPunct="1">
              <a:spcBef>
                <a:spcPts val="1200"/>
              </a:spcBef>
              <a:buFontTx/>
              <a:buChar char="-"/>
            </a:pPr>
            <a:r>
              <a:rPr lang="en-US" sz="2300" dirty="0" smtClean="0"/>
              <a:t>Indentifying turning points in the business cycle (peak, trough)</a:t>
            </a:r>
          </a:p>
          <a:p>
            <a:pPr eaLnBrk="1" hangingPunct="1">
              <a:spcBef>
                <a:spcPts val="1200"/>
              </a:spcBef>
              <a:buFontTx/>
              <a:buChar char="-"/>
            </a:pPr>
            <a:r>
              <a:rPr lang="en-US" sz="2300" b="1" dirty="0" smtClean="0"/>
              <a:t>Investment timing: </a:t>
            </a:r>
            <a:r>
              <a:rPr lang="en-US" sz="2300" dirty="0" smtClean="0"/>
              <a:t>Stock price normally leads economic cycles</a:t>
            </a:r>
          </a:p>
          <a:p>
            <a:pPr eaLnBrk="1" hangingPunct="1">
              <a:spcBef>
                <a:spcPts val="1200"/>
              </a:spcBef>
              <a:buFontTx/>
              <a:buChar char="-"/>
            </a:pPr>
            <a:r>
              <a:rPr lang="en-US" sz="2300" dirty="0" smtClean="0"/>
              <a:t>Industries can response differently to business cycle </a:t>
            </a:r>
          </a:p>
        </p:txBody>
      </p:sp>
      <p:sp>
        <p:nvSpPr>
          <p:cNvPr id="6" name="TextBox 5"/>
          <p:cNvSpPr txBox="1"/>
          <p:nvPr/>
        </p:nvSpPr>
        <p:spPr>
          <a:xfrm>
            <a:off x="785786" y="3286124"/>
            <a:ext cx="8143932" cy="280076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buFont typeface="Arial" pitchFamily="34" charset="0"/>
              <a:buChar char="•"/>
            </a:pPr>
            <a:r>
              <a:rPr lang="en-US" sz="2200" dirty="0" smtClean="0"/>
              <a:t> An analyst must be able to identify present </a:t>
            </a:r>
            <a:r>
              <a:rPr lang="en-US" sz="2200" b="1" dirty="0" smtClean="0"/>
              <a:t>economic trend</a:t>
            </a:r>
            <a:r>
              <a:rPr lang="en-US" sz="2200" dirty="0" smtClean="0"/>
              <a:t> and predict </a:t>
            </a:r>
            <a:r>
              <a:rPr lang="en-US" sz="2200" b="1" dirty="0" smtClean="0"/>
              <a:t>turning points in the business cycle</a:t>
            </a:r>
            <a:r>
              <a:rPr lang="en-US" sz="2200" dirty="0" smtClean="0"/>
              <a:t> in order to make the right investment recommendation at the right timing.         </a:t>
            </a:r>
          </a:p>
          <a:p>
            <a:pPr>
              <a:buFont typeface="Arial" pitchFamily="34" charset="0"/>
              <a:buChar char="•"/>
            </a:pPr>
            <a:r>
              <a:rPr lang="en-US" sz="2200" dirty="0" smtClean="0"/>
              <a:t> How does the business cycle relate to </a:t>
            </a:r>
            <a:r>
              <a:rPr lang="en-US" sz="2200" b="1" dirty="0" smtClean="0"/>
              <a:t>fiscal policy and monetary policy / money supply, interest rate, inflation and growth?</a:t>
            </a:r>
          </a:p>
          <a:p>
            <a:pPr>
              <a:buFont typeface="Arial" pitchFamily="34" charset="0"/>
              <a:buChar char="•"/>
            </a:pPr>
            <a:r>
              <a:rPr lang="en-US" sz="2200" dirty="0" smtClean="0"/>
              <a:t>An analyst must be able to access the impacts of </a:t>
            </a:r>
            <a:r>
              <a:rPr lang="en-US" sz="2200" b="1" dirty="0" smtClean="0"/>
              <a:t>economic indicators</a:t>
            </a:r>
            <a:r>
              <a:rPr lang="en-US" sz="2200" dirty="0" smtClean="0"/>
              <a:t> on businesses. </a:t>
            </a:r>
          </a:p>
        </p:txBody>
      </p:sp>
      <p:sp>
        <p:nvSpPr>
          <p:cNvPr id="7" name="Right Arrow 6"/>
          <p:cNvSpPr/>
          <p:nvPr/>
        </p:nvSpPr>
        <p:spPr>
          <a:xfrm>
            <a:off x="214282" y="3357562"/>
            <a:ext cx="500066" cy="428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357166"/>
            <a:ext cx="8572560" cy="1127618"/>
          </a:xfrm>
        </p:spPr>
        <p:txBody>
          <a:bodyPr>
            <a:normAutofit fontScale="90000"/>
          </a:bodyPr>
          <a:lstStyle/>
          <a:p>
            <a:pPr algn="ctr"/>
            <a:r>
              <a:rPr lang="en-US" dirty="0" smtClean="0">
                <a:solidFill>
                  <a:srgbClr val="C00000"/>
                </a:solidFill>
              </a:rPr>
              <a:t>The environment in favor of equity securities price</a:t>
            </a: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7" name="Subtitle 3"/>
          <p:cNvSpPr txBox="1">
            <a:spLocks/>
          </p:cNvSpPr>
          <p:nvPr/>
        </p:nvSpPr>
        <p:spPr>
          <a:xfrm>
            <a:off x="428596" y="2071678"/>
            <a:ext cx="8143932" cy="2071702"/>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t>The environment in favor of equity securities price: </a:t>
            </a:r>
            <a:endParaRPr lang="en-US" sz="2300" dirty="0" smtClean="0"/>
          </a:p>
          <a:p>
            <a:pPr marR="64008" lvl="0">
              <a:spcBef>
                <a:spcPts val="400"/>
              </a:spcBef>
              <a:buClr>
                <a:schemeClr val="accent1"/>
              </a:buClr>
              <a:buSzPct val="68000"/>
              <a:defRPr/>
            </a:pPr>
            <a:r>
              <a:rPr lang="en-US" sz="2300" dirty="0" smtClean="0"/>
              <a:t>Increased money supply</a:t>
            </a:r>
          </a:p>
          <a:p>
            <a:pPr marR="64008" lvl="0">
              <a:spcBef>
                <a:spcPts val="400"/>
              </a:spcBef>
              <a:buClr>
                <a:schemeClr val="accent1"/>
              </a:buClr>
              <a:buSzPct val="68000"/>
              <a:defRPr/>
            </a:pPr>
            <a:r>
              <a:rPr lang="en-US" sz="2300" dirty="0" smtClean="0"/>
              <a:t>Low interest rates</a:t>
            </a:r>
          </a:p>
          <a:p>
            <a:pPr marR="64008" lvl="0">
              <a:spcBef>
                <a:spcPts val="400"/>
              </a:spcBef>
              <a:buClr>
                <a:schemeClr val="accent1"/>
              </a:buClr>
              <a:buSzPct val="68000"/>
              <a:defRPr/>
            </a:pPr>
            <a:r>
              <a:rPr lang="en-US" sz="2300" dirty="0" smtClean="0"/>
              <a:t>Low inflation</a:t>
            </a:r>
          </a:p>
          <a:p>
            <a:pPr marR="64008" lvl="0">
              <a:spcBef>
                <a:spcPts val="400"/>
              </a:spcBef>
              <a:buClr>
                <a:schemeClr val="accent1"/>
              </a:buClr>
              <a:buSzPct val="68000"/>
              <a:defRPr/>
            </a:pPr>
            <a:r>
              <a:rPr lang="en-US" sz="2300" dirty="0" smtClean="0"/>
              <a:t>Fast-growing economic growth</a:t>
            </a:r>
          </a:p>
          <a:p>
            <a:pPr marR="64008">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6DDAC45A-F385-4C1D-9949-A4B608BE1A00}" type="slidenum">
              <a:rPr lang="en-US"/>
              <a:pPr>
                <a:defRPr/>
              </a:pPr>
              <a:t>18</a:t>
            </a:fld>
            <a:endParaRPr lang="en-US"/>
          </a:p>
        </p:txBody>
      </p:sp>
      <p:sp>
        <p:nvSpPr>
          <p:cNvPr id="31748" name="Rectangle 13"/>
          <p:cNvSpPr>
            <a:spLocks noGrp="1" noChangeArrowheads="1"/>
          </p:cNvSpPr>
          <p:nvPr>
            <p:ph type="title"/>
          </p:nvPr>
        </p:nvSpPr>
        <p:spPr/>
        <p:txBody>
          <a:bodyPr/>
          <a:lstStyle/>
          <a:p>
            <a:pPr eaLnBrk="1" hangingPunct="1"/>
            <a:r>
              <a:rPr lang="en-US" sz="3600" smtClean="0"/>
              <a:t>Key Economic Factors that</a:t>
            </a:r>
            <a:br>
              <a:rPr lang="en-US" sz="3600" smtClean="0"/>
            </a:br>
            <a:r>
              <a:rPr lang="en-US" sz="3600" smtClean="0"/>
              <a:t>Affect the Business Cycle</a:t>
            </a:r>
            <a:endParaRPr lang="en-US" smtClean="0"/>
          </a:p>
        </p:txBody>
      </p:sp>
      <p:sp>
        <p:nvSpPr>
          <p:cNvPr id="31749" name="Rectangle 14"/>
          <p:cNvSpPr>
            <a:spLocks noGrp="1" noChangeArrowheads="1"/>
          </p:cNvSpPr>
          <p:nvPr>
            <p:ph type="body" idx="1"/>
          </p:nvPr>
        </p:nvSpPr>
        <p:spPr>
          <a:xfrm>
            <a:off x="357158" y="1643050"/>
            <a:ext cx="8521700" cy="4445000"/>
          </a:xfrm>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pPr>
            <a:r>
              <a:rPr lang="en-US" sz="2400" dirty="0" smtClean="0"/>
              <a:t>Government Fiscal Policy</a:t>
            </a:r>
          </a:p>
          <a:p>
            <a:pPr lvl="1" eaLnBrk="1" hangingPunct="1">
              <a:lnSpc>
                <a:spcPct val="90000"/>
              </a:lnSpc>
              <a:spcBef>
                <a:spcPct val="10000"/>
              </a:spcBef>
            </a:pPr>
            <a:r>
              <a:rPr lang="en-US" sz="2000" dirty="0" smtClean="0"/>
              <a:t>Taxes</a:t>
            </a:r>
          </a:p>
          <a:p>
            <a:pPr lvl="1" eaLnBrk="1" hangingPunct="1">
              <a:lnSpc>
                <a:spcPct val="90000"/>
              </a:lnSpc>
              <a:spcBef>
                <a:spcPct val="10000"/>
              </a:spcBef>
            </a:pPr>
            <a:r>
              <a:rPr lang="en-US" sz="2000" dirty="0" smtClean="0"/>
              <a:t>Government spending</a:t>
            </a:r>
          </a:p>
          <a:p>
            <a:pPr lvl="1" eaLnBrk="1" hangingPunct="1">
              <a:lnSpc>
                <a:spcPct val="90000"/>
              </a:lnSpc>
              <a:spcBef>
                <a:spcPct val="10000"/>
              </a:spcBef>
            </a:pPr>
            <a:r>
              <a:rPr lang="en-US" sz="2000" dirty="0" smtClean="0"/>
              <a:t>Debt management</a:t>
            </a:r>
          </a:p>
          <a:p>
            <a:pPr eaLnBrk="1" hangingPunct="1">
              <a:lnSpc>
                <a:spcPct val="90000"/>
              </a:lnSpc>
            </a:pPr>
            <a:r>
              <a:rPr lang="en-US" sz="2400" dirty="0" smtClean="0"/>
              <a:t>Monetary Policy</a:t>
            </a:r>
          </a:p>
          <a:p>
            <a:pPr lvl="1" eaLnBrk="1" hangingPunct="1">
              <a:lnSpc>
                <a:spcPct val="90000"/>
              </a:lnSpc>
              <a:spcBef>
                <a:spcPct val="10000"/>
              </a:spcBef>
            </a:pPr>
            <a:r>
              <a:rPr lang="en-US" sz="2000" dirty="0" smtClean="0"/>
              <a:t>Money supply</a:t>
            </a:r>
          </a:p>
          <a:p>
            <a:pPr lvl="1" eaLnBrk="1" hangingPunct="1">
              <a:lnSpc>
                <a:spcPct val="90000"/>
              </a:lnSpc>
              <a:spcBef>
                <a:spcPct val="10000"/>
              </a:spcBef>
            </a:pPr>
            <a:r>
              <a:rPr lang="en-US" sz="2000" dirty="0" smtClean="0"/>
              <a:t>Interest rates</a:t>
            </a:r>
          </a:p>
          <a:p>
            <a:pPr eaLnBrk="1" hangingPunct="1">
              <a:lnSpc>
                <a:spcPct val="90000"/>
              </a:lnSpc>
            </a:pPr>
            <a:r>
              <a:rPr lang="en-US" sz="2400" dirty="0" smtClean="0"/>
              <a:t>Other Factors</a:t>
            </a:r>
          </a:p>
          <a:p>
            <a:pPr lvl="1" eaLnBrk="1" hangingPunct="1">
              <a:lnSpc>
                <a:spcPct val="90000"/>
              </a:lnSpc>
              <a:spcBef>
                <a:spcPct val="10000"/>
              </a:spcBef>
            </a:pPr>
            <a:r>
              <a:rPr lang="en-US" sz="2000" dirty="0" smtClean="0"/>
              <a:t>Inflation</a:t>
            </a:r>
          </a:p>
          <a:p>
            <a:pPr lvl="1" eaLnBrk="1" hangingPunct="1">
              <a:lnSpc>
                <a:spcPct val="90000"/>
              </a:lnSpc>
              <a:spcBef>
                <a:spcPct val="10000"/>
              </a:spcBef>
            </a:pPr>
            <a:r>
              <a:rPr lang="en-US" sz="2000" dirty="0" smtClean="0"/>
              <a:t>Consumer spending</a:t>
            </a:r>
          </a:p>
          <a:p>
            <a:pPr lvl="1" eaLnBrk="1" hangingPunct="1">
              <a:lnSpc>
                <a:spcPct val="90000"/>
              </a:lnSpc>
              <a:spcBef>
                <a:spcPct val="10000"/>
              </a:spcBef>
            </a:pPr>
            <a:r>
              <a:rPr lang="en-US" sz="2000" dirty="0" smtClean="0"/>
              <a:t>Business investments</a:t>
            </a:r>
          </a:p>
          <a:p>
            <a:pPr lvl="1" eaLnBrk="1" hangingPunct="1">
              <a:lnSpc>
                <a:spcPct val="90000"/>
              </a:lnSpc>
              <a:spcBef>
                <a:spcPct val="10000"/>
              </a:spcBef>
            </a:pPr>
            <a:r>
              <a:rPr lang="en-US" sz="2000" dirty="0" smtClean="0"/>
              <a:t>Foreign trade</a:t>
            </a:r>
          </a:p>
          <a:p>
            <a:pPr lvl="1" eaLnBrk="1" hangingPunct="1">
              <a:lnSpc>
                <a:spcPct val="90000"/>
              </a:lnSpc>
              <a:spcBef>
                <a:spcPct val="10000"/>
              </a:spcBef>
            </a:pPr>
            <a:r>
              <a:rPr lang="en-US" sz="2000" dirty="0" smtClean="0"/>
              <a:t>Currency exchange rates</a:t>
            </a:r>
          </a:p>
        </p:txBody>
      </p:sp>
    </p:spTree>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1500198"/>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Industry analysis</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1"/>
          </p:nvPr>
        </p:nvSpPr>
        <p:spPr/>
        <p:txBody>
          <a:bodyPr/>
          <a:lstStyle/>
          <a:p>
            <a:pPr>
              <a:defRPr/>
            </a:pPr>
            <a:r>
              <a:rPr lang="en-US"/>
              <a:t>7-</a:t>
            </a:r>
            <a:fld id="{1DC5D18D-4915-46D7-B316-685F915514DC}" type="slidenum">
              <a:rPr lang="en-US"/>
              <a:pPr>
                <a:defRPr/>
              </a:pPr>
              <a:t>20</a:t>
            </a:fld>
            <a:endParaRPr lang="en-US"/>
          </a:p>
        </p:txBody>
      </p:sp>
      <p:sp>
        <p:nvSpPr>
          <p:cNvPr id="36868" name="Text Box 4"/>
          <p:cNvSpPr txBox="1">
            <a:spLocks noChangeArrowheads="1"/>
          </p:cNvSpPr>
          <p:nvPr/>
        </p:nvSpPr>
        <p:spPr bwMode="auto">
          <a:xfrm>
            <a:off x="1219200" y="4648200"/>
            <a:ext cx="6934200" cy="519113"/>
          </a:xfrm>
          <a:prstGeom prst="rect">
            <a:avLst/>
          </a:prstGeom>
          <a:noFill/>
          <a:ln w="12700">
            <a:noFill/>
            <a:miter lim="800000"/>
            <a:headEnd/>
            <a:tailEnd/>
          </a:ln>
        </p:spPr>
        <p:txBody>
          <a:bodyPr>
            <a:spAutoFit/>
          </a:bodyPr>
          <a:lstStyle/>
          <a:p>
            <a:pPr algn="r">
              <a:spcBef>
                <a:spcPct val="10000"/>
              </a:spcBef>
              <a:buClr>
                <a:srgbClr val="9E0606"/>
              </a:buClr>
              <a:buFont typeface="Wingdings" pitchFamily="2" charset="2"/>
              <a:buNone/>
            </a:pPr>
            <a:r>
              <a:rPr lang="en-US" sz="2800">
                <a:solidFill>
                  <a:schemeClr val="tx1"/>
                </a:solidFill>
              </a:rPr>
              <a:t>		</a:t>
            </a:r>
          </a:p>
        </p:txBody>
      </p:sp>
      <p:sp>
        <p:nvSpPr>
          <p:cNvPr id="36869" name="Rectangle 12"/>
          <p:cNvSpPr>
            <a:spLocks noGrp="1" noChangeArrowheads="1"/>
          </p:cNvSpPr>
          <p:nvPr>
            <p:ph type="title"/>
          </p:nvPr>
        </p:nvSpPr>
        <p:spPr>
          <a:xfrm>
            <a:off x="428596" y="0"/>
            <a:ext cx="8229600" cy="785794"/>
          </a:xfrm>
        </p:spPr>
        <p:txBody>
          <a:bodyPr/>
          <a:lstStyle/>
          <a:p>
            <a:pPr eaLnBrk="1" hangingPunct="1"/>
            <a:r>
              <a:rPr lang="en-US" sz="4300" dirty="0" smtClean="0"/>
              <a:t>Components of industry analysis</a:t>
            </a:r>
          </a:p>
        </p:txBody>
      </p:sp>
      <p:sp>
        <p:nvSpPr>
          <p:cNvPr id="36870" name="Rectangle 13"/>
          <p:cNvSpPr>
            <a:spLocks noGrp="1" noChangeArrowheads="1"/>
          </p:cNvSpPr>
          <p:nvPr>
            <p:ph type="body" idx="1"/>
          </p:nvPr>
        </p:nvSpPr>
        <p:spPr>
          <a:xfrm>
            <a:off x="500034" y="857232"/>
            <a:ext cx="8229600" cy="5214974"/>
          </a:xfrm>
          <a:noFill/>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spcBef>
                <a:spcPts val="600"/>
              </a:spcBef>
              <a:buNone/>
            </a:pPr>
            <a:r>
              <a:rPr lang="en-US" sz="2300" b="1" dirty="0" smtClean="0"/>
              <a:t>Characteristics of the industry:</a:t>
            </a:r>
          </a:p>
          <a:p>
            <a:pPr eaLnBrk="1" hangingPunct="1">
              <a:lnSpc>
                <a:spcPct val="90000"/>
              </a:lnSpc>
              <a:spcBef>
                <a:spcPts val="600"/>
              </a:spcBef>
            </a:pPr>
            <a:r>
              <a:rPr lang="en-US" sz="2300" dirty="0" smtClean="0"/>
              <a:t>Nature of the industry</a:t>
            </a:r>
          </a:p>
          <a:p>
            <a:pPr eaLnBrk="1" hangingPunct="1">
              <a:lnSpc>
                <a:spcPct val="90000"/>
              </a:lnSpc>
              <a:spcBef>
                <a:spcPts val="600"/>
              </a:spcBef>
            </a:pPr>
            <a:r>
              <a:rPr lang="en-US" sz="2300" dirty="0" smtClean="0"/>
              <a:t>Regulatory and tax conditions</a:t>
            </a:r>
          </a:p>
          <a:p>
            <a:pPr eaLnBrk="1" hangingPunct="1">
              <a:lnSpc>
                <a:spcPct val="90000"/>
              </a:lnSpc>
              <a:spcBef>
                <a:spcPts val="600"/>
              </a:spcBef>
            </a:pPr>
            <a:r>
              <a:rPr lang="en-US" sz="2300" dirty="0" smtClean="0"/>
              <a:t>Competitive structure / Threats of new entrants</a:t>
            </a:r>
          </a:p>
          <a:p>
            <a:pPr eaLnBrk="1" hangingPunct="1">
              <a:lnSpc>
                <a:spcPct val="90000"/>
              </a:lnSpc>
              <a:spcBef>
                <a:spcPts val="600"/>
              </a:spcBef>
            </a:pPr>
            <a:r>
              <a:rPr lang="en-US" sz="2300" dirty="0" smtClean="0"/>
              <a:t>Labor conditions	</a:t>
            </a:r>
          </a:p>
          <a:p>
            <a:pPr eaLnBrk="1" hangingPunct="1">
              <a:lnSpc>
                <a:spcPct val="90000"/>
              </a:lnSpc>
              <a:spcBef>
                <a:spcPts val="600"/>
              </a:spcBef>
            </a:pPr>
            <a:r>
              <a:rPr lang="en-US" sz="2300" dirty="0" smtClean="0"/>
              <a:t>How important are technological developments?</a:t>
            </a:r>
          </a:p>
          <a:p>
            <a:pPr eaLnBrk="1" hangingPunct="1">
              <a:lnSpc>
                <a:spcPct val="90000"/>
              </a:lnSpc>
              <a:spcBef>
                <a:spcPts val="600"/>
              </a:spcBef>
            </a:pPr>
            <a:r>
              <a:rPr lang="en-US" sz="2300" dirty="0" smtClean="0"/>
              <a:t>Vulnerability to external shocks</a:t>
            </a:r>
          </a:p>
          <a:p>
            <a:pPr eaLnBrk="1" hangingPunct="1">
              <a:lnSpc>
                <a:spcPct val="90000"/>
              </a:lnSpc>
              <a:spcBef>
                <a:spcPts val="600"/>
              </a:spcBef>
            </a:pPr>
            <a:r>
              <a:rPr lang="en-US" sz="2300" dirty="0" smtClean="0"/>
              <a:t>Which economic forces have the most impact on the industry (e.g., interest rates, foreign trade)?</a:t>
            </a:r>
          </a:p>
          <a:p>
            <a:pPr eaLnBrk="1" hangingPunct="1">
              <a:lnSpc>
                <a:spcPct val="90000"/>
              </a:lnSpc>
              <a:spcBef>
                <a:spcPts val="600"/>
              </a:spcBef>
            </a:pPr>
            <a:r>
              <a:rPr lang="en-US" sz="2300" dirty="0" smtClean="0"/>
              <a:t>What are the important financial and operating considerations (e.g., access to capital)?</a:t>
            </a:r>
          </a:p>
          <a:p>
            <a:pPr eaLnBrk="1" hangingPunct="1">
              <a:lnSpc>
                <a:spcPct val="90000"/>
              </a:lnSpc>
              <a:spcBef>
                <a:spcPts val="600"/>
              </a:spcBef>
            </a:pPr>
            <a:r>
              <a:rPr lang="en-US" sz="2300" dirty="0" smtClean="0"/>
              <a:t>Historical performance and performance outlook</a:t>
            </a:r>
          </a:p>
          <a:p>
            <a:pPr eaLnBrk="1" hangingPunct="1">
              <a:lnSpc>
                <a:spcPct val="90000"/>
              </a:lnSpc>
              <a:spcBef>
                <a:spcPts val="600"/>
              </a:spcBef>
            </a:pPr>
            <a:r>
              <a:rPr lang="en-US" sz="2300" dirty="0" smtClean="0"/>
              <a:t>Degree of operating leverage and financial leverage</a:t>
            </a:r>
          </a:p>
          <a:p>
            <a:pPr eaLnBrk="1" hangingPunct="1">
              <a:lnSpc>
                <a:spcPct val="90000"/>
              </a:lnSpc>
              <a:spcBef>
                <a:spcPts val="600"/>
              </a:spcBef>
            </a:pPr>
            <a:r>
              <a:rPr lang="en-US" sz="2300" dirty="0" smtClean="0"/>
              <a:t>Price history (valuation) </a:t>
            </a:r>
          </a:p>
          <a:p>
            <a:pPr eaLnBrk="1" hangingPunct="1">
              <a:lnSpc>
                <a:spcPct val="90000"/>
              </a:lnSpc>
              <a:spcBef>
                <a:spcPct val="40000"/>
              </a:spcBef>
            </a:pPr>
            <a:endParaRPr lang="en-US" sz="2800" dirty="0" smtClean="0"/>
          </a:p>
        </p:txBody>
      </p:sp>
      <p:sp>
        <p:nvSpPr>
          <p:cNvPr id="7" name="Rectangle 6"/>
          <p:cNvSpPr/>
          <p:nvPr/>
        </p:nvSpPr>
        <p:spPr>
          <a:xfrm>
            <a:off x="4357686" y="6215082"/>
            <a:ext cx="571504" cy="2857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2945E66B-D469-4748-B1E3-EBAADE7C7E53}" type="slidenum">
              <a:rPr lang="en-US"/>
              <a:pPr>
                <a:defRPr/>
              </a:pPr>
              <a:t>21</a:t>
            </a:fld>
            <a:endParaRPr lang="en-US"/>
          </a:p>
        </p:txBody>
      </p:sp>
      <p:sp>
        <p:nvSpPr>
          <p:cNvPr id="35844" name="Rectangle 17"/>
          <p:cNvSpPr>
            <a:spLocks noGrp="1" noChangeArrowheads="1"/>
          </p:cNvSpPr>
          <p:nvPr>
            <p:ph type="title"/>
          </p:nvPr>
        </p:nvSpPr>
        <p:spPr>
          <a:xfrm>
            <a:off x="285720" y="214290"/>
            <a:ext cx="8501122" cy="1143000"/>
          </a:xfrm>
        </p:spPr>
        <p:txBody>
          <a:bodyPr/>
          <a:lstStyle/>
          <a:p>
            <a:pPr eaLnBrk="1" hangingPunct="1"/>
            <a:r>
              <a:rPr lang="en-US" dirty="0" smtClean="0"/>
              <a:t>Components of industry analysis: Asset allocation</a:t>
            </a:r>
          </a:p>
        </p:txBody>
      </p:sp>
      <p:sp>
        <p:nvSpPr>
          <p:cNvPr id="35845" name="Rectangle 18"/>
          <p:cNvSpPr>
            <a:spLocks noGrp="1" noChangeArrowheads="1"/>
          </p:cNvSpPr>
          <p:nvPr>
            <p:ph type="body" idx="1"/>
          </p:nvPr>
        </p:nvSpPr>
        <p:spPr>
          <a:xfrm>
            <a:off x="500034" y="3000372"/>
            <a:ext cx="8229600" cy="3143272"/>
          </a:xfrm>
          <a:noFill/>
        </p:spPr>
        <p:style>
          <a:lnRef idx="2">
            <a:schemeClr val="accent1"/>
          </a:lnRef>
          <a:fillRef idx="1">
            <a:schemeClr val="lt1"/>
          </a:fillRef>
          <a:effectRef idx="0">
            <a:schemeClr val="accent1"/>
          </a:effectRef>
          <a:fontRef idx="minor">
            <a:schemeClr val="dk1"/>
          </a:fontRef>
        </p:style>
        <p:txBody>
          <a:bodyPr/>
          <a:lstStyle/>
          <a:p>
            <a:pPr eaLnBrk="1" hangingPunct="1"/>
            <a:r>
              <a:rPr lang="en-US" sz="2400" dirty="0" smtClean="0"/>
              <a:t>Evaluate the competitive position of a particular industry </a:t>
            </a:r>
            <a:r>
              <a:rPr lang="en-US" sz="2400" b="1" dirty="0" smtClean="0"/>
              <a:t>in relation to other industries</a:t>
            </a:r>
          </a:p>
          <a:p>
            <a:pPr lvl="1" eaLnBrk="1" hangingPunct="1">
              <a:spcBef>
                <a:spcPct val="0"/>
              </a:spcBef>
            </a:pPr>
            <a:r>
              <a:rPr lang="en-US" sz="2400" dirty="0" smtClean="0"/>
              <a:t>Looking for new opportunities &amp; growth potential	</a:t>
            </a:r>
          </a:p>
          <a:p>
            <a:pPr eaLnBrk="1" hangingPunct="1">
              <a:spcBef>
                <a:spcPct val="50000"/>
              </a:spcBef>
            </a:pPr>
            <a:r>
              <a:rPr lang="en-US" sz="2400" dirty="0" smtClean="0"/>
              <a:t>Identify companies </a:t>
            </a:r>
            <a:r>
              <a:rPr lang="en-US" sz="2400" b="1" dirty="0" smtClean="0"/>
              <a:t>within the industry</a:t>
            </a:r>
            <a:r>
              <a:rPr lang="en-US" sz="2400" dirty="0" smtClean="0"/>
              <a:t> that look promising</a:t>
            </a:r>
          </a:p>
          <a:p>
            <a:pPr lvl="1" eaLnBrk="1" hangingPunct="1">
              <a:spcBef>
                <a:spcPct val="0"/>
              </a:spcBef>
            </a:pPr>
            <a:r>
              <a:rPr lang="en-US" sz="2400" dirty="0" smtClean="0"/>
              <a:t>Looking for</a:t>
            </a:r>
            <a:r>
              <a:rPr lang="en-US" sz="2400" b="1" dirty="0" smtClean="0"/>
              <a:t> strong market positions, pricing leadership, economies of scale</a:t>
            </a:r>
            <a:r>
              <a:rPr lang="en-US" sz="2400" dirty="0" smtClean="0"/>
              <a:t>, etc.		</a:t>
            </a:r>
          </a:p>
        </p:txBody>
      </p:sp>
      <p:sp>
        <p:nvSpPr>
          <p:cNvPr id="6" name="Subtitle 3"/>
          <p:cNvSpPr txBox="1">
            <a:spLocks/>
          </p:cNvSpPr>
          <p:nvPr/>
        </p:nvSpPr>
        <p:spPr>
          <a:xfrm>
            <a:off x="428596" y="1500174"/>
            <a:ext cx="8143932" cy="150019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400" b="1" dirty="0" smtClean="0">
                <a:solidFill>
                  <a:schemeClr val="tx1"/>
                </a:solidFill>
              </a:rPr>
              <a:t>Industry analysis </a:t>
            </a:r>
            <a:r>
              <a:rPr lang="en-US" sz="2400" dirty="0" smtClean="0">
                <a:solidFill>
                  <a:schemeClr val="tx1"/>
                </a:solidFill>
              </a:rPr>
              <a:t>provides a framework for understanding the firms in the industry, which can provide insights about the potential growth, competition and risks.  </a:t>
            </a:r>
          </a:p>
          <a:p>
            <a:pPr marR="64008" lvl="0">
              <a:spcBef>
                <a:spcPts val="400"/>
              </a:spcBef>
              <a:buClr>
                <a:schemeClr val="accent1"/>
              </a:buClr>
              <a:buSzPct val="68000"/>
              <a:defRPr/>
            </a:pPr>
            <a:endParaRPr lang="en-US" sz="2400" dirty="0" smtClean="0">
              <a:solidFill>
                <a:schemeClr val="tx1"/>
              </a:solidFill>
            </a:endParaRPr>
          </a:p>
          <a:p>
            <a:pPr marR="64008" lvl="0">
              <a:spcBef>
                <a:spcPts val="400"/>
              </a:spcBef>
              <a:buClr>
                <a:schemeClr val="accent1"/>
              </a:buClr>
              <a:buSzPct val="68000"/>
              <a:defRPr/>
            </a:pPr>
            <a:endParaRPr lang="en-US" sz="24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Rectangle 6"/>
          <p:cNvSpPr/>
          <p:nvPr/>
        </p:nvSpPr>
        <p:spPr>
          <a:xfrm>
            <a:off x="4357686" y="6215082"/>
            <a:ext cx="571504" cy="2857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1000132"/>
          </a:xfrm>
        </p:spPr>
        <p:txBody>
          <a:bodyPr>
            <a:normAutofit/>
          </a:bodyPr>
          <a:lstStyle/>
          <a:p>
            <a:pPr algn="ctr"/>
            <a:r>
              <a:rPr lang="en-US" dirty="0" smtClean="0">
                <a:solidFill>
                  <a:srgbClr val="C00000"/>
                </a:solidFill>
              </a:rPr>
              <a:t>Industry grouping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142984"/>
            <a:ext cx="8143932" cy="1214446"/>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Industry grouping </a:t>
            </a:r>
            <a:r>
              <a:rPr lang="en-US" sz="2300" dirty="0" smtClean="0">
                <a:solidFill>
                  <a:schemeClr val="tx1"/>
                </a:solidFill>
              </a:rPr>
              <a:t>is normally based on principle business activity. Firms can also be classified by their sensitivity to business cycles. </a:t>
            </a: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571472" y="2571744"/>
            <a:ext cx="8143932" cy="1214446"/>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Peer group </a:t>
            </a:r>
            <a:r>
              <a:rPr lang="en-US" sz="2300" dirty="0" smtClean="0">
                <a:solidFill>
                  <a:schemeClr val="tx1"/>
                </a:solidFill>
              </a:rPr>
              <a:t>is a set of companies in similar business activities, demand drivers, cost structure drivers and availability of capital.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Subtitle 3"/>
          <p:cNvSpPr txBox="1">
            <a:spLocks/>
          </p:cNvSpPr>
          <p:nvPr/>
        </p:nvSpPr>
        <p:spPr>
          <a:xfrm>
            <a:off x="500034" y="4000504"/>
            <a:ext cx="8143932" cy="1285884"/>
          </a:xfrm>
          <a:prstGeom prst="rect">
            <a:avLst/>
          </a:prstGeom>
        </p:spPr>
        <p:txBody>
          <a:bodyPr vert="horz" lIns="45720" rIns="45720">
            <a:normAutofit/>
          </a:bodyPr>
          <a:lstStyle/>
          <a:p>
            <a:pPr marR="64008" lvl="0">
              <a:spcBef>
                <a:spcPts val="400"/>
              </a:spcBef>
              <a:buClr>
                <a:schemeClr val="accent1"/>
              </a:buClr>
              <a:buSzPct val="68000"/>
              <a:defRPr/>
            </a:pPr>
            <a:r>
              <a:rPr lang="en-US" sz="2300" dirty="0" smtClean="0"/>
              <a:t>Some firms will experience growth and profits that are dissimilar to those in their peer group due to competitive advantages or disadvantages.</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endParaRPr lang="en-US" sz="2700" dirty="0" smtClean="0"/>
          </a:p>
          <a:p>
            <a:pPr marR="64008" lvl="0">
              <a:spcBef>
                <a:spcPts val="400"/>
              </a:spcBef>
              <a:buClr>
                <a:schemeClr val="accent1"/>
              </a:buClr>
              <a:buSzPct val="68000"/>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0" y="214290"/>
            <a:ext cx="9144000" cy="1008063"/>
          </a:xfrm>
        </p:spPr>
        <p:txBody>
          <a:bodyPr/>
          <a:lstStyle/>
          <a:p>
            <a:pPr eaLnBrk="1" hangingPunct="1"/>
            <a:r>
              <a:rPr lang="en-CA" dirty="0" smtClean="0"/>
              <a:t/>
            </a:r>
            <a:br>
              <a:rPr lang="en-CA" dirty="0" smtClean="0"/>
            </a:br>
            <a:r>
              <a:rPr lang="en-CA" dirty="0" smtClean="0"/>
              <a:t>Characteristics of an Industry: </a:t>
            </a:r>
            <a:br>
              <a:rPr lang="en-CA" dirty="0" smtClean="0"/>
            </a:br>
            <a:r>
              <a:rPr lang="en-CA" dirty="0" smtClean="0"/>
              <a:t>Price history (valuation) </a:t>
            </a:r>
            <a:br>
              <a:rPr lang="en-CA" dirty="0" smtClean="0"/>
            </a:br>
            <a:endParaRPr lang="en-CA" dirty="0" smtClean="0"/>
          </a:p>
        </p:txBody>
      </p:sp>
      <p:sp>
        <p:nvSpPr>
          <p:cNvPr id="26627" name="Content Placeholder 7"/>
          <p:cNvSpPr>
            <a:spLocks noGrp="1"/>
          </p:cNvSpPr>
          <p:nvPr>
            <p:ph idx="1"/>
          </p:nvPr>
        </p:nvSpPr>
        <p:spPr/>
        <p:txBody>
          <a:bodyPr/>
          <a:lstStyle/>
          <a:p>
            <a:pPr eaLnBrk="1" hangingPunct="1">
              <a:lnSpc>
                <a:spcPct val="110000"/>
              </a:lnSpc>
            </a:pPr>
            <a:r>
              <a:rPr lang="en-CA" sz="2800" dirty="0" smtClean="0"/>
              <a:t>Price History</a:t>
            </a:r>
          </a:p>
          <a:p>
            <a:pPr lvl="1" eaLnBrk="1" hangingPunct="1">
              <a:lnSpc>
                <a:spcPct val="110000"/>
              </a:lnSpc>
            </a:pPr>
            <a:r>
              <a:rPr lang="en-CA" sz="2400" dirty="0" smtClean="0"/>
              <a:t>P/E ratios</a:t>
            </a:r>
          </a:p>
          <a:p>
            <a:pPr lvl="1" eaLnBrk="1" hangingPunct="1">
              <a:lnSpc>
                <a:spcPct val="110000"/>
              </a:lnSpc>
            </a:pPr>
            <a:r>
              <a:rPr lang="en-CA" sz="2400" dirty="0" smtClean="0"/>
              <a:t>Common Stock Yields</a:t>
            </a:r>
          </a:p>
          <a:p>
            <a:pPr lvl="1" eaLnBrk="1" hangingPunct="1">
              <a:lnSpc>
                <a:spcPct val="110000"/>
              </a:lnSpc>
            </a:pPr>
            <a:r>
              <a:rPr lang="en-CA" sz="2400" dirty="0" smtClean="0"/>
              <a:t>Price/Book Ratios</a:t>
            </a:r>
          </a:p>
          <a:p>
            <a:pPr lvl="1" eaLnBrk="1" hangingPunct="1">
              <a:lnSpc>
                <a:spcPct val="110000"/>
              </a:lnSpc>
            </a:pPr>
            <a:r>
              <a:rPr lang="en-CA" sz="2400" dirty="0" smtClean="0"/>
              <a:t>Price/Cash Flow Ratios</a:t>
            </a:r>
          </a:p>
          <a:p>
            <a:pPr lvl="1" eaLnBrk="1" hangingPunct="1">
              <a:lnSpc>
                <a:spcPct val="110000"/>
              </a:lnSpc>
            </a:pPr>
            <a:r>
              <a:rPr lang="en-CA" sz="2400" dirty="0" smtClean="0"/>
              <a:t>Price/sales Ratios</a:t>
            </a:r>
          </a:p>
          <a:p>
            <a:pPr lvl="1" eaLnBrk="1" hangingPunct="1">
              <a:lnSpc>
                <a:spcPct val="110000"/>
              </a:lnSpc>
            </a:pPr>
            <a:endParaRPr lang="en-CA" sz="1600" dirty="0" smtClean="0"/>
          </a:p>
          <a:p>
            <a:pPr lvl="1" eaLnBrk="1" hangingPunct="1">
              <a:lnSpc>
                <a:spcPct val="110000"/>
              </a:lnSpc>
            </a:pPr>
            <a:endParaRPr lang="en-CA" sz="1600" dirty="0" smtClean="0"/>
          </a:p>
          <a:p>
            <a:pPr lvl="1" eaLnBrk="1" hangingPunct="1">
              <a:lnSpc>
                <a:spcPct val="110000"/>
              </a:lnSpc>
            </a:pPr>
            <a:endParaRPr lang="en-CA" sz="16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Placeholder 6"/>
          <p:cNvSpPr>
            <a:spLocks noGrp="1"/>
          </p:cNvSpPr>
          <p:nvPr>
            <p:ph type="body" idx="1"/>
          </p:nvPr>
        </p:nvSpPr>
        <p:spPr/>
        <p:txBody>
          <a:bodyPr/>
          <a:lstStyle/>
          <a:p>
            <a:pPr eaLnBrk="1" hangingPunct="1"/>
            <a:r>
              <a:rPr lang="en-CA" smtClean="0"/>
              <a:t>Operating Data</a:t>
            </a:r>
          </a:p>
        </p:txBody>
      </p:sp>
      <p:sp>
        <p:nvSpPr>
          <p:cNvPr id="27651" name="Content Placeholder 7"/>
          <p:cNvSpPr>
            <a:spLocks noGrp="1"/>
          </p:cNvSpPr>
          <p:nvPr>
            <p:ph sz="half" idx="2"/>
          </p:nvPr>
        </p:nvSpPr>
        <p:spPr/>
        <p:txBody>
          <a:bodyPr/>
          <a:lstStyle/>
          <a:p>
            <a:pPr eaLnBrk="1" hangingPunct="1">
              <a:lnSpc>
                <a:spcPct val="110000"/>
              </a:lnSpc>
            </a:pPr>
            <a:r>
              <a:rPr lang="en-CA" sz="2000" dirty="0" smtClean="0"/>
              <a:t>Return on Investment </a:t>
            </a:r>
          </a:p>
          <a:p>
            <a:pPr eaLnBrk="1" hangingPunct="1">
              <a:lnSpc>
                <a:spcPct val="110000"/>
              </a:lnSpc>
            </a:pPr>
            <a:r>
              <a:rPr lang="en-CA" sz="2000" dirty="0" smtClean="0"/>
              <a:t>Return on Equity (ROE)</a:t>
            </a:r>
          </a:p>
          <a:p>
            <a:pPr eaLnBrk="1" hangingPunct="1">
              <a:lnSpc>
                <a:spcPct val="110000"/>
              </a:lnSpc>
            </a:pPr>
            <a:r>
              <a:rPr lang="en-CA" sz="2000" dirty="0" smtClean="0"/>
              <a:t>Sales Growth</a:t>
            </a:r>
          </a:p>
          <a:p>
            <a:pPr eaLnBrk="1" hangingPunct="1">
              <a:lnSpc>
                <a:spcPct val="110000"/>
              </a:lnSpc>
            </a:pPr>
            <a:r>
              <a:rPr lang="en-CA" sz="2000" dirty="0" smtClean="0"/>
              <a:t>Trend in Operating Profit</a:t>
            </a:r>
          </a:p>
          <a:p>
            <a:pPr eaLnBrk="1" hangingPunct="1">
              <a:lnSpc>
                <a:spcPct val="110000"/>
              </a:lnSpc>
            </a:pPr>
            <a:r>
              <a:rPr lang="en-CA" sz="2000" b="1" dirty="0" smtClean="0"/>
              <a:t>Industrial life cycle</a:t>
            </a:r>
          </a:p>
          <a:p>
            <a:pPr lvl="1" eaLnBrk="1" hangingPunct="1">
              <a:lnSpc>
                <a:spcPct val="110000"/>
              </a:lnSpc>
              <a:buFontTx/>
              <a:buNone/>
            </a:pPr>
            <a:endParaRPr lang="en-CA" dirty="0" smtClean="0"/>
          </a:p>
          <a:p>
            <a:pPr lvl="1" eaLnBrk="1" hangingPunct="1">
              <a:lnSpc>
                <a:spcPct val="110000"/>
              </a:lnSpc>
            </a:pPr>
            <a:endParaRPr lang="en-CA" sz="1600" dirty="0" smtClean="0"/>
          </a:p>
        </p:txBody>
      </p:sp>
      <p:sp>
        <p:nvSpPr>
          <p:cNvPr id="27652" name="Text Placeholder 8"/>
          <p:cNvSpPr>
            <a:spLocks noGrp="1"/>
          </p:cNvSpPr>
          <p:nvPr>
            <p:ph type="body" sz="quarter" idx="3"/>
          </p:nvPr>
        </p:nvSpPr>
        <p:spPr/>
        <p:txBody>
          <a:bodyPr/>
          <a:lstStyle/>
          <a:p>
            <a:pPr eaLnBrk="1" hangingPunct="1"/>
            <a:r>
              <a:rPr lang="en-CA" smtClean="0"/>
              <a:t>Comparative Results</a:t>
            </a:r>
          </a:p>
        </p:txBody>
      </p:sp>
      <p:sp>
        <p:nvSpPr>
          <p:cNvPr id="27653" name="Content Placeholder 9"/>
          <p:cNvSpPr>
            <a:spLocks noGrp="1"/>
          </p:cNvSpPr>
          <p:nvPr>
            <p:ph sz="quarter" idx="4"/>
          </p:nvPr>
        </p:nvSpPr>
        <p:spPr/>
        <p:txBody>
          <a:bodyPr/>
          <a:lstStyle/>
          <a:p>
            <a:pPr eaLnBrk="1" hangingPunct="1"/>
            <a:r>
              <a:rPr lang="en-CA" sz="2000" b="1" dirty="0" smtClean="0"/>
              <a:t>Effects of business cycles</a:t>
            </a:r>
          </a:p>
          <a:p>
            <a:pPr eaLnBrk="1" hangingPunct="1"/>
            <a:r>
              <a:rPr lang="en-CA" sz="2000" dirty="0" smtClean="0"/>
              <a:t>Secular trends</a:t>
            </a:r>
          </a:p>
          <a:p>
            <a:pPr eaLnBrk="1" hangingPunct="1"/>
            <a:r>
              <a:rPr lang="en-CA" sz="2000" dirty="0" smtClean="0"/>
              <a:t>Industry growth</a:t>
            </a:r>
          </a:p>
          <a:p>
            <a:pPr eaLnBrk="1" hangingPunct="1">
              <a:buNone/>
            </a:pPr>
            <a:endParaRPr lang="en-CA" sz="2000" dirty="0" smtClean="0"/>
          </a:p>
        </p:txBody>
      </p:sp>
      <p:sp>
        <p:nvSpPr>
          <p:cNvPr id="27654" name="Title 1"/>
          <p:cNvSpPr>
            <a:spLocks noGrp="1"/>
          </p:cNvSpPr>
          <p:nvPr>
            <p:ph type="title"/>
          </p:nvPr>
        </p:nvSpPr>
        <p:spPr>
          <a:xfrm>
            <a:off x="0" y="0"/>
            <a:ext cx="9144000" cy="1571612"/>
          </a:xfrm>
        </p:spPr>
        <p:txBody>
          <a:bodyPr/>
          <a:lstStyle/>
          <a:p>
            <a:pPr eaLnBrk="1" hangingPunct="1"/>
            <a:r>
              <a:rPr lang="en-CA" dirty="0" smtClean="0"/>
              <a:t>Characteristics of an industry: </a:t>
            </a:r>
            <a:br>
              <a:rPr lang="en-CA" dirty="0" smtClean="0"/>
            </a:br>
            <a:r>
              <a:rPr lang="en-CA" dirty="0" smtClean="0"/>
              <a:t>operating performance</a:t>
            </a:r>
          </a:p>
        </p:txBody>
      </p:sp>
      <p:sp>
        <p:nvSpPr>
          <p:cNvPr id="7" name="Rectangle 6"/>
          <p:cNvSpPr/>
          <p:nvPr/>
        </p:nvSpPr>
        <p:spPr>
          <a:xfrm>
            <a:off x="0" y="6072206"/>
            <a:ext cx="6786578" cy="7857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8"/>
          <p:cNvSpPr>
            <a:spLocks noGrp="1"/>
          </p:cNvSpPr>
          <p:nvPr>
            <p:ph type="title"/>
          </p:nvPr>
        </p:nvSpPr>
        <p:spPr>
          <a:xfrm>
            <a:off x="428596" y="214290"/>
            <a:ext cx="8401080" cy="1143000"/>
          </a:xfrm>
        </p:spPr>
        <p:txBody>
          <a:bodyPr/>
          <a:lstStyle/>
          <a:p>
            <a:pPr eaLnBrk="1" hangingPunct="1"/>
            <a:r>
              <a:rPr lang="en-CA" sz="3700" dirty="0" smtClean="0"/>
              <a:t>The Business Cycle &amp; Industry Sectors</a:t>
            </a:r>
          </a:p>
        </p:txBody>
      </p:sp>
      <p:sp>
        <p:nvSpPr>
          <p:cNvPr id="28675" name="Content Placeholder 9"/>
          <p:cNvSpPr>
            <a:spLocks noGrp="1"/>
          </p:cNvSpPr>
          <p:nvPr>
            <p:ph idx="1"/>
          </p:nvPr>
        </p:nvSpPr>
        <p:spPr>
          <a:xfrm>
            <a:off x="214282" y="1500174"/>
            <a:ext cx="8642350" cy="3584589"/>
          </a:xfrm>
        </p:spPr>
        <p:txBody>
          <a:bodyPr/>
          <a:lstStyle/>
          <a:p>
            <a:pPr lvl="1" eaLnBrk="1" hangingPunct="1"/>
            <a:r>
              <a:rPr lang="en-US" sz="2600" dirty="0" smtClean="0">
                <a:cs typeface="Times New Roman" pitchFamily="18" charset="0"/>
              </a:rPr>
              <a:t>Cyclical changes in the economy arise from the ups and downs of the business cycle</a:t>
            </a:r>
          </a:p>
          <a:p>
            <a:pPr lvl="1" eaLnBrk="1" hangingPunct="1"/>
            <a:r>
              <a:rPr lang="en-US" sz="2600" b="1" dirty="0" smtClean="0">
                <a:cs typeface="Times New Roman" pitchFamily="18" charset="0"/>
              </a:rPr>
              <a:t>Rotation strategy </a:t>
            </a:r>
            <a:r>
              <a:rPr lang="en-US" sz="2600" dirty="0" smtClean="0">
                <a:cs typeface="Times New Roman" pitchFamily="18" charset="0"/>
              </a:rPr>
              <a:t>is when one switches from one industry group to another over the course of a business cycle </a:t>
            </a:r>
          </a:p>
          <a:p>
            <a:pPr lvl="1" eaLnBrk="1" hangingPunct="1"/>
            <a:endParaRPr lang="en-US" sz="2400" dirty="0" smtClean="0">
              <a:cs typeface="Times New Roman" pitchFamily="18" charset="0"/>
            </a:endParaRPr>
          </a:p>
          <a:p>
            <a:pPr eaLnBrk="1" hangingPunct="1"/>
            <a:endParaRPr lang="en-CA" sz="2400"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8"/>
          <p:cNvSpPr>
            <a:spLocks noGrp="1"/>
          </p:cNvSpPr>
          <p:nvPr>
            <p:ph type="title"/>
          </p:nvPr>
        </p:nvSpPr>
        <p:spPr>
          <a:xfrm>
            <a:off x="0" y="260350"/>
            <a:ext cx="9144000" cy="1081088"/>
          </a:xfrm>
        </p:spPr>
        <p:txBody>
          <a:bodyPr/>
          <a:lstStyle/>
          <a:p>
            <a:pPr eaLnBrk="1" hangingPunct="1"/>
            <a:r>
              <a:rPr lang="en-CA" sz="3700" dirty="0" smtClean="0"/>
              <a:t>The Business Cycle &amp; Industry Sectors:</a:t>
            </a:r>
            <a:br>
              <a:rPr lang="en-CA" sz="3700" dirty="0" smtClean="0"/>
            </a:br>
            <a:endParaRPr lang="en-CA" sz="3700" dirty="0" smtClean="0"/>
          </a:p>
        </p:txBody>
      </p:sp>
      <p:sp>
        <p:nvSpPr>
          <p:cNvPr id="29699" name="Content Placeholder 10"/>
          <p:cNvSpPr>
            <a:spLocks noGrp="1"/>
          </p:cNvSpPr>
          <p:nvPr>
            <p:ph idx="1"/>
          </p:nvPr>
        </p:nvSpPr>
        <p:spPr/>
        <p:txBody>
          <a:bodyPr/>
          <a:lstStyle/>
          <a:p>
            <a:pPr lvl="1" eaLnBrk="1" hangingPunct="1">
              <a:spcAft>
                <a:spcPts val="1200"/>
              </a:spcAft>
            </a:pPr>
            <a:r>
              <a:rPr lang="en-US" dirty="0" smtClean="0">
                <a:cs typeface="Times New Roman" pitchFamily="18" charset="0"/>
              </a:rPr>
              <a:t>Inflation &amp; interest rates</a:t>
            </a:r>
          </a:p>
          <a:p>
            <a:pPr lvl="2" eaLnBrk="1" hangingPunct="1">
              <a:spcAft>
                <a:spcPts val="1200"/>
              </a:spcAft>
            </a:pPr>
            <a:r>
              <a:rPr lang="en-US" dirty="0" smtClean="0"/>
              <a:t>Higher inflation is generally negative for stocks</a:t>
            </a:r>
            <a:endParaRPr lang="en-US" dirty="0" smtClean="0">
              <a:cs typeface="Times New Roman" pitchFamily="18" charset="0"/>
            </a:endParaRPr>
          </a:p>
          <a:p>
            <a:pPr lvl="2" eaLnBrk="1" hangingPunct="1">
              <a:spcAft>
                <a:spcPts val="1200"/>
              </a:spcAft>
            </a:pPr>
            <a:r>
              <a:rPr lang="en-US" dirty="0" smtClean="0">
                <a:cs typeface="Times New Roman" pitchFamily="18" charset="0"/>
              </a:rPr>
              <a:t>For example, financial and housing industries will be adversely affected by high interest rates</a:t>
            </a:r>
          </a:p>
          <a:p>
            <a:pPr eaLnBrk="1" hangingPunct="1">
              <a:buFontTx/>
              <a:buNone/>
            </a:pPr>
            <a:endParaRPr lang="en-CA"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10"/>
          <p:cNvSpPr>
            <a:spLocks noGrp="1"/>
          </p:cNvSpPr>
          <p:nvPr>
            <p:ph idx="1"/>
          </p:nvPr>
        </p:nvSpPr>
        <p:spPr/>
        <p:txBody>
          <a:bodyPr/>
          <a:lstStyle/>
          <a:p>
            <a:pPr eaLnBrk="1" hangingPunct="1"/>
            <a:r>
              <a:rPr lang="en-US" dirty="0" smtClean="0">
                <a:cs typeface="Times New Roman" pitchFamily="18" charset="0"/>
              </a:rPr>
              <a:t>International Economics</a:t>
            </a:r>
          </a:p>
          <a:p>
            <a:pPr lvl="1" eaLnBrk="1" hangingPunct="1"/>
            <a:r>
              <a:rPr lang="en-US" dirty="0" smtClean="0"/>
              <a:t>Economic growth in world regions or specific countries benefits industries with a large presence in the areas</a:t>
            </a:r>
            <a:endParaRPr lang="en-US" dirty="0" smtClean="0">
              <a:cs typeface="Times New Roman" pitchFamily="18" charset="0"/>
            </a:endParaRPr>
          </a:p>
          <a:p>
            <a:pPr eaLnBrk="1" hangingPunct="1"/>
            <a:r>
              <a:rPr lang="en-US" dirty="0" smtClean="0">
                <a:cs typeface="Times New Roman" pitchFamily="18" charset="0"/>
              </a:rPr>
              <a:t>Consumer Sentiment  </a:t>
            </a:r>
          </a:p>
          <a:p>
            <a:pPr lvl="1" eaLnBrk="1" hangingPunct="1"/>
            <a:r>
              <a:rPr lang="en-US" dirty="0" smtClean="0"/>
              <a:t>Changes in consumer sentiment affects the performance of consumer cyclical industries  </a:t>
            </a:r>
          </a:p>
          <a:p>
            <a:pPr eaLnBrk="1" hangingPunct="1"/>
            <a:endParaRPr lang="en-CA" dirty="0" smtClean="0"/>
          </a:p>
        </p:txBody>
      </p:sp>
      <p:sp>
        <p:nvSpPr>
          <p:cNvPr id="30723" name="Title 8"/>
          <p:cNvSpPr>
            <a:spLocks/>
          </p:cNvSpPr>
          <p:nvPr/>
        </p:nvSpPr>
        <p:spPr bwMode="auto">
          <a:xfrm>
            <a:off x="0" y="260350"/>
            <a:ext cx="9144000" cy="1081088"/>
          </a:xfrm>
          <a:prstGeom prst="rect">
            <a:avLst/>
          </a:prstGeom>
          <a:noFill/>
          <a:ln w="9525">
            <a:noFill/>
            <a:miter lim="800000"/>
            <a:headEnd/>
            <a:tailEnd/>
          </a:ln>
        </p:spPr>
        <p:txBody>
          <a:bodyPr anchor="b"/>
          <a:lstStyle/>
          <a:p>
            <a:pPr algn="ctr"/>
            <a:r>
              <a:rPr lang="en-CA" sz="3600" dirty="0">
                <a:solidFill>
                  <a:srgbClr val="C00000"/>
                </a:solidFill>
              </a:rPr>
              <a:t>The Business Cycle &amp; Industry Sectors:</a:t>
            </a:r>
            <a:br>
              <a:rPr lang="en-CA" sz="3600" dirty="0">
                <a:solidFill>
                  <a:srgbClr val="C00000"/>
                </a:solidFill>
              </a:rPr>
            </a:br>
            <a:endParaRPr lang="en-CA" sz="3600" dirty="0">
              <a:solidFill>
                <a:srgbClr val="C0000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357166"/>
            <a:ext cx="9144000" cy="1143000"/>
          </a:xfrm>
        </p:spPr>
        <p:txBody>
          <a:bodyPr/>
          <a:lstStyle/>
          <a:p>
            <a:r>
              <a:rPr lang="en-US" sz="4000" dirty="0" smtClean="0"/>
              <a:t>Empirical evidence: </a:t>
            </a:r>
            <a:br>
              <a:rPr lang="en-US" sz="4000" dirty="0" smtClean="0"/>
            </a:br>
            <a:r>
              <a:rPr lang="en-US" sz="4000" dirty="0" smtClean="0"/>
              <a:t>Rotation strategy and </a:t>
            </a:r>
            <a:br>
              <a:rPr lang="en-US" sz="4000" dirty="0" smtClean="0"/>
            </a:br>
            <a:r>
              <a:rPr lang="en-US" sz="4000" dirty="0" smtClean="0"/>
              <a:t>the Business Cycle</a:t>
            </a:r>
          </a:p>
        </p:txBody>
      </p:sp>
      <p:sp>
        <p:nvSpPr>
          <p:cNvPr id="26628" name="Freeform 4"/>
          <p:cNvSpPr>
            <a:spLocks/>
          </p:cNvSpPr>
          <p:nvPr/>
        </p:nvSpPr>
        <p:spPr bwMode="auto">
          <a:xfrm>
            <a:off x="304800" y="3403600"/>
            <a:ext cx="8763000" cy="2286000"/>
          </a:xfrm>
          <a:custGeom>
            <a:avLst/>
            <a:gdLst>
              <a:gd name="T0" fmla="*/ 0 w 5232"/>
              <a:gd name="T1" fmla="*/ 1264 h 1440"/>
              <a:gd name="T2" fmla="*/ 1056 w 5232"/>
              <a:gd name="T3" fmla="*/ 16 h 1440"/>
              <a:gd name="T4" fmla="*/ 2112 w 5232"/>
              <a:gd name="T5" fmla="*/ 1360 h 1440"/>
              <a:gd name="T6" fmla="*/ 3360 w 5232"/>
              <a:gd name="T7" fmla="*/ 16 h 1440"/>
              <a:gd name="T8" fmla="*/ 4512 w 5232"/>
              <a:gd name="T9" fmla="*/ 1408 h 1440"/>
              <a:gd name="T10" fmla="*/ 5232 w 5232"/>
              <a:gd name="T11" fmla="*/ 208 h 1440"/>
              <a:gd name="T12" fmla="*/ 0 60000 65536"/>
              <a:gd name="T13" fmla="*/ 0 60000 65536"/>
              <a:gd name="T14" fmla="*/ 0 60000 65536"/>
              <a:gd name="T15" fmla="*/ 0 60000 65536"/>
              <a:gd name="T16" fmla="*/ 0 60000 65536"/>
              <a:gd name="T17" fmla="*/ 0 60000 65536"/>
              <a:gd name="T18" fmla="*/ 0 w 5232"/>
              <a:gd name="T19" fmla="*/ 0 h 1440"/>
              <a:gd name="T20" fmla="*/ 5232 w 5232"/>
              <a:gd name="T21" fmla="*/ 1440 h 1440"/>
            </a:gdLst>
            <a:ahLst/>
            <a:cxnLst>
              <a:cxn ang="T12">
                <a:pos x="T0" y="T1"/>
              </a:cxn>
              <a:cxn ang="T13">
                <a:pos x="T2" y="T3"/>
              </a:cxn>
              <a:cxn ang="T14">
                <a:pos x="T4" y="T5"/>
              </a:cxn>
              <a:cxn ang="T15">
                <a:pos x="T6" y="T7"/>
              </a:cxn>
              <a:cxn ang="T16">
                <a:pos x="T8" y="T9"/>
              </a:cxn>
              <a:cxn ang="T17">
                <a:pos x="T10" y="T11"/>
              </a:cxn>
            </a:cxnLst>
            <a:rect l="T18" t="T19" r="T20" b="T21"/>
            <a:pathLst>
              <a:path w="5232" h="1440">
                <a:moveTo>
                  <a:pt x="0" y="1264"/>
                </a:moveTo>
                <a:cubicBezTo>
                  <a:pt x="352" y="632"/>
                  <a:pt x="704" y="0"/>
                  <a:pt x="1056" y="16"/>
                </a:cubicBezTo>
                <a:cubicBezTo>
                  <a:pt x="1408" y="32"/>
                  <a:pt x="1728" y="1360"/>
                  <a:pt x="2112" y="1360"/>
                </a:cubicBezTo>
                <a:cubicBezTo>
                  <a:pt x="2496" y="1360"/>
                  <a:pt x="2960" y="8"/>
                  <a:pt x="3360" y="16"/>
                </a:cubicBezTo>
                <a:cubicBezTo>
                  <a:pt x="3760" y="24"/>
                  <a:pt x="4200" y="1376"/>
                  <a:pt x="4512" y="1408"/>
                </a:cubicBezTo>
                <a:cubicBezTo>
                  <a:pt x="4824" y="1440"/>
                  <a:pt x="5048" y="448"/>
                  <a:pt x="5232" y="208"/>
                </a:cubicBezTo>
              </a:path>
            </a:pathLst>
          </a:custGeom>
          <a:noFill/>
          <a:ln w="254000">
            <a:solidFill>
              <a:srgbClr val="C00000"/>
            </a:solidFill>
            <a:round/>
            <a:headEnd type="none" w="sm" len="sm"/>
            <a:tailEnd type="none" w="sm" len="sm"/>
          </a:ln>
        </p:spPr>
        <p:txBody>
          <a:bodyPr wrap="none" anchor="ctr"/>
          <a:lstStyle/>
          <a:p>
            <a:endParaRPr lang="th-TH" dirty="0"/>
          </a:p>
        </p:txBody>
      </p:sp>
      <p:sp>
        <p:nvSpPr>
          <p:cNvPr id="26629" name="WordArt 5"/>
          <p:cNvSpPr>
            <a:spLocks noChangeArrowheads="1" noChangeShapeType="1" noTextEdit="1"/>
          </p:cNvSpPr>
          <p:nvPr/>
        </p:nvSpPr>
        <p:spPr bwMode="auto">
          <a:xfrm rot="-2588080">
            <a:off x="215900" y="3965575"/>
            <a:ext cx="2133600" cy="838200"/>
          </a:xfrm>
          <a:prstGeom prst="rect">
            <a:avLst/>
          </a:prstGeom>
        </p:spPr>
        <p:txBody>
          <a:bodyPr spcFirstLastPara="1" wrap="none" fromWordArt="1">
            <a:prstTxWarp prst="textArchUp">
              <a:avLst>
                <a:gd name="adj" fmla="val 10800004"/>
              </a:avLst>
            </a:prstTxWarp>
          </a:bodyPr>
          <a:lstStyle/>
          <a:p>
            <a:r>
              <a:rPr lang="en-US" sz="3600" kern="10">
                <a:ln w="9525">
                  <a:solidFill>
                    <a:srgbClr val="000000"/>
                  </a:solidFill>
                  <a:round/>
                  <a:headEnd type="none" w="sm" len="sm"/>
                  <a:tailEnd type="none" w="sm" len="sm"/>
                </a:ln>
                <a:latin typeface="Arial Black"/>
              </a:rPr>
              <a:t>ECONOMIC </a:t>
            </a:r>
            <a:endParaRPr lang="th-TH" sz="3600" kern="10">
              <a:ln w="9525">
                <a:solidFill>
                  <a:srgbClr val="000000"/>
                </a:solidFill>
                <a:round/>
                <a:headEnd type="none" w="sm" len="sm"/>
                <a:tailEnd type="none" w="sm" len="sm"/>
              </a:ln>
              <a:latin typeface="Arial Black"/>
            </a:endParaRPr>
          </a:p>
        </p:txBody>
      </p:sp>
      <p:sp>
        <p:nvSpPr>
          <p:cNvPr id="26630" name="WordArt 6"/>
          <p:cNvSpPr>
            <a:spLocks noChangeArrowheads="1" noChangeShapeType="1" noTextEdit="1"/>
          </p:cNvSpPr>
          <p:nvPr/>
        </p:nvSpPr>
        <p:spPr bwMode="auto">
          <a:xfrm rot="2778303">
            <a:off x="1905000" y="4038600"/>
            <a:ext cx="1447800" cy="228600"/>
          </a:xfrm>
          <a:prstGeom prst="rect">
            <a:avLst/>
          </a:prstGeom>
        </p:spPr>
        <p:txBody>
          <a:bodyPr spcFirstLastPara="1" wrap="none" fromWordArt="1">
            <a:prstTxWarp prst="textArchUp">
              <a:avLst>
                <a:gd name="adj" fmla="val 10800004"/>
              </a:avLst>
            </a:prstTxWarp>
          </a:bodyPr>
          <a:lstStyle/>
          <a:p>
            <a:r>
              <a:rPr lang="en-US" sz="3600" kern="10">
                <a:ln w="9525">
                  <a:solidFill>
                    <a:srgbClr val="000000"/>
                  </a:solidFill>
                  <a:round/>
                  <a:headEnd type="none" w="sm" len="sm"/>
                  <a:tailEnd type="none" w="sm" len="sm"/>
                </a:ln>
                <a:latin typeface="Arial Black"/>
              </a:rPr>
              <a:t>CYCLE</a:t>
            </a:r>
            <a:endParaRPr lang="th-TH" sz="3600" kern="10">
              <a:ln w="9525">
                <a:solidFill>
                  <a:srgbClr val="000000"/>
                </a:solidFill>
                <a:round/>
                <a:headEnd type="none" w="sm" len="sm"/>
                <a:tailEnd type="none" w="sm" len="sm"/>
              </a:ln>
              <a:latin typeface="Arial Black"/>
            </a:endParaRPr>
          </a:p>
        </p:txBody>
      </p:sp>
      <p:sp>
        <p:nvSpPr>
          <p:cNvPr id="26631" name="Oval 7"/>
          <p:cNvSpPr>
            <a:spLocks noChangeArrowheads="1"/>
          </p:cNvSpPr>
          <p:nvPr/>
        </p:nvSpPr>
        <p:spPr bwMode="auto">
          <a:xfrm>
            <a:off x="3124200" y="4953000"/>
            <a:ext cx="152400" cy="152400"/>
          </a:xfrm>
          <a:prstGeom prst="ellipse">
            <a:avLst/>
          </a:prstGeom>
          <a:solidFill>
            <a:schemeClr val="tx1"/>
          </a:solidFill>
          <a:ln w="12700">
            <a:solidFill>
              <a:schemeClr val="tx1"/>
            </a:solidFill>
            <a:round/>
            <a:headEnd type="none" w="sm" len="sm"/>
            <a:tailEnd type="none" w="sm" len="sm"/>
          </a:ln>
        </p:spPr>
        <p:txBody>
          <a:bodyPr wrap="none" anchor="ctr"/>
          <a:lstStyle/>
          <a:p>
            <a:endParaRPr lang="th-TH"/>
          </a:p>
        </p:txBody>
      </p:sp>
      <p:sp>
        <p:nvSpPr>
          <p:cNvPr id="26632" name="Oval 8"/>
          <p:cNvSpPr>
            <a:spLocks noChangeArrowheads="1"/>
          </p:cNvSpPr>
          <p:nvPr/>
        </p:nvSpPr>
        <p:spPr bwMode="auto">
          <a:xfrm>
            <a:off x="3810000" y="5410200"/>
            <a:ext cx="152400" cy="152400"/>
          </a:xfrm>
          <a:prstGeom prst="ellipse">
            <a:avLst/>
          </a:prstGeom>
          <a:solidFill>
            <a:schemeClr val="tx1"/>
          </a:solidFill>
          <a:ln w="12700">
            <a:solidFill>
              <a:schemeClr val="tx1"/>
            </a:solidFill>
            <a:round/>
            <a:headEnd type="none" w="sm" len="sm"/>
            <a:tailEnd type="none" w="sm" len="sm"/>
          </a:ln>
        </p:spPr>
        <p:txBody>
          <a:bodyPr wrap="none" anchor="ctr"/>
          <a:lstStyle/>
          <a:p>
            <a:endParaRPr lang="th-TH"/>
          </a:p>
        </p:txBody>
      </p:sp>
      <p:sp>
        <p:nvSpPr>
          <p:cNvPr id="26633" name="Oval 9"/>
          <p:cNvSpPr>
            <a:spLocks noChangeArrowheads="1"/>
          </p:cNvSpPr>
          <p:nvPr/>
        </p:nvSpPr>
        <p:spPr bwMode="auto">
          <a:xfrm>
            <a:off x="4800600" y="4343400"/>
            <a:ext cx="152400" cy="152400"/>
          </a:xfrm>
          <a:prstGeom prst="ellipse">
            <a:avLst/>
          </a:prstGeom>
          <a:solidFill>
            <a:schemeClr val="tx1"/>
          </a:solidFill>
          <a:ln w="12700">
            <a:solidFill>
              <a:schemeClr val="tx1"/>
            </a:solidFill>
            <a:round/>
            <a:headEnd type="none" w="sm" len="sm"/>
            <a:tailEnd type="none" w="sm" len="sm"/>
          </a:ln>
        </p:spPr>
        <p:txBody>
          <a:bodyPr wrap="none" anchor="ctr"/>
          <a:lstStyle/>
          <a:p>
            <a:endParaRPr lang="th-TH"/>
          </a:p>
        </p:txBody>
      </p:sp>
      <p:sp>
        <p:nvSpPr>
          <p:cNvPr id="26634" name="Oval 10"/>
          <p:cNvSpPr>
            <a:spLocks noChangeArrowheads="1"/>
          </p:cNvSpPr>
          <p:nvPr/>
        </p:nvSpPr>
        <p:spPr bwMode="auto">
          <a:xfrm>
            <a:off x="5867400" y="3276600"/>
            <a:ext cx="152400" cy="152400"/>
          </a:xfrm>
          <a:prstGeom prst="ellipse">
            <a:avLst/>
          </a:prstGeom>
          <a:solidFill>
            <a:schemeClr val="tx1"/>
          </a:solidFill>
          <a:ln w="12700">
            <a:solidFill>
              <a:schemeClr val="tx1"/>
            </a:solidFill>
            <a:round/>
            <a:headEnd type="none" w="sm" len="sm"/>
            <a:tailEnd type="none" w="sm" len="sm"/>
          </a:ln>
        </p:spPr>
        <p:txBody>
          <a:bodyPr wrap="none" anchor="ctr"/>
          <a:lstStyle/>
          <a:p>
            <a:endParaRPr lang="th-TH"/>
          </a:p>
        </p:txBody>
      </p:sp>
      <p:sp>
        <p:nvSpPr>
          <p:cNvPr id="26635" name="Oval 11"/>
          <p:cNvSpPr>
            <a:spLocks noChangeArrowheads="1"/>
          </p:cNvSpPr>
          <p:nvPr/>
        </p:nvSpPr>
        <p:spPr bwMode="auto">
          <a:xfrm>
            <a:off x="6781800" y="4343400"/>
            <a:ext cx="152400" cy="152400"/>
          </a:xfrm>
          <a:prstGeom prst="ellipse">
            <a:avLst/>
          </a:prstGeom>
          <a:solidFill>
            <a:schemeClr val="tx1"/>
          </a:solidFill>
          <a:ln w="12700">
            <a:solidFill>
              <a:schemeClr val="tx1"/>
            </a:solidFill>
            <a:round/>
            <a:headEnd type="none" w="sm" len="sm"/>
            <a:tailEnd type="none" w="sm" len="sm"/>
          </a:ln>
        </p:spPr>
        <p:txBody>
          <a:bodyPr wrap="none" anchor="ctr"/>
          <a:lstStyle/>
          <a:p>
            <a:endParaRPr lang="th-TH"/>
          </a:p>
        </p:txBody>
      </p:sp>
      <p:sp>
        <p:nvSpPr>
          <p:cNvPr id="26636" name="Line 12"/>
          <p:cNvSpPr>
            <a:spLocks noChangeShapeType="1"/>
          </p:cNvSpPr>
          <p:nvPr/>
        </p:nvSpPr>
        <p:spPr bwMode="auto">
          <a:xfrm flipV="1">
            <a:off x="2133600" y="5105400"/>
            <a:ext cx="914400" cy="533400"/>
          </a:xfrm>
          <a:prstGeom prst="line">
            <a:avLst/>
          </a:prstGeom>
          <a:noFill/>
          <a:ln w="50800">
            <a:solidFill>
              <a:schemeClr val="tx1"/>
            </a:solidFill>
            <a:round/>
            <a:headEnd type="none" w="sm" len="sm"/>
            <a:tailEnd type="triangle" w="lg" len="sm"/>
          </a:ln>
        </p:spPr>
        <p:txBody>
          <a:bodyPr wrap="none" anchor="ctr"/>
          <a:lstStyle/>
          <a:p>
            <a:endParaRPr lang="th-TH"/>
          </a:p>
        </p:txBody>
      </p:sp>
      <p:sp>
        <p:nvSpPr>
          <p:cNvPr id="26637" name="Text Box 13"/>
          <p:cNvSpPr txBox="1">
            <a:spLocks noChangeArrowheads="1"/>
          </p:cNvSpPr>
          <p:nvPr/>
        </p:nvSpPr>
        <p:spPr bwMode="auto">
          <a:xfrm>
            <a:off x="533400" y="5562600"/>
            <a:ext cx="1981200" cy="701675"/>
          </a:xfrm>
          <a:prstGeom prst="rect">
            <a:avLst/>
          </a:prstGeom>
          <a:noFill/>
          <a:ln w="12700">
            <a:noFill/>
            <a:miter lim="800000"/>
            <a:headEnd type="none" w="sm" len="sm"/>
            <a:tailEnd type="none" w="sm" len="sm"/>
          </a:ln>
        </p:spPr>
        <p:txBody>
          <a:bodyPr>
            <a:spAutoFit/>
          </a:bodyPr>
          <a:lstStyle/>
          <a:p>
            <a:pPr>
              <a:spcBef>
                <a:spcPct val="50000"/>
              </a:spcBef>
            </a:pPr>
            <a:r>
              <a:rPr lang="en-US" sz="2000" b="1" dirty="0">
                <a:solidFill>
                  <a:srgbClr val="00B050"/>
                </a:solidFill>
              </a:rPr>
              <a:t>Financial Stocks Excel</a:t>
            </a:r>
          </a:p>
        </p:txBody>
      </p:sp>
      <p:sp>
        <p:nvSpPr>
          <p:cNvPr id="26638" name="Text Box 14"/>
          <p:cNvSpPr txBox="1">
            <a:spLocks noChangeArrowheads="1"/>
          </p:cNvSpPr>
          <p:nvPr/>
        </p:nvSpPr>
        <p:spPr bwMode="auto">
          <a:xfrm>
            <a:off x="3124200" y="5410200"/>
            <a:ext cx="1524000" cy="457200"/>
          </a:xfrm>
          <a:prstGeom prst="rect">
            <a:avLst/>
          </a:prstGeom>
          <a:noFill/>
          <a:ln w="12700">
            <a:noFill/>
            <a:miter lim="800000"/>
            <a:headEnd type="none" w="sm" len="sm"/>
            <a:tailEnd type="none" w="sm" len="sm"/>
          </a:ln>
        </p:spPr>
        <p:txBody>
          <a:bodyPr>
            <a:spAutoFit/>
          </a:bodyPr>
          <a:lstStyle/>
          <a:p>
            <a:pPr>
              <a:spcBef>
                <a:spcPct val="50000"/>
              </a:spcBef>
            </a:pPr>
            <a:r>
              <a:rPr lang="en-US" sz="2400" b="1" dirty="0"/>
              <a:t>trough</a:t>
            </a:r>
            <a:endParaRPr lang="en-US" sz="2400" dirty="0"/>
          </a:p>
        </p:txBody>
      </p:sp>
      <p:sp>
        <p:nvSpPr>
          <p:cNvPr id="26639" name="Text Box 15"/>
          <p:cNvSpPr txBox="1">
            <a:spLocks noChangeArrowheads="1"/>
          </p:cNvSpPr>
          <p:nvPr/>
        </p:nvSpPr>
        <p:spPr bwMode="auto">
          <a:xfrm>
            <a:off x="5181600" y="3352800"/>
            <a:ext cx="1524000" cy="457200"/>
          </a:xfrm>
          <a:prstGeom prst="rect">
            <a:avLst/>
          </a:prstGeom>
          <a:noFill/>
          <a:ln w="12700">
            <a:noFill/>
            <a:miter lim="800000"/>
            <a:headEnd type="none" w="sm" len="sm"/>
            <a:tailEnd type="none" w="sm" len="sm"/>
          </a:ln>
        </p:spPr>
        <p:txBody>
          <a:bodyPr>
            <a:spAutoFit/>
          </a:bodyPr>
          <a:lstStyle/>
          <a:p>
            <a:pPr>
              <a:spcBef>
                <a:spcPct val="50000"/>
              </a:spcBef>
            </a:pPr>
            <a:r>
              <a:rPr lang="en-US" sz="2400" b="1"/>
              <a:t>peak</a:t>
            </a:r>
            <a:endParaRPr lang="en-US" sz="2400"/>
          </a:p>
        </p:txBody>
      </p:sp>
      <p:sp>
        <p:nvSpPr>
          <p:cNvPr id="26640" name="Text Box 16"/>
          <p:cNvSpPr txBox="1">
            <a:spLocks noChangeArrowheads="1"/>
          </p:cNvSpPr>
          <p:nvPr/>
        </p:nvSpPr>
        <p:spPr bwMode="auto">
          <a:xfrm>
            <a:off x="3214678" y="3286124"/>
            <a:ext cx="1524000" cy="1006475"/>
          </a:xfrm>
          <a:prstGeom prst="rect">
            <a:avLst/>
          </a:prstGeom>
          <a:noFill/>
          <a:ln w="12700">
            <a:noFill/>
            <a:miter lim="800000"/>
            <a:headEnd type="none" w="sm" len="sm"/>
            <a:tailEnd type="none" w="sm" len="sm"/>
          </a:ln>
        </p:spPr>
        <p:txBody>
          <a:bodyPr>
            <a:spAutoFit/>
          </a:bodyPr>
          <a:lstStyle/>
          <a:p>
            <a:pPr>
              <a:spcBef>
                <a:spcPct val="50000"/>
              </a:spcBef>
            </a:pPr>
            <a:r>
              <a:rPr lang="en-US" sz="2000" b="1" dirty="0">
                <a:solidFill>
                  <a:srgbClr val="00B050"/>
                </a:solidFill>
              </a:rPr>
              <a:t>Consumer Durables Excel</a:t>
            </a:r>
          </a:p>
        </p:txBody>
      </p:sp>
      <p:sp>
        <p:nvSpPr>
          <p:cNvPr id="26641" name="Line 17"/>
          <p:cNvSpPr>
            <a:spLocks noChangeShapeType="1"/>
          </p:cNvSpPr>
          <p:nvPr/>
        </p:nvSpPr>
        <p:spPr bwMode="auto">
          <a:xfrm flipH="1">
            <a:off x="3886200" y="4343400"/>
            <a:ext cx="0" cy="990600"/>
          </a:xfrm>
          <a:prstGeom prst="line">
            <a:avLst/>
          </a:prstGeom>
          <a:noFill/>
          <a:ln w="50800">
            <a:solidFill>
              <a:schemeClr val="tx1"/>
            </a:solidFill>
            <a:round/>
            <a:headEnd type="none" w="sm" len="sm"/>
            <a:tailEnd type="triangle" w="lg" len="sm"/>
          </a:ln>
        </p:spPr>
        <p:txBody>
          <a:bodyPr wrap="none" anchor="ctr"/>
          <a:lstStyle/>
          <a:p>
            <a:endParaRPr lang="th-TH"/>
          </a:p>
        </p:txBody>
      </p:sp>
      <p:sp>
        <p:nvSpPr>
          <p:cNvPr id="26642" name="Text Box 18"/>
          <p:cNvSpPr txBox="1">
            <a:spLocks noChangeArrowheads="1"/>
          </p:cNvSpPr>
          <p:nvPr/>
        </p:nvSpPr>
        <p:spPr bwMode="auto">
          <a:xfrm>
            <a:off x="4724400" y="5105400"/>
            <a:ext cx="1752600" cy="701675"/>
          </a:xfrm>
          <a:prstGeom prst="rect">
            <a:avLst/>
          </a:prstGeom>
          <a:noFill/>
          <a:ln w="12700">
            <a:noFill/>
            <a:miter lim="800000"/>
            <a:headEnd type="none" w="sm" len="sm"/>
            <a:tailEnd type="none" w="sm" len="sm"/>
          </a:ln>
        </p:spPr>
        <p:txBody>
          <a:bodyPr>
            <a:spAutoFit/>
          </a:bodyPr>
          <a:lstStyle/>
          <a:p>
            <a:pPr>
              <a:spcBef>
                <a:spcPct val="50000"/>
              </a:spcBef>
            </a:pPr>
            <a:r>
              <a:rPr lang="en-US" sz="2000" b="1" dirty="0">
                <a:solidFill>
                  <a:srgbClr val="00B050"/>
                </a:solidFill>
              </a:rPr>
              <a:t>Capital Goods Excel</a:t>
            </a:r>
          </a:p>
        </p:txBody>
      </p:sp>
      <p:sp>
        <p:nvSpPr>
          <p:cNvPr id="26643" name="Line 19"/>
          <p:cNvSpPr>
            <a:spLocks noChangeShapeType="1"/>
          </p:cNvSpPr>
          <p:nvPr/>
        </p:nvSpPr>
        <p:spPr bwMode="auto">
          <a:xfrm flipH="1" flipV="1">
            <a:off x="5105400" y="4648200"/>
            <a:ext cx="533400" cy="457200"/>
          </a:xfrm>
          <a:prstGeom prst="line">
            <a:avLst/>
          </a:prstGeom>
          <a:noFill/>
          <a:ln w="50800">
            <a:solidFill>
              <a:schemeClr val="tx1"/>
            </a:solidFill>
            <a:round/>
            <a:headEnd type="none" w="sm" len="sm"/>
            <a:tailEnd type="triangle" w="lg" len="sm"/>
          </a:ln>
        </p:spPr>
        <p:txBody>
          <a:bodyPr wrap="none" anchor="ctr"/>
          <a:lstStyle/>
          <a:p>
            <a:endParaRPr lang="th-TH"/>
          </a:p>
        </p:txBody>
      </p:sp>
      <p:sp>
        <p:nvSpPr>
          <p:cNvPr id="26644" name="Text Box 20"/>
          <p:cNvSpPr txBox="1">
            <a:spLocks noChangeArrowheads="1"/>
          </p:cNvSpPr>
          <p:nvPr/>
        </p:nvSpPr>
        <p:spPr bwMode="auto">
          <a:xfrm>
            <a:off x="5072066" y="1857364"/>
            <a:ext cx="1752600" cy="1006475"/>
          </a:xfrm>
          <a:prstGeom prst="rect">
            <a:avLst/>
          </a:prstGeom>
          <a:noFill/>
          <a:ln w="12700">
            <a:noFill/>
            <a:miter lim="800000"/>
            <a:headEnd type="none" w="sm" len="sm"/>
            <a:tailEnd type="none" w="sm" len="sm"/>
          </a:ln>
        </p:spPr>
        <p:txBody>
          <a:bodyPr>
            <a:spAutoFit/>
          </a:bodyPr>
          <a:lstStyle/>
          <a:p>
            <a:pPr>
              <a:spcBef>
                <a:spcPct val="50000"/>
              </a:spcBef>
            </a:pPr>
            <a:r>
              <a:rPr lang="en-US" sz="2000" b="1" dirty="0">
                <a:solidFill>
                  <a:srgbClr val="00B050"/>
                </a:solidFill>
              </a:rPr>
              <a:t>Basic Industries Excel</a:t>
            </a:r>
          </a:p>
        </p:txBody>
      </p:sp>
      <p:sp>
        <p:nvSpPr>
          <p:cNvPr id="26645" name="Line 21"/>
          <p:cNvSpPr>
            <a:spLocks noChangeShapeType="1"/>
          </p:cNvSpPr>
          <p:nvPr/>
        </p:nvSpPr>
        <p:spPr bwMode="auto">
          <a:xfrm flipH="1">
            <a:off x="5943600" y="2667000"/>
            <a:ext cx="0" cy="533400"/>
          </a:xfrm>
          <a:prstGeom prst="line">
            <a:avLst/>
          </a:prstGeom>
          <a:noFill/>
          <a:ln w="50800">
            <a:solidFill>
              <a:schemeClr val="tx1"/>
            </a:solidFill>
            <a:round/>
            <a:headEnd type="none" w="sm" len="sm"/>
            <a:tailEnd type="triangle" w="lg" len="sm"/>
          </a:ln>
        </p:spPr>
        <p:txBody>
          <a:bodyPr wrap="none" anchor="ctr"/>
          <a:lstStyle/>
          <a:p>
            <a:endParaRPr lang="th-TH"/>
          </a:p>
        </p:txBody>
      </p:sp>
      <p:sp>
        <p:nvSpPr>
          <p:cNvPr id="26646" name="Text Box 22"/>
          <p:cNvSpPr txBox="1">
            <a:spLocks noChangeArrowheads="1"/>
          </p:cNvSpPr>
          <p:nvPr/>
        </p:nvSpPr>
        <p:spPr bwMode="auto">
          <a:xfrm>
            <a:off x="7086600" y="3124200"/>
            <a:ext cx="1843118" cy="707886"/>
          </a:xfrm>
          <a:prstGeom prst="rect">
            <a:avLst/>
          </a:prstGeom>
          <a:noFill/>
          <a:ln w="12700">
            <a:noFill/>
            <a:miter lim="800000"/>
            <a:headEnd type="none" w="sm" len="sm"/>
            <a:tailEnd type="none" w="sm" len="sm"/>
          </a:ln>
        </p:spPr>
        <p:txBody>
          <a:bodyPr wrap="square">
            <a:spAutoFit/>
          </a:bodyPr>
          <a:lstStyle/>
          <a:p>
            <a:pPr>
              <a:spcBef>
                <a:spcPct val="50000"/>
              </a:spcBef>
            </a:pPr>
            <a:r>
              <a:rPr lang="en-US" sz="2000" b="1">
                <a:solidFill>
                  <a:srgbClr val="00B050"/>
                </a:solidFill>
              </a:rPr>
              <a:t>Consumer Staples Excel</a:t>
            </a:r>
          </a:p>
        </p:txBody>
      </p:sp>
      <p:sp>
        <p:nvSpPr>
          <p:cNvPr id="26647" name="Line 23"/>
          <p:cNvSpPr>
            <a:spLocks noChangeShapeType="1"/>
          </p:cNvSpPr>
          <p:nvPr/>
        </p:nvSpPr>
        <p:spPr bwMode="auto">
          <a:xfrm flipH="1">
            <a:off x="7239000" y="3962400"/>
            <a:ext cx="685800" cy="381000"/>
          </a:xfrm>
          <a:prstGeom prst="line">
            <a:avLst/>
          </a:prstGeom>
          <a:noFill/>
          <a:ln w="50800">
            <a:solidFill>
              <a:schemeClr val="tx1"/>
            </a:solidFill>
            <a:round/>
            <a:headEnd type="none" w="sm" len="sm"/>
            <a:tailEnd type="triangle" w="lg" len="sm"/>
          </a:ln>
        </p:spPr>
        <p:txBody>
          <a:bodyPr wrap="none" anchor="ctr"/>
          <a:lstStyle/>
          <a:p>
            <a:endParaRPr lang="th-TH"/>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10" name="Rectangle 2"/>
          <p:cNvSpPr txBox="1">
            <a:spLocks noChangeArrowheads="1"/>
          </p:cNvSpPr>
          <p:nvPr/>
        </p:nvSpPr>
        <p:spPr bwMode="auto">
          <a:xfrm>
            <a:off x="0" y="22860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smtClean="0">
                <a:ln>
                  <a:noFill/>
                </a:ln>
                <a:solidFill>
                  <a:srgbClr val="CC0000"/>
                </a:solidFill>
                <a:effectLst/>
                <a:uLnTx/>
                <a:uFillTx/>
                <a:latin typeface="+mj-lt"/>
                <a:ea typeface="+mj-ea"/>
                <a:cs typeface="+mj-cs"/>
              </a:rPr>
              <a:t>Rotation strategy and </a:t>
            </a:r>
            <a:br>
              <a:rPr kumimoji="0" lang="en-US" sz="4400" b="0" i="0" u="none" strike="noStrike" kern="0" cap="none" spc="0" normalizeH="0" baseline="0" noProof="0" smtClean="0">
                <a:ln>
                  <a:noFill/>
                </a:ln>
                <a:solidFill>
                  <a:srgbClr val="CC0000"/>
                </a:solidFill>
                <a:effectLst/>
                <a:uLnTx/>
                <a:uFillTx/>
                <a:latin typeface="+mj-lt"/>
                <a:ea typeface="+mj-ea"/>
                <a:cs typeface="+mj-cs"/>
              </a:rPr>
            </a:br>
            <a:r>
              <a:rPr kumimoji="0" lang="en-US" sz="4400" b="0" i="0" u="none" strike="noStrike" kern="0" cap="none" spc="0" normalizeH="0" baseline="0" noProof="0" smtClean="0">
                <a:ln>
                  <a:noFill/>
                </a:ln>
                <a:solidFill>
                  <a:srgbClr val="CC0000"/>
                </a:solidFill>
                <a:effectLst/>
                <a:uLnTx/>
                <a:uFillTx/>
                <a:latin typeface="+mj-lt"/>
                <a:ea typeface="+mj-ea"/>
                <a:cs typeface="+mj-cs"/>
              </a:rPr>
              <a:t>the Business Cycle</a:t>
            </a:r>
            <a:endParaRPr kumimoji="0" lang="en-US" sz="4400" b="0" i="0" u="none" strike="noStrike" kern="0" cap="none" spc="0" normalizeH="0" baseline="0" noProof="0" dirty="0" smtClean="0">
              <a:ln>
                <a:noFill/>
              </a:ln>
              <a:solidFill>
                <a:srgbClr val="CC0000"/>
              </a:solidFill>
              <a:effectLst/>
              <a:uLnTx/>
              <a:uFillTx/>
              <a:latin typeface="+mj-lt"/>
              <a:ea typeface="+mj-ea"/>
              <a:cs typeface="+mj-cs"/>
            </a:endParaRPr>
          </a:p>
        </p:txBody>
      </p:sp>
      <p:pic>
        <p:nvPicPr>
          <p:cNvPr id="1027" name="Picture 3"/>
          <p:cNvPicPr>
            <a:picLocks noChangeAspect="1" noChangeArrowheads="1"/>
          </p:cNvPicPr>
          <p:nvPr/>
        </p:nvPicPr>
        <p:blipFill>
          <a:blip r:embed="rId2" cstate="print"/>
          <a:srcRect/>
          <a:stretch>
            <a:fillRect/>
          </a:stretch>
        </p:blipFill>
        <p:spPr bwMode="auto">
          <a:xfrm>
            <a:off x="214282" y="1643050"/>
            <a:ext cx="8643998" cy="415921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42852"/>
            <a:ext cx="8643998" cy="928694"/>
          </a:xfrm>
        </p:spPr>
        <p:txBody>
          <a:bodyPr>
            <a:normAutofit/>
          </a:bodyPr>
          <a:lstStyle/>
          <a:p>
            <a:pPr algn="ctr"/>
            <a:r>
              <a:rPr lang="en-US" dirty="0" smtClean="0">
                <a:solidFill>
                  <a:srgbClr val="C00000"/>
                </a:solidFill>
              </a:rPr>
              <a:t>Cyclical or non-cyclical </a:t>
            </a:r>
            <a:endParaRPr lang="th-TH"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8" name="Subtitle 3"/>
          <p:cNvSpPr txBox="1">
            <a:spLocks/>
          </p:cNvSpPr>
          <p:nvPr/>
        </p:nvSpPr>
        <p:spPr>
          <a:xfrm>
            <a:off x="571472" y="1071546"/>
            <a:ext cx="8143932" cy="142876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300" b="1" dirty="0" smtClean="0">
                <a:solidFill>
                  <a:schemeClr val="tx1"/>
                </a:solidFill>
              </a:rPr>
              <a:t>Cyclical industries </a:t>
            </a:r>
            <a:r>
              <a:rPr lang="en-US" sz="2300" dirty="0" smtClean="0">
                <a:solidFill>
                  <a:schemeClr val="tx1"/>
                </a:solidFill>
              </a:rPr>
              <a:t>are highly dependent on the stage of the business cycle (performance is highly related to economic activity). These firms have high earnings volatility and operating leverage.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Subtitle 3"/>
          <p:cNvSpPr txBox="1">
            <a:spLocks/>
          </p:cNvSpPr>
          <p:nvPr/>
        </p:nvSpPr>
        <p:spPr>
          <a:xfrm>
            <a:off x="571472" y="2500306"/>
            <a:ext cx="8143932" cy="135732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Non-cyclical industries </a:t>
            </a:r>
            <a:r>
              <a:rPr lang="en-US" sz="2300" dirty="0" smtClean="0">
                <a:solidFill>
                  <a:schemeClr val="tx1"/>
                </a:solidFill>
              </a:rPr>
              <a:t>produce goods and services for which demands are relatively stable. Non-cyclical industries can be grouped into </a:t>
            </a:r>
            <a:r>
              <a:rPr lang="en-US" sz="2300" b="1" dirty="0" smtClean="0">
                <a:solidFill>
                  <a:schemeClr val="tx1"/>
                </a:solidFill>
              </a:rPr>
              <a:t>defensive (stable) or growth</a:t>
            </a:r>
            <a:r>
              <a:rPr lang="en-US" sz="2300" dirty="0" smtClean="0">
                <a:solidFill>
                  <a:schemeClr val="tx1"/>
                </a:solidFill>
              </a:rPr>
              <a:t>.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ubtitle 3"/>
          <p:cNvSpPr txBox="1">
            <a:spLocks/>
          </p:cNvSpPr>
          <p:nvPr/>
        </p:nvSpPr>
        <p:spPr>
          <a:xfrm>
            <a:off x="500034" y="3929066"/>
            <a:ext cx="8143932" cy="185738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20000"/>
          </a:bodyPr>
          <a:lstStyle/>
          <a:p>
            <a:pPr marR="64008" lvl="0">
              <a:spcBef>
                <a:spcPts val="400"/>
              </a:spcBef>
              <a:buClr>
                <a:schemeClr val="accent1"/>
              </a:buClr>
              <a:buSzPct val="68000"/>
              <a:defRPr/>
            </a:pPr>
            <a:r>
              <a:rPr lang="en-US" sz="2300" b="1" dirty="0" smtClean="0"/>
              <a:t>Cyclical industries: </a:t>
            </a:r>
            <a:r>
              <a:rPr lang="en-US" sz="2300" dirty="0" smtClean="0"/>
              <a:t>energy, petrochemical, soft commodities, materials, technology and consumer discretionary.  </a:t>
            </a:r>
          </a:p>
          <a:p>
            <a:pPr marR="64008" lvl="0">
              <a:spcBef>
                <a:spcPts val="400"/>
              </a:spcBef>
              <a:buClr>
                <a:schemeClr val="accent1"/>
              </a:buClr>
              <a:buSzPct val="68000"/>
              <a:defRPr/>
            </a:pPr>
            <a:r>
              <a:rPr lang="en-US" sz="2300" b="1" dirty="0" smtClean="0"/>
              <a:t>Defensive industries: </a:t>
            </a:r>
            <a:r>
              <a:rPr lang="en-US" sz="2300" dirty="0" smtClean="0"/>
              <a:t>utilities, healthcare, consumer staples </a:t>
            </a:r>
          </a:p>
          <a:p>
            <a:pPr marR="64008" lvl="0">
              <a:spcBef>
                <a:spcPts val="400"/>
              </a:spcBef>
              <a:buClr>
                <a:schemeClr val="accent1"/>
              </a:buClr>
              <a:buSzPct val="68000"/>
              <a:defRPr/>
            </a:pPr>
            <a:r>
              <a:rPr lang="en-US" sz="2300" b="1" dirty="0" smtClean="0"/>
              <a:t>Growth industries: </a:t>
            </a:r>
            <a:r>
              <a:rPr lang="en-US" sz="2300" dirty="0" smtClean="0"/>
              <a:t>E-Commerce,</a:t>
            </a:r>
            <a:r>
              <a:rPr lang="en-US" sz="2300" b="1" dirty="0" smtClean="0"/>
              <a:t> </a:t>
            </a:r>
            <a:r>
              <a:rPr lang="en-US" sz="2300" dirty="0" smtClean="0"/>
              <a:t>biotechnology, environmental consulting, video games*  </a:t>
            </a:r>
          </a:p>
          <a:p>
            <a:pPr marR="64008" lvl="0">
              <a:spcBef>
                <a:spcPts val="400"/>
              </a:spcBef>
              <a:buClr>
                <a:schemeClr val="accent1"/>
              </a:buClr>
              <a:buSzPct val="68000"/>
              <a:defRPr/>
            </a:pPr>
            <a:r>
              <a:rPr lang="en-US" sz="1800" i="1" dirty="0" smtClean="0"/>
              <a:t>*Top 10 fastest growth industries according to </a:t>
            </a:r>
            <a:r>
              <a:rPr lang="en-US" sz="1800" i="1" dirty="0" err="1" smtClean="0"/>
              <a:t>IBISWorld</a:t>
            </a:r>
            <a:endParaRPr lang="en-US" sz="1800" i="1" dirty="0" smtClean="0"/>
          </a:p>
          <a:p>
            <a:pPr marR="64008" lvl="0">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Capital intensive industry</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142984"/>
            <a:ext cx="8286808" cy="328614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t>Capital intensive industries</a:t>
            </a:r>
            <a:r>
              <a:rPr lang="en-US" sz="2300" dirty="0" smtClean="0"/>
              <a:t> have </a:t>
            </a:r>
            <a:r>
              <a:rPr lang="en-US" sz="2300" b="1" dirty="0" smtClean="0"/>
              <a:t>high barrier of entry</a:t>
            </a:r>
            <a:r>
              <a:rPr lang="en-US" sz="2300" dirty="0" smtClean="0"/>
              <a:t>, as it will be costly to enter or exit. </a:t>
            </a:r>
            <a:r>
              <a:rPr lang="en-US" sz="2300" b="1" dirty="0" smtClean="0"/>
              <a:t>Overcapacity can result in intense price competition.</a:t>
            </a:r>
            <a:r>
              <a:rPr lang="en-US" sz="2300" dirty="0" smtClean="0"/>
              <a:t>  </a:t>
            </a:r>
          </a:p>
          <a:p>
            <a:pPr marR="64008" lvl="0">
              <a:spcBef>
                <a:spcPts val="400"/>
              </a:spcBef>
              <a:buClr>
                <a:schemeClr val="accent1"/>
              </a:buClr>
              <a:buSzPct val="68000"/>
              <a:defRPr/>
            </a:pPr>
            <a:r>
              <a:rPr lang="en-US" sz="2300" b="1" dirty="0" smtClean="0"/>
              <a:t>Capacity:</a:t>
            </a:r>
            <a:r>
              <a:rPr lang="en-US" sz="2300" dirty="0" smtClean="0"/>
              <a:t> Producers may overshoot the optimal industry capacity, especially in cyclical market. Producers may start to expand capacity during an economic expansion. By the time they bring the additional production on the market, the economy may enter a recession.  </a:t>
            </a: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Differentiated or commodity-like</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071546"/>
            <a:ext cx="8286808" cy="5572164"/>
          </a:xfrm>
          <a:prstGeom prst="rect">
            <a:avLst/>
          </a:prstGeom>
        </p:spPr>
        <p:txBody>
          <a:bodyPr vert="horz" lIns="45720" rIns="45720">
            <a:normAutofit/>
          </a:bodyPr>
          <a:lstStyle/>
          <a:p>
            <a:pPr marR="64008">
              <a:spcBef>
                <a:spcPts val="400"/>
              </a:spcBef>
              <a:buClr>
                <a:schemeClr val="accent1"/>
              </a:buClr>
              <a:buSzPct val="68000"/>
              <a:defRPr/>
            </a:pPr>
            <a:r>
              <a:rPr lang="en-US" sz="2300" b="1" dirty="0" smtClean="0"/>
              <a:t>Industries with products are undifferentiated and commodity-like,</a:t>
            </a:r>
            <a:r>
              <a:rPr lang="en-US" sz="2300" dirty="0" smtClean="0"/>
              <a:t> consumers will switch to the </a:t>
            </a:r>
            <a:r>
              <a:rPr lang="en-US" sz="2300" b="1" dirty="0" smtClean="0"/>
              <a:t>lowest-priced producer</a:t>
            </a:r>
            <a:r>
              <a:rPr lang="en-US" sz="2300" dirty="0" smtClean="0"/>
              <a:t>. The more consumer price sensitive, the greater the competition in the industry. </a:t>
            </a:r>
          </a:p>
          <a:p>
            <a:pPr marR="64008">
              <a:spcBef>
                <a:spcPts val="400"/>
              </a:spcBef>
              <a:buClr>
                <a:schemeClr val="accent1"/>
              </a:buClr>
              <a:buSzPct val="68000"/>
              <a:defRPr/>
            </a:pPr>
            <a:endParaRPr lang="en-US" sz="2300" dirty="0" smtClean="0"/>
          </a:p>
          <a:p>
            <a:pPr marR="64008">
              <a:spcBef>
                <a:spcPts val="400"/>
              </a:spcBef>
              <a:buClr>
                <a:schemeClr val="accent1"/>
              </a:buClr>
              <a:buSzPct val="68000"/>
              <a:defRPr/>
            </a:pPr>
            <a:r>
              <a:rPr lang="en-US" sz="2300" b="1" dirty="0" smtClean="0"/>
              <a:t>Industries with greater product differentiation, reliability and after-sale-services will have greater pricing ability.</a:t>
            </a:r>
          </a:p>
          <a:p>
            <a:pPr marR="64008" lvl="0">
              <a:spcBef>
                <a:spcPts val="400"/>
              </a:spcBef>
              <a:buClr>
                <a:schemeClr val="accent1"/>
              </a:buClr>
              <a:buSzPct val="68000"/>
              <a:defRPr/>
            </a:pPr>
            <a:r>
              <a:rPr lang="en-US" sz="2300" dirty="0" smtClean="0"/>
              <a:t> </a:t>
            </a:r>
          </a:p>
          <a:p>
            <a:pPr marR="64008" lvl="0">
              <a:spcBef>
                <a:spcPts val="400"/>
              </a:spcBef>
              <a:buClr>
                <a:schemeClr val="accent1"/>
              </a:buClr>
              <a:buSzPct val="68000"/>
              <a:defRPr/>
            </a:pPr>
            <a:endParaRPr lang="en-US" sz="2300" b="1"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i="0" u="none" strike="noStrike" kern="1200" cap="none" spc="0" normalizeH="0" baseline="0" noProof="0" dirty="0">
              <a:ln>
                <a:noFill/>
              </a:ln>
              <a:effectLst/>
              <a:uLnTx/>
              <a:uFillTx/>
              <a:latin typeface="+mn-lt"/>
              <a:ea typeface="+mn-ea"/>
              <a:cs typeface="+mn-cs"/>
            </a:endParaRPr>
          </a:p>
        </p:txBody>
      </p:sp>
      <p:sp>
        <p:nvSpPr>
          <p:cNvPr id="7" name="Subtitle 3"/>
          <p:cNvSpPr txBox="1">
            <a:spLocks/>
          </p:cNvSpPr>
          <p:nvPr/>
        </p:nvSpPr>
        <p:spPr>
          <a:xfrm>
            <a:off x="357158" y="4143380"/>
            <a:ext cx="8286808" cy="171451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dirty="0" smtClean="0"/>
              <a:t>Although </a:t>
            </a:r>
            <a:r>
              <a:rPr lang="en-US" sz="2300" b="1" dirty="0" smtClean="0"/>
              <a:t>industry concentration</a:t>
            </a:r>
            <a:r>
              <a:rPr lang="en-US" sz="2300" dirty="0" smtClean="0"/>
              <a:t> does not guarantee pricing power, a </a:t>
            </a:r>
            <a:r>
              <a:rPr lang="en-US" sz="2300" b="1" dirty="0" smtClean="0"/>
              <a:t>fragmented market</a:t>
            </a:r>
            <a:r>
              <a:rPr lang="en-US" sz="2300" dirty="0" smtClean="0"/>
              <a:t> usually results in strong price competition.    </a:t>
            </a:r>
            <a:endParaRPr kumimoji="0" lang="en-US" sz="23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5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5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5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357166"/>
            <a:ext cx="8643998" cy="785818"/>
          </a:xfrm>
        </p:spPr>
        <p:txBody>
          <a:bodyPr>
            <a:normAutofit/>
          </a:bodyPr>
          <a:lstStyle/>
          <a:p>
            <a:pPr algn="ctr"/>
            <a:r>
              <a:rPr lang="en-US" dirty="0" smtClean="0">
                <a:solidFill>
                  <a:srgbClr val="C00000"/>
                </a:solidFill>
              </a:rPr>
              <a:t>Industry life cycle </a:t>
            </a:r>
            <a:endParaRPr lang="th-TH" dirty="0">
              <a:solidFill>
                <a:srgbClr val="C00000"/>
              </a:solidFill>
            </a:endParaRPr>
          </a:p>
        </p:txBody>
      </p:sp>
      <p:sp>
        <p:nvSpPr>
          <p:cNvPr id="1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pic>
        <p:nvPicPr>
          <p:cNvPr id="1026" name="Picture 2"/>
          <p:cNvPicPr>
            <a:picLocks noChangeAspect="1" noChangeArrowheads="1"/>
          </p:cNvPicPr>
          <p:nvPr/>
        </p:nvPicPr>
        <p:blipFill>
          <a:blip r:embed="rId2" cstate="print"/>
          <a:srcRect/>
          <a:stretch>
            <a:fillRect/>
          </a:stretch>
        </p:blipFill>
        <p:spPr bwMode="auto">
          <a:xfrm>
            <a:off x="714348" y="1571612"/>
            <a:ext cx="7786742" cy="2643205"/>
          </a:xfrm>
          <a:prstGeom prst="rect">
            <a:avLst/>
          </a:prstGeom>
          <a:noFill/>
          <a:ln w="9525">
            <a:noFill/>
            <a:miter lim="800000"/>
            <a:headEnd/>
            <a:tailEnd/>
          </a:ln>
          <a:effectLst/>
        </p:spPr>
      </p:pic>
      <p:sp>
        <p:nvSpPr>
          <p:cNvPr id="8" name="TextBox 7"/>
          <p:cNvSpPr txBox="1"/>
          <p:nvPr/>
        </p:nvSpPr>
        <p:spPr>
          <a:xfrm>
            <a:off x="1214414" y="3571876"/>
            <a:ext cx="990977" cy="276999"/>
          </a:xfrm>
          <a:prstGeom prst="rect">
            <a:avLst/>
          </a:prstGeom>
          <a:solidFill>
            <a:schemeClr val="accent1"/>
          </a:solidFill>
        </p:spPr>
        <p:txBody>
          <a:bodyPr wrap="none" rtlCol="0">
            <a:spAutoFit/>
          </a:bodyPr>
          <a:lstStyle/>
          <a:p>
            <a:pPr algn="ctr"/>
            <a:r>
              <a:rPr lang="en-US" sz="1200" b="1" dirty="0" smtClean="0">
                <a:solidFill>
                  <a:schemeClr val="bg1"/>
                </a:solidFill>
                <a:cs typeface="Andalus" pitchFamily="2" charset="-78"/>
              </a:rPr>
              <a:t>Early stage</a:t>
            </a:r>
            <a:endParaRPr lang="th-TH" sz="1200" b="1" dirty="0">
              <a:solidFill>
                <a:schemeClr val="bg1"/>
              </a:solidFill>
            </a:endParaRPr>
          </a:p>
        </p:txBody>
      </p:sp>
      <p:sp>
        <p:nvSpPr>
          <p:cNvPr id="9" name="TextBox 8"/>
          <p:cNvSpPr txBox="1"/>
          <p:nvPr/>
        </p:nvSpPr>
        <p:spPr>
          <a:xfrm>
            <a:off x="2214546" y="3071810"/>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Growth</a:t>
            </a:r>
          </a:p>
        </p:txBody>
      </p:sp>
      <p:sp>
        <p:nvSpPr>
          <p:cNvPr id="11" name="TextBox 10"/>
          <p:cNvSpPr txBox="1"/>
          <p:nvPr/>
        </p:nvSpPr>
        <p:spPr>
          <a:xfrm>
            <a:off x="3357554" y="2285992"/>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Shakeout</a:t>
            </a:r>
          </a:p>
        </p:txBody>
      </p:sp>
      <p:sp>
        <p:nvSpPr>
          <p:cNvPr id="12" name="TextBox 11"/>
          <p:cNvSpPr txBox="1"/>
          <p:nvPr/>
        </p:nvSpPr>
        <p:spPr>
          <a:xfrm>
            <a:off x="4643438" y="1643050"/>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Mature</a:t>
            </a:r>
          </a:p>
        </p:txBody>
      </p:sp>
      <p:sp>
        <p:nvSpPr>
          <p:cNvPr id="13" name="TextBox 12"/>
          <p:cNvSpPr txBox="1"/>
          <p:nvPr/>
        </p:nvSpPr>
        <p:spPr>
          <a:xfrm>
            <a:off x="7286644" y="1928802"/>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Decline</a:t>
            </a:r>
          </a:p>
        </p:txBody>
      </p:sp>
      <p:sp>
        <p:nvSpPr>
          <p:cNvPr id="14" name="TextBox 13"/>
          <p:cNvSpPr txBox="1"/>
          <p:nvPr/>
        </p:nvSpPr>
        <p:spPr>
          <a:xfrm>
            <a:off x="7467600" y="3962400"/>
            <a:ext cx="1000132" cy="276999"/>
          </a:xfrm>
          <a:prstGeom prst="rect">
            <a:avLst/>
          </a:prstGeom>
          <a:solidFill>
            <a:srgbClr val="FFFFFF"/>
          </a:solidFill>
        </p:spPr>
        <p:txBody>
          <a:bodyPr wrap="square" rtlCol="0">
            <a:spAutoFit/>
          </a:bodyPr>
          <a:lstStyle/>
          <a:p>
            <a:pPr algn="ctr"/>
            <a:r>
              <a:rPr lang="en-US" sz="1200" b="1" dirty="0" smtClean="0">
                <a:cs typeface="Andalus" pitchFamily="2" charset="-78"/>
              </a:rPr>
              <a:t>Time</a:t>
            </a:r>
          </a:p>
        </p:txBody>
      </p:sp>
      <p:sp>
        <p:nvSpPr>
          <p:cNvPr id="15" name="TextBox 14"/>
          <p:cNvSpPr txBox="1"/>
          <p:nvPr/>
        </p:nvSpPr>
        <p:spPr>
          <a:xfrm>
            <a:off x="609600" y="1752600"/>
            <a:ext cx="1000132" cy="276999"/>
          </a:xfrm>
          <a:prstGeom prst="rect">
            <a:avLst/>
          </a:prstGeom>
          <a:solidFill>
            <a:schemeClr val="bg1"/>
          </a:solidFill>
        </p:spPr>
        <p:txBody>
          <a:bodyPr wrap="square" rtlCol="0">
            <a:spAutoFit/>
          </a:bodyPr>
          <a:lstStyle/>
          <a:p>
            <a:pPr algn="ctr"/>
            <a:r>
              <a:rPr lang="en-US" sz="1200" b="1" dirty="0" smtClean="0">
                <a:cs typeface="Andalus" pitchFamily="2" charset="-78"/>
              </a:rPr>
              <a:t>Demand</a:t>
            </a:r>
          </a:p>
        </p:txBody>
      </p:sp>
      <p:sp>
        <p:nvSpPr>
          <p:cNvPr id="18" name="TextBox 17"/>
          <p:cNvSpPr txBox="1"/>
          <p:nvPr/>
        </p:nvSpPr>
        <p:spPr>
          <a:xfrm>
            <a:off x="1828800" y="3657600"/>
            <a:ext cx="1148071" cy="323165"/>
          </a:xfrm>
          <a:prstGeom prst="rect">
            <a:avLst/>
          </a:prstGeom>
          <a:noFill/>
        </p:spPr>
        <p:txBody>
          <a:bodyPr wrap="none" rtlCol="0">
            <a:spAutoFit/>
          </a:bodyPr>
          <a:lstStyle/>
          <a:p>
            <a:r>
              <a:rPr lang="en-US" sz="1500" dirty="0" smtClean="0"/>
              <a:t>Early stage</a:t>
            </a:r>
            <a:endParaRPr lang="th-TH" sz="1500" dirty="0"/>
          </a:p>
        </p:txBody>
      </p:sp>
      <p:sp>
        <p:nvSpPr>
          <p:cNvPr id="19" name="TextBox 18"/>
          <p:cNvSpPr txBox="1"/>
          <p:nvPr/>
        </p:nvSpPr>
        <p:spPr>
          <a:xfrm>
            <a:off x="2819400" y="3200400"/>
            <a:ext cx="805029" cy="323165"/>
          </a:xfrm>
          <a:prstGeom prst="rect">
            <a:avLst/>
          </a:prstGeom>
          <a:noFill/>
        </p:spPr>
        <p:txBody>
          <a:bodyPr wrap="none" rtlCol="0">
            <a:spAutoFit/>
          </a:bodyPr>
          <a:lstStyle/>
          <a:p>
            <a:r>
              <a:rPr lang="en-US" sz="1500" dirty="0" smtClean="0"/>
              <a:t>Growth</a:t>
            </a:r>
            <a:endParaRPr lang="th-TH" sz="1500" dirty="0"/>
          </a:p>
        </p:txBody>
      </p:sp>
      <p:sp>
        <p:nvSpPr>
          <p:cNvPr id="20" name="TextBox 19"/>
          <p:cNvSpPr txBox="1"/>
          <p:nvPr/>
        </p:nvSpPr>
        <p:spPr>
          <a:xfrm>
            <a:off x="4038600" y="2438400"/>
            <a:ext cx="998991" cy="323165"/>
          </a:xfrm>
          <a:prstGeom prst="rect">
            <a:avLst/>
          </a:prstGeom>
          <a:noFill/>
        </p:spPr>
        <p:txBody>
          <a:bodyPr wrap="none" rtlCol="0">
            <a:spAutoFit/>
          </a:bodyPr>
          <a:lstStyle/>
          <a:p>
            <a:r>
              <a:rPr lang="en-US" sz="1500" dirty="0" smtClean="0"/>
              <a:t>Shakeout</a:t>
            </a:r>
            <a:endParaRPr lang="th-TH" sz="1500" dirty="0"/>
          </a:p>
        </p:txBody>
      </p:sp>
      <p:sp>
        <p:nvSpPr>
          <p:cNvPr id="21" name="TextBox 20"/>
          <p:cNvSpPr txBox="1"/>
          <p:nvPr/>
        </p:nvSpPr>
        <p:spPr>
          <a:xfrm>
            <a:off x="5334000" y="1600200"/>
            <a:ext cx="784189" cy="323165"/>
          </a:xfrm>
          <a:prstGeom prst="rect">
            <a:avLst/>
          </a:prstGeom>
          <a:noFill/>
        </p:spPr>
        <p:txBody>
          <a:bodyPr wrap="none" rtlCol="0">
            <a:spAutoFit/>
          </a:bodyPr>
          <a:lstStyle/>
          <a:p>
            <a:r>
              <a:rPr lang="en-US" sz="1500" dirty="0" smtClean="0"/>
              <a:t>Mature</a:t>
            </a:r>
            <a:endParaRPr lang="th-TH" sz="1500" dirty="0"/>
          </a:p>
        </p:txBody>
      </p:sp>
      <p:sp>
        <p:nvSpPr>
          <p:cNvPr id="22" name="TextBox 21"/>
          <p:cNvSpPr txBox="1"/>
          <p:nvPr/>
        </p:nvSpPr>
        <p:spPr>
          <a:xfrm>
            <a:off x="7086600" y="2057400"/>
            <a:ext cx="829073" cy="323165"/>
          </a:xfrm>
          <a:prstGeom prst="rect">
            <a:avLst/>
          </a:prstGeom>
          <a:noFill/>
        </p:spPr>
        <p:txBody>
          <a:bodyPr wrap="none" rtlCol="0">
            <a:spAutoFit/>
          </a:bodyPr>
          <a:lstStyle/>
          <a:p>
            <a:r>
              <a:rPr lang="en-US" sz="1500" dirty="0" smtClean="0"/>
              <a:t>Decline</a:t>
            </a:r>
            <a:endParaRPr lang="th-TH" sz="1500" dirty="0"/>
          </a:p>
        </p:txBody>
      </p:sp>
      <p:sp>
        <p:nvSpPr>
          <p:cNvPr id="17" name="Subtitle 3"/>
          <p:cNvSpPr txBox="1">
            <a:spLocks/>
          </p:cNvSpPr>
          <p:nvPr/>
        </p:nvSpPr>
        <p:spPr>
          <a:xfrm>
            <a:off x="714348" y="4214818"/>
            <a:ext cx="8143932" cy="185741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fontScale="85000" lnSpcReduction="20000"/>
          </a:bodyPr>
          <a:lstStyle/>
          <a:p>
            <a:pPr marR="64008" lvl="0">
              <a:spcBef>
                <a:spcPts val="400"/>
              </a:spcBef>
              <a:buClr>
                <a:schemeClr val="accent1"/>
              </a:buClr>
              <a:buSzPct val="68000"/>
              <a:defRPr/>
            </a:pPr>
            <a:r>
              <a:rPr lang="en-US" sz="2300" b="1" dirty="0" smtClean="0">
                <a:solidFill>
                  <a:schemeClr val="tx1"/>
                </a:solidFill>
              </a:rPr>
              <a:t>The five phases of the industry life cycle:</a:t>
            </a:r>
          </a:p>
          <a:p>
            <a:pPr marR="64008" lvl="0">
              <a:spcBef>
                <a:spcPts val="400"/>
              </a:spcBef>
              <a:buClr>
                <a:schemeClr val="accent1"/>
              </a:buClr>
              <a:buSzPct val="68000"/>
              <a:defRPr/>
            </a:pPr>
            <a:r>
              <a:rPr lang="en-US" sz="2300" dirty="0" smtClean="0">
                <a:solidFill>
                  <a:schemeClr val="tx1"/>
                </a:solidFill>
              </a:rPr>
              <a:t>- Early stage</a:t>
            </a:r>
          </a:p>
          <a:p>
            <a:pPr marR="64008" lvl="0">
              <a:spcBef>
                <a:spcPts val="400"/>
              </a:spcBef>
              <a:buClr>
                <a:schemeClr val="accent1"/>
              </a:buClr>
              <a:buSzPct val="68000"/>
              <a:defRPr/>
            </a:pPr>
            <a:r>
              <a:rPr lang="en-US" sz="2300" dirty="0" smtClean="0">
                <a:solidFill>
                  <a:schemeClr val="tx1"/>
                </a:solidFill>
              </a:rPr>
              <a:t>- Growth</a:t>
            </a:r>
          </a:p>
          <a:p>
            <a:pPr marR="64008" lvl="0">
              <a:spcBef>
                <a:spcPts val="400"/>
              </a:spcBef>
              <a:buClr>
                <a:schemeClr val="accent1"/>
              </a:buClr>
              <a:buSzPct val="68000"/>
              <a:defRPr/>
            </a:pPr>
            <a:r>
              <a:rPr lang="en-US" sz="2300" dirty="0" smtClean="0">
                <a:solidFill>
                  <a:schemeClr val="tx1"/>
                </a:solidFill>
              </a:rPr>
              <a:t>- Shakeout</a:t>
            </a:r>
          </a:p>
          <a:p>
            <a:pPr marR="64008" lvl="0">
              <a:spcBef>
                <a:spcPts val="400"/>
              </a:spcBef>
              <a:buClr>
                <a:schemeClr val="accent1"/>
              </a:buClr>
              <a:buSzPct val="68000"/>
              <a:defRPr/>
            </a:pPr>
            <a:r>
              <a:rPr lang="en-US" sz="2300" dirty="0" smtClean="0">
                <a:solidFill>
                  <a:schemeClr val="tx1"/>
                </a:solidFill>
              </a:rPr>
              <a:t>- Mature</a:t>
            </a:r>
          </a:p>
          <a:p>
            <a:pPr marR="64008" lvl="0">
              <a:spcBef>
                <a:spcPts val="400"/>
              </a:spcBef>
              <a:buClr>
                <a:schemeClr val="accent1"/>
              </a:buClr>
              <a:buSzPct val="68000"/>
              <a:defRPr/>
            </a:pPr>
            <a:r>
              <a:rPr lang="en-US" sz="2300" dirty="0" smtClean="0">
                <a:solidFill>
                  <a:schemeClr val="tx1"/>
                </a:solidFill>
              </a:rPr>
              <a:t>- Decline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Arial" pitchFamily="34" charset="0"/>
              <a:buChar char="•"/>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71472" y="1285860"/>
            <a:ext cx="8072494" cy="364333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500" dirty="0" smtClean="0"/>
              <a:t>- An industry stage in the cycle has an impact on </a:t>
            </a:r>
            <a:r>
              <a:rPr lang="en-US" sz="2500" b="1" dirty="0" smtClean="0"/>
              <a:t>growth, competitive structure, cost and profit. </a:t>
            </a:r>
          </a:p>
          <a:p>
            <a:pPr marR="64008" lvl="0">
              <a:spcBef>
                <a:spcPts val="400"/>
              </a:spcBef>
              <a:buClr>
                <a:schemeClr val="accent1"/>
              </a:buClr>
              <a:buSzPct val="68000"/>
              <a:defRPr/>
            </a:pPr>
            <a:endParaRPr lang="en-US" sz="2500" dirty="0" smtClean="0"/>
          </a:p>
          <a:p>
            <a:pPr marR="64008" lvl="0">
              <a:spcBef>
                <a:spcPts val="400"/>
              </a:spcBef>
              <a:buClr>
                <a:schemeClr val="accent1"/>
              </a:buClr>
              <a:buSzPct val="68000"/>
              <a:defRPr/>
            </a:pPr>
            <a:r>
              <a:rPr lang="en-US" sz="2500" dirty="0" smtClean="0"/>
              <a:t>- An industry stage in the cycle affects business strategies, including </a:t>
            </a:r>
            <a:r>
              <a:rPr lang="en-US" sz="2500" b="1" dirty="0" smtClean="0"/>
              <a:t>pricing, marketing, cost cutting and R&amp;D</a:t>
            </a:r>
            <a:r>
              <a:rPr lang="en-US" sz="2500" u="sng" dirty="0" smtClean="0"/>
              <a:t> </a:t>
            </a:r>
            <a:r>
              <a:rPr lang="en-US" sz="2500" dirty="0" smtClean="0"/>
              <a:t> </a:t>
            </a:r>
          </a:p>
          <a:p>
            <a:pPr marR="64008" lvl="0">
              <a:spcBef>
                <a:spcPts val="400"/>
              </a:spcBef>
              <a:buClr>
                <a:schemeClr val="accent1"/>
              </a:buClr>
              <a:buSzPct val="68000"/>
              <a:defRPr/>
            </a:pPr>
            <a:endParaRPr lang="en-US" sz="2500" dirty="0" smtClean="0"/>
          </a:p>
          <a:p>
            <a:pPr marR="64008" lvl="0">
              <a:spcBef>
                <a:spcPts val="400"/>
              </a:spcBef>
              <a:buClr>
                <a:schemeClr val="accent1"/>
              </a:buClr>
              <a:buSzPct val="68000"/>
              <a:defRPr/>
            </a:pPr>
            <a:r>
              <a:rPr lang="en-US" sz="2500" dirty="0" smtClean="0"/>
              <a:t>- An industry’s stage will change over time.  </a:t>
            </a: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643998" cy="785818"/>
          </a:xfrm>
        </p:spPr>
        <p:txBody>
          <a:bodyPr>
            <a:normAutofit/>
          </a:bodyPr>
          <a:lstStyle/>
          <a:p>
            <a:pPr algn="ctr"/>
            <a:r>
              <a:rPr lang="en-US" dirty="0" smtClean="0">
                <a:solidFill>
                  <a:srgbClr val="C00000"/>
                </a:solidFill>
              </a:rPr>
              <a:t>Early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000108"/>
            <a:ext cx="8215370" cy="4786346"/>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Early stage </a:t>
            </a:r>
          </a:p>
          <a:p>
            <a:pPr marR="64008" lvl="0">
              <a:lnSpc>
                <a:spcPct val="150000"/>
              </a:lnSpc>
              <a:spcBef>
                <a:spcPts val="400"/>
              </a:spcBef>
              <a:buClr>
                <a:schemeClr val="accent1"/>
              </a:buClr>
              <a:buSzPct val="68000"/>
              <a:defRPr/>
            </a:pPr>
            <a:r>
              <a:rPr lang="en-US" sz="2500" dirty="0" smtClean="0"/>
              <a:t>- Slow growth </a:t>
            </a:r>
          </a:p>
          <a:p>
            <a:pPr marR="64008" lvl="0">
              <a:lnSpc>
                <a:spcPct val="150000"/>
              </a:lnSpc>
              <a:spcBef>
                <a:spcPts val="400"/>
              </a:spcBef>
              <a:buClr>
                <a:schemeClr val="accent1"/>
              </a:buClr>
              <a:buSzPct val="68000"/>
              <a:defRPr/>
            </a:pPr>
            <a:r>
              <a:rPr lang="en-US" sz="2500" dirty="0" smtClean="0"/>
              <a:t>- Customers are unfamiliar with the product</a:t>
            </a:r>
          </a:p>
          <a:p>
            <a:pPr marR="64008">
              <a:lnSpc>
                <a:spcPct val="150000"/>
              </a:lnSpc>
              <a:spcBef>
                <a:spcPts val="400"/>
              </a:spcBef>
              <a:buClr>
                <a:schemeClr val="accent1"/>
              </a:buClr>
              <a:buSzPct val="68000"/>
              <a:defRPr/>
            </a:pPr>
            <a:r>
              <a:rPr lang="en-US" sz="2500" dirty="0" smtClean="0"/>
              <a:t>- Large investment for R&amp;D and to develop awareness</a:t>
            </a:r>
          </a:p>
          <a:p>
            <a:pPr marR="64008" lvl="0">
              <a:lnSpc>
                <a:spcPct val="150000"/>
              </a:lnSpc>
              <a:spcBef>
                <a:spcPts val="400"/>
              </a:spcBef>
              <a:buClr>
                <a:schemeClr val="accent1"/>
              </a:buClr>
              <a:buSzPct val="68000"/>
              <a:defRPr/>
            </a:pPr>
            <a:r>
              <a:rPr lang="en-US" sz="2500" dirty="0" smtClean="0"/>
              <a:t>- High price as the volume necessary for economies of scale has not been reached</a:t>
            </a:r>
          </a:p>
          <a:p>
            <a:pPr marR="64008" lvl="0">
              <a:lnSpc>
                <a:spcPct val="150000"/>
              </a:lnSpc>
              <a:spcBef>
                <a:spcPts val="400"/>
              </a:spcBef>
              <a:buClr>
                <a:schemeClr val="accent1"/>
              </a:buClr>
              <a:buSzPct val="68000"/>
              <a:defRPr/>
            </a:pPr>
            <a:r>
              <a:rPr lang="en-US" sz="2500" dirty="0" smtClean="0"/>
              <a:t>- High risk of failure.</a:t>
            </a:r>
          </a:p>
          <a:p>
            <a:pPr marR="64008" lvl="0">
              <a:spcBef>
                <a:spcPts val="400"/>
              </a:spcBef>
              <a:buClr>
                <a:schemeClr val="accent1"/>
              </a:buClr>
              <a:buSzPct val="68000"/>
              <a:defRPr/>
            </a:pPr>
            <a:endParaRPr lang="en-US" sz="2500" dirty="0" smtClean="0"/>
          </a:p>
          <a:p>
            <a:pPr marR="64008" lvl="0">
              <a:spcBef>
                <a:spcPts val="400"/>
              </a:spcBef>
              <a:buClr>
                <a:schemeClr val="accent1"/>
              </a:buClr>
              <a:buSzPct val="68000"/>
              <a:defRPr/>
            </a:pPr>
            <a:endParaRPr lang="en-US" sz="25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643998" cy="785818"/>
          </a:xfrm>
        </p:spPr>
        <p:txBody>
          <a:bodyPr>
            <a:normAutofit/>
          </a:bodyPr>
          <a:lstStyle/>
          <a:p>
            <a:pPr algn="ctr"/>
            <a:r>
              <a:rPr lang="en-US" dirty="0" smtClean="0">
                <a:solidFill>
                  <a:srgbClr val="C00000"/>
                </a:solidFill>
              </a:rPr>
              <a:t>Growth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928670"/>
            <a:ext cx="8215370" cy="5000660"/>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Growth stage</a:t>
            </a:r>
            <a:r>
              <a:rPr lang="en-US" sz="2500" dirty="0" smtClean="0"/>
              <a:t> </a:t>
            </a:r>
          </a:p>
          <a:p>
            <a:pPr marR="64008" lvl="0">
              <a:lnSpc>
                <a:spcPct val="150000"/>
              </a:lnSpc>
              <a:spcBef>
                <a:spcPts val="400"/>
              </a:spcBef>
              <a:buClr>
                <a:schemeClr val="accent1"/>
              </a:buClr>
              <a:buSzPct val="68000"/>
              <a:defRPr/>
            </a:pPr>
            <a:r>
              <a:rPr lang="en-US" sz="2500" dirty="0" smtClean="0"/>
              <a:t>- Rapid growth </a:t>
            </a:r>
          </a:p>
          <a:p>
            <a:pPr marR="64008" lvl="0">
              <a:lnSpc>
                <a:spcPct val="150000"/>
              </a:lnSpc>
              <a:spcBef>
                <a:spcPts val="400"/>
              </a:spcBef>
              <a:buClr>
                <a:schemeClr val="accent1"/>
              </a:buClr>
              <a:buSzPct val="68000"/>
              <a:defRPr/>
            </a:pPr>
            <a:r>
              <a:rPr lang="en-US" sz="2500" dirty="0" smtClean="0"/>
              <a:t>- Lots of new firms coming into the market, but the rapid demand growth allows firms to grow without competing on price.</a:t>
            </a:r>
          </a:p>
          <a:p>
            <a:pPr marR="64008" lvl="0">
              <a:lnSpc>
                <a:spcPct val="150000"/>
              </a:lnSpc>
              <a:spcBef>
                <a:spcPts val="400"/>
              </a:spcBef>
              <a:buClr>
                <a:schemeClr val="accent1"/>
              </a:buClr>
              <a:buSzPct val="68000"/>
              <a:defRPr/>
            </a:pPr>
            <a:r>
              <a:rPr lang="en-US" sz="2500" dirty="0" smtClean="0"/>
              <a:t>- Prices falling as economy of scales are reached and distribution channel increased.</a:t>
            </a:r>
          </a:p>
          <a:p>
            <a:pPr marR="64008" lvl="0">
              <a:lnSpc>
                <a:spcPct val="150000"/>
              </a:lnSpc>
              <a:spcBef>
                <a:spcPts val="400"/>
              </a:spcBef>
              <a:buClr>
                <a:schemeClr val="accent1"/>
              </a:buClr>
              <a:buSzPct val="68000"/>
              <a:defRPr/>
            </a:pPr>
            <a:r>
              <a:rPr lang="en-US" sz="2500" dirty="0" smtClean="0"/>
              <a:t>- Increasing profitability due to economy of scale.</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44" y="214290"/>
            <a:ext cx="9001156" cy="785818"/>
          </a:xfrm>
        </p:spPr>
        <p:txBody>
          <a:bodyPr>
            <a:noAutofit/>
          </a:bodyPr>
          <a:lstStyle/>
          <a:p>
            <a:pPr algn="ctr"/>
            <a:r>
              <a:rPr lang="en-US" sz="4300" dirty="0" smtClean="0">
                <a:solidFill>
                  <a:srgbClr val="C00000"/>
                </a:solidFill>
              </a:rPr>
              <a:t>Shakeout stage of industry life cycle </a:t>
            </a:r>
            <a:endParaRPr lang="th-TH" sz="4300"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000108"/>
            <a:ext cx="8215370" cy="4786346"/>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Shakeout stage</a:t>
            </a:r>
          </a:p>
          <a:p>
            <a:pPr marR="64008" lvl="0">
              <a:lnSpc>
                <a:spcPct val="150000"/>
              </a:lnSpc>
              <a:spcBef>
                <a:spcPts val="400"/>
              </a:spcBef>
              <a:buClr>
                <a:schemeClr val="accent1"/>
              </a:buClr>
              <a:buSzPct val="68000"/>
              <a:defRPr/>
            </a:pPr>
            <a:r>
              <a:rPr lang="en-US" sz="2500" dirty="0" smtClean="0"/>
              <a:t>- Demand reaches saturation level. </a:t>
            </a:r>
          </a:p>
          <a:p>
            <a:pPr marR="64008" lvl="0">
              <a:lnSpc>
                <a:spcPct val="150000"/>
              </a:lnSpc>
              <a:spcBef>
                <a:spcPts val="400"/>
              </a:spcBef>
              <a:buClr>
                <a:schemeClr val="accent1"/>
              </a:buClr>
              <a:buSzPct val="68000"/>
              <a:defRPr/>
            </a:pPr>
            <a:r>
              <a:rPr lang="en-US" sz="2500" dirty="0" smtClean="0"/>
              <a:t>- Growth and profitability are slowing due to strong competition. </a:t>
            </a:r>
          </a:p>
          <a:p>
            <a:pPr marR="64008" lvl="0">
              <a:lnSpc>
                <a:spcPct val="150000"/>
              </a:lnSpc>
              <a:spcBef>
                <a:spcPts val="400"/>
              </a:spcBef>
              <a:buClr>
                <a:schemeClr val="accent1"/>
              </a:buClr>
              <a:buSzPct val="68000"/>
              <a:defRPr/>
            </a:pPr>
            <a:r>
              <a:rPr lang="en-US" sz="2500" dirty="0" smtClean="0"/>
              <a:t>- Increasing overcapacity </a:t>
            </a:r>
          </a:p>
          <a:p>
            <a:pPr marR="64008" lvl="0">
              <a:lnSpc>
                <a:spcPct val="150000"/>
              </a:lnSpc>
              <a:spcBef>
                <a:spcPts val="400"/>
              </a:spcBef>
              <a:buClr>
                <a:schemeClr val="accent1"/>
              </a:buClr>
              <a:buSzPct val="68000"/>
              <a:defRPr/>
            </a:pPr>
            <a:r>
              <a:rPr lang="en-US" sz="2500" dirty="0" smtClean="0"/>
              <a:t>- Increased cost cutting</a:t>
            </a:r>
          </a:p>
          <a:p>
            <a:pPr marR="64008" lvl="0">
              <a:lnSpc>
                <a:spcPct val="150000"/>
              </a:lnSpc>
              <a:spcBef>
                <a:spcPts val="400"/>
              </a:spcBef>
              <a:buClr>
                <a:schemeClr val="accent1"/>
              </a:buClr>
              <a:buSzPct val="68000"/>
              <a:defRPr/>
            </a:pPr>
            <a:r>
              <a:rPr lang="en-US" sz="2500" dirty="0" smtClean="0"/>
              <a:t>- Increased failures.</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142852"/>
            <a:ext cx="8643998" cy="785818"/>
          </a:xfrm>
        </p:spPr>
        <p:txBody>
          <a:bodyPr>
            <a:normAutofit/>
          </a:bodyPr>
          <a:lstStyle/>
          <a:p>
            <a:pPr algn="ctr"/>
            <a:r>
              <a:rPr lang="en-US" dirty="0" smtClean="0">
                <a:solidFill>
                  <a:srgbClr val="C00000"/>
                </a:solidFill>
              </a:rPr>
              <a:t>Mature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090594"/>
            <a:ext cx="8215370" cy="4695860"/>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Mature stage</a:t>
            </a:r>
          </a:p>
          <a:p>
            <a:pPr marR="64008" lvl="0">
              <a:lnSpc>
                <a:spcPct val="150000"/>
              </a:lnSpc>
              <a:spcBef>
                <a:spcPts val="400"/>
              </a:spcBef>
              <a:buClr>
                <a:schemeClr val="accent1"/>
              </a:buClr>
              <a:buSzPct val="68000"/>
              <a:defRPr/>
            </a:pPr>
            <a:r>
              <a:rPr lang="en-US" sz="2500" dirty="0" smtClean="0"/>
              <a:t>- Market is saturated and demand is only for replacing.</a:t>
            </a:r>
          </a:p>
          <a:p>
            <a:pPr marR="64008" lvl="0">
              <a:lnSpc>
                <a:spcPct val="150000"/>
              </a:lnSpc>
              <a:spcBef>
                <a:spcPts val="400"/>
              </a:spcBef>
              <a:buClr>
                <a:schemeClr val="accent1"/>
              </a:buClr>
              <a:buSzPct val="68000"/>
              <a:defRPr/>
            </a:pPr>
            <a:r>
              <a:rPr lang="en-US" sz="2500" dirty="0" smtClean="0"/>
              <a:t>- Market evolves to an oligopoly. </a:t>
            </a:r>
          </a:p>
          <a:p>
            <a:pPr marR="64008" lvl="0">
              <a:lnSpc>
                <a:spcPct val="150000"/>
              </a:lnSpc>
              <a:spcBef>
                <a:spcPts val="400"/>
              </a:spcBef>
              <a:buClr>
                <a:schemeClr val="accent1"/>
              </a:buClr>
              <a:buSzPct val="68000"/>
              <a:defRPr/>
            </a:pPr>
            <a:r>
              <a:rPr lang="en-US" sz="2500" dirty="0" smtClean="0"/>
              <a:t>- Firms try to avoid price war. </a:t>
            </a:r>
          </a:p>
          <a:p>
            <a:pPr marR="64008" lvl="0">
              <a:lnSpc>
                <a:spcPct val="150000"/>
              </a:lnSpc>
              <a:spcBef>
                <a:spcPts val="400"/>
              </a:spcBef>
              <a:buClr>
                <a:schemeClr val="accent1"/>
              </a:buClr>
              <a:buSzPct val="68000"/>
              <a:defRPr/>
            </a:pPr>
            <a:r>
              <a:rPr lang="en-US" sz="2500" dirty="0" smtClean="0"/>
              <a:t>- High barriers to entry as surviving firms have brand loyalty and low cost structures. </a:t>
            </a:r>
          </a:p>
          <a:p>
            <a:pPr marR="64008" lvl="0">
              <a:lnSpc>
                <a:spcPct val="150000"/>
              </a:lnSpc>
              <a:spcBef>
                <a:spcPts val="400"/>
              </a:spcBef>
              <a:buClr>
                <a:schemeClr val="accent1"/>
              </a:buClr>
              <a:buSzPct val="68000"/>
              <a:defRPr/>
            </a:pPr>
            <a:r>
              <a:rPr lang="en-US" sz="2500" dirty="0" smtClean="0"/>
              <a:t>- Superior firms gain market share. </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643998" cy="785818"/>
          </a:xfrm>
        </p:spPr>
        <p:txBody>
          <a:bodyPr>
            <a:normAutofit/>
          </a:bodyPr>
          <a:lstStyle/>
          <a:p>
            <a:pPr algn="ctr"/>
            <a:r>
              <a:rPr lang="en-US" dirty="0" smtClean="0">
                <a:solidFill>
                  <a:srgbClr val="C00000"/>
                </a:solidFill>
              </a:rPr>
              <a:t>Decline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090594"/>
            <a:ext cx="8215370" cy="4410108"/>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Decline stage</a:t>
            </a:r>
          </a:p>
          <a:p>
            <a:pPr marR="64008" lvl="0">
              <a:lnSpc>
                <a:spcPct val="150000"/>
              </a:lnSpc>
              <a:spcBef>
                <a:spcPts val="400"/>
              </a:spcBef>
              <a:buClr>
                <a:schemeClr val="accent1"/>
              </a:buClr>
              <a:buSzPct val="68000"/>
              <a:defRPr/>
            </a:pPr>
            <a:r>
              <a:rPr lang="en-US" sz="2500" dirty="0" smtClean="0"/>
              <a:t>- Industry growth turns negative due to development of substitute products, societal change, or global competition. </a:t>
            </a:r>
          </a:p>
          <a:p>
            <a:pPr marR="64008" lvl="0">
              <a:lnSpc>
                <a:spcPct val="150000"/>
              </a:lnSpc>
              <a:spcBef>
                <a:spcPts val="400"/>
              </a:spcBef>
              <a:buClr>
                <a:schemeClr val="accent1"/>
              </a:buClr>
              <a:buSzPct val="68000"/>
              <a:defRPr/>
            </a:pPr>
            <a:r>
              <a:rPr lang="en-US" sz="2500" dirty="0" smtClean="0"/>
              <a:t>- Declining prices due to competition and overcapacity. - Consolidation.       </a:t>
            </a:r>
          </a:p>
          <a:p>
            <a:pPr marR="64008" lvl="0">
              <a:lnSpc>
                <a:spcPct val="150000"/>
              </a:lnSpc>
              <a:spcBef>
                <a:spcPts val="400"/>
              </a:spcBef>
              <a:buClr>
                <a:schemeClr val="accent1"/>
              </a:buClr>
              <a:buSzPct val="68000"/>
              <a:defRPr/>
            </a:pPr>
            <a:r>
              <a:rPr lang="en-US" sz="2500" dirty="0" smtClean="0"/>
              <a:t>  </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Analysis of business strategy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071546"/>
            <a:ext cx="8286808" cy="5572164"/>
          </a:xfrm>
          <a:prstGeom prst="rect">
            <a:avLst/>
          </a:prstGeom>
        </p:spPr>
        <p:txBody>
          <a:bodyPr vert="horz" lIns="45720" rIns="45720">
            <a:normAutofit/>
          </a:bodyPr>
          <a:lstStyle/>
          <a:p>
            <a:pPr marR="64008" lvl="0">
              <a:spcBef>
                <a:spcPts val="400"/>
              </a:spcBef>
              <a:buClr>
                <a:schemeClr val="accent1"/>
              </a:buClr>
              <a:buSzPct val="68000"/>
              <a:defRPr/>
            </a:pPr>
            <a:r>
              <a:rPr lang="en-US" sz="2300" b="1" dirty="0" smtClean="0"/>
              <a:t>Growth firms</a:t>
            </a:r>
            <a:r>
              <a:rPr lang="en-US" sz="2300" dirty="0" smtClean="0"/>
              <a:t> should reinvest their profit for internal growth. Growth firms should focus on </a:t>
            </a:r>
            <a:r>
              <a:rPr lang="en-US" sz="2300" b="1" dirty="0" smtClean="0"/>
              <a:t>increasing product offerings, increasing economy of scale and building brand loyalty</a:t>
            </a:r>
            <a:r>
              <a:rPr lang="en-US" sz="2300" dirty="0" smtClean="0"/>
              <a:t>.</a:t>
            </a:r>
          </a:p>
          <a:p>
            <a:pPr marR="64008" lvl="0">
              <a:spcBef>
                <a:spcPts val="400"/>
              </a:spcBef>
              <a:buClr>
                <a:schemeClr val="accent1"/>
              </a:buClr>
              <a:buSzPct val="68000"/>
              <a:defRPr/>
            </a:pPr>
            <a:endParaRPr lang="en-US" sz="2300" b="1" dirty="0" smtClean="0"/>
          </a:p>
          <a:p>
            <a:pPr marR="64008" lvl="0">
              <a:spcBef>
                <a:spcPts val="400"/>
              </a:spcBef>
              <a:buClr>
                <a:schemeClr val="accent1"/>
              </a:buClr>
              <a:buSzPct val="68000"/>
              <a:defRPr/>
            </a:pPr>
            <a:r>
              <a:rPr lang="en-US" sz="2300" b="1" dirty="0" smtClean="0"/>
              <a:t>Mature firms </a:t>
            </a:r>
            <a:r>
              <a:rPr lang="en-US" sz="2300" dirty="0" smtClean="0"/>
              <a:t>should pay out cash to investors as dividends or stock repurchase because cash flows are strong but internal growth is limited. Mature firms should focus on </a:t>
            </a:r>
            <a:r>
              <a:rPr lang="en-US" sz="2300" b="1" dirty="0" smtClean="0"/>
              <a:t>cost efficiency</a:t>
            </a:r>
            <a:r>
              <a:rPr lang="en-US" sz="2300" dirty="0" smtClean="0"/>
              <a:t> because demand is largely from replacement.</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r>
              <a:rPr lang="en-US" sz="2300" dirty="0" smtClean="0"/>
              <a:t> </a:t>
            </a:r>
          </a:p>
          <a:p>
            <a:pPr marR="64008" lvl="0">
              <a:spcBef>
                <a:spcPts val="400"/>
              </a:spcBef>
              <a:buClr>
                <a:schemeClr val="accent1"/>
              </a:buClr>
              <a:buSzPct val="68000"/>
              <a:defRPr/>
            </a:pPr>
            <a:endParaRPr lang="en-US" sz="2300" b="1"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14282" y="0"/>
            <a:ext cx="8643998" cy="107154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latinLnBrk="0">
              <a:lnSpc>
                <a:spcPct val="100000"/>
              </a:lnSpc>
              <a:buClrTx/>
              <a:buSzTx/>
              <a:buFontTx/>
              <a:buNone/>
              <a:tabLst/>
              <a:defRPr/>
            </a:pPr>
            <a:r>
              <a:rPr lang="en-US" sz="4300" dirty="0" smtClean="0">
                <a:solidFill>
                  <a:srgbClr val="CC0000"/>
                </a:solidFill>
                <a:latin typeface="+mj-lt"/>
                <a:ea typeface="+mj-ea"/>
                <a:cs typeface="+mj-cs"/>
              </a:rPr>
              <a:t>Porter’s two competitive strategies   </a:t>
            </a:r>
            <a:endParaRPr lang="th-TH" sz="4300" dirty="0">
              <a:solidFill>
                <a:srgbClr val="CC0000"/>
              </a:solidFill>
              <a:latin typeface="+mj-lt"/>
              <a:ea typeface="+mj-ea"/>
              <a:cs typeface="+mj-cs"/>
            </a:endParaRPr>
          </a:p>
        </p:txBody>
      </p:sp>
      <p:sp>
        <p:nvSpPr>
          <p:cNvPr id="9" name="Subtitle 3"/>
          <p:cNvSpPr txBox="1">
            <a:spLocks/>
          </p:cNvSpPr>
          <p:nvPr/>
        </p:nvSpPr>
        <p:spPr>
          <a:xfrm>
            <a:off x="428596" y="1285860"/>
            <a:ext cx="8143932" cy="250033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b="1" dirty="0" smtClean="0">
                <a:solidFill>
                  <a:schemeClr val="tx1"/>
                </a:solidFill>
              </a:rPr>
              <a:t>Porter’s two competitive strategies: </a:t>
            </a:r>
          </a:p>
          <a:p>
            <a:pPr marR="64008" lvl="0">
              <a:spcBef>
                <a:spcPts val="400"/>
              </a:spcBef>
              <a:buClr>
                <a:schemeClr val="accent1"/>
              </a:buClr>
              <a:buSzPct val="68000"/>
              <a:buFontTx/>
              <a:buChar char="-"/>
              <a:defRPr/>
            </a:pPr>
            <a:r>
              <a:rPr lang="en-US" dirty="0" smtClean="0">
                <a:solidFill>
                  <a:schemeClr val="tx1"/>
                </a:solidFill>
              </a:rPr>
              <a:t>- cost leadership strategy; </a:t>
            </a:r>
          </a:p>
          <a:p>
            <a:pPr marR="64008" lvl="0">
              <a:spcBef>
                <a:spcPts val="400"/>
              </a:spcBef>
              <a:buClr>
                <a:schemeClr val="accent1"/>
              </a:buClr>
              <a:buSzPct val="68000"/>
              <a:buFontTx/>
              <a:buChar char="-"/>
              <a:defRPr/>
            </a:pPr>
            <a:r>
              <a:rPr lang="en-US" dirty="0" smtClean="0">
                <a:solidFill>
                  <a:schemeClr val="tx1"/>
                </a:solidFill>
              </a:rPr>
              <a:t>- product or service differentiation strategy.  </a:t>
            </a:r>
          </a:p>
          <a:p>
            <a:pPr marR="64008" lvl="0">
              <a:spcBef>
                <a:spcPts val="400"/>
              </a:spcBef>
              <a:buClr>
                <a:schemeClr val="accent1"/>
              </a:buClr>
              <a:buSzPct val="68000"/>
              <a:defRPr/>
            </a:pPr>
            <a:endParaRPr lang="en-US" dirty="0" smtClean="0">
              <a:solidFill>
                <a:schemeClr val="tx1"/>
              </a:solidFill>
            </a:endParaRPr>
          </a:p>
          <a:p>
            <a:pPr marR="64008" lvl="0">
              <a:spcBef>
                <a:spcPts val="400"/>
              </a:spcBef>
              <a:buClr>
                <a:schemeClr val="accent1"/>
              </a:buClr>
              <a:buSzPct val="68000"/>
              <a:defRPr/>
            </a:pPr>
            <a:endParaRPr lang="en-US"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0" y="214290"/>
            <a:ext cx="9144000" cy="1084263"/>
          </a:xfrm>
        </p:spPr>
        <p:txBody>
          <a:bodyPr/>
          <a:lstStyle/>
          <a:p>
            <a:pPr lvl="0" eaLnBrk="1" hangingPunct="1"/>
            <a:r>
              <a:rPr lang="en-US" sz="4200" dirty="0" smtClean="0"/>
              <a:t>Porter’s the five competitive forces:   </a:t>
            </a:r>
            <a:r>
              <a:rPr lang="th-TH" sz="4200" dirty="0" smtClean="0"/>
              <a:t/>
            </a:r>
            <a:br>
              <a:rPr lang="th-TH" sz="4200" dirty="0" smtClean="0"/>
            </a:br>
            <a:r>
              <a:rPr lang="en-CA" sz="4200" dirty="0" smtClean="0"/>
              <a:t>Analysis of Industry Competition</a:t>
            </a:r>
          </a:p>
        </p:txBody>
      </p:sp>
      <p:sp>
        <p:nvSpPr>
          <p:cNvPr id="34819" name="Content Placeholder 2"/>
          <p:cNvSpPr>
            <a:spLocks noGrp="1"/>
          </p:cNvSpPr>
          <p:nvPr>
            <p:ph idx="1"/>
          </p:nvPr>
        </p:nvSpPr>
        <p:spPr/>
        <p:txBody>
          <a:bodyPr/>
          <a:lstStyle/>
          <a:p>
            <a:pPr eaLnBrk="1" hangingPunct="1">
              <a:lnSpc>
                <a:spcPct val="110000"/>
              </a:lnSpc>
            </a:pPr>
            <a:r>
              <a:rPr lang="en-US" sz="2800" b="1" dirty="0" smtClean="0">
                <a:cs typeface="Times New Roman" pitchFamily="18" charset="0"/>
              </a:rPr>
              <a:t>Competition and Expected Industry Returns</a:t>
            </a:r>
          </a:p>
          <a:p>
            <a:pPr lvl="1" eaLnBrk="1" hangingPunct="1">
              <a:lnSpc>
                <a:spcPct val="110000"/>
              </a:lnSpc>
            </a:pPr>
            <a:r>
              <a:rPr lang="en-US" sz="2400" dirty="0" smtClean="0">
                <a:cs typeface="Times New Roman" pitchFamily="18" charset="0"/>
              </a:rPr>
              <a:t>Porter’s concept of competitive strategy is described as the search by a firm for a </a:t>
            </a:r>
            <a:r>
              <a:rPr lang="en-US" sz="2400" b="1" dirty="0" smtClean="0">
                <a:cs typeface="Times New Roman" pitchFamily="18" charset="0"/>
              </a:rPr>
              <a:t>favorable competitive position in an industry</a:t>
            </a:r>
          </a:p>
          <a:p>
            <a:pPr lvl="1" eaLnBrk="1" hangingPunct="1">
              <a:lnSpc>
                <a:spcPct val="110000"/>
              </a:lnSpc>
            </a:pPr>
            <a:r>
              <a:rPr lang="en-US" sz="2400" dirty="0" smtClean="0">
                <a:cs typeface="Times New Roman" pitchFamily="18" charset="0"/>
              </a:rPr>
              <a:t>To create a profitable competitive strategy, firm must first examine </a:t>
            </a:r>
            <a:r>
              <a:rPr lang="en-US" sz="2400" b="1" dirty="0" smtClean="0">
                <a:cs typeface="Times New Roman" pitchFamily="18" charset="0"/>
              </a:rPr>
              <a:t>basic competitive structure of its industry</a:t>
            </a:r>
          </a:p>
          <a:p>
            <a:pPr lvl="1" eaLnBrk="1" hangingPunct="1">
              <a:lnSpc>
                <a:spcPct val="110000"/>
              </a:lnSpc>
            </a:pPr>
            <a:r>
              <a:rPr lang="en-US" sz="2400" dirty="0" smtClean="0">
                <a:cs typeface="Times New Roman" pitchFamily="18" charset="0"/>
              </a:rPr>
              <a:t>Potential profitability of firm is heavily influenced by profitability of its industry </a:t>
            </a:r>
            <a:r>
              <a:rPr lang="en-US" sz="2400" dirty="0" smtClean="0"/>
              <a:t>   </a:t>
            </a:r>
          </a:p>
          <a:p>
            <a:pPr eaLnBrk="1" hangingPunct="1"/>
            <a:endParaRPr lang="en-CA" sz="2400"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body" idx="1"/>
          </p:nvPr>
        </p:nvSpPr>
        <p:spPr>
          <a:xfrm>
            <a:off x="0" y="1428736"/>
            <a:ext cx="9144000" cy="3429024"/>
          </a:xfrm>
        </p:spPr>
        <p:txBody>
          <a:bodyPr/>
          <a:lstStyle/>
          <a:p>
            <a:r>
              <a:rPr lang="en-US" sz="2400" b="1" dirty="0" smtClean="0"/>
              <a:t>Porter’s Competitive Forces that shape strategy </a:t>
            </a:r>
          </a:p>
          <a:p>
            <a:pPr lvl="1"/>
            <a:r>
              <a:rPr lang="en-US" sz="2400" b="1" dirty="0" smtClean="0"/>
              <a:t>Rivalry among existing competitors</a:t>
            </a:r>
          </a:p>
          <a:p>
            <a:pPr lvl="2"/>
            <a:r>
              <a:rPr lang="en-US" dirty="0" smtClean="0"/>
              <a:t>More rivalry means intense competition</a:t>
            </a:r>
          </a:p>
          <a:p>
            <a:pPr lvl="1"/>
            <a:r>
              <a:rPr lang="en-US" sz="2400" b="1" dirty="0" smtClean="0"/>
              <a:t>Threat of new entrants</a:t>
            </a:r>
          </a:p>
          <a:p>
            <a:pPr lvl="2"/>
            <a:r>
              <a:rPr lang="en-US" dirty="0" smtClean="0"/>
              <a:t>Are there barriers to entry?</a:t>
            </a:r>
          </a:p>
          <a:p>
            <a:pPr lvl="1"/>
            <a:r>
              <a:rPr lang="en-US" sz="2400" b="1" dirty="0" smtClean="0"/>
              <a:t>Threat of substitute products</a:t>
            </a:r>
          </a:p>
          <a:p>
            <a:pPr lvl="2"/>
            <a:r>
              <a:rPr lang="en-US" dirty="0" smtClean="0"/>
              <a:t>Substitute products limit the profit potential of an industry</a:t>
            </a:r>
          </a:p>
        </p:txBody>
      </p:sp>
      <p:sp>
        <p:nvSpPr>
          <p:cNvPr id="5" name="Rectangle 3"/>
          <p:cNvSpPr>
            <a:spLocks noGrp="1" noChangeArrowheads="1"/>
          </p:cNvSpPr>
          <p:nvPr>
            <p:ph type="body" idx="1"/>
          </p:nvPr>
        </p:nvSpPr>
        <p:spPr>
          <a:xfrm>
            <a:off x="0" y="4429132"/>
            <a:ext cx="9144000" cy="1714512"/>
          </a:xfrm>
        </p:spPr>
        <p:txBody>
          <a:bodyPr/>
          <a:lstStyle/>
          <a:p>
            <a:pPr lvl="1"/>
            <a:r>
              <a:rPr lang="en-US" sz="2400" b="1" dirty="0" smtClean="0"/>
              <a:t>Bargaining power of buyers</a:t>
            </a:r>
          </a:p>
          <a:p>
            <a:pPr lvl="2"/>
            <a:r>
              <a:rPr lang="en-US" dirty="0" smtClean="0"/>
              <a:t>Volume discounts, quality demands</a:t>
            </a:r>
          </a:p>
          <a:p>
            <a:pPr lvl="1"/>
            <a:r>
              <a:rPr lang="en-US" sz="2400" b="1" dirty="0" smtClean="0"/>
              <a:t>Bargaining power of suppliers</a:t>
            </a:r>
          </a:p>
          <a:p>
            <a:pPr lvl="2"/>
            <a:r>
              <a:rPr lang="en-US" dirty="0" smtClean="0"/>
              <a:t>Can suppliers increase prices or reduce quality?</a:t>
            </a:r>
          </a:p>
        </p:txBody>
      </p:sp>
      <p:sp>
        <p:nvSpPr>
          <p:cNvPr id="7" name="Title 1"/>
          <p:cNvSpPr>
            <a:spLocks noGrp="1"/>
          </p:cNvSpPr>
          <p:nvPr>
            <p:ph type="title"/>
          </p:nvPr>
        </p:nvSpPr>
        <p:spPr>
          <a:xfrm>
            <a:off x="0" y="285728"/>
            <a:ext cx="9144000" cy="1084263"/>
          </a:xfrm>
        </p:spPr>
        <p:txBody>
          <a:bodyPr/>
          <a:lstStyle/>
          <a:p>
            <a:pPr lvl="0" algn="ctr" eaLnBrk="1" hangingPunct="1"/>
            <a:r>
              <a:rPr lang="en-US" sz="4200" b="0" dirty="0" smtClean="0"/>
              <a:t>Porter’s the five competitive forces:   </a:t>
            </a:r>
            <a:r>
              <a:rPr lang="th-TH" sz="4200" b="0" dirty="0" smtClean="0"/>
              <a:t/>
            </a:r>
            <a:br>
              <a:rPr lang="th-TH" sz="4200" b="0" dirty="0" smtClean="0"/>
            </a:br>
            <a:r>
              <a:rPr lang="en-CA" sz="4200" b="0" dirty="0" smtClean="0"/>
              <a:t>Analysis of Industry Competition</a:t>
            </a:r>
          </a:p>
        </p:txBody>
      </p:sp>
      <p:sp>
        <p:nvSpPr>
          <p:cNvPr id="8" name="Rectangle 7"/>
          <p:cNvSpPr/>
          <p:nvPr/>
        </p:nvSpPr>
        <p:spPr>
          <a:xfrm>
            <a:off x="0" y="6143644"/>
            <a:ext cx="278605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8"/>
          <p:cNvPicPr>
            <a:picLocks noChangeAspect="1" noChangeArrowheads="1"/>
          </p:cNvPicPr>
          <p:nvPr/>
        </p:nvPicPr>
        <p:blipFill>
          <a:blip r:embed="rId3" cstate="print"/>
          <a:srcRect/>
          <a:stretch>
            <a:fillRect/>
          </a:stretch>
        </p:blipFill>
        <p:spPr bwMode="auto">
          <a:xfrm>
            <a:off x="642910" y="714357"/>
            <a:ext cx="7786742" cy="5357849"/>
          </a:xfrm>
          <a:prstGeom prst="rect">
            <a:avLst/>
          </a:prstGeom>
          <a:noFill/>
          <a:ln w="12700" cap="sq">
            <a:noFill/>
            <a:miter lim="800000"/>
            <a:headEnd type="none" w="sm" len="sm"/>
            <a:tailEnd type="none" w="sm" len="sm"/>
          </a:ln>
        </p:spPr>
      </p:pic>
      <p:sp>
        <p:nvSpPr>
          <p:cNvPr id="37891" name="Title 1"/>
          <p:cNvSpPr>
            <a:spLocks noGrp="1"/>
          </p:cNvSpPr>
          <p:nvPr>
            <p:ph type="title"/>
          </p:nvPr>
        </p:nvSpPr>
        <p:spPr>
          <a:xfrm>
            <a:off x="0" y="0"/>
            <a:ext cx="9144000" cy="655619"/>
          </a:xfrm>
        </p:spPr>
        <p:txBody>
          <a:bodyPr/>
          <a:lstStyle/>
          <a:p>
            <a:pPr algn="ctr" eaLnBrk="1" hangingPunct="1"/>
            <a:r>
              <a:rPr lang="en-CA" sz="4000" b="0" dirty="0" smtClean="0"/>
              <a:t>Analysis of Industry Competition</a:t>
            </a:r>
          </a:p>
        </p:txBody>
      </p:sp>
      <p:sp>
        <p:nvSpPr>
          <p:cNvPr id="4" name="Rectangle 3"/>
          <p:cNvSpPr/>
          <p:nvPr/>
        </p:nvSpPr>
        <p:spPr>
          <a:xfrm>
            <a:off x="642910" y="714356"/>
            <a:ext cx="1357322" cy="35719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5" name="Rectangle 4"/>
          <p:cNvSpPr/>
          <p:nvPr/>
        </p:nvSpPr>
        <p:spPr>
          <a:xfrm>
            <a:off x="0" y="6215082"/>
            <a:ext cx="3357554" cy="6429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FE67F910-C1FF-4B2E-BEA2-875196EFE7D5}" type="slidenum">
              <a:rPr lang="en-US"/>
              <a:pPr>
                <a:defRPr/>
              </a:pPr>
              <a:t>45</a:t>
            </a:fld>
            <a:endParaRPr lang="en-US"/>
          </a:p>
        </p:txBody>
      </p:sp>
      <p:sp>
        <p:nvSpPr>
          <p:cNvPr id="33796" name="Rectangle 11"/>
          <p:cNvSpPr>
            <a:spLocks noGrp="1" noChangeArrowheads="1"/>
          </p:cNvSpPr>
          <p:nvPr>
            <p:ph type="title"/>
          </p:nvPr>
        </p:nvSpPr>
        <p:spPr>
          <a:xfrm>
            <a:off x="428596" y="0"/>
            <a:ext cx="8229600" cy="1143000"/>
          </a:xfrm>
        </p:spPr>
        <p:txBody>
          <a:bodyPr/>
          <a:lstStyle/>
          <a:p>
            <a:pPr eaLnBrk="1" hangingPunct="1"/>
            <a:r>
              <a:rPr lang="en-US" sz="3600" dirty="0" smtClean="0"/>
              <a:t>Case study and assignment 2:</a:t>
            </a:r>
            <a:br>
              <a:rPr lang="en-US" sz="3600" dirty="0" smtClean="0"/>
            </a:br>
            <a:r>
              <a:rPr lang="en-US" sz="3600" dirty="0" smtClean="0"/>
              <a:t>Industry analysis</a:t>
            </a:r>
            <a:endParaRPr lang="en-US" dirty="0" smtClean="0"/>
          </a:p>
        </p:txBody>
      </p:sp>
      <p:sp>
        <p:nvSpPr>
          <p:cNvPr id="6" name="Subtitle 3"/>
          <p:cNvSpPr txBox="1">
            <a:spLocks/>
          </p:cNvSpPr>
          <p:nvPr/>
        </p:nvSpPr>
        <p:spPr>
          <a:xfrm>
            <a:off x="428596" y="1142984"/>
            <a:ext cx="8501122" cy="4857784"/>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lnSpc>
                <a:spcPct val="150000"/>
              </a:lnSpc>
              <a:spcBef>
                <a:spcPts val="600"/>
              </a:spcBef>
              <a:spcAft>
                <a:spcPts val="600"/>
              </a:spcAft>
              <a:buClr>
                <a:schemeClr val="accent1"/>
              </a:buClr>
              <a:buSzPct val="68000"/>
              <a:buFontTx/>
              <a:buChar char="-"/>
              <a:defRPr/>
            </a:pPr>
            <a:r>
              <a:rPr lang="en-US" sz="2200" b="1" dirty="0" smtClean="0"/>
              <a:t>- Nature of the industry. </a:t>
            </a:r>
            <a:r>
              <a:rPr lang="en-US" sz="2200" dirty="0" smtClean="0"/>
              <a:t>Regulatory and tax conditions; Can the company differentiate its products? Key risks / Vulnerability to external shocks. Labor conditions; How important are technological developments?</a:t>
            </a:r>
          </a:p>
          <a:p>
            <a:pPr marR="64008" lvl="0">
              <a:lnSpc>
                <a:spcPct val="150000"/>
              </a:lnSpc>
              <a:spcBef>
                <a:spcPts val="600"/>
              </a:spcBef>
              <a:spcAft>
                <a:spcPts val="600"/>
              </a:spcAft>
              <a:buClr>
                <a:schemeClr val="accent1"/>
              </a:buClr>
              <a:buSzPct val="68000"/>
              <a:defRPr/>
            </a:pPr>
            <a:r>
              <a:rPr lang="en-US" sz="2200" b="1" dirty="0" smtClean="0"/>
              <a:t>- Stage of the industry and competitive structure. </a:t>
            </a:r>
            <a:r>
              <a:rPr lang="en-US" sz="2200" dirty="0" smtClean="0"/>
              <a:t>What is the current industry life cycle? How the growth looks like? Competitive structure. market positioning of the company / threats of new entrants / substitute products; Supply chain analysis (source of raw materials, markets for products).</a:t>
            </a:r>
            <a:endParaRPr kumimoji="0" lang="en-US" sz="2200" i="0" u="none" strike="noStrike" kern="1200" cap="none" spc="0" normalizeH="0" baseline="0" noProof="0" dirty="0" smtClean="0">
              <a:ln>
                <a:noFill/>
              </a:ln>
              <a:effectLst/>
              <a:uLnTx/>
              <a:uFillTx/>
              <a:latin typeface="+mn-lt"/>
              <a:ea typeface="+mn-ea"/>
              <a:cs typeface="+mn-cs"/>
            </a:endParaRPr>
          </a:p>
        </p:txBody>
      </p:sp>
      <p:sp>
        <p:nvSpPr>
          <p:cNvPr id="7" name="Rectangle 6"/>
          <p:cNvSpPr/>
          <p:nvPr/>
        </p:nvSpPr>
        <p:spPr>
          <a:xfrm>
            <a:off x="4357686" y="6215082"/>
            <a:ext cx="571504" cy="2857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med">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1500198"/>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Company analysis</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1"/>
          </p:nvPr>
        </p:nvSpPr>
        <p:spPr>
          <a:xfrm>
            <a:off x="428596" y="1714488"/>
            <a:ext cx="8229600" cy="4572032"/>
          </a:xfrm>
          <a:noFill/>
        </p:spPr>
        <p:style>
          <a:lnRef idx="2">
            <a:schemeClr val="accent1"/>
          </a:lnRef>
          <a:fillRef idx="1">
            <a:schemeClr val="lt1"/>
          </a:fillRef>
          <a:effectRef idx="0">
            <a:schemeClr val="accent1"/>
          </a:effectRef>
          <a:fontRef idx="minor">
            <a:schemeClr val="dk1"/>
          </a:fontRef>
        </p:style>
        <p:txBody>
          <a:bodyPr/>
          <a:lstStyle/>
          <a:p>
            <a:pPr lvl="1" eaLnBrk="1" hangingPunct="1"/>
            <a:r>
              <a:rPr lang="en-US" sz="2400" dirty="0" smtClean="0"/>
              <a:t>The purpose of company analysis to identify the best companies in a promising industry</a:t>
            </a:r>
          </a:p>
          <a:p>
            <a:pPr lvl="1" eaLnBrk="1" hangingPunct="1"/>
            <a:r>
              <a:rPr lang="en-US" sz="2400" dirty="0" smtClean="0"/>
              <a:t>This involves examining a firm’s past performance, but more important, its future prospects</a:t>
            </a:r>
          </a:p>
          <a:p>
            <a:pPr lvl="1" eaLnBrk="1" hangingPunct="1"/>
            <a:r>
              <a:rPr lang="en-US" sz="2400" dirty="0" smtClean="0"/>
              <a:t>It needs to compare the estimated intrinsic value to the prevailing market price of the firm’s stock and decide whether its stock is a good investment</a:t>
            </a:r>
          </a:p>
          <a:p>
            <a:pPr lvl="1" eaLnBrk="1" hangingPunct="1"/>
            <a:r>
              <a:rPr lang="en-US" sz="2400" dirty="0" smtClean="0"/>
              <a:t>The final goal is to select the best stock within a desirable industry and include it in your portfolio based on its relationship (correlation) with all other assets in your portfolio</a:t>
            </a:r>
          </a:p>
          <a:p>
            <a:pPr lvl="1" eaLnBrk="1" hangingPunct="1"/>
            <a:endParaRPr lang="en-US" sz="2400" dirty="0" smtClean="0"/>
          </a:p>
          <a:p>
            <a:pPr eaLnBrk="1" hangingPunct="1"/>
            <a:endParaRPr lang="en-CA" sz="2400" dirty="0" smtClean="0"/>
          </a:p>
        </p:txBody>
      </p:sp>
      <p:sp>
        <p:nvSpPr>
          <p:cNvPr id="12291" name="Title 3"/>
          <p:cNvSpPr>
            <a:spLocks noGrp="1"/>
          </p:cNvSpPr>
          <p:nvPr>
            <p:ph type="title"/>
          </p:nvPr>
        </p:nvSpPr>
        <p:spPr>
          <a:xfrm>
            <a:off x="0" y="488950"/>
            <a:ext cx="9144000" cy="868363"/>
          </a:xfrm>
        </p:spPr>
        <p:txBody>
          <a:bodyPr/>
          <a:lstStyle/>
          <a:p>
            <a:r>
              <a:rPr lang="en-CA" dirty="0" smtClean="0"/>
              <a:t>Why </a:t>
            </a:r>
            <a:r>
              <a:rPr lang="en-CA" dirty="0" smtClean="0"/>
              <a:t>c</a:t>
            </a:r>
            <a:r>
              <a:rPr lang="en-CA" dirty="0" smtClean="0"/>
              <a:t>ompany </a:t>
            </a:r>
            <a:r>
              <a:rPr lang="en-CA" dirty="0" smtClean="0"/>
              <a:t>Analysis?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83DAD4B0-B7FE-4B63-A9AA-DDBC26E4B504}" type="slidenum">
              <a:rPr lang="en-US"/>
              <a:pPr>
                <a:defRPr/>
              </a:pPr>
              <a:t>48</a:t>
            </a:fld>
            <a:endParaRPr lang="en-US"/>
          </a:p>
        </p:txBody>
      </p:sp>
      <p:sp>
        <p:nvSpPr>
          <p:cNvPr id="38916" name="Rectangle 10"/>
          <p:cNvSpPr>
            <a:spLocks noGrp="1" noChangeArrowheads="1"/>
          </p:cNvSpPr>
          <p:nvPr>
            <p:ph type="title"/>
          </p:nvPr>
        </p:nvSpPr>
        <p:spPr>
          <a:xfrm>
            <a:off x="357158" y="0"/>
            <a:ext cx="8229600" cy="1143000"/>
          </a:xfrm>
        </p:spPr>
        <p:txBody>
          <a:bodyPr/>
          <a:lstStyle/>
          <a:p>
            <a:pPr eaLnBrk="1" hangingPunct="1"/>
            <a:r>
              <a:rPr lang="en-US" dirty="0" smtClean="0"/>
              <a:t>Company Analysis</a:t>
            </a:r>
          </a:p>
        </p:txBody>
      </p:sp>
      <p:sp>
        <p:nvSpPr>
          <p:cNvPr id="38917" name="Rectangle 11"/>
          <p:cNvSpPr>
            <a:spLocks noGrp="1" noChangeArrowheads="1"/>
          </p:cNvSpPr>
          <p:nvPr>
            <p:ph type="body" idx="1"/>
          </p:nvPr>
        </p:nvSpPr>
        <p:spPr>
          <a:xfrm>
            <a:off x="500034" y="1071546"/>
            <a:ext cx="8229600" cy="5072098"/>
          </a:xfrm>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pPr>
            <a:r>
              <a:rPr lang="en-US" sz="2800" dirty="0" smtClean="0"/>
              <a:t>Evaluate the financial condition and operating results of a specific company</a:t>
            </a:r>
          </a:p>
          <a:p>
            <a:pPr lvl="1" eaLnBrk="1" hangingPunct="1">
              <a:lnSpc>
                <a:spcPct val="90000"/>
              </a:lnSpc>
              <a:spcBef>
                <a:spcPct val="10000"/>
              </a:spcBef>
            </a:pPr>
            <a:r>
              <a:rPr lang="en-US" sz="2400" dirty="0" smtClean="0"/>
              <a:t>Competitive position, strength and weakness</a:t>
            </a:r>
          </a:p>
          <a:p>
            <a:pPr lvl="1" eaLnBrk="1" hangingPunct="1">
              <a:lnSpc>
                <a:spcPct val="90000"/>
              </a:lnSpc>
              <a:spcBef>
                <a:spcPct val="10000"/>
              </a:spcBef>
            </a:pPr>
            <a:r>
              <a:rPr lang="en-US" sz="2400" dirty="0" smtClean="0"/>
              <a:t>Composition / key drivers and growth in sales</a:t>
            </a:r>
          </a:p>
          <a:p>
            <a:pPr lvl="1" eaLnBrk="1" hangingPunct="1">
              <a:lnSpc>
                <a:spcPct val="90000"/>
              </a:lnSpc>
              <a:spcBef>
                <a:spcPct val="10000"/>
              </a:spcBef>
            </a:pPr>
            <a:r>
              <a:rPr lang="en-US" sz="2400" dirty="0" smtClean="0"/>
              <a:t>Composition of cost</a:t>
            </a:r>
          </a:p>
          <a:p>
            <a:pPr lvl="1" eaLnBrk="1" hangingPunct="1">
              <a:lnSpc>
                <a:spcPct val="90000"/>
              </a:lnSpc>
              <a:spcBef>
                <a:spcPct val="10000"/>
              </a:spcBef>
            </a:pPr>
            <a:r>
              <a:rPr lang="en-US" sz="2400" dirty="0" smtClean="0"/>
              <a:t>Profit margins and dynamics of earnings</a:t>
            </a:r>
          </a:p>
          <a:p>
            <a:pPr lvl="1" eaLnBrk="1" hangingPunct="1">
              <a:lnSpc>
                <a:spcPct val="90000"/>
              </a:lnSpc>
              <a:spcBef>
                <a:spcPct val="10000"/>
              </a:spcBef>
            </a:pPr>
            <a:r>
              <a:rPr lang="en-US" sz="2400" dirty="0" smtClean="0"/>
              <a:t>Asset mix (i.e. cash balance, inventory, accounts receivable, fixed assets)</a:t>
            </a:r>
          </a:p>
          <a:p>
            <a:pPr lvl="1" eaLnBrk="1" hangingPunct="1">
              <a:lnSpc>
                <a:spcPct val="90000"/>
              </a:lnSpc>
              <a:spcBef>
                <a:spcPct val="10000"/>
              </a:spcBef>
            </a:pPr>
            <a:r>
              <a:rPr lang="en-US" sz="2400" dirty="0" smtClean="0"/>
              <a:t>Financing mix ( i.e. debt, stock)</a:t>
            </a:r>
          </a:p>
          <a:p>
            <a:pPr lvl="1" eaLnBrk="1" hangingPunct="1">
              <a:lnSpc>
                <a:spcPct val="90000"/>
              </a:lnSpc>
              <a:spcBef>
                <a:spcPct val="10000"/>
              </a:spcBef>
            </a:pPr>
            <a:r>
              <a:rPr lang="en-US" sz="2400" dirty="0" smtClean="0"/>
              <a:t>Liquidity</a:t>
            </a:r>
          </a:p>
          <a:p>
            <a:pPr eaLnBrk="1" hangingPunct="1">
              <a:lnSpc>
                <a:spcPct val="90000"/>
              </a:lnSpc>
              <a:spcBef>
                <a:spcPct val="50000"/>
              </a:spcBef>
            </a:pPr>
            <a:r>
              <a:rPr lang="en-US" sz="2800" dirty="0" smtClean="0"/>
              <a:t>The value of a stock is influenced by the financial performance of the company that issued the stock</a:t>
            </a:r>
          </a:p>
        </p:txBody>
      </p:sp>
    </p:spTree>
  </p:cSld>
  <p:clrMapOvr>
    <a:masterClrMapping/>
  </p:clrMapOvr>
  <p:transition spd="med">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42852"/>
            <a:ext cx="8643998" cy="928694"/>
          </a:xfrm>
        </p:spPr>
        <p:txBody>
          <a:bodyPr>
            <a:normAutofit/>
          </a:bodyPr>
          <a:lstStyle/>
          <a:p>
            <a:pPr algn="ctr"/>
            <a:r>
              <a:rPr lang="en-US" dirty="0" smtClean="0">
                <a:solidFill>
                  <a:srgbClr val="C00000"/>
                </a:solidFill>
              </a:rPr>
              <a:t>Financial statements projection  </a:t>
            </a:r>
            <a:endParaRPr lang="th-TH" dirty="0">
              <a:solidFill>
                <a:srgbClr val="C00000"/>
              </a:solidFill>
            </a:endParaRPr>
          </a:p>
        </p:txBody>
      </p:sp>
      <p:sp>
        <p:nvSpPr>
          <p:cNvPr id="5" name="Subtitle 3"/>
          <p:cNvSpPr txBox="1">
            <a:spLocks/>
          </p:cNvSpPr>
          <p:nvPr/>
        </p:nvSpPr>
        <p:spPr>
          <a:xfrm>
            <a:off x="571472" y="1071546"/>
            <a:ext cx="8143932" cy="3857652"/>
          </a:xfrm>
          <a:prstGeom prst="rect">
            <a:avLst/>
          </a:prstGeom>
        </p:spPr>
        <p:txBody>
          <a:bodyPr vert="horz" lIns="45720" rIns="45720">
            <a:normAutofit fontScale="92500" lnSpcReduction="10000"/>
          </a:bodyPr>
          <a:lstStyle/>
          <a:p>
            <a:pPr marR="64008" lvl="0">
              <a:spcBef>
                <a:spcPts val="400"/>
              </a:spcBef>
              <a:buClr>
                <a:schemeClr val="accent1"/>
              </a:buClr>
              <a:buSzPct val="68000"/>
              <a:defRPr/>
            </a:pPr>
            <a:r>
              <a:rPr lang="en-US" sz="2300" b="1" dirty="0" smtClean="0"/>
              <a:t>Financial projection model </a:t>
            </a:r>
            <a:r>
              <a:rPr lang="en-US" sz="2300" dirty="0" smtClean="0"/>
              <a:t>contains forecasts of  a company’s balance sheet, income statement, and cash flows statement, in order to determine future profitability and financial status and intrinsic value (fundamental value).</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r>
              <a:rPr lang="en-US" sz="2300" dirty="0" smtClean="0"/>
              <a:t>The more confident the investor is about the estimated inputs (assumptions) used in financial projection model, the more likely the investor is to take an investment position in the stock that is identified overvalued or undervalued. </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r>
              <a:rPr lang="en-US" sz="2300" dirty="0" smtClean="0"/>
              <a:t>Analysts must also consider the sensitivity of a model value to each of its inputs or assumptions. </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3"/>
          <p:cNvSpPr txBox="1">
            <a:spLocks/>
          </p:cNvSpPr>
          <p:nvPr/>
        </p:nvSpPr>
        <p:spPr>
          <a:xfrm>
            <a:off x="571472" y="1071546"/>
            <a:ext cx="8143932" cy="4929222"/>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lnSpc>
                <a:spcPct val="150000"/>
              </a:lnSpc>
              <a:spcBef>
                <a:spcPts val="400"/>
              </a:spcBef>
              <a:buClr>
                <a:schemeClr val="accent1"/>
              </a:buClr>
              <a:buSzPct val="68000"/>
              <a:defRPr/>
            </a:pPr>
            <a:r>
              <a:rPr lang="en-US" sz="2300" b="1" dirty="0" smtClean="0"/>
              <a:t>Key financial model assumptions:</a:t>
            </a:r>
          </a:p>
          <a:p>
            <a:pPr marR="64008" lvl="0">
              <a:lnSpc>
                <a:spcPct val="150000"/>
              </a:lnSpc>
              <a:spcBef>
                <a:spcPts val="400"/>
              </a:spcBef>
              <a:buClr>
                <a:schemeClr val="accent1"/>
              </a:buClr>
              <a:buSzPct val="68000"/>
              <a:defRPr/>
            </a:pPr>
            <a:r>
              <a:rPr lang="en-US" sz="2300" dirty="0" smtClean="0"/>
              <a:t>- Macro assumptions that impacts businesses </a:t>
            </a:r>
          </a:p>
          <a:p>
            <a:pPr marR="64008" lvl="0">
              <a:lnSpc>
                <a:spcPct val="150000"/>
              </a:lnSpc>
              <a:spcBef>
                <a:spcPts val="400"/>
              </a:spcBef>
              <a:buClr>
                <a:schemeClr val="accent1"/>
              </a:buClr>
              <a:buSzPct val="68000"/>
              <a:defRPr/>
            </a:pPr>
            <a:r>
              <a:rPr lang="en-US" sz="2300" dirty="0" smtClean="0"/>
              <a:t>- Key drivers of revenues</a:t>
            </a:r>
          </a:p>
          <a:p>
            <a:pPr marR="64008" lvl="0">
              <a:lnSpc>
                <a:spcPct val="150000"/>
              </a:lnSpc>
              <a:spcBef>
                <a:spcPts val="400"/>
              </a:spcBef>
              <a:buClr>
                <a:schemeClr val="accent1"/>
              </a:buClr>
              <a:buSzPct val="68000"/>
              <a:defRPr/>
            </a:pPr>
            <a:r>
              <a:rPr lang="en-US" sz="2300" dirty="0" smtClean="0"/>
              <a:t>- Key determinations of fixed costs</a:t>
            </a:r>
          </a:p>
          <a:p>
            <a:pPr marR="64008" lvl="0">
              <a:lnSpc>
                <a:spcPct val="150000"/>
              </a:lnSpc>
              <a:spcBef>
                <a:spcPts val="400"/>
              </a:spcBef>
              <a:buClr>
                <a:schemeClr val="accent1"/>
              </a:buClr>
              <a:buSzPct val="68000"/>
              <a:defRPr/>
            </a:pPr>
            <a:r>
              <a:rPr lang="en-US" sz="2300" dirty="0" smtClean="0"/>
              <a:t>- Key determinations of variable costs</a:t>
            </a:r>
          </a:p>
          <a:p>
            <a:pPr marR="64008" lvl="0">
              <a:lnSpc>
                <a:spcPct val="150000"/>
              </a:lnSpc>
              <a:spcBef>
                <a:spcPts val="400"/>
              </a:spcBef>
              <a:buClr>
                <a:schemeClr val="accent1"/>
              </a:buClr>
              <a:buSzPct val="68000"/>
              <a:defRPr/>
            </a:pPr>
            <a:r>
              <a:rPr lang="en-US" sz="2300" dirty="0" smtClean="0"/>
              <a:t>- Expansion plan and CAPEX</a:t>
            </a:r>
          </a:p>
          <a:p>
            <a:pPr marR="64008" lvl="0">
              <a:lnSpc>
                <a:spcPct val="150000"/>
              </a:lnSpc>
              <a:spcBef>
                <a:spcPts val="400"/>
              </a:spcBef>
              <a:buClr>
                <a:schemeClr val="accent1"/>
              </a:buClr>
              <a:buSzPct val="68000"/>
              <a:defRPr/>
            </a:pPr>
            <a:r>
              <a:rPr lang="en-US" sz="2300" dirty="0" smtClean="0"/>
              <a:t>- Financing plans and interest on debts</a:t>
            </a:r>
          </a:p>
          <a:p>
            <a:pPr marR="64008" lvl="0">
              <a:lnSpc>
                <a:spcPct val="150000"/>
              </a:lnSpc>
              <a:spcBef>
                <a:spcPts val="400"/>
              </a:spcBef>
              <a:buClr>
                <a:schemeClr val="accent1"/>
              </a:buClr>
              <a:buSzPct val="68000"/>
              <a:defRPr/>
            </a:pPr>
            <a:r>
              <a:rPr lang="en-US" sz="2300" dirty="0" smtClean="0"/>
              <a:t>- Tax rate</a:t>
            </a:r>
          </a:p>
          <a:p>
            <a:pPr marR="64008" lvl="0">
              <a:lnSpc>
                <a:spcPct val="150000"/>
              </a:lnSpc>
              <a:spcBef>
                <a:spcPts val="400"/>
              </a:spcBef>
              <a:buClr>
                <a:schemeClr val="accent1"/>
              </a:buClr>
              <a:buSzPct val="68000"/>
              <a:defRPr/>
            </a:pPr>
            <a:r>
              <a:rPr lang="en-US" sz="2300" dirty="0" smtClean="0"/>
              <a:t>- Extraordinary items</a:t>
            </a:r>
          </a:p>
          <a:p>
            <a:pPr marR="64008" lvl="0">
              <a:lnSpc>
                <a:spcPct val="150000"/>
              </a:lnSpc>
              <a:spcBef>
                <a:spcPts val="400"/>
              </a:spcBef>
              <a:buClr>
                <a:schemeClr val="accent1"/>
              </a:buClr>
              <a:buSzPct val="68000"/>
              <a:defRPr/>
            </a:pPr>
            <a:endParaRPr lang="en-US" sz="2300" dirty="0" smtClean="0"/>
          </a:p>
          <a:p>
            <a:pPr marR="64008" lvl="0">
              <a:lnSpc>
                <a:spcPct val="150000"/>
              </a:lnSpc>
              <a:spcBef>
                <a:spcPts val="400"/>
              </a:spcBef>
              <a:buClr>
                <a:schemeClr val="accent1"/>
              </a:buClr>
              <a:buSzPct val="68000"/>
              <a:defRPr/>
            </a:pPr>
            <a:endParaRPr lang="en-US" sz="2300" dirty="0" smtClean="0"/>
          </a:p>
          <a:p>
            <a:pPr marR="64008" lvl="0">
              <a:lnSpc>
                <a:spcPct val="150000"/>
              </a:lnSpc>
              <a:spcBef>
                <a:spcPts val="400"/>
              </a:spcBef>
              <a:buClr>
                <a:schemeClr val="accent1"/>
              </a:buClr>
              <a:buSzPct val="68000"/>
              <a:defRPr/>
            </a:pPr>
            <a:endParaRPr lang="en-US" sz="23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7" name="Title 1"/>
          <p:cNvSpPr>
            <a:spLocks noGrp="1"/>
          </p:cNvSpPr>
          <p:nvPr>
            <p:ph type="ctrTitle"/>
          </p:nvPr>
        </p:nvSpPr>
        <p:spPr>
          <a:xfrm>
            <a:off x="285720" y="142852"/>
            <a:ext cx="8643998" cy="928694"/>
          </a:xfrm>
        </p:spPr>
        <p:txBody>
          <a:bodyPr>
            <a:normAutofit/>
          </a:bodyPr>
          <a:lstStyle/>
          <a:p>
            <a:pPr algn="ctr"/>
            <a:r>
              <a:rPr lang="en-US" dirty="0" smtClean="0">
                <a:solidFill>
                  <a:srgbClr val="C00000"/>
                </a:solidFill>
              </a:rPr>
              <a:t>Financial statements projection  </a:t>
            </a:r>
            <a:endParaRPr lang="th-TH" dirty="0">
              <a:solidFill>
                <a:srgbClr val="C00000"/>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7ED7921C-BF4C-4DD4-B282-E8AE97A42360}" type="slidenum">
              <a:rPr lang="en-US"/>
              <a:pPr>
                <a:defRPr/>
              </a:pPr>
              <a:t>51</a:t>
            </a:fld>
            <a:endParaRPr lang="en-US"/>
          </a:p>
        </p:txBody>
      </p:sp>
      <p:sp>
        <p:nvSpPr>
          <p:cNvPr id="40964" name="Rectangle 12"/>
          <p:cNvSpPr>
            <a:spLocks noGrp="1" noChangeArrowheads="1"/>
          </p:cNvSpPr>
          <p:nvPr>
            <p:ph type="title"/>
          </p:nvPr>
        </p:nvSpPr>
        <p:spPr>
          <a:xfrm>
            <a:off x="457200" y="357166"/>
            <a:ext cx="8229600" cy="1060472"/>
          </a:xfrm>
        </p:spPr>
        <p:txBody>
          <a:bodyPr/>
          <a:lstStyle/>
          <a:p>
            <a:pPr eaLnBrk="1" hangingPunct="1"/>
            <a:r>
              <a:rPr lang="en-US" dirty="0" smtClean="0"/>
              <a:t>Analysis of financial Statements</a:t>
            </a:r>
            <a:r>
              <a:rPr lang="en-US" sz="3600" dirty="0" smtClean="0"/>
              <a:t/>
            </a:r>
            <a:br>
              <a:rPr lang="en-US" sz="3600" dirty="0" smtClean="0"/>
            </a:br>
            <a:endParaRPr lang="en-US" dirty="0" smtClean="0"/>
          </a:p>
        </p:txBody>
      </p:sp>
      <p:sp>
        <p:nvSpPr>
          <p:cNvPr id="40965" name="Rectangle 13"/>
          <p:cNvSpPr>
            <a:spLocks noGrp="1" noChangeArrowheads="1"/>
          </p:cNvSpPr>
          <p:nvPr>
            <p:ph type="body" idx="1"/>
          </p:nvPr>
        </p:nvSpPr>
        <p:spPr>
          <a:xfrm>
            <a:off x="428596" y="1142985"/>
            <a:ext cx="8229600" cy="3500462"/>
          </a:xfrm>
        </p:spPr>
        <p:style>
          <a:lnRef idx="2">
            <a:schemeClr val="accent1"/>
          </a:lnRef>
          <a:fillRef idx="1">
            <a:schemeClr val="lt1"/>
          </a:fillRef>
          <a:effectRef idx="0">
            <a:schemeClr val="accent1"/>
          </a:effectRef>
          <a:fontRef idx="minor">
            <a:schemeClr val="dk1"/>
          </a:fontRef>
        </p:style>
        <p:txBody>
          <a:bodyPr/>
          <a:lstStyle/>
          <a:p>
            <a:pPr eaLnBrk="1" hangingPunct="1">
              <a:lnSpc>
                <a:spcPct val="150000"/>
              </a:lnSpc>
              <a:spcBef>
                <a:spcPct val="40000"/>
              </a:spcBef>
              <a:buNone/>
            </a:pPr>
            <a:r>
              <a:rPr lang="en-US" sz="2800" dirty="0" smtClean="0"/>
              <a:t>What are we looking for on financial statements?</a:t>
            </a:r>
          </a:p>
          <a:p>
            <a:pPr lvl="1" eaLnBrk="1" hangingPunct="1">
              <a:lnSpc>
                <a:spcPct val="150000"/>
              </a:lnSpc>
              <a:spcBef>
                <a:spcPct val="10000"/>
              </a:spcBef>
            </a:pPr>
            <a:r>
              <a:rPr lang="en-US" sz="2400" dirty="0" smtClean="0"/>
              <a:t>Trends (improving vs. decreasing)</a:t>
            </a:r>
          </a:p>
          <a:p>
            <a:pPr lvl="1" eaLnBrk="1" hangingPunct="1">
              <a:lnSpc>
                <a:spcPct val="150000"/>
              </a:lnSpc>
              <a:spcBef>
                <a:spcPct val="10000"/>
              </a:spcBef>
            </a:pPr>
            <a:r>
              <a:rPr lang="en-US" sz="2400" dirty="0" smtClean="0"/>
              <a:t>Relative amounts (large vs. small)</a:t>
            </a:r>
          </a:p>
          <a:p>
            <a:pPr lvl="1" eaLnBrk="1" hangingPunct="1">
              <a:lnSpc>
                <a:spcPct val="150000"/>
              </a:lnSpc>
              <a:spcBef>
                <a:spcPct val="10000"/>
              </a:spcBef>
            </a:pPr>
            <a:r>
              <a:rPr lang="en-US" sz="2400" dirty="0" smtClean="0"/>
              <a:t>Relationships  </a:t>
            </a:r>
          </a:p>
          <a:p>
            <a:pPr lvl="1" eaLnBrk="1" hangingPunct="1">
              <a:lnSpc>
                <a:spcPct val="150000"/>
              </a:lnSpc>
              <a:spcBef>
                <a:spcPct val="10000"/>
              </a:spcBef>
            </a:pPr>
            <a:r>
              <a:rPr lang="en-US" sz="2400" dirty="0" smtClean="0"/>
              <a:t>Liquidity</a:t>
            </a:r>
          </a:p>
          <a:p>
            <a:pPr lvl="1" eaLnBrk="1" hangingPunct="1">
              <a:lnSpc>
                <a:spcPct val="150000"/>
              </a:lnSpc>
              <a:spcBef>
                <a:spcPct val="10000"/>
              </a:spcBef>
            </a:pPr>
            <a:endParaRPr lang="en-US" sz="2400" u="sng" dirty="0" smtClean="0"/>
          </a:p>
          <a:p>
            <a:pPr lvl="1" eaLnBrk="1" hangingPunct="1">
              <a:lnSpc>
                <a:spcPct val="150000"/>
              </a:lnSpc>
              <a:spcBef>
                <a:spcPct val="10000"/>
              </a:spcBef>
            </a:pPr>
            <a:endParaRPr lang="en-US" sz="2400" u="sng" dirty="0" smtClean="0"/>
          </a:p>
          <a:p>
            <a:pPr lvl="1" eaLnBrk="1" hangingPunct="1">
              <a:lnSpc>
                <a:spcPct val="150000"/>
              </a:lnSpc>
              <a:spcBef>
                <a:spcPct val="10000"/>
              </a:spcBef>
            </a:pPr>
            <a:endParaRPr lang="en-US" sz="2400" u="sng" dirty="0" smtClean="0"/>
          </a:p>
        </p:txBody>
      </p:sp>
      <p:sp>
        <p:nvSpPr>
          <p:cNvPr id="6" name="TextBox 5"/>
          <p:cNvSpPr txBox="1"/>
          <p:nvPr/>
        </p:nvSpPr>
        <p:spPr>
          <a:xfrm>
            <a:off x="642910" y="4714884"/>
            <a:ext cx="8001056" cy="954107"/>
          </a:xfrm>
          <a:prstGeom prst="rect">
            <a:avLst/>
          </a:prstGeom>
          <a:noFill/>
        </p:spPr>
        <p:txBody>
          <a:bodyPr wrap="square" rtlCol="0">
            <a:spAutoFit/>
          </a:bodyPr>
          <a:lstStyle/>
          <a:p>
            <a:r>
              <a:rPr lang="en-US" dirty="0" smtClean="0"/>
              <a:t>Investors generally prefer high growth and high ROE companies.</a:t>
            </a:r>
            <a:endParaRPr lang="th-TH" dirty="0"/>
          </a:p>
        </p:txBody>
      </p:sp>
    </p:spTree>
  </p:cSld>
  <p:clrMapOvr>
    <a:masterClrMapping/>
  </p:clrMapOvr>
  <p:transition spd="med">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14282" y="285728"/>
            <a:ext cx="8643998" cy="78581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latinLnBrk="0">
              <a:lnSpc>
                <a:spcPct val="100000"/>
              </a:lnSpc>
              <a:buClrTx/>
              <a:buSzTx/>
              <a:buFontTx/>
              <a:buNone/>
              <a:tabLst/>
              <a:defRPr/>
            </a:pPr>
            <a:r>
              <a:rPr lang="en-US" sz="4400" dirty="0" smtClean="0">
                <a:solidFill>
                  <a:srgbClr val="CC0000"/>
                </a:solidFill>
                <a:latin typeface="+mj-lt"/>
                <a:ea typeface="+mj-ea"/>
                <a:cs typeface="+mj-cs"/>
              </a:rPr>
              <a:t>The DuPont formula</a:t>
            </a:r>
            <a:endParaRPr lang="th-TH" sz="4400" dirty="0">
              <a:solidFill>
                <a:srgbClr val="CC0000"/>
              </a:solidFill>
              <a:latin typeface="+mj-lt"/>
              <a:ea typeface="+mj-ea"/>
              <a:cs typeface="+mj-cs"/>
            </a:endParaRPr>
          </a:p>
        </p:txBody>
      </p:sp>
      <p:sp>
        <p:nvSpPr>
          <p:cNvPr id="8" name="Subtitle 3"/>
          <p:cNvSpPr txBox="1">
            <a:spLocks/>
          </p:cNvSpPr>
          <p:nvPr/>
        </p:nvSpPr>
        <p:spPr>
          <a:xfrm>
            <a:off x="500034" y="1142984"/>
            <a:ext cx="8143932" cy="464347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The DuPont formula, </a:t>
            </a:r>
            <a:r>
              <a:rPr lang="en-US" sz="2300" dirty="0" smtClean="0">
                <a:solidFill>
                  <a:schemeClr val="tx1"/>
                </a:solidFill>
              </a:rPr>
              <a:t>also known as the strategic profit model, is a common way to break down ROE into three important components. </a:t>
            </a:r>
          </a:p>
          <a:p>
            <a:pPr marR="64008" lvl="0">
              <a:spcBef>
                <a:spcPts val="400"/>
              </a:spcBef>
              <a:buClr>
                <a:schemeClr val="accent1"/>
              </a:buClr>
              <a:buSzPct val="68000"/>
              <a:defRPr/>
            </a:pPr>
            <a:endParaRPr lang="en-US" sz="2200" b="1" dirty="0" smtClean="0">
              <a:solidFill>
                <a:schemeClr val="tx1"/>
              </a:solidFill>
            </a:endParaRPr>
          </a:p>
          <a:p>
            <a:pPr marR="64008" lvl="0">
              <a:spcBef>
                <a:spcPts val="400"/>
              </a:spcBef>
              <a:buClr>
                <a:schemeClr val="accent1"/>
              </a:buClr>
              <a:buSzPct val="68000"/>
              <a:defRPr/>
            </a:pPr>
            <a:r>
              <a:rPr lang="en-US" sz="2200" b="1" dirty="0" smtClean="0">
                <a:solidFill>
                  <a:schemeClr val="tx1"/>
                </a:solidFill>
              </a:rPr>
              <a:t>ROE = ROA x Financial leverage</a:t>
            </a:r>
          </a:p>
          <a:p>
            <a:pPr marR="64008" lvl="0">
              <a:spcBef>
                <a:spcPts val="400"/>
              </a:spcBef>
              <a:buClr>
                <a:schemeClr val="accent1"/>
              </a:buClr>
              <a:buSzPct val="68000"/>
              <a:defRPr/>
            </a:pPr>
            <a:endParaRPr lang="en-US" sz="2200" b="1" dirty="0" smtClean="0">
              <a:solidFill>
                <a:schemeClr val="tx1"/>
              </a:solidFill>
            </a:endParaRPr>
          </a:p>
          <a:p>
            <a:pPr marR="64008" lvl="0">
              <a:spcBef>
                <a:spcPts val="400"/>
              </a:spcBef>
              <a:buClr>
                <a:schemeClr val="accent1"/>
              </a:buClr>
              <a:buSzPct val="68000"/>
              <a:defRPr/>
            </a:pPr>
            <a:r>
              <a:rPr lang="en-US" sz="2200" b="1" dirty="0" smtClean="0">
                <a:solidFill>
                  <a:schemeClr val="tx1"/>
                </a:solidFill>
              </a:rPr>
              <a:t>ROE = Net margin x Assets turnover x Financial leverage</a:t>
            </a:r>
          </a:p>
          <a:p>
            <a:pPr marR="64008" lvl="0">
              <a:spcBef>
                <a:spcPts val="400"/>
              </a:spcBef>
              <a:buClr>
                <a:schemeClr val="accent1"/>
              </a:buClr>
              <a:buSzPct val="68000"/>
              <a:defRPr/>
            </a:pPr>
            <a:endParaRPr lang="en-US" sz="2200" dirty="0" smtClean="0">
              <a:solidFill>
                <a:schemeClr val="tx1"/>
              </a:solidFill>
            </a:endParaRPr>
          </a:p>
          <a:p>
            <a:pPr marR="64008" lvl="0">
              <a:spcBef>
                <a:spcPts val="400"/>
              </a:spcBef>
              <a:buClr>
                <a:schemeClr val="accent1"/>
              </a:buClr>
              <a:buSzPct val="68000"/>
              <a:defRPr/>
            </a:pPr>
            <a:endParaRPr lang="en-US" sz="2200" dirty="0" smtClean="0">
              <a:solidFill>
                <a:schemeClr val="tx1"/>
              </a:solidFill>
            </a:endParaRPr>
          </a:p>
          <a:p>
            <a:pPr marR="64008" lvl="0">
              <a:spcBef>
                <a:spcPts val="400"/>
              </a:spcBef>
              <a:buClr>
                <a:schemeClr val="accent1"/>
              </a:buClr>
              <a:buSzPct val="68000"/>
              <a:defRPr/>
            </a:pPr>
            <a:r>
              <a:rPr lang="en-US" sz="2200" dirty="0" smtClean="0">
                <a:solidFill>
                  <a:schemeClr val="tx1"/>
                </a:solidFill>
              </a:rPr>
              <a:t>ROE = (Net income/Sales) x</a:t>
            </a:r>
          </a:p>
          <a:p>
            <a:pPr marR="64008" lvl="0">
              <a:spcBef>
                <a:spcPts val="400"/>
              </a:spcBef>
              <a:buClr>
                <a:schemeClr val="accent1"/>
              </a:buClr>
              <a:buSzPct val="68000"/>
              <a:defRPr/>
            </a:pPr>
            <a:r>
              <a:rPr lang="en-US" sz="2200" dirty="0" smtClean="0">
                <a:solidFill>
                  <a:schemeClr val="tx1"/>
                </a:solidFill>
              </a:rPr>
              <a:t>          (Sales/Average total assets) x</a:t>
            </a:r>
          </a:p>
          <a:p>
            <a:pPr marR="64008" lvl="0">
              <a:spcBef>
                <a:spcPts val="400"/>
              </a:spcBef>
              <a:buClr>
                <a:schemeClr val="accent1"/>
              </a:buClr>
              <a:buSzPct val="68000"/>
              <a:defRPr/>
            </a:pPr>
            <a:r>
              <a:rPr lang="en-US" sz="2200" dirty="0" smtClean="0">
                <a:solidFill>
                  <a:schemeClr val="tx1"/>
                </a:solidFill>
              </a:rPr>
              <a:t>          (Average total assts/Average shareholders’ equity)</a:t>
            </a: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1"/>
          </p:nvPr>
        </p:nvSpPr>
        <p:spPr/>
        <p:txBody>
          <a:bodyPr/>
          <a:lstStyle/>
          <a:p>
            <a:pPr>
              <a:defRPr/>
            </a:pPr>
            <a:r>
              <a:rPr lang="en-US"/>
              <a:t>7-</a:t>
            </a:r>
            <a:fld id="{9D08B0FC-5960-4320-A8F5-54856D76873B}" type="slidenum">
              <a:rPr lang="en-US"/>
              <a:pPr>
                <a:defRPr/>
              </a:pPr>
              <a:t>53</a:t>
            </a:fld>
            <a:endParaRPr lang="en-US"/>
          </a:p>
        </p:txBody>
      </p:sp>
      <p:sp>
        <p:nvSpPr>
          <p:cNvPr id="11269" name="Rectangle 9"/>
          <p:cNvSpPr>
            <a:spLocks noGrp="1" noChangeArrowheads="1"/>
          </p:cNvSpPr>
          <p:nvPr>
            <p:ph type="title"/>
          </p:nvPr>
        </p:nvSpPr>
        <p:spPr>
          <a:xfrm>
            <a:off x="214282" y="274638"/>
            <a:ext cx="8572560" cy="1143000"/>
          </a:xfrm>
        </p:spPr>
        <p:txBody>
          <a:bodyPr/>
          <a:lstStyle/>
          <a:p>
            <a:pPr eaLnBrk="1" hangingPunct="1"/>
            <a:r>
              <a:rPr lang="en-US" sz="4300" dirty="0" smtClean="0"/>
              <a:t>Implications of the DuPont formula </a:t>
            </a:r>
          </a:p>
        </p:txBody>
      </p:sp>
      <p:sp>
        <p:nvSpPr>
          <p:cNvPr id="11270" name="Rectangle 10"/>
          <p:cNvSpPr>
            <a:spLocks noGrp="1" noChangeArrowheads="1"/>
          </p:cNvSpPr>
          <p:nvPr>
            <p:ph type="body" idx="1"/>
          </p:nvPr>
        </p:nvSpPr>
        <p:spPr/>
        <p:txBody>
          <a:bodyPr/>
          <a:lstStyle/>
          <a:p>
            <a:pPr eaLnBrk="1" hangingPunct="1">
              <a:lnSpc>
                <a:spcPct val="90000"/>
              </a:lnSpc>
            </a:pPr>
            <a:r>
              <a:rPr lang="en-US" sz="2600" dirty="0" smtClean="0"/>
              <a:t>Breaking down ROA allows investors to identify the components that are driving company profits.</a:t>
            </a:r>
          </a:p>
          <a:p>
            <a:pPr eaLnBrk="1" hangingPunct="1">
              <a:lnSpc>
                <a:spcPct val="90000"/>
              </a:lnSpc>
              <a:spcBef>
                <a:spcPct val="380000"/>
              </a:spcBef>
            </a:pPr>
            <a:r>
              <a:rPr lang="en-US" sz="2600" dirty="0" smtClean="0"/>
              <a:t>Investors want to know if ROA is moving up (or down) because of </a:t>
            </a:r>
            <a:r>
              <a:rPr lang="en-US" sz="2600" b="1" dirty="0" smtClean="0"/>
              <a:t>improvement (or deterioration) in the company’s profit margin and/or its total asset turnover.</a:t>
            </a:r>
          </a:p>
        </p:txBody>
      </p:sp>
      <p:graphicFrame>
        <p:nvGraphicFramePr>
          <p:cNvPr id="11266" name="Object 11"/>
          <p:cNvGraphicFramePr>
            <a:graphicFrameLocks noChangeAspect="1"/>
          </p:cNvGraphicFramePr>
          <p:nvPr/>
        </p:nvGraphicFramePr>
        <p:xfrm>
          <a:off x="1000100" y="2857496"/>
          <a:ext cx="7035800" cy="469900"/>
        </p:xfrm>
        <a:graphic>
          <a:graphicData uri="http://schemas.openxmlformats.org/presentationml/2006/ole">
            <p:oleObj spid="_x0000_s1027" name="Equation" r:id="rId3" imgW="3035300" imgH="203200" progId="">
              <p:embed/>
            </p:oleObj>
          </a:graphicData>
        </a:graphic>
      </p:graphicFrame>
    </p:spTree>
  </p:cSld>
  <p:clrMapOvr>
    <a:masterClrMapping/>
  </p:clrMapOvr>
  <p:transition spd="med">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p:cNvSpPr>
            <a:spLocks noGrp="1"/>
          </p:cNvSpPr>
          <p:nvPr>
            <p:ph type="sldNum" sz="quarter" idx="11"/>
          </p:nvPr>
        </p:nvSpPr>
        <p:spPr/>
        <p:txBody>
          <a:bodyPr/>
          <a:lstStyle/>
          <a:p>
            <a:pPr>
              <a:defRPr/>
            </a:pPr>
            <a:r>
              <a:rPr lang="en-US"/>
              <a:t>7-</a:t>
            </a:r>
            <a:fld id="{8BE87EA3-BAAE-4E9C-9986-7F45309E85BC}" type="slidenum">
              <a:rPr lang="en-US"/>
              <a:pPr>
                <a:defRPr/>
              </a:pPr>
              <a:t>54</a:t>
            </a:fld>
            <a:endParaRPr lang="en-US"/>
          </a:p>
        </p:txBody>
      </p:sp>
      <p:sp>
        <p:nvSpPr>
          <p:cNvPr id="12295" name="Rectangle 11"/>
          <p:cNvSpPr>
            <a:spLocks noGrp="1" noChangeArrowheads="1"/>
          </p:cNvSpPr>
          <p:nvPr>
            <p:ph type="body" idx="1"/>
          </p:nvPr>
        </p:nvSpPr>
        <p:spPr>
          <a:xfrm>
            <a:off x="428596" y="1285860"/>
            <a:ext cx="8229600" cy="5286412"/>
          </a:xfrm>
        </p:spPr>
        <p:txBody>
          <a:bodyPr/>
          <a:lstStyle/>
          <a:p>
            <a:pPr eaLnBrk="1" hangingPunct="1">
              <a:lnSpc>
                <a:spcPct val="90000"/>
              </a:lnSpc>
            </a:pPr>
            <a:r>
              <a:rPr lang="en-US" sz="2600" dirty="0" smtClean="0"/>
              <a:t>Breaking down ROE allows investors to identify the impact of financial leverage on company return.</a:t>
            </a:r>
          </a:p>
          <a:p>
            <a:pPr eaLnBrk="1" hangingPunct="1">
              <a:lnSpc>
                <a:spcPct val="90000"/>
              </a:lnSpc>
              <a:spcBef>
                <a:spcPct val="500000"/>
              </a:spcBef>
            </a:pPr>
            <a:r>
              <a:rPr lang="en-US" sz="2600" dirty="0" smtClean="0"/>
              <a:t>Investors want to know if ROE is moving up (or down) because of </a:t>
            </a:r>
            <a:r>
              <a:rPr lang="en-US" sz="2600" b="1" dirty="0" smtClean="0"/>
              <a:t>how much debt the company is using or because of how the firm is managing its assets and operations.</a:t>
            </a:r>
          </a:p>
        </p:txBody>
      </p:sp>
      <p:graphicFrame>
        <p:nvGraphicFramePr>
          <p:cNvPr id="12290" name="Object 12"/>
          <p:cNvGraphicFramePr>
            <a:graphicFrameLocks noChangeAspect="1"/>
          </p:cNvGraphicFramePr>
          <p:nvPr/>
        </p:nvGraphicFramePr>
        <p:xfrm>
          <a:off x="2571736" y="2357430"/>
          <a:ext cx="3992562" cy="382587"/>
        </p:xfrm>
        <a:graphic>
          <a:graphicData uri="http://schemas.openxmlformats.org/presentationml/2006/ole">
            <p:oleObj spid="_x0000_s2052" name="Equation" r:id="rId3" imgW="2133600" imgH="203200" progId="">
              <p:embed/>
            </p:oleObj>
          </a:graphicData>
        </a:graphic>
      </p:graphicFrame>
      <p:graphicFrame>
        <p:nvGraphicFramePr>
          <p:cNvPr id="12291" name="Object 13"/>
          <p:cNvGraphicFramePr>
            <a:graphicFrameLocks noChangeAspect="1"/>
          </p:cNvGraphicFramePr>
          <p:nvPr/>
        </p:nvGraphicFramePr>
        <p:xfrm>
          <a:off x="2143108" y="3000372"/>
          <a:ext cx="5324475" cy="796926"/>
        </p:xfrm>
        <a:graphic>
          <a:graphicData uri="http://schemas.openxmlformats.org/presentationml/2006/ole">
            <p:oleObj spid="_x0000_s2053" name="Equation" r:id="rId4" imgW="2921000" imgH="419100" progId="">
              <p:embed/>
            </p:oleObj>
          </a:graphicData>
        </a:graphic>
      </p:graphicFrame>
      <p:sp>
        <p:nvSpPr>
          <p:cNvPr id="9" name="Rectangle 9"/>
          <p:cNvSpPr>
            <a:spLocks noGrp="1" noChangeArrowheads="1"/>
          </p:cNvSpPr>
          <p:nvPr>
            <p:ph type="title"/>
          </p:nvPr>
        </p:nvSpPr>
        <p:spPr>
          <a:xfrm>
            <a:off x="214282" y="274638"/>
            <a:ext cx="8572560" cy="1143000"/>
          </a:xfrm>
        </p:spPr>
        <p:txBody>
          <a:bodyPr/>
          <a:lstStyle/>
          <a:p>
            <a:pPr eaLnBrk="1" hangingPunct="1"/>
            <a:r>
              <a:rPr lang="en-US" sz="4300" dirty="0" smtClean="0"/>
              <a:t>Implications of the DuPont formula </a:t>
            </a:r>
          </a:p>
        </p:txBody>
      </p:sp>
    </p:spTree>
  </p:cSld>
  <p:clrMapOvr>
    <a:masterClrMapping/>
  </p:clrMapOvr>
  <p:transition spd="med">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1D4670DE-26E5-4336-9777-8F52CC2A98E6}" type="slidenum">
              <a:rPr lang="en-US"/>
              <a:pPr>
                <a:defRPr/>
              </a:pPr>
              <a:t>55</a:t>
            </a:fld>
            <a:endParaRPr lang="en-US"/>
          </a:p>
        </p:txBody>
      </p:sp>
      <p:sp>
        <p:nvSpPr>
          <p:cNvPr id="50180" name="Rectangle 2"/>
          <p:cNvSpPr>
            <a:spLocks noGrp="1" noChangeArrowheads="1"/>
          </p:cNvSpPr>
          <p:nvPr>
            <p:ph type="title"/>
          </p:nvPr>
        </p:nvSpPr>
        <p:spPr/>
        <p:txBody>
          <a:bodyPr/>
          <a:lstStyle/>
          <a:p>
            <a:pPr eaLnBrk="1" hangingPunct="1"/>
            <a:r>
              <a:rPr lang="en-US" dirty="0" smtClean="0"/>
              <a:t>Warning signs!</a:t>
            </a:r>
          </a:p>
        </p:txBody>
      </p:sp>
      <p:sp>
        <p:nvSpPr>
          <p:cNvPr id="50181" name="Rectangle 3"/>
          <p:cNvSpPr>
            <a:spLocks noGrp="1" noChangeArrowheads="1"/>
          </p:cNvSpPr>
          <p:nvPr>
            <p:ph type="body" idx="1"/>
          </p:nvPr>
        </p:nvSpPr>
        <p:spPr>
          <a:xfrm>
            <a:off x="357158" y="1428736"/>
            <a:ext cx="8382000" cy="4500594"/>
          </a:xfrm>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spcBef>
                <a:spcPct val="40000"/>
              </a:spcBef>
              <a:buFontTx/>
              <a:buNone/>
            </a:pPr>
            <a:r>
              <a:rPr lang="en-US" sz="2400" dirty="0" smtClean="0"/>
              <a:t>    The following financial statement developments could indicate a company heading for financial problems:</a:t>
            </a:r>
          </a:p>
          <a:p>
            <a:pPr eaLnBrk="1" hangingPunct="1">
              <a:lnSpc>
                <a:spcPct val="90000"/>
              </a:lnSpc>
              <a:spcBef>
                <a:spcPct val="40000"/>
              </a:spcBef>
            </a:pPr>
            <a:r>
              <a:rPr lang="en-US" sz="2400" dirty="0" smtClean="0"/>
              <a:t>Inventories and receivables growing faster than sales</a:t>
            </a:r>
          </a:p>
          <a:p>
            <a:pPr eaLnBrk="1" hangingPunct="1">
              <a:lnSpc>
                <a:spcPct val="90000"/>
              </a:lnSpc>
              <a:spcBef>
                <a:spcPct val="40000"/>
              </a:spcBef>
            </a:pPr>
            <a:r>
              <a:rPr lang="en-US" sz="2400" dirty="0" smtClean="0"/>
              <a:t>A falling current ratio, caused by current liabilities increasing faster than current assets</a:t>
            </a:r>
          </a:p>
          <a:p>
            <a:pPr eaLnBrk="1" hangingPunct="1">
              <a:lnSpc>
                <a:spcPct val="90000"/>
              </a:lnSpc>
              <a:spcBef>
                <a:spcPct val="40000"/>
              </a:spcBef>
            </a:pPr>
            <a:r>
              <a:rPr lang="en-US" sz="2400" dirty="0" smtClean="0"/>
              <a:t>A high and rapidly increasing debt-to-equity ratio, suggesting problems with servicing debt in future</a:t>
            </a:r>
          </a:p>
          <a:p>
            <a:pPr eaLnBrk="1" hangingPunct="1">
              <a:lnSpc>
                <a:spcPct val="90000"/>
              </a:lnSpc>
              <a:spcBef>
                <a:spcPct val="40000"/>
              </a:spcBef>
            </a:pPr>
            <a:r>
              <a:rPr lang="en-US" sz="2400" dirty="0" smtClean="0"/>
              <a:t>Cash flow from operations dropping below net income</a:t>
            </a:r>
          </a:p>
          <a:p>
            <a:pPr eaLnBrk="1" hangingPunct="1">
              <a:lnSpc>
                <a:spcPct val="90000"/>
              </a:lnSpc>
              <a:spcBef>
                <a:spcPct val="40000"/>
              </a:spcBef>
            </a:pPr>
            <a:r>
              <a:rPr lang="en-US" sz="2400" dirty="0" smtClean="0"/>
              <a:t>Presence of lots of indecipherable off-balance sheet accounts and extraordinary income entries</a:t>
            </a:r>
          </a:p>
        </p:txBody>
      </p:sp>
    </p:spTree>
  </p:cSld>
  <p:clrMapOvr>
    <a:masterClrMapping/>
  </p:clrMapOvr>
  <p:transition spd="med">
    <p:wipe dir="r"/>
  </p:transition>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3999</TotalTime>
  <Words>3304</Words>
  <Application>Microsoft Office PowerPoint</Application>
  <PresentationFormat>On-screen Show (4:3)</PresentationFormat>
  <Paragraphs>558</Paragraphs>
  <Slides>55</Slides>
  <Notes>15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55</vt:i4>
      </vt:variant>
    </vt:vector>
  </HeadingPairs>
  <TitlesOfParts>
    <vt:vector size="57" baseType="lpstr">
      <vt:lpstr>Default Design</vt:lpstr>
      <vt:lpstr>Equation</vt:lpstr>
      <vt:lpstr> Equity Analysis FN 451</vt:lpstr>
      <vt:lpstr>Slide 2</vt:lpstr>
      <vt:lpstr>Role of an equity analyst:  “My 4 Rs”  </vt:lpstr>
      <vt:lpstr>Role of an equity analyst: Fundamental value </vt:lpstr>
      <vt:lpstr>Fundamental analysis</vt:lpstr>
      <vt:lpstr>Slide 6</vt:lpstr>
      <vt:lpstr>Why fundamental analysis is    important?</vt:lpstr>
      <vt:lpstr>Intrinsic value and market value </vt:lpstr>
      <vt:lpstr>Cost of equity</vt:lpstr>
      <vt:lpstr>CAPM assumptions</vt:lpstr>
      <vt:lpstr>Market anomaly</vt:lpstr>
      <vt:lpstr>Behavioral finance</vt:lpstr>
      <vt:lpstr>Investment action</vt:lpstr>
      <vt:lpstr>Slide 14</vt:lpstr>
      <vt:lpstr>Aim of economic analysis</vt:lpstr>
      <vt:lpstr>Aim of economic analysis: Business cycle</vt:lpstr>
      <vt:lpstr>The environment in favor of equity securities price</vt:lpstr>
      <vt:lpstr>Key Economic Factors that Affect the Business Cycle</vt:lpstr>
      <vt:lpstr>Slide 19</vt:lpstr>
      <vt:lpstr>Components of industry analysis</vt:lpstr>
      <vt:lpstr>Components of industry analysis: Asset allocation</vt:lpstr>
      <vt:lpstr>Industry grouping </vt:lpstr>
      <vt:lpstr> Characteristics of an Industry:  Price history (valuation)  </vt:lpstr>
      <vt:lpstr>Characteristics of an industry:  operating performance</vt:lpstr>
      <vt:lpstr>The Business Cycle &amp; Industry Sectors</vt:lpstr>
      <vt:lpstr>The Business Cycle &amp; Industry Sectors: </vt:lpstr>
      <vt:lpstr>Slide 27</vt:lpstr>
      <vt:lpstr>Empirical evidence:  Rotation strategy and  the Business Cycle</vt:lpstr>
      <vt:lpstr>Slide 29</vt:lpstr>
      <vt:lpstr>Cyclical or non-cyclical </vt:lpstr>
      <vt:lpstr>Capital intensive industry</vt:lpstr>
      <vt:lpstr>Differentiated or commodity-like</vt:lpstr>
      <vt:lpstr>Industry life cycle </vt:lpstr>
      <vt:lpstr>Industry life cycle </vt:lpstr>
      <vt:lpstr>Early stage of industry life cycle </vt:lpstr>
      <vt:lpstr>Growth stage of industry life cycle </vt:lpstr>
      <vt:lpstr>Shakeout stage of industry life cycle </vt:lpstr>
      <vt:lpstr>Mature stage of industry life cycle </vt:lpstr>
      <vt:lpstr>Decline stage of industry life cycle </vt:lpstr>
      <vt:lpstr>Analysis of business strategy </vt:lpstr>
      <vt:lpstr>Slide 41</vt:lpstr>
      <vt:lpstr>Porter’s the five competitive forces:    Analysis of Industry Competition</vt:lpstr>
      <vt:lpstr>Porter’s the five competitive forces:    Analysis of Industry Competition</vt:lpstr>
      <vt:lpstr>Analysis of Industry Competition</vt:lpstr>
      <vt:lpstr>Case study and assignment 2: Industry analysis</vt:lpstr>
      <vt:lpstr>Slide 46</vt:lpstr>
      <vt:lpstr>Why company Analysis?</vt:lpstr>
      <vt:lpstr>Company Analysis</vt:lpstr>
      <vt:lpstr>Financial statements projection  </vt:lpstr>
      <vt:lpstr>Financial statements projection  </vt:lpstr>
      <vt:lpstr>Analysis of financial Statements </vt:lpstr>
      <vt:lpstr>Slide 52</vt:lpstr>
      <vt:lpstr>Implications of the DuPont formula </vt:lpstr>
      <vt:lpstr>Implications of the DuPont formula </vt:lpstr>
      <vt:lpstr>Warning signs!</vt:lpstr>
    </vt:vector>
  </TitlesOfParts>
  <Company>support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Aod</cp:lastModifiedBy>
  <cp:revision>509</cp:revision>
  <cp:lastPrinted>2013-01-08T09:02:26Z</cp:lastPrinted>
  <dcterms:created xsi:type="dcterms:W3CDTF">2004-10-29T04:51:12Z</dcterms:created>
  <dcterms:modified xsi:type="dcterms:W3CDTF">2013-01-21T04:54:18Z</dcterms:modified>
</cp:coreProperties>
</file>