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1" r:id="rId1"/>
  </p:sldMasterIdLst>
  <p:notesMasterIdLst>
    <p:notesMasterId r:id="rId95"/>
  </p:notesMasterIdLst>
  <p:sldIdLst>
    <p:sldId id="289" r:id="rId2"/>
    <p:sldId id="257" r:id="rId3"/>
    <p:sldId id="258" r:id="rId4"/>
    <p:sldId id="259" r:id="rId5"/>
    <p:sldId id="260" r:id="rId6"/>
    <p:sldId id="261" r:id="rId7"/>
    <p:sldId id="324" r:id="rId8"/>
    <p:sldId id="325" r:id="rId9"/>
    <p:sldId id="262" r:id="rId10"/>
    <p:sldId id="263" r:id="rId11"/>
    <p:sldId id="326" r:id="rId12"/>
    <p:sldId id="264" r:id="rId13"/>
    <p:sldId id="327" r:id="rId14"/>
    <p:sldId id="328" r:id="rId15"/>
    <p:sldId id="265" r:id="rId16"/>
    <p:sldId id="266" r:id="rId17"/>
    <p:sldId id="267" r:id="rId18"/>
    <p:sldId id="329" r:id="rId19"/>
    <p:sldId id="330" r:id="rId20"/>
    <p:sldId id="331" r:id="rId21"/>
    <p:sldId id="332" r:id="rId22"/>
    <p:sldId id="268" r:id="rId23"/>
    <p:sldId id="269" r:id="rId24"/>
    <p:sldId id="333" r:id="rId25"/>
    <p:sldId id="334" r:id="rId26"/>
    <p:sldId id="270" r:id="rId27"/>
    <p:sldId id="335" r:id="rId28"/>
    <p:sldId id="336" r:id="rId29"/>
    <p:sldId id="271" r:id="rId30"/>
    <p:sldId id="272" r:id="rId31"/>
    <p:sldId id="273" r:id="rId32"/>
    <p:sldId id="274" r:id="rId33"/>
    <p:sldId id="337" r:id="rId34"/>
    <p:sldId id="338" r:id="rId35"/>
    <p:sldId id="339" r:id="rId36"/>
    <p:sldId id="275" r:id="rId37"/>
    <p:sldId id="276" r:id="rId38"/>
    <p:sldId id="277" r:id="rId39"/>
    <p:sldId id="340" r:id="rId40"/>
    <p:sldId id="341" r:id="rId41"/>
    <p:sldId id="342" r:id="rId42"/>
    <p:sldId id="343" r:id="rId43"/>
    <p:sldId id="344" r:id="rId44"/>
    <p:sldId id="345" r:id="rId45"/>
    <p:sldId id="278" r:id="rId46"/>
    <p:sldId id="279" r:id="rId47"/>
    <p:sldId id="280" r:id="rId48"/>
    <p:sldId id="281" r:id="rId49"/>
    <p:sldId id="282" r:id="rId50"/>
    <p:sldId id="283" r:id="rId51"/>
    <p:sldId id="346" r:id="rId52"/>
    <p:sldId id="347" r:id="rId53"/>
    <p:sldId id="348" r:id="rId54"/>
    <p:sldId id="349" r:id="rId55"/>
    <p:sldId id="350" r:id="rId56"/>
    <p:sldId id="284" r:id="rId57"/>
    <p:sldId id="285" r:id="rId58"/>
    <p:sldId id="286" r:id="rId59"/>
    <p:sldId id="351" r:id="rId60"/>
    <p:sldId id="287" r:id="rId61"/>
    <p:sldId id="290" r:id="rId62"/>
    <p:sldId id="291" r:id="rId63"/>
    <p:sldId id="292" r:id="rId64"/>
    <p:sldId id="293" r:id="rId65"/>
    <p:sldId id="294" r:id="rId66"/>
    <p:sldId id="295" r:id="rId67"/>
    <p:sldId id="296" r:id="rId68"/>
    <p:sldId id="297" r:id="rId69"/>
    <p:sldId id="298" r:id="rId70"/>
    <p:sldId id="299" r:id="rId71"/>
    <p:sldId id="300" r:id="rId72"/>
    <p:sldId id="301" r:id="rId73"/>
    <p:sldId id="302" r:id="rId74"/>
    <p:sldId id="303" r:id="rId75"/>
    <p:sldId id="304" r:id="rId76"/>
    <p:sldId id="305" r:id="rId77"/>
    <p:sldId id="306" r:id="rId78"/>
    <p:sldId id="307" r:id="rId79"/>
    <p:sldId id="308" r:id="rId80"/>
    <p:sldId id="309" r:id="rId81"/>
    <p:sldId id="310" r:id="rId82"/>
    <p:sldId id="311" r:id="rId83"/>
    <p:sldId id="312" r:id="rId84"/>
    <p:sldId id="313" r:id="rId85"/>
    <p:sldId id="314" r:id="rId86"/>
    <p:sldId id="315" r:id="rId87"/>
    <p:sldId id="316" r:id="rId88"/>
    <p:sldId id="317" r:id="rId89"/>
    <p:sldId id="318" r:id="rId90"/>
    <p:sldId id="319" r:id="rId91"/>
    <p:sldId id="320" r:id="rId92"/>
    <p:sldId id="321" r:id="rId93"/>
    <p:sldId id="322" r:id="rId94"/>
  </p:sldIdLst>
  <p:sldSz cx="9144000" cy="6858000" type="screen4x3"/>
  <p:notesSz cx="6858000" cy="9144000"/>
  <p:defaultTextStyle>
    <a:defPPr>
      <a:defRPr lang="en-GB"/>
    </a:defPPr>
    <a:lvl1pPr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1pPr>
    <a:lvl2pPr marL="742950" indent="-28575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2pPr>
    <a:lvl3pPr marL="11430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3pPr>
    <a:lvl4pPr marL="16002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4pPr>
    <a:lvl5pPr marL="2057400" indent="-228600" algn="l" defTabSz="457200" rtl="0" eaLnBrk="0" fontAlgn="base" hangingPunct="0">
      <a:spcBef>
        <a:spcPct val="0"/>
      </a:spcBef>
      <a:spcAft>
        <a:spcPct val="0"/>
      </a:spcAft>
      <a:defRPr sz="2400" kern="1200">
        <a:solidFill>
          <a:schemeClr val="bg1"/>
        </a:solidFill>
        <a:latin typeface="Times New Roman" panose="02020603050405020304" pitchFamily="18" charset="0"/>
        <a:ea typeface="Microsoft YaHei" panose="020B0503020204020204" pitchFamily="34" charset="-122"/>
        <a:cs typeface="+mn-cs"/>
      </a:defRPr>
    </a:lvl5pPr>
    <a:lvl6pPr marL="22860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6pPr>
    <a:lvl7pPr marL="27432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7pPr>
    <a:lvl8pPr marL="32004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8pPr>
    <a:lvl9pPr marL="3657600" algn="l" defTabSz="914400" rtl="0" eaLnBrk="1" latinLnBrk="0" hangingPunct="1">
      <a:defRPr sz="2400" kern="1200">
        <a:solidFill>
          <a:schemeClr val="bg1"/>
        </a:solidFill>
        <a:latin typeface="Times New Roman" panose="02020603050405020304" pitchFamily="18"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2" d="100"/>
          <a:sy n="72" d="100"/>
        </p:scale>
        <p:origin x="1477" y="35"/>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7" name="Text Box 2"/>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8" name="Text Box 3"/>
          <p:cNvSpPr txBox="1">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9" name="Rectangle 4"/>
          <p:cNvSpPr>
            <a:spLocks noGrp="1" noChangeArrowheads="1"/>
          </p:cNvSpPr>
          <p:nvPr>
            <p:ph type="sldImg"/>
          </p:nvPr>
        </p:nvSpPr>
        <p:spPr bwMode="auto">
          <a:xfrm>
            <a:off x="1143000" y="685800"/>
            <a:ext cx="4570413" cy="3427413"/>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5"/>
          <p:cNvSpPr>
            <a:spLocks noGrp="1" noChangeArrowheads="1"/>
          </p:cNvSpPr>
          <p:nvPr>
            <p:ph type="body"/>
          </p:nvPr>
        </p:nvSpPr>
        <p:spPr bwMode="auto">
          <a:xfrm>
            <a:off x="914400" y="4343400"/>
            <a:ext cx="50276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7111" name="Text Box 6"/>
          <p:cNvSpPr txBox="1">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 name="Rectangle 7"/>
          <p:cNvSpPr>
            <a:spLocks noGrp="1" noChangeArrowheads="1"/>
          </p:cNvSpPr>
          <p:nvPr>
            <p:ph type="sldNum"/>
          </p:nvPr>
        </p:nvSpPr>
        <p:spPr bwMode="auto">
          <a:xfrm>
            <a:off x="3886200" y="8686800"/>
            <a:ext cx="2970213" cy="455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a:buClr>
                <a:srgbClr val="000000"/>
              </a:buClr>
              <a:buSzPct val="45000"/>
              <a:buFont typeface="Wingdings" panose="05000000000000000000" pitchFamily="2" charset="2"/>
              <a:buNone/>
              <a:tabLst>
                <a:tab pos="723900" algn="l"/>
                <a:tab pos="1447800" algn="l"/>
                <a:tab pos="2171700" algn="l"/>
                <a:tab pos="2895600" algn="l"/>
              </a:tabLst>
              <a:defRPr sz="1200">
                <a:solidFill>
                  <a:srgbClr val="000000"/>
                </a:solidFill>
              </a:defRPr>
            </a:lvl1pPr>
          </a:lstStyle>
          <a:p>
            <a:fld id="{D10C45E0-CEAA-4A91-80E2-7E2A9657A8BE}" type="slidenum">
              <a:rPr lang="en-US" altLang="en-US"/>
              <a:pPr/>
              <a:t>‹#›</a:t>
            </a:fld>
            <a:endParaRPr lang="en-US" altLang="en-US"/>
          </a:p>
        </p:txBody>
      </p:sp>
    </p:spTree>
    <p:extLst>
      <p:ext uri="{BB962C8B-B14F-4D97-AF65-F5344CB8AC3E}">
        <p14:creationId xmlns:p14="http://schemas.microsoft.com/office/powerpoint/2010/main" val="2308737959"/>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5F7D296-54D0-4856-A3B8-94DC31B46AD5}" type="slidenum">
              <a:rPr lang="en-US" altLang="en-US" smtClean="0"/>
              <a:pPr>
                <a:spcBef>
                  <a:spcPct val="0"/>
                </a:spcBef>
                <a:buSzPct val="45000"/>
                <a:buFont typeface="Wingdings" panose="05000000000000000000" pitchFamily="2" charset="2"/>
                <a:buNone/>
              </a:pPr>
              <a:t>1</a:t>
            </a:fld>
            <a:endParaRPr lang="en-US" altLang="en-US" smtClean="0"/>
          </a:p>
        </p:txBody>
      </p:sp>
      <p:sp>
        <p:nvSpPr>
          <p:cNvPr id="31747" name="Rectangle 1"/>
          <p:cNvSpPr>
            <a:spLocks noGrp="1" noRot="1" noChangeAspect="1"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Text Box 2"/>
          <p:cNvSpPr>
            <a:spLocks noGrp="1"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31749"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C105C331-6D4B-4F84-8412-999D363C2425}" type="slidenum">
              <a:rPr lang="en-US" altLang="en-US"/>
              <a:pPr algn="r">
                <a:spcBef>
                  <a:spcPct val="0"/>
                </a:spcBef>
                <a:buClrTx/>
                <a:buFontTx/>
                <a:buNone/>
              </a:pPr>
              <a:t>1</a:t>
            </a:fld>
            <a:endParaRPr lang="en-US" altLang="en-US"/>
          </a:p>
        </p:txBody>
      </p:sp>
    </p:spTree>
    <p:extLst>
      <p:ext uri="{BB962C8B-B14F-4D97-AF65-F5344CB8AC3E}">
        <p14:creationId xmlns:p14="http://schemas.microsoft.com/office/powerpoint/2010/main" val="274425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860F152-DC20-4C67-AC45-F499C34D530E}" type="slidenum">
              <a:rPr lang="en-US" altLang="en-US"/>
              <a:pPr>
                <a:spcBef>
                  <a:spcPct val="0"/>
                </a:spcBef>
                <a:buSzPct val="45000"/>
                <a:buFont typeface="Wingdings" panose="05000000000000000000" pitchFamily="2" charset="2"/>
                <a:buNone/>
              </a:pPr>
              <a:t>2</a:t>
            </a:fld>
            <a:endParaRPr lang="en-US" altLang="en-US"/>
          </a:p>
        </p:txBody>
      </p:sp>
      <p:sp>
        <p:nvSpPr>
          <p:cNvPr id="491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9813564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BCFBFB4-AF8E-41A4-8212-CE5B98AE28CE}" type="slidenum">
              <a:rPr lang="en-US" altLang="en-US"/>
              <a:pPr>
                <a:spcBef>
                  <a:spcPct val="0"/>
                </a:spcBef>
                <a:buSzPct val="45000"/>
                <a:buFont typeface="Wingdings" panose="05000000000000000000" pitchFamily="2" charset="2"/>
                <a:buNone/>
              </a:pPr>
              <a:t>3</a:t>
            </a:fld>
            <a:endParaRPr lang="en-US" altLang="en-US"/>
          </a:p>
        </p:txBody>
      </p:sp>
      <p:sp>
        <p:nvSpPr>
          <p:cNvPr id="5017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66440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04892BB-4666-4272-BD29-67328099E0BE}" type="slidenum">
              <a:rPr lang="en-US" altLang="en-US"/>
              <a:pPr>
                <a:spcBef>
                  <a:spcPct val="0"/>
                </a:spcBef>
                <a:buSzPct val="45000"/>
                <a:buFont typeface="Wingdings" panose="05000000000000000000" pitchFamily="2" charset="2"/>
                <a:buNone/>
              </a:pPr>
              <a:t>4</a:t>
            </a:fld>
            <a:endParaRPr lang="en-US" altLang="en-US"/>
          </a:p>
        </p:txBody>
      </p:sp>
      <p:sp>
        <p:nvSpPr>
          <p:cNvPr id="5120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4" name="Text Box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51205"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5228A918-00B9-4FA5-ABCE-D30E28238895}" type="slidenum">
              <a:rPr lang="en-US" altLang="en-US"/>
              <a:pPr algn="r">
                <a:spcBef>
                  <a:spcPct val="0"/>
                </a:spcBef>
                <a:buClrTx/>
                <a:buFontTx/>
                <a:buNone/>
              </a:pPr>
              <a:t>4</a:t>
            </a:fld>
            <a:endParaRPr lang="en-US" altLang="en-US"/>
          </a:p>
        </p:txBody>
      </p:sp>
    </p:spTree>
    <p:extLst>
      <p:ext uri="{BB962C8B-B14F-4D97-AF65-F5344CB8AC3E}">
        <p14:creationId xmlns:p14="http://schemas.microsoft.com/office/powerpoint/2010/main" val="1904015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C0856660-292B-4CCD-AC97-C9AC36AAD258}" type="slidenum">
              <a:rPr lang="en-US" altLang="en-US"/>
              <a:pPr>
                <a:spcBef>
                  <a:spcPct val="0"/>
                </a:spcBef>
                <a:buSzPct val="45000"/>
                <a:buFont typeface="Wingdings" panose="05000000000000000000" pitchFamily="2" charset="2"/>
                <a:buNone/>
              </a:pPr>
              <a:t>5</a:t>
            </a:fld>
            <a:endParaRPr lang="en-US" altLang="en-US"/>
          </a:p>
        </p:txBody>
      </p:sp>
      <p:sp>
        <p:nvSpPr>
          <p:cNvPr id="5222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390184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047C02E-9015-46E8-AFD4-8AA051894907}" type="slidenum">
              <a:rPr lang="en-US" altLang="en-US"/>
              <a:pPr>
                <a:spcBef>
                  <a:spcPct val="0"/>
                </a:spcBef>
                <a:buSzPct val="45000"/>
                <a:buFont typeface="Wingdings" panose="05000000000000000000" pitchFamily="2" charset="2"/>
                <a:buNone/>
              </a:pPr>
              <a:t>6</a:t>
            </a:fld>
            <a:endParaRPr lang="en-US" altLang="en-US"/>
          </a:p>
        </p:txBody>
      </p:sp>
      <p:sp>
        <p:nvSpPr>
          <p:cNvPr id="5325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66987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7F40ACB-6747-40E1-911F-D0475784E904}" type="slidenum">
              <a:rPr lang="en-US" altLang="en-US"/>
              <a:pPr>
                <a:spcBef>
                  <a:spcPct val="0"/>
                </a:spcBef>
                <a:buSzPct val="45000"/>
                <a:buFont typeface="Wingdings" panose="05000000000000000000" pitchFamily="2" charset="2"/>
                <a:buNone/>
              </a:pPr>
              <a:t>9</a:t>
            </a:fld>
            <a:endParaRPr lang="en-US" altLang="en-US"/>
          </a:p>
        </p:txBody>
      </p:sp>
      <p:sp>
        <p:nvSpPr>
          <p:cNvPr id="542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51543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1B13A49-1C13-4032-BDFA-488A37136024}" type="slidenum">
              <a:rPr lang="en-US" altLang="en-US"/>
              <a:pPr>
                <a:spcBef>
                  <a:spcPct val="0"/>
                </a:spcBef>
                <a:buSzPct val="45000"/>
                <a:buFont typeface="Wingdings" panose="05000000000000000000" pitchFamily="2" charset="2"/>
                <a:buNone/>
              </a:pPr>
              <a:t>10</a:t>
            </a:fld>
            <a:endParaRPr lang="en-US" altLang="en-US"/>
          </a:p>
        </p:txBody>
      </p:sp>
      <p:sp>
        <p:nvSpPr>
          <p:cNvPr id="5529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30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842526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9511F61-B3AA-4323-9644-74F7841C79E4}" type="slidenum">
              <a:rPr lang="en-US" altLang="en-US"/>
              <a:pPr>
                <a:spcBef>
                  <a:spcPct val="0"/>
                </a:spcBef>
                <a:buSzPct val="45000"/>
                <a:buFont typeface="Wingdings" panose="05000000000000000000" pitchFamily="2" charset="2"/>
                <a:buNone/>
              </a:pPr>
              <a:t>12</a:t>
            </a:fld>
            <a:endParaRPr lang="en-US" altLang="en-US"/>
          </a:p>
        </p:txBody>
      </p:sp>
      <p:sp>
        <p:nvSpPr>
          <p:cNvPr id="5632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79360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44C0D35-3375-4E4B-97C7-AE5CFFD3915F}" type="slidenum">
              <a:rPr lang="en-US" altLang="en-US"/>
              <a:pPr>
                <a:spcBef>
                  <a:spcPct val="0"/>
                </a:spcBef>
                <a:buSzPct val="45000"/>
                <a:buFont typeface="Wingdings" panose="05000000000000000000" pitchFamily="2" charset="2"/>
                <a:buNone/>
              </a:pPr>
              <a:t>15</a:t>
            </a:fld>
            <a:endParaRPr lang="en-US" altLang="en-US"/>
          </a:p>
        </p:txBody>
      </p:sp>
      <p:sp>
        <p:nvSpPr>
          <p:cNvPr id="5734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680631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BE886D6-A4BA-44F3-886C-9AD4D378B15D}" type="slidenum">
              <a:rPr lang="en-US" altLang="en-US"/>
              <a:pPr>
                <a:spcBef>
                  <a:spcPct val="0"/>
                </a:spcBef>
                <a:buSzPct val="45000"/>
                <a:buFont typeface="Wingdings" panose="05000000000000000000" pitchFamily="2" charset="2"/>
                <a:buNone/>
              </a:pPr>
              <a:t>16</a:t>
            </a:fld>
            <a:endParaRPr lang="en-US" altLang="en-US"/>
          </a:p>
        </p:txBody>
      </p:sp>
      <p:sp>
        <p:nvSpPr>
          <p:cNvPr id="5837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568526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184D368-3BC6-41F1-92D0-99EC36C09B29}" type="slidenum">
              <a:rPr lang="en-US" altLang="en-US"/>
              <a:pPr>
                <a:spcBef>
                  <a:spcPct val="0"/>
                </a:spcBef>
                <a:buSzPct val="45000"/>
                <a:buFont typeface="Wingdings" panose="05000000000000000000" pitchFamily="2" charset="2"/>
                <a:buNone/>
              </a:pPr>
              <a:t>17</a:t>
            </a:fld>
            <a:endParaRPr lang="en-US" altLang="en-US"/>
          </a:p>
        </p:txBody>
      </p:sp>
      <p:sp>
        <p:nvSpPr>
          <p:cNvPr id="5939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048163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7C2A11F6-A68C-40E3-B1F3-1BB0B5980E37}" type="slidenum">
              <a:rPr lang="en-US" altLang="en-US"/>
              <a:pPr>
                <a:spcBef>
                  <a:spcPct val="0"/>
                </a:spcBef>
                <a:buSzPct val="45000"/>
                <a:buFont typeface="Wingdings" panose="05000000000000000000" pitchFamily="2" charset="2"/>
                <a:buNone/>
              </a:pPr>
              <a:t>22</a:t>
            </a:fld>
            <a:endParaRPr lang="en-US" altLang="en-US"/>
          </a:p>
        </p:txBody>
      </p:sp>
      <p:sp>
        <p:nvSpPr>
          <p:cNvPr id="6041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2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051020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084B158-DE46-48AE-A22A-1CB04A19CD4F}" type="slidenum">
              <a:rPr lang="en-US" altLang="en-US"/>
              <a:pPr>
                <a:spcBef>
                  <a:spcPct val="0"/>
                </a:spcBef>
                <a:buSzPct val="45000"/>
                <a:buFont typeface="Wingdings" panose="05000000000000000000" pitchFamily="2" charset="2"/>
                <a:buNone/>
              </a:pPr>
              <a:t>23</a:t>
            </a:fld>
            <a:endParaRPr lang="en-US" altLang="en-US"/>
          </a:p>
        </p:txBody>
      </p:sp>
      <p:sp>
        <p:nvSpPr>
          <p:cNvPr id="6144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585737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5060102-207D-4932-B227-6E260E8B4584}" type="slidenum">
              <a:rPr lang="en-US" altLang="en-US"/>
              <a:pPr>
                <a:spcBef>
                  <a:spcPct val="0"/>
                </a:spcBef>
                <a:buSzPct val="45000"/>
                <a:buFont typeface="Wingdings" panose="05000000000000000000" pitchFamily="2" charset="2"/>
                <a:buNone/>
              </a:pPr>
              <a:t>26</a:t>
            </a:fld>
            <a:endParaRPr lang="en-US" altLang="en-US"/>
          </a:p>
        </p:txBody>
      </p:sp>
      <p:sp>
        <p:nvSpPr>
          <p:cNvPr id="6246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435149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4F13531-F65D-47E3-B096-FB0A060BF25C}" type="slidenum">
              <a:rPr lang="en-US" altLang="en-US"/>
              <a:pPr>
                <a:spcBef>
                  <a:spcPct val="0"/>
                </a:spcBef>
                <a:buSzPct val="45000"/>
                <a:buFont typeface="Wingdings" panose="05000000000000000000" pitchFamily="2" charset="2"/>
                <a:buNone/>
              </a:pPr>
              <a:t>29</a:t>
            </a:fld>
            <a:endParaRPr lang="en-US" altLang="en-US"/>
          </a:p>
        </p:txBody>
      </p:sp>
      <p:sp>
        <p:nvSpPr>
          <p:cNvPr id="6349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349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597181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FC3372F-34E5-47A1-BE0E-C39BA82F12C4}" type="slidenum">
              <a:rPr lang="en-US" altLang="en-US"/>
              <a:pPr>
                <a:spcBef>
                  <a:spcPct val="0"/>
                </a:spcBef>
                <a:buSzPct val="45000"/>
                <a:buFont typeface="Wingdings" panose="05000000000000000000" pitchFamily="2" charset="2"/>
                <a:buNone/>
              </a:pPr>
              <a:t>30</a:t>
            </a:fld>
            <a:endParaRPr lang="en-US" altLang="en-US"/>
          </a:p>
        </p:txBody>
      </p:sp>
      <p:sp>
        <p:nvSpPr>
          <p:cNvPr id="6451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81907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1B30196-EE6C-4293-A6D5-DAAD76111C75}" type="slidenum">
              <a:rPr lang="en-US" altLang="en-US"/>
              <a:pPr>
                <a:spcBef>
                  <a:spcPct val="0"/>
                </a:spcBef>
                <a:buSzPct val="45000"/>
                <a:buFont typeface="Wingdings" panose="05000000000000000000" pitchFamily="2" charset="2"/>
                <a:buNone/>
              </a:pPr>
              <a:t>31</a:t>
            </a:fld>
            <a:endParaRPr lang="en-US" altLang="en-US"/>
          </a:p>
        </p:txBody>
      </p:sp>
      <p:sp>
        <p:nvSpPr>
          <p:cNvPr id="6553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554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50686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3ABB761-AA6E-4050-8518-9FA9E99508CB}" type="slidenum">
              <a:rPr lang="en-US" altLang="en-US"/>
              <a:pPr>
                <a:spcBef>
                  <a:spcPct val="0"/>
                </a:spcBef>
                <a:buSzPct val="45000"/>
                <a:buFont typeface="Wingdings" panose="05000000000000000000" pitchFamily="2" charset="2"/>
                <a:buNone/>
              </a:pPr>
              <a:t>32</a:t>
            </a:fld>
            <a:endParaRPr lang="en-US" altLang="en-US"/>
          </a:p>
        </p:txBody>
      </p:sp>
      <p:sp>
        <p:nvSpPr>
          <p:cNvPr id="6656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553662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0033424-DB81-458A-AAD5-7FB4AE7EB4AA}" type="slidenum">
              <a:rPr lang="en-US" altLang="en-US"/>
              <a:pPr>
                <a:spcBef>
                  <a:spcPct val="0"/>
                </a:spcBef>
                <a:buSzPct val="45000"/>
                <a:buFont typeface="Wingdings" panose="05000000000000000000" pitchFamily="2" charset="2"/>
                <a:buNone/>
              </a:pPr>
              <a:t>36</a:t>
            </a:fld>
            <a:endParaRPr lang="en-US" altLang="en-US"/>
          </a:p>
        </p:txBody>
      </p:sp>
      <p:sp>
        <p:nvSpPr>
          <p:cNvPr id="6758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778593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8459A7C-B2EE-4547-A5A6-9433A7390054}" type="slidenum">
              <a:rPr lang="en-US" altLang="en-US"/>
              <a:pPr>
                <a:spcBef>
                  <a:spcPct val="0"/>
                </a:spcBef>
                <a:buSzPct val="45000"/>
                <a:buFont typeface="Wingdings" panose="05000000000000000000" pitchFamily="2" charset="2"/>
                <a:buNone/>
              </a:pPr>
              <a:t>37</a:t>
            </a:fld>
            <a:endParaRPr lang="en-US" altLang="en-US"/>
          </a:p>
        </p:txBody>
      </p:sp>
      <p:sp>
        <p:nvSpPr>
          <p:cNvPr id="6861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861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1662249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AC98E20-D225-45C0-A214-EF4191E9CB99}" type="slidenum">
              <a:rPr lang="en-US" altLang="en-US"/>
              <a:pPr>
                <a:spcBef>
                  <a:spcPct val="0"/>
                </a:spcBef>
                <a:buSzPct val="45000"/>
                <a:buFont typeface="Wingdings" panose="05000000000000000000" pitchFamily="2" charset="2"/>
                <a:buNone/>
              </a:pPr>
              <a:t>38</a:t>
            </a:fld>
            <a:endParaRPr lang="en-US" altLang="en-US"/>
          </a:p>
        </p:txBody>
      </p:sp>
      <p:sp>
        <p:nvSpPr>
          <p:cNvPr id="6963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81459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72323646-41BA-421C-BA3E-83ECAE65F435}" type="slidenum">
              <a:rPr lang="en-US" altLang="en-US"/>
              <a:pPr>
                <a:spcBef>
                  <a:spcPct val="0"/>
                </a:spcBef>
                <a:buSzPct val="45000"/>
                <a:buFont typeface="Wingdings" panose="05000000000000000000" pitchFamily="2" charset="2"/>
                <a:buNone/>
              </a:pPr>
              <a:t>45</a:t>
            </a:fld>
            <a:endParaRPr lang="en-US" altLang="en-US"/>
          </a:p>
        </p:txBody>
      </p:sp>
      <p:sp>
        <p:nvSpPr>
          <p:cNvPr id="7065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6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023080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02F8B17-3AE7-4F1F-BB38-7B0438ACDA74}" type="slidenum">
              <a:rPr lang="en-US" altLang="en-US"/>
              <a:pPr>
                <a:spcBef>
                  <a:spcPct val="0"/>
                </a:spcBef>
                <a:buSzPct val="45000"/>
                <a:buFont typeface="Wingdings" panose="05000000000000000000" pitchFamily="2" charset="2"/>
                <a:buNone/>
              </a:pPr>
              <a:t>46</a:t>
            </a:fld>
            <a:endParaRPr lang="en-US" altLang="en-US"/>
          </a:p>
        </p:txBody>
      </p:sp>
      <p:sp>
        <p:nvSpPr>
          <p:cNvPr id="7168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68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732306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A0C5889-DDD8-4231-B340-73A309185C0E}" type="slidenum">
              <a:rPr lang="en-US" altLang="en-US"/>
              <a:pPr>
                <a:spcBef>
                  <a:spcPct val="0"/>
                </a:spcBef>
                <a:buSzPct val="45000"/>
                <a:buFont typeface="Wingdings" panose="05000000000000000000" pitchFamily="2" charset="2"/>
                <a:buNone/>
              </a:pPr>
              <a:t>47</a:t>
            </a:fld>
            <a:endParaRPr lang="en-US" altLang="en-US"/>
          </a:p>
        </p:txBody>
      </p:sp>
      <p:sp>
        <p:nvSpPr>
          <p:cNvPr id="7270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270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6119698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CCE8EF0E-A68A-4AEC-B98D-CAA3EB0F7DDC}" type="slidenum">
              <a:rPr lang="en-US" altLang="en-US"/>
              <a:pPr>
                <a:spcBef>
                  <a:spcPct val="0"/>
                </a:spcBef>
                <a:buSzPct val="45000"/>
                <a:buFont typeface="Wingdings" panose="05000000000000000000" pitchFamily="2" charset="2"/>
                <a:buNone/>
              </a:pPr>
              <a:t>48</a:t>
            </a:fld>
            <a:endParaRPr lang="en-US" altLang="en-US"/>
          </a:p>
        </p:txBody>
      </p:sp>
      <p:sp>
        <p:nvSpPr>
          <p:cNvPr id="7373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3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464032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4714C5A-DB43-4F02-B1E9-06E9F1894123}" type="slidenum">
              <a:rPr lang="en-US" altLang="en-US"/>
              <a:pPr>
                <a:spcBef>
                  <a:spcPct val="0"/>
                </a:spcBef>
                <a:buSzPct val="45000"/>
                <a:buFont typeface="Wingdings" panose="05000000000000000000" pitchFamily="2" charset="2"/>
                <a:buNone/>
              </a:pPr>
              <a:t>49</a:t>
            </a:fld>
            <a:endParaRPr lang="en-US" altLang="en-US"/>
          </a:p>
        </p:txBody>
      </p:sp>
      <p:sp>
        <p:nvSpPr>
          <p:cNvPr id="747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475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483553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3116243-F18A-45D2-8DE1-4FF6F0426E2B}" type="slidenum">
              <a:rPr lang="en-US" altLang="en-US"/>
              <a:pPr>
                <a:spcBef>
                  <a:spcPct val="0"/>
                </a:spcBef>
                <a:buSzPct val="45000"/>
                <a:buFont typeface="Wingdings" panose="05000000000000000000" pitchFamily="2" charset="2"/>
                <a:buNone/>
              </a:pPr>
              <a:t>50</a:t>
            </a:fld>
            <a:endParaRPr lang="en-US" altLang="en-US"/>
          </a:p>
        </p:txBody>
      </p:sp>
      <p:sp>
        <p:nvSpPr>
          <p:cNvPr id="7577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780"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2000727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16B4354-EBB8-4EC6-94B4-5BAD80ECBE47}" type="slidenum">
              <a:rPr lang="en-US" altLang="en-US"/>
              <a:pPr>
                <a:spcBef>
                  <a:spcPct val="0"/>
                </a:spcBef>
                <a:buSzPct val="45000"/>
                <a:buFont typeface="Wingdings" panose="05000000000000000000" pitchFamily="2" charset="2"/>
                <a:buNone/>
              </a:pPr>
              <a:t>56</a:t>
            </a:fld>
            <a:endParaRPr lang="en-US" altLang="en-US"/>
          </a:p>
        </p:txBody>
      </p:sp>
      <p:sp>
        <p:nvSpPr>
          <p:cNvPr id="7680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6804"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1069462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733068B-3E9E-40BF-B9DF-2881C26FB01F}" type="slidenum">
              <a:rPr lang="en-US" altLang="en-US"/>
              <a:pPr>
                <a:spcBef>
                  <a:spcPct val="0"/>
                </a:spcBef>
                <a:buSzPct val="45000"/>
                <a:buFont typeface="Wingdings" panose="05000000000000000000" pitchFamily="2" charset="2"/>
                <a:buNone/>
              </a:pPr>
              <a:t>57</a:t>
            </a:fld>
            <a:endParaRPr lang="en-US" altLang="en-US"/>
          </a:p>
        </p:txBody>
      </p:sp>
      <p:sp>
        <p:nvSpPr>
          <p:cNvPr id="7782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7828"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7606259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2259953-85AD-4AE1-BB55-A78E59EC55A4}" type="slidenum">
              <a:rPr lang="en-US" altLang="en-US"/>
              <a:pPr>
                <a:spcBef>
                  <a:spcPct val="0"/>
                </a:spcBef>
                <a:buSzPct val="45000"/>
                <a:buFont typeface="Wingdings" panose="05000000000000000000" pitchFamily="2" charset="2"/>
                <a:buNone/>
              </a:pPr>
              <a:t>58</a:t>
            </a:fld>
            <a:endParaRPr lang="en-US" altLang="en-US"/>
          </a:p>
        </p:txBody>
      </p:sp>
      <p:sp>
        <p:nvSpPr>
          <p:cNvPr id="7885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8852"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1831689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B5EACA5-B876-4413-B110-3FE933B354B4}" type="slidenum">
              <a:rPr lang="en-US" altLang="en-US"/>
              <a:pPr>
                <a:spcBef>
                  <a:spcPct val="0"/>
                </a:spcBef>
                <a:buSzPct val="45000"/>
                <a:buFont typeface="Wingdings" panose="05000000000000000000" pitchFamily="2" charset="2"/>
                <a:buNone/>
              </a:pPr>
              <a:t>60</a:t>
            </a:fld>
            <a:endParaRPr lang="en-US" altLang="en-US"/>
          </a:p>
        </p:txBody>
      </p:sp>
      <p:sp>
        <p:nvSpPr>
          <p:cNvPr id="798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9876" name="Rectangle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40708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AEB5C0B-3B2D-47DE-A2A9-F7B140B25AD0}" type="slidenum">
              <a:rPr lang="en-US" altLang="en-US"/>
              <a:pPr>
                <a:spcBef>
                  <a:spcPct val="0"/>
                </a:spcBef>
              </a:pPr>
              <a:t>62</a:t>
            </a:fld>
            <a:endParaRPr lang="en-US" altLang="en-US"/>
          </a:p>
        </p:txBody>
      </p:sp>
    </p:spTree>
    <p:extLst>
      <p:ext uri="{BB962C8B-B14F-4D97-AF65-F5344CB8AC3E}">
        <p14:creationId xmlns:p14="http://schemas.microsoft.com/office/powerpoint/2010/main" val="32240059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23C833D-8D24-45F6-AD90-593DCDD1EF36}" type="slidenum">
              <a:rPr lang="en-US" altLang="en-US"/>
              <a:pPr>
                <a:spcBef>
                  <a:spcPct val="0"/>
                </a:spcBef>
              </a:pPr>
              <a:t>63</a:t>
            </a:fld>
            <a:endParaRPr lang="en-US" altLang="en-US"/>
          </a:p>
        </p:txBody>
      </p:sp>
    </p:spTree>
    <p:extLst>
      <p:ext uri="{BB962C8B-B14F-4D97-AF65-F5344CB8AC3E}">
        <p14:creationId xmlns:p14="http://schemas.microsoft.com/office/powerpoint/2010/main" val="4565962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F9ECB93-2629-4BED-B934-CFC42162F113}" type="slidenum">
              <a:rPr lang="en-US" altLang="en-US"/>
              <a:pPr>
                <a:spcBef>
                  <a:spcPct val="0"/>
                </a:spcBef>
              </a:pPr>
              <a:t>64</a:t>
            </a:fld>
            <a:endParaRPr lang="en-US" altLang="en-US"/>
          </a:p>
        </p:txBody>
      </p:sp>
    </p:spTree>
    <p:extLst>
      <p:ext uri="{BB962C8B-B14F-4D97-AF65-F5344CB8AC3E}">
        <p14:creationId xmlns:p14="http://schemas.microsoft.com/office/powerpoint/2010/main" val="35232073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CFEDF1B-0835-429E-91F6-E5D7A284407C}" type="slidenum">
              <a:rPr lang="en-US" altLang="en-US"/>
              <a:pPr>
                <a:spcBef>
                  <a:spcPct val="0"/>
                </a:spcBef>
              </a:pPr>
              <a:t>66</a:t>
            </a:fld>
            <a:endParaRPr lang="en-US" altLang="en-US"/>
          </a:p>
        </p:txBody>
      </p:sp>
    </p:spTree>
    <p:extLst>
      <p:ext uri="{BB962C8B-B14F-4D97-AF65-F5344CB8AC3E}">
        <p14:creationId xmlns:p14="http://schemas.microsoft.com/office/powerpoint/2010/main" val="20949512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D8DEEA3-21D3-49D9-AE8E-55DE5B3C9A08}" type="slidenum">
              <a:rPr lang="en-US" altLang="en-US"/>
              <a:pPr>
                <a:spcBef>
                  <a:spcPct val="0"/>
                </a:spcBef>
              </a:pPr>
              <a:t>67</a:t>
            </a:fld>
            <a:endParaRPr lang="en-US" altLang="en-US"/>
          </a:p>
        </p:txBody>
      </p:sp>
    </p:spTree>
    <p:extLst>
      <p:ext uri="{BB962C8B-B14F-4D97-AF65-F5344CB8AC3E}">
        <p14:creationId xmlns:p14="http://schemas.microsoft.com/office/powerpoint/2010/main" val="14736587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740A360-0BD2-49A3-84DF-60D07FA83C24}" type="slidenum">
              <a:rPr lang="en-US" altLang="en-US"/>
              <a:pPr>
                <a:spcBef>
                  <a:spcPct val="0"/>
                </a:spcBef>
              </a:pPr>
              <a:t>70</a:t>
            </a:fld>
            <a:endParaRPr lang="en-US" altLang="en-US"/>
          </a:p>
        </p:txBody>
      </p:sp>
    </p:spTree>
    <p:extLst>
      <p:ext uri="{BB962C8B-B14F-4D97-AF65-F5344CB8AC3E}">
        <p14:creationId xmlns:p14="http://schemas.microsoft.com/office/powerpoint/2010/main" val="21735285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1B13261-3F8E-4561-A195-A045630C33C3}" type="slidenum">
              <a:rPr lang="en-US" altLang="en-US"/>
              <a:pPr>
                <a:spcBef>
                  <a:spcPct val="0"/>
                </a:spcBef>
              </a:pPr>
              <a:t>76</a:t>
            </a:fld>
            <a:endParaRPr lang="en-US" altLang="en-US"/>
          </a:p>
        </p:txBody>
      </p:sp>
    </p:spTree>
    <p:extLst>
      <p:ext uri="{BB962C8B-B14F-4D97-AF65-F5344CB8AC3E}">
        <p14:creationId xmlns:p14="http://schemas.microsoft.com/office/powerpoint/2010/main" val="15074654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62BFB6A-0532-4A77-AD80-AA8174609373}" type="slidenum">
              <a:rPr lang="en-US" altLang="en-US"/>
              <a:pPr>
                <a:spcBef>
                  <a:spcPct val="0"/>
                </a:spcBef>
              </a:pPr>
              <a:t>80</a:t>
            </a:fld>
            <a:endParaRPr lang="en-US" altLang="en-US"/>
          </a:p>
        </p:txBody>
      </p:sp>
    </p:spTree>
    <p:extLst>
      <p:ext uri="{BB962C8B-B14F-4D97-AF65-F5344CB8AC3E}">
        <p14:creationId xmlns:p14="http://schemas.microsoft.com/office/powerpoint/2010/main" val="2534666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7-</a:t>
            </a:r>
            <a:fld id="{51A1CB05-008C-426F-9A3F-F1E152EBD31F}"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3665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smtClean="0"/>
              <a:t>05-09-15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FCFDB48F-AAC6-4596-8D77-A77ACBCDB9F8}" type="slidenum">
              <a:rPr lang="en-US" altLang="en-US" smtClean="0"/>
              <a:pPr/>
              <a:t>‹#›</a:t>
            </a:fld>
            <a:endParaRPr lang="en-US" altLang="en-US"/>
          </a:p>
        </p:txBody>
      </p:sp>
    </p:spTree>
    <p:extLst>
      <p:ext uri="{BB962C8B-B14F-4D97-AF65-F5344CB8AC3E}">
        <p14:creationId xmlns:p14="http://schemas.microsoft.com/office/powerpoint/2010/main" val="421136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2E43FEF0-EC4B-4032-97A3-16FFBC044FF2}"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8106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 1-</a:t>
            </a:r>
            <a:fld id="{42831C70-CCB9-4C59-B147-7C6262330D33}" type="slidenum">
              <a:rPr lang="en-US" altLang="en-US" smtClean="0"/>
              <a:pPr/>
              <a:t>‹#›</a:t>
            </a:fld>
            <a:endParaRPr lang="en-US" altLang="en-US"/>
          </a:p>
        </p:txBody>
      </p:sp>
    </p:spTree>
    <p:extLst>
      <p:ext uri="{BB962C8B-B14F-4D97-AF65-F5344CB8AC3E}">
        <p14:creationId xmlns:p14="http://schemas.microsoft.com/office/powerpoint/2010/main" val="1040540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CDD072A0-C92B-4E29-B7D7-86523E804A3D}" type="slidenum">
              <a:rPr lang="en-US" altLang="en-US" smtClean="0"/>
              <a:pPr/>
              <a:t>‹#›</a:t>
            </a:fld>
            <a:endParaRPr lang="en-US" altLang="en-US"/>
          </a:p>
        </p:txBody>
      </p:sp>
    </p:spTree>
    <p:extLst>
      <p:ext uri="{BB962C8B-B14F-4D97-AF65-F5344CB8AC3E}">
        <p14:creationId xmlns:p14="http://schemas.microsoft.com/office/powerpoint/2010/main" val="3511778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r>
              <a:rPr lang="en-US" altLang="en-US" smtClean="0"/>
              <a:t>Ch1 -</a:t>
            </a:r>
            <a:fld id="{C90DD724-44C8-4114-837D-1508ACACA38A}" type="slidenum">
              <a:rPr lang="en-US" altLang="en-US" smtClean="0"/>
              <a:pPr/>
              <a:t>‹#›</a:t>
            </a:fld>
            <a:endParaRPr lang="en-US" altLang="en-US"/>
          </a:p>
        </p:txBody>
      </p:sp>
    </p:spTree>
    <p:extLst>
      <p:ext uri="{BB962C8B-B14F-4D97-AF65-F5344CB8AC3E}">
        <p14:creationId xmlns:p14="http://schemas.microsoft.com/office/powerpoint/2010/main" val="3614579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smtClean="0"/>
              <a:pPr/>
              <a:t>05-09-15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47A157EF-9946-4857-8D77-68FF0824DE3D}" type="slidenum">
              <a:rPr lang="en-US" altLang="en-US" smtClean="0"/>
              <a:pPr/>
              <a:t>‹#›</a:t>
            </a:fld>
            <a:endParaRPr lang="en-US" altLang="en-US"/>
          </a:p>
        </p:txBody>
      </p:sp>
    </p:spTree>
    <p:extLst>
      <p:ext uri="{BB962C8B-B14F-4D97-AF65-F5344CB8AC3E}">
        <p14:creationId xmlns:p14="http://schemas.microsoft.com/office/powerpoint/2010/main" val="3539765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smtClean="0"/>
              <a:pPr/>
              <a:t>05-09-15</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r>
              <a:rPr lang="en-US" altLang="en-US" smtClean="0"/>
              <a:t>Ch1 -</a:t>
            </a:r>
            <a:fld id="{9BEFAF4B-8719-45B5-9879-91EA1D761569}" type="slidenum">
              <a:rPr lang="en-US" altLang="en-US" smtClean="0"/>
              <a:pPr/>
              <a:t>‹#›</a:t>
            </a:fld>
            <a:endParaRPr lang="en-US" altLang="en-US"/>
          </a:p>
        </p:txBody>
      </p:sp>
    </p:spTree>
    <p:extLst>
      <p:ext uri="{BB962C8B-B14F-4D97-AF65-F5344CB8AC3E}">
        <p14:creationId xmlns:p14="http://schemas.microsoft.com/office/powerpoint/2010/main" val="1339312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Ch1 -</a:t>
            </a:r>
            <a:fld id="{EB771F84-CCCD-4CED-B02B-92ADCE687E10}" type="slidenum">
              <a:rPr lang="en-US" altLang="en-US" smtClean="0"/>
              <a:pPr/>
              <a:t>‹#›</a:t>
            </a:fld>
            <a:endParaRPr lang="en-US" altLang="en-US"/>
          </a:p>
        </p:txBody>
      </p:sp>
    </p:spTree>
    <p:extLst>
      <p:ext uri="{BB962C8B-B14F-4D97-AF65-F5344CB8AC3E}">
        <p14:creationId xmlns:p14="http://schemas.microsoft.com/office/powerpoint/2010/main" val="2088147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60671B1F-298A-400B-A2B2-07DDC3E3124F}" type="slidenum">
              <a:rPr lang="en-US" altLang="en-US" smtClean="0"/>
              <a:pPr/>
              <a:t>‹#›</a:t>
            </a:fld>
            <a:endParaRPr lang="en-US" altLang="en-US"/>
          </a:p>
        </p:txBody>
      </p:sp>
    </p:spTree>
    <p:extLst>
      <p:ext uri="{BB962C8B-B14F-4D97-AF65-F5344CB8AC3E}">
        <p14:creationId xmlns:p14="http://schemas.microsoft.com/office/powerpoint/2010/main" val="3664773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05-09-15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77910043-DC4C-458E-8F3C-72EB89AB2D98}" type="slidenum">
              <a:rPr lang="en-US" altLang="en-US" smtClean="0"/>
              <a:pPr/>
              <a:t>‹#›</a:t>
            </a:fld>
            <a:endParaRPr lang="en-US" altLang="en-US"/>
          </a:p>
        </p:txBody>
      </p:sp>
    </p:spTree>
    <p:extLst>
      <p:ext uri="{BB962C8B-B14F-4D97-AF65-F5344CB8AC3E}">
        <p14:creationId xmlns:p14="http://schemas.microsoft.com/office/powerpoint/2010/main" val="24189212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6" name="Footer Placeholder 5"/>
          <p:cNvSpPr>
            <a:spLocks noGrp="1" noChangeArrowheads="1"/>
          </p:cNvSpPr>
          <p:nvPr>
            <p:ph type="ftr" sz="quarter" idx="10"/>
          </p:nvPr>
        </p:nvSpPr>
        <p:spPr bwMode="auto">
          <a:xfrm>
            <a:off x="4724400" y="6610350"/>
            <a:ext cx="4419600" cy="2476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800" dirty="0">
                <a:solidFill>
                  <a:schemeClr val="bg1"/>
                </a:solidFill>
                <a:latin typeface="+mn-lt"/>
                <a:ea typeface="Microsoft YaHei" charset="-122"/>
              </a:defRPr>
            </a:lvl1pPr>
          </a:lstStyle>
          <a:p>
            <a:pPr>
              <a:defRPr/>
            </a:pPr>
            <a:r>
              <a:rPr lang="en-US"/>
              <a:t>Copyright © 2014  by the McGraw-Hill Companies, Inc. All rights reserved.</a:t>
            </a:r>
          </a:p>
          <a:p>
            <a:pPr>
              <a:defRPr/>
            </a:pPr>
            <a:endParaRPr lang="en-US"/>
          </a:p>
        </p:txBody>
      </p:sp>
    </p:spTree>
    <p:extLst>
      <p:ext uri="{BB962C8B-B14F-4D97-AF65-F5344CB8AC3E}">
        <p14:creationId xmlns:p14="http://schemas.microsoft.com/office/powerpoint/2010/main" val="2920989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1534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914400"/>
            <a:ext cx="8534400" cy="5562600"/>
          </a:xfrm>
        </p:spPr>
        <p:txBody>
          <a:bodyPr/>
          <a:lstStyle/>
          <a:p>
            <a:pPr lvl="0"/>
            <a:endParaRPr lang="en-US" noProof="0"/>
          </a:p>
        </p:txBody>
      </p:sp>
    </p:spTree>
    <p:extLst>
      <p:ext uri="{BB962C8B-B14F-4D97-AF65-F5344CB8AC3E}">
        <p14:creationId xmlns:p14="http://schemas.microsoft.com/office/powerpoint/2010/main" val="1649946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smtClean="0"/>
              <a:pPr/>
              <a:t>05-09-15</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r>
              <a:rPr lang="en-US" altLang="en-US" smtClean="0"/>
              <a:t>Ch 7-</a:t>
            </a:r>
            <a:fld id="{51A1CB05-008C-426F-9A3F-F1E152EBD31F}" type="slidenum">
              <a:rPr lang="en-US" altLang="en-US" smtClean="0"/>
              <a:pPr/>
              <a:t>‹#›</a:t>
            </a:fld>
            <a:endParaRPr lang="en-US"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683201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5.w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3.xml"/><Relationship Id="rId1" Type="http://schemas.openxmlformats.org/officeDocument/2006/relationships/vmlDrawing" Target="../drawings/vmlDrawing2.vml"/><Relationship Id="rId4" Type="http://schemas.openxmlformats.org/officeDocument/2006/relationships/image" Target="../media/image6.emf"/></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724400" y="6610350"/>
            <a:ext cx="4419600" cy="24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spcBef>
                <a:spcPts val="500"/>
              </a:spcBef>
              <a:buSzPct val="100000"/>
            </a:pPr>
            <a:r>
              <a:rPr lang="en-US" altLang="en-US" sz="800">
                <a:solidFill>
                  <a:srgbClr val="FFFFFF"/>
                </a:solidFill>
                <a:latin typeface="Century Gothic" panose="020B0502020202020204" pitchFamily="34" charset="0"/>
              </a:rPr>
              <a:t>Copyright © 2014 by the McGraw-Hill Companies, Inc. All rights reserved.</a:t>
            </a:r>
          </a:p>
          <a:p>
            <a:pPr algn="r" eaLnBrk="1" hangingPunct="1">
              <a:spcBef>
                <a:spcPts val="500"/>
              </a:spcBef>
              <a:buSzPct val="100000"/>
            </a:pPr>
            <a:endParaRPr lang="en-US" altLang="en-US" sz="800">
              <a:solidFill>
                <a:srgbClr val="FFFFFF"/>
              </a:solidFill>
              <a:latin typeface="Century Gothic" panose="020B0502020202020204" pitchFamily="34" charset="0"/>
            </a:endParaRPr>
          </a:p>
        </p:txBody>
      </p:sp>
      <p:sp>
        <p:nvSpPr>
          <p:cNvPr id="30723" name="Title 2"/>
          <p:cNvSpPr txBox="1">
            <a:spLocks/>
          </p:cNvSpPr>
          <p:nvPr/>
        </p:nvSpPr>
        <p:spPr bwMode="auto">
          <a:xfrm>
            <a:off x="2286000" y="3124200"/>
            <a:ext cx="6172200"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3600">
                <a:solidFill>
                  <a:schemeClr val="accent1"/>
                </a:solidFill>
              </a:rPr>
              <a:t>FN 331: Financial Institutions 		     Management</a:t>
            </a:r>
            <a:endParaRPr lang="th-TH" altLang="en-US" sz="3600">
              <a:solidFill>
                <a:schemeClr val="accent1"/>
              </a:solidFill>
              <a:cs typeface="Cordia New" panose="020B0304020202020204" pitchFamily="34" charset="-34"/>
            </a:endParaRPr>
          </a:p>
        </p:txBody>
      </p:sp>
      <p:sp>
        <p:nvSpPr>
          <p:cNvPr id="30724" name="Subtitle 3"/>
          <p:cNvSpPr txBox="1">
            <a:spLocks/>
          </p:cNvSpPr>
          <p:nvPr/>
        </p:nvSpPr>
        <p:spPr bwMode="auto">
          <a:xfrm>
            <a:off x="2286000" y="5018088"/>
            <a:ext cx="6172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r>
              <a:rPr lang="en-US" altLang="en-US" sz="1800" dirty="0" smtClean="0"/>
              <a:t>Class </a:t>
            </a:r>
            <a:r>
              <a:rPr lang="en-US" altLang="en-US" sz="1800" dirty="0" smtClean="0"/>
              <a:t>8,9 </a:t>
            </a:r>
            <a:endParaRPr lang="th-TH" altLang="en-US" sz="1800" dirty="0"/>
          </a:p>
        </p:txBody>
      </p:sp>
    </p:spTree>
    <p:extLst>
      <p:ext uri="{BB962C8B-B14F-4D97-AF65-F5344CB8AC3E}">
        <p14:creationId xmlns:p14="http://schemas.microsoft.com/office/powerpoint/2010/main" val="152594651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Overview</a:t>
            </a:r>
            <a:r>
              <a:rPr lang="en-US" altLang="en-US" sz="2800">
                <a:solidFill>
                  <a:srgbClr val="990033"/>
                </a:solidFill>
                <a:latin typeface="Century Gothic" panose="020B0502020202020204" pitchFamily="34" charset="0"/>
              </a:rPr>
              <a:t> </a:t>
            </a:r>
          </a:p>
        </p:txBody>
      </p:sp>
      <p:sp>
        <p:nvSpPr>
          <p:cNvPr id="14339" name="Text Box 2"/>
          <p:cNvSpPr txBox="1">
            <a:spLocks noChangeArrowheads="1"/>
          </p:cNvSpPr>
          <p:nvPr/>
        </p:nvSpPr>
        <p:spPr bwMode="auto">
          <a:xfrm>
            <a:off x="381000" y="1295400"/>
            <a:ext cx="83820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This chapter discusses the interest rate risk associated with FIs:</a:t>
            </a:r>
          </a:p>
          <a:p>
            <a:pPr lvl="1">
              <a:spcBef>
                <a:spcPts val="800"/>
              </a:spcBef>
              <a:buClr>
                <a:srgbClr val="333399"/>
              </a:buClr>
              <a:buSzPct val="100000"/>
              <a:buFont typeface="Century Gothic" panose="020B0502020202020204" pitchFamily="34" charset="0"/>
              <a:buChar char="–"/>
            </a:pPr>
            <a:r>
              <a:rPr lang="en-US" altLang="en-US" sz="3200" dirty="0">
                <a:solidFill>
                  <a:srgbClr val="333399"/>
                </a:solidFill>
                <a:latin typeface="Century Gothic" panose="020B0502020202020204" pitchFamily="34" charset="0"/>
              </a:rPr>
              <a:t>Federal Reserve monetary policy</a:t>
            </a:r>
          </a:p>
          <a:p>
            <a:pPr lvl="1">
              <a:spcBef>
                <a:spcPts val="800"/>
              </a:spcBef>
              <a:buClr>
                <a:srgbClr val="333399"/>
              </a:buClr>
              <a:buSzPct val="100000"/>
              <a:buFont typeface="Century Gothic" panose="020B0502020202020204" pitchFamily="34" charset="0"/>
              <a:buChar char="–"/>
            </a:pPr>
            <a:r>
              <a:rPr lang="en-US" altLang="en-US" sz="3200" dirty="0">
                <a:solidFill>
                  <a:srgbClr val="333399"/>
                </a:solidFill>
                <a:latin typeface="Century Gothic" panose="020B0502020202020204" pitchFamily="34" charset="0"/>
              </a:rPr>
              <a:t>Repricing model</a:t>
            </a:r>
          </a:p>
          <a:p>
            <a:pPr>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*Appendices:</a:t>
            </a:r>
          </a:p>
          <a:p>
            <a:pPr lvl="1">
              <a:spcBef>
                <a:spcPts val="800"/>
              </a:spcBef>
              <a:buClr>
                <a:srgbClr val="333399"/>
              </a:buClr>
              <a:buSzPct val="100000"/>
              <a:buFont typeface="Century Gothic" panose="020B0502020202020204" pitchFamily="34" charset="0"/>
              <a:buChar char="–"/>
            </a:pPr>
            <a:r>
              <a:rPr lang="en-US" altLang="en-US" sz="3200" dirty="0">
                <a:solidFill>
                  <a:srgbClr val="333399"/>
                </a:solidFill>
                <a:latin typeface="Century Gothic" panose="020B0502020202020204" pitchFamily="34" charset="0"/>
              </a:rPr>
              <a:t>*Maturity model</a:t>
            </a:r>
          </a:p>
          <a:p>
            <a:pPr lvl="1">
              <a:spcBef>
                <a:spcPts val="800"/>
              </a:spcBef>
              <a:buClr>
                <a:srgbClr val="333399"/>
              </a:buClr>
              <a:buSzPct val="100000"/>
              <a:buFont typeface="Century Gothic" panose="020B0502020202020204" pitchFamily="34" charset="0"/>
              <a:buChar char="–"/>
            </a:pPr>
            <a:r>
              <a:rPr lang="en-US" altLang="en-US" sz="3200" dirty="0">
                <a:solidFill>
                  <a:srgbClr val="333399"/>
                </a:solidFill>
                <a:latin typeface="Century Gothic" panose="020B0502020202020204" pitchFamily="34" charset="0"/>
              </a:rPr>
              <a:t>*Term structure of interest rates</a:t>
            </a:r>
          </a:p>
        </p:txBody>
      </p:sp>
      <p:sp>
        <p:nvSpPr>
          <p:cNvPr id="1434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049F7F7E-C252-43EA-98E4-118A512BC02A}" type="slidenum">
              <a:rPr lang="en-US" altLang="en-US" sz="1100">
                <a:solidFill>
                  <a:srgbClr val="000000"/>
                </a:solidFill>
                <a:latin typeface="Century Gothic" panose="020B0502020202020204" pitchFamily="34" charset="0"/>
              </a:rPr>
              <a:pPr algn="r" eaLnBrk="1" hangingPunct="1">
                <a:buSzPct val="100000"/>
              </a:pPr>
              <a:t>2</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Interest Rates and Net Worth</a:t>
            </a:r>
          </a:p>
        </p:txBody>
      </p:sp>
      <p:sp>
        <p:nvSpPr>
          <p:cNvPr id="1536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FIs exposed to risk due to maturity mismatches between assets and liabilities </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Interest rate changes can have severe adverse impact on net worth</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Thrifts, during 1980s</a:t>
            </a:r>
          </a:p>
        </p:txBody>
      </p:sp>
      <p:sp>
        <p:nvSpPr>
          <p:cNvPr id="1536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9F526C5F-BFA0-4FF6-A11E-F2BDE1767FD0}" type="slidenum">
              <a:rPr lang="en-US" altLang="en-US" sz="1100">
                <a:solidFill>
                  <a:srgbClr val="000000"/>
                </a:solidFill>
                <a:latin typeface="Century Gothic" panose="020B0502020202020204" pitchFamily="34" charset="0"/>
              </a:rPr>
              <a:pPr algn="r" eaLnBrk="1" hangingPunct="1">
                <a:buSzPct val="100000"/>
              </a:pPr>
              <a:t>3</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3600">
                <a:solidFill>
                  <a:srgbClr val="990033"/>
                </a:solidFill>
                <a:latin typeface="Century Gothic" panose="020B0502020202020204" pitchFamily="34" charset="0"/>
              </a:rPr>
              <a:t>US Treasury Bill Rate, 1965 - 2012</a:t>
            </a:r>
          </a:p>
        </p:txBody>
      </p:sp>
      <p:sp>
        <p:nvSpPr>
          <p:cNvPr id="16387" name="Text Box 2"/>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66C9E81D-E4B9-4D45-8DA5-0512885AD037}" type="slidenum">
              <a:rPr lang="en-US" altLang="en-US" sz="1100">
                <a:solidFill>
                  <a:srgbClr val="000000"/>
                </a:solidFill>
                <a:latin typeface="Century Gothic" panose="020B0502020202020204" pitchFamily="34" charset="0"/>
              </a:rPr>
              <a:pPr algn="r" eaLnBrk="1" hangingPunct="1">
                <a:buSzPct val="100000"/>
              </a:pPr>
              <a:t>4</a:t>
            </a:fld>
            <a:endParaRPr lang="en-US" altLang="en-US" sz="1100">
              <a:solidFill>
                <a:srgbClr val="000000"/>
              </a:solidFill>
              <a:latin typeface="Century Gothic" panose="020B0502020202020204" pitchFamily="34" charset="0"/>
            </a:endParaRPr>
          </a:p>
        </p:txBody>
      </p:sp>
      <p:pic>
        <p:nvPicPr>
          <p:cNvPr id="163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588" y="1265238"/>
            <a:ext cx="7813675" cy="49069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304800" y="479425"/>
            <a:ext cx="8458200"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3600">
                <a:solidFill>
                  <a:srgbClr val="990033"/>
                </a:solidFill>
                <a:latin typeface="Century Gothic" panose="020B0502020202020204" pitchFamily="34" charset="0"/>
              </a:rPr>
              <a:t>Level &amp; Movement of Interest Rates</a:t>
            </a:r>
          </a:p>
        </p:txBody>
      </p:sp>
      <p:sp>
        <p:nvSpPr>
          <p:cNvPr id="1741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Federal Reserve Bank: U.S. central bank</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Open market operations influence money supply, inflation, and interest rates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Actions of Fed (December, 2008) in response to economic crisis</a:t>
            </a:r>
          </a:p>
          <a:p>
            <a:pPr lvl="2">
              <a:spcBef>
                <a:spcPts val="600"/>
              </a:spcBef>
              <a:buClr>
                <a:srgbClr val="333399"/>
              </a:buClr>
              <a:buSzPct val="100000"/>
              <a:buFont typeface="Wingdings" panose="05000000000000000000" pitchFamily="2" charset="2"/>
              <a:buChar char=""/>
            </a:pPr>
            <a:r>
              <a:rPr lang="en-US" altLang="en-US">
                <a:solidFill>
                  <a:srgbClr val="333399"/>
                </a:solidFill>
                <a:latin typeface="Century Gothic" panose="020B0502020202020204" pitchFamily="34" charset="0"/>
              </a:rPr>
              <a:t>Target rate between 0.0 and ¼ percent</a:t>
            </a:r>
          </a:p>
        </p:txBody>
      </p:sp>
      <p:sp>
        <p:nvSpPr>
          <p:cNvPr id="1741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D75B0A0B-CC65-4983-B9CC-CA55F430416F}" type="slidenum">
              <a:rPr lang="en-US" altLang="en-US" sz="1100">
                <a:solidFill>
                  <a:srgbClr val="000000"/>
                </a:solidFill>
                <a:latin typeface="Century Gothic" panose="020B0502020202020204" pitchFamily="34" charset="0"/>
              </a:rPr>
              <a:pPr algn="r" eaLnBrk="1" hangingPunct="1">
                <a:buSzPct val="100000"/>
              </a:pPr>
              <a:t>5</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304800" y="525463"/>
            <a:ext cx="82296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Central Bank and Interest Rates</a:t>
            </a:r>
          </a:p>
        </p:txBody>
      </p:sp>
      <p:sp>
        <p:nvSpPr>
          <p:cNvPr id="18435"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Target is primarily short term rates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Focus on Fed Funds Rate in particular</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Interest rate changes and volatility increasingly transmitted from country to country</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Statements by Ben Bernanke can have dramatic effects on world interest rates</a:t>
            </a:r>
          </a:p>
        </p:txBody>
      </p:sp>
      <p:sp>
        <p:nvSpPr>
          <p:cNvPr id="1843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08DA0E9A-EECE-4070-99F8-6E6BA2927418}" type="slidenum">
              <a:rPr lang="en-US" altLang="en-US" sz="1100">
                <a:solidFill>
                  <a:srgbClr val="000000"/>
                </a:solidFill>
                <a:latin typeface="Century Gothic" panose="020B0502020202020204" pitchFamily="34" charset="0"/>
              </a:rPr>
              <a:pPr algn="r" eaLnBrk="1" hangingPunct="1">
                <a:buSzPct val="100000"/>
              </a:pPr>
              <a:t>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304800" y="914400"/>
            <a:ext cx="8229600" cy="685800"/>
          </a:xfrm>
        </p:spPr>
        <p:txBody>
          <a:bodyPr>
            <a:normAutofit fontScale="90000"/>
          </a:bodyPr>
          <a:lstStyle/>
          <a:p>
            <a:r>
              <a:rPr lang="en-US" altLang="en-US" dirty="0"/>
              <a:t>Question 1</a:t>
            </a:r>
          </a:p>
        </p:txBody>
      </p:sp>
      <p:sp>
        <p:nvSpPr>
          <p:cNvPr id="97283" name="Rectangle 3"/>
          <p:cNvSpPr>
            <a:spLocks noGrp="1" noChangeArrowheads="1"/>
          </p:cNvSpPr>
          <p:nvPr>
            <p:ph type="body" idx="1"/>
          </p:nvPr>
        </p:nvSpPr>
        <p:spPr>
          <a:xfrm>
            <a:off x="723899" y="1752600"/>
            <a:ext cx="7543801" cy="4023360"/>
          </a:xfrm>
        </p:spPr>
        <p:txBody>
          <a:bodyPr/>
          <a:lstStyle/>
          <a:p>
            <a:r>
              <a:rPr lang="en-US" altLang="en-US" sz="2600" dirty="0">
                <a:solidFill>
                  <a:srgbClr val="0000FF"/>
                </a:solidFill>
              </a:rPr>
              <a:t>What was the impact on interest rates of the </a:t>
            </a:r>
            <a:r>
              <a:rPr lang="en-US" altLang="en-US" sz="2600" i="1" u="sng" dirty="0">
                <a:solidFill>
                  <a:srgbClr val="FF0000"/>
                </a:solidFill>
              </a:rPr>
              <a:t>borrowed reserves</a:t>
            </a:r>
            <a:r>
              <a:rPr lang="en-US" altLang="en-US" sz="2600" dirty="0">
                <a:solidFill>
                  <a:srgbClr val="0000FF"/>
                </a:solidFill>
              </a:rPr>
              <a:t> targeting regime used by the Federal Reserve from 1982 to 1993?</a:t>
            </a:r>
          </a:p>
          <a:p>
            <a:pPr lvl="1"/>
            <a:r>
              <a:rPr lang="en-US" altLang="en-US" sz="2200" dirty="0"/>
              <a:t>The volatility of interest rates was significantly lower than under the non-borrowed reserves target regime used in the three years immediately prior to 1982. </a:t>
            </a:r>
          </a:p>
          <a:p>
            <a:pPr lvl="1"/>
            <a:r>
              <a:rPr lang="en-US" altLang="en-US" sz="2200" i="1" dirty="0">
                <a:solidFill>
                  <a:srgbClr val="003300"/>
                </a:solidFill>
              </a:rPr>
              <a:t>Figure 8-1</a:t>
            </a:r>
            <a:r>
              <a:rPr lang="en-US" altLang="en-US" sz="2200" dirty="0"/>
              <a:t> indicates that both the level and volatility of interest rates declined even further after 1993 when the Fed decided that it would target primarily the fed funds rate as a guide for monetary policy.</a:t>
            </a:r>
          </a:p>
          <a:p>
            <a:pPr>
              <a:buFont typeface="Wingdings" panose="05000000000000000000" pitchFamily="2" charset="2"/>
              <a:buNone/>
            </a:pPr>
            <a:endParaRPr lang="en-US" altLang="en-US" sz="2200" dirty="0"/>
          </a:p>
        </p:txBody>
      </p:sp>
    </p:spTree>
    <p:extLst>
      <p:ext uri="{BB962C8B-B14F-4D97-AF65-F5344CB8AC3E}">
        <p14:creationId xmlns:p14="http://schemas.microsoft.com/office/powerpoint/2010/main" val="1261876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914400"/>
            <a:ext cx="8229600" cy="685800"/>
          </a:xfrm>
        </p:spPr>
        <p:txBody>
          <a:bodyPr>
            <a:normAutofit fontScale="90000"/>
          </a:bodyPr>
          <a:lstStyle/>
          <a:p>
            <a:r>
              <a:rPr lang="en-US" altLang="en-US" dirty="0"/>
              <a:t>Question 2</a:t>
            </a:r>
          </a:p>
        </p:txBody>
      </p:sp>
      <p:sp>
        <p:nvSpPr>
          <p:cNvPr id="98307" name="Rectangle 3"/>
          <p:cNvSpPr>
            <a:spLocks noGrp="1" noChangeArrowheads="1"/>
          </p:cNvSpPr>
          <p:nvPr>
            <p:ph type="body" idx="1"/>
          </p:nvPr>
        </p:nvSpPr>
        <p:spPr>
          <a:xfrm>
            <a:off x="457200" y="1828800"/>
            <a:ext cx="8534400" cy="5715000"/>
          </a:xfrm>
        </p:spPr>
        <p:txBody>
          <a:bodyPr/>
          <a:lstStyle/>
          <a:p>
            <a:r>
              <a:rPr lang="en-US" altLang="en-US" sz="2600" dirty="0">
                <a:solidFill>
                  <a:srgbClr val="0000FF"/>
                </a:solidFill>
              </a:rPr>
              <a:t>How has the </a:t>
            </a:r>
            <a:r>
              <a:rPr lang="en-US" altLang="en-US" sz="2600" i="1" u="sng" dirty="0">
                <a:solidFill>
                  <a:srgbClr val="FF0000"/>
                </a:solidFill>
              </a:rPr>
              <a:t>increased</a:t>
            </a:r>
            <a:r>
              <a:rPr lang="en-US" altLang="en-US" sz="2600" dirty="0">
                <a:solidFill>
                  <a:srgbClr val="0000FF"/>
                </a:solidFill>
              </a:rPr>
              <a:t> level of </a:t>
            </a:r>
            <a:r>
              <a:rPr lang="en-US" altLang="en-US" sz="2600" i="1" u="sng" dirty="0">
                <a:solidFill>
                  <a:srgbClr val="FF0000"/>
                </a:solidFill>
              </a:rPr>
              <a:t>financial market integration</a:t>
            </a:r>
            <a:r>
              <a:rPr lang="en-US" altLang="en-US" sz="2600" dirty="0">
                <a:solidFill>
                  <a:srgbClr val="0000FF"/>
                </a:solidFill>
              </a:rPr>
              <a:t> affected interest rates?</a:t>
            </a:r>
          </a:p>
          <a:p>
            <a:pPr lvl="1"/>
            <a:r>
              <a:rPr lang="en-US" altLang="en-US" sz="2200" dirty="0"/>
              <a:t>Increased financial market integration, or globalization, increases the </a:t>
            </a:r>
            <a:r>
              <a:rPr lang="en-US" altLang="en-US" sz="2200" i="1" u="sng" dirty="0">
                <a:solidFill>
                  <a:srgbClr val="006600"/>
                </a:solidFill>
              </a:rPr>
              <a:t>speed</a:t>
            </a:r>
            <a:r>
              <a:rPr lang="en-US" altLang="en-US" sz="2200" dirty="0"/>
              <a:t> with which interest rate changes and </a:t>
            </a:r>
            <a:r>
              <a:rPr lang="en-US" altLang="en-US" sz="2200" i="1" u="sng" dirty="0">
                <a:solidFill>
                  <a:srgbClr val="006600"/>
                </a:solidFill>
              </a:rPr>
              <a:t>volatility</a:t>
            </a:r>
            <a:r>
              <a:rPr lang="en-US" altLang="en-US" sz="2200" dirty="0"/>
              <a:t> are transmitted among countries.  </a:t>
            </a:r>
          </a:p>
          <a:p>
            <a:pPr lvl="1"/>
            <a:r>
              <a:rPr lang="en-US" altLang="en-US" sz="2200" dirty="0"/>
              <a:t>The result of this quickening of global economic adjustment is to increase the </a:t>
            </a:r>
            <a:r>
              <a:rPr lang="en-US" altLang="en-US" sz="2200" i="1" u="sng" dirty="0">
                <a:solidFill>
                  <a:srgbClr val="006600"/>
                </a:solidFill>
              </a:rPr>
              <a:t>difficulty</a:t>
            </a:r>
            <a:r>
              <a:rPr lang="en-US" altLang="en-US" sz="2200" dirty="0"/>
              <a:t> and </a:t>
            </a:r>
            <a:r>
              <a:rPr lang="en-US" altLang="en-US" sz="2200" i="1" u="sng" dirty="0">
                <a:solidFill>
                  <a:srgbClr val="006600"/>
                </a:solidFill>
              </a:rPr>
              <a:t>uncertainty</a:t>
            </a:r>
            <a:r>
              <a:rPr lang="en-US" altLang="en-US" sz="2200" dirty="0"/>
              <a:t> faced by the Federal Reserve as it attempts to manage economic activity within the U.S.  </a:t>
            </a:r>
          </a:p>
          <a:p>
            <a:pPr lvl="1"/>
            <a:r>
              <a:rPr lang="en-US" altLang="en-US" sz="2200" dirty="0"/>
              <a:t>Further, because FIs have become increasingly more global in their activities, any change in interest rate levels or volatility caused by Federal Reserve actions more quickly creates </a:t>
            </a:r>
            <a:r>
              <a:rPr lang="en-US" altLang="en-US" sz="2200" i="1" u="sng" dirty="0">
                <a:solidFill>
                  <a:srgbClr val="006600"/>
                </a:solidFill>
              </a:rPr>
              <a:t>additional interest rate risk</a:t>
            </a:r>
            <a:r>
              <a:rPr lang="en-US" altLang="en-US" sz="2200" dirty="0"/>
              <a:t> issues for these companies.</a:t>
            </a:r>
          </a:p>
        </p:txBody>
      </p:sp>
    </p:spTree>
    <p:extLst>
      <p:ext uri="{BB962C8B-B14F-4D97-AF65-F5344CB8AC3E}">
        <p14:creationId xmlns:p14="http://schemas.microsoft.com/office/powerpoint/2010/main" val="36991666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Repricing Model</a:t>
            </a:r>
          </a:p>
        </p:txBody>
      </p:sp>
      <p:sp>
        <p:nvSpPr>
          <p:cNvPr id="1945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Repricing or funding gap model based on book value</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Contrasts with market value-based maturity and duration models in appendix</a:t>
            </a:r>
          </a:p>
        </p:txBody>
      </p:sp>
      <p:sp>
        <p:nvSpPr>
          <p:cNvPr id="1946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3FF6EA5D-172E-4561-AF85-904DB40FD691}" type="slidenum">
              <a:rPr lang="en-US" altLang="en-US" sz="1100">
                <a:solidFill>
                  <a:srgbClr val="000000"/>
                </a:solidFill>
                <a:latin typeface="Century Gothic" panose="020B0502020202020204" pitchFamily="34" charset="0"/>
              </a:rPr>
              <a:pPr algn="r" eaLnBrk="1" hangingPunct="1">
                <a:buSzPct val="100000"/>
              </a:pPr>
              <a:t>9</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Repricing Model</a:t>
            </a:r>
          </a:p>
        </p:txBody>
      </p:sp>
      <p:sp>
        <p:nvSpPr>
          <p:cNvPr id="2048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Rate sensitivity means repricing at current rates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Repricing gap is the difference between interest earned on assets and interest paid on liabilities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Refinancing risk</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Reinvestment risk</a:t>
            </a:r>
          </a:p>
          <a:p>
            <a:pPr>
              <a:spcBef>
                <a:spcPts val="800"/>
              </a:spcBef>
              <a:buClr>
                <a:srgbClr val="333399"/>
              </a:buClr>
              <a:buSzPct val="100000"/>
              <a:buFont typeface="Wingdings" panose="05000000000000000000" pitchFamily="2" charset="2"/>
              <a:buNone/>
            </a:pPr>
            <a:endParaRPr lang="en-US" altLang="en-US" sz="3200">
              <a:solidFill>
                <a:srgbClr val="333399"/>
              </a:solidFill>
              <a:latin typeface="Century Gothic" panose="020B0502020202020204" pitchFamily="34" charset="0"/>
            </a:endParaRPr>
          </a:p>
        </p:txBody>
      </p:sp>
      <p:sp>
        <p:nvSpPr>
          <p:cNvPr id="2048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2AA7F648-365C-4B68-8481-075F61291156}" type="slidenum">
              <a:rPr lang="en-US" altLang="en-US" sz="1100">
                <a:solidFill>
                  <a:srgbClr val="000000"/>
                </a:solidFill>
                <a:latin typeface="Century Gothic" panose="020B0502020202020204" pitchFamily="34" charset="0"/>
              </a:rPr>
              <a:pPr algn="r" eaLnBrk="1" hangingPunct="1">
                <a:buSzPct val="100000"/>
              </a:pPr>
              <a:t>10</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381000" y="152400"/>
            <a:ext cx="8229600" cy="685800"/>
          </a:xfrm>
        </p:spPr>
        <p:txBody>
          <a:bodyPr>
            <a:normAutofit fontScale="90000"/>
          </a:bodyPr>
          <a:lstStyle/>
          <a:p>
            <a:r>
              <a:rPr lang="en-US" altLang="en-US"/>
              <a:t>Question 3 </a:t>
            </a:r>
          </a:p>
        </p:txBody>
      </p:sp>
      <p:sp>
        <p:nvSpPr>
          <p:cNvPr id="99331" name="Rectangle 3"/>
          <p:cNvSpPr>
            <a:spLocks noGrp="1" noChangeArrowheads="1"/>
          </p:cNvSpPr>
          <p:nvPr>
            <p:ph type="body" idx="1"/>
          </p:nvPr>
        </p:nvSpPr>
        <p:spPr>
          <a:xfrm>
            <a:off x="304800" y="914400"/>
            <a:ext cx="8686800" cy="5943600"/>
          </a:xfrm>
        </p:spPr>
        <p:txBody>
          <a:bodyPr/>
          <a:lstStyle/>
          <a:p>
            <a:pPr>
              <a:lnSpc>
                <a:spcPct val="90000"/>
              </a:lnSpc>
            </a:pPr>
            <a:r>
              <a:rPr lang="en-US" altLang="en-US" sz="2600">
                <a:solidFill>
                  <a:srgbClr val="0000FF"/>
                </a:solidFill>
              </a:rPr>
              <a:t>What is the </a:t>
            </a:r>
            <a:r>
              <a:rPr lang="en-US" altLang="en-US" sz="2600" i="1" u="sng">
                <a:solidFill>
                  <a:srgbClr val="FF0000"/>
                </a:solidFill>
              </a:rPr>
              <a:t>repricing gap</a:t>
            </a:r>
            <a:r>
              <a:rPr lang="en-US" altLang="en-US" sz="2600">
                <a:solidFill>
                  <a:srgbClr val="0000FF"/>
                </a:solidFill>
              </a:rPr>
              <a:t>? </a:t>
            </a:r>
          </a:p>
          <a:p>
            <a:pPr lvl="1">
              <a:lnSpc>
                <a:spcPct val="90000"/>
              </a:lnSpc>
            </a:pPr>
            <a:r>
              <a:rPr lang="en-US" altLang="en-US" sz="2200"/>
              <a:t>The </a:t>
            </a:r>
            <a:r>
              <a:rPr lang="en-US" altLang="en-US" sz="2200" i="1">
                <a:solidFill>
                  <a:srgbClr val="006600"/>
                </a:solidFill>
              </a:rPr>
              <a:t>repricing gap</a:t>
            </a:r>
            <a:r>
              <a:rPr lang="en-US" altLang="en-US" sz="2200"/>
              <a:t> is a measure of the difference between the dollar value of assets that will reprice and the dollar value of liabilities that will reprice within a specific time period, where reprice means the potential to receive a new interest rate.</a:t>
            </a:r>
          </a:p>
          <a:p>
            <a:pPr>
              <a:lnSpc>
                <a:spcPct val="90000"/>
              </a:lnSpc>
            </a:pPr>
            <a:r>
              <a:rPr lang="en-US" altLang="en-US" sz="2600">
                <a:solidFill>
                  <a:srgbClr val="0000FF"/>
                </a:solidFill>
              </a:rPr>
              <a:t>In using this model to evaluate interest rate risk, what is meant by </a:t>
            </a:r>
            <a:r>
              <a:rPr lang="en-US" altLang="en-US" sz="2600" i="1" u="sng">
                <a:solidFill>
                  <a:srgbClr val="FF0000"/>
                </a:solidFill>
              </a:rPr>
              <a:t>rate sensitivity</a:t>
            </a:r>
            <a:r>
              <a:rPr lang="en-US" altLang="en-US" sz="2600">
                <a:solidFill>
                  <a:srgbClr val="0000FF"/>
                </a:solidFill>
              </a:rPr>
              <a:t>? </a:t>
            </a:r>
          </a:p>
          <a:p>
            <a:pPr lvl="1">
              <a:lnSpc>
                <a:spcPct val="90000"/>
              </a:lnSpc>
            </a:pPr>
            <a:r>
              <a:rPr lang="en-US" altLang="en-US" sz="2200" i="1">
                <a:solidFill>
                  <a:srgbClr val="006600"/>
                </a:solidFill>
              </a:rPr>
              <a:t>Rate sensitivity</a:t>
            </a:r>
            <a:r>
              <a:rPr lang="en-US" altLang="en-US" sz="2200"/>
              <a:t> represents the time interval where repricing can occur.  </a:t>
            </a:r>
          </a:p>
          <a:p>
            <a:pPr lvl="1">
              <a:lnSpc>
                <a:spcPct val="90000"/>
              </a:lnSpc>
            </a:pPr>
            <a:r>
              <a:rPr lang="en-US" altLang="en-US" sz="2200" i="1">
                <a:solidFill>
                  <a:srgbClr val="006600"/>
                </a:solidFill>
              </a:rPr>
              <a:t>The model</a:t>
            </a:r>
            <a:r>
              <a:rPr lang="en-US" altLang="en-US" sz="2200"/>
              <a:t> focuses on the potential changes in the net interest income variable.</a:t>
            </a:r>
          </a:p>
          <a:p>
            <a:pPr>
              <a:lnSpc>
                <a:spcPct val="90000"/>
              </a:lnSpc>
            </a:pPr>
            <a:r>
              <a:rPr lang="en-US" altLang="en-US" sz="2600">
                <a:solidFill>
                  <a:srgbClr val="0000FF"/>
                </a:solidFill>
              </a:rPr>
              <a:t>On what </a:t>
            </a:r>
            <a:r>
              <a:rPr lang="en-US" altLang="en-US" sz="2600" i="1" u="sng">
                <a:solidFill>
                  <a:srgbClr val="FF0000"/>
                </a:solidFill>
              </a:rPr>
              <a:t>financial performance variable</a:t>
            </a:r>
            <a:r>
              <a:rPr lang="en-US" altLang="en-US" sz="2600">
                <a:solidFill>
                  <a:srgbClr val="0000FF"/>
                </a:solidFill>
              </a:rPr>
              <a:t> does the repricing model focus?  Explain ?</a:t>
            </a:r>
          </a:p>
          <a:p>
            <a:pPr lvl="1">
              <a:lnSpc>
                <a:spcPct val="90000"/>
              </a:lnSpc>
            </a:pPr>
            <a:r>
              <a:rPr lang="en-US" altLang="en-US" sz="2200"/>
              <a:t>In effect, if interest rates change, </a:t>
            </a:r>
            <a:r>
              <a:rPr lang="en-US" altLang="en-US" sz="2200" i="1">
                <a:solidFill>
                  <a:srgbClr val="006600"/>
                </a:solidFill>
              </a:rPr>
              <a:t>interest income</a:t>
            </a:r>
            <a:r>
              <a:rPr lang="en-US" altLang="en-US" sz="2200"/>
              <a:t> and </a:t>
            </a:r>
            <a:r>
              <a:rPr lang="en-US" altLang="en-US" sz="2200" i="1">
                <a:solidFill>
                  <a:srgbClr val="006600"/>
                </a:solidFill>
              </a:rPr>
              <a:t>interest expense</a:t>
            </a:r>
            <a:r>
              <a:rPr lang="en-US" altLang="en-US" sz="2200"/>
              <a:t> will change as the various assets and liabilities are repriced, that is, receive new interest rates.</a:t>
            </a:r>
          </a:p>
          <a:p>
            <a:pPr lvl="1">
              <a:lnSpc>
                <a:spcPct val="90000"/>
              </a:lnSpc>
              <a:buFont typeface="Wingdings" panose="05000000000000000000" pitchFamily="2" charset="2"/>
              <a:buNone/>
            </a:pPr>
            <a:endParaRPr lang="en-US" altLang="en-US" sz="2200"/>
          </a:p>
        </p:txBody>
      </p:sp>
    </p:spTree>
    <p:extLst>
      <p:ext uri="{BB962C8B-B14F-4D97-AF65-F5344CB8AC3E}">
        <p14:creationId xmlns:p14="http://schemas.microsoft.com/office/powerpoint/2010/main" val="1698174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457200" y="274638"/>
            <a:ext cx="8229600" cy="944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Maturity Buckets</a:t>
            </a:r>
          </a:p>
        </p:txBody>
      </p:sp>
      <p:sp>
        <p:nvSpPr>
          <p:cNvPr id="21507" name="Text Box 2"/>
          <p:cNvSpPr txBox="1">
            <a:spLocks noChangeArrowheads="1"/>
          </p:cNvSpPr>
          <p:nvPr/>
        </p:nvSpPr>
        <p:spPr bwMode="auto">
          <a:xfrm>
            <a:off x="381000" y="1219200"/>
            <a:ext cx="84582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Commercial banks must report repricing gaps for assets and liabilities with maturities of:</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One day</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More than one day to three months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More than three months to six months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More than six months to twelve months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More than one year to five years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Over five years</a:t>
            </a:r>
          </a:p>
        </p:txBody>
      </p:sp>
      <p:sp>
        <p:nvSpPr>
          <p:cNvPr id="21508"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CB48B8EC-9A45-42D3-9A8A-2842D8B04E8F}" type="slidenum">
              <a:rPr lang="en-US" altLang="en-US" sz="1100">
                <a:solidFill>
                  <a:srgbClr val="000000"/>
                </a:solidFill>
                <a:latin typeface="Century Gothic" panose="020B0502020202020204" pitchFamily="34" charset="0"/>
              </a:rPr>
              <a:pPr algn="r" eaLnBrk="1" hangingPunct="1">
                <a:buSzPct val="100000"/>
              </a:pPr>
              <a:t>12</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381000" y="914400"/>
            <a:ext cx="8229600" cy="685800"/>
          </a:xfrm>
        </p:spPr>
        <p:txBody>
          <a:bodyPr>
            <a:normAutofit fontScale="90000"/>
          </a:bodyPr>
          <a:lstStyle/>
          <a:p>
            <a:r>
              <a:rPr lang="en-US" altLang="en-US"/>
              <a:t>Question 4 </a:t>
            </a:r>
          </a:p>
        </p:txBody>
      </p:sp>
      <p:sp>
        <p:nvSpPr>
          <p:cNvPr id="103427" name="Rectangle 3"/>
          <p:cNvSpPr>
            <a:spLocks noGrp="1" noChangeArrowheads="1"/>
          </p:cNvSpPr>
          <p:nvPr>
            <p:ph type="body" idx="1"/>
          </p:nvPr>
        </p:nvSpPr>
        <p:spPr>
          <a:xfrm>
            <a:off x="304800" y="1905000"/>
            <a:ext cx="8686800" cy="5486400"/>
          </a:xfrm>
        </p:spPr>
        <p:txBody>
          <a:bodyPr/>
          <a:lstStyle/>
          <a:p>
            <a:pPr>
              <a:lnSpc>
                <a:spcPct val="90000"/>
              </a:lnSpc>
            </a:pPr>
            <a:r>
              <a:rPr lang="en-US" altLang="en-US" sz="2600" dirty="0">
                <a:solidFill>
                  <a:srgbClr val="0000FF"/>
                </a:solidFill>
              </a:rPr>
              <a:t>What is a </a:t>
            </a:r>
            <a:r>
              <a:rPr lang="en-US" altLang="en-US" sz="2600" i="1" u="sng" dirty="0">
                <a:solidFill>
                  <a:srgbClr val="FF0000"/>
                </a:solidFill>
              </a:rPr>
              <a:t>maturity bucket</a:t>
            </a:r>
            <a:r>
              <a:rPr lang="en-US" altLang="en-US" sz="2600" dirty="0">
                <a:solidFill>
                  <a:srgbClr val="0000FF"/>
                </a:solidFill>
              </a:rPr>
              <a:t> in the repricing model? </a:t>
            </a:r>
          </a:p>
          <a:p>
            <a:pPr lvl="1">
              <a:lnSpc>
                <a:spcPct val="90000"/>
              </a:lnSpc>
            </a:pPr>
            <a:r>
              <a:rPr lang="en-US" altLang="en-US" sz="2200" dirty="0"/>
              <a:t>The </a:t>
            </a:r>
            <a:r>
              <a:rPr lang="en-US" altLang="en-US" sz="2200" i="1" dirty="0">
                <a:solidFill>
                  <a:srgbClr val="006600"/>
                </a:solidFill>
              </a:rPr>
              <a:t>maturity bucket</a:t>
            </a:r>
            <a:r>
              <a:rPr lang="en-US" altLang="en-US" sz="2200" dirty="0"/>
              <a:t> is the time window over which the dollar amounts of assets and liabilities are measured.</a:t>
            </a:r>
          </a:p>
          <a:p>
            <a:pPr>
              <a:lnSpc>
                <a:spcPct val="90000"/>
              </a:lnSpc>
            </a:pPr>
            <a:r>
              <a:rPr lang="en-US" altLang="en-US" sz="2600" dirty="0">
                <a:solidFill>
                  <a:srgbClr val="0000FF"/>
                </a:solidFill>
              </a:rPr>
              <a:t>Why is the </a:t>
            </a:r>
            <a:r>
              <a:rPr lang="en-US" altLang="en-US" sz="2600" i="1" u="sng" dirty="0">
                <a:solidFill>
                  <a:srgbClr val="FF0000"/>
                </a:solidFill>
              </a:rPr>
              <a:t>length of time selected</a:t>
            </a:r>
            <a:r>
              <a:rPr lang="en-US" altLang="en-US" sz="2600" dirty="0">
                <a:solidFill>
                  <a:srgbClr val="0000FF"/>
                </a:solidFill>
              </a:rPr>
              <a:t> for repricing assets and liabilities important when using the repricing model? </a:t>
            </a:r>
          </a:p>
          <a:p>
            <a:pPr lvl="1">
              <a:lnSpc>
                <a:spcPct val="90000"/>
              </a:lnSpc>
            </a:pPr>
            <a:r>
              <a:rPr lang="en-US" altLang="en-US" sz="2200" dirty="0"/>
              <a:t>The </a:t>
            </a:r>
            <a:r>
              <a:rPr lang="en-US" altLang="en-US" sz="2200" i="1" dirty="0">
                <a:solidFill>
                  <a:srgbClr val="006600"/>
                </a:solidFill>
              </a:rPr>
              <a:t>length of the repricing period</a:t>
            </a:r>
            <a:r>
              <a:rPr lang="en-US" altLang="en-US" sz="2200" dirty="0"/>
              <a:t> determines which of the securities in a portfolio are rate-sensitive.  </a:t>
            </a:r>
          </a:p>
          <a:p>
            <a:pPr lvl="1">
              <a:lnSpc>
                <a:spcPct val="90000"/>
              </a:lnSpc>
            </a:pPr>
            <a:r>
              <a:rPr lang="en-US" altLang="en-US" sz="2200" i="1" dirty="0">
                <a:solidFill>
                  <a:srgbClr val="006600"/>
                </a:solidFill>
              </a:rPr>
              <a:t>The longer</a:t>
            </a:r>
            <a:r>
              <a:rPr lang="en-US" altLang="en-US" sz="2200" dirty="0"/>
              <a:t> the repricing period, the more securities either mature or need to be repriced, and, therefore, </a:t>
            </a:r>
            <a:r>
              <a:rPr lang="en-US" altLang="en-US" sz="2200" i="1" dirty="0">
                <a:solidFill>
                  <a:srgbClr val="006600"/>
                </a:solidFill>
              </a:rPr>
              <a:t>the more</a:t>
            </a:r>
            <a:r>
              <a:rPr lang="en-US" altLang="en-US" sz="2200" dirty="0"/>
              <a:t> the interest rate exposure.  </a:t>
            </a:r>
          </a:p>
        </p:txBody>
      </p:sp>
    </p:spTree>
    <p:extLst>
      <p:ext uri="{BB962C8B-B14F-4D97-AF65-F5344CB8AC3E}">
        <p14:creationId xmlns:p14="http://schemas.microsoft.com/office/powerpoint/2010/main" val="4037934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381000" y="914400"/>
            <a:ext cx="8229600" cy="685800"/>
          </a:xfrm>
        </p:spPr>
        <p:txBody>
          <a:bodyPr>
            <a:normAutofit fontScale="90000"/>
          </a:bodyPr>
          <a:lstStyle/>
          <a:p>
            <a:r>
              <a:rPr lang="en-US" altLang="en-US"/>
              <a:t>Question 4 </a:t>
            </a:r>
          </a:p>
        </p:txBody>
      </p:sp>
      <p:sp>
        <p:nvSpPr>
          <p:cNvPr id="103427" name="Rectangle 3"/>
          <p:cNvSpPr>
            <a:spLocks noGrp="1" noChangeArrowheads="1"/>
          </p:cNvSpPr>
          <p:nvPr>
            <p:ph type="body" idx="1"/>
          </p:nvPr>
        </p:nvSpPr>
        <p:spPr>
          <a:xfrm>
            <a:off x="304800" y="1905000"/>
            <a:ext cx="8686800" cy="5486400"/>
          </a:xfrm>
        </p:spPr>
        <p:txBody>
          <a:bodyPr/>
          <a:lstStyle/>
          <a:p>
            <a:pPr lvl="1"/>
            <a:r>
              <a:rPr lang="en-US" altLang="en-US" sz="2200" dirty="0"/>
              <a:t>An excessively short repricing period omits consideration of the interest rate risk exposure of assets and liabilities are that repriced in the period immediately following the end of the repricing period.  </a:t>
            </a:r>
          </a:p>
          <a:p>
            <a:pPr lvl="1"/>
            <a:r>
              <a:rPr lang="en-US" altLang="en-US" sz="2200" dirty="0"/>
              <a:t>That is, it understates the </a:t>
            </a:r>
            <a:r>
              <a:rPr lang="en-US" altLang="en-US" sz="2200" i="1" dirty="0">
                <a:solidFill>
                  <a:srgbClr val="006600"/>
                </a:solidFill>
              </a:rPr>
              <a:t>rate sensitivity</a:t>
            </a:r>
            <a:r>
              <a:rPr lang="en-US" altLang="en-US" sz="2200" dirty="0"/>
              <a:t> of the balance sheet. </a:t>
            </a:r>
          </a:p>
          <a:p>
            <a:pPr lvl="1"/>
            <a:r>
              <a:rPr lang="en-US" altLang="en-US" sz="2200" dirty="0"/>
              <a:t>An excessively long repricing period includes many securities that are repriced at different times within the repricing period, thereby </a:t>
            </a:r>
            <a:r>
              <a:rPr lang="en-US" altLang="en-US" sz="2200" i="1" dirty="0">
                <a:solidFill>
                  <a:srgbClr val="006600"/>
                </a:solidFill>
              </a:rPr>
              <a:t>overstating</a:t>
            </a:r>
            <a:r>
              <a:rPr lang="en-US" altLang="en-US" sz="2200" dirty="0"/>
              <a:t> the rate sensitivity of the balance sheet.</a:t>
            </a:r>
            <a:endParaRPr lang="en-US" altLang="en-US" sz="2200" dirty="0"/>
          </a:p>
        </p:txBody>
      </p:sp>
    </p:spTree>
    <p:extLst>
      <p:ext uri="{BB962C8B-B14F-4D97-AF65-F5344CB8AC3E}">
        <p14:creationId xmlns:p14="http://schemas.microsoft.com/office/powerpoint/2010/main" val="2121951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Repricing Gap Example</a:t>
            </a:r>
          </a:p>
        </p:txBody>
      </p:sp>
      <p:sp>
        <p:nvSpPr>
          <p:cNvPr id="22531" name="Text Box 2"/>
          <p:cNvSpPr txBox="1">
            <a:spLocks noChangeArrowheads="1"/>
          </p:cNvSpPr>
          <p:nvPr/>
        </p:nvSpPr>
        <p:spPr bwMode="auto">
          <a:xfrm>
            <a:off x="304800" y="1600200"/>
            <a:ext cx="8534400" cy="449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1313">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1pPr>
            <a:lvl2pP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2pPr>
            <a:lvl3pP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3pPr>
            <a:lvl4pP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4pPr>
            <a:lvl5pP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700"/>
              </a:spcBef>
              <a:buSzPct val="100000"/>
            </a:pPr>
            <a:r>
              <a:rPr lang="en-US" altLang="en-US" sz="2800">
                <a:solidFill>
                  <a:srgbClr val="333399"/>
                </a:solidFill>
                <a:latin typeface="Century Gothic" panose="020B0502020202020204" pitchFamily="34" charset="0"/>
              </a:rPr>
              <a:t>			 					     </a:t>
            </a:r>
            <a:r>
              <a:rPr lang="en-US" altLang="en-US" sz="2800" u="sng">
                <a:solidFill>
                  <a:srgbClr val="333399"/>
                </a:solidFill>
                <a:latin typeface="Century Gothic" panose="020B0502020202020204" pitchFamily="34" charset="0"/>
              </a:rPr>
              <a:t>Cum. </a:t>
            </a:r>
          </a:p>
          <a:p>
            <a:pPr>
              <a:spcBef>
                <a:spcPts val="700"/>
              </a:spcBef>
              <a:buSzPct val="100000"/>
            </a:pPr>
            <a:r>
              <a:rPr lang="en-US" altLang="en-US" sz="2800">
                <a:solidFill>
                  <a:srgbClr val="333399"/>
                </a:solidFill>
                <a:latin typeface="Century Gothic" panose="020B0502020202020204" pitchFamily="34" charset="0"/>
              </a:rPr>
              <a:t>			   </a:t>
            </a:r>
            <a:r>
              <a:rPr lang="en-US" altLang="en-US" sz="2800" u="sng">
                <a:solidFill>
                  <a:srgbClr val="333399"/>
                </a:solidFill>
                <a:latin typeface="Century Gothic" panose="020B0502020202020204" pitchFamily="34" charset="0"/>
              </a:rPr>
              <a:t>Assets</a:t>
            </a:r>
            <a:r>
              <a:rPr lang="en-US" altLang="en-US" sz="2800">
                <a:solidFill>
                  <a:srgbClr val="333399"/>
                </a:solidFill>
                <a:latin typeface="Century Gothic" panose="020B0502020202020204" pitchFamily="34" charset="0"/>
              </a:rPr>
              <a:t>    </a:t>
            </a:r>
            <a:r>
              <a:rPr lang="en-US" altLang="en-US" sz="2800" u="sng">
                <a:solidFill>
                  <a:srgbClr val="333399"/>
                </a:solidFill>
                <a:latin typeface="Century Gothic" panose="020B0502020202020204" pitchFamily="34" charset="0"/>
              </a:rPr>
              <a:t>Liabilities</a:t>
            </a:r>
            <a:r>
              <a:rPr lang="en-US" altLang="en-US" sz="2800">
                <a:solidFill>
                  <a:srgbClr val="333399"/>
                </a:solidFill>
                <a:latin typeface="Century Gothic" panose="020B0502020202020204" pitchFamily="34" charset="0"/>
              </a:rPr>
              <a:t>	 </a:t>
            </a:r>
            <a:r>
              <a:rPr lang="en-US" altLang="en-US" sz="2800" u="sng">
                <a:solidFill>
                  <a:srgbClr val="333399"/>
                </a:solidFill>
                <a:latin typeface="Century Gothic" panose="020B0502020202020204" pitchFamily="34" charset="0"/>
              </a:rPr>
              <a:t>Gap</a:t>
            </a:r>
            <a:r>
              <a:rPr lang="en-US" altLang="en-US" sz="2800">
                <a:solidFill>
                  <a:srgbClr val="333399"/>
                </a:solidFill>
                <a:latin typeface="Century Gothic" panose="020B0502020202020204" pitchFamily="34" charset="0"/>
              </a:rPr>
              <a:t>	      </a:t>
            </a:r>
            <a:r>
              <a:rPr lang="en-US" altLang="en-US" sz="2800" u="sng">
                <a:solidFill>
                  <a:srgbClr val="333399"/>
                </a:solidFill>
                <a:latin typeface="Century Gothic" panose="020B0502020202020204" pitchFamily="34" charset="0"/>
              </a:rPr>
              <a:t>Gap</a:t>
            </a:r>
          </a:p>
          <a:p>
            <a:pPr>
              <a:spcBef>
                <a:spcPts val="700"/>
              </a:spcBef>
              <a:buSzPct val="100000"/>
            </a:pPr>
            <a:r>
              <a:rPr lang="en-US" altLang="en-US" sz="2800">
                <a:solidFill>
                  <a:srgbClr val="333399"/>
                </a:solidFill>
                <a:latin typeface="Century Gothic" panose="020B0502020202020204" pitchFamily="34" charset="0"/>
              </a:rPr>
              <a:t>  1-day	      $ 20	       $ 30	  $-10	       $-10</a:t>
            </a:r>
          </a:p>
          <a:p>
            <a:pPr>
              <a:spcBef>
                <a:spcPts val="700"/>
              </a:spcBef>
              <a:buSzPct val="100000"/>
            </a:pPr>
            <a:r>
              <a:rPr lang="en-US" altLang="en-US" sz="2800">
                <a:solidFill>
                  <a:srgbClr val="333399"/>
                </a:solidFill>
                <a:latin typeface="Century Gothic" panose="020B0502020202020204" pitchFamily="34" charset="0"/>
              </a:rPr>
              <a:t>&gt;1day-3mos.     30                40         -10         -20</a:t>
            </a:r>
          </a:p>
          <a:p>
            <a:pPr>
              <a:spcBef>
                <a:spcPts val="700"/>
              </a:spcBef>
              <a:buSzPct val="100000"/>
            </a:pPr>
            <a:r>
              <a:rPr lang="en-US" altLang="en-US" sz="2800">
                <a:solidFill>
                  <a:srgbClr val="333399"/>
                </a:solidFill>
                <a:latin typeface="Century Gothic" panose="020B0502020202020204" pitchFamily="34" charset="0"/>
              </a:rPr>
              <a:t>&gt;3mos.-6mos.    70                85         -15        -35</a:t>
            </a:r>
          </a:p>
          <a:p>
            <a:pPr>
              <a:spcBef>
                <a:spcPts val="700"/>
              </a:spcBef>
              <a:buSzPct val="100000"/>
            </a:pPr>
            <a:r>
              <a:rPr lang="en-US" altLang="en-US" sz="2800">
                <a:solidFill>
                  <a:srgbClr val="333399"/>
                </a:solidFill>
                <a:latin typeface="Century Gothic" panose="020B0502020202020204" pitchFamily="34" charset="0"/>
              </a:rPr>
              <a:t>&gt;6mos.-12mos.  90                70        +20        -15</a:t>
            </a:r>
          </a:p>
          <a:p>
            <a:pPr>
              <a:spcBef>
                <a:spcPts val="700"/>
              </a:spcBef>
              <a:buSzPct val="100000"/>
            </a:pPr>
            <a:r>
              <a:rPr lang="en-US" altLang="en-US" sz="2800">
                <a:solidFill>
                  <a:srgbClr val="333399"/>
                </a:solidFill>
                <a:latin typeface="Century Gothic" panose="020B0502020202020204" pitchFamily="34" charset="0"/>
              </a:rPr>
              <a:t>&gt;1yr.-5yrs.           40                30        +10          -5</a:t>
            </a:r>
          </a:p>
          <a:p>
            <a:pPr>
              <a:spcBef>
                <a:spcPts val="700"/>
              </a:spcBef>
              <a:buSzPct val="100000"/>
            </a:pPr>
            <a:r>
              <a:rPr lang="en-US" altLang="en-US" sz="2800">
                <a:solidFill>
                  <a:srgbClr val="333399"/>
                </a:solidFill>
                <a:latin typeface="Century Gothic" panose="020B0502020202020204" pitchFamily="34" charset="0"/>
              </a:rPr>
              <a:t>&gt;5 years	         10                  5           +5          0</a:t>
            </a:r>
          </a:p>
        </p:txBody>
      </p:sp>
      <p:sp>
        <p:nvSpPr>
          <p:cNvPr id="2253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294D5B10-D978-4533-AACD-F8CC423611C1}" type="slidenum">
              <a:rPr lang="en-US" altLang="en-US" sz="1100">
                <a:solidFill>
                  <a:srgbClr val="000000"/>
                </a:solidFill>
                <a:latin typeface="Century Gothic" panose="020B0502020202020204" pitchFamily="34" charset="0"/>
              </a:rPr>
              <a:pPr algn="r" eaLnBrk="1" hangingPunct="1">
                <a:buSzPct val="100000"/>
              </a:pPr>
              <a:t>15</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381000" y="533400"/>
            <a:ext cx="8229600"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Applying the Repricing Model</a:t>
            </a:r>
          </a:p>
        </p:txBody>
      </p:sp>
      <p:sp>
        <p:nvSpPr>
          <p:cNvPr id="23555" name="Text Box 2"/>
          <p:cNvSpPr txBox="1">
            <a:spLocks noChangeArrowheads="1"/>
          </p:cNvSpPr>
          <p:nvPr/>
        </p:nvSpPr>
        <p:spPr bwMode="auto">
          <a:xfrm>
            <a:off x="381000" y="2209800"/>
            <a:ext cx="8458200" cy="4130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1313">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1pPr>
            <a:lvl2pPr indent="-284163">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2pPr>
            <a:lvl3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3pPr>
            <a:lvl4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4pPr>
            <a:lvl5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SzPct val="100000"/>
            </a:pP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NII</a:t>
            </a:r>
            <a:r>
              <a:rPr lang="en-US" altLang="en-US" sz="3200" baseline="-25000">
                <a:solidFill>
                  <a:srgbClr val="333399"/>
                </a:solidFill>
                <a:latin typeface="Century Gothic" panose="020B0502020202020204" pitchFamily="34" charset="0"/>
              </a:rPr>
              <a:t>i</a:t>
            </a:r>
            <a:r>
              <a:rPr lang="en-US" altLang="en-US" sz="3200">
                <a:solidFill>
                  <a:srgbClr val="333399"/>
                </a:solidFill>
                <a:latin typeface="Century Gothic" panose="020B0502020202020204" pitchFamily="34" charset="0"/>
              </a:rPr>
              <a:t> = (GAP</a:t>
            </a:r>
            <a:r>
              <a:rPr lang="en-US" altLang="en-US" sz="3200" baseline="-25000">
                <a:solidFill>
                  <a:srgbClr val="333399"/>
                </a:solidFill>
                <a:latin typeface="Century Gothic" panose="020B0502020202020204" pitchFamily="34" charset="0"/>
              </a:rPr>
              <a:t>i</a:t>
            </a:r>
            <a:r>
              <a:rPr lang="en-US" altLang="en-US" sz="3200">
                <a:solidFill>
                  <a:srgbClr val="333399"/>
                </a:solidFill>
                <a:latin typeface="Century Gothic" panose="020B0502020202020204" pitchFamily="34" charset="0"/>
              </a:rPr>
              <a:t>)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i</a:t>
            </a:r>
            <a:r>
              <a:rPr lang="en-US" altLang="en-US" sz="3200">
                <a:solidFill>
                  <a:srgbClr val="333399"/>
                </a:solidFill>
                <a:latin typeface="Century Gothic" panose="020B0502020202020204" pitchFamily="34" charset="0"/>
              </a:rPr>
              <a:t> = (RSA</a:t>
            </a:r>
            <a:r>
              <a:rPr lang="en-US" altLang="en-US" sz="3200" baseline="-25000">
                <a:solidFill>
                  <a:srgbClr val="333399"/>
                </a:solidFill>
                <a:latin typeface="Century Gothic" panose="020B0502020202020204" pitchFamily="34" charset="0"/>
              </a:rPr>
              <a:t>i</a:t>
            </a:r>
            <a:r>
              <a:rPr lang="en-US" altLang="en-US" sz="3200">
                <a:solidFill>
                  <a:srgbClr val="333399"/>
                </a:solidFill>
                <a:latin typeface="Century Gothic" panose="020B0502020202020204" pitchFamily="34" charset="0"/>
              </a:rPr>
              <a:t> - RSL</a:t>
            </a:r>
            <a:r>
              <a:rPr lang="en-US" altLang="en-US" sz="3200" baseline="-25000">
                <a:solidFill>
                  <a:srgbClr val="333399"/>
                </a:solidFill>
                <a:latin typeface="Century Gothic" panose="020B0502020202020204" pitchFamily="34" charset="0"/>
              </a:rPr>
              <a:t>i</a:t>
            </a:r>
            <a:r>
              <a:rPr lang="en-US" altLang="en-US" sz="3200">
                <a:solidFill>
                  <a:srgbClr val="333399"/>
                </a:solidFill>
                <a:latin typeface="Century Gothic" panose="020B0502020202020204" pitchFamily="34" charset="0"/>
              </a:rPr>
              <a:t>)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i</a:t>
            </a:r>
          </a:p>
          <a:p>
            <a:pPr>
              <a:spcBef>
                <a:spcPts val="800"/>
              </a:spcBef>
              <a:buSzPct val="100000"/>
            </a:pPr>
            <a:endParaRPr lang="en-US" altLang="en-US" sz="3200" baseline="-25000">
              <a:solidFill>
                <a:srgbClr val="333399"/>
              </a:solidFill>
              <a:latin typeface="Century Gothic" panose="020B0502020202020204" pitchFamily="34" charset="0"/>
            </a:endParaRPr>
          </a:p>
          <a:p>
            <a:pPr>
              <a:spcBef>
                <a:spcPts val="800"/>
              </a:spcBef>
              <a:buClr>
                <a:srgbClr val="333399"/>
              </a:buClr>
              <a:buSzPct val="100000"/>
              <a:buFont typeface="Wingdings" panose="05000000000000000000" pitchFamily="2" charset="2"/>
              <a:buChar char=""/>
            </a:pPr>
            <a:r>
              <a:rPr lang="en-US" altLang="en-US" sz="3200" u="sng">
                <a:solidFill>
                  <a:srgbClr val="333399"/>
                </a:solidFill>
                <a:latin typeface="Century Gothic" panose="020B0502020202020204" pitchFamily="34" charset="0"/>
              </a:rPr>
              <a:t>Example I</a:t>
            </a:r>
            <a:r>
              <a:rPr lang="en-US" altLang="en-US" sz="3200">
                <a:solidFill>
                  <a:srgbClr val="333399"/>
                </a:solidFill>
                <a:latin typeface="Century Gothic" panose="020B0502020202020204" pitchFamily="34" charset="0"/>
              </a:rPr>
              <a:t>: </a:t>
            </a:r>
          </a:p>
          <a:p>
            <a:pPr>
              <a:spcBef>
                <a:spcPts val="800"/>
              </a:spcBef>
              <a:buSzPct val="100000"/>
            </a:pPr>
            <a:r>
              <a:rPr lang="en-US" altLang="en-US" sz="3200">
                <a:solidFill>
                  <a:srgbClr val="333399"/>
                </a:solidFill>
                <a:latin typeface="Century Gothic" panose="020B0502020202020204" pitchFamily="34" charset="0"/>
              </a:rPr>
              <a:t>	In the one day bucket, gap is -$10 million. If rates rise by 1%,</a:t>
            </a:r>
          </a:p>
          <a:p>
            <a:pPr>
              <a:spcBef>
                <a:spcPts val="800"/>
              </a:spcBef>
              <a:buSzPct val="100000"/>
            </a:pPr>
            <a:endParaRPr lang="en-US" altLang="en-US" sz="3200">
              <a:solidFill>
                <a:srgbClr val="333399"/>
              </a:solidFill>
              <a:latin typeface="Century Gothic" panose="020B0502020202020204" pitchFamily="34" charset="0"/>
            </a:endParaRPr>
          </a:p>
          <a:p>
            <a:pPr lvl="1">
              <a:spcBef>
                <a:spcPts val="700"/>
              </a:spcBef>
              <a:buSzPct val="100000"/>
            </a:pP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NII</a:t>
            </a:r>
            <a:r>
              <a:rPr lang="en-US" altLang="en-US" sz="2800" baseline="-25000">
                <a:solidFill>
                  <a:srgbClr val="333399"/>
                </a:solidFill>
                <a:latin typeface="Century Gothic" panose="020B0502020202020204" pitchFamily="34" charset="0"/>
              </a:rPr>
              <a:t>(1)</a:t>
            </a:r>
            <a:r>
              <a:rPr lang="en-US" altLang="en-US" sz="2800">
                <a:solidFill>
                  <a:srgbClr val="333399"/>
                </a:solidFill>
                <a:latin typeface="Century Gothic" panose="020B0502020202020204" pitchFamily="34" charset="0"/>
              </a:rPr>
              <a:t> = (-$10 million) × .01 = -$100,000</a:t>
            </a:r>
          </a:p>
        </p:txBody>
      </p:sp>
      <p:sp>
        <p:nvSpPr>
          <p:cNvPr id="2355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470F5E23-4107-46B2-98BF-DAAF5233953C}" type="slidenum">
              <a:rPr lang="en-US" altLang="en-US" sz="1100">
                <a:solidFill>
                  <a:srgbClr val="000000"/>
                </a:solidFill>
                <a:latin typeface="Century Gothic" panose="020B0502020202020204" pitchFamily="34" charset="0"/>
              </a:rPr>
              <a:pPr algn="r" eaLnBrk="1" hangingPunct="1">
                <a:buSzPct val="100000"/>
              </a:pPr>
              <a:t>16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457200" y="45720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Applying the Repricing Model</a:t>
            </a:r>
          </a:p>
        </p:txBody>
      </p:sp>
      <p:sp>
        <p:nvSpPr>
          <p:cNvPr id="24579" name="Text Box 2"/>
          <p:cNvSpPr txBox="1">
            <a:spLocks noChangeArrowheads="1"/>
          </p:cNvSpPr>
          <p:nvPr/>
        </p:nvSpPr>
        <p:spPr bwMode="auto">
          <a:xfrm>
            <a:off x="457200" y="1828800"/>
            <a:ext cx="8229600" cy="4297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u="sng">
                <a:solidFill>
                  <a:srgbClr val="333399"/>
                </a:solidFill>
                <a:latin typeface="Century Gothic" panose="020B0502020202020204" pitchFamily="34" charset="0"/>
              </a:rPr>
              <a:t>Example II:</a:t>
            </a:r>
            <a:r>
              <a:rPr lang="en-US" altLang="en-US" sz="3200">
                <a:solidFill>
                  <a:srgbClr val="333399"/>
                </a:solidFill>
                <a:latin typeface="Century Gothic" panose="020B0502020202020204" pitchFamily="34" charset="0"/>
              </a:rPr>
              <a:t> </a:t>
            </a:r>
          </a:p>
          <a:p>
            <a:pPr>
              <a:spcBef>
                <a:spcPts val="800"/>
              </a:spcBef>
              <a:buSzPct val="100000"/>
            </a:pPr>
            <a:r>
              <a:rPr lang="en-US" altLang="en-US" sz="3200">
                <a:solidFill>
                  <a:srgbClr val="333399"/>
                </a:solidFill>
                <a:latin typeface="Century Gothic" panose="020B0502020202020204" pitchFamily="34" charset="0"/>
              </a:rPr>
              <a:t>	If we consider the cumulative 1-year gap,</a:t>
            </a:r>
          </a:p>
          <a:p>
            <a:pPr>
              <a:spcBef>
                <a:spcPts val="800"/>
              </a:spcBef>
              <a:buSzPct val="100000"/>
            </a:pPr>
            <a:endParaRPr lang="en-US" altLang="en-US" sz="3200">
              <a:solidFill>
                <a:srgbClr val="333399"/>
              </a:solidFill>
              <a:latin typeface="Century Gothic" panose="020B0502020202020204" pitchFamily="34" charset="0"/>
            </a:endParaRPr>
          </a:p>
          <a:p>
            <a:pPr lvl="1">
              <a:spcBef>
                <a:spcPts val="700"/>
              </a:spcBef>
              <a:buSzPct val="100000"/>
            </a:pPr>
            <a:r>
              <a:rPr lang="en-US" altLang="en-US" sz="3200">
                <a:solidFill>
                  <a:srgbClr val="333399"/>
                </a:solidFill>
                <a:latin typeface="Symbol" panose="05050102010706020507" pitchFamily="18" charset="2"/>
              </a:rPr>
              <a:t></a:t>
            </a: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NII = (CGAP) </a:t>
            </a: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R = (-$15 million)(.01) </a:t>
            </a:r>
          </a:p>
          <a:p>
            <a:pPr lvl="1">
              <a:spcBef>
                <a:spcPts val="700"/>
              </a:spcBef>
              <a:buSzPct val="100000"/>
            </a:pPr>
            <a:r>
              <a:rPr lang="en-US" altLang="en-US" sz="2800">
                <a:solidFill>
                  <a:srgbClr val="333399"/>
                </a:solidFill>
                <a:latin typeface="Century Gothic" panose="020B0502020202020204" pitchFamily="34" charset="0"/>
              </a:rPr>
              <a:t>                                    = -$150,000</a:t>
            </a:r>
          </a:p>
        </p:txBody>
      </p:sp>
      <p:sp>
        <p:nvSpPr>
          <p:cNvPr id="2458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A93BAD63-84E9-4B98-B387-E174F1892DCA}" type="slidenum">
              <a:rPr lang="en-US" altLang="en-US" sz="1100">
                <a:solidFill>
                  <a:srgbClr val="000000"/>
                </a:solidFill>
                <a:latin typeface="Century Gothic" panose="020B0502020202020204" pitchFamily="34" charset="0"/>
              </a:rPr>
              <a:pPr algn="r" eaLnBrk="1" hangingPunct="1">
                <a:buSzPct val="100000"/>
              </a:pPr>
              <a:t>17</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381000" y="914400"/>
            <a:ext cx="8229600" cy="685800"/>
          </a:xfrm>
        </p:spPr>
        <p:txBody>
          <a:bodyPr>
            <a:normAutofit fontScale="90000"/>
          </a:bodyPr>
          <a:lstStyle/>
          <a:p>
            <a:r>
              <a:rPr lang="en-US" altLang="en-US"/>
              <a:t>Question 5 </a:t>
            </a:r>
          </a:p>
        </p:txBody>
      </p:sp>
      <p:sp>
        <p:nvSpPr>
          <p:cNvPr id="105475" name="Rectangle 3"/>
          <p:cNvSpPr>
            <a:spLocks noGrp="1" noChangeArrowheads="1"/>
          </p:cNvSpPr>
          <p:nvPr>
            <p:ph type="body" idx="1"/>
          </p:nvPr>
        </p:nvSpPr>
        <p:spPr>
          <a:xfrm>
            <a:off x="369000" y="1828800"/>
            <a:ext cx="8610600" cy="5943600"/>
          </a:xfrm>
        </p:spPr>
        <p:txBody>
          <a:bodyPr/>
          <a:lstStyle/>
          <a:p>
            <a:pPr>
              <a:lnSpc>
                <a:spcPct val="90000"/>
              </a:lnSpc>
            </a:pPr>
            <a:r>
              <a:rPr lang="en-US" altLang="en-US" sz="2600" dirty="0">
                <a:solidFill>
                  <a:srgbClr val="0000FF"/>
                </a:solidFill>
              </a:rPr>
              <a:t>Calculate the repricing gap and the impact on net interest income of a </a:t>
            </a:r>
            <a:r>
              <a:rPr lang="en-US" altLang="en-US" sz="2600" i="1" u="sng" dirty="0">
                <a:solidFill>
                  <a:srgbClr val="FF0000"/>
                </a:solidFill>
              </a:rPr>
              <a:t>1 percent increase</a:t>
            </a:r>
            <a:r>
              <a:rPr lang="en-US" altLang="en-US" sz="2600" dirty="0">
                <a:solidFill>
                  <a:srgbClr val="0000FF"/>
                </a:solidFill>
              </a:rPr>
              <a:t> in interest rates for each of the following positions? </a:t>
            </a:r>
          </a:p>
          <a:p>
            <a:pPr lvl="1">
              <a:lnSpc>
                <a:spcPct val="90000"/>
              </a:lnSpc>
            </a:pPr>
            <a:r>
              <a:rPr lang="en-US" altLang="en-US" sz="2400" dirty="0">
                <a:solidFill>
                  <a:srgbClr val="006600"/>
                </a:solidFill>
              </a:rPr>
              <a:t>Rate-sensitive assets = $200mio.  Rate-sensitive liabilities = $100mio.</a:t>
            </a:r>
          </a:p>
          <a:p>
            <a:pPr lvl="1">
              <a:lnSpc>
                <a:spcPct val="90000"/>
              </a:lnSpc>
              <a:buFont typeface="Wingdings" panose="05000000000000000000" pitchFamily="2" charset="2"/>
              <a:buNone/>
            </a:pPr>
            <a:r>
              <a:rPr lang="en-US" altLang="en-US" sz="2400" dirty="0"/>
              <a:t>		</a:t>
            </a:r>
            <a:r>
              <a:rPr lang="en-US" altLang="en-US" sz="2200" dirty="0">
                <a:sym typeface="Wingdings" panose="05000000000000000000" pitchFamily="2" charset="2"/>
              </a:rPr>
              <a:t> </a:t>
            </a:r>
            <a:r>
              <a:rPr lang="en-US" altLang="en-US" sz="2200" dirty="0"/>
              <a:t>Repricing gap = RSA ‑ RSL = $200mio ‑ $100mio = +$100mio. </a:t>
            </a:r>
          </a:p>
          <a:p>
            <a:pPr lvl="1">
              <a:lnSpc>
                <a:spcPct val="90000"/>
              </a:lnSpc>
              <a:buFont typeface="Wingdings" panose="05000000000000000000" pitchFamily="2" charset="2"/>
              <a:buNone/>
            </a:pPr>
            <a:r>
              <a:rPr lang="en-US" altLang="en-US" sz="2200" dirty="0">
                <a:sym typeface="Symbol" panose="05050102010706020507" pitchFamily="18" charset="2"/>
              </a:rPr>
              <a:t>		</a:t>
            </a:r>
            <a:r>
              <a:rPr lang="en-US" altLang="en-US" sz="2200" dirty="0">
                <a:sym typeface="Wingdings" panose="05000000000000000000" pitchFamily="2" charset="2"/>
              </a:rPr>
              <a:t> </a:t>
            </a:r>
            <a:r>
              <a:rPr lang="en-US" altLang="en-US" sz="2200" dirty="0">
                <a:sym typeface="Symbol" panose="05050102010706020507" pitchFamily="18" charset="2"/>
              </a:rPr>
              <a:t></a:t>
            </a:r>
            <a:r>
              <a:rPr lang="en-US" altLang="en-US" sz="2200" dirty="0"/>
              <a:t>NII = ($100 </a:t>
            </a:r>
            <a:r>
              <a:rPr lang="en-US" altLang="en-US" sz="2200" dirty="0" err="1"/>
              <a:t>mio</a:t>
            </a:r>
            <a:r>
              <a:rPr lang="en-US" altLang="en-US" sz="2200" dirty="0"/>
              <a:t>)(.01) = +$1.0mio, or $1,000,000.</a:t>
            </a:r>
          </a:p>
          <a:p>
            <a:pPr lvl="1">
              <a:lnSpc>
                <a:spcPct val="90000"/>
              </a:lnSpc>
            </a:pPr>
            <a:r>
              <a:rPr lang="en-US" altLang="en-US" sz="2400" dirty="0">
                <a:solidFill>
                  <a:srgbClr val="006600"/>
                </a:solidFill>
              </a:rPr>
              <a:t>Rate-sensitive assets = $100mio.  Rate-sensitive liabilities = $150mio.</a:t>
            </a:r>
          </a:p>
          <a:p>
            <a:pPr lvl="1">
              <a:lnSpc>
                <a:spcPct val="90000"/>
              </a:lnSpc>
              <a:buFont typeface="Wingdings" panose="05000000000000000000" pitchFamily="2" charset="2"/>
              <a:buNone/>
            </a:pPr>
            <a:r>
              <a:rPr lang="en-US" altLang="en-US" sz="2400" dirty="0"/>
              <a:t>		</a:t>
            </a:r>
            <a:r>
              <a:rPr lang="en-US" altLang="en-US" sz="2200" dirty="0">
                <a:sym typeface="Wingdings" panose="05000000000000000000" pitchFamily="2" charset="2"/>
              </a:rPr>
              <a:t> </a:t>
            </a:r>
            <a:r>
              <a:rPr lang="en-US" altLang="en-US" sz="2200" dirty="0"/>
              <a:t>Repricing gap = RSA ‑ RSL = $100mio ‑ $150mio = -$50 </a:t>
            </a:r>
            <a:r>
              <a:rPr lang="en-US" altLang="en-US" sz="2200" dirty="0" err="1"/>
              <a:t>mio</a:t>
            </a:r>
            <a:r>
              <a:rPr lang="en-US" altLang="en-US" sz="2200" dirty="0"/>
              <a:t>. </a:t>
            </a:r>
          </a:p>
          <a:p>
            <a:pPr lvl="1">
              <a:lnSpc>
                <a:spcPct val="90000"/>
              </a:lnSpc>
              <a:buFont typeface="Wingdings" panose="05000000000000000000" pitchFamily="2" charset="2"/>
              <a:buNone/>
            </a:pPr>
            <a:r>
              <a:rPr lang="en-US" altLang="en-US" sz="2200" dirty="0">
                <a:sym typeface="Symbol" panose="05050102010706020507" pitchFamily="18" charset="2"/>
              </a:rPr>
              <a:t>		</a:t>
            </a:r>
            <a:r>
              <a:rPr lang="en-US" altLang="en-US" sz="2200" dirty="0">
                <a:sym typeface="Wingdings" panose="05000000000000000000" pitchFamily="2" charset="2"/>
              </a:rPr>
              <a:t> </a:t>
            </a:r>
            <a:r>
              <a:rPr lang="en-US" altLang="en-US" sz="2200" dirty="0">
                <a:sym typeface="Symbol" panose="05050102010706020507" pitchFamily="18" charset="2"/>
              </a:rPr>
              <a:t></a:t>
            </a:r>
            <a:r>
              <a:rPr lang="en-US" altLang="en-US" sz="2200" dirty="0"/>
              <a:t>NII = (-$50mio)(.01) = -$0.5mio, or -$500,000.</a:t>
            </a:r>
          </a:p>
        </p:txBody>
      </p:sp>
    </p:spTree>
    <p:extLst>
      <p:ext uri="{BB962C8B-B14F-4D97-AF65-F5344CB8AC3E}">
        <p14:creationId xmlns:p14="http://schemas.microsoft.com/office/powerpoint/2010/main" val="271072829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368400" y="990600"/>
            <a:ext cx="8229600" cy="685800"/>
          </a:xfrm>
        </p:spPr>
        <p:txBody>
          <a:bodyPr>
            <a:normAutofit fontScale="90000"/>
          </a:bodyPr>
          <a:lstStyle/>
          <a:p>
            <a:r>
              <a:rPr lang="en-US" altLang="en-US"/>
              <a:t>Question 5 </a:t>
            </a:r>
          </a:p>
        </p:txBody>
      </p:sp>
      <p:sp>
        <p:nvSpPr>
          <p:cNvPr id="107523" name="Rectangle 3"/>
          <p:cNvSpPr>
            <a:spLocks noGrp="1" noChangeArrowheads="1"/>
          </p:cNvSpPr>
          <p:nvPr>
            <p:ph type="body" idx="1"/>
          </p:nvPr>
        </p:nvSpPr>
        <p:spPr>
          <a:xfrm>
            <a:off x="368400" y="1828800"/>
            <a:ext cx="8686800" cy="5105400"/>
          </a:xfrm>
        </p:spPr>
        <p:txBody>
          <a:bodyPr/>
          <a:lstStyle/>
          <a:p>
            <a:pPr lvl="1">
              <a:lnSpc>
                <a:spcPct val="90000"/>
              </a:lnSpc>
            </a:pPr>
            <a:r>
              <a:rPr lang="en-US" altLang="en-US" sz="2400" dirty="0">
                <a:solidFill>
                  <a:srgbClr val="006600"/>
                </a:solidFill>
              </a:rPr>
              <a:t>Rate-sensitive assets = $150mio.  Rate-sensitive liabilities = $140mio.</a:t>
            </a:r>
          </a:p>
          <a:p>
            <a:pPr lvl="1">
              <a:lnSpc>
                <a:spcPct val="90000"/>
              </a:lnSpc>
              <a:buFont typeface="Wingdings" panose="05000000000000000000" pitchFamily="2" charset="2"/>
              <a:buNone/>
            </a:pPr>
            <a:r>
              <a:rPr lang="en-US" altLang="en-US" sz="2400" dirty="0"/>
              <a:t>		</a:t>
            </a:r>
            <a:r>
              <a:rPr lang="en-US" altLang="en-US" sz="2200" dirty="0">
                <a:sym typeface="Wingdings" panose="05000000000000000000" pitchFamily="2" charset="2"/>
              </a:rPr>
              <a:t> </a:t>
            </a:r>
            <a:r>
              <a:rPr lang="en-US" altLang="en-US" sz="2200" dirty="0"/>
              <a:t>Repricing gap = RSA ‑ RSL = $150mio ‑ $140mio = +$10mio. </a:t>
            </a:r>
          </a:p>
          <a:p>
            <a:pPr lvl="1">
              <a:lnSpc>
                <a:spcPct val="90000"/>
              </a:lnSpc>
              <a:buFont typeface="Wingdings" panose="05000000000000000000" pitchFamily="2" charset="2"/>
              <a:buNone/>
            </a:pPr>
            <a:r>
              <a:rPr lang="en-US" altLang="en-US" sz="2200" dirty="0">
                <a:sym typeface="Symbol" panose="05050102010706020507" pitchFamily="18" charset="2"/>
              </a:rPr>
              <a:t>		</a:t>
            </a:r>
            <a:r>
              <a:rPr lang="en-US" altLang="en-US" sz="2200" dirty="0">
                <a:sym typeface="Wingdings" panose="05000000000000000000" pitchFamily="2" charset="2"/>
              </a:rPr>
              <a:t> </a:t>
            </a:r>
            <a:r>
              <a:rPr lang="en-US" altLang="en-US" sz="2200" dirty="0">
                <a:sym typeface="Symbol" panose="05050102010706020507" pitchFamily="18" charset="2"/>
              </a:rPr>
              <a:t></a:t>
            </a:r>
            <a:r>
              <a:rPr lang="en-US" altLang="en-US" sz="2200" dirty="0"/>
              <a:t>NII = ($10mio)(.01) = +$0.1mio, or $100,000.</a:t>
            </a:r>
          </a:p>
        </p:txBody>
      </p:sp>
    </p:spTree>
    <p:extLst>
      <p:ext uri="{BB962C8B-B14F-4D97-AF65-F5344CB8AC3E}">
        <p14:creationId xmlns:p14="http://schemas.microsoft.com/office/powerpoint/2010/main" val="77917229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838200"/>
            <a:ext cx="8229600" cy="685800"/>
          </a:xfrm>
        </p:spPr>
        <p:txBody>
          <a:bodyPr>
            <a:normAutofit fontScale="90000"/>
          </a:bodyPr>
          <a:lstStyle/>
          <a:p>
            <a:r>
              <a:rPr lang="en-US" altLang="en-US" dirty="0"/>
              <a:t>Question 5(a)</a:t>
            </a:r>
          </a:p>
        </p:txBody>
      </p:sp>
      <p:sp>
        <p:nvSpPr>
          <p:cNvPr id="109571" name="Rectangle 3"/>
          <p:cNvSpPr>
            <a:spLocks noGrp="1" noChangeArrowheads="1"/>
          </p:cNvSpPr>
          <p:nvPr>
            <p:ph type="body" idx="1"/>
          </p:nvPr>
        </p:nvSpPr>
        <p:spPr>
          <a:xfrm>
            <a:off x="379200" y="1905000"/>
            <a:ext cx="8610600" cy="5791200"/>
          </a:xfrm>
        </p:spPr>
        <p:txBody>
          <a:bodyPr/>
          <a:lstStyle/>
          <a:p>
            <a:pPr>
              <a:lnSpc>
                <a:spcPct val="90000"/>
              </a:lnSpc>
            </a:pPr>
            <a:r>
              <a:rPr lang="en-US" altLang="en-US" sz="2600" dirty="0">
                <a:solidFill>
                  <a:srgbClr val="0000FF"/>
                </a:solidFill>
              </a:rPr>
              <a:t>Calculate the impact on net interest income on each of the above situations assuming a </a:t>
            </a:r>
            <a:r>
              <a:rPr lang="en-US" altLang="en-US" sz="2600" i="1" u="sng" dirty="0">
                <a:solidFill>
                  <a:srgbClr val="FF0000"/>
                </a:solidFill>
              </a:rPr>
              <a:t>1 percent decrease</a:t>
            </a:r>
            <a:r>
              <a:rPr lang="en-US" altLang="en-US" sz="2600" dirty="0">
                <a:solidFill>
                  <a:srgbClr val="0000FF"/>
                </a:solidFill>
              </a:rPr>
              <a:t> in interest rates. </a:t>
            </a:r>
          </a:p>
          <a:p>
            <a:pPr lvl="1">
              <a:lnSpc>
                <a:spcPct val="90000"/>
              </a:lnSpc>
            </a:pPr>
            <a:r>
              <a:rPr lang="en-US" altLang="en-US" sz="2200" dirty="0">
                <a:sym typeface="Symbol" panose="05050102010706020507" pitchFamily="18" charset="2"/>
              </a:rPr>
              <a:t></a:t>
            </a:r>
            <a:r>
              <a:rPr lang="en-US" altLang="en-US" sz="2200" dirty="0"/>
              <a:t>NII = ($100mio)(-0.01) = -$1.0mio, or -$1,000,000.</a:t>
            </a:r>
            <a:endParaRPr lang="en-US" altLang="en-US" sz="2200" dirty="0">
              <a:sym typeface="Symbol" panose="05050102010706020507" pitchFamily="18" charset="2"/>
            </a:endParaRPr>
          </a:p>
          <a:p>
            <a:pPr lvl="1">
              <a:lnSpc>
                <a:spcPct val="90000"/>
              </a:lnSpc>
            </a:pPr>
            <a:r>
              <a:rPr lang="en-US" altLang="en-US" sz="2200" dirty="0">
                <a:sym typeface="Symbol" panose="05050102010706020507" pitchFamily="18" charset="2"/>
              </a:rPr>
              <a:t></a:t>
            </a:r>
            <a:r>
              <a:rPr lang="en-US" altLang="en-US" sz="2200" dirty="0"/>
              <a:t>NII = (-$50mio)(-o.01) = +$0.5mio, or $500,000.</a:t>
            </a:r>
            <a:endParaRPr lang="en-US" altLang="en-US" sz="2200" dirty="0">
              <a:sym typeface="Symbol" panose="05050102010706020507" pitchFamily="18" charset="2"/>
            </a:endParaRPr>
          </a:p>
          <a:p>
            <a:pPr lvl="1">
              <a:lnSpc>
                <a:spcPct val="90000"/>
              </a:lnSpc>
            </a:pPr>
            <a:r>
              <a:rPr lang="en-US" altLang="en-US" sz="2200" dirty="0">
                <a:sym typeface="Symbol" panose="05050102010706020507" pitchFamily="18" charset="2"/>
              </a:rPr>
              <a:t></a:t>
            </a:r>
            <a:r>
              <a:rPr lang="en-US" altLang="en-US" sz="2200" dirty="0"/>
              <a:t>NII = ($10mio)(-o.01) = -$0.10mio, or -$100,000.</a:t>
            </a:r>
            <a:endParaRPr lang="en-US" altLang="en-US" sz="2200" dirty="0">
              <a:solidFill>
                <a:srgbClr val="006600"/>
              </a:solidFill>
            </a:endParaRPr>
          </a:p>
          <a:p>
            <a:pPr lvl="1">
              <a:lnSpc>
                <a:spcPct val="90000"/>
              </a:lnSpc>
              <a:buFont typeface="Wingdings" panose="05000000000000000000" pitchFamily="2" charset="2"/>
              <a:buNone/>
            </a:pPr>
            <a:endParaRPr lang="en-US" altLang="en-US" sz="2200" dirty="0">
              <a:solidFill>
                <a:srgbClr val="006600"/>
              </a:solidFill>
            </a:endParaRPr>
          </a:p>
          <a:p>
            <a:pPr lvl="1">
              <a:lnSpc>
                <a:spcPct val="90000"/>
              </a:lnSpc>
              <a:buFont typeface="Wingdings" panose="05000000000000000000" pitchFamily="2" charset="2"/>
              <a:buNone/>
            </a:pPr>
            <a:endParaRPr lang="en-US" altLang="en-US" sz="2400" dirty="0">
              <a:solidFill>
                <a:srgbClr val="006600"/>
              </a:solidFill>
            </a:endParaRPr>
          </a:p>
          <a:p>
            <a:pPr lvl="1">
              <a:lnSpc>
                <a:spcPct val="90000"/>
              </a:lnSpc>
              <a:buFont typeface="Wingdings" panose="05000000000000000000" pitchFamily="2" charset="2"/>
              <a:buNone/>
            </a:pPr>
            <a:r>
              <a:rPr lang="en-US" altLang="en-US" sz="2400" dirty="0"/>
              <a:t>		</a:t>
            </a:r>
          </a:p>
        </p:txBody>
      </p:sp>
    </p:spTree>
    <p:extLst>
      <p:ext uri="{BB962C8B-B14F-4D97-AF65-F5344CB8AC3E}">
        <p14:creationId xmlns:p14="http://schemas.microsoft.com/office/powerpoint/2010/main" val="112212998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350400" y="914400"/>
            <a:ext cx="8229600" cy="685800"/>
          </a:xfrm>
        </p:spPr>
        <p:txBody>
          <a:bodyPr>
            <a:normAutofit fontScale="90000"/>
          </a:bodyPr>
          <a:lstStyle/>
          <a:p>
            <a:r>
              <a:rPr lang="en-US" altLang="en-US" dirty="0"/>
              <a:t>Question 5(b)</a:t>
            </a:r>
          </a:p>
        </p:txBody>
      </p:sp>
      <p:sp>
        <p:nvSpPr>
          <p:cNvPr id="108547" name="Rectangle 3"/>
          <p:cNvSpPr>
            <a:spLocks noGrp="1" noChangeArrowheads="1"/>
          </p:cNvSpPr>
          <p:nvPr>
            <p:ph type="body" idx="1"/>
          </p:nvPr>
        </p:nvSpPr>
        <p:spPr>
          <a:xfrm>
            <a:off x="381000" y="1905000"/>
            <a:ext cx="8610600" cy="5562600"/>
          </a:xfrm>
        </p:spPr>
        <p:txBody>
          <a:bodyPr/>
          <a:lstStyle/>
          <a:p>
            <a:pPr>
              <a:lnSpc>
                <a:spcPct val="90000"/>
              </a:lnSpc>
            </a:pPr>
            <a:r>
              <a:rPr lang="en-US" altLang="en-US" sz="2600" dirty="0">
                <a:solidFill>
                  <a:srgbClr val="0000FF"/>
                </a:solidFill>
              </a:rPr>
              <a:t>What </a:t>
            </a:r>
            <a:r>
              <a:rPr lang="en-US" altLang="en-US" sz="2600" i="1" u="sng" dirty="0">
                <a:solidFill>
                  <a:srgbClr val="FF0000"/>
                </a:solidFill>
              </a:rPr>
              <a:t>conclusion</a:t>
            </a:r>
            <a:r>
              <a:rPr lang="en-US" altLang="en-US" sz="2600" dirty="0">
                <a:solidFill>
                  <a:srgbClr val="0000FF"/>
                </a:solidFill>
              </a:rPr>
              <a:t> can you draw about the repricing model from these results? </a:t>
            </a:r>
          </a:p>
          <a:p>
            <a:pPr lvl="1">
              <a:lnSpc>
                <a:spcPct val="90000"/>
              </a:lnSpc>
            </a:pPr>
            <a:r>
              <a:rPr lang="en-US" altLang="en-US" sz="2200" dirty="0">
                <a:sym typeface="Symbol" panose="05050102010706020507" pitchFamily="18" charset="2"/>
              </a:rPr>
              <a:t>The FIs in parts (1) and (3) are exposed to interest rate declines (positive repricing gap) while the FI in part (2) is exposed to interest rate increases.  </a:t>
            </a:r>
          </a:p>
          <a:p>
            <a:pPr lvl="1">
              <a:lnSpc>
                <a:spcPct val="90000"/>
              </a:lnSpc>
            </a:pPr>
            <a:r>
              <a:rPr lang="en-US" altLang="en-US" sz="2200" dirty="0">
                <a:sym typeface="Symbol" panose="05050102010706020507" pitchFamily="18" charset="2"/>
              </a:rPr>
              <a:t>The FI in part (3) has the lowest interest rate risk exposure since the absolute value of the repricing gap is the lowest, while the opposite is true for part (1)</a:t>
            </a:r>
            <a:r>
              <a:rPr lang="en-US" altLang="en-US" sz="2200" dirty="0">
                <a:solidFill>
                  <a:srgbClr val="006600"/>
                </a:solidFill>
              </a:rPr>
              <a:t>.</a:t>
            </a:r>
          </a:p>
          <a:p>
            <a:pPr lvl="1">
              <a:lnSpc>
                <a:spcPct val="90000"/>
              </a:lnSpc>
              <a:buFont typeface="Wingdings" panose="05000000000000000000" pitchFamily="2" charset="2"/>
              <a:buNone/>
            </a:pPr>
            <a:endParaRPr lang="en-US" altLang="en-US" sz="2200" dirty="0">
              <a:solidFill>
                <a:srgbClr val="006600"/>
              </a:solidFill>
            </a:endParaRPr>
          </a:p>
        </p:txBody>
      </p:sp>
    </p:spTree>
    <p:extLst>
      <p:ext uri="{BB962C8B-B14F-4D97-AF65-F5344CB8AC3E}">
        <p14:creationId xmlns:p14="http://schemas.microsoft.com/office/powerpoint/2010/main" val="303547319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Rate-Sensitive Assets</a:t>
            </a:r>
          </a:p>
        </p:txBody>
      </p:sp>
      <p:sp>
        <p:nvSpPr>
          <p:cNvPr id="25603" name="Text Box 2"/>
          <p:cNvSpPr txBox="1">
            <a:spLocks noChangeArrowheads="1"/>
          </p:cNvSpPr>
          <p:nvPr/>
        </p:nvSpPr>
        <p:spPr bwMode="auto">
          <a:xfrm>
            <a:off x="381000" y="1371600"/>
            <a:ext cx="84582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Examples from</a:t>
            </a:r>
            <a:r>
              <a:rPr lang="en-US" altLang="en-US" sz="3200" i="1">
                <a:solidFill>
                  <a:srgbClr val="333399"/>
                </a:solidFill>
                <a:latin typeface="Century Gothic" panose="020B0502020202020204" pitchFamily="34" charset="0"/>
              </a:rPr>
              <a:t> hypothetical</a:t>
            </a:r>
            <a:r>
              <a:rPr lang="en-US" altLang="en-US" sz="3200">
                <a:solidFill>
                  <a:srgbClr val="333399"/>
                </a:solidFill>
                <a:latin typeface="Century Gothic" panose="020B0502020202020204" pitchFamily="34" charset="0"/>
              </a:rPr>
              <a:t> balance sheet:</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Short-term consumer loans. Repriced at year-end, would just make one-year cutoff</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Three-month T-bills repriced on maturity every 3 months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Six-month T-notes repriced on maturity every 6 months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30-year floating-rate mortgages repriced (rate reset) every 9 months</a:t>
            </a:r>
          </a:p>
        </p:txBody>
      </p:sp>
      <p:sp>
        <p:nvSpPr>
          <p:cNvPr id="2560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4D9EF8BE-1C8E-4005-B6F0-2A3DFD826ADA}" type="slidenum">
              <a:rPr lang="en-US" altLang="en-US" sz="1100">
                <a:solidFill>
                  <a:srgbClr val="000000"/>
                </a:solidFill>
                <a:latin typeface="Century Gothic" panose="020B0502020202020204" pitchFamily="34" charset="0"/>
              </a:rPr>
              <a:pPr algn="r" eaLnBrk="1" hangingPunct="1">
                <a:buSzPct val="100000"/>
              </a:pPr>
              <a:t>22</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Rate-Sensitive Liabilities</a:t>
            </a:r>
          </a:p>
        </p:txBody>
      </p:sp>
      <p:sp>
        <p:nvSpPr>
          <p:cNvPr id="2662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RSLs bucketed in same manner as RSAs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Demand deposits warrant special mention</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Generally considered rate-</a:t>
            </a:r>
            <a:r>
              <a:rPr lang="en-US" altLang="en-US" sz="2800" i="1">
                <a:solidFill>
                  <a:srgbClr val="333399"/>
                </a:solidFill>
                <a:latin typeface="Century Gothic" panose="020B0502020202020204" pitchFamily="34" charset="0"/>
              </a:rPr>
              <a:t>insensitive </a:t>
            </a:r>
            <a:r>
              <a:rPr lang="en-US" altLang="en-US" sz="2800">
                <a:solidFill>
                  <a:srgbClr val="333399"/>
                </a:solidFill>
                <a:latin typeface="Century Gothic" panose="020B0502020202020204" pitchFamily="34" charset="0"/>
              </a:rPr>
              <a:t>(act as core deposits), but there are arguments for their inclusion as rate-sensitive liabilities</a:t>
            </a:r>
          </a:p>
        </p:txBody>
      </p:sp>
      <p:sp>
        <p:nvSpPr>
          <p:cNvPr id="26628"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8CB2EEA4-15BC-4DBA-A71D-A3607B9A2C14}" type="slidenum">
              <a:rPr lang="en-US" altLang="en-US" sz="1100">
                <a:solidFill>
                  <a:srgbClr val="000000"/>
                </a:solidFill>
                <a:latin typeface="Century Gothic" panose="020B0502020202020204" pitchFamily="34" charset="0"/>
              </a:rPr>
              <a:pPr algn="r" eaLnBrk="1" hangingPunct="1">
                <a:buSzPct val="100000"/>
              </a:pPr>
              <a:t>23</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xfrm>
            <a:off x="381000" y="762000"/>
            <a:ext cx="8229600" cy="685800"/>
          </a:xfrm>
        </p:spPr>
        <p:txBody>
          <a:bodyPr>
            <a:normAutofit fontScale="90000"/>
          </a:bodyPr>
          <a:lstStyle/>
          <a:p>
            <a:r>
              <a:rPr lang="en-US" altLang="en-US"/>
              <a:t>Question 6</a:t>
            </a:r>
          </a:p>
        </p:txBody>
      </p:sp>
      <p:sp>
        <p:nvSpPr>
          <p:cNvPr id="110595" name="Rectangle 3"/>
          <p:cNvSpPr>
            <a:spLocks noGrp="1" noChangeArrowheads="1"/>
          </p:cNvSpPr>
          <p:nvPr>
            <p:ph type="body" idx="1"/>
          </p:nvPr>
        </p:nvSpPr>
        <p:spPr>
          <a:xfrm>
            <a:off x="376200" y="1905000"/>
            <a:ext cx="8610600" cy="5562600"/>
          </a:xfrm>
        </p:spPr>
        <p:txBody>
          <a:bodyPr/>
          <a:lstStyle/>
          <a:p>
            <a:pPr>
              <a:lnSpc>
                <a:spcPct val="90000"/>
              </a:lnSpc>
            </a:pPr>
            <a:r>
              <a:rPr lang="en-US" altLang="en-US" sz="2600" dirty="0">
                <a:solidFill>
                  <a:srgbClr val="0000FF"/>
                </a:solidFill>
              </a:rPr>
              <a:t>What are the reasons for </a:t>
            </a:r>
            <a:r>
              <a:rPr lang="en-US" altLang="en-US" sz="2600" i="1" u="sng" dirty="0">
                <a:solidFill>
                  <a:srgbClr val="FF0000"/>
                </a:solidFill>
              </a:rPr>
              <a:t>not</a:t>
            </a:r>
            <a:r>
              <a:rPr lang="en-US" altLang="en-US" sz="2600" dirty="0">
                <a:solidFill>
                  <a:srgbClr val="0000FF"/>
                </a:solidFill>
              </a:rPr>
              <a:t> including </a:t>
            </a:r>
            <a:r>
              <a:rPr lang="en-US" altLang="en-US" sz="2600" i="1" u="sng" dirty="0">
                <a:solidFill>
                  <a:srgbClr val="FF0000"/>
                </a:solidFill>
              </a:rPr>
              <a:t>demand deposits</a:t>
            </a:r>
            <a:r>
              <a:rPr lang="en-US" altLang="en-US" sz="2600" dirty="0">
                <a:solidFill>
                  <a:srgbClr val="0000FF"/>
                </a:solidFill>
              </a:rPr>
              <a:t> as </a:t>
            </a:r>
            <a:r>
              <a:rPr lang="en-US" altLang="en-US" sz="2600" i="1" u="sng" dirty="0">
                <a:solidFill>
                  <a:srgbClr val="FF0000"/>
                </a:solidFill>
              </a:rPr>
              <a:t>rate-sensitive liabilities</a:t>
            </a:r>
            <a:r>
              <a:rPr lang="en-US" altLang="en-US" sz="2600" dirty="0">
                <a:solidFill>
                  <a:srgbClr val="0000FF"/>
                </a:solidFill>
              </a:rPr>
              <a:t> in the repricing analysis for a commercial bank? </a:t>
            </a:r>
          </a:p>
          <a:p>
            <a:pPr lvl="1">
              <a:lnSpc>
                <a:spcPct val="90000"/>
              </a:lnSpc>
            </a:pPr>
            <a:r>
              <a:rPr lang="en-US" altLang="en-US" sz="2200" dirty="0">
                <a:sym typeface="Symbol" panose="05050102010706020507" pitchFamily="18" charset="2"/>
              </a:rPr>
              <a:t>The regulatory rate available on demand deposit accounts is </a:t>
            </a:r>
            <a:r>
              <a:rPr lang="en-US" altLang="en-US" sz="2200" i="1" dirty="0">
                <a:solidFill>
                  <a:srgbClr val="006600"/>
                </a:solidFill>
                <a:sym typeface="Symbol" panose="05050102010706020507" pitchFamily="18" charset="2"/>
              </a:rPr>
              <a:t>zero</a:t>
            </a:r>
            <a:r>
              <a:rPr lang="en-US" altLang="en-US" sz="2200" dirty="0">
                <a:sym typeface="Symbol" panose="05050102010706020507" pitchFamily="18" charset="2"/>
              </a:rPr>
              <a:t>.  </a:t>
            </a:r>
          </a:p>
          <a:p>
            <a:pPr lvl="1">
              <a:lnSpc>
                <a:spcPct val="90000"/>
              </a:lnSpc>
            </a:pPr>
            <a:r>
              <a:rPr lang="en-US" altLang="en-US" sz="2200" dirty="0">
                <a:sym typeface="Symbol" panose="05050102010706020507" pitchFamily="18" charset="2"/>
              </a:rPr>
              <a:t>Although many banks are able to offer NOW accounts on which interest can be paid, </a:t>
            </a:r>
            <a:r>
              <a:rPr lang="en-US" altLang="en-US" sz="2200" i="1" dirty="0">
                <a:solidFill>
                  <a:srgbClr val="006600"/>
                </a:solidFill>
                <a:sym typeface="Symbol" panose="05050102010706020507" pitchFamily="18" charset="2"/>
              </a:rPr>
              <a:t>this interest rate seldom is changed</a:t>
            </a:r>
            <a:r>
              <a:rPr lang="en-US" altLang="en-US" sz="2200" dirty="0">
                <a:sym typeface="Symbol" panose="05050102010706020507" pitchFamily="18" charset="2"/>
              </a:rPr>
              <a:t> and thus the accounts are not really sensitive.</a:t>
            </a:r>
            <a:endParaRPr lang="en-US" altLang="en-US" sz="2200" dirty="0">
              <a:solidFill>
                <a:srgbClr val="006600"/>
              </a:solidFill>
            </a:endParaRPr>
          </a:p>
        </p:txBody>
      </p:sp>
    </p:spTree>
    <p:extLst>
      <p:ext uri="{BB962C8B-B14F-4D97-AF65-F5344CB8AC3E}">
        <p14:creationId xmlns:p14="http://schemas.microsoft.com/office/powerpoint/2010/main" val="3134151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381000" y="914400"/>
            <a:ext cx="8229600" cy="685800"/>
          </a:xfrm>
        </p:spPr>
        <p:txBody>
          <a:bodyPr>
            <a:normAutofit fontScale="90000"/>
          </a:bodyPr>
          <a:lstStyle/>
          <a:p>
            <a:r>
              <a:rPr lang="en-US" altLang="en-US"/>
              <a:t>Question 6</a:t>
            </a:r>
          </a:p>
        </p:txBody>
      </p:sp>
      <p:sp>
        <p:nvSpPr>
          <p:cNvPr id="111619" name="Rectangle 3"/>
          <p:cNvSpPr>
            <a:spLocks noGrp="1" noChangeArrowheads="1"/>
          </p:cNvSpPr>
          <p:nvPr>
            <p:ph type="body" idx="1"/>
          </p:nvPr>
        </p:nvSpPr>
        <p:spPr>
          <a:xfrm>
            <a:off x="521400" y="1828800"/>
            <a:ext cx="8610600" cy="5638800"/>
          </a:xfrm>
        </p:spPr>
        <p:txBody>
          <a:bodyPr/>
          <a:lstStyle/>
          <a:p>
            <a:pPr>
              <a:lnSpc>
                <a:spcPct val="90000"/>
              </a:lnSpc>
            </a:pPr>
            <a:r>
              <a:rPr lang="en-US" altLang="en-US" sz="2600" dirty="0">
                <a:solidFill>
                  <a:srgbClr val="0000FF"/>
                </a:solidFill>
              </a:rPr>
              <a:t>What is the subtle, but potentially strong, reason for including </a:t>
            </a:r>
            <a:r>
              <a:rPr lang="en-US" altLang="en-US" sz="2600" i="1" u="sng" dirty="0">
                <a:solidFill>
                  <a:srgbClr val="FF0000"/>
                </a:solidFill>
              </a:rPr>
              <a:t>demand deposits</a:t>
            </a:r>
            <a:r>
              <a:rPr lang="en-US" altLang="en-US" sz="2600" dirty="0">
                <a:solidFill>
                  <a:srgbClr val="0000FF"/>
                </a:solidFill>
              </a:rPr>
              <a:t> in the total of rate-sensitive liabilities? </a:t>
            </a:r>
          </a:p>
          <a:p>
            <a:pPr lvl="1">
              <a:lnSpc>
                <a:spcPct val="90000"/>
              </a:lnSpc>
            </a:pPr>
            <a:r>
              <a:rPr lang="en-US" altLang="en-US" sz="2200" dirty="0">
                <a:sym typeface="Symbol" panose="05050102010706020507" pitchFamily="18" charset="2"/>
              </a:rPr>
              <a:t>However, demand deposit accounts do pay implicit interest in the form of not charging fully for checking and other services.  </a:t>
            </a:r>
          </a:p>
          <a:p>
            <a:pPr lvl="1">
              <a:lnSpc>
                <a:spcPct val="90000"/>
              </a:lnSpc>
            </a:pPr>
            <a:r>
              <a:rPr lang="en-US" altLang="en-US" sz="2200" dirty="0">
                <a:sym typeface="Symbol" panose="05050102010706020507" pitchFamily="18" charset="2"/>
              </a:rPr>
              <a:t>Further, when market interest rates rise, customers draw down their DDAs, which may cause the bank to use higher cost sources of funds.  </a:t>
            </a:r>
          </a:p>
          <a:p>
            <a:pPr>
              <a:lnSpc>
                <a:spcPct val="90000"/>
              </a:lnSpc>
            </a:pPr>
            <a:r>
              <a:rPr lang="en-US" altLang="en-US" sz="2600" dirty="0">
                <a:solidFill>
                  <a:srgbClr val="0000FF"/>
                </a:solidFill>
              </a:rPr>
              <a:t>Can the same argument be made for </a:t>
            </a:r>
            <a:r>
              <a:rPr lang="en-US" altLang="en-US" sz="2600" i="1" u="sng" dirty="0">
                <a:solidFill>
                  <a:srgbClr val="FF0000"/>
                </a:solidFill>
              </a:rPr>
              <a:t>passbook savings accounts</a:t>
            </a:r>
            <a:r>
              <a:rPr lang="en-US" altLang="en-US" sz="2600" dirty="0">
                <a:solidFill>
                  <a:srgbClr val="0000FF"/>
                </a:solidFill>
              </a:rPr>
              <a:t>? </a:t>
            </a:r>
          </a:p>
          <a:p>
            <a:pPr lvl="1">
              <a:lnSpc>
                <a:spcPct val="90000"/>
              </a:lnSpc>
            </a:pPr>
            <a:r>
              <a:rPr lang="en-US" altLang="en-US" sz="2200" dirty="0">
                <a:sym typeface="Symbol" panose="05050102010706020507" pitchFamily="18" charset="2"/>
              </a:rPr>
              <a:t>The same or similar arguments can be made for passbook savings accounts. </a:t>
            </a:r>
            <a:endParaRPr lang="en-US" altLang="en-US" sz="2200" dirty="0">
              <a:solidFill>
                <a:srgbClr val="006600"/>
              </a:solidFill>
            </a:endParaRPr>
          </a:p>
          <a:p>
            <a:pPr lvl="1">
              <a:lnSpc>
                <a:spcPct val="90000"/>
              </a:lnSpc>
              <a:buFont typeface="Wingdings" panose="05000000000000000000" pitchFamily="2" charset="2"/>
              <a:buNone/>
            </a:pPr>
            <a:endParaRPr lang="en-US" altLang="en-US" sz="2200" dirty="0">
              <a:solidFill>
                <a:srgbClr val="006600"/>
              </a:solidFill>
            </a:endParaRPr>
          </a:p>
        </p:txBody>
      </p:sp>
    </p:spTree>
    <p:extLst>
      <p:ext uri="{BB962C8B-B14F-4D97-AF65-F5344CB8AC3E}">
        <p14:creationId xmlns:p14="http://schemas.microsoft.com/office/powerpoint/2010/main" val="908994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CGAP Ratio</a:t>
            </a:r>
          </a:p>
        </p:txBody>
      </p:sp>
      <p:sp>
        <p:nvSpPr>
          <p:cNvPr id="2765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May be useful to express CGAP in ratio form as CGAP/Assets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Provides direction of exposure and </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Scale of the exposure</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Example: </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CGAP/A = $15 million / $270 million = 0.056, or 5.6 percent</a:t>
            </a:r>
          </a:p>
        </p:txBody>
      </p:sp>
      <p:sp>
        <p:nvSpPr>
          <p:cNvPr id="2765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E8D61CEB-BF00-47CD-812C-6D6D827CC109}" type="slidenum">
              <a:rPr lang="en-US" altLang="en-US" sz="1100">
                <a:solidFill>
                  <a:srgbClr val="000000"/>
                </a:solidFill>
                <a:latin typeface="Century Gothic" panose="020B0502020202020204" pitchFamily="34" charset="0"/>
              </a:rPr>
              <a:pPr algn="r" eaLnBrk="1" hangingPunct="1">
                <a:buSzPct val="100000"/>
              </a:pPr>
              <a:t>26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388800" y="762000"/>
            <a:ext cx="8229600" cy="685800"/>
          </a:xfrm>
        </p:spPr>
        <p:txBody>
          <a:bodyPr>
            <a:normAutofit fontScale="90000"/>
          </a:bodyPr>
          <a:lstStyle/>
          <a:p>
            <a:r>
              <a:rPr lang="en-US" altLang="en-US"/>
              <a:t>Question 7</a:t>
            </a:r>
          </a:p>
        </p:txBody>
      </p:sp>
      <p:sp>
        <p:nvSpPr>
          <p:cNvPr id="112643" name="Rectangle 3"/>
          <p:cNvSpPr>
            <a:spLocks noGrp="1" noChangeArrowheads="1"/>
          </p:cNvSpPr>
          <p:nvPr>
            <p:ph type="body" idx="1"/>
          </p:nvPr>
        </p:nvSpPr>
        <p:spPr>
          <a:xfrm>
            <a:off x="388800" y="1981200"/>
            <a:ext cx="8610600" cy="5410200"/>
          </a:xfrm>
        </p:spPr>
        <p:txBody>
          <a:bodyPr/>
          <a:lstStyle/>
          <a:p>
            <a:pPr>
              <a:lnSpc>
                <a:spcPct val="90000"/>
              </a:lnSpc>
            </a:pPr>
            <a:r>
              <a:rPr lang="en-US" altLang="en-US" sz="2600" dirty="0">
                <a:solidFill>
                  <a:srgbClr val="0000FF"/>
                </a:solidFill>
              </a:rPr>
              <a:t>What is the </a:t>
            </a:r>
            <a:r>
              <a:rPr lang="en-US" altLang="en-US" sz="2600" i="1" u="sng" dirty="0">
                <a:solidFill>
                  <a:srgbClr val="FF0000"/>
                </a:solidFill>
              </a:rPr>
              <a:t>gap ratio</a:t>
            </a:r>
            <a:r>
              <a:rPr lang="en-US" altLang="en-US" sz="2600" dirty="0">
                <a:solidFill>
                  <a:srgbClr val="0000FF"/>
                </a:solidFill>
              </a:rPr>
              <a:t>? </a:t>
            </a:r>
          </a:p>
          <a:p>
            <a:pPr lvl="1">
              <a:lnSpc>
                <a:spcPct val="90000"/>
              </a:lnSpc>
            </a:pPr>
            <a:r>
              <a:rPr lang="en-US" altLang="en-US" sz="2200" i="1" dirty="0">
                <a:solidFill>
                  <a:srgbClr val="006600"/>
                </a:solidFill>
                <a:sym typeface="Symbol" panose="05050102010706020507" pitchFamily="18" charset="2"/>
              </a:rPr>
              <a:t>The gap ratio</a:t>
            </a:r>
            <a:r>
              <a:rPr lang="en-US" altLang="en-US" sz="2200" dirty="0">
                <a:sym typeface="Symbol" panose="05050102010706020507" pitchFamily="18" charset="2"/>
              </a:rPr>
              <a:t> is the ratio of the cumulative gap position to the total assets of the bank.  </a:t>
            </a:r>
          </a:p>
          <a:p>
            <a:pPr lvl="1">
              <a:lnSpc>
                <a:spcPct val="90000"/>
              </a:lnSpc>
            </a:pPr>
            <a:r>
              <a:rPr lang="en-US" altLang="en-US" sz="2200" dirty="0">
                <a:sym typeface="Symbol" panose="05050102010706020507" pitchFamily="18" charset="2"/>
              </a:rPr>
              <a:t>The </a:t>
            </a:r>
            <a:r>
              <a:rPr lang="en-US" altLang="en-US" sz="2200" i="1" dirty="0">
                <a:solidFill>
                  <a:srgbClr val="006600"/>
                </a:solidFill>
                <a:sym typeface="Symbol" panose="05050102010706020507" pitchFamily="18" charset="2"/>
              </a:rPr>
              <a:t>cumulative gap position</a:t>
            </a:r>
            <a:r>
              <a:rPr lang="en-US" altLang="en-US" sz="2200" dirty="0">
                <a:sym typeface="Symbol" panose="05050102010706020507" pitchFamily="18" charset="2"/>
              </a:rPr>
              <a:t> is the sum of the individual gaps over several time buckets. </a:t>
            </a:r>
          </a:p>
          <a:p>
            <a:pPr>
              <a:lnSpc>
                <a:spcPct val="90000"/>
              </a:lnSpc>
            </a:pPr>
            <a:r>
              <a:rPr lang="en-US" altLang="en-US" sz="2600" dirty="0">
                <a:solidFill>
                  <a:srgbClr val="0000FF"/>
                </a:solidFill>
              </a:rPr>
              <a:t>What is the value of this ratio to interest rate risk managers and regulators? </a:t>
            </a:r>
          </a:p>
          <a:p>
            <a:pPr lvl="1">
              <a:lnSpc>
                <a:spcPct val="90000"/>
              </a:lnSpc>
            </a:pPr>
            <a:r>
              <a:rPr lang="en-US" altLang="en-US" sz="2200" dirty="0">
                <a:sym typeface="Symbol" panose="05050102010706020507" pitchFamily="18" charset="2"/>
              </a:rPr>
              <a:t>The value of this ratio is that it tells the </a:t>
            </a:r>
            <a:r>
              <a:rPr lang="en-US" altLang="en-US" sz="2200" i="1" dirty="0">
                <a:solidFill>
                  <a:srgbClr val="006600"/>
                </a:solidFill>
                <a:sym typeface="Symbol" panose="05050102010706020507" pitchFamily="18" charset="2"/>
              </a:rPr>
              <a:t>direction</a:t>
            </a:r>
            <a:r>
              <a:rPr lang="en-US" altLang="en-US" sz="2200" dirty="0">
                <a:sym typeface="Symbol" panose="05050102010706020507" pitchFamily="18" charset="2"/>
              </a:rPr>
              <a:t> of the interest rate exposure and the </a:t>
            </a:r>
            <a:r>
              <a:rPr lang="en-US" altLang="en-US" sz="2200" i="1" dirty="0">
                <a:solidFill>
                  <a:srgbClr val="006600"/>
                </a:solidFill>
                <a:sym typeface="Symbol" panose="05050102010706020507" pitchFamily="18" charset="2"/>
              </a:rPr>
              <a:t>scale</a:t>
            </a:r>
            <a:r>
              <a:rPr lang="en-US" altLang="en-US" sz="2200" dirty="0">
                <a:sym typeface="Symbol" panose="05050102010706020507" pitchFamily="18" charset="2"/>
              </a:rPr>
              <a:t> of that exposure relative to the </a:t>
            </a:r>
            <a:r>
              <a:rPr lang="en-US" altLang="en-US" sz="2200" i="1" dirty="0">
                <a:solidFill>
                  <a:srgbClr val="006600"/>
                </a:solidFill>
                <a:sym typeface="Symbol" panose="05050102010706020507" pitchFamily="18" charset="2"/>
              </a:rPr>
              <a:t>size</a:t>
            </a:r>
            <a:r>
              <a:rPr lang="en-US" altLang="en-US" sz="2200" dirty="0">
                <a:sym typeface="Symbol" panose="05050102010706020507" pitchFamily="18" charset="2"/>
              </a:rPr>
              <a:t> of the bank. </a:t>
            </a:r>
            <a:endParaRPr lang="en-US" altLang="en-US" sz="2200" dirty="0">
              <a:solidFill>
                <a:srgbClr val="006600"/>
              </a:solidFill>
            </a:endParaRPr>
          </a:p>
          <a:p>
            <a:pPr lvl="1">
              <a:lnSpc>
                <a:spcPct val="90000"/>
              </a:lnSpc>
              <a:buFont typeface="Wingdings" panose="05000000000000000000" pitchFamily="2" charset="2"/>
              <a:buNone/>
            </a:pPr>
            <a:endParaRPr lang="en-US" altLang="en-US" sz="2200" dirty="0">
              <a:solidFill>
                <a:srgbClr val="006600"/>
              </a:solidFill>
            </a:endParaRPr>
          </a:p>
        </p:txBody>
      </p:sp>
    </p:spTree>
    <p:extLst>
      <p:ext uri="{BB962C8B-B14F-4D97-AF65-F5344CB8AC3E}">
        <p14:creationId xmlns:p14="http://schemas.microsoft.com/office/powerpoint/2010/main" val="24756551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381000" y="647700"/>
            <a:ext cx="8229600" cy="685800"/>
          </a:xfrm>
        </p:spPr>
        <p:txBody>
          <a:bodyPr>
            <a:normAutofit fontScale="90000"/>
          </a:bodyPr>
          <a:lstStyle/>
          <a:p>
            <a:r>
              <a:rPr lang="en-US" altLang="en-US"/>
              <a:t>Question 8</a:t>
            </a:r>
          </a:p>
        </p:txBody>
      </p:sp>
      <p:sp>
        <p:nvSpPr>
          <p:cNvPr id="113667" name="Rectangle 3"/>
          <p:cNvSpPr>
            <a:spLocks noGrp="1" noChangeArrowheads="1"/>
          </p:cNvSpPr>
          <p:nvPr>
            <p:ph type="body" idx="1"/>
          </p:nvPr>
        </p:nvSpPr>
        <p:spPr>
          <a:xfrm>
            <a:off x="457200" y="1752600"/>
            <a:ext cx="8763000" cy="5562600"/>
          </a:xfrm>
        </p:spPr>
        <p:txBody>
          <a:bodyPr/>
          <a:lstStyle/>
          <a:p>
            <a:pPr>
              <a:lnSpc>
                <a:spcPct val="90000"/>
              </a:lnSpc>
            </a:pPr>
            <a:r>
              <a:rPr lang="en-US" altLang="en-US" sz="2600" dirty="0">
                <a:solidFill>
                  <a:srgbClr val="0000FF"/>
                </a:solidFill>
              </a:rPr>
              <a:t>Which of the following assets or liabilities fit the </a:t>
            </a:r>
            <a:r>
              <a:rPr lang="en-US" altLang="en-US" sz="2600" i="1" u="sng" dirty="0">
                <a:solidFill>
                  <a:srgbClr val="FF0000"/>
                </a:solidFill>
              </a:rPr>
              <a:t>one-year rate</a:t>
            </a:r>
            <a:r>
              <a:rPr lang="en-US" altLang="en-US" sz="2600" dirty="0">
                <a:solidFill>
                  <a:srgbClr val="0000FF"/>
                </a:solidFill>
              </a:rPr>
              <a:t> or </a:t>
            </a:r>
            <a:r>
              <a:rPr lang="en-US" altLang="en-US" sz="2600" i="1" u="sng" dirty="0">
                <a:solidFill>
                  <a:srgbClr val="FF0000"/>
                </a:solidFill>
              </a:rPr>
              <a:t>repricing sensitivity test</a:t>
            </a:r>
            <a:r>
              <a:rPr lang="en-US" altLang="en-US" sz="2600" dirty="0">
                <a:solidFill>
                  <a:srgbClr val="0000FF"/>
                </a:solidFill>
              </a:rPr>
              <a:t>? </a:t>
            </a:r>
          </a:p>
          <a:p>
            <a:pPr lvl="1">
              <a:lnSpc>
                <a:spcPct val="90000"/>
              </a:lnSpc>
            </a:pPr>
            <a:r>
              <a:rPr lang="en-US" altLang="en-US" sz="2000" dirty="0">
                <a:solidFill>
                  <a:srgbClr val="006600"/>
                </a:solidFill>
                <a:sym typeface="Symbol" panose="05050102010706020507" pitchFamily="18" charset="2"/>
              </a:rPr>
              <a:t>91-day U.S. Treasury bills				          Yes</a:t>
            </a:r>
          </a:p>
          <a:p>
            <a:pPr lvl="1">
              <a:lnSpc>
                <a:spcPct val="90000"/>
              </a:lnSpc>
            </a:pPr>
            <a:r>
              <a:rPr lang="en-US" altLang="en-US" sz="2000" dirty="0">
                <a:solidFill>
                  <a:srgbClr val="006600"/>
                </a:solidFill>
                <a:sym typeface="Symbol" panose="05050102010706020507" pitchFamily="18" charset="2"/>
              </a:rPr>
              <a:t>1-year U.S. Treasury notes				          Yes</a:t>
            </a:r>
          </a:p>
          <a:p>
            <a:pPr lvl="1">
              <a:lnSpc>
                <a:spcPct val="90000"/>
              </a:lnSpc>
            </a:pPr>
            <a:r>
              <a:rPr lang="en-US" altLang="en-US" sz="2000" dirty="0">
                <a:solidFill>
                  <a:srgbClr val="006600"/>
                </a:solidFill>
                <a:sym typeface="Symbol" panose="05050102010706020507" pitchFamily="18" charset="2"/>
              </a:rPr>
              <a:t>20-year U.S. Treasury bonds				          No</a:t>
            </a:r>
          </a:p>
          <a:p>
            <a:pPr lvl="1">
              <a:lnSpc>
                <a:spcPct val="90000"/>
              </a:lnSpc>
            </a:pPr>
            <a:r>
              <a:rPr lang="en-US" altLang="en-US" sz="2000" dirty="0">
                <a:solidFill>
                  <a:srgbClr val="006600"/>
                </a:solidFill>
                <a:sym typeface="Symbol" panose="05050102010706020507" pitchFamily="18" charset="2"/>
              </a:rPr>
              <a:t>20-year floating-rate corporate bonds with annual repricing          Yes</a:t>
            </a:r>
          </a:p>
          <a:p>
            <a:pPr lvl="1">
              <a:lnSpc>
                <a:spcPct val="90000"/>
              </a:lnSpc>
            </a:pPr>
            <a:r>
              <a:rPr lang="en-US" altLang="en-US" sz="2000" dirty="0">
                <a:solidFill>
                  <a:srgbClr val="006600"/>
                </a:solidFill>
                <a:sym typeface="Symbol" panose="05050102010706020507" pitchFamily="18" charset="2"/>
              </a:rPr>
              <a:t>30-year floating-rate mortgages with repricing every two years     No</a:t>
            </a:r>
          </a:p>
          <a:p>
            <a:pPr lvl="1">
              <a:lnSpc>
                <a:spcPct val="90000"/>
              </a:lnSpc>
            </a:pPr>
            <a:r>
              <a:rPr lang="en-US" altLang="en-US" sz="2000" dirty="0">
                <a:solidFill>
                  <a:srgbClr val="006600"/>
                </a:solidFill>
                <a:sym typeface="Symbol" panose="05050102010706020507" pitchFamily="18" charset="2"/>
              </a:rPr>
              <a:t>30-year floating-rate mortgages with repricing every six months   Yes</a:t>
            </a:r>
          </a:p>
          <a:p>
            <a:pPr lvl="1">
              <a:lnSpc>
                <a:spcPct val="90000"/>
              </a:lnSpc>
            </a:pPr>
            <a:r>
              <a:rPr lang="en-US" altLang="en-US" sz="2000" dirty="0">
                <a:solidFill>
                  <a:srgbClr val="006600"/>
                </a:solidFill>
                <a:sym typeface="Symbol" panose="05050102010706020507" pitchFamily="18" charset="2"/>
              </a:rPr>
              <a:t>Overnight fed funds					          Yes</a:t>
            </a:r>
          </a:p>
          <a:p>
            <a:pPr lvl="1">
              <a:lnSpc>
                <a:spcPct val="90000"/>
              </a:lnSpc>
            </a:pPr>
            <a:r>
              <a:rPr lang="en-US" altLang="en-US" sz="2000" dirty="0">
                <a:solidFill>
                  <a:srgbClr val="006600"/>
                </a:solidFill>
                <a:sym typeface="Symbol" panose="05050102010706020507" pitchFamily="18" charset="2"/>
              </a:rPr>
              <a:t>9-month fixed rate CDs					          Yes</a:t>
            </a:r>
          </a:p>
          <a:p>
            <a:pPr lvl="1">
              <a:lnSpc>
                <a:spcPct val="90000"/>
              </a:lnSpc>
            </a:pPr>
            <a:r>
              <a:rPr lang="en-US" altLang="en-US" sz="2000" dirty="0">
                <a:solidFill>
                  <a:srgbClr val="006600"/>
                </a:solidFill>
                <a:sym typeface="Symbol" panose="05050102010706020507" pitchFamily="18" charset="2"/>
              </a:rPr>
              <a:t>1-year fixed-rate CDs					          Yes</a:t>
            </a:r>
          </a:p>
          <a:p>
            <a:pPr lvl="1">
              <a:lnSpc>
                <a:spcPct val="90000"/>
              </a:lnSpc>
            </a:pPr>
            <a:r>
              <a:rPr lang="en-US" altLang="en-US" sz="2000" dirty="0">
                <a:solidFill>
                  <a:srgbClr val="006600"/>
                </a:solidFill>
                <a:sym typeface="Symbol" panose="05050102010706020507" pitchFamily="18" charset="2"/>
              </a:rPr>
              <a:t>5-year floating-rate CDs with annual repricing		          Yes</a:t>
            </a:r>
          </a:p>
          <a:p>
            <a:pPr lvl="1">
              <a:lnSpc>
                <a:spcPct val="90000"/>
              </a:lnSpc>
            </a:pPr>
            <a:r>
              <a:rPr lang="en-US" altLang="en-US" sz="2000" dirty="0">
                <a:solidFill>
                  <a:srgbClr val="006600"/>
                </a:solidFill>
                <a:sym typeface="Symbol" panose="05050102010706020507" pitchFamily="18" charset="2"/>
              </a:rPr>
              <a:t>Common stock						           No</a:t>
            </a:r>
          </a:p>
        </p:txBody>
      </p:sp>
    </p:spTree>
    <p:extLst>
      <p:ext uri="{BB962C8B-B14F-4D97-AF65-F5344CB8AC3E}">
        <p14:creationId xmlns:p14="http://schemas.microsoft.com/office/powerpoint/2010/main" val="36390062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1"/>
          <p:cNvSpPr txBox="1">
            <a:spLocks noChangeArrowheads="1"/>
          </p:cNvSpPr>
          <p:nvPr/>
        </p:nvSpPr>
        <p:spPr bwMode="auto">
          <a:xfrm>
            <a:off x="228600" y="373063"/>
            <a:ext cx="86868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Equal Rate Changes on RSAs, RSLs</a:t>
            </a:r>
          </a:p>
        </p:txBody>
      </p:sp>
      <p:sp>
        <p:nvSpPr>
          <p:cNvPr id="28675" name="Text Box 2"/>
          <p:cNvSpPr txBox="1">
            <a:spLocks noChangeArrowheads="1"/>
          </p:cNvSpPr>
          <p:nvPr/>
        </p:nvSpPr>
        <p:spPr bwMode="auto">
          <a:xfrm>
            <a:off x="457200" y="1143000"/>
            <a:ext cx="85344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Example: Suppose rates rise 1% for RSAs and RSLs. Expected annual change in NII,</a:t>
            </a:r>
          </a:p>
          <a:p>
            <a:pPr>
              <a:spcBef>
                <a:spcPts val="800"/>
              </a:spcBef>
              <a:buSzPct val="100000"/>
            </a:pPr>
            <a:r>
              <a:rPr lang="en-US" altLang="en-US" sz="3200">
                <a:solidFill>
                  <a:srgbClr val="333399"/>
                </a:solidFill>
                <a:latin typeface="Century Gothic" panose="020B0502020202020204" pitchFamily="34" charset="0"/>
              </a:rPr>
              <a:t>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NII = CGAP ×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R</a:t>
            </a:r>
          </a:p>
          <a:p>
            <a:pPr>
              <a:spcBef>
                <a:spcPts val="800"/>
              </a:spcBef>
              <a:buSzPct val="100000"/>
            </a:pPr>
            <a:r>
              <a:rPr lang="en-US" altLang="en-US" sz="3200">
                <a:solidFill>
                  <a:srgbClr val="333399"/>
                </a:solidFill>
                <a:latin typeface="Century Gothic" panose="020B0502020202020204" pitchFamily="34" charset="0"/>
              </a:rPr>
              <a:t>			= $15 million × .01</a:t>
            </a:r>
          </a:p>
          <a:p>
            <a:pPr>
              <a:spcBef>
                <a:spcPts val="800"/>
              </a:spcBef>
              <a:buSzPct val="100000"/>
            </a:pPr>
            <a:r>
              <a:rPr lang="en-US" altLang="en-US" sz="3200">
                <a:solidFill>
                  <a:srgbClr val="333399"/>
                </a:solidFill>
                <a:latin typeface="Century Gothic" panose="020B0502020202020204" pitchFamily="34" charset="0"/>
              </a:rPr>
              <a:t>			= $150,000</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With positive CGAP, rates and NII move in the same direction</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Change proportional to CGAP</a:t>
            </a:r>
          </a:p>
        </p:txBody>
      </p:sp>
      <p:sp>
        <p:nvSpPr>
          <p:cNvPr id="2867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618ECF33-148A-4144-99BA-0B587DA4A5F6}" type="slidenum">
              <a:rPr lang="en-US" altLang="en-US" sz="1100">
                <a:solidFill>
                  <a:srgbClr val="000000"/>
                </a:solidFill>
                <a:latin typeface="Century Gothic" panose="020B0502020202020204" pitchFamily="34" charset="0"/>
              </a:rPr>
              <a:pPr algn="r" eaLnBrk="1" hangingPunct="1">
                <a:buSzPct val="100000"/>
              </a:pPr>
              <a:t>29</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Unequal Changes in Rates</a:t>
            </a:r>
          </a:p>
        </p:txBody>
      </p:sp>
      <p:sp>
        <p:nvSpPr>
          <p:cNvPr id="29699" name="Text Box 2"/>
          <p:cNvSpPr txBox="1">
            <a:spLocks noChangeArrowheads="1"/>
          </p:cNvSpPr>
          <p:nvPr/>
        </p:nvSpPr>
        <p:spPr bwMode="auto">
          <a:xfrm>
            <a:off x="381000" y="1524000"/>
            <a:ext cx="85344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If changes in rates on RSAs and RSLs are not equal, the spread changes; In this case,</a:t>
            </a:r>
          </a:p>
          <a:p>
            <a:pPr>
              <a:spcBef>
                <a:spcPts val="800"/>
              </a:spcBef>
              <a:buSzPct val="100000"/>
            </a:pPr>
            <a:r>
              <a:rPr lang="en-US" altLang="en-US" sz="3200">
                <a:solidFill>
                  <a:srgbClr val="333399"/>
                </a:solidFill>
                <a:latin typeface="Century Gothic" panose="020B0502020202020204" pitchFamily="34" charset="0"/>
              </a:rPr>
              <a:t>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NII = (RSA ×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R</a:t>
            </a:r>
            <a:r>
              <a:rPr lang="en-US" altLang="en-US" sz="3200" baseline="-25000">
                <a:solidFill>
                  <a:srgbClr val="333399"/>
                </a:solidFill>
                <a:latin typeface="Century Gothic" panose="020B0502020202020204" pitchFamily="34" charset="0"/>
              </a:rPr>
              <a:t>RSA</a:t>
            </a:r>
            <a:r>
              <a:rPr lang="en-US" altLang="en-US" sz="3200">
                <a:solidFill>
                  <a:srgbClr val="333399"/>
                </a:solidFill>
                <a:latin typeface="Century Gothic" panose="020B0502020202020204" pitchFamily="34" charset="0"/>
              </a:rPr>
              <a:t> ) - (RSL ×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R</a:t>
            </a:r>
            <a:r>
              <a:rPr lang="en-US" altLang="en-US" sz="3200" baseline="-25000">
                <a:solidFill>
                  <a:srgbClr val="333399"/>
                </a:solidFill>
                <a:latin typeface="Century Gothic" panose="020B0502020202020204" pitchFamily="34" charset="0"/>
              </a:rPr>
              <a:t>RSL</a:t>
            </a:r>
            <a:r>
              <a:rPr lang="en-US" altLang="en-US" sz="3200">
                <a:solidFill>
                  <a:srgbClr val="333399"/>
                </a:solidFill>
                <a:latin typeface="Century Gothic" panose="020B0502020202020204" pitchFamily="34" charset="0"/>
              </a:rPr>
              <a:t> )</a:t>
            </a:r>
          </a:p>
        </p:txBody>
      </p:sp>
      <p:sp>
        <p:nvSpPr>
          <p:cNvPr id="2970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F23A29A2-60CE-4CE9-A252-677C33A645FA}" type="slidenum">
              <a:rPr lang="en-US" altLang="en-US" sz="1100">
                <a:solidFill>
                  <a:srgbClr val="000000"/>
                </a:solidFill>
                <a:latin typeface="Century Gothic" panose="020B0502020202020204" pitchFamily="34" charset="0"/>
              </a:rPr>
              <a:pPr algn="r" eaLnBrk="1" hangingPunct="1">
                <a:buSzPct val="100000"/>
              </a:pPr>
              <a:t>30</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Unequal Rate Change Example</a:t>
            </a:r>
          </a:p>
        </p:txBody>
      </p:sp>
      <p:sp>
        <p:nvSpPr>
          <p:cNvPr id="30723" name="Text Box 2"/>
          <p:cNvSpPr txBox="1">
            <a:spLocks noChangeArrowheads="1"/>
          </p:cNvSpPr>
          <p:nvPr/>
        </p:nvSpPr>
        <p:spPr bwMode="auto">
          <a:xfrm>
            <a:off x="304800" y="1447800"/>
            <a:ext cx="8382000" cy="518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Spread effect example: </a:t>
            </a:r>
          </a:p>
          <a:p>
            <a:pPr>
              <a:spcBef>
                <a:spcPts val="800"/>
              </a:spcBef>
              <a:buSzPct val="100000"/>
            </a:pPr>
            <a:r>
              <a:rPr lang="en-US" altLang="en-US" sz="3200">
                <a:solidFill>
                  <a:srgbClr val="333399"/>
                </a:solidFill>
                <a:latin typeface="Century Gothic" panose="020B0502020202020204" pitchFamily="34" charset="0"/>
              </a:rPr>
              <a:t>	RSA rate rises by 1.2% and RSL rate rises by 1.0%</a:t>
            </a:r>
          </a:p>
          <a:p>
            <a:pPr>
              <a:spcBef>
                <a:spcPts val="800"/>
              </a:spcBef>
              <a:buSzPct val="100000"/>
            </a:pPr>
            <a:endParaRPr lang="en-US" altLang="en-US" sz="3200">
              <a:solidFill>
                <a:srgbClr val="333399"/>
              </a:solidFill>
              <a:latin typeface="Century Gothic" panose="020B0502020202020204" pitchFamily="34" charset="0"/>
            </a:endParaRPr>
          </a:p>
          <a:p>
            <a:pPr>
              <a:spcBef>
                <a:spcPts val="700"/>
              </a:spcBef>
              <a:buSzPct val="100000"/>
            </a:pPr>
            <a:r>
              <a:rPr lang="en-US" altLang="en-US" sz="3200">
                <a:solidFill>
                  <a:srgbClr val="333399"/>
                </a:solidFill>
                <a:latin typeface="Century Gothic" panose="020B0502020202020204" pitchFamily="34" charset="0"/>
              </a:rPr>
              <a:t>	 </a:t>
            </a: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NII = </a:t>
            </a: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 interest revenue - </a:t>
            </a:r>
            <a:r>
              <a:rPr lang="en-US" altLang="en-US" sz="2800">
                <a:solidFill>
                  <a:srgbClr val="333399"/>
                </a:solidFill>
                <a:latin typeface="Symbol" panose="05050102010706020507" pitchFamily="18" charset="2"/>
              </a:rPr>
              <a:t></a:t>
            </a:r>
            <a:r>
              <a:rPr lang="en-US" altLang="en-US" sz="2800">
                <a:solidFill>
                  <a:srgbClr val="333399"/>
                </a:solidFill>
                <a:latin typeface="Century Gothic" panose="020B0502020202020204" pitchFamily="34" charset="0"/>
              </a:rPr>
              <a:t> interest expense</a:t>
            </a:r>
          </a:p>
          <a:p>
            <a:pPr>
              <a:spcBef>
                <a:spcPts val="700"/>
              </a:spcBef>
              <a:buSzPct val="100000"/>
            </a:pPr>
            <a:r>
              <a:rPr lang="en-US" altLang="en-US" sz="3200">
                <a:solidFill>
                  <a:srgbClr val="333399"/>
                </a:solidFill>
                <a:latin typeface="Century Gothic" panose="020B0502020202020204" pitchFamily="34" charset="0"/>
              </a:rPr>
              <a:t> 	</a:t>
            </a:r>
            <a:r>
              <a:rPr lang="en-US" altLang="en-US" sz="2800">
                <a:solidFill>
                  <a:srgbClr val="333399"/>
                </a:solidFill>
                <a:latin typeface="Century Gothic" panose="020B0502020202020204" pitchFamily="34" charset="0"/>
              </a:rPr>
              <a:t>= ($155 million × 1.2%) - ($155 million × 1.0%) </a:t>
            </a:r>
          </a:p>
          <a:p>
            <a:pPr>
              <a:spcBef>
                <a:spcPts val="700"/>
              </a:spcBef>
              <a:buSzPct val="100000"/>
            </a:pPr>
            <a:r>
              <a:rPr lang="en-US" altLang="en-US" sz="2800">
                <a:solidFill>
                  <a:srgbClr val="333399"/>
                </a:solidFill>
                <a:latin typeface="Century Gothic" panose="020B0502020202020204" pitchFamily="34" charset="0"/>
              </a:rPr>
              <a:t>	= $310,000</a:t>
            </a:r>
          </a:p>
          <a:p>
            <a:pPr>
              <a:spcBef>
                <a:spcPts val="700"/>
              </a:spcBef>
              <a:buClr>
                <a:srgbClr val="333399"/>
              </a:buClr>
              <a:buSzPct val="100000"/>
              <a:buFont typeface="Wingdings" panose="05000000000000000000" pitchFamily="2" charset="2"/>
              <a:buNone/>
            </a:pPr>
            <a:endParaRPr lang="en-US" altLang="en-US" sz="2800">
              <a:solidFill>
                <a:srgbClr val="333399"/>
              </a:solidFill>
              <a:latin typeface="Century Gothic" panose="020B0502020202020204" pitchFamily="34" charset="0"/>
            </a:endParaRPr>
          </a:p>
        </p:txBody>
      </p:sp>
      <p:sp>
        <p:nvSpPr>
          <p:cNvPr id="3072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5517CDB9-0C04-426C-BAA4-B7C3DC7C57FA}" type="slidenum">
              <a:rPr lang="en-US" altLang="en-US" sz="1100">
                <a:solidFill>
                  <a:srgbClr val="000000"/>
                </a:solidFill>
                <a:latin typeface="Century Gothic" panose="020B0502020202020204" pitchFamily="34" charset="0"/>
              </a:rPr>
              <a:pPr algn="r" eaLnBrk="1" hangingPunct="1">
                <a:buSzPct val="100000"/>
              </a:pPr>
              <a:t>31</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p:cNvSpPr txBox="1">
            <a:spLocks noChangeArrowheads="1"/>
          </p:cNvSpPr>
          <p:nvPr/>
        </p:nvSpPr>
        <p:spPr bwMode="auto">
          <a:xfrm>
            <a:off x="381000" y="457200"/>
            <a:ext cx="8077200" cy="83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Restructuring Assets &amp; Liabilities</a:t>
            </a:r>
          </a:p>
        </p:txBody>
      </p:sp>
      <p:sp>
        <p:nvSpPr>
          <p:cNvPr id="3174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FI can restructure assets and liabilities, on or off the balance sheet, to benefit from projected interest rate changes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Positive gap: increase in rates increases NII</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Negative gap: decrease in rates increases NII</a:t>
            </a:r>
          </a:p>
        </p:txBody>
      </p:sp>
      <p:sp>
        <p:nvSpPr>
          <p:cNvPr id="31748"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B591039A-5560-4E0D-85B0-0B10894B4EE8}" type="slidenum">
              <a:rPr lang="en-US" altLang="en-US" sz="1100">
                <a:solidFill>
                  <a:srgbClr val="000000"/>
                </a:solidFill>
                <a:latin typeface="Century Gothic" panose="020B0502020202020204" pitchFamily="34" charset="0"/>
              </a:rPr>
              <a:pPr algn="r" eaLnBrk="1" hangingPunct="1">
                <a:buSzPct val="100000"/>
              </a:pPr>
              <a:t>32</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304800" y="914400"/>
            <a:ext cx="8229600" cy="685800"/>
          </a:xfrm>
        </p:spPr>
        <p:txBody>
          <a:bodyPr>
            <a:normAutofit fontScale="90000"/>
          </a:bodyPr>
          <a:lstStyle/>
          <a:p>
            <a:r>
              <a:rPr lang="en-US" altLang="en-US" dirty="0"/>
              <a:t>Question 9</a:t>
            </a:r>
          </a:p>
        </p:txBody>
      </p:sp>
      <p:sp>
        <p:nvSpPr>
          <p:cNvPr id="114691" name="Rectangle 3"/>
          <p:cNvSpPr>
            <a:spLocks noGrp="1" noChangeArrowheads="1"/>
          </p:cNvSpPr>
          <p:nvPr>
            <p:ph type="body" idx="1"/>
          </p:nvPr>
        </p:nvSpPr>
        <p:spPr>
          <a:xfrm>
            <a:off x="361200" y="1752600"/>
            <a:ext cx="8610600" cy="5257800"/>
          </a:xfrm>
        </p:spPr>
        <p:txBody>
          <a:bodyPr/>
          <a:lstStyle/>
          <a:p>
            <a:pPr>
              <a:lnSpc>
                <a:spcPct val="90000"/>
              </a:lnSpc>
            </a:pPr>
            <a:r>
              <a:rPr lang="en-US" altLang="en-US" sz="2600" dirty="0">
                <a:solidFill>
                  <a:srgbClr val="0000FF"/>
                </a:solidFill>
              </a:rPr>
              <a:t>Consider the following balance sheet for </a:t>
            </a:r>
            <a:r>
              <a:rPr lang="en-US" altLang="en-US" sz="2600" dirty="0" err="1">
                <a:solidFill>
                  <a:srgbClr val="0000FF"/>
                </a:solidFill>
              </a:rPr>
              <a:t>WatchoverU</a:t>
            </a:r>
            <a:r>
              <a:rPr lang="en-US" altLang="en-US" sz="2600" dirty="0">
                <a:solidFill>
                  <a:srgbClr val="0000FF"/>
                </a:solidFill>
              </a:rPr>
              <a:t> Savings, Inc. (in millions): </a:t>
            </a:r>
          </a:p>
          <a:p>
            <a:pPr>
              <a:lnSpc>
                <a:spcPct val="90000"/>
              </a:lnSpc>
              <a:buFont typeface="Wingdings" panose="05000000000000000000" pitchFamily="2" charset="2"/>
              <a:buNone/>
            </a:pPr>
            <a:r>
              <a:rPr lang="en-US" altLang="en-US" sz="2000" dirty="0"/>
              <a:t>		</a:t>
            </a:r>
            <a:r>
              <a:rPr lang="en-US" altLang="en-US" sz="2000" u="sng" dirty="0">
                <a:solidFill>
                  <a:srgbClr val="003300"/>
                </a:solidFill>
              </a:rPr>
              <a:t>Assets</a:t>
            </a:r>
            <a:r>
              <a:rPr lang="en-US" altLang="en-US" sz="2000" dirty="0">
                <a:solidFill>
                  <a:srgbClr val="003300"/>
                </a:solidFill>
              </a:rPr>
              <a:t>				</a:t>
            </a:r>
            <a:r>
              <a:rPr lang="en-US" altLang="en-US" sz="2000" u="sng" dirty="0">
                <a:solidFill>
                  <a:srgbClr val="003300"/>
                </a:solidFill>
              </a:rPr>
              <a:t>Liabilities and Equity</a:t>
            </a:r>
            <a:endParaRPr lang="en-US" altLang="en-US" sz="2000" dirty="0">
              <a:solidFill>
                <a:srgbClr val="003300"/>
              </a:solidFill>
            </a:endParaRPr>
          </a:p>
          <a:p>
            <a:pPr>
              <a:lnSpc>
                <a:spcPct val="90000"/>
              </a:lnSpc>
              <a:buFont typeface="Wingdings" panose="05000000000000000000" pitchFamily="2" charset="2"/>
              <a:buNone/>
            </a:pPr>
            <a:r>
              <a:rPr lang="en-US" altLang="en-US" sz="2000" dirty="0">
                <a:solidFill>
                  <a:srgbClr val="003300"/>
                </a:solidFill>
              </a:rPr>
              <a:t>		Floating-rate mortgages 	Demand deposits</a:t>
            </a:r>
          </a:p>
          <a:p>
            <a:pPr>
              <a:lnSpc>
                <a:spcPct val="90000"/>
              </a:lnSpc>
              <a:buFont typeface="Wingdings" panose="05000000000000000000" pitchFamily="2" charset="2"/>
              <a:buNone/>
            </a:pPr>
            <a:r>
              <a:rPr lang="en-US" altLang="en-US" sz="2000" dirty="0">
                <a:solidFill>
                  <a:srgbClr val="006600"/>
                </a:solidFill>
              </a:rPr>
              <a:t>		(</a:t>
            </a:r>
            <a:r>
              <a:rPr lang="en-US" altLang="en-US" sz="2000" dirty="0">
                <a:solidFill>
                  <a:srgbClr val="003300"/>
                </a:solidFill>
              </a:rPr>
              <a:t>currently 10% annually)	  </a:t>
            </a:r>
            <a:r>
              <a:rPr lang="en-US" altLang="en-US" sz="2000" dirty="0">
                <a:solidFill>
                  <a:srgbClr val="FF0000"/>
                </a:solidFill>
              </a:rPr>
              <a:t>$50</a:t>
            </a:r>
            <a:r>
              <a:rPr lang="en-US" altLang="en-US" sz="2000" dirty="0">
                <a:solidFill>
                  <a:srgbClr val="003300"/>
                </a:solidFill>
              </a:rPr>
              <a:t>	(currently 6% annually)	 </a:t>
            </a:r>
            <a:r>
              <a:rPr lang="en-US" altLang="en-US" sz="2000" dirty="0">
                <a:solidFill>
                  <a:srgbClr val="FF0000"/>
                </a:solidFill>
              </a:rPr>
              <a:t>$70</a:t>
            </a:r>
          </a:p>
          <a:p>
            <a:pPr>
              <a:lnSpc>
                <a:spcPct val="90000"/>
              </a:lnSpc>
              <a:buFont typeface="Wingdings" panose="05000000000000000000" pitchFamily="2" charset="2"/>
              <a:buNone/>
            </a:pPr>
            <a:r>
              <a:rPr lang="en-US" altLang="en-US" sz="2000" dirty="0">
                <a:solidFill>
                  <a:srgbClr val="003300"/>
                </a:solidFill>
              </a:rPr>
              <a:t>		30-year fixed-rate loans		Time deposits</a:t>
            </a:r>
          </a:p>
          <a:p>
            <a:pPr>
              <a:lnSpc>
                <a:spcPct val="90000"/>
              </a:lnSpc>
              <a:buFont typeface="Wingdings" panose="05000000000000000000" pitchFamily="2" charset="2"/>
              <a:buNone/>
            </a:pPr>
            <a:r>
              <a:rPr lang="en-US" altLang="en-US" sz="2000" dirty="0">
                <a:solidFill>
                  <a:srgbClr val="003300"/>
                </a:solidFill>
              </a:rPr>
              <a:t>		(currently 7% annually)	  </a:t>
            </a:r>
            <a:r>
              <a:rPr lang="en-US" altLang="en-US" sz="2000" u="sng" dirty="0">
                <a:solidFill>
                  <a:srgbClr val="FF0000"/>
                </a:solidFill>
              </a:rPr>
              <a:t>$50</a:t>
            </a:r>
            <a:r>
              <a:rPr lang="en-US" altLang="en-US" sz="2000" dirty="0">
                <a:solidFill>
                  <a:srgbClr val="003300"/>
                </a:solidFill>
              </a:rPr>
              <a:t>	(currently 6% annually)	 </a:t>
            </a:r>
            <a:r>
              <a:rPr lang="en-US" altLang="en-US" sz="2000" dirty="0">
                <a:solidFill>
                  <a:srgbClr val="FF0000"/>
                </a:solidFill>
              </a:rPr>
              <a:t>$20</a:t>
            </a:r>
          </a:p>
          <a:p>
            <a:pPr>
              <a:lnSpc>
                <a:spcPct val="90000"/>
              </a:lnSpc>
              <a:buFont typeface="Wingdings" panose="05000000000000000000" pitchFamily="2" charset="2"/>
              <a:buNone/>
            </a:pPr>
            <a:r>
              <a:rPr lang="en-US" altLang="en-US" sz="2000" dirty="0">
                <a:solidFill>
                  <a:srgbClr val="003300"/>
                </a:solidFill>
              </a:rPr>
              <a:t>						Equity			 </a:t>
            </a:r>
            <a:r>
              <a:rPr lang="en-US" altLang="en-US" sz="2000" u="sng" dirty="0">
                <a:solidFill>
                  <a:srgbClr val="FF0000"/>
                </a:solidFill>
              </a:rPr>
              <a:t>$10</a:t>
            </a:r>
            <a:endParaRPr lang="en-US" altLang="en-US" sz="2000" dirty="0">
              <a:solidFill>
                <a:srgbClr val="FF0000"/>
              </a:solidFill>
            </a:endParaRPr>
          </a:p>
          <a:p>
            <a:pPr>
              <a:lnSpc>
                <a:spcPct val="90000"/>
              </a:lnSpc>
              <a:buFont typeface="Wingdings" panose="05000000000000000000" pitchFamily="2" charset="2"/>
              <a:buNone/>
            </a:pPr>
            <a:r>
              <a:rPr lang="en-US" altLang="en-US" sz="2000" dirty="0">
                <a:solidFill>
                  <a:srgbClr val="003300"/>
                </a:solidFill>
              </a:rPr>
              <a:t>		Total Assets		</a:t>
            </a:r>
            <a:r>
              <a:rPr lang="en-US" altLang="en-US" sz="2000" u="sng" dirty="0">
                <a:solidFill>
                  <a:srgbClr val="FF0000"/>
                </a:solidFill>
              </a:rPr>
              <a:t>$100</a:t>
            </a:r>
            <a:r>
              <a:rPr lang="en-US" altLang="en-US" sz="2000" dirty="0">
                <a:solidFill>
                  <a:srgbClr val="003300"/>
                </a:solidFill>
              </a:rPr>
              <a:t>	Total Liabilities &amp; Equity	 </a:t>
            </a:r>
            <a:r>
              <a:rPr lang="en-US" altLang="en-US" sz="2000" u="sng" dirty="0">
                <a:solidFill>
                  <a:srgbClr val="FF0000"/>
                </a:solidFill>
              </a:rPr>
              <a:t>$100</a:t>
            </a:r>
            <a:endParaRPr lang="en-US" altLang="en-US" sz="2000" dirty="0">
              <a:solidFill>
                <a:srgbClr val="FF0000"/>
              </a:solidFill>
            </a:endParaRPr>
          </a:p>
          <a:p>
            <a:pPr lvl="1">
              <a:lnSpc>
                <a:spcPct val="90000"/>
              </a:lnSpc>
              <a:buFont typeface="Wingdings" panose="05000000000000000000" pitchFamily="2" charset="2"/>
              <a:buNone/>
            </a:pPr>
            <a:endParaRPr lang="en-US" altLang="en-US" sz="2400" dirty="0">
              <a:sym typeface="Symbol" panose="05050102010706020507" pitchFamily="18" charset="2"/>
            </a:endParaRPr>
          </a:p>
          <a:p>
            <a:pPr lvl="1">
              <a:lnSpc>
                <a:spcPct val="90000"/>
              </a:lnSpc>
              <a:buFont typeface="Wingdings" panose="05000000000000000000" pitchFamily="2" charset="2"/>
              <a:buNone/>
            </a:pPr>
            <a:endParaRPr lang="en-US" altLang="en-US" sz="2400" dirty="0">
              <a:solidFill>
                <a:srgbClr val="006600"/>
              </a:solidFill>
            </a:endParaRPr>
          </a:p>
        </p:txBody>
      </p:sp>
    </p:spTree>
    <p:extLst>
      <p:ext uri="{BB962C8B-B14F-4D97-AF65-F5344CB8AC3E}">
        <p14:creationId xmlns:p14="http://schemas.microsoft.com/office/powerpoint/2010/main" val="352787576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381000" y="914400"/>
            <a:ext cx="8229600" cy="685800"/>
          </a:xfrm>
        </p:spPr>
        <p:txBody>
          <a:bodyPr>
            <a:normAutofit fontScale="90000"/>
          </a:bodyPr>
          <a:lstStyle/>
          <a:p>
            <a:r>
              <a:rPr lang="en-US" altLang="en-US" dirty="0"/>
              <a:t>Question 9 (</a:t>
            </a:r>
            <a:r>
              <a:rPr lang="en-US" altLang="en-US" dirty="0" err="1"/>
              <a:t>a&amp;b&amp;c</a:t>
            </a:r>
            <a:r>
              <a:rPr lang="en-US" altLang="en-US" dirty="0"/>
              <a:t>)</a:t>
            </a:r>
          </a:p>
        </p:txBody>
      </p:sp>
      <p:sp>
        <p:nvSpPr>
          <p:cNvPr id="115715" name="Rectangle 3"/>
          <p:cNvSpPr>
            <a:spLocks noGrp="1" noChangeArrowheads="1"/>
          </p:cNvSpPr>
          <p:nvPr>
            <p:ph type="body" idx="1"/>
          </p:nvPr>
        </p:nvSpPr>
        <p:spPr>
          <a:xfrm>
            <a:off x="381000" y="1905000"/>
            <a:ext cx="8610600" cy="5867400"/>
          </a:xfrm>
        </p:spPr>
        <p:txBody>
          <a:bodyPr>
            <a:normAutofit/>
          </a:bodyPr>
          <a:lstStyle/>
          <a:p>
            <a:pPr>
              <a:lnSpc>
                <a:spcPct val="90000"/>
              </a:lnSpc>
            </a:pPr>
            <a:r>
              <a:rPr lang="en-US" altLang="en-US" dirty="0">
                <a:solidFill>
                  <a:srgbClr val="0000FF"/>
                </a:solidFill>
              </a:rPr>
              <a:t>What is </a:t>
            </a:r>
            <a:r>
              <a:rPr lang="en-US" altLang="en-US" dirty="0" err="1">
                <a:solidFill>
                  <a:srgbClr val="0000FF"/>
                </a:solidFill>
              </a:rPr>
              <a:t>WatchoverU’s</a:t>
            </a:r>
            <a:r>
              <a:rPr lang="en-US" altLang="en-US" dirty="0">
                <a:solidFill>
                  <a:srgbClr val="0000FF"/>
                </a:solidFill>
              </a:rPr>
              <a:t> expected net interest income at year-end? </a:t>
            </a:r>
          </a:p>
          <a:p>
            <a:pPr lvl="1">
              <a:lnSpc>
                <a:spcPct val="90000"/>
              </a:lnSpc>
            </a:pPr>
            <a:r>
              <a:rPr lang="en-US" altLang="en-US" sz="1600" dirty="0">
                <a:sym typeface="Symbol" panose="05050102010706020507" pitchFamily="18" charset="2"/>
              </a:rPr>
              <a:t>Current expected interest income:	     </a:t>
            </a:r>
            <a:r>
              <a:rPr lang="en-US" altLang="en-US" sz="1600" dirty="0">
                <a:solidFill>
                  <a:srgbClr val="FF0000"/>
                </a:solidFill>
                <a:sym typeface="Symbol" panose="05050102010706020507" pitchFamily="18" charset="2"/>
              </a:rPr>
              <a:t>$5m + $3.5m = $8.5m.</a:t>
            </a:r>
            <a:r>
              <a:rPr lang="en-US" altLang="en-US" sz="1600" dirty="0">
                <a:sym typeface="Symbol" panose="05050102010706020507" pitchFamily="18" charset="2"/>
              </a:rPr>
              <a:t>  </a:t>
            </a:r>
          </a:p>
          <a:p>
            <a:pPr lvl="1">
              <a:lnSpc>
                <a:spcPct val="90000"/>
              </a:lnSpc>
            </a:pPr>
            <a:r>
              <a:rPr lang="en-US" altLang="en-US" sz="1600" dirty="0">
                <a:sym typeface="Symbol" panose="05050102010706020507" pitchFamily="18" charset="2"/>
              </a:rPr>
              <a:t>Expected interest expense:	     </a:t>
            </a:r>
            <a:r>
              <a:rPr lang="en-US" altLang="en-US" sz="1600" u="sng" dirty="0">
                <a:solidFill>
                  <a:srgbClr val="FF0000"/>
                </a:solidFill>
                <a:sym typeface="Symbol" panose="05050102010706020507" pitchFamily="18" charset="2"/>
              </a:rPr>
              <a:t>$4.2m + $1.2m = $5.4m.  </a:t>
            </a:r>
          </a:p>
          <a:p>
            <a:pPr lvl="1">
              <a:lnSpc>
                <a:spcPct val="90000"/>
              </a:lnSpc>
            </a:pPr>
            <a:r>
              <a:rPr lang="en-US" altLang="en-US" sz="1600" dirty="0">
                <a:sym typeface="Symbol" panose="05050102010706020507" pitchFamily="18" charset="2"/>
              </a:rPr>
              <a:t>Expected net interest income:	     </a:t>
            </a:r>
            <a:r>
              <a:rPr lang="en-US" altLang="en-US" sz="1600" u="sng" dirty="0">
                <a:solidFill>
                  <a:srgbClr val="FF0000"/>
                </a:solidFill>
                <a:sym typeface="Symbol" panose="05050102010706020507" pitchFamily="18" charset="2"/>
              </a:rPr>
              <a:t>$8.5m ‑ $5.4m = $3.1m.</a:t>
            </a:r>
            <a:r>
              <a:rPr lang="en-US" altLang="en-US" sz="1600" dirty="0">
                <a:solidFill>
                  <a:srgbClr val="FF0000"/>
                </a:solidFill>
                <a:sym typeface="Symbol" panose="05050102010706020507" pitchFamily="18" charset="2"/>
              </a:rPr>
              <a:t> </a:t>
            </a:r>
          </a:p>
          <a:p>
            <a:pPr>
              <a:lnSpc>
                <a:spcPct val="90000"/>
              </a:lnSpc>
            </a:pPr>
            <a:r>
              <a:rPr lang="en-US" altLang="en-US" dirty="0">
                <a:solidFill>
                  <a:srgbClr val="0000FF"/>
                </a:solidFill>
              </a:rPr>
              <a:t>What will be the net interest income at year-end if interest rates rise by 2 percent? </a:t>
            </a:r>
          </a:p>
          <a:p>
            <a:pPr lvl="1">
              <a:lnSpc>
                <a:spcPct val="90000"/>
              </a:lnSpc>
            </a:pPr>
            <a:r>
              <a:rPr lang="en-US" altLang="en-US" dirty="0">
                <a:sym typeface="Symbol" panose="05050102010706020507" pitchFamily="18" charset="2"/>
              </a:rPr>
              <a:t>After the 200 basis point interest rate increase, net interest income declines to: </a:t>
            </a:r>
            <a:r>
              <a:rPr lang="en-US" altLang="en-US" i="1" dirty="0">
                <a:solidFill>
                  <a:srgbClr val="006600"/>
                </a:solidFill>
                <a:sym typeface="Symbol" panose="05050102010706020507" pitchFamily="18" charset="2"/>
              </a:rPr>
              <a:t>50(0.12) + 50(0.07) ‑ 70(0.08) ‑ 20(.06) = $9.5m ‑ $6.8m = $2.7m, a decline of $0.4m. </a:t>
            </a:r>
            <a:endParaRPr lang="en-US" altLang="en-US" i="1" dirty="0">
              <a:solidFill>
                <a:srgbClr val="006600"/>
              </a:solidFill>
            </a:endParaRPr>
          </a:p>
          <a:p>
            <a:pPr>
              <a:lnSpc>
                <a:spcPct val="90000"/>
              </a:lnSpc>
            </a:pPr>
            <a:r>
              <a:rPr lang="en-US" altLang="en-US" dirty="0">
                <a:solidFill>
                  <a:srgbClr val="0000FF"/>
                </a:solidFill>
              </a:rPr>
              <a:t>Using the cumulative repricing gap model, what is the expected net interest income for a 2 percent increase in interest rates? </a:t>
            </a:r>
          </a:p>
          <a:p>
            <a:pPr lvl="1">
              <a:lnSpc>
                <a:spcPct val="90000"/>
              </a:lnSpc>
            </a:pPr>
            <a:r>
              <a:rPr lang="en-US" altLang="en-US" dirty="0">
                <a:sym typeface="Symbol" panose="05050102010706020507" pitchFamily="18" charset="2"/>
              </a:rPr>
              <a:t>Wachovia’s' repricing or funding gap is </a:t>
            </a:r>
            <a:r>
              <a:rPr lang="en-US" altLang="en-US" i="1" dirty="0">
                <a:solidFill>
                  <a:srgbClr val="006600"/>
                </a:solidFill>
                <a:sym typeface="Symbol" panose="05050102010706020507" pitchFamily="18" charset="2"/>
              </a:rPr>
              <a:t>$50m ‑ $70m = ‑$20m.</a:t>
            </a:r>
            <a:r>
              <a:rPr lang="en-US" altLang="en-US" dirty="0">
                <a:sym typeface="Symbol" panose="05050102010706020507" pitchFamily="18" charset="2"/>
              </a:rPr>
              <a:t>  The change in net interest income using the funding gap model is </a:t>
            </a:r>
            <a:r>
              <a:rPr lang="en-US" altLang="en-US" i="1" dirty="0">
                <a:solidFill>
                  <a:srgbClr val="006600"/>
                </a:solidFill>
                <a:sym typeface="Symbol" panose="05050102010706020507" pitchFamily="18" charset="2"/>
              </a:rPr>
              <a:t>(‑$20m)(0.02) = ‑$.4m. </a:t>
            </a:r>
          </a:p>
        </p:txBody>
      </p:sp>
    </p:spTree>
    <p:extLst>
      <p:ext uri="{BB962C8B-B14F-4D97-AF65-F5344CB8AC3E}">
        <p14:creationId xmlns:p14="http://schemas.microsoft.com/office/powerpoint/2010/main" val="3968196525"/>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381000" y="152400"/>
            <a:ext cx="8229600" cy="685800"/>
          </a:xfrm>
        </p:spPr>
        <p:txBody>
          <a:bodyPr>
            <a:normAutofit fontScale="90000"/>
          </a:bodyPr>
          <a:lstStyle/>
          <a:p>
            <a:r>
              <a:rPr lang="en-US" altLang="en-US"/>
              <a:t>Question 9 (d)</a:t>
            </a:r>
          </a:p>
        </p:txBody>
      </p:sp>
      <p:sp>
        <p:nvSpPr>
          <p:cNvPr id="117763" name="Rectangle 3"/>
          <p:cNvSpPr>
            <a:spLocks noGrp="1" noChangeArrowheads="1"/>
          </p:cNvSpPr>
          <p:nvPr>
            <p:ph type="body" idx="1"/>
          </p:nvPr>
        </p:nvSpPr>
        <p:spPr>
          <a:xfrm>
            <a:off x="394200" y="1828800"/>
            <a:ext cx="8610600" cy="5867400"/>
          </a:xfrm>
        </p:spPr>
        <p:txBody>
          <a:bodyPr>
            <a:normAutofit/>
          </a:bodyPr>
          <a:lstStyle/>
          <a:p>
            <a:pPr>
              <a:lnSpc>
                <a:spcPct val="90000"/>
              </a:lnSpc>
            </a:pPr>
            <a:r>
              <a:rPr lang="en-US" altLang="en-US" dirty="0">
                <a:solidFill>
                  <a:srgbClr val="0000FF"/>
                </a:solidFill>
              </a:rPr>
              <a:t>What will be the net interest income at year-end if interest rates </a:t>
            </a:r>
            <a:r>
              <a:rPr lang="en-US" altLang="en-US" i="1" u="sng" dirty="0">
                <a:solidFill>
                  <a:srgbClr val="FF0000"/>
                </a:solidFill>
              </a:rPr>
              <a:t>increase 200 basis points</a:t>
            </a:r>
            <a:r>
              <a:rPr lang="en-US" altLang="en-US" dirty="0">
                <a:solidFill>
                  <a:srgbClr val="0000FF"/>
                </a:solidFill>
              </a:rPr>
              <a:t> on </a:t>
            </a:r>
            <a:r>
              <a:rPr lang="en-US" altLang="en-US" i="1" u="sng" dirty="0">
                <a:solidFill>
                  <a:srgbClr val="0000FF"/>
                </a:solidFill>
              </a:rPr>
              <a:t>assets</a:t>
            </a:r>
            <a:r>
              <a:rPr lang="en-US" altLang="en-US" dirty="0">
                <a:solidFill>
                  <a:srgbClr val="0000FF"/>
                </a:solidFill>
              </a:rPr>
              <a:t>, but only </a:t>
            </a:r>
            <a:r>
              <a:rPr lang="en-US" altLang="en-US" i="1" u="sng" dirty="0">
                <a:solidFill>
                  <a:srgbClr val="FF0000"/>
                </a:solidFill>
              </a:rPr>
              <a:t>100 basis points</a:t>
            </a:r>
            <a:r>
              <a:rPr lang="en-US" altLang="en-US" dirty="0">
                <a:solidFill>
                  <a:srgbClr val="0000FF"/>
                </a:solidFill>
              </a:rPr>
              <a:t> on </a:t>
            </a:r>
            <a:r>
              <a:rPr lang="en-US" altLang="en-US" i="1" u="sng" dirty="0">
                <a:solidFill>
                  <a:srgbClr val="FF0000"/>
                </a:solidFill>
              </a:rPr>
              <a:t>liabilities</a:t>
            </a:r>
            <a:r>
              <a:rPr lang="en-US" altLang="en-US" dirty="0">
                <a:solidFill>
                  <a:srgbClr val="0000FF"/>
                </a:solidFill>
              </a:rPr>
              <a:t>?  Is it reasonable for changes in interest rates to affect balance sheet in an uneven manner?  Why? </a:t>
            </a:r>
          </a:p>
          <a:p>
            <a:pPr lvl="1">
              <a:lnSpc>
                <a:spcPct val="90000"/>
              </a:lnSpc>
            </a:pPr>
            <a:r>
              <a:rPr lang="en-US" altLang="en-US" dirty="0">
                <a:sym typeface="Symbol" panose="05050102010706020507" pitchFamily="18" charset="2"/>
              </a:rPr>
              <a:t>After the unbalanced rate increase, net interest income will be </a:t>
            </a:r>
            <a:r>
              <a:rPr lang="en-US" altLang="en-US" i="1" dirty="0">
                <a:solidFill>
                  <a:srgbClr val="006600"/>
                </a:solidFill>
                <a:sym typeface="Symbol" panose="05050102010706020507" pitchFamily="18" charset="2"/>
              </a:rPr>
              <a:t>50(0.12) + 50(0.07) ‑ 70(0.07) ‑ 20(.06) = $9.5m ‑ $6.1m = $3.4m, an increase of $0.3m.  </a:t>
            </a:r>
          </a:p>
          <a:p>
            <a:pPr>
              <a:lnSpc>
                <a:spcPct val="90000"/>
              </a:lnSpc>
            </a:pPr>
            <a:r>
              <a:rPr lang="en-US" altLang="en-US" dirty="0">
                <a:solidFill>
                  <a:srgbClr val="0000FF"/>
                </a:solidFill>
              </a:rPr>
              <a:t>Is it reasonable for changes in interest rates to </a:t>
            </a:r>
            <a:r>
              <a:rPr lang="en-US" altLang="en-US" i="1" u="sng" dirty="0">
                <a:solidFill>
                  <a:srgbClr val="FF0000"/>
                </a:solidFill>
              </a:rPr>
              <a:t>affect</a:t>
            </a:r>
            <a:r>
              <a:rPr lang="en-US" altLang="en-US" dirty="0">
                <a:solidFill>
                  <a:srgbClr val="0000FF"/>
                </a:solidFill>
              </a:rPr>
              <a:t> balance sheet in an uneven manner?  Why? </a:t>
            </a:r>
            <a:endParaRPr lang="en-US" altLang="en-US" i="1" dirty="0">
              <a:solidFill>
                <a:srgbClr val="006600"/>
              </a:solidFill>
              <a:sym typeface="Symbol" panose="05050102010706020507" pitchFamily="18" charset="2"/>
            </a:endParaRPr>
          </a:p>
          <a:p>
            <a:pPr lvl="1">
              <a:lnSpc>
                <a:spcPct val="90000"/>
              </a:lnSpc>
            </a:pPr>
            <a:r>
              <a:rPr lang="en-US" altLang="en-US" dirty="0">
                <a:sym typeface="Symbol" panose="05050102010706020507" pitchFamily="18" charset="2"/>
              </a:rPr>
              <a:t>It is not uncommon for interest rates to adjust in an uneven manner over two sides of the balance sheet because interest rates often do not adjust solely because of market pressures.</a:t>
            </a:r>
          </a:p>
          <a:p>
            <a:pPr lvl="1">
              <a:lnSpc>
                <a:spcPct val="90000"/>
              </a:lnSpc>
            </a:pPr>
            <a:r>
              <a:rPr lang="en-US" altLang="en-US" dirty="0">
                <a:sym typeface="Symbol" panose="05050102010706020507" pitchFamily="18" charset="2"/>
              </a:rPr>
              <a:t>In many cases the changes are affected by decisions of management.  Thus you can see the difference between this answer and the answer for part a</a:t>
            </a:r>
            <a:r>
              <a:rPr lang="en-US" altLang="en-US" dirty="0">
                <a:solidFill>
                  <a:srgbClr val="006600"/>
                </a:solidFill>
                <a:sym typeface="Symbol" panose="05050102010706020507" pitchFamily="18" charset="2"/>
              </a:rPr>
              <a:t>. </a:t>
            </a:r>
          </a:p>
        </p:txBody>
      </p:sp>
    </p:spTree>
    <p:extLst>
      <p:ext uri="{BB962C8B-B14F-4D97-AF65-F5344CB8AC3E}">
        <p14:creationId xmlns:p14="http://schemas.microsoft.com/office/powerpoint/2010/main" val="2127154081"/>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Restructuring the Gap </a:t>
            </a:r>
          </a:p>
        </p:txBody>
      </p:sp>
      <p:sp>
        <p:nvSpPr>
          <p:cNvPr id="32771" name="Text Box 2"/>
          <p:cNvSpPr txBox="1">
            <a:spLocks noChangeArrowheads="1"/>
          </p:cNvSpPr>
          <p:nvPr/>
        </p:nvSpPr>
        <p:spPr bwMode="auto">
          <a:xfrm>
            <a:off x="457200" y="1600200"/>
            <a:ext cx="8229600" cy="4541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Example: Harleysville Savings Financial Corporation at the end of 2008</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One year gap ratio was 1.45 percent</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Three year gap ratio was 3.97 percent</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If interest rates rose in 2009, it would experience large increases in net interest income</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Commercial banks recently reducing gaps to decrease interest rate risk</a:t>
            </a:r>
          </a:p>
        </p:txBody>
      </p:sp>
      <p:sp>
        <p:nvSpPr>
          <p:cNvPr id="3277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96B1BFD2-03BC-4684-A5A9-D8E595CE677A}" type="slidenum">
              <a:rPr lang="en-US" altLang="en-US" sz="1100">
                <a:solidFill>
                  <a:srgbClr val="000000"/>
                </a:solidFill>
                <a:latin typeface="Century Gothic" panose="020B0502020202020204" pitchFamily="34" charset="0"/>
              </a:rPr>
              <a:pPr algn="r" eaLnBrk="1" hangingPunct="1">
                <a:buSzPct val="100000"/>
              </a:pPr>
              <a:t>36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Weaknesses of Repricing Model</a:t>
            </a:r>
          </a:p>
        </p:txBody>
      </p:sp>
      <p:sp>
        <p:nvSpPr>
          <p:cNvPr id="33795" name="Text Box 2"/>
          <p:cNvSpPr txBox="1">
            <a:spLocks noChangeArrowheads="1"/>
          </p:cNvSpPr>
          <p:nvPr/>
        </p:nvSpPr>
        <p:spPr bwMode="auto">
          <a:xfrm>
            <a:off x="457200" y="1219200"/>
            <a:ext cx="84582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Weaknesses: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Ignores market value effects of interest rate changes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Overaggregative</a:t>
            </a:r>
          </a:p>
          <a:p>
            <a:pPr lvl="2">
              <a:spcBef>
                <a:spcPts val="600"/>
              </a:spcBef>
              <a:buClr>
                <a:srgbClr val="333399"/>
              </a:buClr>
              <a:buSzPct val="100000"/>
              <a:buFont typeface="Wingdings" panose="05000000000000000000" pitchFamily="2" charset="2"/>
              <a:buChar char=""/>
            </a:pPr>
            <a:r>
              <a:rPr lang="en-US" altLang="en-US">
                <a:solidFill>
                  <a:srgbClr val="333399"/>
                </a:solidFill>
                <a:latin typeface="Century Gothic" panose="020B0502020202020204" pitchFamily="34" charset="0"/>
              </a:rPr>
              <a:t>Distribution of assets &amp; liabilities within individual buckets is not considered</a:t>
            </a:r>
          </a:p>
          <a:p>
            <a:pPr lvl="2">
              <a:spcBef>
                <a:spcPts val="600"/>
              </a:spcBef>
              <a:buClr>
                <a:srgbClr val="333399"/>
              </a:buClr>
              <a:buSzPct val="100000"/>
              <a:buFont typeface="Wingdings" panose="05000000000000000000" pitchFamily="2" charset="2"/>
              <a:buChar char=""/>
            </a:pPr>
            <a:r>
              <a:rPr lang="en-US" altLang="en-US">
                <a:solidFill>
                  <a:srgbClr val="333399"/>
                </a:solidFill>
                <a:latin typeface="Century Gothic" panose="020B0502020202020204" pitchFamily="34" charset="0"/>
              </a:rPr>
              <a:t>Mismatches within buckets can be substantial</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Ignores effects of runoffs</a:t>
            </a:r>
          </a:p>
          <a:p>
            <a:pPr lvl="2">
              <a:spcBef>
                <a:spcPts val="600"/>
              </a:spcBef>
              <a:buClr>
                <a:srgbClr val="333399"/>
              </a:buClr>
              <a:buSzPct val="100000"/>
              <a:buFont typeface="Wingdings" panose="05000000000000000000" pitchFamily="2" charset="2"/>
              <a:buChar char=""/>
            </a:pPr>
            <a:r>
              <a:rPr lang="en-US" altLang="en-US">
                <a:solidFill>
                  <a:srgbClr val="333399"/>
                </a:solidFill>
                <a:latin typeface="Century Gothic" panose="020B0502020202020204" pitchFamily="34" charset="0"/>
              </a:rPr>
              <a:t>Bank continuously originates and retires consumer and mortgage loans</a:t>
            </a:r>
          </a:p>
          <a:p>
            <a:pPr lvl="2">
              <a:spcBef>
                <a:spcPts val="600"/>
              </a:spcBef>
              <a:buClr>
                <a:srgbClr val="333399"/>
              </a:buClr>
              <a:buSzPct val="100000"/>
              <a:buFont typeface="Wingdings" panose="05000000000000000000" pitchFamily="2" charset="2"/>
              <a:buChar char=""/>
            </a:pPr>
            <a:r>
              <a:rPr lang="en-US" altLang="en-US">
                <a:solidFill>
                  <a:srgbClr val="333399"/>
                </a:solidFill>
                <a:latin typeface="Century Gothic" panose="020B0502020202020204" pitchFamily="34" charset="0"/>
              </a:rPr>
              <a:t>Runoffs may be rate-sensitive</a:t>
            </a:r>
          </a:p>
        </p:txBody>
      </p:sp>
      <p:sp>
        <p:nvSpPr>
          <p:cNvPr id="3379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181D6238-789E-4D09-BB9C-7B66BCB44BFD}" type="slidenum">
              <a:rPr lang="en-US" altLang="en-US" sz="1100">
                <a:solidFill>
                  <a:srgbClr val="000000"/>
                </a:solidFill>
                <a:latin typeface="Century Gothic" panose="020B0502020202020204" pitchFamily="34" charset="0"/>
              </a:rPr>
              <a:pPr algn="r" eaLnBrk="1" hangingPunct="1">
                <a:buSzPct val="100000"/>
              </a:pPr>
              <a:t>37</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Weaknesses of Repricing Model</a:t>
            </a:r>
          </a:p>
        </p:txBody>
      </p:sp>
      <p:sp>
        <p:nvSpPr>
          <p:cNvPr id="3481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Off-balance-sheet items are not included</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Hedging effects of off-balance-sheet items not captured</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Example: Futures contracts</a:t>
            </a:r>
          </a:p>
        </p:txBody>
      </p:sp>
      <p:sp>
        <p:nvSpPr>
          <p:cNvPr id="3482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600B42E0-8912-4BFF-A13A-338D25973AB1}" type="slidenum">
              <a:rPr lang="en-US" altLang="en-US" sz="1100">
                <a:solidFill>
                  <a:srgbClr val="000000"/>
                </a:solidFill>
                <a:latin typeface="Century Gothic" panose="020B0502020202020204" pitchFamily="34" charset="0"/>
              </a:rPr>
              <a:pPr algn="r" eaLnBrk="1" hangingPunct="1">
                <a:buSzPct val="100000"/>
              </a:pPr>
              <a:t>38</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381000" y="762000"/>
            <a:ext cx="8229600" cy="685800"/>
          </a:xfrm>
        </p:spPr>
        <p:txBody>
          <a:bodyPr>
            <a:normAutofit fontScale="90000"/>
          </a:bodyPr>
          <a:lstStyle/>
          <a:p>
            <a:r>
              <a:rPr lang="en-US" altLang="en-US"/>
              <a:t>Question 10</a:t>
            </a:r>
          </a:p>
        </p:txBody>
      </p:sp>
      <p:sp>
        <p:nvSpPr>
          <p:cNvPr id="118787" name="Rectangle 3"/>
          <p:cNvSpPr>
            <a:spLocks noGrp="1" noChangeArrowheads="1"/>
          </p:cNvSpPr>
          <p:nvPr>
            <p:ph type="body" idx="1"/>
          </p:nvPr>
        </p:nvSpPr>
        <p:spPr>
          <a:xfrm>
            <a:off x="381000" y="1828800"/>
            <a:ext cx="8610600" cy="5791200"/>
          </a:xfrm>
        </p:spPr>
        <p:txBody>
          <a:bodyPr/>
          <a:lstStyle/>
          <a:p>
            <a:pPr>
              <a:lnSpc>
                <a:spcPct val="90000"/>
              </a:lnSpc>
            </a:pPr>
            <a:r>
              <a:rPr lang="en-US" altLang="en-US" sz="2600" dirty="0">
                <a:solidFill>
                  <a:srgbClr val="0000FF"/>
                </a:solidFill>
              </a:rPr>
              <a:t>What are some of the weakness of the repricing model?</a:t>
            </a:r>
            <a:endParaRPr lang="en-US" altLang="en-US" sz="2800" dirty="0">
              <a:solidFill>
                <a:srgbClr val="0000FF"/>
              </a:solidFill>
            </a:endParaRPr>
          </a:p>
          <a:p>
            <a:pPr lvl="1">
              <a:lnSpc>
                <a:spcPct val="90000"/>
              </a:lnSpc>
              <a:buFont typeface="Wingdings" panose="05000000000000000000" pitchFamily="2" charset="2"/>
              <a:buNone/>
            </a:pPr>
            <a:r>
              <a:rPr lang="en-US" altLang="en-US" sz="2200" dirty="0">
                <a:sym typeface="Symbol" panose="05050102010706020507" pitchFamily="18" charset="2"/>
              </a:rPr>
              <a:t>(1)	It ignores market value effects. </a:t>
            </a:r>
          </a:p>
          <a:p>
            <a:pPr lvl="1">
              <a:lnSpc>
                <a:spcPct val="90000"/>
              </a:lnSpc>
              <a:buFont typeface="Wingdings" panose="05000000000000000000" pitchFamily="2" charset="2"/>
              <a:buNone/>
            </a:pPr>
            <a:r>
              <a:rPr lang="en-US" altLang="en-US" sz="2200" dirty="0">
                <a:sym typeface="Symbol" panose="05050102010706020507" pitchFamily="18" charset="2"/>
              </a:rPr>
              <a:t>(2)	It does not take into account the fact that the dollar value of 	rate sensitive assets and liabilities within a bucket are not 	similar. Thus, if assets, on average, are repriced earlier in 	the bucket than liabilities, and if interest rates fall, FIs are 		subject to reinvestment risks.</a:t>
            </a:r>
          </a:p>
          <a:p>
            <a:pPr lvl="1">
              <a:lnSpc>
                <a:spcPct val="90000"/>
              </a:lnSpc>
              <a:buFont typeface="Wingdings" panose="05000000000000000000" pitchFamily="2" charset="2"/>
              <a:buNone/>
            </a:pPr>
            <a:r>
              <a:rPr lang="en-US" altLang="en-US" sz="2200" dirty="0">
                <a:sym typeface="Symbol" panose="05050102010706020507" pitchFamily="18" charset="2"/>
              </a:rPr>
              <a:t>(3)	It ignores the problem of runoffs, that is, that some assets 	are prepaid and some liabilities are withdrawn before the 	maturity date.</a:t>
            </a:r>
          </a:p>
          <a:p>
            <a:pPr lvl="1">
              <a:lnSpc>
                <a:spcPct val="90000"/>
              </a:lnSpc>
              <a:buFont typeface="Wingdings" panose="05000000000000000000" pitchFamily="2" charset="2"/>
              <a:buNone/>
            </a:pPr>
            <a:r>
              <a:rPr lang="en-US" altLang="en-US" sz="2200" dirty="0">
                <a:sym typeface="Symbol" panose="05050102010706020507" pitchFamily="18" charset="2"/>
              </a:rPr>
              <a:t>(4)	It ignores income generated from off-balance-sheet 	activities.</a:t>
            </a:r>
          </a:p>
        </p:txBody>
      </p:sp>
    </p:spTree>
    <p:extLst>
      <p:ext uri="{BB962C8B-B14F-4D97-AF65-F5344CB8AC3E}">
        <p14:creationId xmlns:p14="http://schemas.microsoft.com/office/powerpoint/2010/main" val="36490454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370200" y="685800"/>
            <a:ext cx="8229600" cy="685800"/>
          </a:xfrm>
        </p:spPr>
        <p:txBody>
          <a:bodyPr>
            <a:normAutofit fontScale="90000"/>
          </a:bodyPr>
          <a:lstStyle/>
          <a:p>
            <a:r>
              <a:rPr lang="en-US" altLang="en-US"/>
              <a:t>Question 10</a:t>
            </a:r>
          </a:p>
        </p:txBody>
      </p:sp>
      <p:sp>
        <p:nvSpPr>
          <p:cNvPr id="116739" name="Rectangle 3"/>
          <p:cNvSpPr>
            <a:spLocks noGrp="1" noChangeArrowheads="1"/>
          </p:cNvSpPr>
          <p:nvPr>
            <p:ph type="body" idx="1"/>
          </p:nvPr>
        </p:nvSpPr>
        <p:spPr>
          <a:xfrm>
            <a:off x="369000" y="1905000"/>
            <a:ext cx="8610600" cy="5715000"/>
          </a:xfrm>
        </p:spPr>
        <p:txBody>
          <a:bodyPr/>
          <a:lstStyle/>
          <a:p>
            <a:pPr>
              <a:lnSpc>
                <a:spcPct val="90000"/>
              </a:lnSpc>
            </a:pPr>
            <a:r>
              <a:rPr lang="en-US" altLang="en-US" sz="2600" dirty="0">
                <a:solidFill>
                  <a:srgbClr val="0000FF"/>
                </a:solidFill>
              </a:rPr>
              <a:t>How have large banks solved the problem of choosing the optimal time period for repricing? </a:t>
            </a:r>
          </a:p>
          <a:p>
            <a:pPr lvl="1">
              <a:lnSpc>
                <a:spcPct val="90000"/>
              </a:lnSpc>
            </a:pPr>
            <a:r>
              <a:rPr lang="en-US" altLang="en-US" sz="2200" dirty="0">
                <a:sym typeface="Symbol" panose="05050102010706020507" pitchFamily="18" charset="2"/>
              </a:rPr>
              <a:t>Large banks are able to reprice securities every day using their own internal models so reinvestment and repricing risks can be estimated for each day of the year. </a:t>
            </a:r>
          </a:p>
          <a:p>
            <a:pPr>
              <a:lnSpc>
                <a:spcPct val="90000"/>
              </a:lnSpc>
            </a:pPr>
            <a:r>
              <a:rPr lang="en-US" altLang="en-US" sz="2600" dirty="0">
                <a:solidFill>
                  <a:srgbClr val="0000FF"/>
                </a:solidFill>
              </a:rPr>
              <a:t>What is runoff cash flow, and how does this amount affect the repricing model’s analysis? </a:t>
            </a:r>
          </a:p>
          <a:p>
            <a:pPr lvl="1">
              <a:lnSpc>
                <a:spcPct val="90000"/>
              </a:lnSpc>
            </a:pPr>
            <a:r>
              <a:rPr lang="en-US" altLang="en-US" sz="2200" dirty="0">
                <a:sym typeface="Symbol" panose="05050102010706020507" pitchFamily="18" charset="2"/>
              </a:rPr>
              <a:t>Runoff cash flow reflects the assets that are repaid before maturity and the liabilities that are withdrawn unsuspectedly.  </a:t>
            </a:r>
          </a:p>
          <a:p>
            <a:pPr lvl="1">
              <a:lnSpc>
                <a:spcPct val="90000"/>
              </a:lnSpc>
            </a:pPr>
            <a:r>
              <a:rPr lang="en-US" altLang="en-US" sz="2200" dirty="0">
                <a:sym typeface="Symbol" panose="05050102010706020507" pitchFamily="18" charset="2"/>
              </a:rPr>
              <a:t>To the extent that either of these amounts is significantly greater than expected, the estimated interest rate sensitivity of the bank will be in error. </a:t>
            </a:r>
          </a:p>
        </p:txBody>
      </p:sp>
    </p:spTree>
    <p:extLst>
      <p:ext uri="{BB962C8B-B14F-4D97-AF65-F5344CB8AC3E}">
        <p14:creationId xmlns:p14="http://schemas.microsoft.com/office/powerpoint/2010/main" val="34147223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381000" y="914400"/>
            <a:ext cx="8229600" cy="685800"/>
          </a:xfrm>
        </p:spPr>
        <p:txBody>
          <a:bodyPr>
            <a:normAutofit fontScale="90000"/>
          </a:bodyPr>
          <a:lstStyle/>
          <a:p>
            <a:r>
              <a:rPr lang="en-US" altLang="en-US"/>
              <a:t>Question 12</a:t>
            </a:r>
          </a:p>
        </p:txBody>
      </p:sp>
      <p:sp>
        <p:nvSpPr>
          <p:cNvPr id="119811" name="Rectangle 3"/>
          <p:cNvSpPr>
            <a:spLocks noGrp="1" noChangeArrowheads="1"/>
          </p:cNvSpPr>
          <p:nvPr>
            <p:ph type="body" idx="1"/>
          </p:nvPr>
        </p:nvSpPr>
        <p:spPr>
          <a:xfrm>
            <a:off x="381000" y="1828800"/>
            <a:ext cx="8610600" cy="5715000"/>
          </a:xfrm>
        </p:spPr>
        <p:txBody>
          <a:bodyPr/>
          <a:lstStyle/>
          <a:p>
            <a:pPr>
              <a:lnSpc>
                <a:spcPct val="90000"/>
              </a:lnSpc>
            </a:pPr>
            <a:r>
              <a:rPr lang="en-US" altLang="en-US" sz="2600" dirty="0">
                <a:solidFill>
                  <a:srgbClr val="0000FF"/>
                </a:solidFill>
              </a:rPr>
              <a:t>What is the difference between </a:t>
            </a:r>
            <a:r>
              <a:rPr lang="en-US" altLang="en-US" sz="2600" i="1" u="sng" dirty="0">
                <a:solidFill>
                  <a:srgbClr val="FF0000"/>
                </a:solidFill>
              </a:rPr>
              <a:t>book value accounting</a:t>
            </a:r>
            <a:r>
              <a:rPr lang="en-US" altLang="en-US" sz="2600" dirty="0">
                <a:solidFill>
                  <a:srgbClr val="0000FF"/>
                </a:solidFill>
              </a:rPr>
              <a:t> and </a:t>
            </a:r>
            <a:r>
              <a:rPr lang="en-US" altLang="en-US" sz="2600" i="1" u="sng" dirty="0">
                <a:solidFill>
                  <a:srgbClr val="FF0000"/>
                </a:solidFill>
              </a:rPr>
              <a:t>market value accounting</a:t>
            </a:r>
            <a:r>
              <a:rPr lang="en-US" altLang="en-US" sz="2600" dirty="0">
                <a:solidFill>
                  <a:srgbClr val="0000FF"/>
                </a:solidFill>
              </a:rPr>
              <a:t>?</a:t>
            </a:r>
          </a:p>
          <a:p>
            <a:pPr lvl="1">
              <a:lnSpc>
                <a:spcPct val="90000"/>
              </a:lnSpc>
            </a:pPr>
            <a:r>
              <a:rPr lang="en-US" altLang="en-US" sz="2200" i="1" dirty="0">
                <a:solidFill>
                  <a:schemeClr val="accent1"/>
                </a:solidFill>
                <a:sym typeface="Symbol" panose="05050102010706020507" pitchFamily="18" charset="2"/>
              </a:rPr>
              <a:t>Book value accounting</a:t>
            </a:r>
            <a:r>
              <a:rPr lang="en-US" altLang="en-US" sz="2200" dirty="0">
                <a:sym typeface="Symbol" panose="05050102010706020507" pitchFamily="18" charset="2"/>
              </a:rPr>
              <a:t> reports assets and liabilities at the original issue values.  </a:t>
            </a:r>
          </a:p>
          <a:p>
            <a:pPr lvl="1">
              <a:lnSpc>
                <a:spcPct val="90000"/>
              </a:lnSpc>
            </a:pPr>
            <a:r>
              <a:rPr lang="en-US" altLang="en-US" sz="2200" i="1" dirty="0">
                <a:solidFill>
                  <a:schemeClr val="accent1"/>
                </a:solidFill>
                <a:sym typeface="Symbol" panose="05050102010706020507" pitchFamily="18" charset="2"/>
              </a:rPr>
              <a:t>Current market values</a:t>
            </a:r>
            <a:r>
              <a:rPr lang="en-US" altLang="en-US" sz="2200" dirty="0">
                <a:sym typeface="Symbol" panose="05050102010706020507" pitchFamily="18" charset="2"/>
              </a:rPr>
              <a:t> may be different from book values because they reflect current market conditions, such as interest rates or prices. </a:t>
            </a:r>
          </a:p>
          <a:p>
            <a:pPr lvl="1">
              <a:lnSpc>
                <a:spcPct val="90000"/>
              </a:lnSpc>
            </a:pPr>
            <a:r>
              <a:rPr lang="en-US" altLang="en-US" sz="2200" dirty="0">
                <a:sym typeface="Symbol" panose="05050102010706020507" pitchFamily="18" charset="2"/>
              </a:rPr>
              <a:t>This is especially a problem if an asset or liability has to be liquidated immediately. </a:t>
            </a:r>
          </a:p>
          <a:p>
            <a:pPr lvl="1">
              <a:lnSpc>
                <a:spcPct val="90000"/>
              </a:lnSpc>
            </a:pPr>
            <a:r>
              <a:rPr lang="en-US" altLang="en-US" sz="2200" dirty="0">
                <a:sym typeface="Symbol" panose="05050102010706020507" pitchFamily="18" charset="2"/>
              </a:rPr>
              <a:t>If the asset or liability is held until maturity, then the reporting of book values </a:t>
            </a:r>
            <a:r>
              <a:rPr lang="en-US" altLang="en-US" sz="2200" i="1" u="sng" dirty="0">
                <a:solidFill>
                  <a:schemeClr val="accent1"/>
                </a:solidFill>
                <a:sym typeface="Symbol" panose="05050102010706020507" pitchFamily="18" charset="2"/>
              </a:rPr>
              <a:t>does not</a:t>
            </a:r>
            <a:r>
              <a:rPr lang="en-US" altLang="en-US" sz="2200" dirty="0">
                <a:sym typeface="Symbol" panose="05050102010706020507" pitchFamily="18" charset="2"/>
              </a:rPr>
              <a:t> pose a problem. </a:t>
            </a:r>
          </a:p>
        </p:txBody>
      </p:sp>
    </p:spTree>
    <p:extLst>
      <p:ext uri="{BB962C8B-B14F-4D97-AF65-F5344CB8AC3E}">
        <p14:creationId xmlns:p14="http://schemas.microsoft.com/office/powerpoint/2010/main" val="2652036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228600" y="914400"/>
            <a:ext cx="8229600" cy="685800"/>
          </a:xfrm>
        </p:spPr>
        <p:txBody>
          <a:bodyPr>
            <a:normAutofit fontScale="90000"/>
          </a:bodyPr>
          <a:lstStyle/>
          <a:p>
            <a:r>
              <a:rPr lang="en-US" altLang="en-US" dirty="0"/>
              <a:t>Question 12</a:t>
            </a:r>
          </a:p>
        </p:txBody>
      </p:sp>
      <p:sp>
        <p:nvSpPr>
          <p:cNvPr id="120835" name="Rectangle 3"/>
          <p:cNvSpPr>
            <a:spLocks noGrp="1" noChangeArrowheads="1"/>
          </p:cNvSpPr>
          <p:nvPr>
            <p:ph type="body" idx="1"/>
          </p:nvPr>
        </p:nvSpPr>
        <p:spPr>
          <a:xfrm>
            <a:off x="228600" y="1676400"/>
            <a:ext cx="8610600" cy="6019800"/>
          </a:xfrm>
        </p:spPr>
        <p:txBody>
          <a:bodyPr>
            <a:normAutofit/>
          </a:bodyPr>
          <a:lstStyle/>
          <a:p>
            <a:pPr>
              <a:lnSpc>
                <a:spcPct val="90000"/>
              </a:lnSpc>
            </a:pPr>
            <a:r>
              <a:rPr lang="en-US" altLang="en-US" dirty="0">
                <a:solidFill>
                  <a:srgbClr val="0000FF"/>
                </a:solidFill>
              </a:rPr>
              <a:t>How do </a:t>
            </a:r>
            <a:r>
              <a:rPr lang="en-US" altLang="en-US" i="1" u="sng" dirty="0">
                <a:solidFill>
                  <a:srgbClr val="FF0000"/>
                </a:solidFill>
              </a:rPr>
              <a:t>interest rate changes</a:t>
            </a:r>
            <a:r>
              <a:rPr lang="en-US" altLang="en-US" dirty="0">
                <a:solidFill>
                  <a:srgbClr val="0000FF"/>
                </a:solidFill>
              </a:rPr>
              <a:t> affect the value of bank assets and liabilities under the two methods? </a:t>
            </a:r>
          </a:p>
          <a:p>
            <a:pPr lvl="1">
              <a:lnSpc>
                <a:spcPct val="90000"/>
              </a:lnSpc>
            </a:pPr>
            <a:r>
              <a:rPr lang="en-US" altLang="en-US" dirty="0">
                <a:sym typeface="Symbol" panose="05050102010706020507" pitchFamily="18" charset="2"/>
              </a:rPr>
              <a:t>For an FI, a major factor affecting asset and liability values is interest rate changes. </a:t>
            </a:r>
          </a:p>
          <a:p>
            <a:pPr lvl="1">
              <a:lnSpc>
                <a:spcPct val="90000"/>
              </a:lnSpc>
            </a:pPr>
            <a:r>
              <a:rPr lang="en-US" altLang="en-US" dirty="0">
                <a:sym typeface="Symbol" panose="05050102010706020507" pitchFamily="18" charset="2"/>
              </a:rPr>
              <a:t>If interest rates increase, the value of both loans (assets) and deposits and debt (liabilities) fall.</a:t>
            </a:r>
          </a:p>
          <a:p>
            <a:pPr lvl="1">
              <a:lnSpc>
                <a:spcPct val="90000"/>
              </a:lnSpc>
            </a:pPr>
            <a:r>
              <a:rPr lang="en-US" altLang="en-US" dirty="0">
                <a:sym typeface="Symbol" panose="05050102010706020507" pitchFamily="18" charset="2"/>
              </a:rPr>
              <a:t>If assets and liabilities are </a:t>
            </a:r>
            <a:r>
              <a:rPr lang="en-US" altLang="en-US" i="1" u="sng" dirty="0">
                <a:solidFill>
                  <a:srgbClr val="006600"/>
                </a:solidFill>
                <a:sym typeface="Symbol" panose="05050102010706020507" pitchFamily="18" charset="2"/>
              </a:rPr>
              <a:t>held until maturity</a:t>
            </a:r>
            <a:r>
              <a:rPr lang="en-US" altLang="en-US" dirty="0">
                <a:sym typeface="Symbol" panose="05050102010706020507" pitchFamily="18" charset="2"/>
              </a:rPr>
              <a:t>, it </a:t>
            </a:r>
            <a:r>
              <a:rPr lang="en-US" altLang="en-US" i="1" u="sng" dirty="0">
                <a:solidFill>
                  <a:srgbClr val="006600"/>
                </a:solidFill>
                <a:sym typeface="Symbol" panose="05050102010706020507" pitchFamily="18" charset="2"/>
              </a:rPr>
              <a:t>does not</a:t>
            </a:r>
            <a:r>
              <a:rPr lang="en-US" altLang="en-US" dirty="0">
                <a:sym typeface="Symbol" panose="05050102010706020507" pitchFamily="18" charset="2"/>
              </a:rPr>
              <a:t> affect the book valuation of the FI. </a:t>
            </a:r>
          </a:p>
          <a:p>
            <a:pPr lvl="1">
              <a:lnSpc>
                <a:spcPct val="90000"/>
              </a:lnSpc>
            </a:pPr>
            <a:r>
              <a:rPr lang="en-US" altLang="en-US" dirty="0">
                <a:sym typeface="Symbol" panose="05050102010706020507" pitchFamily="18" charset="2"/>
              </a:rPr>
              <a:t>However, if deposits or loans have to be </a:t>
            </a:r>
            <a:r>
              <a:rPr lang="en-US" altLang="en-US" i="1" u="sng" dirty="0">
                <a:solidFill>
                  <a:srgbClr val="006600"/>
                </a:solidFill>
                <a:sym typeface="Symbol" panose="05050102010706020507" pitchFamily="18" charset="2"/>
              </a:rPr>
              <a:t>refinanced</a:t>
            </a:r>
            <a:r>
              <a:rPr lang="en-US" altLang="en-US" dirty="0">
                <a:sym typeface="Symbol" panose="05050102010706020507" pitchFamily="18" charset="2"/>
              </a:rPr>
              <a:t>, then </a:t>
            </a:r>
            <a:r>
              <a:rPr lang="en-US" altLang="en-US" i="1" u="sng" dirty="0">
                <a:solidFill>
                  <a:srgbClr val="006600"/>
                </a:solidFill>
                <a:sym typeface="Symbol" panose="05050102010706020507" pitchFamily="18" charset="2"/>
              </a:rPr>
              <a:t>market value accounting</a:t>
            </a:r>
            <a:r>
              <a:rPr lang="en-US" altLang="en-US" dirty="0">
                <a:sym typeface="Symbol" panose="05050102010706020507" pitchFamily="18" charset="2"/>
              </a:rPr>
              <a:t> presents a better picture of the condition of the FI . </a:t>
            </a:r>
          </a:p>
          <a:p>
            <a:pPr>
              <a:lnSpc>
                <a:spcPct val="90000"/>
              </a:lnSpc>
            </a:pPr>
            <a:r>
              <a:rPr lang="en-US" altLang="en-US" dirty="0">
                <a:solidFill>
                  <a:srgbClr val="0000FF"/>
                </a:solidFill>
              </a:rPr>
              <a:t>What is </a:t>
            </a:r>
            <a:r>
              <a:rPr lang="en-US" altLang="en-US" i="1" u="sng" dirty="0">
                <a:solidFill>
                  <a:srgbClr val="FF0000"/>
                </a:solidFill>
              </a:rPr>
              <a:t>marking to market</a:t>
            </a:r>
            <a:r>
              <a:rPr lang="en-US" altLang="en-US" dirty="0">
                <a:solidFill>
                  <a:srgbClr val="0000FF"/>
                </a:solidFill>
              </a:rPr>
              <a:t>? </a:t>
            </a:r>
          </a:p>
          <a:p>
            <a:pPr lvl="1">
              <a:lnSpc>
                <a:spcPct val="90000"/>
              </a:lnSpc>
            </a:pPr>
            <a:r>
              <a:rPr lang="en-US" altLang="en-US" dirty="0">
                <a:sym typeface="Symbol" panose="05050102010706020507" pitchFamily="18" charset="2"/>
              </a:rPr>
              <a:t>The process by which changes in the economic value of assets and liabilities are accounted is called </a:t>
            </a:r>
            <a:r>
              <a:rPr lang="en-US" altLang="en-US" i="1" u="sng" dirty="0">
                <a:solidFill>
                  <a:srgbClr val="006600"/>
                </a:solidFill>
                <a:sym typeface="Symbol" panose="05050102010706020507" pitchFamily="18" charset="2"/>
              </a:rPr>
              <a:t>marking to market.  </a:t>
            </a:r>
          </a:p>
          <a:p>
            <a:pPr lvl="1">
              <a:lnSpc>
                <a:spcPct val="90000"/>
              </a:lnSpc>
            </a:pPr>
            <a:r>
              <a:rPr lang="en-US" altLang="en-US" dirty="0">
                <a:sym typeface="Symbol" panose="05050102010706020507" pitchFamily="18" charset="2"/>
              </a:rPr>
              <a:t>The changes can be beneficial as well as detrimental to the total economic health of the FI. </a:t>
            </a:r>
          </a:p>
        </p:txBody>
      </p:sp>
    </p:spTree>
    <p:extLst>
      <p:ext uri="{BB962C8B-B14F-4D97-AF65-F5344CB8AC3E}">
        <p14:creationId xmlns:p14="http://schemas.microsoft.com/office/powerpoint/2010/main" val="26158495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457200" y="685800"/>
            <a:ext cx="8229600" cy="685800"/>
          </a:xfrm>
        </p:spPr>
        <p:txBody>
          <a:bodyPr>
            <a:normAutofit fontScale="90000"/>
          </a:bodyPr>
          <a:lstStyle/>
          <a:p>
            <a:r>
              <a:rPr lang="en-US" altLang="en-US"/>
              <a:t>Question 13 (a)</a:t>
            </a:r>
          </a:p>
        </p:txBody>
      </p:sp>
      <p:sp>
        <p:nvSpPr>
          <p:cNvPr id="121859" name="Rectangle 3"/>
          <p:cNvSpPr>
            <a:spLocks noGrp="1" noChangeArrowheads="1"/>
          </p:cNvSpPr>
          <p:nvPr>
            <p:ph type="body" idx="1"/>
          </p:nvPr>
        </p:nvSpPr>
        <p:spPr>
          <a:xfrm>
            <a:off x="387000" y="1905000"/>
            <a:ext cx="8763000" cy="6019800"/>
          </a:xfrm>
        </p:spPr>
        <p:txBody>
          <a:bodyPr/>
          <a:lstStyle/>
          <a:p>
            <a:pPr>
              <a:lnSpc>
                <a:spcPct val="90000"/>
              </a:lnSpc>
            </a:pPr>
            <a:r>
              <a:rPr lang="en-US" altLang="en-US" sz="2600" dirty="0">
                <a:solidFill>
                  <a:srgbClr val="0000FF"/>
                </a:solidFill>
              </a:rPr>
              <a:t>Why is it important to use </a:t>
            </a:r>
            <a:r>
              <a:rPr lang="en-US" altLang="en-US" sz="2600" i="1" u="sng" dirty="0">
                <a:solidFill>
                  <a:srgbClr val="FF0000"/>
                </a:solidFill>
              </a:rPr>
              <a:t>market values</a:t>
            </a:r>
            <a:r>
              <a:rPr lang="en-US" altLang="en-US" sz="2600" dirty="0">
                <a:solidFill>
                  <a:srgbClr val="0000FF"/>
                </a:solidFill>
              </a:rPr>
              <a:t> as opposed to </a:t>
            </a:r>
            <a:r>
              <a:rPr lang="en-US" altLang="en-US" sz="2600" i="1" u="sng" dirty="0">
                <a:solidFill>
                  <a:srgbClr val="FF0000"/>
                </a:solidFill>
              </a:rPr>
              <a:t>book values</a:t>
            </a:r>
            <a:r>
              <a:rPr lang="en-US" altLang="en-US" sz="2600" dirty="0">
                <a:solidFill>
                  <a:srgbClr val="0000FF"/>
                </a:solidFill>
              </a:rPr>
              <a:t> when evaluating the net worth of an FI? </a:t>
            </a:r>
          </a:p>
          <a:p>
            <a:pPr lvl="1">
              <a:lnSpc>
                <a:spcPct val="90000"/>
              </a:lnSpc>
            </a:pPr>
            <a:r>
              <a:rPr lang="en-US" altLang="en-US" sz="2200" i="1" dirty="0">
                <a:solidFill>
                  <a:srgbClr val="006600"/>
                </a:solidFill>
                <a:sym typeface="Symbol" panose="05050102010706020507" pitchFamily="18" charset="2"/>
              </a:rPr>
              <a:t>Book values</a:t>
            </a:r>
            <a:r>
              <a:rPr lang="en-US" altLang="en-US" sz="2200" dirty="0">
                <a:sym typeface="Symbol" panose="05050102010706020507" pitchFamily="18" charset="2"/>
              </a:rPr>
              <a:t> represent historical costs of securities purchased, loans made, and liabilities sold.  They </a:t>
            </a:r>
            <a:r>
              <a:rPr lang="en-US" altLang="en-US" sz="2200" i="1" u="sng" dirty="0">
                <a:solidFill>
                  <a:srgbClr val="006600"/>
                </a:solidFill>
                <a:sym typeface="Symbol" panose="05050102010706020507" pitchFamily="18" charset="2"/>
              </a:rPr>
              <a:t>do not</a:t>
            </a:r>
            <a:r>
              <a:rPr lang="en-US" altLang="en-US" sz="2200" dirty="0">
                <a:sym typeface="Symbol" panose="05050102010706020507" pitchFamily="18" charset="2"/>
              </a:rPr>
              <a:t> reflect current values as determined by market values.  </a:t>
            </a:r>
          </a:p>
          <a:p>
            <a:pPr lvl="1">
              <a:lnSpc>
                <a:spcPct val="90000"/>
              </a:lnSpc>
            </a:pPr>
            <a:r>
              <a:rPr lang="en-US" altLang="en-US" sz="2200" dirty="0">
                <a:sym typeface="Symbol" panose="05050102010706020507" pitchFamily="18" charset="2"/>
              </a:rPr>
              <a:t>Effective financial decision-making requires up‑to‑date information that incorporates current expectations about future events.  </a:t>
            </a:r>
          </a:p>
          <a:p>
            <a:pPr lvl="1">
              <a:lnSpc>
                <a:spcPct val="90000"/>
              </a:lnSpc>
            </a:pPr>
            <a:r>
              <a:rPr lang="en-US" altLang="en-US" sz="2200" i="1" dirty="0">
                <a:solidFill>
                  <a:srgbClr val="006600"/>
                </a:solidFill>
                <a:sym typeface="Symbol" panose="05050102010706020507" pitchFamily="18" charset="2"/>
              </a:rPr>
              <a:t>Market values</a:t>
            </a:r>
            <a:r>
              <a:rPr lang="en-US" altLang="en-US" sz="2200" dirty="0">
                <a:sym typeface="Symbol" panose="05050102010706020507" pitchFamily="18" charset="2"/>
              </a:rPr>
              <a:t> provide the best estimate of the present condition of an FI and serve as an effective signal to managers for future strategies. </a:t>
            </a:r>
          </a:p>
        </p:txBody>
      </p:sp>
    </p:spTree>
    <p:extLst>
      <p:ext uri="{BB962C8B-B14F-4D97-AF65-F5344CB8AC3E}">
        <p14:creationId xmlns:p14="http://schemas.microsoft.com/office/powerpoint/2010/main" val="22225267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08000" y="762000"/>
            <a:ext cx="8229600" cy="685800"/>
          </a:xfrm>
        </p:spPr>
        <p:txBody>
          <a:bodyPr>
            <a:normAutofit fontScale="90000"/>
          </a:bodyPr>
          <a:lstStyle/>
          <a:p>
            <a:r>
              <a:rPr lang="en-US" altLang="en-US"/>
              <a:t>Question 13 (b)</a:t>
            </a:r>
          </a:p>
        </p:txBody>
      </p:sp>
      <p:sp>
        <p:nvSpPr>
          <p:cNvPr id="122883" name="Rectangle 3"/>
          <p:cNvSpPr>
            <a:spLocks noGrp="1" noChangeArrowheads="1"/>
          </p:cNvSpPr>
          <p:nvPr>
            <p:ph type="body" idx="1"/>
          </p:nvPr>
        </p:nvSpPr>
        <p:spPr>
          <a:xfrm>
            <a:off x="533400" y="1905000"/>
            <a:ext cx="8763000" cy="5867400"/>
          </a:xfrm>
        </p:spPr>
        <p:txBody>
          <a:bodyPr/>
          <a:lstStyle/>
          <a:p>
            <a:pPr>
              <a:lnSpc>
                <a:spcPct val="90000"/>
              </a:lnSpc>
            </a:pPr>
            <a:r>
              <a:rPr lang="en-US" altLang="en-US" sz="2600" dirty="0">
                <a:solidFill>
                  <a:srgbClr val="0000FF"/>
                </a:solidFill>
              </a:rPr>
              <a:t>What are some of the </a:t>
            </a:r>
            <a:r>
              <a:rPr lang="en-US" altLang="en-US" sz="2600" i="1" u="sng" dirty="0">
                <a:solidFill>
                  <a:srgbClr val="FF0000"/>
                </a:solidFill>
              </a:rPr>
              <a:t>advantages</a:t>
            </a:r>
            <a:r>
              <a:rPr lang="en-US" altLang="en-US" sz="2600" dirty="0">
                <a:solidFill>
                  <a:srgbClr val="0000FF"/>
                </a:solidFill>
              </a:rPr>
              <a:t> of using </a:t>
            </a:r>
            <a:r>
              <a:rPr lang="en-US" altLang="en-US" sz="2600" i="1" u="sng" dirty="0">
                <a:solidFill>
                  <a:srgbClr val="FF0000"/>
                </a:solidFill>
              </a:rPr>
              <a:t>book values</a:t>
            </a:r>
            <a:r>
              <a:rPr lang="en-US" altLang="en-US" sz="2600" dirty="0">
                <a:solidFill>
                  <a:srgbClr val="0000FF"/>
                </a:solidFill>
              </a:rPr>
              <a:t> as opposed to </a:t>
            </a:r>
            <a:r>
              <a:rPr lang="en-US" altLang="en-US" sz="2600" i="1" u="sng" dirty="0">
                <a:solidFill>
                  <a:srgbClr val="FF0000"/>
                </a:solidFill>
              </a:rPr>
              <a:t>market values</a:t>
            </a:r>
            <a:r>
              <a:rPr lang="en-US" altLang="en-US" sz="2600" dirty="0">
                <a:solidFill>
                  <a:srgbClr val="0000FF"/>
                </a:solidFill>
              </a:rPr>
              <a:t>? </a:t>
            </a:r>
          </a:p>
          <a:p>
            <a:pPr lvl="1">
              <a:lnSpc>
                <a:spcPct val="90000"/>
              </a:lnSpc>
            </a:pPr>
            <a:r>
              <a:rPr lang="en-US" altLang="en-US" sz="2200" i="1" dirty="0">
                <a:solidFill>
                  <a:srgbClr val="006600"/>
                </a:solidFill>
                <a:sym typeface="Symbol" panose="05050102010706020507" pitchFamily="18" charset="2"/>
              </a:rPr>
              <a:t>Book values</a:t>
            </a:r>
            <a:r>
              <a:rPr lang="en-US" altLang="en-US" sz="2200" dirty="0">
                <a:sym typeface="Symbol" panose="05050102010706020507" pitchFamily="18" charset="2"/>
              </a:rPr>
              <a:t> are clearly measured and </a:t>
            </a:r>
            <a:r>
              <a:rPr lang="en-US" altLang="en-US" sz="2200" i="1" u="sng" dirty="0">
                <a:solidFill>
                  <a:srgbClr val="006600"/>
                </a:solidFill>
                <a:sym typeface="Symbol" panose="05050102010706020507" pitchFamily="18" charset="2"/>
              </a:rPr>
              <a:t>not</a:t>
            </a:r>
            <a:r>
              <a:rPr lang="en-US" altLang="en-US" sz="2200" dirty="0">
                <a:sym typeface="Symbol" panose="05050102010706020507" pitchFamily="18" charset="2"/>
              </a:rPr>
              <a:t> subject to </a:t>
            </a:r>
            <a:r>
              <a:rPr lang="en-US" altLang="en-US" sz="2200" i="1" u="sng" dirty="0">
                <a:solidFill>
                  <a:srgbClr val="006600"/>
                </a:solidFill>
                <a:sym typeface="Symbol" panose="05050102010706020507" pitchFamily="18" charset="2"/>
              </a:rPr>
              <a:t>valuation errors</a:t>
            </a:r>
            <a:r>
              <a:rPr lang="en-US" altLang="en-US" sz="2200" dirty="0">
                <a:sym typeface="Symbol" panose="05050102010706020507" pitchFamily="18" charset="2"/>
              </a:rPr>
              <a:t>, unlike market values.  </a:t>
            </a:r>
          </a:p>
          <a:p>
            <a:pPr lvl="1">
              <a:lnSpc>
                <a:spcPct val="90000"/>
              </a:lnSpc>
            </a:pPr>
            <a:r>
              <a:rPr lang="en-US" altLang="en-US" sz="2200" dirty="0">
                <a:sym typeface="Symbol" panose="05050102010706020507" pitchFamily="18" charset="2"/>
              </a:rPr>
              <a:t>Moreover, if the FI intends to </a:t>
            </a:r>
            <a:r>
              <a:rPr lang="en-US" altLang="en-US" sz="2200" i="1" u="sng" dirty="0">
                <a:solidFill>
                  <a:srgbClr val="006600"/>
                </a:solidFill>
                <a:sym typeface="Symbol" panose="05050102010706020507" pitchFamily="18" charset="2"/>
              </a:rPr>
              <a:t>hold the security until maturity</a:t>
            </a:r>
            <a:r>
              <a:rPr lang="en-US" altLang="en-US" sz="2200" dirty="0">
                <a:sym typeface="Symbol" panose="05050102010706020507" pitchFamily="18" charset="2"/>
              </a:rPr>
              <a:t>, then the </a:t>
            </a:r>
            <a:r>
              <a:rPr lang="en-US" altLang="en-US" sz="2200" i="1" u="sng" dirty="0">
                <a:solidFill>
                  <a:srgbClr val="006600"/>
                </a:solidFill>
                <a:sym typeface="Symbol" panose="05050102010706020507" pitchFamily="18" charset="2"/>
              </a:rPr>
              <a:t>security's current liquidation</a:t>
            </a:r>
            <a:r>
              <a:rPr lang="en-US" altLang="en-US" sz="2200" dirty="0">
                <a:sym typeface="Symbol" panose="05050102010706020507" pitchFamily="18" charset="2"/>
              </a:rPr>
              <a:t> value will </a:t>
            </a:r>
            <a:r>
              <a:rPr lang="en-US" altLang="en-US" sz="2200" i="1" u="sng" dirty="0">
                <a:solidFill>
                  <a:srgbClr val="006600"/>
                </a:solidFill>
                <a:sym typeface="Symbol" panose="05050102010706020507" pitchFamily="18" charset="2"/>
              </a:rPr>
              <a:t>not</a:t>
            </a:r>
            <a:r>
              <a:rPr lang="en-US" altLang="en-US" sz="2200" dirty="0">
                <a:sym typeface="Symbol" panose="05050102010706020507" pitchFamily="18" charset="2"/>
              </a:rPr>
              <a:t> be relevant.  </a:t>
            </a:r>
          </a:p>
          <a:p>
            <a:pPr lvl="1">
              <a:lnSpc>
                <a:spcPct val="90000"/>
              </a:lnSpc>
            </a:pPr>
            <a:r>
              <a:rPr lang="en-US" altLang="en-US" sz="2200" dirty="0">
                <a:sym typeface="Symbol" panose="05050102010706020507" pitchFamily="18" charset="2"/>
              </a:rPr>
              <a:t>That is, the paper gains and losses resulting from market value changes will never be realized if the FI holds the security until maturity.  </a:t>
            </a:r>
          </a:p>
          <a:p>
            <a:pPr lvl="1">
              <a:lnSpc>
                <a:spcPct val="90000"/>
              </a:lnSpc>
            </a:pPr>
            <a:r>
              <a:rPr lang="en-US" altLang="en-US" sz="2200" dirty="0">
                <a:sym typeface="Symbol" panose="05050102010706020507" pitchFamily="18" charset="2"/>
              </a:rPr>
              <a:t>Thus, the changes in market value </a:t>
            </a:r>
            <a:r>
              <a:rPr lang="en-US" altLang="en-US" sz="2200" i="1" u="sng" dirty="0">
                <a:solidFill>
                  <a:srgbClr val="006600"/>
                </a:solidFill>
                <a:sym typeface="Symbol" panose="05050102010706020507" pitchFamily="18" charset="2"/>
              </a:rPr>
              <a:t>will not</a:t>
            </a:r>
            <a:r>
              <a:rPr lang="en-US" altLang="en-US" sz="2200" dirty="0">
                <a:sym typeface="Symbol" panose="05050102010706020507" pitchFamily="18" charset="2"/>
              </a:rPr>
              <a:t> impact the FI's profitability unless the security is </a:t>
            </a:r>
            <a:r>
              <a:rPr lang="en-US" altLang="en-US" sz="2200" i="1" u="sng" dirty="0">
                <a:solidFill>
                  <a:srgbClr val="006600"/>
                </a:solidFill>
                <a:sym typeface="Symbol" panose="05050102010706020507" pitchFamily="18" charset="2"/>
              </a:rPr>
              <a:t>sold prior to maturity</a:t>
            </a:r>
            <a:r>
              <a:rPr lang="en-US" altLang="en-US" sz="2200" dirty="0">
                <a:sym typeface="Symbol" panose="05050102010706020507" pitchFamily="18" charset="2"/>
              </a:rPr>
              <a:t>. </a:t>
            </a:r>
          </a:p>
        </p:txBody>
      </p:sp>
    </p:spTree>
    <p:extLst>
      <p:ext uri="{BB962C8B-B14F-4D97-AF65-F5344CB8AC3E}">
        <p14:creationId xmlns:p14="http://schemas.microsoft.com/office/powerpoint/2010/main" val="515928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*The Maturity Model</a:t>
            </a:r>
          </a:p>
        </p:txBody>
      </p:sp>
      <p:sp>
        <p:nvSpPr>
          <p:cNvPr id="35843" name="Text Box 2"/>
          <p:cNvSpPr txBox="1">
            <a:spLocks noChangeArrowheads="1"/>
          </p:cNvSpPr>
          <p:nvPr/>
        </p:nvSpPr>
        <p:spPr bwMode="auto">
          <a:xfrm>
            <a:off x="304800" y="1219200"/>
            <a:ext cx="8610600" cy="472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Explicitly incorporates market value effects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For fixed-income assets and liabilities:</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Rise (fall) in interest rates leads to fall (rise) in market price</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The longer the maturity, the greater the effect of interest rate changes on market price</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Fall in value of longer-term securities increases at diminishing rate for given increase in interest rates</a:t>
            </a:r>
          </a:p>
        </p:txBody>
      </p:sp>
      <p:sp>
        <p:nvSpPr>
          <p:cNvPr id="3584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B35B42E7-8049-4DA7-824C-E5775A18DE9B}" type="slidenum">
              <a:rPr lang="en-US" altLang="en-US" sz="1100">
                <a:solidFill>
                  <a:srgbClr val="000000"/>
                </a:solidFill>
                <a:latin typeface="Century Gothic" panose="020B0502020202020204" pitchFamily="34" charset="0"/>
              </a:rPr>
              <a:pPr algn="r" eaLnBrk="1" hangingPunct="1">
                <a:buSzPct val="100000"/>
              </a:pPr>
              <a:t>45</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*Maturity of Portfolio</a:t>
            </a:r>
          </a:p>
        </p:txBody>
      </p:sp>
      <p:sp>
        <p:nvSpPr>
          <p:cNvPr id="3686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Maturity of portfolio of assets (liabilities) equals weighted average of maturities of individual components of the portfolio</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Principles stated on previous slide apply to portfolio as well as to individual assets or liabilities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Typically, maturity gap, M</a:t>
            </a:r>
            <a:r>
              <a:rPr lang="en-US" altLang="en-US" sz="3200" baseline="-25000">
                <a:solidFill>
                  <a:srgbClr val="333399"/>
                </a:solidFill>
                <a:latin typeface="Century Gothic" panose="020B0502020202020204" pitchFamily="34" charset="0"/>
              </a:rPr>
              <a:t>A</a:t>
            </a:r>
            <a:r>
              <a:rPr lang="en-US" altLang="en-US" sz="3200">
                <a:solidFill>
                  <a:srgbClr val="333399"/>
                </a:solidFill>
                <a:latin typeface="Century Gothic" panose="020B0502020202020204" pitchFamily="34" charset="0"/>
              </a:rPr>
              <a:t> - M</a:t>
            </a:r>
            <a:r>
              <a:rPr lang="en-US" altLang="en-US" sz="3200" baseline="-25000">
                <a:solidFill>
                  <a:srgbClr val="333399"/>
                </a:solidFill>
                <a:latin typeface="Century Gothic" panose="020B0502020202020204" pitchFamily="34" charset="0"/>
              </a:rPr>
              <a:t>L</a:t>
            </a:r>
            <a:r>
              <a:rPr lang="en-US" altLang="en-US" sz="3200">
                <a:solidFill>
                  <a:srgbClr val="333399"/>
                </a:solidFill>
                <a:latin typeface="Century Gothic" panose="020B0502020202020204" pitchFamily="34" charset="0"/>
              </a:rPr>
              <a:t> &gt; 0 for most banks and thrifts</a:t>
            </a:r>
          </a:p>
        </p:txBody>
      </p:sp>
      <p:sp>
        <p:nvSpPr>
          <p:cNvPr id="36868"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DC87EAD1-378F-47FC-B15F-ACBAFEB81FAA}" type="slidenum">
              <a:rPr lang="en-US" altLang="en-US" sz="1100">
                <a:solidFill>
                  <a:srgbClr val="000000"/>
                </a:solidFill>
                <a:latin typeface="Century Gothic" panose="020B0502020202020204" pitchFamily="34" charset="0"/>
              </a:rPr>
              <a:pPr algn="r" eaLnBrk="1" hangingPunct="1">
                <a:buSzPct val="100000"/>
              </a:pPr>
              <a:t>46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457200" y="45720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3600">
                <a:solidFill>
                  <a:srgbClr val="990033"/>
                </a:solidFill>
                <a:latin typeface="Century Gothic" panose="020B0502020202020204" pitchFamily="34" charset="0"/>
              </a:rPr>
              <a:t>*Effects of Interest Rate Changes</a:t>
            </a:r>
          </a:p>
        </p:txBody>
      </p:sp>
      <p:sp>
        <p:nvSpPr>
          <p:cNvPr id="3789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Size of the gap determines the size of interest rate change that would drive net worth to zero</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Immunization and effect of setting </a:t>
            </a:r>
          </a:p>
          <a:p>
            <a:pPr>
              <a:spcBef>
                <a:spcPts val="800"/>
              </a:spcBef>
              <a:buSzPct val="100000"/>
            </a:pPr>
            <a:r>
              <a:rPr lang="en-US" altLang="en-US" sz="3200">
                <a:solidFill>
                  <a:srgbClr val="333399"/>
                </a:solidFill>
                <a:latin typeface="Century Gothic" panose="020B0502020202020204" pitchFamily="34" charset="0"/>
              </a:rPr>
              <a:t>		M</a:t>
            </a:r>
            <a:r>
              <a:rPr lang="en-US" altLang="en-US" sz="3200" baseline="-25000">
                <a:solidFill>
                  <a:srgbClr val="333399"/>
                </a:solidFill>
                <a:latin typeface="Century Gothic" panose="020B0502020202020204" pitchFamily="34" charset="0"/>
              </a:rPr>
              <a:t>A</a:t>
            </a:r>
            <a:r>
              <a:rPr lang="en-US" altLang="en-US" sz="3200">
                <a:solidFill>
                  <a:srgbClr val="333399"/>
                </a:solidFill>
                <a:latin typeface="Century Gothic" panose="020B0502020202020204" pitchFamily="34" charset="0"/>
              </a:rPr>
              <a:t> - M</a:t>
            </a:r>
            <a:r>
              <a:rPr lang="en-US" altLang="en-US" sz="3200" baseline="-25000">
                <a:solidFill>
                  <a:srgbClr val="333399"/>
                </a:solidFill>
                <a:latin typeface="Century Gothic" panose="020B0502020202020204" pitchFamily="34" charset="0"/>
              </a:rPr>
              <a:t>L</a:t>
            </a:r>
            <a:r>
              <a:rPr lang="en-US" altLang="en-US" sz="3200">
                <a:solidFill>
                  <a:srgbClr val="333399"/>
                </a:solidFill>
                <a:latin typeface="Century Gothic" panose="020B0502020202020204" pitchFamily="34" charset="0"/>
              </a:rPr>
              <a:t> = 0</a:t>
            </a:r>
          </a:p>
        </p:txBody>
      </p:sp>
      <p:sp>
        <p:nvSpPr>
          <p:cNvPr id="3789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2240216A-AFE8-4454-BEFF-A2A417C76CCC}" type="slidenum">
              <a:rPr lang="en-US" altLang="en-US" sz="1100">
                <a:solidFill>
                  <a:srgbClr val="000000"/>
                </a:solidFill>
                <a:latin typeface="Century Gothic" panose="020B0502020202020204" pitchFamily="34" charset="0"/>
              </a:rPr>
              <a:pPr algn="r" eaLnBrk="1" hangingPunct="1">
                <a:buSzPct val="100000"/>
              </a:pPr>
              <a:t>47</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0" y="327025"/>
            <a:ext cx="9144000"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3600">
                <a:solidFill>
                  <a:srgbClr val="990033"/>
                </a:solidFill>
                <a:latin typeface="Century Gothic" panose="020B0502020202020204" pitchFamily="34" charset="0"/>
              </a:rPr>
              <a:t>*Maturities and Interest Rate Exposure</a:t>
            </a:r>
          </a:p>
        </p:txBody>
      </p:sp>
      <p:sp>
        <p:nvSpPr>
          <p:cNvPr id="38915" name="Text Box 2"/>
          <p:cNvSpPr txBox="1">
            <a:spLocks noChangeArrowheads="1"/>
          </p:cNvSpPr>
          <p:nvPr/>
        </p:nvSpPr>
        <p:spPr bwMode="auto">
          <a:xfrm>
            <a:off x="304800" y="1066800"/>
            <a:ext cx="8229600" cy="5265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lnSpc>
                <a:spcPct val="90000"/>
              </a:lnSpc>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If M</a:t>
            </a:r>
            <a:r>
              <a:rPr lang="en-US" altLang="en-US" sz="3200" baseline="-25000">
                <a:solidFill>
                  <a:srgbClr val="333399"/>
                </a:solidFill>
                <a:latin typeface="Century Gothic" panose="020B0502020202020204" pitchFamily="34" charset="0"/>
              </a:rPr>
              <a:t>A</a:t>
            </a:r>
            <a:r>
              <a:rPr lang="en-US" altLang="en-US" sz="3200">
                <a:solidFill>
                  <a:srgbClr val="333399"/>
                </a:solidFill>
                <a:latin typeface="Century Gothic" panose="020B0502020202020204" pitchFamily="34" charset="0"/>
              </a:rPr>
              <a:t> - M</a:t>
            </a:r>
            <a:r>
              <a:rPr lang="en-US" altLang="en-US" sz="3200" baseline="-25000">
                <a:solidFill>
                  <a:srgbClr val="333399"/>
                </a:solidFill>
                <a:latin typeface="Century Gothic" panose="020B0502020202020204" pitchFamily="34" charset="0"/>
              </a:rPr>
              <a:t>L</a:t>
            </a:r>
            <a:r>
              <a:rPr lang="en-US" altLang="en-US" sz="3200">
                <a:solidFill>
                  <a:srgbClr val="333399"/>
                </a:solidFill>
                <a:latin typeface="Century Gothic" panose="020B0502020202020204" pitchFamily="34" charset="0"/>
              </a:rPr>
              <a:t> = 0, is the FI immunized?</a:t>
            </a:r>
          </a:p>
          <a:p>
            <a:pPr lvl="1">
              <a:lnSpc>
                <a:spcPct val="90000"/>
              </a:lnSpc>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Extreme example: Suppose liabilities consist of 1-year zero coupon bond with face value $100. Assets consist of 1-year loan, which pays back $99.99 shortly after origination, and 1¢ at the end of the year. Both have maturities of 1 year.</a:t>
            </a:r>
          </a:p>
          <a:p>
            <a:pPr lvl="1">
              <a:lnSpc>
                <a:spcPct val="90000"/>
              </a:lnSpc>
              <a:spcBef>
                <a:spcPts val="700"/>
              </a:spcBef>
              <a:buClr>
                <a:srgbClr val="333399"/>
              </a:buClr>
              <a:buSzPct val="100000"/>
              <a:buFont typeface="Century Gothic" panose="020B0502020202020204" pitchFamily="34" charset="0"/>
              <a:buChar char="–"/>
            </a:pPr>
            <a:r>
              <a:rPr lang="en-US" altLang="en-US" sz="2800" u="sng">
                <a:solidFill>
                  <a:srgbClr val="333399"/>
                </a:solidFill>
                <a:latin typeface="Century Gothic" panose="020B0502020202020204" pitchFamily="34" charset="0"/>
              </a:rPr>
              <a:t>Not</a:t>
            </a:r>
            <a:r>
              <a:rPr lang="en-US" altLang="en-US" sz="2800">
                <a:solidFill>
                  <a:srgbClr val="333399"/>
                </a:solidFill>
                <a:latin typeface="Century Gothic" panose="020B0502020202020204" pitchFamily="34" charset="0"/>
              </a:rPr>
              <a:t> immunized, although maturity gap equals zero</a:t>
            </a:r>
          </a:p>
          <a:p>
            <a:pPr lvl="1">
              <a:lnSpc>
                <a:spcPct val="90000"/>
              </a:lnSpc>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Reason: Differences in </a:t>
            </a:r>
            <a:r>
              <a:rPr lang="en-US" altLang="en-US" sz="2800" i="1">
                <a:solidFill>
                  <a:srgbClr val="333399"/>
                </a:solidFill>
                <a:latin typeface="Century Gothic" panose="020B0502020202020204" pitchFamily="34" charset="0"/>
              </a:rPr>
              <a:t>duration** </a:t>
            </a:r>
          </a:p>
          <a:p>
            <a:pPr lvl="1">
              <a:lnSpc>
                <a:spcPct val="90000"/>
              </a:lnSpc>
              <a:spcBef>
                <a:spcPts val="700"/>
              </a:spcBef>
              <a:buClr>
                <a:srgbClr val="333399"/>
              </a:buClr>
              <a:buSzPct val="100000"/>
              <a:buFont typeface="Century Gothic" panose="020B0502020202020204" pitchFamily="34" charset="0"/>
              <a:buNone/>
            </a:pPr>
            <a:endParaRPr lang="en-US" altLang="en-US" sz="2800" i="1">
              <a:solidFill>
                <a:srgbClr val="333399"/>
              </a:solidFill>
              <a:latin typeface="Century Gothic" panose="020B0502020202020204" pitchFamily="34" charset="0"/>
            </a:endParaRPr>
          </a:p>
          <a:p>
            <a:pPr lvl="1">
              <a:lnSpc>
                <a:spcPct val="90000"/>
              </a:lnSpc>
              <a:spcBef>
                <a:spcPts val="700"/>
              </a:spcBef>
              <a:buSzPct val="100000"/>
            </a:pPr>
            <a:r>
              <a:rPr lang="en-US" altLang="en-US" sz="2800" i="1">
                <a:solidFill>
                  <a:srgbClr val="333399"/>
                </a:solidFill>
                <a:latin typeface="Century Gothic" panose="020B0502020202020204" pitchFamily="34" charset="0"/>
              </a:rPr>
              <a:t>**</a:t>
            </a:r>
            <a:r>
              <a:rPr lang="en-US" altLang="en-US" sz="2800">
                <a:solidFill>
                  <a:srgbClr val="333399"/>
                </a:solidFill>
                <a:latin typeface="Century Gothic" panose="020B0502020202020204" pitchFamily="34" charset="0"/>
              </a:rPr>
              <a:t>(See Chapter 9)</a:t>
            </a:r>
          </a:p>
        </p:txBody>
      </p:sp>
      <p:sp>
        <p:nvSpPr>
          <p:cNvPr id="3891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1DDB66E5-74FC-4C05-A7D4-5D0AA6587BD9}" type="slidenum">
              <a:rPr lang="en-US" altLang="en-US" sz="1100">
                <a:solidFill>
                  <a:srgbClr val="000000"/>
                </a:solidFill>
                <a:latin typeface="Century Gothic" panose="020B0502020202020204" pitchFamily="34" charset="0"/>
              </a:rPr>
              <a:pPr algn="r" eaLnBrk="1" hangingPunct="1">
                <a:buSzPct val="100000"/>
              </a:pPr>
              <a:t>48</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*Maturity Model</a:t>
            </a:r>
          </a:p>
        </p:txBody>
      </p:sp>
      <p:sp>
        <p:nvSpPr>
          <p:cNvPr id="3993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Leverage also affects ability to eliminate interest rate risk using maturity model</a:t>
            </a:r>
          </a:p>
          <a:p>
            <a:pPr lvl="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Example: </a:t>
            </a:r>
          </a:p>
          <a:p>
            <a:pPr lvl="1">
              <a:spcBef>
                <a:spcPts val="700"/>
              </a:spcBef>
              <a:buSzPct val="100000"/>
            </a:pPr>
            <a:r>
              <a:rPr lang="en-US" altLang="en-US" sz="2800">
                <a:solidFill>
                  <a:srgbClr val="333399"/>
                </a:solidFill>
                <a:latin typeface="Century Gothic" panose="020B0502020202020204" pitchFamily="34" charset="0"/>
              </a:rPr>
              <a:t>	Assets: $100 million in one-year 10-percent bonds, funded with $90 million in one-year 10-percent deposits (and equity)</a:t>
            </a:r>
          </a:p>
          <a:p>
            <a:pPr lvl="1">
              <a:spcBef>
                <a:spcPts val="700"/>
              </a:spcBef>
              <a:buSzPct val="100000"/>
            </a:pPr>
            <a:r>
              <a:rPr lang="en-US" altLang="en-US" sz="2800">
                <a:solidFill>
                  <a:srgbClr val="333399"/>
                </a:solidFill>
                <a:latin typeface="Century Gothic" panose="020B0502020202020204" pitchFamily="34" charset="0"/>
              </a:rPr>
              <a:t>Maturity gap is zero but exposure to interest rate risk is not zero.</a:t>
            </a:r>
          </a:p>
        </p:txBody>
      </p:sp>
      <p:sp>
        <p:nvSpPr>
          <p:cNvPr id="3994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621507C6-8C1C-462B-8CFD-454E72212889}" type="slidenum">
              <a:rPr lang="en-US" altLang="en-US" sz="1100">
                <a:solidFill>
                  <a:srgbClr val="000000"/>
                </a:solidFill>
                <a:latin typeface="Century Gothic" panose="020B0502020202020204" pitchFamily="34" charset="0"/>
              </a:rPr>
              <a:pPr algn="r" eaLnBrk="1" hangingPunct="1">
                <a:buSzPct val="100000"/>
              </a:pPr>
              <a:t>49</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*Duration</a:t>
            </a:r>
          </a:p>
        </p:txBody>
      </p:sp>
      <p:sp>
        <p:nvSpPr>
          <p:cNvPr id="4096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The average life of an asset or liability</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The weighted-average time to maturity using present value of the cash flows, relative to the total present value of the asset or liability as weights </a:t>
            </a:r>
          </a:p>
        </p:txBody>
      </p:sp>
      <p:sp>
        <p:nvSpPr>
          <p:cNvPr id="40964"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69907BD5-AFAE-4296-A82D-57B58AC0A9EC}" type="slidenum">
              <a:rPr lang="en-US" altLang="en-US" sz="1100">
                <a:solidFill>
                  <a:srgbClr val="000000"/>
                </a:solidFill>
                <a:latin typeface="Century Gothic" panose="020B0502020202020204" pitchFamily="34" charset="0"/>
              </a:rPr>
              <a:pPr algn="r" eaLnBrk="1" hangingPunct="1">
                <a:buSzPct val="100000"/>
              </a:pPr>
              <a:t>50</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301800" y="838200"/>
            <a:ext cx="8229600" cy="685800"/>
          </a:xfrm>
        </p:spPr>
        <p:txBody>
          <a:bodyPr>
            <a:normAutofit fontScale="90000"/>
          </a:bodyPr>
          <a:lstStyle/>
          <a:p>
            <a:r>
              <a:rPr lang="en-US" altLang="en-US" dirty="0"/>
              <a:t>Question 17</a:t>
            </a:r>
          </a:p>
        </p:txBody>
      </p:sp>
      <p:sp>
        <p:nvSpPr>
          <p:cNvPr id="124931" name="Rectangle 3"/>
          <p:cNvSpPr>
            <a:spLocks noGrp="1" noChangeArrowheads="1"/>
          </p:cNvSpPr>
          <p:nvPr>
            <p:ph type="body" idx="1"/>
          </p:nvPr>
        </p:nvSpPr>
        <p:spPr>
          <a:xfrm>
            <a:off x="304800" y="1905000"/>
            <a:ext cx="8610600" cy="6019800"/>
          </a:xfrm>
        </p:spPr>
        <p:txBody>
          <a:bodyPr>
            <a:normAutofit/>
          </a:bodyPr>
          <a:lstStyle/>
          <a:p>
            <a:pPr>
              <a:lnSpc>
                <a:spcPct val="90000"/>
              </a:lnSpc>
            </a:pPr>
            <a:r>
              <a:rPr lang="en-US" altLang="en-US" dirty="0">
                <a:solidFill>
                  <a:srgbClr val="0000FF"/>
                </a:solidFill>
              </a:rPr>
              <a:t>What is </a:t>
            </a:r>
            <a:r>
              <a:rPr lang="en-US" altLang="en-US" i="1" u="sng" dirty="0">
                <a:solidFill>
                  <a:srgbClr val="FF0000"/>
                </a:solidFill>
              </a:rPr>
              <a:t>maturity gap</a:t>
            </a:r>
            <a:r>
              <a:rPr lang="en-US" altLang="en-US" dirty="0">
                <a:solidFill>
                  <a:srgbClr val="0000FF"/>
                </a:solidFill>
              </a:rPr>
              <a:t>? </a:t>
            </a:r>
          </a:p>
          <a:p>
            <a:pPr lvl="1">
              <a:lnSpc>
                <a:spcPct val="90000"/>
              </a:lnSpc>
            </a:pPr>
            <a:r>
              <a:rPr lang="en-US" altLang="en-US" i="1" dirty="0">
                <a:solidFill>
                  <a:srgbClr val="006600"/>
                </a:solidFill>
                <a:sym typeface="Symbol" panose="05050102010706020507" pitchFamily="18" charset="2"/>
              </a:rPr>
              <a:t>Maturity gap</a:t>
            </a:r>
            <a:r>
              <a:rPr lang="en-US" altLang="en-US" dirty="0">
                <a:sym typeface="Symbol" panose="05050102010706020507" pitchFamily="18" charset="2"/>
              </a:rPr>
              <a:t> is the difference between the </a:t>
            </a:r>
            <a:r>
              <a:rPr lang="en-US" altLang="en-US" i="1" u="sng" dirty="0">
                <a:solidFill>
                  <a:srgbClr val="006600"/>
                </a:solidFill>
                <a:sym typeface="Symbol" panose="05050102010706020507" pitchFamily="18" charset="2"/>
              </a:rPr>
              <a:t>average maturity</a:t>
            </a:r>
            <a:r>
              <a:rPr lang="en-US" altLang="en-US" dirty="0">
                <a:sym typeface="Symbol" panose="05050102010706020507" pitchFamily="18" charset="2"/>
              </a:rPr>
              <a:t> of assets and liabilities. </a:t>
            </a:r>
          </a:p>
          <a:p>
            <a:pPr>
              <a:lnSpc>
                <a:spcPct val="90000"/>
              </a:lnSpc>
            </a:pPr>
            <a:r>
              <a:rPr lang="en-US" altLang="en-US" dirty="0">
                <a:solidFill>
                  <a:srgbClr val="0000FF"/>
                </a:solidFill>
              </a:rPr>
              <a:t>How can the </a:t>
            </a:r>
            <a:r>
              <a:rPr lang="en-US" altLang="en-US" i="1" u="sng" dirty="0">
                <a:solidFill>
                  <a:srgbClr val="FF0000"/>
                </a:solidFill>
              </a:rPr>
              <a:t>maturity model</a:t>
            </a:r>
            <a:r>
              <a:rPr lang="en-US" altLang="en-US" dirty="0">
                <a:solidFill>
                  <a:srgbClr val="0000FF"/>
                </a:solidFill>
              </a:rPr>
              <a:t> be used to </a:t>
            </a:r>
            <a:r>
              <a:rPr lang="en-US" altLang="en-US" i="1" u="sng" dirty="0">
                <a:solidFill>
                  <a:srgbClr val="FF0000"/>
                </a:solidFill>
              </a:rPr>
              <a:t>immunize</a:t>
            </a:r>
            <a:r>
              <a:rPr lang="en-US" altLang="en-US" dirty="0">
                <a:solidFill>
                  <a:srgbClr val="0000FF"/>
                </a:solidFill>
              </a:rPr>
              <a:t> an FI’s portfolio?</a:t>
            </a:r>
          </a:p>
          <a:p>
            <a:pPr lvl="1">
              <a:lnSpc>
                <a:spcPct val="90000"/>
              </a:lnSpc>
            </a:pPr>
            <a:r>
              <a:rPr lang="en-US" altLang="en-US" dirty="0">
                <a:sym typeface="Symbol" panose="05050102010706020507" pitchFamily="18" charset="2"/>
              </a:rPr>
              <a:t>If the </a:t>
            </a:r>
            <a:r>
              <a:rPr lang="en-US" altLang="en-US" i="1" u="sng" dirty="0">
                <a:solidFill>
                  <a:srgbClr val="006600"/>
                </a:solidFill>
                <a:sym typeface="Symbol" panose="05050102010706020507" pitchFamily="18" charset="2"/>
              </a:rPr>
              <a:t>maturity gap is zero</a:t>
            </a:r>
            <a:r>
              <a:rPr lang="en-US" altLang="en-US" dirty="0">
                <a:sym typeface="Symbol" panose="05050102010706020507" pitchFamily="18" charset="2"/>
              </a:rPr>
              <a:t>, it is possible to </a:t>
            </a:r>
            <a:r>
              <a:rPr lang="en-US" altLang="en-US" i="1" u="sng" dirty="0">
                <a:solidFill>
                  <a:srgbClr val="006600"/>
                </a:solidFill>
                <a:sym typeface="Symbol" panose="05050102010706020507" pitchFamily="18" charset="2"/>
              </a:rPr>
              <a:t>immunize</a:t>
            </a:r>
            <a:r>
              <a:rPr lang="en-US" altLang="en-US" dirty="0">
                <a:sym typeface="Symbol" panose="05050102010706020507" pitchFamily="18" charset="2"/>
              </a:rPr>
              <a:t> the portfolio, so that changes in interest rates will result in equal but offsetting changes in the value of assets and liabilities and net interest income.</a:t>
            </a:r>
          </a:p>
          <a:p>
            <a:pPr lvl="1">
              <a:lnSpc>
                <a:spcPct val="90000"/>
              </a:lnSpc>
            </a:pPr>
            <a:r>
              <a:rPr lang="en-US" altLang="en-US" dirty="0">
                <a:sym typeface="Symbol" panose="05050102010706020507" pitchFamily="18" charset="2"/>
              </a:rPr>
              <a:t>Thus, if interest rates increase (decrease), the fall (rise) in the value of the assets will be offset by a perfect fall (rise) in the value of the liabilities.</a:t>
            </a:r>
            <a:r>
              <a:rPr lang="en-US" altLang="en-US" i="1" u="sng" dirty="0">
                <a:solidFill>
                  <a:srgbClr val="006600"/>
                </a:solidFill>
                <a:sym typeface="Symbol" panose="05050102010706020507" pitchFamily="18" charset="2"/>
              </a:rPr>
              <a:t> </a:t>
            </a:r>
          </a:p>
          <a:p>
            <a:pPr>
              <a:lnSpc>
                <a:spcPct val="90000"/>
              </a:lnSpc>
            </a:pPr>
            <a:r>
              <a:rPr lang="en-US" altLang="en-US" dirty="0">
                <a:solidFill>
                  <a:srgbClr val="0000FF"/>
                </a:solidFill>
              </a:rPr>
              <a:t>What is the </a:t>
            </a:r>
            <a:r>
              <a:rPr lang="en-US" altLang="en-US" i="1" u="sng" dirty="0">
                <a:solidFill>
                  <a:srgbClr val="FF0000"/>
                </a:solidFill>
              </a:rPr>
              <a:t>critical requirement</a:t>
            </a:r>
            <a:r>
              <a:rPr lang="en-US" altLang="en-US" dirty="0">
                <a:solidFill>
                  <a:srgbClr val="0000FF"/>
                </a:solidFill>
              </a:rPr>
              <a:t> to allow maturity matching to have some success in immunizing the balance sheet of an FI? </a:t>
            </a:r>
          </a:p>
          <a:p>
            <a:pPr lvl="1">
              <a:lnSpc>
                <a:spcPct val="90000"/>
              </a:lnSpc>
            </a:pPr>
            <a:r>
              <a:rPr lang="en-US" altLang="en-US" dirty="0">
                <a:sym typeface="Symbol" panose="05050102010706020507" pitchFamily="18" charset="2"/>
              </a:rPr>
              <a:t>The </a:t>
            </a:r>
            <a:r>
              <a:rPr lang="en-US" altLang="en-US" i="1" dirty="0">
                <a:solidFill>
                  <a:srgbClr val="006600"/>
                </a:solidFill>
                <a:sym typeface="Symbol" panose="05050102010706020507" pitchFamily="18" charset="2"/>
              </a:rPr>
              <a:t>critical assumption</a:t>
            </a:r>
            <a:r>
              <a:rPr lang="en-US" altLang="en-US" dirty="0">
                <a:sym typeface="Symbol" panose="05050102010706020507" pitchFamily="18" charset="2"/>
              </a:rPr>
              <a:t> is that the </a:t>
            </a:r>
            <a:r>
              <a:rPr lang="en-US" altLang="en-US" i="1" u="sng" dirty="0">
                <a:solidFill>
                  <a:srgbClr val="006600"/>
                </a:solidFill>
                <a:sym typeface="Symbol" panose="05050102010706020507" pitchFamily="18" charset="2"/>
              </a:rPr>
              <a:t>timing of the cash flows</a:t>
            </a:r>
            <a:r>
              <a:rPr lang="en-US" altLang="en-US" dirty="0">
                <a:sym typeface="Symbol" panose="05050102010706020507" pitchFamily="18" charset="2"/>
              </a:rPr>
              <a:t> on the assets and liabilities must be the same.</a:t>
            </a:r>
            <a:endParaRPr lang="en-US" altLang="en-US" i="1" u="sng" dirty="0">
              <a:solidFill>
                <a:srgbClr val="006600"/>
              </a:solidFill>
              <a:sym typeface="Symbol" panose="05050102010706020507" pitchFamily="18" charset="2"/>
            </a:endParaRPr>
          </a:p>
        </p:txBody>
      </p:sp>
    </p:spTree>
    <p:extLst>
      <p:ext uri="{BB962C8B-B14F-4D97-AF65-F5344CB8AC3E}">
        <p14:creationId xmlns:p14="http://schemas.microsoft.com/office/powerpoint/2010/main" val="30446086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381000" y="152400"/>
            <a:ext cx="8229600" cy="685800"/>
          </a:xfrm>
        </p:spPr>
        <p:txBody>
          <a:bodyPr>
            <a:normAutofit fontScale="90000"/>
          </a:bodyPr>
          <a:lstStyle/>
          <a:p>
            <a:r>
              <a:rPr lang="en-US" altLang="en-US"/>
              <a:t>Question 20</a:t>
            </a:r>
          </a:p>
        </p:txBody>
      </p:sp>
      <p:sp>
        <p:nvSpPr>
          <p:cNvPr id="125955" name="Rectangle 3"/>
          <p:cNvSpPr>
            <a:spLocks noGrp="1" noChangeArrowheads="1"/>
          </p:cNvSpPr>
          <p:nvPr>
            <p:ph type="body" idx="1"/>
          </p:nvPr>
        </p:nvSpPr>
        <p:spPr>
          <a:xfrm>
            <a:off x="381000" y="1066800"/>
            <a:ext cx="8610600" cy="5791200"/>
          </a:xfrm>
        </p:spPr>
        <p:txBody>
          <a:bodyPr/>
          <a:lstStyle/>
          <a:p>
            <a:pPr>
              <a:lnSpc>
                <a:spcPct val="90000"/>
              </a:lnSpc>
            </a:pPr>
            <a:r>
              <a:rPr lang="en-US" altLang="en-US" sz="2600">
                <a:solidFill>
                  <a:srgbClr val="0000FF"/>
                </a:solidFill>
              </a:rPr>
              <a:t>Given that bank balance sheets typically are accounted in book value terms, why should the regulators or anyone else be concerned about how interest rates </a:t>
            </a:r>
            <a:r>
              <a:rPr lang="en-US" altLang="en-US" sz="2600" i="1" u="sng">
                <a:solidFill>
                  <a:srgbClr val="FF0000"/>
                </a:solidFill>
              </a:rPr>
              <a:t>affect</a:t>
            </a:r>
            <a:r>
              <a:rPr lang="en-US" altLang="en-US" sz="2600">
                <a:solidFill>
                  <a:srgbClr val="0000FF"/>
                </a:solidFill>
              </a:rPr>
              <a:t> the market values of assets and liabilities? </a:t>
            </a:r>
          </a:p>
          <a:p>
            <a:pPr lvl="1">
              <a:lnSpc>
                <a:spcPct val="90000"/>
              </a:lnSpc>
            </a:pPr>
            <a:r>
              <a:rPr lang="en-US" altLang="en-US" sz="2200">
                <a:sym typeface="Symbol" panose="05050102010706020507" pitchFamily="18" charset="2"/>
              </a:rPr>
              <a:t>The </a:t>
            </a:r>
            <a:r>
              <a:rPr lang="en-US" altLang="en-US" sz="2200" i="1" u="sng">
                <a:solidFill>
                  <a:srgbClr val="006600"/>
                </a:solidFill>
                <a:sym typeface="Symbol" panose="05050102010706020507" pitchFamily="18" charset="2"/>
              </a:rPr>
              <a:t>solvency</a:t>
            </a:r>
            <a:r>
              <a:rPr lang="en-US" altLang="en-US" sz="2200">
                <a:sym typeface="Symbol" panose="05050102010706020507" pitchFamily="18" charset="2"/>
              </a:rPr>
              <a:t> of the balance sheet is an important variable to creditors of the bank. </a:t>
            </a:r>
          </a:p>
          <a:p>
            <a:pPr lvl="1">
              <a:lnSpc>
                <a:spcPct val="90000"/>
              </a:lnSpc>
            </a:pPr>
            <a:r>
              <a:rPr lang="en-US" altLang="en-US" sz="2200">
                <a:sym typeface="Symbol" panose="05050102010706020507" pitchFamily="18" charset="2"/>
              </a:rPr>
              <a:t>If the capital position of the bank decreases to near zero, creditors </a:t>
            </a:r>
            <a:r>
              <a:rPr lang="en-US" altLang="en-US" sz="2200" i="1" u="sng">
                <a:solidFill>
                  <a:srgbClr val="006600"/>
                </a:solidFill>
                <a:sym typeface="Symbol" panose="05050102010706020507" pitchFamily="18" charset="2"/>
              </a:rPr>
              <a:t>may not be</a:t>
            </a:r>
            <a:r>
              <a:rPr lang="en-US" altLang="en-US" sz="2200">
                <a:sym typeface="Symbol" panose="05050102010706020507" pitchFamily="18" charset="2"/>
              </a:rPr>
              <a:t> willing to provide funding for the bank, and the bank may need assistance from the regulators, or may even fail.  </a:t>
            </a:r>
          </a:p>
          <a:p>
            <a:pPr lvl="1">
              <a:lnSpc>
                <a:spcPct val="90000"/>
              </a:lnSpc>
            </a:pPr>
            <a:r>
              <a:rPr lang="en-US" altLang="en-US" sz="2200">
                <a:sym typeface="Symbol" panose="05050102010706020507" pitchFamily="18" charset="2"/>
              </a:rPr>
              <a:t>Thus any change in the </a:t>
            </a:r>
            <a:r>
              <a:rPr lang="en-US" altLang="en-US" sz="2200" i="1" u="sng">
                <a:solidFill>
                  <a:srgbClr val="006600"/>
                </a:solidFill>
                <a:sym typeface="Symbol" panose="05050102010706020507" pitchFamily="18" charset="2"/>
              </a:rPr>
              <a:t>market value</a:t>
            </a:r>
            <a:r>
              <a:rPr lang="en-US" altLang="en-US" sz="2200">
                <a:sym typeface="Symbol" panose="05050102010706020507" pitchFamily="18" charset="2"/>
              </a:rPr>
              <a:t> of assets or liabilities that is caused by changes in the level of interest rate changes is of concern to regulators. </a:t>
            </a:r>
          </a:p>
        </p:txBody>
      </p:sp>
    </p:spTree>
    <p:extLst>
      <p:ext uri="{BB962C8B-B14F-4D97-AF65-F5344CB8AC3E}">
        <p14:creationId xmlns:p14="http://schemas.microsoft.com/office/powerpoint/2010/main" val="38982258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81000" y="762000"/>
            <a:ext cx="8229600" cy="685800"/>
          </a:xfrm>
        </p:spPr>
        <p:txBody>
          <a:bodyPr>
            <a:normAutofit fontScale="90000"/>
          </a:bodyPr>
          <a:lstStyle/>
          <a:p>
            <a:r>
              <a:rPr lang="en-US" altLang="en-US" dirty="0"/>
              <a:t>Question 21 (a)</a:t>
            </a:r>
          </a:p>
        </p:txBody>
      </p:sp>
      <p:sp>
        <p:nvSpPr>
          <p:cNvPr id="128003" name="Rectangle 3"/>
          <p:cNvSpPr>
            <a:spLocks noGrp="1" noChangeArrowheads="1"/>
          </p:cNvSpPr>
          <p:nvPr>
            <p:ph type="body" idx="1"/>
          </p:nvPr>
        </p:nvSpPr>
        <p:spPr>
          <a:xfrm>
            <a:off x="685800" y="1828800"/>
            <a:ext cx="8610600" cy="5638800"/>
          </a:xfrm>
        </p:spPr>
        <p:txBody>
          <a:bodyPr/>
          <a:lstStyle/>
          <a:p>
            <a:pPr>
              <a:lnSpc>
                <a:spcPct val="90000"/>
              </a:lnSpc>
            </a:pPr>
            <a:r>
              <a:rPr lang="en-US" altLang="en-US" sz="2600" dirty="0">
                <a:solidFill>
                  <a:srgbClr val="0000FF"/>
                </a:solidFill>
              </a:rPr>
              <a:t>If a bank manager is certain that interest rates were going to </a:t>
            </a:r>
            <a:r>
              <a:rPr lang="en-US" altLang="en-US" sz="2600" i="1" u="sng" dirty="0">
                <a:solidFill>
                  <a:srgbClr val="FF0000"/>
                </a:solidFill>
              </a:rPr>
              <a:t>increase</a:t>
            </a:r>
            <a:r>
              <a:rPr lang="en-US" altLang="en-US" sz="2600" dirty="0">
                <a:solidFill>
                  <a:srgbClr val="0000FF"/>
                </a:solidFill>
              </a:rPr>
              <a:t> within the next six months, how should the bank manager </a:t>
            </a:r>
            <a:r>
              <a:rPr lang="en-US" altLang="en-US" sz="2600" i="1" u="sng" dirty="0">
                <a:solidFill>
                  <a:srgbClr val="FF0000"/>
                </a:solidFill>
              </a:rPr>
              <a:t>adjust</a:t>
            </a:r>
            <a:r>
              <a:rPr lang="en-US" altLang="en-US" sz="2600" dirty="0">
                <a:solidFill>
                  <a:srgbClr val="0000FF"/>
                </a:solidFill>
              </a:rPr>
              <a:t> the bank’s maturity gap to take advantage of this anticipated increase? </a:t>
            </a:r>
          </a:p>
          <a:p>
            <a:pPr lvl="1">
              <a:lnSpc>
                <a:spcPct val="90000"/>
              </a:lnSpc>
            </a:pPr>
            <a:r>
              <a:rPr lang="en-US" altLang="en-US" sz="2200" dirty="0">
                <a:sym typeface="Symbol" panose="05050102010706020507" pitchFamily="18" charset="2"/>
              </a:rPr>
              <a:t>When rates </a:t>
            </a:r>
            <a:r>
              <a:rPr lang="en-US" altLang="en-US" sz="2200" i="1" u="sng" dirty="0">
                <a:solidFill>
                  <a:srgbClr val="006600"/>
                </a:solidFill>
                <a:sym typeface="Symbol" panose="05050102010706020507" pitchFamily="18" charset="2"/>
              </a:rPr>
              <a:t>rise</a:t>
            </a:r>
            <a:r>
              <a:rPr lang="en-US" altLang="en-US" sz="2200" dirty="0">
                <a:sym typeface="Symbol" panose="05050102010706020507" pitchFamily="18" charset="2"/>
              </a:rPr>
              <a:t>, the value of the longer-lived assets will fall by more the shorter-lived liabilities. </a:t>
            </a:r>
          </a:p>
          <a:p>
            <a:pPr lvl="1">
              <a:lnSpc>
                <a:spcPct val="90000"/>
              </a:lnSpc>
            </a:pPr>
            <a:r>
              <a:rPr lang="en-US" altLang="en-US" sz="2200" dirty="0">
                <a:sym typeface="Symbol" panose="05050102010706020507" pitchFamily="18" charset="2"/>
              </a:rPr>
              <a:t>If the maturity gap (or duration gap) is </a:t>
            </a:r>
            <a:r>
              <a:rPr lang="en-US" altLang="en-US" sz="2200" i="1" u="sng" dirty="0">
                <a:solidFill>
                  <a:srgbClr val="006600"/>
                </a:solidFill>
                <a:sym typeface="Symbol" panose="05050102010706020507" pitchFamily="18" charset="2"/>
              </a:rPr>
              <a:t>positive</a:t>
            </a:r>
            <a:r>
              <a:rPr lang="en-US" altLang="en-US" sz="2200" dirty="0">
                <a:sym typeface="Symbol" panose="05050102010706020507" pitchFamily="18" charset="2"/>
              </a:rPr>
              <a:t>, the bank manager will want to shorten the maturity gap.  </a:t>
            </a:r>
          </a:p>
          <a:p>
            <a:pPr lvl="1">
              <a:lnSpc>
                <a:spcPct val="90000"/>
              </a:lnSpc>
            </a:pPr>
            <a:r>
              <a:rPr lang="en-US" altLang="en-US" sz="2200" dirty="0">
                <a:sym typeface="Symbol" panose="05050102010706020507" pitchFamily="18" charset="2"/>
              </a:rPr>
              <a:t>If the repricing gap is </a:t>
            </a:r>
            <a:r>
              <a:rPr lang="en-US" altLang="en-US" sz="2200" i="1" u="sng" dirty="0">
                <a:solidFill>
                  <a:srgbClr val="006600"/>
                </a:solidFill>
                <a:sym typeface="Symbol" panose="05050102010706020507" pitchFamily="18" charset="2"/>
              </a:rPr>
              <a:t>negative</a:t>
            </a:r>
            <a:r>
              <a:rPr lang="en-US" altLang="en-US" sz="2200" dirty="0">
                <a:sym typeface="Symbol" panose="05050102010706020507" pitchFamily="18" charset="2"/>
              </a:rPr>
              <a:t>, the manager will want to move it towards zero or positive.</a:t>
            </a:r>
          </a:p>
        </p:txBody>
      </p:sp>
    </p:spTree>
    <p:extLst>
      <p:ext uri="{BB962C8B-B14F-4D97-AF65-F5344CB8AC3E}">
        <p14:creationId xmlns:p14="http://schemas.microsoft.com/office/powerpoint/2010/main" val="29029990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381000" y="762000"/>
            <a:ext cx="8229600" cy="685800"/>
          </a:xfrm>
        </p:spPr>
        <p:txBody>
          <a:bodyPr>
            <a:normAutofit fontScale="90000"/>
          </a:bodyPr>
          <a:lstStyle/>
          <a:p>
            <a:r>
              <a:rPr lang="en-US" altLang="en-US"/>
              <a:t>Question 21 (b)</a:t>
            </a:r>
          </a:p>
        </p:txBody>
      </p:sp>
      <p:sp>
        <p:nvSpPr>
          <p:cNvPr id="126979" name="Rectangle 3"/>
          <p:cNvSpPr>
            <a:spLocks noGrp="1" noChangeArrowheads="1"/>
          </p:cNvSpPr>
          <p:nvPr>
            <p:ph type="body" idx="1"/>
          </p:nvPr>
        </p:nvSpPr>
        <p:spPr>
          <a:xfrm>
            <a:off x="381000" y="1905000"/>
            <a:ext cx="8610600" cy="5638800"/>
          </a:xfrm>
        </p:spPr>
        <p:txBody>
          <a:bodyPr/>
          <a:lstStyle/>
          <a:p>
            <a:pPr>
              <a:lnSpc>
                <a:spcPct val="90000"/>
              </a:lnSpc>
            </a:pPr>
            <a:r>
              <a:rPr lang="en-US" altLang="en-US" sz="2600" dirty="0">
                <a:solidFill>
                  <a:srgbClr val="0000FF"/>
                </a:solidFill>
              </a:rPr>
              <a:t>What if the manager believed rates would </a:t>
            </a:r>
            <a:r>
              <a:rPr lang="en-US" altLang="en-US" sz="2600" i="1" u="sng" dirty="0">
                <a:solidFill>
                  <a:srgbClr val="FF0000"/>
                </a:solidFill>
              </a:rPr>
              <a:t>fall</a:t>
            </a:r>
            <a:r>
              <a:rPr lang="en-US" altLang="en-US" sz="2600" dirty="0">
                <a:solidFill>
                  <a:srgbClr val="0000FF"/>
                </a:solidFill>
              </a:rPr>
              <a:t>? </a:t>
            </a:r>
          </a:p>
          <a:p>
            <a:pPr lvl="1">
              <a:lnSpc>
                <a:spcPct val="90000"/>
              </a:lnSpc>
            </a:pPr>
            <a:r>
              <a:rPr lang="en-US" altLang="en-US" sz="2200" dirty="0">
                <a:sym typeface="Symbol" panose="05050102010706020507" pitchFamily="18" charset="2"/>
              </a:rPr>
              <a:t>If rates are expected to </a:t>
            </a:r>
            <a:r>
              <a:rPr lang="en-US" altLang="en-US" sz="2200" i="1" u="sng" dirty="0">
                <a:solidFill>
                  <a:srgbClr val="006600"/>
                </a:solidFill>
                <a:sym typeface="Symbol" panose="05050102010706020507" pitchFamily="18" charset="2"/>
              </a:rPr>
              <a:t>decrease</a:t>
            </a:r>
            <a:r>
              <a:rPr lang="en-US" altLang="en-US" sz="2200" dirty="0">
                <a:sym typeface="Symbol" panose="05050102010706020507" pitchFamily="18" charset="2"/>
              </a:rPr>
              <a:t>, the manager should reverse these strategies.  </a:t>
            </a:r>
          </a:p>
          <a:p>
            <a:pPr lvl="1">
              <a:lnSpc>
                <a:spcPct val="90000"/>
              </a:lnSpc>
            </a:pPr>
            <a:r>
              <a:rPr lang="en-US" altLang="en-US" sz="2200" dirty="0">
                <a:sym typeface="Symbol" panose="05050102010706020507" pitchFamily="18" charset="2"/>
              </a:rPr>
              <a:t>Changing the maturity, duration, or funding gaps on the balance sheet often involves changing the mix of assets and liabilities.</a:t>
            </a:r>
          </a:p>
          <a:p>
            <a:pPr>
              <a:lnSpc>
                <a:spcPct val="90000"/>
              </a:lnSpc>
            </a:pPr>
            <a:r>
              <a:rPr lang="en-US" altLang="en-US" sz="2600" dirty="0">
                <a:solidFill>
                  <a:srgbClr val="0000FF"/>
                </a:solidFill>
              </a:rPr>
              <a:t>Would your suggested </a:t>
            </a:r>
            <a:r>
              <a:rPr lang="en-US" altLang="en-US" sz="2600" i="1" u="sng" dirty="0">
                <a:solidFill>
                  <a:srgbClr val="FF0000"/>
                </a:solidFill>
              </a:rPr>
              <a:t>adjustments</a:t>
            </a:r>
            <a:r>
              <a:rPr lang="en-US" altLang="en-US" sz="2600" dirty="0">
                <a:solidFill>
                  <a:srgbClr val="0000FF"/>
                </a:solidFill>
              </a:rPr>
              <a:t> be difficult or easy to achieve? </a:t>
            </a:r>
          </a:p>
          <a:p>
            <a:pPr lvl="1">
              <a:lnSpc>
                <a:spcPct val="90000"/>
              </a:lnSpc>
            </a:pPr>
            <a:r>
              <a:rPr lang="en-US" altLang="en-US" sz="2200" dirty="0">
                <a:sym typeface="Symbol" panose="05050102010706020507" pitchFamily="18" charset="2"/>
              </a:rPr>
              <a:t>Attempts to make these changes may involve changes in financial strategy for the bank which may not be easy to accomplish. </a:t>
            </a:r>
          </a:p>
          <a:p>
            <a:pPr lvl="1">
              <a:lnSpc>
                <a:spcPct val="90000"/>
              </a:lnSpc>
              <a:buFont typeface="Wingdings" panose="05000000000000000000" pitchFamily="2" charset="2"/>
              <a:buNone/>
            </a:pPr>
            <a:endParaRPr lang="en-US" altLang="en-US" sz="2200" dirty="0">
              <a:sym typeface="Symbol" panose="05050102010706020507" pitchFamily="18" charset="2"/>
            </a:endParaRPr>
          </a:p>
        </p:txBody>
      </p:sp>
    </p:spTree>
    <p:extLst>
      <p:ext uri="{BB962C8B-B14F-4D97-AF65-F5344CB8AC3E}">
        <p14:creationId xmlns:p14="http://schemas.microsoft.com/office/powerpoint/2010/main" val="38116626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a:xfrm>
            <a:off x="381000" y="914400"/>
            <a:ext cx="8229600" cy="685800"/>
          </a:xfrm>
        </p:spPr>
        <p:txBody>
          <a:bodyPr>
            <a:normAutofit fontScale="90000"/>
          </a:bodyPr>
          <a:lstStyle/>
          <a:p>
            <a:r>
              <a:rPr lang="en-US" altLang="en-US"/>
              <a:t>Question 29</a:t>
            </a:r>
          </a:p>
        </p:txBody>
      </p:sp>
      <p:sp>
        <p:nvSpPr>
          <p:cNvPr id="129027" name="Rectangle 3"/>
          <p:cNvSpPr>
            <a:spLocks noGrp="1" noChangeArrowheads="1"/>
          </p:cNvSpPr>
          <p:nvPr>
            <p:ph type="body" idx="1"/>
          </p:nvPr>
        </p:nvSpPr>
        <p:spPr>
          <a:xfrm>
            <a:off x="381000" y="1828800"/>
            <a:ext cx="8610600" cy="5791200"/>
          </a:xfrm>
        </p:spPr>
        <p:txBody>
          <a:bodyPr/>
          <a:lstStyle/>
          <a:p>
            <a:pPr>
              <a:lnSpc>
                <a:spcPct val="90000"/>
              </a:lnSpc>
            </a:pPr>
            <a:r>
              <a:rPr lang="en-US" altLang="en-US" sz="2600" dirty="0">
                <a:solidFill>
                  <a:srgbClr val="0000FF"/>
                </a:solidFill>
              </a:rPr>
              <a:t>What are the </a:t>
            </a:r>
            <a:r>
              <a:rPr lang="en-US" altLang="en-US" sz="2600" i="1" u="sng" dirty="0">
                <a:solidFill>
                  <a:srgbClr val="FF0000"/>
                </a:solidFill>
              </a:rPr>
              <a:t>weaknesses</a:t>
            </a:r>
            <a:r>
              <a:rPr lang="en-US" altLang="en-US" sz="2600" dirty="0">
                <a:solidFill>
                  <a:srgbClr val="0000FF"/>
                </a:solidFill>
              </a:rPr>
              <a:t> of the maturity model? </a:t>
            </a:r>
          </a:p>
          <a:p>
            <a:pPr lvl="1">
              <a:lnSpc>
                <a:spcPct val="90000"/>
              </a:lnSpc>
            </a:pPr>
            <a:r>
              <a:rPr lang="en-US" altLang="en-US" sz="2200" i="1" dirty="0">
                <a:solidFill>
                  <a:srgbClr val="006600"/>
                </a:solidFill>
                <a:sym typeface="Symbol" panose="05050102010706020507" pitchFamily="18" charset="2"/>
              </a:rPr>
              <a:t>First</a:t>
            </a:r>
            <a:r>
              <a:rPr lang="en-US" altLang="en-US" sz="2200" dirty="0">
                <a:sym typeface="Symbol" panose="05050102010706020507" pitchFamily="18" charset="2"/>
              </a:rPr>
              <a:t>, the maturity model does not consider the degree of leverage on the balance sheet.  </a:t>
            </a:r>
            <a:r>
              <a:rPr lang="en-US" altLang="en-US" sz="2200" i="1" dirty="0">
                <a:solidFill>
                  <a:srgbClr val="006600"/>
                </a:solidFill>
                <a:sym typeface="Symbol" panose="05050102010706020507" pitchFamily="18" charset="2"/>
              </a:rPr>
              <a:t>For example,</a:t>
            </a:r>
            <a:r>
              <a:rPr lang="en-US" altLang="en-US" sz="2200" dirty="0">
                <a:sym typeface="Symbol" panose="05050102010706020507" pitchFamily="18" charset="2"/>
              </a:rPr>
              <a:t> if assets are not financed entirely with deposits, a change in interest rates may cause the assets to change in value by a different amount than the liabilities.  </a:t>
            </a:r>
          </a:p>
          <a:p>
            <a:pPr lvl="1">
              <a:lnSpc>
                <a:spcPct val="90000"/>
              </a:lnSpc>
            </a:pPr>
            <a:r>
              <a:rPr lang="en-US" altLang="en-US" sz="2200" i="1" dirty="0">
                <a:solidFill>
                  <a:srgbClr val="006600"/>
                </a:solidFill>
                <a:sym typeface="Symbol" panose="05050102010706020507" pitchFamily="18" charset="2"/>
              </a:rPr>
              <a:t>Second</a:t>
            </a:r>
            <a:r>
              <a:rPr lang="en-US" altLang="en-US" sz="2200" dirty="0">
                <a:sym typeface="Symbol" panose="05050102010706020507" pitchFamily="18" charset="2"/>
              </a:rPr>
              <a:t>, the maturity model does not take into account the timing of the cash flows of either the assets or the liabilities, and thus reinvestment and/or refinancing risk may become important factors in profitability and valuation as interest rates change. </a:t>
            </a:r>
          </a:p>
        </p:txBody>
      </p:sp>
    </p:spTree>
    <p:extLst>
      <p:ext uri="{BB962C8B-B14F-4D97-AF65-F5344CB8AC3E}">
        <p14:creationId xmlns:p14="http://schemas.microsoft.com/office/powerpoint/2010/main" val="31004963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
          <p:cNvSpPr txBox="1">
            <a:spLocks noChangeArrowheads="1"/>
          </p:cNvSpPr>
          <p:nvPr/>
        </p:nvSpPr>
        <p:spPr bwMode="auto">
          <a:xfrm>
            <a:off x="533400" y="609600"/>
            <a:ext cx="80010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*Term Structure of Interest Rates</a:t>
            </a:r>
          </a:p>
        </p:txBody>
      </p:sp>
      <p:sp>
        <p:nvSpPr>
          <p:cNvPr id="41987" name="Line 2"/>
          <p:cNvSpPr>
            <a:spLocks noChangeShapeType="1"/>
          </p:cNvSpPr>
          <p:nvPr/>
        </p:nvSpPr>
        <p:spPr bwMode="auto">
          <a:xfrm>
            <a:off x="914400" y="2514600"/>
            <a:ext cx="1588" cy="1219200"/>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88" name="Line 3"/>
          <p:cNvSpPr>
            <a:spLocks noChangeShapeType="1"/>
          </p:cNvSpPr>
          <p:nvPr/>
        </p:nvSpPr>
        <p:spPr bwMode="auto">
          <a:xfrm>
            <a:off x="914400" y="3733800"/>
            <a:ext cx="2286000" cy="1588"/>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89" name="Line 4"/>
          <p:cNvSpPr>
            <a:spLocks noChangeShapeType="1"/>
          </p:cNvSpPr>
          <p:nvPr/>
        </p:nvSpPr>
        <p:spPr bwMode="auto">
          <a:xfrm>
            <a:off x="5257800" y="2743200"/>
            <a:ext cx="1588" cy="990600"/>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0" name="Line 5"/>
          <p:cNvSpPr>
            <a:spLocks noChangeShapeType="1"/>
          </p:cNvSpPr>
          <p:nvPr/>
        </p:nvSpPr>
        <p:spPr bwMode="auto">
          <a:xfrm>
            <a:off x="5257800" y="3733800"/>
            <a:ext cx="2667000" cy="1588"/>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1" name="Line 6"/>
          <p:cNvSpPr>
            <a:spLocks noChangeShapeType="1"/>
          </p:cNvSpPr>
          <p:nvPr/>
        </p:nvSpPr>
        <p:spPr bwMode="auto">
          <a:xfrm flipV="1">
            <a:off x="5257800" y="2513013"/>
            <a:ext cx="1588" cy="307975"/>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2" name="Line 7"/>
          <p:cNvSpPr>
            <a:spLocks noChangeShapeType="1"/>
          </p:cNvSpPr>
          <p:nvPr/>
        </p:nvSpPr>
        <p:spPr bwMode="auto">
          <a:xfrm>
            <a:off x="914400" y="4454525"/>
            <a:ext cx="1588" cy="1219200"/>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3" name="Line 8"/>
          <p:cNvSpPr>
            <a:spLocks noChangeShapeType="1"/>
          </p:cNvSpPr>
          <p:nvPr/>
        </p:nvSpPr>
        <p:spPr bwMode="auto">
          <a:xfrm>
            <a:off x="914400" y="5673725"/>
            <a:ext cx="2286000" cy="1588"/>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4" name="Line 9"/>
          <p:cNvSpPr>
            <a:spLocks noChangeShapeType="1"/>
          </p:cNvSpPr>
          <p:nvPr/>
        </p:nvSpPr>
        <p:spPr bwMode="auto">
          <a:xfrm>
            <a:off x="5257800" y="4495800"/>
            <a:ext cx="1588" cy="1219200"/>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5" name="Line 10"/>
          <p:cNvSpPr>
            <a:spLocks noChangeShapeType="1"/>
          </p:cNvSpPr>
          <p:nvPr/>
        </p:nvSpPr>
        <p:spPr bwMode="auto">
          <a:xfrm>
            <a:off x="5257800" y="5715000"/>
            <a:ext cx="2286000" cy="1588"/>
          </a:xfrm>
          <a:prstGeom prst="line">
            <a:avLst/>
          </a:prstGeom>
          <a:noFill/>
          <a:ln w="126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1996" name="Freeform 11"/>
          <p:cNvSpPr>
            <a:spLocks noChangeArrowheads="1"/>
          </p:cNvSpPr>
          <p:nvPr/>
        </p:nvSpPr>
        <p:spPr bwMode="auto">
          <a:xfrm>
            <a:off x="914400" y="2514600"/>
            <a:ext cx="1981200" cy="914400"/>
          </a:xfrm>
          <a:custGeom>
            <a:avLst/>
            <a:gdLst>
              <a:gd name="T0" fmla="*/ 0 w 1248"/>
              <a:gd name="T1" fmla="*/ 2147483647 h 576"/>
              <a:gd name="T2" fmla="*/ 2147483647 w 1248"/>
              <a:gd name="T3" fmla="*/ 2147483647 h 576"/>
              <a:gd name="T4" fmla="*/ 2147483647 w 1248"/>
              <a:gd name="T5" fmla="*/ 0 h 576"/>
              <a:gd name="T6" fmla="*/ 0 60000 65536"/>
              <a:gd name="T7" fmla="*/ 0 60000 65536"/>
              <a:gd name="T8" fmla="*/ 0 60000 65536"/>
              <a:gd name="T9" fmla="*/ 0 w 1248"/>
              <a:gd name="T10" fmla="*/ 0 h 576"/>
              <a:gd name="T11" fmla="*/ 1248 w 1248"/>
              <a:gd name="T12" fmla="*/ 576 h 576"/>
            </a:gdLst>
            <a:ahLst/>
            <a:cxnLst>
              <a:cxn ang="T6">
                <a:pos x="T0" y="T1"/>
              </a:cxn>
              <a:cxn ang="T7">
                <a:pos x="T2" y="T3"/>
              </a:cxn>
              <a:cxn ang="T8">
                <a:pos x="T4" y="T5"/>
              </a:cxn>
            </a:cxnLst>
            <a:rect l="T9" t="T10" r="T11" b="T12"/>
            <a:pathLst>
              <a:path w="1248" h="576">
                <a:moveTo>
                  <a:pt x="0" y="576"/>
                </a:moveTo>
                <a:cubicBezTo>
                  <a:pt x="112" y="576"/>
                  <a:pt x="224" y="576"/>
                  <a:pt x="432" y="480"/>
                </a:cubicBezTo>
                <a:cubicBezTo>
                  <a:pt x="640" y="384"/>
                  <a:pt x="944" y="192"/>
                  <a:pt x="1248" y="0"/>
                </a:cubicBezTo>
              </a:path>
            </a:pathLst>
          </a:custGeom>
          <a:noFill/>
          <a:ln w="50760">
            <a:solidFill>
              <a:srgbClr val="00008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41997" name="Freeform 12"/>
          <p:cNvSpPr>
            <a:spLocks noChangeArrowheads="1"/>
          </p:cNvSpPr>
          <p:nvPr/>
        </p:nvSpPr>
        <p:spPr bwMode="auto">
          <a:xfrm>
            <a:off x="914400" y="4797425"/>
            <a:ext cx="1905000" cy="571500"/>
          </a:xfrm>
          <a:custGeom>
            <a:avLst/>
            <a:gdLst>
              <a:gd name="T0" fmla="*/ 0 w 1200"/>
              <a:gd name="T1" fmla="*/ 2147483647 h 360"/>
              <a:gd name="T2" fmla="*/ 2147483647 w 1200"/>
              <a:gd name="T3" fmla="*/ 2147483647 h 360"/>
              <a:gd name="T4" fmla="*/ 2147483647 w 1200"/>
              <a:gd name="T5" fmla="*/ 2147483647 h 360"/>
              <a:gd name="T6" fmla="*/ 0 60000 65536"/>
              <a:gd name="T7" fmla="*/ 0 60000 65536"/>
              <a:gd name="T8" fmla="*/ 0 60000 65536"/>
              <a:gd name="T9" fmla="*/ 0 w 1200"/>
              <a:gd name="T10" fmla="*/ 0 h 360"/>
              <a:gd name="T11" fmla="*/ 1200 w 1200"/>
              <a:gd name="T12" fmla="*/ 360 h 360"/>
            </a:gdLst>
            <a:ahLst/>
            <a:cxnLst>
              <a:cxn ang="T6">
                <a:pos x="T0" y="T1"/>
              </a:cxn>
              <a:cxn ang="T7">
                <a:pos x="T2" y="T3"/>
              </a:cxn>
              <a:cxn ang="T8">
                <a:pos x="T4" y="T5"/>
              </a:cxn>
            </a:cxnLst>
            <a:rect l="T9" t="T10" r="T11" b="T12"/>
            <a:pathLst>
              <a:path w="1200" h="360">
                <a:moveTo>
                  <a:pt x="0" y="216"/>
                </a:moveTo>
                <a:cubicBezTo>
                  <a:pt x="140" y="108"/>
                  <a:pt x="280" y="0"/>
                  <a:pt x="480" y="24"/>
                </a:cubicBezTo>
                <a:cubicBezTo>
                  <a:pt x="680" y="48"/>
                  <a:pt x="1072" y="304"/>
                  <a:pt x="1200" y="360"/>
                </a:cubicBezTo>
              </a:path>
            </a:pathLst>
          </a:custGeom>
          <a:noFill/>
          <a:ln w="50760">
            <a:solidFill>
              <a:srgbClr val="00008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41998" name="Freeform 13"/>
          <p:cNvSpPr>
            <a:spLocks noChangeArrowheads="1"/>
          </p:cNvSpPr>
          <p:nvPr/>
        </p:nvSpPr>
        <p:spPr bwMode="auto">
          <a:xfrm>
            <a:off x="5257800" y="2819400"/>
            <a:ext cx="2438400" cy="762000"/>
          </a:xfrm>
          <a:custGeom>
            <a:avLst/>
            <a:gdLst>
              <a:gd name="T0" fmla="*/ 0 w 1536"/>
              <a:gd name="T1" fmla="*/ 0 h 480"/>
              <a:gd name="T2" fmla="*/ 2147483647 w 1536"/>
              <a:gd name="T3" fmla="*/ 2147483647 h 480"/>
              <a:gd name="T4" fmla="*/ 2147483647 w 1536"/>
              <a:gd name="T5" fmla="*/ 2147483647 h 480"/>
              <a:gd name="T6" fmla="*/ 0 60000 65536"/>
              <a:gd name="T7" fmla="*/ 0 60000 65536"/>
              <a:gd name="T8" fmla="*/ 0 60000 65536"/>
              <a:gd name="T9" fmla="*/ 0 w 1536"/>
              <a:gd name="T10" fmla="*/ 0 h 480"/>
              <a:gd name="T11" fmla="*/ 1536 w 1536"/>
              <a:gd name="T12" fmla="*/ 480 h 480"/>
            </a:gdLst>
            <a:ahLst/>
            <a:cxnLst>
              <a:cxn ang="T6">
                <a:pos x="T0" y="T1"/>
              </a:cxn>
              <a:cxn ang="T7">
                <a:pos x="T2" y="T3"/>
              </a:cxn>
              <a:cxn ang="T8">
                <a:pos x="T4" y="T5"/>
              </a:cxn>
            </a:cxnLst>
            <a:rect l="T9" t="T10" r="T11" b="T12"/>
            <a:pathLst>
              <a:path w="1536" h="480">
                <a:moveTo>
                  <a:pt x="0" y="0"/>
                </a:moveTo>
                <a:cubicBezTo>
                  <a:pt x="424" y="152"/>
                  <a:pt x="848" y="304"/>
                  <a:pt x="1104" y="384"/>
                </a:cubicBezTo>
                <a:cubicBezTo>
                  <a:pt x="1360" y="464"/>
                  <a:pt x="1448" y="472"/>
                  <a:pt x="1536" y="480"/>
                </a:cubicBezTo>
              </a:path>
            </a:pathLst>
          </a:custGeom>
          <a:noFill/>
          <a:ln w="50760">
            <a:solidFill>
              <a:srgbClr val="00008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41999" name="Line 14"/>
          <p:cNvSpPr>
            <a:spLocks noChangeShapeType="1"/>
          </p:cNvSpPr>
          <p:nvPr/>
        </p:nvSpPr>
        <p:spPr bwMode="auto">
          <a:xfrm>
            <a:off x="5257800" y="5105400"/>
            <a:ext cx="2057400" cy="1588"/>
          </a:xfrm>
          <a:prstGeom prst="line">
            <a:avLst/>
          </a:prstGeom>
          <a:noFill/>
          <a:ln w="50760">
            <a:solidFill>
              <a:srgbClr val="00008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2000" name="Text Box 15"/>
          <p:cNvSpPr txBox="1">
            <a:spLocks noChangeArrowheads="1"/>
          </p:cNvSpPr>
          <p:nvPr/>
        </p:nvSpPr>
        <p:spPr bwMode="auto">
          <a:xfrm>
            <a:off x="2497138" y="3698875"/>
            <a:ext cx="2282825"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Time to Maturity</a:t>
            </a:r>
          </a:p>
        </p:txBody>
      </p:sp>
      <p:sp>
        <p:nvSpPr>
          <p:cNvPr id="42001" name="Text Box 16"/>
          <p:cNvSpPr txBox="1">
            <a:spLocks noChangeArrowheads="1"/>
          </p:cNvSpPr>
          <p:nvPr/>
        </p:nvSpPr>
        <p:spPr bwMode="auto">
          <a:xfrm>
            <a:off x="2192338" y="5638800"/>
            <a:ext cx="2282825"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Time to Maturity</a:t>
            </a:r>
          </a:p>
        </p:txBody>
      </p:sp>
      <p:sp>
        <p:nvSpPr>
          <p:cNvPr id="42002" name="Text Box 17"/>
          <p:cNvSpPr txBox="1">
            <a:spLocks noChangeArrowheads="1"/>
          </p:cNvSpPr>
          <p:nvPr/>
        </p:nvSpPr>
        <p:spPr bwMode="auto">
          <a:xfrm>
            <a:off x="6018213" y="3657600"/>
            <a:ext cx="2282825"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Time to Maturity</a:t>
            </a:r>
          </a:p>
        </p:txBody>
      </p:sp>
      <p:sp>
        <p:nvSpPr>
          <p:cNvPr id="42003" name="Text Box 18"/>
          <p:cNvSpPr txBox="1">
            <a:spLocks noChangeArrowheads="1"/>
          </p:cNvSpPr>
          <p:nvPr/>
        </p:nvSpPr>
        <p:spPr bwMode="auto">
          <a:xfrm>
            <a:off x="6018213" y="5715000"/>
            <a:ext cx="2282825"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Time to Maturity</a:t>
            </a:r>
          </a:p>
        </p:txBody>
      </p:sp>
      <p:sp>
        <p:nvSpPr>
          <p:cNvPr id="42004" name="Text Box 19"/>
          <p:cNvSpPr txBox="1">
            <a:spLocks noChangeArrowheads="1"/>
          </p:cNvSpPr>
          <p:nvPr/>
        </p:nvSpPr>
        <p:spPr bwMode="auto">
          <a:xfrm>
            <a:off x="4930775" y="1981200"/>
            <a:ext cx="85725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YTM</a:t>
            </a:r>
          </a:p>
        </p:txBody>
      </p:sp>
      <p:sp>
        <p:nvSpPr>
          <p:cNvPr id="42005" name="Text Box 20"/>
          <p:cNvSpPr txBox="1">
            <a:spLocks noChangeArrowheads="1"/>
          </p:cNvSpPr>
          <p:nvPr/>
        </p:nvSpPr>
        <p:spPr bwMode="auto">
          <a:xfrm>
            <a:off x="898525" y="2327275"/>
            <a:ext cx="18415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2006" name="Text Box 21"/>
          <p:cNvSpPr txBox="1">
            <a:spLocks noChangeArrowheads="1"/>
          </p:cNvSpPr>
          <p:nvPr/>
        </p:nvSpPr>
        <p:spPr bwMode="auto">
          <a:xfrm>
            <a:off x="974725" y="2251075"/>
            <a:ext cx="18415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2007" name="Text Box 22"/>
          <p:cNvSpPr txBox="1">
            <a:spLocks noChangeArrowheads="1"/>
          </p:cNvSpPr>
          <p:nvPr/>
        </p:nvSpPr>
        <p:spPr bwMode="auto">
          <a:xfrm>
            <a:off x="663575" y="1981200"/>
            <a:ext cx="85725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buSzPct val="100000"/>
            </a:pPr>
            <a:r>
              <a:rPr lang="en-US" altLang="en-US">
                <a:solidFill>
                  <a:srgbClr val="000000"/>
                </a:solidFill>
              </a:rPr>
              <a:t>YTM</a:t>
            </a:r>
          </a:p>
        </p:txBody>
      </p:sp>
      <p:sp>
        <p:nvSpPr>
          <p:cNvPr id="42008" name="Text Box 2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E80AEA48-06C0-4F0C-A04F-662CD2B2D16A}" type="slidenum">
              <a:rPr lang="en-US" altLang="en-US" sz="1100">
                <a:solidFill>
                  <a:srgbClr val="000000"/>
                </a:solidFill>
                <a:latin typeface="Century Gothic" panose="020B0502020202020204" pitchFamily="34" charset="0"/>
              </a:rPr>
              <a:pPr algn="r" eaLnBrk="1" hangingPunct="1">
                <a:buSzPct val="100000"/>
              </a:pPr>
              <a:t>56</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000">
                <a:solidFill>
                  <a:srgbClr val="990033"/>
                </a:solidFill>
                <a:latin typeface="Century Gothic" panose="020B0502020202020204" pitchFamily="34" charset="0"/>
              </a:rPr>
              <a:t>*Unbiased Expectations Theory</a:t>
            </a:r>
          </a:p>
        </p:txBody>
      </p:sp>
      <p:sp>
        <p:nvSpPr>
          <p:cNvPr id="4301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Yield curve reflects market’s expectations of future short-term rates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Long-term rates are geometric average of current and expected short-term rates</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(1 +</a:t>
            </a:r>
            <a:r>
              <a:rPr lang="en-US" altLang="en-US" sz="3200" baseline="-25000">
                <a:solidFill>
                  <a:srgbClr val="333399"/>
                </a:solidFill>
                <a:latin typeface="Century Gothic" panose="020B0502020202020204" pitchFamily="34" charset="0"/>
              </a:rPr>
              <a:t>1</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N</a:t>
            </a:r>
            <a:r>
              <a:rPr lang="en-US" altLang="en-US" sz="3200">
                <a:solidFill>
                  <a:srgbClr val="333399"/>
                </a:solidFill>
                <a:latin typeface="Century Gothic" panose="020B0502020202020204" pitchFamily="34" charset="0"/>
              </a:rPr>
              <a:t>)</a:t>
            </a:r>
            <a:r>
              <a:rPr lang="en-US" altLang="en-US" sz="3200" baseline="30000">
                <a:solidFill>
                  <a:srgbClr val="333399"/>
                </a:solidFill>
                <a:latin typeface="Century Gothic" panose="020B0502020202020204" pitchFamily="34" charset="0"/>
              </a:rPr>
              <a:t>N </a:t>
            </a:r>
            <a:r>
              <a:rPr lang="en-US" altLang="en-US" sz="3200" baseline="-25000">
                <a:solidFill>
                  <a:srgbClr val="333399"/>
                </a:solidFill>
                <a:latin typeface="Century Gothic" panose="020B0502020202020204" pitchFamily="34" charset="0"/>
              </a:rPr>
              <a:t>= </a:t>
            </a:r>
            <a:r>
              <a:rPr lang="en-US" altLang="en-US" sz="3200">
                <a:solidFill>
                  <a:srgbClr val="333399"/>
                </a:solidFill>
                <a:latin typeface="Century Gothic" panose="020B0502020202020204" pitchFamily="34" charset="0"/>
              </a:rPr>
              <a:t>(1+ </a:t>
            </a:r>
            <a:r>
              <a:rPr lang="en-US" altLang="en-US" sz="3200" baseline="-25000">
                <a:solidFill>
                  <a:srgbClr val="333399"/>
                </a:solidFill>
                <a:latin typeface="Century Gothic" panose="020B0502020202020204" pitchFamily="34" charset="0"/>
              </a:rPr>
              <a:t>1</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1</a:t>
            </a:r>
            <a:r>
              <a:rPr lang="en-US" altLang="en-US" sz="3200">
                <a:solidFill>
                  <a:srgbClr val="333399"/>
                </a:solidFill>
                <a:latin typeface="Century Gothic" panose="020B0502020202020204" pitchFamily="34" charset="0"/>
              </a:rPr>
              <a:t>)[1+E(</a:t>
            </a:r>
            <a:r>
              <a:rPr lang="en-US" altLang="en-US" sz="3200" baseline="-25000">
                <a:solidFill>
                  <a:srgbClr val="333399"/>
                </a:solidFill>
                <a:latin typeface="Century Gothic" panose="020B0502020202020204" pitchFamily="34" charset="0"/>
              </a:rPr>
              <a:t>2</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1</a:t>
            </a:r>
            <a:r>
              <a:rPr lang="en-US" altLang="en-US" sz="3200">
                <a:solidFill>
                  <a:srgbClr val="333399"/>
                </a:solidFill>
                <a:latin typeface="Century Gothic" panose="020B0502020202020204" pitchFamily="34" charset="0"/>
              </a:rPr>
              <a:t>)]…[1+E(</a:t>
            </a:r>
            <a:r>
              <a:rPr lang="en-US" altLang="en-US" sz="3200" baseline="-25000">
                <a:solidFill>
                  <a:srgbClr val="333399"/>
                </a:solidFill>
                <a:latin typeface="Century Gothic" panose="020B0502020202020204" pitchFamily="34" charset="0"/>
              </a:rPr>
              <a:t>N</a:t>
            </a:r>
            <a:r>
              <a:rPr lang="en-US" altLang="en-US" sz="3200">
                <a:solidFill>
                  <a:srgbClr val="333399"/>
                </a:solidFill>
                <a:latin typeface="Century Gothic" panose="020B0502020202020204" pitchFamily="34" charset="0"/>
              </a:rPr>
              <a:t>r</a:t>
            </a:r>
            <a:r>
              <a:rPr lang="en-US" altLang="en-US" sz="3200" baseline="-25000">
                <a:solidFill>
                  <a:srgbClr val="333399"/>
                </a:solidFill>
                <a:latin typeface="Century Gothic" panose="020B0502020202020204" pitchFamily="34" charset="0"/>
              </a:rPr>
              <a:t>1</a:t>
            </a:r>
            <a:r>
              <a:rPr lang="en-US" altLang="en-US" sz="3200">
                <a:solidFill>
                  <a:srgbClr val="333399"/>
                </a:solidFill>
                <a:latin typeface="Century Gothic" panose="020B0502020202020204" pitchFamily="34" charset="0"/>
              </a:rPr>
              <a:t>)]</a:t>
            </a:r>
          </a:p>
        </p:txBody>
      </p:sp>
      <p:sp>
        <p:nvSpPr>
          <p:cNvPr id="43012"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D7477A51-CD49-47B0-83CB-3D72504ED816}" type="slidenum">
              <a:rPr lang="en-US" altLang="en-US" sz="1100">
                <a:solidFill>
                  <a:srgbClr val="000000"/>
                </a:solidFill>
                <a:latin typeface="Century Gothic" panose="020B0502020202020204" pitchFamily="34" charset="0"/>
              </a:rPr>
              <a:pPr algn="r" eaLnBrk="1" hangingPunct="1">
                <a:buSzPct val="100000"/>
              </a:pPr>
              <a:t>57</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*Liquidity Premium Theory</a:t>
            </a:r>
          </a:p>
        </p:txBody>
      </p:sp>
      <p:sp>
        <p:nvSpPr>
          <p:cNvPr id="44035" name="Text Box 2"/>
          <p:cNvSpPr txBox="1">
            <a:spLocks noChangeArrowheads="1"/>
          </p:cNvSpPr>
          <p:nvPr/>
        </p:nvSpPr>
        <p:spPr bwMode="auto">
          <a:xfrm>
            <a:off x="304800" y="1981200"/>
            <a:ext cx="8534400" cy="426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Allows for future uncertainty</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Premium required to hold long-term</a:t>
            </a:r>
          </a:p>
          <a:p>
            <a:pPr>
              <a:spcBef>
                <a:spcPts val="350"/>
              </a:spcBef>
              <a:buSzPct val="100000"/>
            </a:pPr>
            <a:endParaRPr lang="en-US" altLang="en-US" sz="1400">
              <a:solidFill>
                <a:srgbClr val="333399"/>
              </a:solidFill>
              <a:latin typeface="Century Gothic" panose="020B0502020202020204" pitchFamily="34" charset="0"/>
            </a:endParaRPr>
          </a:p>
          <a:p>
            <a:pPr>
              <a:spcBef>
                <a:spcPts val="900"/>
              </a:spcBef>
              <a:buSzPct val="100000"/>
            </a:pPr>
            <a:r>
              <a:rPr lang="en-US" altLang="en-US" sz="3600">
                <a:solidFill>
                  <a:srgbClr val="000000"/>
                </a:solidFill>
                <a:latin typeface="Century Gothic" panose="020B0502020202020204" pitchFamily="34" charset="0"/>
              </a:rPr>
              <a:t>		</a:t>
            </a:r>
          </a:p>
        </p:txBody>
      </p:sp>
      <p:sp>
        <p:nvSpPr>
          <p:cNvPr id="44036"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E57EB3F3-2658-4E16-BDB0-8B146E5C24C1}" type="slidenum">
              <a:rPr lang="en-US" altLang="en-US" sz="1100">
                <a:solidFill>
                  <a:srgbClr val="000000"/>
                </a:solidFill>
                <a:latin typeface="Century Gothic" panose="020B0502020202020204" pitchFamily="34" charset="0"/>
              </a:rPr>
              <a:pPr algn="r" eaLnBrk="1" hangingPunct="1">
                <a:buSzPct val="100000"/>
              </a:pPr>
              <a:t>58</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03302" y="838200"/>
            <a:ext cx="8229600" cy="685800"/>
          </a:xfrm>
        </p:spPr>
        <p:txBody>
          <a:bodyPr>
            <a:normAutofit fontScale="90000"/>
          </a:bodyPr>
          <a:lstStyle/>
          <a:p>
            <a:r>
              <a:rPr lang="en-US" altLang="en-US"/>
              <a:t>Question 32</a:t>
            </a:r>
          </a:p>
        </p:txBody>
      </p:sp>
      <p:sp>
        <p:nvSpPr>
          <p:cNvPr id="130051" name="Rectangle 3"/>
          <p:cNvSpPr>
            <a:spLocks noGrp="1" noChangeArrowheads="1"/>
          </p:cNvSpPr>
          <p:nvPr>
            <p:ph type="body" idx="1"/>
          </p:nvPr>
        </p:nvSpPr>
        <p:spPr>
          <a:xfrm>
            <a:off x="403302" y="1828800"/>
            <a:ext cx="8610600" cy="5943600"/>
          </a:xfrm>
        </p:spPr>
        <p:txBody>
          <a:bodyPr/>
          <a:lstStyle/>
          <a:p>
            <a:pPr>
              <a:lnSpc>
                <a:spcPct val="90000"/>
              </a:lnSpc>
            </a:pPr>
            <a:r>
              <a:rPr lang="en-US" altLang="en-US" sz="2600" dirty="0">
                <a:solidFill>
                  <a:srgbClr val="0000FF"/>
                </a:solidFill>
              </a:rPr>
              <a:t>How does the </a:t>
            </a:r>
            <a:r>
              <a:rPr lang="en-US" altLang="en-US" sz="2600" i="1" u="sng" dirty="0">
                <a:solidFill>
                  <a:srgbClr val="FF0000"/>
                </a:solidFill>
              </a:rPr>
              <a:t>liquidity premium theory</a:t>
            </a:r>
            <a:r>
              <a:rPr lang="en-US" altLang="en-US" sz="2600" dirty="0">
                <a:solidFill>
                  <a:srgbClr val="0000FF"/>
                </a:solidFill>
              </a:rPr>
              <a:t> of the term structure of interest rates differ from the </a:t>
            </a:r>
            <a:r>
              <a:rPr lang="en-US" altLang="en-US" sz="2600" i="1" u="sng" dirty="0">
                <a:solidFill>
                  <a:srgbClr val="FF0000"/>
                </a:solidFill>
              </a:rPr>
              <a:t>unbiased expectations theory</a:t>
            </a:r>
            <a:r>
              <a:rPr lang="en-US" altLang="en-US" sz="2600" dirty="0">
                <a:solidFill>
                  <a:srgbClr val="0000FF"/>
                </a:solidFill>
              </a:rPr>
              <a:t>? </a:t>
            </a:r>
          </a:p>
          <a:p>
            <a:pPr lvl="1">
              <a:lnSpc>
                <a:spcPct val="90000"/>
              </a:lnSpc>
            </a:pPr>
            <a:r>
              <a:rPr lang="en-US" altLang="en-US" sz="2200" dirty="0">
                <a:sym typeface="Symbol" panose="05050102010706020507" pitchFamily="18" charset="2"/>
              </a:rPr>
              <a:t>The </a:t>
            </a:r>
            <a:r>
              <a:rPr lang="en-US" altLang="en-US" sz="2200" i="1" dirty="0">
                <a:solidFill>
                  <a:srgbClr val="006600"/>
                </a:solidFill>
                <a:sym typeface="Symbol" panose="05050102010706020507" pitchFamily="18" charset="2"/>
              </a:rPr>
              <a:t>unbiased expectations theory</a:t>
            </a:r>
            <a:r>
              <a:rPr lang="en-US" altLang="en-US" sz="2200" dirty="0">
                <a:sym typeface="Symbol" panose="05050102010706020507" pitchFamily="18" charset="2"/>
              </a:rPr>
              <a:t> asserts that long-term rates are a geometric average of current and expected short-term rates.  </a:t>
            </a:r>
          </a:p>
          <a:p>
            <a:pPr lvl="1">
              <a:lnSpc>
                <a:spcPct val="90000"/>
              </a:lnSpc>
            </a:pPr>
            <a:r>
              <a:rPr lang="en-US" altLang="en-US" sz="2200" dirty="0">
                <a:sym typeface="Symbol" panose="05050102010706020507" pitchFamily="18" charset="2"/>
              </a:rPr>
              <a:t>The </a:t>
            </a:r>
            <a:r>
              <a:rPr lang="en-US" altLang="en-US" sz="2200" i="1" dirty="0">
                <a:solidFill>
                  <a:srgbClr val="006600"/>
                </a:solidFill>
                <a:sym typeface="Symbol" panose="05050102010706020507" pitchFamily="18" charset="2"/>
              </a:rPr>
              <a:t>liquidity premium theory</a:t>
            </a:r>
            <a:r>
              <a:rPr lang="en-US" altLang="en-US" sz="2200" dirty="0">
                <a:sym typeface="Symbol" panose="05050102010706020507" pitchFamily="18" charset="2"/>
              </a:rPr>
              <a:t> asserts that long-term rates are a geometric average of current and expected short-term rates plus a liquidity risk premium.  </a:t>
            </a:r>
          </a:p>
          <a:p>
            <a:pPr>
              <a:lnSpc>
                <a:spcPct val="90000"/>
              </a:lnSpc>
            </a:pPr>
            <a:r>
              <a:rPr lang="en-US" altLang="en-US" sz="2600" dirty="0">
                <a:solidFill>
                  <a:srgbClr val="0000FF"/>
                </a:solidFill>
              </a:rPr>
              <a:t>In a normal economic environment, that is, an upward sloping yield curve, what is the </a:t>
            </a:r>
            <a:r>
              <a:rPr lang="en-US" altLang="en-US" sz="2600" i="1" u="sng" dirty="0">
                <a:solidFill>
                  <a:srgbClr val="FF0000"/>
                </a:solidFill>
              </a:rPr>
              <a:t>relationship of liquidity premiums</a:t>
            </a:r>
            <a:r>
              <a:rPr lang="en-US" altLang="en-US" sz="2600" dirty="0">
                <a:solidFill>
                  <a:srgbClr val="0000FF"/>
                </a:solidFill>
              </a:rPr>
              <a:t> for successive years into the future?  Why ? </a:t>
            </a:r>
          </a:p>
          <a:p>
            <a:pPr lvl="1">
              <a:lnSpc>
                <a:spcPct val="90000"/>
              </a:lnSpc>
            </a:pPr>
            <a:r>
              <a:rPr lang="en-US" altLang="en-US" sz="2200" dirty="0">
                <a:sym typeface="Symbol" panose="05050102010706020507" pitchFamily="18" charset="2"/>
              </a:rPr>
              <a:t>The </a:t>
            </a:r>
            <a:r>
              <a:rPr lang="en-US" altLang="en-US" sz="2200" i="1" dirty="0">
                <a:solidFill>
                  <a:srgbClr val="006600"/>
                </a:solidFill>
                <a:sym typeface="Symbol" panose="05050102010706020507" pitchFamily="18" charset="2"/>
              </a:rPr>
              <a:t>premium</a:t>
            </a:r>
            <a:r>
              <a:rPr lang="en-US" altLang="en-US" sz="2200" dirty="0">
                <a:sym typeface="Symbol" panose="05050102010706020507" pitchFamily="18" charset="2"/>
              </a:rPr>
              <a:t> is assumed to </a:t>
            </a:r>
            <a:r>
              <a:rPr lang="en-US" altLang="en-US" sz="2200" i="1" u="sng" dirty="0">
                <a:solidFill>
                  <a:srgbClr val="006600"/>
                </a:solidFill>
                <a:sym typeface="Symbol" panose="05050102010706020507" pitchFamily="18" charset="2"/>
              </a:rPr>
              <a:t>increase</a:t>
            </a:r>
            <a:r>
              <a:rPr lang="en-US" altLang="en-US" sz="2200" dirty="0">
                <a:sym typeface="Symbol" panose="05050102010706020507" pitchFamily="18" charset="2"/>
              </a:rPr>
              <a:t> with the maturity of the security because the </a:t>
            </a:r>
            <a:r>
              <a:rPr lang="en-US" altLang="en-US" sz="2200" i="1" u="sng" dirty="0">
                <a:solidFill>
                  <a:srgbClr val="006600"/>
                </a:solidFill>
                <a:sym typeface="Symbol" panose="05050102010706020507" pitchFamily="18" charset="2"/>
              </a:rPr>
              <a:t>uncertainty of future returns</a:t>
            </a:r>
            <a:r>
              <a:rPr lang="en-US" altLang="en-US" sz="2200" dirty="0">
                <a:sym typeface="Symbol" panose="05050102010706020507" pitchFamily="18" charset="2"/>
              </a:rPr>
              <a:t> grows as maturity </a:t>
            </a:r>
            <a:r>
              <a:rPr lang="en-US" altLang="en-US" sz="2200" i="1" u="sng" dirty="0">
                <a:solidFill>
                  <a:srgbClr val="006600"/>
                </a:solidFill>
                <a:sym typeface="Symbol" panose="05050102010706020507" pitchFamily="18" charset="2"/>
              </a:rPr>
              <a:t>increases</a:t>
            </a:r>
            <a:r>
              <a:rPr lang="en-US" altLang="en-US" sz="2200" dirty="0">
                <a:sym typeface="Symbol" panose="05050102010706020507" pitchFamily="18" charset="2"/>
              </a:rPr>
              <a:t>.  </a:t>
            </a:r>
          </a:p>
          <a:p>
            <a:pPr lvl="1">
              <a:lnSpc>
                <a:spcPct val="90000"/>
              </a:lnSpc>
              <a:buFont typeface="Wingdings" panose="05000000000000000000" pitchFamily="2" charset="2"/>
              <a:buNone/>
            </a:pPr>
            <a:endParaRPr lang="en-US" altLang="en-US" sz="2200" dirty="0">
              <a:sym typeface="Symbol" panose="05050102010706020507" pitchFamily="18" charset="2"/>
            </a:endParaRPr>
          </a:p>
        </p:txBody>
      </p:sp>
    </p:spTree>
    <p:extLst>
      <p:ext uri="{BB962C8B-B14F-4D97-AF65-F5344CB8AC3E}">
        <p14:creationId xmlns:p14="http://schemas.microsoft.com/office/powerpoint/2010/main" val="29594428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*Market Segmentation Theory</a:t>
            </a:r>
          </a:p>
        </p:txBody>
      </p:sp>
      <p:sp>
        <p:nvSpPr>
          <p:cNvPr id="4505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1313">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1pPr>
            <a:lvl2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2pPr>
            <a:lvl3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3pPr>
            <a:lvl4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4pPr>
            <a:lvl5pPr>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sz="2400">
                <a:solidFill>
                  <a:schemeClr val="bg1"/>
                </a:solidFill>
                <a:latin typeface="Times New Roman" panose="02020603050405020304" pitchFamily="18" charset="0"/>
                <a:ea typeface="Microsoft YaHei" panose="020B0503020204020204" pitchFamily="34" charset="-122"/>
              </a:defRPr>
            </a:lvl9pPr>
          </a:lstStyle>
          <a:p>
            <a:pPr>
              <a:spcBef>
                <a:spcPts val="800"/>
              </a:spcBef>
              <a:buSzPct val="100000"/>
            </a:pPr>
            <a:endParaRPr lang="en-US" altLang="en-US" sz="3200">
              <a:solidFill>
                <a:srgbClr val="000000"/>
              </a:solidFill>
              <a:latin typeface="Arial Black" panose="020B0A04020102020204" pitchFamily="34" charset="0"/>
            </a:endParaRP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Investors have specific needs in terms of maturity</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Yield curve reflects intersection of demand and supply of individual maturities</a:t>
            </a:r>
          </a:p>
          <a:p>
            <a:pPr>
              <a:spcBef>
                <a:spcPts val="800"/>
              </a:spcBef>
              <a:buClr>
                <a:srgbClr val="333399"/>
              </a:buClr>
              <a:buSzPct val="100000"/>
              <a:buFont typeface="Wingdings" panose="05000000000000000000" pitchFamily="2" charset="2"/>
              <a:buNone/>
            </a:pPr>
            <a:endParaRPr lang="en-US" altLang="en-US" sz="3200">
              <a:solidFill>
                <a:srgbClr val="333399"/>
              </a:solidFill>
              <a:latin typeface="Century Gothic" panose="020B0502020202020204" pitchFamily="34" charset="0"/>
            </a:endParaRPr>
          </a:p>
        </p:txBody>
      </p:sp>
      <p:sp>
        <p:nvSpPr>
          <p:cNvPr id="45060" name="Text Box 3"/>
          <p:cNvSpPr txBox="1">
            <a:spLocks noChangeArrowheads="1"/>
          </p:cNvSpPr>
          <p:nvPr/>
        </p:nvSpPr>
        <p:spPr bwMode="auto">
          <a:xfrm>
            <a:off x="6781800" y="62484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buSzPct val="100000"/>
            </a:pPr>
            <a:r>
              <a:rPr lang="en-US" altLang="en-US" sz="1100">
                <a:solidFill>
                  <a:srgbClr val="000000"/>
                </a:solidFill>
                <a:latin typeface="Century Gothic" panose="020B0502020202020204" pitchFamily="34" charset="0"/>
              </a:rPr>
              <a:t>Ch 8-</a:t>
            </a:r>
            <a:fld id="{4DA9FE87-530C-4F79-BE05-4FA81C9E42D5}" type="slidenum">
              <a:rPr lang="en-US" altLang="en-US" sz="1100">
                <a:solidFill>
                  <a:srgbClr val="000000"/>
                </a:solidFill>
                <a:latin typeface="Century Gothic" panose="020B0502020202020204" pitchFamily="34" charset="0"/>
              </a:rPr>
              <a:pPr algn="r" eaLnBrk="1" hangingPunct="1">
                <a:buSzPct val="100000"/>
              </a:pPr>
              <a:t>60</a:t>
            </a:fld>
            <a:endParaRPr lang="en-US" altLang="en-US" sz="11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smtClean="0"/>
              <a:t>Overview</a:t>
            </a:r>
            <a:r>
              <a:rPr lang="en-US" altLang="en-US" sz="2800" smtClean="0"/>
              <a:t> </a:t>
            </a:r>
            <a:endParaRPr lang="en-US" altLang="en-US" smtClean="0"/>
          </a:p>
        </p:txBody>
      </p:sp>
      <p:sp>
        <p:nvSpPr>
          <p:cNvPr id="6147" name="Rectangle 3"/>
          <p:cNvSpPr>
            <a:spLocks noGrp="1" noChangeArrowheads="1"/>
          </p:cNvSpPr>
          <p:nvPr>
            <p:ph idx="1"/>
          </p:nvPr>
        </p:nvSpPr>
        <p:spPr>
          <a:xfrm>
            <a:off x="381000" y="1905000"/>
            <a:ext cx="8382000" cy="4830762"/>
          </a:xfrm>
        </p:spPr>
        <p:txBody>
          <a:bodyPr/>
          <a:lstStyle/>
          <a:p>
            <a:r>
              <a:rPr lang="en-US" altLang="en-US" dirty="0" smtClean="0"/>
              <a:t>This chapter discusses a market value-based model for assessing and managing interest rate risk: </a:t>
            </a:r>
          </a:p>
          <a:p>
            <a:pPr lvl="1"/>
            <a:r>
              <a:rPr lang="en-US" altLang="en-US" dirty="0" smtClean="0"/>
              <a:t>Duration</a:t>
            </a:r>
          </a:p>
          <a:p>
            <a:pPr lvl="1"/>
            <a:r>
              <a:rPr lang="en-US" altLang="en-US" dirty="0" smtClean="0"/>
              <a:t>Computation of duration</a:t>
            </a:r>
          </a:p>
          <a:p>
            <a:pPr lvl="1"/>
            <a:r>
              <a:rPr lang="en-US" altLang="en-US" dirty="0" smtClean="0"/>
              <a:t>Economic interpretation</a:t>
            </a:r>
          </a:p>
          <a:p>
            <a:pPr lvl="1"/>
            <a:r>
              <a:rPr lang="en-US" altLang="en-US" dirty="0" smtClean="0"/>
              <a:t>Immunization using duration</a:t>
            </a:r>
          </a:p>
          <a:p>
            <a:pPr lvl="1"/>
            <a:r>
              <a:rPr lang="en-US" altLang="en-US" dirty="0" smtClean="0"/>
              <a:t>Problems in applying duration</a:t>
            </a:r>
          </a:p>
        </p:txBody>
      </p:sp>
      <p:sp>
        <p:nvSpPr>
          <p:cNvPr id="614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06CF0DC3-30D1-4780-8E6F-5C9240B679AA}" type="slidenum">
              <a:rPr lang="en-US" altLang="en-US" sz="1100">
                <a:solidFill>
                  <a:schemeClr val="tx1"/>
                </a:solidFill>
              </a:rPr>
              <a:pPr>
                <a:spcBef>
                  <a:spcPct val="0"/>
                </a:spcBef>
                <a:buFontTx/>
                <a:buNone/>
              </a:pPr>
              <a:t>61</a:t>
            </a:fld>
            <a:endParaRPr lang="en-US" altLang="en-US" sz="1100">
              <a:solidFill>
                <a:schemeClr val="tx1"/>
              </a:solidFill>
            </a:endParaRPr>
          </a:p>
        </p:txBody>
      </p:sp>
    </p:spTree>
    <p:extLst>
      <p:ext uri="{BB962C8B-B14F-4D97-AF65-F5344CB8AC3E}">
        <p14:creationId xmlns:p14="http://schemas.microsoft.com/office/powerpoint/2010/main" val="16456742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smtClean="0"/>
              <a:t>Price Sensitivity and Maturity</a:t>
            </a:r>
          </a:p>
        </p:txBody>
      </p:sp>
      <p:sp>
        <p:nvSpPr>
          <p:cNvPr id="7171" name="Rectangle 3"/>
          <p:cNvSpPr>
            <a:spLocks noGrp="1" noChangeArrowheads="1"/>
          </p:cNvSpPr>
          <p:nvPr>
            <p:ph idx="1"/>
          </p:nvPr>
        </p:nvSpPr>
        <p:spPr/>
        <p:txBody>
          <a:bodyPr/>
          <a:lstStyle/>
          <a:p>
            <a:r>
              <a:rPr lang="en-US" altLang="en-US" smtClean="0"/>
              <a:t>In general, the longer the term to maturity, the greater the sensitivity to interest rate changes</a:t>
            </a:r>
          </a:p>
          <a:p>
            <a:r>
              <a:rPr lang="en-US" altLang="en-US" smtClean="0"/>
              <a:t>The longer maturity bond has the greater drop in price because the payment is discounted a greater number of times.</a:t>
            </a:r>
          </a:p>
          <a:p>
            <a:endParaRPr lang="en-US" altLang="en-US" smtClean="0"/>
          </a:p>
        </p:txBody>
      </p:sp>
      <p:sp>
        <p:nvSpPr>
          <p:cNvPr id="717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BA156249-6AD1-4E99-9B22-5AC76E690EA0}" type="slidenum">
              <a:rPr lang="en-US" altLang="en-US" sz="1100">
                <a:solidFill>
                  <a:schemeClr val="tx1"/>
                </a:solidFill>
              </a:rPr>
              <a:pPr>
                <a:spcBef>
                  <a:spcPct val="0"/>
                </a:spcBef>
                <a:buFontTx/>
                <a:buNone/>
              </a:pPr>
              <a:t>62</a:t>
            </a:fld>
            <a:endParaRPr lang="en-US" altLang="en-US" sz="1100">
              <a:solidFill>
                <a:schemeClr val="tx1"/>
              </a:solidFill>
            </a:endParaRPr>
          </a:p>
        </p:txBody>
      </p:sp>
    </p:spTree>
    <p:extLst>
      <p:ext uri="{BB962C8B-B14F-4D97-AF65-F5344CB8AC3E}">
        <p14:creationId xmlns:p14="http://schemas.microsoft.com/office/powerpoint/2010/main" val="111234241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dirty="0" smtClean="0"/>
              <a:t>Coupon Effect</a:t>
            </a:r>
          </a:p>
        </p:txBody>
      </p:sp>
      <p:sp>
        <p:nvSpPr>
          <p:cNvPr id="8195" name="Rectangle 3"/>
          <p:cNvSpPr>
            <a:spLocks noGrp="1" noChangeArrowheads="1"/>
          </p:cNvSpPr>
          <p:nvPr>
            <p:ph idx="1"/>
          </p:nvPr>
        </p:nvSpPr>
        <p:spPr>
          <a:xfrm>
            <a:off x="609600" y="1933823"/>
            <a:ext cx="8229600" cy="4525963"/>
          </a:xfrm>
        </p:spPr>
        <p:txBody>
          <a:bodyPr/>
          <a:lstStyle/>
          <a:p>
            <a:r>
              <a:rPr lang="en-US" altLang="en-US" dirty="0" smtClean="0"/>
              <a:t>Bonds with identical maturities will respond differently to interest rate changes when the coupons differ. This is easily understood by recognizing that coupon bonds consist of a bundle of “zero-coupon” bonds. With higher coupons, more of the bond’s value is generated by cash flows which take place sooner in time. Consequently, it is less sensitive to changes in R.</a:t>
            </a:r>
          </a:p>
        </p:txBody>
      </p:sp>
      <p:sp>
        <p:nvSpPr>
          <p:cNvPr id="819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E69328DE-7AC3-426E-A5A2-8CF015DB8028}" type="slidenum">
              <a:rPr lang="en-US" altLang="en-US" sz="1100">
                <a:solidFill>
                  <a:schemeClr val="tx1"/>
                </a:solidFill>
              </a:rPr>
              <a:pPr>
                <a:spcBef>
                  <a:spcPct val="0"/>
                </a:spcBef>
                <a:buFontTx/>
                <a:buNone/>
              </a:pPr>
              <a:t>63</a:t>
            </a:fld>
            <a:endParaRPr lang="en-US" altLang="en-US" sz="1100">
              <a:solidFill>
                <a:schemeClr val="tx1"/>
              </a:solidFill>
            </a:endParaRPr>
          </a:p>
        </p:txBody>
      </p:sp>
    </p:spTree>
    <p:extLst>
      <p:ext uri="{BB962C8B-B14F-4D97-AF65-F5344CB8AC3E}">
        <p14:creationId xmlns:p14="http://schemas.microsoft.com/office/powerpoint/2010/main" val="638744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447784"/>
            <a:ext cx="7543800" cy="1450757"/>
          </a:xfrm>
        </p:spPr>
        <p:txBody>
          <a:bodyPr/>
          <a:lstStyle/>
          <a:p>
            <a:r>
              <a:rPr lang="en-US" altLang="en-US" smtClean="0"/>
              <a:t>Remarks on Preceding Slides</a:t>
            </a:r>
          </a:p>
        </p:txBody>
      </p:sp>
      <p:sp>
        <p:nvSpPr>
          <p:cNvPr id="9219" name="Rectangle 3"/>
          <p:cNvSpPr>
            <a:spLocks noGrp="1" noChangeArrowheads="1"/>
          </p:cNvSpPr>
          <p:nvPr>
            <p:ph idx="1"/>
          </p:nvPr>
        </p:nvSpPr>
        <p:spPr>
          <a:xfrm>
            <a:off x="511200" y="1898541"/>
            <a:ext cx="8229600" cy="4754563"/>
          </a:xfrm>
        </p:spPr>
        <p:txBody>
          <a:bodyPr/>
          <a:lstStyle/>
          <a:p>
            <a:r>
              <a:rPr lang="en-US" altLang="en-US" dirty="0" smtClean="0"/>
              <a:t>In general, longer maturity bonds experience greater price changes in response to any change in the discount rate</a:t>
            </a:r>
          </a:p>
          <a:p>
            <a:r>
              <a:rPr lang="en-US" altLang="en-US" dirty="0" smtClean="0"/>
              <a:t>The range of prices is greater when the coupon is lower</a:t>
            </a:r>
          </a:p>
          <a:p>
            <a:pPr lvl="1"/>
            <a:r>
              <a:rPr lang="en-US" altLang="en-US" dirty="0" smtClean="0"/>
              <a:t>A 6% bond will have a larger change in price in response to a 2% change than an 8% bond</a:t>
            </a:r>
          </a:p>
          <a:p>
            <a:pPr lvl="1"/>
            <a:r>
              <a:rPr lang="en-US" altLang="en-US" dirty="0" smtClean="0"/>
              <a:t>The 6% bond has greater interest rate risk</a:t>
            </a:r>
          </a:p>
        </p:txBody>
      </p:sp>
      <p:sp>
        <p:nvSpPr>
          <p:cNvPr id="9220" name="Slide Number Placeholder 3"/>
          <p:cNvSpPr>
            <a:spLocks noGrp="1"/>
          </p:cNvSpPr>
          <p:nvPr>
            <p:ph type="sldNum" sz="quarter" idx="10"/>
          </p:nvPr>
        </p:nvSpPr>
        <p:spPr>
          <a:xfrm>
            <a:off x="6781800" y="6324600"/>
            <a:ext cx="1981200" cy="323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ECD6A815-A8E3-4689-9FB7-D78027E34207}" type="slidenum">
              <a:rPr lang="en-US" altLang="en-US" sz="1100">
                <a:solidFill>
                  <a:schemeClr val="tx1"/>
                </a:solidFill>
              </a:rPr>
              <a:pPr>
                <a:spcBef>
                  <a:spcPct val="0"/>
                </a:spcBef>
                <a:buFontTx/>
                <a:buNone/>
              </a:pPr>
              <a:t>64</a:t>
            </a:fld>
            <a:endParaRPr lang="en-US" altLang="en-US" sz="1100">
              <a:solidFill>
                <a:schemeClr val="tx1"/>
              </a:solidFill>
            </a:endParaRPr>
          </a:p>
        </p:txBody>
      </p:sp>
    </p:spTree>
    <p:extLst>
      <p:ext uri="{BB962C8B-B14F-4D97-AF65-F5344CB8AC3E}">
        <p14:creationId xmlns:p14="http://schemas.microsoft.com/office/powerpoint/2010/main" val="242910518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26"/>
          <p:cNvSpPr>
            <a:spLocks noGrp="1" noChangeArrowheads="1"/>
          </p:cNvSpPr>
          <p:nvPr>
            <p:ph type="title"/>
          </p:nvPr>
        </p:nvSpPr>
        <p:spPr/>
        <p:txBody>
          <a:bodyPr/>
          <a:lstStyle/>
          <a:p>
            <a:r>
              <a:rPr lang="en-US" altLang="en-US" sz="3200" smtClean="0"/>
              <a:t>Extreme Examples With Equal Maturities</a:t>
            </a:r>
          </a:p>
        </p:txBody>
      </p:sp>
      <p:sp>
        <p:nvSpPr>
          <p:cNvPr id="10243" name="Rectangle 1027"/>
          <p:cNvSpPr>
            <a:spLocks noGrp="1" noChangeArrowheads="1"/>
          </p:cNvSpPr>
          <p:nvPr>
            <p:ph idx="1"/>
          </p:nvPr>
        </p:nvSpPr>
        <p:spPr>
          <a:xfrm>
            <a:off x="304800" y="1643311"/>
            <a:ext cx="8229600" cy="5181600"/>
          </a:xfrm>
        </p:spPr>
        <p:txBody>
          <a:bodyPr/>
          <a:lstStyle/>
          <a:p>
            <a:pPr marL="533400" indent="-533400"/>
            <a:r>
              <a:rPr lang="en-US" altLang="en-US" sz="2800" dirty="0" smtClean="0"/>
              <a:t>Consider two ten-year maturity instruments:</a:t>
            </a:r>
          </a:p>
          <a:p>
            <a:pPr marL="914400" lvl="1" indent="-457200"/>
            <a:r>
              <a:rPr lang="en-US" altLang="en-US" sz="2400" dirty="0" smtClean="0"/>
              <a:t>A ten-year zero coupon bond</a:t>
            </a:r>
          </a:p>
          <a:p>
            <a:pPr marL="914400" lvl="1" indent="-457200"/>
            <a:r>
              <a:rPr lang="en-US" altLang="en-US" sz="2400" dirty="0" smtClean="0"/>
              <a:t>A two-cash flow “bond” that pays $999.99 almost immediately and one penny ten years hence</a:t>
            </a:r>
          </a:p>
          <a:p>
            <a:pPr marL="533400" indent="-533400"/>
            <a:r>
              <a:rPr lang="en-US" altLang="en-US" sz="2800" dirty="0" smtClean="0"/>
              <a:t>Small changes in yield will have a large effect on the value of the zero but almost no impact on the hypothetical bond</a:t>
            </a:r>
          </a:p>
          <a:p>
            <a:pPr marL="533400" indent="-533400"/>
            <a:r>
              <a:rPr lang="en-US" altLang="en-US" sz="2800" dirty="0" smtClean="0"/>
              <a:t>Most bonds are between these extremes</a:t>
            </a:r>
          </a:p>
          <a:p>
            <a:pPr marL="914400" lvl="1" indent="-457200"/>
            <a:r>
              <a:rPr lang="en-US" altLang="en-US" sz="2400" dirty="0" smtClean="0"/>
              <a:t>The higher the coupon rate, the more similar the bond is to our hypothetical bond with higher value of cash flows arriving sooner</a:t>
            </a:r>
          </a:p>
        </p:txBody>
      </p:sp>
      <p:sp>
        <p:nvSpPr>
          <p:cNvPr id="1024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4C369D7E-D4B6-46DB-A98A-A209EEA4148D}" type="slidenum">
              <a:rPr lang="en-US" altLang="en-US" sz="1100">
                <a:solidFill>
                  <a:schemeClr val="tx1"/>
                </a:solidFill>
              </a:rPr>
              <a:pPr>
                <a:spcBef>
                  <a:spcPct val="0"/>
                </a:spcBef>
                <a:buFontTx/>
                <a:buNone/>
              </a:pPr>
              <a:t>65</a:t>
            </a:fld>
            <a:endParaRPr lang="en-US" altLang="en-US" sz="1100">
              <a:solidFill>
                <a:schemeClr val="tx1"/>
              </a:solidFill>
            </a:endParaRPr>
          </a:p>
        </p:txBody>
      </p:sp>
    </p:spTree>
    <p:extLst>
      <p:ext uri="{BB962C8B-B14F-4D97-AF65-F5344CB8AC3E}">
        <p14:creationId xmlns:p14="http://schemas.microsoft.com/office/powerpoint/2010/main" val="133247993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smtClean="0"/>
              <a:t>Duration</a:t>
            </a:r>
          </a:p>
        </p:txBody>
      </p:sp>
      <p:sp>
        <p:nvSpPr>
          <p:cNvPr id="11267" name="Rectangle 3"/>
          <p:cNvSpPr>
            <a:spLocks noGrp="1" noChangeArrowheads="1"/>
          </p:cNvSpPr>
          <p:nvPr>
            <p:ph idx="1"/>
          </p:nvPr>
        </p:nvSpPr>
        <p:spPr/>
        <p:txBody>
          <a:bodyPr/>
          <a:lstStyle/>
          <a:p>
            <a:r>
              <a:rPr lang="en-US" altLang="en-US" dirty="0" smtClean="0"/>
              <a:t>Duration</a:t>
            </a:r>
          </a:p>
          <a:p>
            <a:pPr lvl="1"/>
            <a:r>
              <a:rPr lang="en-US" altLang="en-US" dirty="0" smtClean="0"/>
              <a:t>Weighted average time to maturity using the relative present values of the cash flows as weights</a:t>
            </a:r>
          </a:p>
          <a:p>
            <a:pPr lvl="1"/>
            <a:r>
              <a:rPr lang="en-US" altLang="en-US" dirty="0" smtClean="0"/>
              <a:t>Combines the effects of differences in coupon rates and differences in maturity </a:t>
            </a:r>
          </a:p>
          <a:p>
            <a:pPr lvl="1"/>
            <a:r>
              <a:rPr lang="en-US" altLang="en-US" dirty="0" smtClean="0"/>
              <a:t>Based on elasticity of bond price with respect to interest rate</a:t>
            </a:r>
          </a:p>
          <a:p>
            <a:pPr lvl="1"/>
            <a:r>
              <a:rPr lang="en-US" altLang="en-US" dirty="0" smtClean="0"/>
              <a:t>The units of duration are years</a:t>
            </a:r>
          </a:p>
        </p:txBody>
      </p:sp>
      <p:sp>
        <p:nvSpPr>
          <p:cNvPr id="1126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EA5EC2C9-6597-4F81-AA58-A37EC951AFE2}" type="slidenum">
              <a:rPr lang="en-US" altLang="en-US" sz="1100">
                <a:solidFill>
                  <a:schemeClr val="tx1"/>
                </a:solidFill>
              </a:rPr>
              <a:pPr>
                <a:spcBef>
                  <a:spcPct val="0"/>
                </a:spcBef>
                <a:buFontTx/>
                <a:buNone/>
              </a:pPr>
              <a:t>66</a:t>
            </a:fld>
            <a:endParaRPr lang="en-US" altLang="en-US" sz="1100">
              <a:solidFill>
                <a:schemeClr val="tx1"/>
              </a:solidFill>
            </a:endParaRPr>
          </a:p>
        </p:txBody>
      </p:sp>
    </p:spTree>
    <p:extLst>
      <p:ext uri="{BB962C8B-B14F-4D97-AF65-F5344CB8AC3E}">
        <p14:creationId xmlns:p14="http://schemas.microsoft.com/office/powerpoint/2010/main" val="382592086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en-US" smtClean="0"/>
              <a:t>Macaulay Duration</a:t>
            </a:r>
          </a:p>
        </p:txBody>
      </p:sp>
      <p:sp>
        <p:nvSpPr>
          <p:cNvPr id="12291" name="Rectangle 3"/>
          <p:cNvSpPr>
            <a:spLocks noGrp="1" noChangeArrowheads="1"/>
          </p:cNvSpPr>
          <p:nvPr>
            <p:ph idx="1"/>
          </p:nvPr>
        </p:nvSpPr>
        <p:spPr>
          <a:xfrm>
            <a:off x="457200" y="1835592"/>
            <a:ext cx="8458200" cy="4525963"/>
          </a:xfrm>
        </p:spPr>
        <p:txBody>
          <a:bodyPr>
            <a:normAutofit lnSpcReduction="10000"/>
          </a:bodyPr>
          <a:lstStyle/>
          <a:p>
            <a:r>
              <a:rPr lang="en-US" altLang="en-US" dirty="0" smtClean="0"/>
              <a:t>Macaulay Duration </a:t>
            </a:r>
          </a:p>
          <a:p>
            <a:pPr lvl="1">
              <a:buFont typeface="Wingdings" panose="05000000000000000000" pitchFamily="2" charset="2"/>
              <a:buNone/>
            </a:pPr>
            <a:endParaRPr lang="en-US" altLang="en-US" sz="3200" dirty="0" smtClean="0"/>
          </a:p>
          <a:p>
            <a:pPr>
              <a:buFont typeface="Wingdings" panose="05000000000000000000" pitchFamily="2" charset="2"/>
              <a:buNone/>
            </a:pPr>
            <a:endParaRPr lang="en-US" altLang="en-US" dirty="0" smtClean="0"/>
          </a:p>
          <a:p>
            <a:pPr>
              <a:buFont typeface="Wingdings" panose="05000000000000000000" pitchFamily="2" charset="2"/>
              <a:buNone/>
            </a:pPr>
            <a:r>
              <a:rPr lang="en-US" altLang="en-US" dirty="0" smtClean="0"/>
              <a:t>Where</a:t>
            </a:r>
          </a:p>
          <a:p>
            <a:pPr>
              <a:buFont typeface="Wingdings" panose="05000000000000000000" pitchFamily="2" charset="2"/>
              <a:buNone/>
            </a:pPr>
            <a:r>
              <a:rPr lang="en-US" altLang="en-US" sz="2800" dirty="0" smtClean="0"/>
              <a:t>	D = Macaulay duration (in years)</a:t>
            </a:r>
          </a:p>
          <a:p>
            <a:pPr>
              <a:buFont typeface="Wingdings" panose="05000000000000000000" pitchFamily="2" charset="2"/>
              <a:buNone/>
            </a:pPr>
            <a:r>
              <a:rPr lang="en-US" altLang="en-US" sz="2800" dirty="0" smtClean="0"/>
              <a:t>	t = number of periods in the future</a:t>
            </a:r>
          </a:p>
          <a:p>
            <a:pPr>
              <a:buFont typeface="Wingdings" panose="05000000000000000000" pitchFamily="2" charset="2"/>
              <a:buNone/>
            </a:pPr>
            <a:r>
              <a:rPr lang="en-US" altLang="en-US" dirty="0" smtClean="0"/>
              <a:t> </a:t>
            </a:r>
            <a:r>
              <a:rPr lang="en-US" altLang="en-US" sz="2800" dirty="0" smtClean="0"/>
              <a:t>	</a:t>
            </a:r>
            <a:r>
              <a:rPr lang="en-US" altLang="en-US" sz="2800" dirty="0" err="1" smtClean="0"/>
              <a:t>CF</a:t>
            </a:r>
            <a:r>
              <a:rPr lang="en-US" altLang="en-US" sz="2800" baseline="-25000" dirty="0" err="1" smtClean="0"/>
              <a:t>t</a:t>
            </a:r>
            <a:r>
              <a:rPr lang="en-US" altLang="en-US" sz="2800" dirty="0" smtClean="0"/>
              <a:t> = cash flow to be delivered in t periods</a:t>
            </a:r>
          </a:p>
          <a:p>
            <a:pPr>
              <a:buFont typeface="Wingdings" panose="05000000000000000000" pitchFamily="2" charset="2"/>
              <a:buNone/>
            </a:pPr>
            <a:r>
              <a:rPr lang="en-US" altLang="en-US" sz="2800" dirty="0" smtClean="0"/>
              <a:t>	N= time-to-maturity </a:t>
            </a:r>
          </a:p>
          <a:p>
            <a:pPr>
              <a:buFont typeface="Wingdings" panose="05000000000000000000" pitchFamily="2" charset="2"/>
              <a:buNone/>
            </a:pPr>
            <a:r>
              <a:rPr lang="en-US" altLang="en-US" sz="2800" dirty="0" smtClean="0"/>
              <a:t>	</a:t>
            </a:r>
            <a:r>
              <a:rPr lang="en-US" altLang="en-US" sz="2800" dirty="0" err="1" smtClean="0"/>
              <a:t>DF</a:t>
            </a:r>
            <a:r>
              <a:rPr lang="en-US" altLang="en-US" sz="2800" baseline="-25000" dirty="0" err="1" smtClean="0"/>
              <a:t>t</a:t>
            </a:r>
            <a:r>
              <a:rPr lang="en-US" altLang="en-US" sz="2800" dirty="0" smtClean="0"/>
              <a:t> = discount factor </a:t>
            </a:r>
            <a:endParaRPr lang="en-US" altLang="en-US" dirty="0" smtClean="0"/>
          </a:p>
        </p:txBody>
      </p:sp>
      <p:sp>
        <p:nvSpPr>
          <p:cNvPr id="1229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2495C40E-02FA-4677-8C0D-CDC80EF775AE}" type="slidenum">
              <a:rPr lang="en-US" altLang="en-US" sz="1100">
                <a:solidFill>
                  <a:schemeClr val="tx1"/>
                </a:solidFill>
              </a:rPr>
              <a:pPr>
                <a:spcBef>
                  <a:spcPct val="0"/>
                </a:spcBef>
                <a:buFontTx/>
                <a:buNone/>
              </a:pPr>
              <a:t>67</a:t>
            </a:fld>
            <a:endParaRPr lang="en-US" altLang="en-US" sz="1100">
              <a:solidFill>
                <a:schemeClr val="tx1"/>
              </a:solidFill>
            </a:endParaRPr>
          </a:p>
        </p:txBody>
      </p:sp>
      <p:sp>
        <p:nvSpPr>
          <p:cNvPr id="12293" name="Rectangle 6"/>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spAutoFit/>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eaLnBrk="1" hangingPunct="1">
              <a:spcBef>
                <a:spcPct val="0"/>
              </a:spcBef>
              <a:buFontTx/>
              <a:buNone/>
            </a:pPr>
            <a:endParaRPr lang="en-US" altLang="en-US" sz="2400">
              <a:solidFill>
                <a:schemeClr val="tx1"/>
              </a:solidFill>
              <a:latin typeface="Times New Roman" panose="02020603050405020304" pitchFamily="18" charset="0"/>
            </a:endParaRPr>
          </a:p>
        </p:txBody>
      </p:sp>
      <p:pic>
        <p:nvPicPr>
          <p:cNvPr id="1229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851792"/>
            <a:ext cx="482917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47876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Grp="1" noChangeArrowheads="1"/>
          </p:cNvSpPr>
          <p:nvPr>
            <p:ph type="title"/>
          </p:nvPr>
        </p:nvSpPr>
        <p:spPr/>
        <p:txBody>
          <a:bodyPr/>
          <a:lstStyle/>
          <a:p>
            <a:r>
              <a:rPr lang="en-US" altLang="en-US" smtClean="0"/>
              <a:t>Duration</a:t>
            </a:r>
          </a:p>
        </p:txBody>
      </p:sp>
      <p:sp>
        <p:nvSpPr>
          <p:cNvPr id="13315" name="Rectangle 1027"/>
          <p:cNvSpPr>
            <a:spLocks noGrp="1" noChangeArrowheads="1"/>
          </p:cNvSpPr>
          <p:nvPr>
            <p:ph idx="1"/>
          </p:nvPr>
        </p:nvSpPr>
        <p:spPr>
          <a:xfrm>
            <a:off x="228600" y="2209800"/>
            <a:ext cx="8458200" cy="4754563"/>
          </a:xfrm>
        </p:spPr>
        <p:txBody>
          <a:bodyPr/>
          <a:lstStyle/>
          <a:p>
            <a:r>
              <a:rPr lang="en-US" altLang="en-US" dirty="0" smtClean="0"/>
              <a:t>Since the price (P) of the bond equals the sum of the present values of all its cash flows, we can state the duration formula another way:</a:t>
            </a:r>
          </a:p>
          <a:p>
            <a:endParaRPr lang="en-US" altLang="en-US" dirty="0" smtClean="0"/>
          </a:p>
          <a:p>
            <a:pPr>
              <a:buFont typeface="Wingdings" panose="05000000000000000000" pitchFamily="2" charset="2"/>
              <a:buNone/>
            </a:pPr>
            <a:r>
              <a:rPr lang="en-US" altLang="en-US" sz="3600" dirty="0" smtClean="0"/>
              <a:t>	</a:t>
            </a:r>
          </a:p>
          <a:p>
            <a:r>
              <a:rPr lang="en-US" altLang="en-US" dirty="0" smtClean="0"/>
              <a:t>Notice the weights correspond to the </a:t>
            </a:r>
            <a:r>
              <a:rPr lang="en-US" altLang="en-US" i="1" dirty="0" smtClean="0"/>
              <a:t>relative</a:t>
            </a:r>
            <a:r>
              <a:rPr lang="en-US" altLang="en-US" dirty="0" smtClean="0"/>
              <a:t> present values of the cash flows</a:t>
            </a:r>
          </a:p>
        </p:txBody>
      </p:sp>
      <p:sp>
        <p:nvSpPr>
          <p:cNvPr id="1331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38D62A1B-F3EF-4CE4-9958-50F5397A5EC7}" type="slidenum">
              <a:rPr lang="en-US" altLang="en-US" sz="1100">
                <a:solidFill>
                  <a:schemeClr val="tx1"/>
                </a:solidFill>
              </a:rPr>
              <a:pPr>
                <a:spcBef>
                  <a:spcPct val="0"/>
                </a:spcBef>
                <a:buFontTx/>
                <a:buNone/>
              </a:pPr>
              <a:t>68</a:t>
            </a:fld>
            <a:endParaRPr lang="en-US" altLang="en-US" sz="1100">
              <a:solidFill>
                <a:schemeClr val="tx1"/>
              </a:solidFill>
            </a:endParaRPr>
          </a:p>
        </p:txBody>
      </p:sp>
      <p:sp>
        <p:nvSpPr>
          <p:cNvPr id="13317" name="Rectangle 6"/>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spAutoFit/>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eaLnBrk="1" hangingPunct="1">
              <a:spcBef>
                <a:spcPct val="0"/>
              </a:spcBef>
              <a:buFontTx/>
              <a:buNone/>
            </a:pPr>
            <a:endParaRPr lang="en-US" altLang="en-US" sz="2400">
              <a:solidFill>
                <a:schemeClr val="tx1"/>
              </a:solidFill>
              <a:latin typeface="Times New Roman" panose="02020603050405020304" pitchFamily="18" charset="0"/>
            </a:endParaRPr>
          </a:p>
        </p:txBody>
      </p:sp>
      <p:pic>
        <p:nvPicPr>
          <p:cNvPr id="13318" name="Picture 5"/>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9400" y="3352800"/>
            <a:ext cx="2057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64589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smtClean="0"/>
              <a:t>Semiannual Cash Flows</a:t>
            </a:r>
          </a:p>
        </p:txBody>
      </p:sp>
      <p:sp>
        <p:nvSpPr>
          <p:cNvPr id="14339" name="Content Placeholder 2"/>
          <p:cNvSpPr>
            <a:spLocks noGrp="1"/>
          </p:cNvSpPr>
          <p:nvPr>
            <p:ph idx="1"/>
          </p:nvPr>
        </p:nvSpPr>
        <p:spPr>
          <a:xfrm>
            <a:off x="381000" y="1905000"/>
            <a:ext cx="8229600" cy="4830763"/>
          </a:xfrm>
        </p:spPr>
        <p:txBody>
          <a:bodyPr/>
          <a:lstStyle/>
          <a:p>
            <a:r>
              <a:rPr lang="en-US" altLang="en-US" dirty="0" smtClean="0"/>
              <a:t>It is important to see that we must express </a:t>
            </a:r>
            <a:r>
              <a:rPr lang="en-US" altLang="en-US" i="1" dirty="0" smtClean="0"/>
              <a:t>t</a:t>
            </a:r>
            <a:r>
              <a:rPr lang="en-US" altLang="en-US" dirty="0" smtClean="0"/>
              <a:t> in years, and the present values are computed using the appropriate </a:t>
            </a:r>
            <a:r>
              <a:rPr lang="en-US" altLang="en-US" i="1" dirty="0" smtClean="0"/>
              <a:t>periodic</a:t>
            </a:r>
            <a:r>
              <a:rPr lang="en-US" altLang="en-US" b="1" dirty="0" smtClean="0"/>
              <a:t> </a:t>
            </a:r>
            <a:r>
              <a:rPr lang="en-US" altLang="en-US" dirty="0" smtClean="0"/>
              <a:t>interest rate. For semiannual cash flows, Macaulay duration, D is equal to:</a:t>
            </a:r>
          </a:p>
        </p:txBody>
      </p:sp>
      <p:sp>
        <p:nvSpPr>
          <p:cNvPr id="1434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37130BED-ED8D-41FF-BA28-26DAEFF00F85}" type="slidenum">
              <a:rPr lang="en-US" altLang="en-US" sz="1100">
                <a:solidFill>
                  <a:schemeClr val="tx1"/>
                </a:solidFill>
              </a:rPr>
              <a:pPr>
                <a:spcBef>
                  <a:spcPct val="0"/>
                </a:spcBef>
                <a:buFontTx/>
                <a:buNone/>
              </a:pPr>
              <a:t>69</a:t>
            </a:fld>
            <a:endParaRPr lang="en-US" altLang="en-US" sz="1100">
              <a:solidFill>
                <a:schemeClr val="tx1"/>
              </a:solidFill>
            </a:endParaRPr>
          </a:p>
        </p:txBody>
      </p:sp>
      <p:sp>
        <p:nvSpPr>
          <p:cNvPr id="14341" name="Rectangle 2"/>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spAutoFit/>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eaLnBrk="1" hangingPunct="1">
              <a:spcBef>
                <a:spcPct val="0"/>
              </a:spcBef>
              <a:buFontTx/>
              <a:buNone/>
            </a:pPr>
            <a:endParaRPr lang="en-US" altLang="en-US" sz="2400">
              <a:solidFill>
                <a:schemeClr val="tx1"/>
              </a:solidFill>
              <a:latin typeface="Times New Roman" panose="02020603050405020304" pitchFamily="18" charset="0"/>
            </a:endParaRPr>
          </a:p>
        </p:txBody>
      </p:sp>
      <p:sp>
        <p:nvSpPr>
          <p:cNvPr id="14342" name="Rectangle 4"/>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spAutoFit/>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eaLnBrk="1" hangingPunct="1">
              <a:spcBef>
                <a:spcPct val="0"/>
              </a:spcBef>
              <a:buFontTx/>
              <a:buNone/>
            </a:pPr>
            <a:endParaRPr lang="en-US" altLang="en-US" sz="2400">
              <a:solidFill>
                <a:schemeClr val="tx1"/>
              </a:solidFill>
              <a:latin typeface="Times New Roman" panose="02020603050405020304" pitchFamily="18" charset="0"/>
            </a:endParaRPr>
          </a:p>
        </p:txBody>
      </p:sp>
      <p:pic>
        <p:nvPicPr>
          <p:cNvPr id="1434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3352800"/>
            <a:ext cx="3657600" cy="233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422744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381000"/>
            <a:ext cx="8229600" cy="1143000"/>
          </a:xfrm>
        </p:spPr>
        <p:txBody>
          <a:bodyPr/>
          <a:lstStyle/>
          <a:p>
            <a:r>
              <a:rPr lang="en-US" altLang="en-US" sz="4000" smtClean="0"/>
              <a:t>Duration of Zero-Coupon Bond</a:t>
            </a:r>
          </a:p>
        </p:txBody>
      </p:sp>
      <p:sp>
        <p:nvSpPr>
          <p:cNvPr id="15363" name="Rectangle 3"/>
          <p:cNvSpPr>
            <a:spLocks noGrp="1" noChangeArrowheads="1"/>
          </p:cNvSpPr>
          <p:nvPr>
            <p:ph idx="1"/>
          </p:nvPr>
        </p:nvSpPr>
        <p:spPr/>
        <p:txBody>
          <a:bodyPr/>
          <a:lstStyle/>
          <a:p>
            <a:r>
              <a:rPr lang="en-US" altLang="en-US" smtClean="0"/>
              <a:t>For a zero-coupon bond, Macaulay duration equals maturity since 100% of its present value is generated by the payment of the face value, at maturity</a:t>
            </a:r>
          </a:p>
          <a:p>
            <a:r>
              <a:rPr lang="en-US" altLang="en-US" smtClean="0"/>
              <a:t>For all other bonds, duration &lt; maturity</a:t>
            </a:r>
          </a:p>
        </p:txBody>
      </p:sp>
      <p:sp>
        <p:nvSpPr>
          <p:cNvPr id="1536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EACD18CC-2AA9-4D9C-9D74-96F6735DE943}" type="slidenum">
              <a:rPr lang="en-US" altLang="en-US" sz="1100">
                <a:solidFill>
                  <a:schemeClr val="tx1"/>
                </a:solidFill>
              </a:rPr>
              <a:pPr>
                <a:spcBef>
                  <a:spcPct val="0"/>
                </a:spcBef>
                <a:buFontTx/>
                <a:buNone/>
              </a:pPr>
              <a:t>70</a:t>
            </a:fld>
            <a:endParaRPr lang="en-US" altLang="en-US" sz="1100">
              <a:solidFill>
                <a:schemeClr val="tx1"/>
              </a:solidFill>
            </a:endParaRPr>
          </a:p>
        </p:txBody>
      </p:sp>
    </p:spTree>
    <p:extLst>
      <p:ext uri="{BB962C8B-B14F-4D97-AF65-F5344CB8AC3E}">
        <p14:creationId xmlns:p14="http://schemas.microsoft.com/office/powerpoint/2010/main" val="25565712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en-US" smtClean="0"/>
              <a:t>Computing duration</a:t>
            </a:r>
          </a:p>
        </p:txBody>
      </p:sp>
      <p:sp>
        <p:nvSpPr>
          <p:cNvPr id="16387" name="Rectangle 3"/>
          <p:cNvSpPr>
            <a:spLocks noGrp="1" noChangeArrowheads="1"/>
          </p:cNvSpPr>
          <p:nvPr>
            <p:ph idx="1"/>
          </p:nvPr>
        </p:nvSpPr>
        <p:spPr>
          <a:xfrm>
            <a:off x="480060" y="1981200"/>
            <a:ext cx="8229600" cy="4525963"/>
          </a:xfrm>
        </p:spPr>
        <p:txBody>
          <a:bodyPr/>
          <a:lstStyle/>
          <a:p>
            <a:r>
              <a:rPr lang="en-US" altLang="en-US" dirty="0" smtClean="0"/>
              <a:t>Consider a 2-year, 8% coupon bond, with a face value of $1,000 and yield-to-maturity of 12%</a:t>
            </a:r>
          </a:p>
          <a:p>
            <a:r>
              <a:rPr lang="en-US" altLang="en-US" dirty="0" smtClean="0"/>
              <a:t>Coupons are paid semi-annually</a:t>
            </a:r>
          </a:p>
          <a:p>
            <a:r>
              <a:rPr lang="en-US" altLang="en-US" dirty="0" smtClean="0"/>
              <a:t>Therefore, each coupon payment is $40 and the per period YTM is (1/2) × 12% = 6%</a:t>
            </a:r>
          </a:p>
          <a:p>
            <a:r>
              <a:rPr lang="en-US" altLang="en-US" dirty="0" smtClean="0"/>
              <a:t>Present value of each cash flow equals </a:t>
            </a:r>
            <a:r>
              <a:rPr lang="en-US" altLang="en-US" dirty="0" err="1" smtClean="0"/>
              <a:t>CF</a:t>
            </a:r>
            <a:r>
              <a:rPr lang="en-US" altLang="en-US" baseline="-25000" dirty="0" err="1" smtClean="0"/>
              <a:t>t</a:t>
            </a:r>
            <a:r>
              <a:rPr lang="en-US" altLang="en-US" dirty="0" smtClean="0"/>
              <a:t> ÷ (1+ 0.06)</a:t>
            </a:r>
            <a:r>
              <a:rPr lang="en-US" altLang="en-US" baseline="30000" dirty="0" smtClean="0"/>
              <a:t>t</a:t>
            </a:r>
            <a:r>
              <a:rPr lang="en-US" altLang="en-US" dirty="0" smtClean="0"/>
              <a:t> where </a:t>
            </a:r>
            <a:r>
              <a:rPr lang="en-US" altLang="en-US" i="1" dirty="0" smtClean="0"/>
              <a:t>t</a:t>
            </a:r>
            <a:r>
              <a:rPr lang="en-US" altLang="en-US" dirty="0" smtClean="0"/>
              <a:t> is the period number</a:t>
            </a:r>
          </a:p>
        </p:txBody>
      </p:sp>
      <p:sp>
        <p:nvSpPr>
          <p:cNvPr id="1638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BAD7E967-E815-4180-BE12-CE3C5CC9D561}" type="slidenum">
              <a:rPr lang="en-US" altLang="en-US" sz="1100">
                <a:solidFill>
                  <a:schemeClr val="tx1"/>
                </a:solidFill>
              </a:rPr>
              <a:pPr>
                <a:spcBef>
                  <a:spcPct val="0"/>
                </a:spcBef>
                <a:buFontTx/>
                <a:buNone/>
              </a:pPr>
              <a:t>71</a:t>
            </a:fld>
            <a:endParaRPr lang="en-US" altLang="en-US" sz="1100">
              <a:solidFill>
                <a:schemeClr val="tx1"/>
              </a:solidFill>
            </a:endParaRPr>
          </a:p>
        </p:txBody>
      </p:sp>
    </p:spTree>
    <p:extLst>
      <p:ext uri="{BB962C8B-B14F-4D97-AF65-F5344CB8AC3E}">
        <p14:creationId xmlns:p14="http://schemas.microsoft.com/office/powerpoint/2010/main" val="37862974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81000" y="381000"/>
            <a:ext cx="8763000" cy="1295400"/>
          </a:xfrm>
        </p:spPr>
        <p:txBody>
          <a:bodyPr/>
          <a:lstStyle/>
          <a:p>
            <a:pPr algn="l"/>
            <a:r>
              <a:rPr lang="en-US" altLang="en-US" sz="2800" dirty="0" smtClean="0"/>
              <a:t>   </a:t>
            </a:r>
            <a:r>
              <a:rPr lang="en-US" altLang="en-US" sz="3600" dirty="0" smtClean="0"/>
              <a:t>Duration of 2-year, 8% bond: </a:t>
            </a:r>
            <a:br>
              <a:rPr lang="en-US" altLang="en-US" sz="3600" dirty="0" smtClean="0"/>
            </a:br>
            <a:r>
              <a:rPr lang="en-US" altLang="en-US" sz="3600" dirty="0" smtClean="0"/>
              <a:t>   Face value = $1,000, YTM = 12%</a:t>
            </a:r>
            <a:endParaRPr lang="en-US" altLang="en-US" sz="5400" dirty="0" smtClean="0"/>
          </a:p>
        </p:txBody>
      </p:sp>
      <p:graphicFrame>
        <p:nvGraphicFramePr>
          <p:cNvPr id="17411" name="Object 2"/>
          <p:cNvGraphicFramePr>
            <a:graphicFrameLocks noGrp="1" noChangeAspect="1"/>
          </p:cNvGraphicFramePr>
          <p:nvPr>
            <p:ph type="tbl" idx="1"/>
          </p:nvPr>
        </p:nvGraphicFramePr>
        <p:xfrm>
          <a:off x="381000" y="2014538"/>
          <a:ext cx="8358188" cy="4567237"/>
        </p:xfrm>
        <a:graphic>
          <a:graphicData uri="http://schemas.openxmlformats.org/presentationml/2006/ole">
            <mc:AlternateContent xmlns:mc="http://schemas.openxmlformats.org/markup-compatibility/2006">
              <mc:Choice xmlns:v="urn:schemas-microsoft-com:vml" Requires="v">
                <p:oleObj spid="_x0000_s81923" name="Document" r:id="rId3" imgW="8368284" imgH="4572000" progId="Word.Document.8">
                  <p:embed/>
                </p:oleObj>
              </mc:Choice>
              <mc:Fallback>
                <p:oleObj name="Document" r:id="rId3" imgW="8368284" imgH="4572000" progId="Word.Documen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014538"/>
                        <a:ext cx="8358188" cy="456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7849338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p:cNvSpPr>
            <a:spLocks noGrp="1" noChangeArrowheads="1"/>
          </p:cNvSpPr>
          <p:nvPr>
            <p:ph type="title"/>
          </p:nvPr>
        </p:nvSpPr>
        <p:spPr/>
        <p:txBody>
          <a:bodyPr/>
          <a:lstStyle/>
          <a:p>
            <a:r>
              <a:rPr lang="en-US" altLang="en-US" smtClean="0"/>
              <a:t>Special Case</a:t>
            </a:r>
          </a:p>
        </p:txBody>
      </p:sp>
      <p:sp>
        <p:nvSpPr>
          <p:cNvPr id="19459" name="Rectangle 1027"/>
          <p:cNvSpPr>
            <a:spLocks noGrp="1" noChangeArrowheads="1"/>
          </p:cNvSpPr>
          <p:nvPr>
            <p:ph idx="1"/>
          </p:nvPr>
        </p:nvSpPr>
        <p:spPr/>
        <p:txBody>
          <a:bodyPr/>
          <a:lstStyle/>
          <a:p>
            <a:pPr>
              <a:defRPr/>
            </a:pPr>
            <a:r>
              <a:rPr lang="en-US" dirty="0" smtClean="0"/>
              <a:t>Maturity of a </a:t>
            </a:r>
            <a:r>
              <a:rPr lang="en-US" dirty="0" err="1" smtClean="0"/>
              <a:t>consol</a:t>
            </a:r>
            <a:r>
              <a:rPr lang="en-US" dirty="0" smtClean="0"/>
              <a:t> (perpetuity): </a:t>
            </a:r>
          </a:p>
          <a:p>
            <a:pPr marL="0" indent="0">
              <a:buFont typeface="Wingdings" panose="05000000000000000000" pitchFamily="2" charset="2"/>
              <a:buNone/>
              <a:defRPr/>
            </a:pPr>
            <a:r>
              <a:rPr lang="en-US" dirty="0"/>
              <a:t>	</a:t>
            </a:r>
            <a:r>
              <a:rPr lang="en-US" dirty="0" smtClean="0"/>
              <a:t>M = </a:t>
            </a:r>
            <a:r>
              <a:rPr lang="en-US" dirty="0" smtClean="0">
                <a:sym typeface="Symbol" panose="05050102010706020507" pitchFamily="18" charset="2"/>
              </a:rPr>
              <a:t></a:t>
            </a:r>
          </a:p>
          <a:p>
            <a:pPr>
              <a:defRPr/>
            </a:pPr>
            <a:r>
              <a:rPr lang="en-US" dirty="0" smtClean="0">
                <a:sym typeface="Symbol" panose="05050102010706020507" pitchFamily="18" charset="2"/>
              </a:rPr>
              <a:t>Duration of a </a:t>
            </a:r>
            <a:r>
              <a:rPr lang="en-US" dirty="0" err="1" smtClean="0">
                <a:sym typeface="Symbol" panose="05050102010706020507" pitchFamily="18" charset="2"/>
              </a:rPr>
              <a:t>consol</a:t>
            </a:r>
            <a:r>
              <a:rPr lang="en-US" dirty="0" smtClean="0">
                <a:sym typeface="Symbol" panose="05050102010706020507" pitchFamily="18" charset="2"/>
              </a:rPr>
              <a:t> (perpetuity): </a:t>
            </a:r>
          </a:p>
          <a:p>
            <a:pPr marL="0" indent="0">
              <a:buFont typeface="Wingdings" panose="05000000000000000000" pitchFamily="2" charset="2"/>
              <a:buNone/>
              <a:defRPr/>
            </a:pPr>
            <a:r>
              <a:rPr lang="en-US" dirty="0">
                <a:sym typeface="Symbol" panose="05050102010706020507" pitchFamily="18" charset="2"/>
              </a:rPr>
              <a:t>	</a:t>
            </a:r>
            <a:r>
              <a:rPr lang="en-US" dirty="0" smtClean="0">
                <a:sym typeface="Symbol" panose="05050102010706020507" pitchFamily="18" charset="2"/>
              </a:rPr>
              <a:t>D = 1 + 1/R</a:t>
            </a:r>
          </a:p>
        </p:txBody>
      </p:sp>
      <p:sp>
        <p:nvSpPr>
          <p:cNvPr id="1843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6665745A-977C-4EAB-ABAB-F09C923750C5}" type="slidenum">
              <a:rPr lang="en-US" altLang="en-US" sz="1100">
                <a:solidFill>
                  <a:schemeClr val="tx1"/>
                </a:solidFill>
              </a:rPr>
              <a:pPr>
                <a:spcBef>
                  <a:spcPct val="0"/>
                </a:spcBef>
                <a:buFontTx/>
                <a:buNone/>
              </a:pPr>
              <a:t>73</a:t>
            </a:fld>
            <a:endParaRPr lang="en-US" altLang="en-US" sz="1100">
              <a:solidFill>
                <a:schemeClr val="tx1"/>
              </a:solidFill>
            </a:endParaRPr>
          </a:p>
        </p:txBody>
      </p:sp>
    </p:spTree>
    <p:extLst>
      <p:ext uri="{BB962C8B-B14F-4D97-AF65-F5344CB8AC3E}">
        <p14:creationId xmlns:p14="http://schemas.microsoft.com/office/powerpoint/2010/main" val="34955598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smtClean="0"/>
              <a:t>Features of Duration</a:t>
            </a:r>
          </a:p>
        </p:txBody>
      </p:sp>
      <p:sp>
        <p:nvSpPr>
          <p:cNvPr id="19459" name="Rectangle 3"/>
          <p:cNvSpPr>
            <a:spLocks noGrp="1" noChangeArrowheads="1"/>
          </p:cNvSpPr>
          <p:nvPr>
            <p:ph idx="1"/>
          </p:nvPr>
        </p:nvSpPr>
        <p:spPr/>
        <p:txBody>
          <a:bodyPr/>
          <a:lstStyle/>
          <a:p>
            <a:r>
              <a:rPr lang="en-US" altLang="en-US" smtClean="0"/>
              <a:t>Duration and maturity</a:t>
            </a:r>
          </a:p>
          <a:p>
            <a:pPr lvl="1"/>
            <a:r>
              <a:rPr lang="en-US" altLang="en-US" smtClean="0"/>
              <a:t>D increases with M, but at a decreasing rate</a:t>
            </a:r>
          </a:p>
          <a:p>
            <a:r>
              <a:rPr lang="en-US" altLang="en-US" smtClean="0"/>
              <a:t>Duration and yield-to-maturity</a:t>
            </a:r>
          </a:p>
          <a:p>
            <a:pPr lvl="1"/>
            <a:r>
              <a:rPr lang="en-US" altLang="en-US" smtClean="0"/>
              <a:t>D decreases as yield increases</a:t>
            </a:r>
          </a:p>
          <a:p>
            <a:r>
              <a:rPr lang="en-US" altLang="en-US" smtClean="0"/>
              <a:t>Duration and coupon interest</a:t>
            </a:r>
          </a:p>
          <a:p>
            <a:pPr lvl="1"/>
            <a:r>
              <a:rPr lang="en-US" altLang="en-US" smtClean="0"/>
              <a:t>D decreases as coupon increases</a:t>
            </a:r>
          </a:p>
        </p:txBody>
      </p:sp>
      <p:sp>
        <p:nvSpPr>
          <p:cNvPr id="1946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13A14BDC-A199-485B-B2F3-61FB36DDCE74}" type="slidenum">
              <a:rPr lang="en-US" altLang="en-US" sz="1100">
                <a:solidFill>
                  <a:schemeClr val="tx1"/>
                </a:solidFill>
              </a:rPr>
              <a:pPr>
                <a:spcBef>
                  <a:spcPct val="0"/>
                </a:spcBef>
                <a:buFontTx/>
                <a:buNone/>
              </a:pPr>
              <a:t>74</a:t>
            </a:fld>
            <a:endParaRPr lang="en-US" altLang="en-US" sz="1100">
              <a:solidFill>
                <a:schemeClr val="tx1"/>
              </a:solidFill>
            </a:endParaRPr>
          </a:p>
        </p:txBody>
      </p:sp>
    </p:spTree>
    <p:extLst>
      <p:ext uri="{BB962C8B-B14F-4D97-AF65-F5344CB8AC3E}">
        <p14:creationId xmlns:p14="http://schemas.microsoft.com/office/powerpoint/2010/main" val="121457643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altLang="en-US" smtClean="0"/>
              <a:t>Economic Interpretation </a:t>
            </a:r>
          </a:p>
        </p:txBody>
      </p:sp>
      <p:sp>
        <p:nvSpPr>
          <p:cNvPr id="20483" name="Rectangle 3"/>
          <p:cNvSpPr>
            <a:spLocks noGrp="1" noChangeArrowheads="1"/>
          </p:cNvSpPr>
          <p:nvPr>
            <p:ph idx="1"/>
          </p:nvPr>
        </p:nvSpPr>
        <p:spPr/>
        <p:txBody>
          <a:bodyPr/>
          <a:lstStyle/>
          <a:p>
            <a:r>
              <a:rPr lang="en-US" altLang="en-US" smtClean="0"/>
              <a:t>Duration is a measure of interest rate sensitivity or elasticity of a liability or asset:</a:t>
            </a:r>
          </a:p>
          <a:p>
            <a:pPr>
              <a:buFont typeface="Wingdings" panose="05000000000000000000" pitchFamily="2" charset="2"/>
              <a:buNone/>
            </a:pPr>
            <a:r>
              <a:rPr lang="en-US" altLang="en-US" smtClean="0"/>
              <a:t>	[</a:t>
            </a:r>
            <a:r>
              <a:rPr lang="el-GR" altLang="en-US" smtClean="0">
                <a:cs typeface="Arial" panose="020B0604020202020204" pitchFamily="34" charset="0"/>
              </a:rPr>
              <a:t>Δ</a:t>
            </a:r>
            <a:r>
              <a:rPr lang="en-US" altLang="en-US" smtClean="0"/>
              <a:t>P/P] </a:t>
            </a:r>
            <a:r>
              <a:rPr lang="en-US" altLang="en-US" smtClean="0">
                <a:sym typeface="Symbol" panose="05050102010706020507" pitchFamily="18" charset="2"/>
              </a:rPr>
              <a:t> </a:t>
            </a:r>
            <a:r>
              <a:rPr lang="en-US" altLang="en-US" smtClean="0"/>
              <a:t>[</a:t>
            </a:r>
            <a:r>
              <a:rPr lang="el-GR" altLang="en-US" smtClean="0">
                <a:cs typeface="Arial" panose="020B0604020202020204" pitchFamily="34" charset="0"/>
              </a:rPr>
              <a:t>Δ</a:t>
            </a:r>
            <a:r>
              <a:rPr lang="en-US" altLang="en-US" smtClean="0"/>
              <a:t>R/(1+R)] = -D </a:t>
            </a:r>
          </a:p>
          <a:p>
            <a:pPr>
              <a:buFont typeface="Wingdings" panose="05000000000000000000" pitchFamily="2" charset="2"/>
              <a:buNone/>
            </a:pPr>
            <a:endParaRPr lang="en-US" altLang="en-US" smtClean="0"/>
          </a:p>
          <a:p>
            <a:pPr>
              <a:buFont typeface="Wingdings" panose="05000000000000000000" pitchFamily="2" charset="2"/>
              <a:buNone/>
            </a:pPr>
            <a:r>
              <a:rPr lang="en-US" altLang="en-US" smtClean="0"/>
              <a:t>Or equivalently,</a:t>
            </a:r>
          </a:p>
          <a:p>
            <a:pPr>
              <a:buFont typeface="Wingdings" panose="05000000000000000000" pitchFamily="2" charset="2"/>
              <a:buNone/>
            </a:pPr>
            <a:r>
              <a:rPr lang="el-GR" altLang="en-US" smtClean="0">
                <a:cs typeface="Arial" panose="020B0604020202020204" pitchFamily="34" charset="0"/>
              </a:rPr>
              <a:t>Δ</a:t>
            </a:r>
            <a:r>
              <a:rPr lang="en-US" altLang="en-US" smtClean="0"/>
              <a:t>P/P = -D[</a:t>
            </a:r>
            <a:r>
              <a:rPr lang="el-GR" altLang="en-US" smtClean="0">
                <a:cs typeface="Arial" panose="020B0604020202020204" pitchFamily="34" charset="0"/>
              </a:rPr>
              <a:t>Δ</a:t>
            </a:r>
            <a:r>
              <a:rPr lang="en-US" altLang="en-US" smtClean="0"/>
              <a:t>R/(1+R)] = -MD × </a:t>
            </a:r>
            <a:r>
              <a:rPr lang="el-GR" altLang="en-US" smtClean="0">
                <a:cs typeface="Arial" panose="020B0604020202020204" pitchFamily="34" charset="0"/>
              </a:rPr>
              <a:t>Δ</a:t>
            </a:r>
            <a:r>
              <a:rPr lang="en-US" altLang="en-US" smtClean="0"/>
              <a:t>R</a:t>
            </a:r>
          </a:p>
          <a:p>
            <a:pPr>
              <a:buFont typeface="Wingdings" panose="05000000000000000000" pitchFamily="2" charset="2"/>
              <a:buNone/>
            </a:pPr>
            <a:r>
              <a:rPr lang="en-US" altLang="en-US" smtClean="0"/>
              <a:t>where MD is modified duration</a:t>
            </a:r>
          </a:p>
        </p:txBody>
      </p:sp>
      <p:sp>
        <p:nvSpPr>
          <p:cNvPr id="2048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5C8ABA1D-50B7-4097-94CA-1A150DD506F2}" type="slidenum">
              <a:rPr lang="en-US" altLang="en-US" sz="1100">
                <a:solidFill>
                  <a:schemeClr val="tx1"/>
                </a:solidFill>
              </a:rPr>
              <a:pPr>
                <a:spcBef>
                  <a:spcPct val="0"/>
                </a:spcBef>
                <a:buFontTx/>
                <a:buNone/>
              </a:pPr>
              <a:t>75</a:t>
            </a:fld>
            <a:endParaRPr lang="en-US" altLang="en-US" sz="1100">
              <a:solidFill>
                <a:schemeClr val="tx1"/>
              </a:solidFill>
            </a:endParaRPr>
          </a:p>
        </p:txBody>
      </p:sp>
    </p:spTree>
    <p:extLst>
      <p:ext uri="{BB962C8B-B14F-4D97-AF65-F5344CB8AC3E}">
        <p14:creationId xmlns:p14="http://schemas.microsoft.com/office/powerpoint/2010/main" val="24250125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smtClean="0"/>
              <a:t>Economic Interpretation</a:t>
            </a:r>
          </a:p>
        </p:txBody>
      </p:sp>
      <p:sp>
        <p:nvSpPr>
          <p:cNvPr id="21507" name="Rectangle 3"/>
          <p:cNvSpPr>
            <a:spLocks noGrp="1" noChangeArrowheads="1"/>
          </p:cNvSpPr>
          <p:nvPr>
            <p:ph idx="1"/>
          </p:nvPr>
        </p:nvSpPr>
        <p:spPr/>
        <p:txBody>
          <a:bodyPr/>
          <a:lstStyle/>
          <a:p>
            <a:r>
              <a:rPr lang="en-US" altLang="en-US" smtClean="0"/>
              <a:t>To estimate the change in price, we can rewrite this as:</a:t>
            </a:r>
          </a:p>
          <a:p>
            <a:pPr>
              <a:buFont typeface="Wingdings" panose="05000000000000000000" pitchFamily="2" charset="2"/>
              <a:buNone/>
            </a:pPr>
            <a:r>
              <a:rPr lang="en-US" altLang="en-US" smtClean="0"/>
              <a:t>	</a:t>
            </a:r>
            <a:r>
              <a:rPr lang="el-GR" altLang="en-US" smtClean="0">
                <a:cs typeface="Arial" panose="020B0604020202020204" pitchFamily="34" charset="0"/>
              </a:rPr>
              <a:t>Δ</a:t>
            </a:r>
            <a:r>
              <a:rPr lang="en-US" altLang="en-US" smtClean="0"/>
              <a:t>P = -D[</a:t>
            </a:r>
            <a:r>
              <a:rPr lang="el-GR" altLang="en-US" smtClean="0">
                <a:cs typeface="Arial" panose="020B0604020202020204" pitchFamily="34" charset="0"/>
              </a:rPr>
              <a:t>Δ</a:t>
            </a:r>
            <a:r>
              <a:rPr lang="en-US" altLang="en-US" smtClean="0"/>
              <a:t>R/(1+R)]P = -(MD) × (</a:t>
            </a:r>
            <a:r>
              <a:rPr lang="el-GR" altLang="en-US" smtClean="0">
                <a:cs typeface="Arial" panose="020B0604020202020204" pitchFamily="34" charset="0"/>
              </a:rPr>
              <a:t>Δ</a:t>
            </a:r>
            <a:r>
              <a:rPr lang="en-US" altLang="en-US" smtClean="0"/>
              <a:t>R) × (P)</a:t>
            </a:r>
          </a:p>
          <a:p>
            <a:pPr>
              <a:buFont typeface="Wingdings" panose="05000000000000000000" pitchFamily="2" charset="2"/>
              <a:buNone/>
            </a:pPr>
            <a:endParaRPr lang="en-US" altLang="en-US" smtClean="0"/>
          </a:p>
          <a:p>
            <a:pPr>
              <a:buFont typeface="Wingdings" panose="05000000000000000000" pitchFamily="2" charset="2"/>
              <a:buNone/>
            </a:pPr>
            <a:endParaRPr lang="en-US" altLang="en-US" smtClean="0"/>
          </a:p>
          <a:p>
            <a:r>
              <a:rPr lang="en-US" altLang="en-US" sz="2800" smtClean="0"/>
              <a:t>Note the direct </a:t>
            </a:r>
            <a:r>
              <a:rPr lang="en-US" altLang="en-US" sz="2800" i="1" smtClean="0"/>
              <a:t>linear</a:t>
            </a:r>
            <a:r>
              <a:rPr lang="en-US" altLang="en-US" sz="2800" smtClean="0"/>
              <a:t> relationship between </a:t>
            </a:r>
            <a:r>
              <a:rPr lang="el-GR" altLang="en-US" smtClean="0">
                <a:cs typeface="Arial" panose="020B0604020202020204" pitchFamily="34" charset="0"/>
              </a:rPr>
              <a:t>Δ</a:t>
            </a:r>
            <a:r>
              <a:rPr lang="en-US" altLang="en-US" sz="2800" smtClean="0"/>
              <a:t>P and -D</a:t>
            </a:r>
          </a:p>
        </p:txBody>
      </p:sp>
      <p:sp>
        <p:nvSpPr>
          <p:cNvPr id="2150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AA0B9DF1-CFD7-4B56-A757-6343BA00FD7D}" type="slidenum">
              <a:rPr lang="en-US" altLang="en-US" sz="1100">
                <a:solidFill>
                  <a:schemeClr val="tx1"/>
                </a:solidFill>
              </a:rPr>
              <a:pPr>
                <a:spcBef>
                  <a:spcPct val="0"/>
                </a:spcBef>
                <a:buFontTx/>
                <a:buNone/>
              </a:pPr>
              <a:t>76</a:t>
            </a:fld>
            <a:endParaRPr lang="en-US" altLang="en-US" sz="1100">
              <a:solidFill>
                <a:schemeClr val="tx1"/>
              </a:solidFill>
            </a:endParaRPr>
          </a:p>
        </p:txBody>
      </p:sp>
    </p:spTree>
    <p:extLst>
      <p:ext uri="{BB962C8B-B14F-4D97-AF65-F5344CB8AC3E}">
        <p14:creationId xmlns:p14="http://schemas.microsoft.com/office/powerpoint/2010/main" val="17465299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t>Dollar Duration</a:t>
            </a:r>
          </a:p>
        </p:txBody>
      </p:sp>
      <p:sp>
        <p:nvSpPr>
          <p:cNvPr id="22531" name="Content Placeholder 2"/>
          <p:cNvSpPr>
            <a:spLocks noGrp="1"/>
          </p:cNvSpPr>
          <p:nvPr>
            <p:ph idx="1"/>
          </p:nvPr>
        </p:nvSpPr>
        <p:spPr/>
        <p:txBody>
          <a:bodyPr/>
          <a:lstStyle/>
          <a:p>
            <a:r>
              <a:rPr lang="en-US" altLang="en-US" smtClean="0"/>
              <a:t>Dollar duration equals modified duration times price</a:t>
            </a:r>
          </a:p>
          <a:p>
            <a:r>
              <a:rPr lang="en-US" altLang="en-US" smtClean="0"/>
              <a:t>Dollar duration = MD × Price</a:t>
            </a:r>
          </a:p>
          <a:p>
            <a:r>
              <a:rPr lang="en-US" altLang="en-US" smtClean="0"/>
              <a:t>Using dollar duration, we can compute the change in price as</a:t>
            </a:r>
          </a:p>
          <a:p>
            <a:pPr>
              <a:buFont typeface="Wingdings" panose="05000000000000000000" pitchFamily="2" charset="2"/>
              <a:buNone/>
            </a:pPr>
            <a:r>
              <a:rPr lang="en-US" altLang="en-US" smtClean="0"/>
              <a:t>	Δ</a:t>
            </a:r>
            <a:r>
              <a:rPr lang="en-US" altLang="en-US" i="1" smtClean="0"/>
              <a:t>P</a:t>
            </a:r>
            <a:r>
              <a:rPr lang="en-US" altLang="en-US" smtClean="0"/>
              <a:t> = -Dollar duration × </a:t>
            </a:r>
            <a:r>
              <a:rPr lang="el-GR" altLang="en-US" smtClean="0"/>
              <a:t>Δ</a:t>
            </a:r>
            <a:r>
              <a:rPr lang="en-US" altLang="en-US" i="1" smtClean="0"/>
              <a:t>R</a:t>
            </a:r>
            <a:r>
              <a:rPr lang="en-US" altLang="en-US" smtClean="0"/>
              <a:t> </a:t>
            </a:r>
          </a:p>
        </p:txBody>
      </p:sp>
      <p:sp>
        <p:nvSpPr>
          <p:cNvPr id="2253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A3B613F6-86E2-4980-9586-5034B98BAB19}" type="slidenum">
              <a:rPr lang="en-US" altLang="en-US" sz="1100">
                <a:solidFill>
                  <a:schemeClr val="tx1"/>
                </a:solidFill>
              </a:rPr>
              <a:pPr>
                <a:spcBef>
                  <a:spcPct val="0"/>
                </a:spcBef>
                <a:buFontTx/>
                <a:buNone/>
              </a:pPr>
              <a:t>77</a:t>
            </a:fld>
            <a:endParaRPr lang="en-US" altLang="en-US" sz="1100">
              <a:solidFill>
                <a:schemeClr val="tx1"/>
              </a:solidFill>
            </a:endParaRPr>
          </a:p>
        </p:txBody>
      </p:sp>
    </p:spTree>
    <p:extLst>
      <p:ext uri="{BB962C8B-B14F-4D97-AF65-F5344CB8AC3E}">
        <p14:creationId xmlns:p14="http://schemas.microsoft.com/office/powerpoint/2010/main" val="206710229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457200"/>
            <a:ext cx="8229600" cy="1143000"/>
          </a:xfrm>
        </p:spPr>
        <p:txBody>
          <a:bodyPr/>
          <a:lstStyle/>
          <a:p>
            <a:r>
              <a:rPr lang="en-US" altLang="en-US" sz="4000" smtClean="0"/>
              <a:t>Semi-annual Coupon Payments</a:t>
            </a:r>
          </a:p>
        </p:txBody>
      </p:sp>
      <p:sp>
        <p:nvSpPr>
          <p:cNvPr id="23555" name="Rectangle 3"/>
          <p:cNvSpPr>
            <a:spLocks noGrp="1" noChangeArrowheads="1"/>
          </p:cNvSpPr>
          <p:nvPr>
            <p:ph idx="1"/>
          </p:nvPr>
        </p:nvSpPr>
        <p:spPr>
          <a:xfrm>
            <a:off x="457200" y="2103438"/>
            <a:ext cx="8229600" cy="4525962"/>
          </a:xfrm>
        </p:spPr>
        <p:txBody>
          <a:bodyPr/>
          <a:lstStyle/>
          <a:p>
            <a:r>
              <a:rPr lang="en-US" altLang="en-US" smtClean="0"/>
              <a:t>With semi-annual coupon payments the percentage change in price is</a:t>
            </a:r>
          </a:p>
          <a:p>
            <a:pPr>
              <a:buFont typeface="Wingdings" panose="05000000000000000000" pitchFamily="2" charset="2"/>
              <a:buNone/>
            </a:pPr>
            <a:r>
              <a:rPr lang="en-US" altLang="en-US" smtClean="0"/>
              <a:t>	</a:t>
            </a:r>
            <a:r>
              <a:rPr lang="el-GR" altLang="en-US" smtClean="0">
                <a:cs typeface="Arial" panose="020B0604020202020204" pitchFamily="34" charset="0"/>
              </a:rPr>
              <a:t>Δ</a:t>
            </a:r>
            <a:r>
              <a:rPr lang="en-US" altLang="en-US" smtClean="0"/>
              <a:t>P/P = -D[</a:t>
            </a:r>
            <a:r>
              <a:rPr lang="el-GR" altLang="en-US" smtClean="0">
                <a:cs typeface="Arial" panose="020B0604020202020204" pitchFamily="34" charset="0"/>
              </a:rPr>
              <a:t>Δ</a:t>
            </a:r>
            <a:r>
              <a:rPr lang="en-US" altLang="en-US" smtClean="0"/>
              <a:t>R/(1+(R/2)]</a:t>
            </a:r>
          </a:p>
          <a:p>
            <a:pPr>
              <a:buFont typeface="Wingdings" panose="05000000000000000000" pitchFamily="2" charset="2"/>
              <a:buNone/>
            </a:pPr>
            <a:endParaRPr lang="en-US" altLang="en-US" smtClean="0"/>
          </a:p>
          <a:p>
            <a:pPr>
              <a:buFont typeface="Wingdings" panose="05000000000000000000" pitchFamily="2" charset="2"/>
              <a:buNone/>
            </a:pPr>
            <a:endParaRPr lang="en-US" altLang="en-US" smtClean="0"/>
          </a:p>
        </p:txBody>
      </p:sp>
      <p:sp>
        <p:nvSpPr>
          <p:cNvPr id="2355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5A848BA2-151B-42B6-8FA2-2D041E5F92A5}" type="slidenum">
              <a:rPr lang="en-US" altLang="en-US" sz="1100">
                <a:solidFill>
                  <a:schemeClr val="tx1"/>
                </a:solidFill>
              </a:rPr>
              <a:pPr>
                <a:spcBef>
                  <a:spcPct val="0"/>
                </a:spcBef>
                <a:buFontTx/>
                <a:buNone/>
              </a:pPr>
              <a:t>78</a:t>
            </a:fld>
            <a:endParaRPr lang="en-US" altLang="en-US" sz="1100">
              <a:solidFill>
                <a:schemeClr val="tx1"/>
              </a:solidFill>
            </a:endParaRPr>
          </a:p>
        </p:txBody>
      </p:sp>
    </p:spTree>
    <p:extLst>
      <p:ext uri="{BB962C8B-B14F-4D97-AF65-F5344CB8AC3E}">
        <p14:creationId xmlns:p14="http://schemas.microsoft.com/office/powerpoint/2010/main" val="70144827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en-US" smtClean="0"/>
              <a:t>Immunization</a:t>
            </a:r>
          </a:p>
        </p:txBody>
      </p:sp>
      <p:sp>
        <p:nvSpPr>
          <p:cNvPr id="24579" name="Content Placeholder 2"/>
          <p:cNvSpPr>
            <a:spLocks noGrp="1"/>
          </p:cNvSpPr>
          <p:nvPr>
            <p:ph idx="1"/>
          </p:nvPr>
        </p:nvSpPr>
        <p:spPr/>
        <p:txBody>
          <a:bodyPr/>
          <a:lstStyle/>
          <a:p>
            <a:r>
              <a:rPr lang="en-US" altLang="en-US" smtClean="0"/>
              <a:t>Matching the </a:t>
            </a:r>
            <a:r>
              <a:rPr lang="en-US" altLang="en-US" i="1" smtClean="0"/>
              <a:t>maturity</a:t>
            </a:r>
            <a:r>
              <a:rPr lang="en-US" altLang="en-US" smtClean="0"/>
              <a:t> of an asset investment with a future payout responsibility does not necessarily eliminate interest rate risk</a:t>
            </a:r>
          </a:p>
          <a:p>
            <a:r>
              <a:rPr lang="en-US" altLang="en-US" smtClean="0"/>
              <a:t>Matching </a:t>
            </a:r>
            <a:r>
              <a:rPr lang="en-US" altLang="en-US" i="1" smtClean="0"/>
              <a:t>durations</a:t>
            </a:r>
            <a:r>
              <a:rPr lang="en-US" altLang="en-US" smtClean="0"/>
              <a:t> will immunize against changes in interest rates</a:t>
            </a:r>
          </a:p>
        </p:txBody>
      </p:sp>
      <p:sp>
        <p:nvSpPr>
          <p:cNvPr id="2458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9C017901-C5E6-44BD-A098-2BDDF92DDCC6}" type="slidenum">
              <a:rPr lang="en-US" altLang="en-US" sz="1100">
                <a:solidFill>
                  <a:schemeClr val="tx1"/>
                </a:solidFill>
              </a:rPr>
              <a:pPr>
                <a:spcBef>
                  <a:spcPct val="0"/>
                </a:spcBef>
                <a:buFontTx/>
                <a:buNone/>
              </a:pPr>
              <a:t>79</a:t>
            </a:fld>
            <a:endParaRPr lang="en-US" altLang="en-US" sz="1100">
              <a:solidFill>
                <a:schemeClr val="tx1"/>
              </a:solidFill>
            </a:endParaRPr>
          </a:p>
        </p:txBody>
      </p:sp>
    </p:spTree>
    <p:extLst>
      <p:ext uri="{BB962C8B-B14F-4D97-AF65-F5344CB8AC3E}">
        <p14:creationId xmlns:p14="http://schemas.microsoft.com/office/powerpoint/2010/main" val="387908566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smtClean="0"/>
              <a:t>An Example</a:t>
            </a:r>
          </a:p>
        </p:txBody>
      </p:sp>
      <p:sp>
        <p:nvSpPr>
          <p:cNvPr id="25603" name="Rectangle 3"/>
          <p:cNvSpPr>
            <a:spLocks noGrp="1" noChangeArrowheads="1"/>
          </p:cNvSpPr>
          <p:nvPr>
            <p:ph idx="1"/>
          </p:nvPr>
        </p:nvSpPr>
        <p:spPr>
          <a:xfrm>
            <a:off x="381000" y="1835592"/>
            <a:ext cx="8229600" cy="4525963"/>
          </a:xfrm>
        </p:spPr>
        <p:txBody>
          <a:bodyPr/>
          <a:lstStyle/>
          <a:p>
            <a:r>
              <a:rPr lang="en-US" altLang="en-US" dirty="0" smtClean="0"/>
              <a:t>Consider three loan plans, all of which have maturities of 2 years. The loan amount is $1,000 and the current interest rate is 3%. </a:t>
            </a:r>
          </a:p>
          <a:p>
            <a:r>
              <a:rPr lang="en-US" altLang="en-US" dirty="0" smtClean="0"/>
              <a:t>Loan #1 is a two-payment loan with two equal payments of $522.61 each. </a:t>
            </a:r>
          </a:p>
          <a:p>
            <a:r>
              <a:rPr lang="en-US" altLang="en-US" dirty="0" smtClean="0"/>
              <a:t>Loan #2 is structured as a 3% annual coupon bond. </a:t>
            </a:r>
          </a:p>
          <a:p>
            <a:r>
              <a:rPr lang="en-US" altLang="en-US" dirty="0" smtClean="0"/>
              <a:t>Loan #3 is a discount loan, which has a single payment of $1,060.90. </a:t>
            </a:r>
          </a:p>
        </p:txBody>
      </p:sp>
      <p:sp>
        <p:nvSpPr>
          <p:cNvPr id="2560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0ABB1FF9-FFD7-476E-B0BA-0907CE63C01B}" type="slidenum">
              <a:rPr lang="en-US" altLang="en-US" sz="1100">
                <a:solidFill>
                  <a:schemeClr val="tx1"/>
                </a:solidFill>
              </a:rPr>
              <a:pPr>
                <a:spcBef>
                  <a:spcPct val="0"/>
                </a:spcBef>
                <a:buFontTx/>
                <a:buNone/>
              </a:pPr>
              <a:t>80</a:t>
            </a:fld>
            <a:endParaRPr lang="en-US" altLang="en-US" sz="1100">
              <a:solidFill>
                <a:schemeClr val="tx1"/>
              </a:solidFill>
            </a:endParaRPr>
          </a:p>
        </p:txBody>
      </p:sp>
    </p:spTree>
    <p:extLst>
      <p:ext uri="{BB962C8B-B14F-4D97-AF65-F5344CB8AC3E}">
        <p14:creationId xmlns:p14="http://schemas.microsoft.com/office/powerpoint/2010/main" val="383146846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609600"/>
            <a:ext cx="8534400" cy="533400"/>
          </a:xfrm>
          <a:noFill/>
        </p:spPr>
        <p:txBody>
          <a:bodyPr lIns="90488" tIns="44450" rIns="90488" bIns="44450">
            <a:normAutofit fontScale="90000"/>
          </a:bodyPr>
          <a:lstStyle/>
          <a:p>
            <a:r>
              <a:rPr lang="en-US" altLang="en-US" sz="3600" smtClean="0"/>
              <a:t>Duration as Index of Interest Rate Risk</a:t>
            </a:r>
            <a:endParaRPr lang="en-US" altLang="en-US" sz="2800" smtClean="0"/>
          </a:p>
        </p:txBody>
      </p:sp>
      <p:graphicFrame>
        <p:nvGraphicFramePr>
          <p:cNvPr id="26627" name="Object 2"/>
          <p:cNvGraphicFramePr>
            <a:graphicFrameLocks noGrp="1"/>
          </p:cNvGraphicFramePr>
          <p:nvPr>
            <p:ph type="tbl" idx="1"/>
            <p:extLst>
              <p:ext uri="{D42A27DB-BD31-4B8C-83A1-F6EECF244321}">
                <p14:modId xmlns:p14="http://schemas.microsoft.com/office/powerpoint/2010/main" val="871172022"/>
              </p:ext>
            </p:extLst>
          </p:nvPr>
        </p:nvGraphicFramePr>
        <p:xfrm>
          <a:off x="685800" y="1828800"/>
          <a:ext cx="7937500" cy="3648075"/>
        </p:xfrm>
        <a:graphic>
          <a:graphicData uri="http://schemas.openxmlformats.org/presentationml/2006/ole">
            <mc:AlternateContent xmlns:mc="http://schemas.openxmlformats.org/markup-compatibility/2006">
              <mc:Choice xmlns:v="urn:schemas-microsoft-com:vml" Requires="v">
                <p:oleObj spid="_x0000_s82947" name="Document" r:id="rId3" imgW="7658033" imgH="3514808" progId="Word.Document.8">
                  <p:embed/>
                </p:oleObj>
              </mc:Choice>
              <mc:Fallback>
                <p:oleObj name="Document" r:id="rId3" imgW="7658033" imgH="3514808" progId="Word.Documen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828800"/>
                        <a:ext cx="7937500" cy="3648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792181343"/>
      </p:ext>
    </p:extLst>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altLang="en-US" smtClean="0"/>
              <a:t>Balance Sheet Immunization</a:t>
            </a:r>
          </a:p>
        </p:txBody>
      </p:sp>
      <p:sp>
        <p:nvSpPr>
          <p:cNvPr id="27651" name="Content Placeholder 2"/>
          <p:cNvSpPr>
            <a:spLocks noGrp="1"/>
          </p:cNvSpPr>
          <p:nvPr>
            <p:ph idx="1"/>
          </p:nvPr>
        </p:nvSpPr>
        <p:spPr/>
        <p:txBody>
          <a:bodyPr/>
          <a:lstStyle/>
          <a:p>
            <a:r>
              <a:rPr lang="en-US" altLang="en-US" smtClean="0"/>
              <a:t>Duration is a measure of the interest rate risk exposure for an FI </a:t>
            </a:r>
          </a:p>
          <a:p>
            <a:r>
              <a:rPr lang="en-US" altLang="en-US" smtClean="0"/>
              <a:t>If the durations of liabilities and assets are not matched, then there is a risk that adverse changes in the interest rate will increase the present value of the liabilities more than the present value of assets is increased</a:t>
            </a:r>
          </a:p>
        </p:txBody>
      </p:sp>
      <p:sp>
        <p:nvSpPr>
          <p:cNvPr id="2765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A4C1AC29-23BA-4545-97B2-71653DBE3988}" type="slidenum">
              <a:rPr lang="en-US" altLang="en-US" sz="1100">
                <a:solidFill>
                  <a:schemeClr val="tx1"/>
                </a:solidFill>
              </a:rPr>
              <a:pPr>
                <a:spcBef>
                  <a:spcPct val="0"/>
                </a:spcBef>
                <a:buFontTx/>
                <a:buNone/>
              </a:pPr>
              <a:t>82</a:t>
            </a:fld>
            <a:endParaRPr lang="en-US" altLang="en-US" sz="1100">
              <a:solidFill>
                <a:schemeClr val="tx1"/>
              </a:solidFill>
            </a:endParaRPr>
          </a:p>
        </p:txBody>
      </p:sp>
    </p:spTree>
    <p:extLst>
      <p:ext uri="{BB962C8B-B14F-4D97-AF65-F5344CB8AC3E}">
        <p14:creationId xmlns:p14="http://schemas.microsoft.com/office/powerpoint/2010/main" val="37000054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en-US" smtClean="0"/>
              <a:t>Duration Gap</a:t>
            </a:r>
          </a:p>
        </p:txBody>
      </p:sp>
      <p:sp>
        <p:nvSpPr>
          <p:cNvPr id="28675" name="Rectangle 4"/>
          <p:cNvSpPr>
            <a:spLocks noGrp="1" noChangeArrowheads="1"/>
          </p:cNvSpPr>
          <p:nvPr>
            <p:ph idx="1"/>
          </p:nvPr>
        </p:nvSpPr>
        <p:spPr>
          <a:xfrm>
            <a:off x="457200" y="1833626"/>
            <a:ext cx="8458200" cy="4525963"/>
          </a:xfrm>
        </p:spPr>
        <p:txBody>
          <a:bodyPr/>
          <a:lstStyle/>
          <a:p>
            <a:r>
              <a:rPr lang="en-US" altLang="en-US" dirty="0" smtClean="0"/>
              <a:t>Suppose that a 2-year coupon bond is the only loan asset (A) of an FI. A 2-year certificate of deposit is the only liability (L). If the duration of the coupon bond is 1.8 years, then:</a:t>
            </a:r>
          </a:p>
          <a:p>
            <a:pPr>
              <a:buFont typeface="Wingdings" panose="05000000000000000000" pitchFamily="2" charset="2"/>
              <a:buNone/>
            </a:pPr>
            <a:r>
              <a:rPr lang="en-US" altLang="en-US" dirty="0" smtClean="0"/>
              <a:t>	Maturity gap: M</a:t>
            </a:r>
            <a:r>
              <a:rPr lang="en-US" altLang="en-US" baseline="-25000" dirty="0" smtClean="0"/>
              <a:t>A</a:t>
            </a:r>
            <a:r>
              <a:rPr lang="en-US" altLang="en-US" dirty="0" smtClean="0"/>
              <a:t> - M</a:t>
            </a:r>
            <a:r>
              <a:rPr lang="en-US" altLang="en-US" baseline="-25000" dirty="0" smtClean="0"/>
              <a:t>L</a:t>
            </a:r>
            <a:r>
              <a:rPr lang="en-US" altLang="en-US" dirty="0" smtClean="0"/>
              <a:t> = 2 -2 = 0, but</a:t>
            </a:r>
          </a:p>
          <a:p>
            <a:pPr>
              <a:buFont typeface="Wingdings" panose="05000000000000000000" pitchFamily="2" charset="2"/>
              <a:buNone/>
            </a:pPr>
            <a:r>
              <a:rPr lang="en-US" altLang="en-US" dirty="0" smtClean="0"/>
              <a:t>	Duration Gap: D</a:t>
            </a:r>
            <a:r>
              <a:rPr lang="en-US" altLang="en-US" baseline="-25000" dirty="0" smtClean="0"/>
              <a:t>A</a:t>
            </a:r>
            <a:r>
              <a:rPr lang="en-US" altLang="en-US" dirty="0" smtClean="0"/>
              <a:t> - D</a:t>
            </a:r>
            <a:r>
              <a:rPr lang="en-US" altLang="en-US" baseline="-25000" dirty="0" smtClean="0"/>
              <a:t>L</a:t>
            </a:r>
            <a:r>
              <a:rPr lang="en-US" altLang="en-US" dirty="0" smtClean="0"/>
              <a:t> = 1.8 - 2.0 = -0.2</a:t>
            </a:r>
          </a:p>
          <a:p>
            <a:pPr lvl="1"/>
            <a:r>
              <a:rPr lang="en-US" altLang="en-US" dirty="0" smtClean="0"/>
              <a:t>Deposit has greater interest rate sensitivity than the bond, so DGAP is negative</a:t>
            </a:r>
          </a:p>
          <a:p>
            <a:pPr lvl="1"/>
            <a:r>
              <a:rPr lang="en-US" altLang="en-US" dirty="0" smtClean="0"/>
              <a:t>FI exposed to rising interest rates</a:t>
            </a:r>
          </a:p>
        </p:txBody>
      </p:sp>
      <p:sp>
        <p:nvSpPr>
          <p:cNvPr id="2867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0259876A-654E-4B76-AEEF-14A9B7E6902C}" type="slidenum">
              <a:rPr lang="en-US" altLang="en-US" sz="1100">
                <a:solidFill>
                  <a:schemeClr val="tx1"/>
                </a:solidFill>
              </a:rPr>
              <a:pPr>
                <a:spcBef>
                  <a:spcPct val="0"/>
                </a:spcBef>
                <a:buFontTx/>
                <a:buNone/>
              </a:pPr>
              <a:t>83</a:t>
            </a:fld>
            <a:endParaRPr lang="en-US" altLang="en-US" sz="1100">
              <a:solidFill>
                <a:schemeClr val="tx1"/>
              </a:solidFill>
            </a:endParaRPr>
          </a:p>
        </p:txBody>
      </p:sp>
    </p:spTree>
    <p:extLst>
      <p:ext uri="{BB962C8B-B14F-4D97-AF65-F5344CB8AC3E}">
        <p14:creationId xmlns:p14="http://schemas.microsoft.com/office/powerpoint/2010/main" val="248059350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8600" y="533400"/>
            <a:ext cx="8686800" cy="533400"/>
          </a:xfrm>
        </p:spPr>
        <p:txBody>
          <a:bodyPr>
            <a:normAutofit fontScale="90000"/>
          </a:bodyPr>
          <a:lstStyle/>
          <a:p>
            <a:r>
              <a:rPr lang="en-US" altLang="en-US" sz="3600" smtClean="0"/>
              <a:t>Immunizing the Balance Sheet of an FI</a:t>
            </a:r>
            <a:r>
              <a:rPr lang="en-US" altLang="en-US" sz="2800" smtClean="0"/>
              <a:t> </a:t>
            </a:r>
            <a:endParaRPr lang="en-US" altLang="en-US" sz="3600" smtClean="0"/>
          </a:p>
        </p:txBody>
      </p:sp>
      <p:sp>
        <p:nvSpPr>
          <p:cNvPr id="29699" name="Rectangle 3"/>
          <p:cNvSpPr>
            <a:spLocks noGrp="1" noChangeArrowheads="1"/>
          </p:cNvSpPr>
          <p:nvPr>
            <p:ph idx="1"/>
          </p:nvPr>
        </p:nvSpPr>
        <p:spPr/>
        <p:txBody>
          <a:bodyPr/>
          <a:lstStyle/>
          <a:p>
            <a:r>
              <a:rPr lang="en-US" altLang="en-US" smtClean="0"/>
              <a:t>Duration Gap: </a:t>
            </a:r>
          </a:p>
          <a:p>
            <a:pPr lvl="1"/>
            <a:r>
              <a:rPr lang="en-US" altLang="en-US" smtClean="0"/>
              <a:t>From the balance sheet, E=A-L. Therefore, </a:t>
            </a:r>
            <a:r>
              <a:rPr lang="en-US" altLang="en-US" smtClean="0">
                <a:latin typeface="Symbol" panose="05050102010706020507" pitchFamily="18" charset="2"/>
              </a:rPr>
              <a:t>D</a:t>
            </a:r>
            <a:r>
              <a:rPr lang="en-US" altLang="en-US" smtClean="0"/>
              <a:t>E=</a:t>
            </a:r>
            <a:r>
              <a:rPr lang="en-US" altLang="en-US" smtClean="0">
                <a:latin typeface="Symbol" panose="05050102010706020507" pitchFamily="18" charset="2"/>
              </a:rPr>
              <a:t>D</a:t>
            </a:r>
            <a:r>
              <a:rPr lang="en-US" altLang="en-US" smtClean="0"/>
              <a:t>A-</a:t>
            </a:r>
            <a:r>
              <a:rPr lang="en-US" altLang="en-US" smtClean="0">
                <a:latin typeface="Symbol" panose="05050102010706020507" pitchFamily="18" charset="2"/>
              </a:rPr>
              <a:t>D</a:t>
            </a:r>
            <a:r>
              <a:rPr lang="en-US" altLang="en-US" smtClean="0"/>
              <a:t>L. In the same manner used to determine the change in bond prices, we can find the change in value of equity using duration.</a:t>
            </a:r>
          </a:p>
          <a:p>
            <a:pPr lvl="1"/>
            <a:r>
              <a:rPr lang="en-US" altLang="en-US" sz="3200" smtClean="0"/>
              <a:t> </a:t>
            </a:r>
            <a:r>
              <a:rPr lang="en-US" altLang="en-US" smtClean="0">
                <a:latin typeface="Symbol" panose="05050102010706020507" pitchFamily="18" charset="2"/>
              </a:rPr>
              <a:t>D</a:t>
            </a:r>
            <a:r>
              <a:rPr lang="en-US" altLang="en-US" smtClean="0"/>
              <a:t>E = [-D</a:t>
            </a:r>
            <a:r>
              <a:rPr lang="en-US" altLang="en-US" baseline="-25000" smtClean="0"/>
              <a:t>A</a:t>
            </a:r>
            <a:r>
              <a:rPr lang="en-US" altLang="en-US" smtClean="0"/>
              <a:t>A + D</a:t>
            </a:r>
            <a:r>
              <a:rPr lang="en-US" altLang="en-US" baseline="-25000" smtClean="0"/>
              <a:t>L</a:t>
            </a:r>
            <a:r>
              <a:rPr lang="en-US" altLang="en-US" smtClean="0"/>
              <a:t>L] </a:t>
            </a:r>
            <a:r>
              <a:rPr lang="en-US" altLang="en-US" smtClean="0">
                <a:latin typeface="Symbol" panose="05050102010706020507" pitchFamily="18" charset="2"/>
              </a:rPr>
              <a:t>D</a:t>
            </a:r>
            <a:r>
              <a:rPr lang="en-US" altLang="en-US" smtClean="0"/>
              <a:t>R/(1+R) or</a:t>
            </a:r>
          </a:p>
          <a:p>
            <a:pPr lvl="1"/>
            <a:r>
              <a:rPr lang="en-US" altLang="en-US" smtClean="0"/>
              <a:t> </a:t>
            </a:r>
            <a:r>
              <a:rPr lang="en-US" altLang="en-US" smtClean="0">
                <a:latin typeface="Symbol" panose="05050102010706020507" pitchFamily="18" charset="2"/>
              </a:rPr>
              <a:t>D</a:t>
            </a:r>
            <a:r>
              <a:rPr lang="en-US" altLang="en-US" smtClean="0"/>
              <a:t>E</a:t>
            </a:r>
            <a:r>
              <a:rPr lang="en-US" altLang="en-US" smtClean="0">
                <a:latin typeface="Symbol" panose="05050102010706020507" pitchFamily="18" charset="2"/>
              </a:rPr>
              <a:t> = -[</a:t>
            </a:r>
            <a:r>
              <a:rPr lang="en-US" altLang="en-US" smtClean="0"/>
              <a:t>D</a:t>
            </a:r>
            <a:r>
              <a:rPr lang="en-US" altLang="en-US" baseline="-25000" smtClean="0"/>
              <a:t>A</a:t>
            </a:r>
            <a:r>
              <a:rPr lang="en-US" altLang="en-US" smtClean="0"/>
              <a:t> - D</a:t>
            </a:r>
            <a:r>
              <a:rPr lang="en-US" altLang="en-US" baseline="-25000" smtClean="0"/>
              <a:t>L</a:t>
            </a:r>
            <a:r>
              <a:rPr lang="en-US" altLang="en-US" smtClean="0"/>
              <a:t>k]A(</a:t>
            </a:r>
            <a:r>
              <a:rPr lang="en-US" altLang="en-US" smtClean="0">
                <a:latin typeface="Symbol" panose="05050102010706020507" pitchFamily="18" charset="2"/>
              </a:rPr>
              <a:t>D</a:t>
            </a:r>
            <a:r>
              <a:rPr lang="en-US" altLang="en-US" smtClean="0"/>
              <a:t>R/(1+R))</a:t>
            </a:r>
          </a:p>
        </p:txBody>
      </p:sp>
      <p:sp>
        <p:nvSpPr>
          <p:cNvPr id="2970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C21C5FBA-A106-471A-929E-BFE484B14E83}" type="slidenum">
              <a:rPr lang="en-US" altLang="en-US" sz="1100">
                <a:solidFill>
                  <a:schemeClr val="tx1"/>
                </a:solidFill>
              </a:rPr>
              <a:pPr>
                <a:spcBef>
                  <a:spcPct val="0"/>
                </a:spcBef>
                <a:buFontTx/>
                <a:buNone/>
              </a:pPr>
              <a:t>84</a:t>
            </a:fld>
            <a:endParaRPr lang="en-US" altLang="en-US" sz="1100">
              <a:solidFill>
                <a:schemeClr val="tx1"/>
              </a:solidFill>
            </a:endParaRPr>
          </a:p>
        </p:txBody>
      </p:sp>
    </p:spTree>
    <p:extLst>
      <p:ext uri="{BB962C8B-B14F-4D97-AF65-F5344CB8AC3E}">
        <p14:creationId xmlns:p14="http://schemas.microsoft.com/office/powerpoint/2010/main" val="20251492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en-US" smtClean="0"/>
              <a:t>Duration and Immunizing</a:t>
            </a:r>
          </a:p>
        </p:txBody>
      </p:sp>
      <p:sp>
        <p:nvSpPr>
          <p:cNvPr id="30723" name="Rectangle 3"/>
          <p:cNvSpPr>
            <a:spLocks noGrp="1" noChangeArrowheads="1"/>
          </p:cNvSpPr>
          <p:nvPr>
            <p:ph idx="1"/>
          </p:nvPr>
        </p:nvSpPr>
        <p:spPr/>
        <p:txBody>
          <a:bodyPr/>
          <a:lstStyle/>
          <a:p>
            <a:r>
              <a:rPr lang="en-US" altLang="en-US" smtClean="0"/>
              <a:t>The formula shows 3 effects:</a:t>
            </a:r>
          </a:p>
          <a:p>
            <a:pPr lvl="1"/>
            <a:r>
              <a:rPr lang="en-US" altLang="en-US" sz="3200" smtClean="0"/>
              <a:t>Leverage adjusted D-Gap</a:t>
            </a:r>
          </a:p>
          <a:p>
            <a:pPr lvl="1"/>
            <a:r>
              <a:rPr lang="en-US" altLang="en-US" sz="3200" smtClean="0"/>
              <a:t>The size of the FI</a:t>
            </a:r>
          </a:p>
          <a:p>
            <a:pPr lvl="1"/>
            <a:r>
              <a:rPr lang="en-US" altLang="en-US" sz="3200" smtClean="0"/>
              <a:t>The size of the interest rate shock</a:t>
            </a:r>
          </a:p>
        </p:txBody>
      </p:sp>
      <p:sp>
        <p:nvSpPr>
          <p:cNvPr id="3072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16E2DBB2-14F0-47A6-96FD-C9C1023A7808}" type="slidenum">
              <a:rPr lang="en-US" altLang="en-US" sz="1100">
                <a:solidFill>
                  <a:schemeClr val="tx1"/>
                </a:solidFill>
              </a:rPr>
              <a:pPr>
                <a:spcBef>
                  <a:spcPct val="0"/>
                </a:spcBef>
                <a:buFontTx/>
                <a:buNone/>
              </a:pPr>
              <a:t>85</a:t>
            </a:fld>
            <a:endParaRPr lang="en-US" altLang="en-US" sz="1100">
              <a:solidFill>
                <a:schemeClr val="tx1"/>
              </a:solidFill>
            </a:endParaRPr>
          </a:p>
        </p:txBody>
      </p:sp>
    </p:spTree>
    <p:extLst>
      <p:ext uri="{BB962C8B-B14F-4D97-AF65-F5344CB8AC3E}">
        <p14:creationId xmlns:p14="http://schemas.microsoft.com/office/powerpoint/2010/main" val="23348755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ltLang="en-US" smtClean="0"/>
              <a:t>An Example</a:t>
            </a:r>
          </a:p>
        </p:txBody>
      </p:sp>
      <p:sp>
        <p:nvSpPr>
          <p:cNvPr id="31747" name="Rectangle 3"/>
          <p:cNvSpPr>
            <a:spLocks noGrp="1" noChangeArrowheads="1"/>
          </p:cNvSpPr>
          <p:nvPr>
            <p:ph idx="1"/>
          </p:nvPr>
        </p:nvSpPr>
        <p:spPr>
          <a:xfrm>
            <a:off x="457200" y="1833626"/>
            <a:ext cx="8229600" cy="4525963"/>
          </a:xfrm>
        </p:spPr>
        <p:txBody>
          <a:bodyPr/>
          <a:lstStyle/>
          <a:p>
            <a:r>
              <a:rPr lang="en-US" altLang="en-US" dirty="0" smtClean="0"/>
              <a:t>Suppose D</a:t>
            </a:r>
            <a:r>
              <a:rPr lang="en-US" altLang="en-US" baseline="-25000" dirty="0" smtClean="0"/>
              <a:t>A</a:t>
            </a:r>
            <a:r>
              <a:rPr lang="en-US" altLang="en-US" dirty="0" smtClean="0"/>
              <a:t> = 5 years, D</a:t>
            </a:r>
            <a:r>
              <a:rPr lang="en-US" altLang="en-US" baseline="-25000" dirty="0" smtClean="0"/>
              <a:t>L</a:t>
            </a:r>
            <a:r>
              <a:rPr lang="en-US" altLang="en-US" dirty="0" smtClean="0"/>
              <a:t> = 3 years and rates are expected to rise from 10% to 11%. (Rates change by 1%). Also, A = 100, L = 90 and E = 10. Find change in E.</a:t>
            </a:r>
          </a:p>
          <a:p>
            <a:r>
              <a:rPr lang="en-US" altLang="en-US" dirty="0" smtClean="0"/>
              <a:t> </a:t>
            </a:r>
            <a:r>
              <a:rPr lang="en-US" altLang="en-US" dirty="0" smtClean="0">
                <a:latin typeface="Symbol" panose="05050102010706020507" pitchFamily="18" charset="2"/>
              </a:rPr>
              <a:t>DE = -[</a:t>
            </a:r>
            <a:r>
              <a:rPr lang="en-US" altLang="en-US" dirty="0" smtClean="0"/>
              <a:t>D</a:t>
            </a:r>
            <a:r>
              <a:rPr lang="en-US" altLang="en-US" baseline="-25000" dirty="0" smtClean="0"/>
              <a:t>A</a:t>
            </a:r>
            <a:r>
              <a:rPr lang="en-US" altLang="en-US" dirty="0" smtClean="0"/>
              <a:t> - </a:t>
            </a:r>
            <a:r>
              <a:rPr lang="en-US" altLang="en-US" dirty="0" err="1" smtClean="0"/>
              <a:t>D</a:t>
            </a:r>
            <a:r>
              <a:rPr lang="en-US" altLang="en-US" baseline="-25000" dirty="0" err="1" smtClean="0"/>
              <a:t>L</a:t>
            </a:r>
            <a:r>
              <a:rPr lang="en-US" altLang="en-US" dirty="0" err="1" smtClean="0"/>
              <a:t>k</a:t>
            </a:r>
            <a:r>
              <a:rPr lang="en-US" altLang="en-US" dirty="0" smtClean="0"/>
              <a:t>]A[</a:t>
            </a:r>
            <a:r>
              <a:rPr lang="en-US" altLang="en-US" dirty="0" smtClean="0">
                <a:latin typeface="Symbol" panose="05050102010706020507" pitchFamily="18" charset="2"/>
              </a:rPr>
              <a:t>D</a:t>
            </a:r>
            <a:r>
              <a:rPr lang="en-US" altLang="en-US" dirty="0" smtClean="0"/>
              <a:t>R/(1+R)]</a:t>
            </a:r>
          </a:p>
          <a:p>
            <a:pPr lvl="1">
              <a:buFont typeface="Wingdings" panose="05000000000000000000" pitchFamily="2" charset="2"/>
              <a:buNone/>
            </a:pPr>
            <a:r>
              <a:rPr lang="en-US" altLang="en-US" dirty="0" smtClean="0"/>
              <a:t> = -[5 - 3(90/100)]100[.01/1.1] = - $2.09.</a:t>
            </a:r>
          </a:p>
          <a:p>
            <a:pPr lvl="1">
              <a:buFont typeface="Wingdings" panose="05000000000000000000" pitchFamily="2" charset="2"/>
              <a:buNone/>
            </a:pPr>
            <a:endParaRPr lang="en-US" altLang="en-US" dirty="0" smtClean="0"/>
          </a:p>
          <a:p>
            <a:r>
              <a:rPr lang="en-US" altLang="en-US" dirty="0" smtClean="0"/>
              <a:t>Methods of immunizing balance sheet.</a:t>
            </a:r>
          </a:p>
          <a:p>
            <a:pPr lvl="1"/>
            <a:r>
              <a:rPr lang="en-US" altLang="en-US" dirty="0" smtClean="0"/>
              <a:t>Adjust D</a:t>
            </a:r>
            <a:r>
              <a:rPr lang="en-US" altLang="en-US" baseline="-25000" dirty="0" smtClean="0"/>
              <a:t>A</a:t>
            </a:r>
            <a:r>
              <a:rPr lang="en-US" altLang="en-US" dirty="0" smtClean="0"/>
              <a:t> , D</a:t>
            </a:r>
            <a:r>
              <a:rPr lang="en-US" altLang="en-US" baseline="-25000" dirty="0" smtClean="0"/>
              <a:t>L</a:t>
            </a:r>
            <a:r>
              <a:rPr lang="en-US" altLang="en-US" dirty="0" smtClean="0"/>
              <a:t> or k. </a:t>
            </a:r>
          </a:p>
        </p:txBody>
      </p:sp>
      <p:sp>
        <p:nvSpPr>
          <p:cNvPr id="3174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505F8EEA-B41B-44E3-9F9F-FB1C487139E1}" type="slidenum">
              <a:rPr lang="en-US" altLang="en-US" sz="1100">
                <a:solidFill>
                  <a:schemeClr val="tx1"/>
                </a:solidFill>
              </a:rPr>
              <a:pPr>
                <a:spcBef>
                  <a:spcPct val="0"/>
                </a:spcBef>
                <a:buFontTx/>
                <a:buNone/>
              </a:pPr>
              <a:t>86</a:t>
            </a:fld>
            <a:endParaRPr lang="en-US" altLang="en-US" sz="1100">
              <a:solidFill>
                <a:schemeClr val="tx1"/>
              </a:solidFill>
            </a:endParaRPr>
          </a:p>
        </p:txBody>
      </p:sp>
    </p:spTree>
    <p:extLst>
      <p:ext uri="{BB962C8B-B14F-4D97-AF65-F5344CB8AC3E}">
        <p14:creationId xmlns:p14="http://schemas.microsoft.com/office/powerpoint/2010/main" val="419482688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0" y="609600"/>
            <a:ext cx="9144000" cy="533400"/>
          </a:xfrm>
        </p:spPr>
        <p:txBody>
          <a:bodyPr/>
          <a:lstStyle/>
          <a:p>
            <a:pPr algn="l"/>
            <a:r>
              <a:rPr lang="en-US" altLang="en-US" sz="3200" smtClean="0"/>
              <a:t>     Immunization and Regulatory Concerns</a:t>
            </a:r>
            <a:r>
              <a:rPr lang="en-US" altLang="en-US" sz="2400" smtClean="0"/>
              <a:t> </a:t>
            </a:r>
            <a:endParaRPr lang="en-US" altLang="en-US" sz="2800" smtClean="0"/>
          </a:p>
        </p:txBody>
      </p:sp>
      <p:sp>
        <p:nvSpPr>
          <p:cNvPr id="32771" name="Rectangle 3"/>
          <p:cNvSpPr>
            <a:spLocks noGrp="1" noChangeArrowheads="1"/>
          </p:cNvSpPr>
          <p:nvPr>
            <p:ph idx="1"/>
          </p:nvPr>
        </p:nvSpPr>
        <p:spPr/>
        <p:txBody>
          <a:bodyPr/>
          <a:lstStyle/>
          <a:p>
            <a:r>
              <a:rPr lang="en-US" altLang="en-US" smtClean="0"/>
              <a:t>Regulators set target ratios for an FI’s capital (net worth): </a:t>
            </a:r>
          </a:p>
          <a:p>
            <a:pPr lvl="1"/>
            <a:r>
              <a:rPr lang="en-US" altLang="en-US" smtClean="0"/>
              <a:t>Capital (Net worth) ratio = E/A</a:t>
            </a:r>
          </a:p>
          <a:p>
            <a:r>
              <a:rPr lang="en-US" altLang="en-US" smtClean="0"/>
              <a:t>If target is to set </a:t>
            </a:r>
            <a:r>
              <a:rPr lang="en-US" altLang="en-US" smtClean="0">
                <a:sym typeface="Symbol" panose="05050102010706020507" pitchFamily="18" charset="2"/>
              </a:rPr>
              <a:t>(E/A) = 0:</a:t>
            </a:r>
          </a:p>
          <a:p>
            <a:pPr lvl="1"/>
            <a:r>
              <a:rPr lang="en-US" altLang="en-US" smtClean="0"/>
              <a:t>D</a:t>
            </a:r>
            <a:r>
              <a:rPr lang="en-US" altLang="en-US" baseline="-25000" smtClean="0"/>
              <a:t>A</a:t>
            </a:r>
            <a:r>
              <a:rPr lang="en-US" altLang="en-US" smtClean="0"/>
              <a:t> = D</a:t>
            </a:r>
            <a:r>
              <a:rPr lang="en-US" altLang="en-US" baseline="-25000" smtClean="0"/>
              <a:t>L</a:t>
            </a:r>
            <a:endParaRPr lang="en-US" altLang="en-US" smtClean="0"/>
          </a:p>
          <a:p>
            <a:r>
              <a:rPr lang="en-US" altLang="en-US" smtClean="0"/>
              <a:t>But, to set </a:t>
            </a:r>
            <a:r>
              <a:rPr lang="en-US" altLang="en-US" smtClean="0">
                <a:sym typeface="Symbol" panose="05050102010706020507" pitchFamily="18" charset="2"/>
              </a:rPr>
              <a:t>E = 0:</a:t>
            </a:r>
          </a:p>
          <a:p>
            <a:pPr lvl="1"/>
            <a:r>
              <a:rPr lang="en-US" altLang="en-US" smtClean="0"/>
              <a:t>D</a:t>
            </a:r>
            <a:r>
              <a:rPr lang="en-US" altLang="en-US" baseline="-25000" smtClean="0"/>
              <a:t>A</a:t>
            </a:r>
            <a:r>
              <a:rPr lang="en-US" altLang="en-US" smtClean="0"/>
              <a:t> = kD</a:t>
            </a:r>
            <a:r>
              <a:rPr lang="en-US" altLang="en-US" baseline="-25000" smtClean="0"/>
              <a:t>L</a:t>
            </a:r>
            <a:endParaRPr lang="en-US" altLang="en-US" smtClean="0"/>
          </a:p>
          <a:p>
            <a:pPr lvl="1"/>
            <a:endParaRPr lang="en-US" altLang="en-US" smtClean="0"/>
          </a:p>
        </p:txBody>
      </p:sp>
      <p:sp>
        <p:nvSpPr>
          <p:cNvPr id="3277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582931A5-6B4E-49E1-9B44-0773EF229A13}" type="slidenum">
              <a:rPr lang="en-US" altLang="en-US" sz="1100">
                <a:solidFill>
                  <a:schemeClr val="tx1"/>
                </a:solidFill>
              </a:rPr>
              <a:pPr>
                <a:spcBef>
                  <a:spcPct val="0"/>
                </a:spcBef>
                <a:buFontTx/>
                <a:buNone/>
              </a:pPr>
              <a:t>87</a:t>
            </a:fld>
            <a:endParaRPr lang="en-US" altLang="en-US" sz="1100">
              <a:solidFill>
                <a:schemeClr val="tx1"/>
              </a:solidFill>
            </a:endParaRPr>
          </a:p>
        </p:txBody>
      </p:sp>
    </p:spTree>
    <p:extLst>
      <p:ext uri="{BB962C8B-B14F-4D97-AF65-F5344CB8AC3E}">
        <p14:creationId xmlns:p14="http://schemas.microsoft.com/office/powerpoint/2010/main" val="252835016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26"/>
          <p:cNvSpPr>
            <a:spLocks noGrp="1" noChangeArrowheads="1"/>
          </p:cNvSpPr>
          <p:nvPr>
            <p:ph type="title"/>
          </p:nvPr>
        </p:nvSpPr>
        <p:spPr>
          <a:noFill/>
        </p:spPr>
        <p:txBody>
          <a:bodyPr lIns="90488" tIns="44450" rIns="90488" bIns="44450"/>
          <a:lstStyle/>
          <a:p>
            <a:r>
              <a:rPr lang="en-US" altLang="en-US" smtClean="0"/>
              <a:t>Limitations of Duration</a:t>
            </a:r>
          </a:p>
        </p:txBody>
      </p:sp>
      <p:sp>
        <p:nvSpPr>
          <p:cNvPr id="33795" name="Rectangle 1027"/>
          <p:cNvSpPr>
            <a:spLocks noGrp="1" noChangeArrowheads="1"/>
          </p:cNvSpPr>
          <p:nvPr>
            <p:ph idx="1"/>
          </p:nvPr>
        </p:nvSpPr>
        <p:spPr>
          <a:xfrm>
            <a:off x="152400" y="1825843"/>
            <a:ext cx="8763000" cy="4648200"/>
          </a:xfrm>
        </p:spPr>
        <p:txBody>
          <a:bodyPr lIns="90488" tIns="44450" rIns="90488" bIns="44450"/>
          <a:lstStyle/>
          <a:p>
            <a:pPr lvl="1"/>
            <a:r>
              <a:rPr lang="en-US" altLang="en-US" dirty="0" smtClean="0"/>
              <a:t>Immunizing the entire balance sheet need not be costly</a:t>
            </a:r>
          </a:p>
          <a:p>
            <a:pPr lvl="1"/>
            <a:r>
              <a:rPr lang="en-US" altLang="en-US" dirty="0" smtClean="0"/>
              <a:t>Duration can be employed in combination with hedge positions to immunize</a:t>
            </a:r>
          </a:p>
          <a:p>
            <a:pPr lvl="1"/>
            <a:r>
              <a:rPr lang="en-US" altLang="en-US" dirty="0" smtClean="0"/>
              <a:t>Immunization is a dynamic process since duration depends on instantaneous R</a:t>
            </a:r>
          </a:p>
          <a:p>
            <a:pPr lvl="1"/>
            <a:r>
              <a:rPr lang="en-US" altLang="en-US" dirty="0" smtClean="0"/>
              <a:t>Large interest rate change effects not accurately captured</a:t>
            </a:r>
          </a:p>
          <a:p>
            <a:pPr lvl="2"/>
            <a:r>
              <a:rPr lang="en-US" altLang="en-US" dirty="0" smtClean="0"/>
              <a:t>Convexity</a:t>
            </a:r>
          </a:p>
          <a:p>
            <a:pPr lvl="1"/>
            <a:r>
              <a:rPr lang="en-US" altLang="en-US" dirty="0" smtClean="0"/>
              <a:t>More complex if nonparallel shift in yield curve</a:t>
            </a:r>
          </a:p>
        </p:txBody>
      </p:sp>
      <p:sp>
        <p:nvSpPr>
          <p:cNvPr id="3379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4989B5C6-6FD2-45C5-91E7-93560E5F5391}" type="slidenum">
              <a:rPr lang="en-US" altLang="en-US" sz="1100">
                <a:solidFill>
                  <a:schemeClr val="tx1"/>
                </a:solidFill>
              </a:rPr>
              <a:pPr>
                <a:spcBef>
                  <a:spcPct val="0"/>
                </a:spcBef>
                <a:buFontTx/>
                <a:buNone/>
              </a:pPr>
              <a:t>88</a:t>
            </a:fld>
            <a:endParaRPr lang="en-US" altLang="en-US" sz="1100">
              <a:solidFill>
                <a:schemeClr val="tx1"/>
              </a:solidFill>
            </a:endParaRPr>
          </a:p>
        </p:txBody>
      </p:sp>
    </p:spTree>
    <p:extLst>
      <p:ext uri="{BB962C8B-B14F-4D97-AF65-F5344CB8AC3E}">
        <p14:creationId xmlns:p14="http://schemas.microsoft.com/office/powerpoint/2010/main" val="50923054"/>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smtClean="0"/>
              <a:t>Convexity</a:t>
            </a:r>
          </a:p>
        </p:txBody>
      </p:sp>
      <p:sp>
        <p:nvSpPr>
          <p:cNvPr id="34819" name="Rectangle 3"/>
          <p:cNvSpPr>
            <a:spLocks noGrp="1" noChangeArrowheads="1"/>
          </p:cNvSpPr>
          <p:nvPr>
            <p:ph idx="1"/>
          </p:nvPr>
        </p:nvSpPr>
        <p:spPr/>
        <p:txBody>
          <a:bodyPr/>
          <a:lstStyle/>
          <a:p>
            <a:r>
              <a:rPr lang="en-US" altLang="en-US" smtClean="0"/>
              <a:t>The duration measure is a linear approximation of a non-linear function. If there are large changes in R, the approximation is much less accurate. All fixed-income securities are convex. Convexity is desirable, but greater convexity causes larger errors in the duration-based estimate of price changes. </a:t>
            </a:r>
          </a:p>
        </p:txBody>
      </p:sp>
      <p:sp>
        <p:nvSpPr>
          <p:cNvPr id="34820"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AC5F68B8-69A5-4AC7-A05A-D945B74DD733}" type="slidenum">
              <a:rPr lang="en-US" altLang="en-US" sz="1100">
                <a:solidFill>
                  <a:schemeClr val="tx1"/>
                </a:solidFill>
              </a:rPr>
              <a:pPr>
                <a:spcBef>
                  <a:spcPct val="0"/>
                </a:spcBef>
                <a:buFontTx/>
                <a:buNone/>
              </a:pPr>
              <a:t>89</a:t>
            </a:fld>
            <a:endParaRPr lang="en-US" altLang="en-US" sz="1100">
              <a:solidFill>
                <a:schemeClr val="tx1"/>
              </a:solidFill>
            </a:endParaRPr>
          </a:p>
        </p:txBody>
      </p:sp>
    </p:spTree>
    <p:extLst>
      <p:ext uri="{BB962C8B-B14F-4D97-AF65-F5344CB8AC3E}">
        <p14:creationId xmlns:p14="http://schemas.microsoft.com/office/powerpoint/2010/main" val="222995101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smtClean="0"/>
              <a:t>Convexity</a:t>
            </a:r>
          </a:p>
        </p:txBody>
      </p:sp>
      <p:sp>
        <p:nvSpPr>
          <p:cNvPr id="35843" name="Rectangle 3"/>
          <p:cNvSpPr>
            <a:spLocks noGrp="1" noChangeArrowheads="1"/>
          </p:cNvSpPr>
          <p:nvPr>
            <p:ph idx="1"/>
          </p:nvPr>
        </p:nvSpPr>
        <p:spPr/>
        <p:txBody>
          <a:bodyPr/>
          <a:lstStyle/>
          <a:p>
            <a:r>
              <a:rPr lang="en-US" altLang="en-US" smtClean="0"/>
              <a:t>Those who are familiar with calculus may recognize that duration involves only the first derivative of the price function. We can improve on the estimate using a Taylor expansion. In practice, the expansion rarely goes beyond second order (using the second derivative). This second order expansion is the convexity adjustment.</a:t>
            </a:r>
          </a:p>
          <a:p>
            <a:endParaRPr lang="en-US" altLang="en-US" smtClean="0"/>
          </a:p>
        </p:txBody>
      </p:sp>
      <p:sp>
        <p:nvSpPr>
          <p:cNvPr id="3584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FB2F64A4-9C90-40A8-BCE8-F987232D6591}" type="slidenum">
              <a:rPr lang="en-US" altLang="en-US" sz="1100">
                <a:solidFill>
                  <a:schemeClr val="tx1"/>
                </a:solidFill>
              </a:rPr>
              <a:pPr>
                <a:spcBef>
                  <a:spcPct val="0"/>
                </a:spcBef>
                <a:buFontTx/>
                <a:buNone/>
              </a:pPr>
              <a:t>90</a:t>
            </a:fld>
            <a:endParaRPr lang="en-US" altLang="en-US" sz="1100">
              <a:solidFill>
                <a:schemeClr val="tx1"/>
              </a:solidFill>
            </a:endParaRPr>
          </a:p>
        </p:txBody>
      </p:sp>
    </p:spTree>
    <p:extLst>
      <p:ext uri="{BB962C8B-B14F-4D97-AF65-F5344CB8AC3E}">
        <p14:creationId xmlns:p14="http://schemas.microsoft.com/office/powerpoint/2010/main" val="340498821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457200"/>
            <a:ext cx="8229600" cy="1143000"/>
          </a:xfrm>
        </p:spPr>
        <p:txBody>
          <a:bodyPr/>
          <a:lstStyle/>
          <a:p>
            <a:r>
              <a:rPr lang="en-US" altLang="en-US" smtClean="0"/>
              <a:t>*Modified Duration &amp; Convexity</a:t>
            </a:r>
          </a:p>
        </p:txBody>
      </p:sp>
      <p:sp>
        <p:nvSpPr>
          <p:cNvPr id="36867" name="Rectangle 3"/>
          <p:cNvSpPr>
            <a:spLocks noGrp="1" noChangeArrowheads="1"/>
          </p:cNvSpPr>
          <p:nvPr>
            <p:ph idx="1"/>
          </p:nvPr>
        </p:nvSpPr>
        <p:spPr>
          <a:xfrm>
            <a:off x="381000" y="2057400"/>
            <a:ext cx="8458200" cy="4495800"/>
          </a:xfrm>
        </p:spPr>
        <p:txBody>
          <a:bodyPr/>
          <a:lstStyle/>
          <a:p>
            <a:pPr lvl="1"/>
            <a:r>
              <a:rPr lang="en-US" altLang="en-US" smtClean="0"/>
              <a:t> </a:t>
            </a:r>
            <a:r>
              <a:rPr lang="en-US" altLang="en-US" smtClean="0">
                <a:latin typeface="Symbol" panose="05050102010706020507" pitchFamily="18" charset="2"/>
              </a:rPr>
              <a:t>D</a:t>
            </a:r>
            <a:r>
              <a:rPr lang="en-US" altLang="en-US" smtClean="0"/>
              <a:t>P/P = -D[</a:t>
            </a:r>
            <a:r>
              <a:rPr lang="en-US" altLang="en-US" smtClean="0">
                <a:latin typeface="Symbol" panose="05050102010706020507" pitchFamily="18" charset="2"/>
              </a:rPr>
              <a:t>D</a:t>
            </a:r>
            <a:r>
              <a:rPr lang="en-US" altLang="en-US" smtClean="0"/>
              <a:t>R/(1+R)] + (1/2) CX (</a:t>
            </a:r>
            <a:r>
              <a:rPr lang="en-US" altLang="en-US" smtClean="0">
                <a:latin typeface="Symbol" panose="05050102010706020507" pitchFamily="18" charset="2"/>
              </a:rPr>
              <a:t>D</a:t>
            </a:r>
            <a:r>
              <a:rPr lang="en-US" altLang="en-US" smtClean="0"/>
              <a:t>R)</a:t>
            </a:r>
            <a:r>
              <a:rPr lang="en-US" altLang="en-US" baseline="30000" smtClean="0"/>
              <a:t>2</a:t>
            </a:r>
            <a:r>
              <a:rPr lang="en-US" altLang="en-US" smtClean="0"/>
              <a:t> or  		</a:t>
            </a:r>
            <a:r>
              <a:rPr lang="en-US" altLang="en-US" smtClean="0">
                <a:latin typeface="Symbol" panose="05050102010706020507" pitchFamily="18" charset="2"/>
              </a:rPr>
              <a:t>D</a:t>
            </a:r>
            <a:r>
              <a:rPr lang="en-US" altLang="en-US" smtClean="0"/>
              <a:t>P/P = -MD </a:t>
            </a:r>
            <a:r>
              <a:rPr lang="en-US" altLang="en-US" smtClean="0">
                <a:latin typeface="Symbol" panose="05050102010706020507" pitchFamily="18" charset="2"/>
              </a:rPr>
              <a:t>D</a:t>
            </a:r>
            <a:r>
              <a:rPr lang="en-US" altLang="en-US" smtClean="0"/>
              <a:t>R  + (1/2) CX (</a:t>
            </a:r>
            <a:r>
              <a:rPr lang="en-US" altLang="en-US" smtClean="0">
                <a:latin typeface="Symbol" panose="05050102010706020507" pitchFamily="18" charset="2"/>
              </a:rPr>
              <a:t>D</a:t>
            </a:r>
            <a:r>
              <a:rPr lang="en-US" altLang="en-US" smtClean="0"/>
              <a:t>R)</a:t>
            </a:r>
            <a:r>
              <a:rPr lang="en-US" altLang="en-US" baseline="30000" smtClean="0"/>
              <a:t>2</a:t>
            </a:r>
            <a:r>
              <a:rPr lang="en-US" altLang="en-US" smtClean="0"/>
              <a:t> </a:t>
            </a:r>
          </a:p>
          <a:p>
            <a:pPr lvl="1"/>
            <a:r>
              <a:rPr lang="en-US" altLang="en-US" smtClean="0"/>
              <a:t>Where MD implies modified duration and CX is a measure of the curvature effect. </a:t>
            </a:r>
          </a:p>
          <a:p>
            <a:pPr lvl="1"/>
            <a:r>
              <a:rPr lang="en-US" altLang="en-US" smtClean="0"/>
              <a:t>CX = Scaling factor × [capital loss from 1bp rise in yield + capital gain from 1bp fall in yield]</a:t>
            </a:r>
          </a:p>
          <a:p>
            <a:pPr lvl="1"/>
            <a:r>
              <a:rPr lang="en-US" altLang="en-US" smtClean="0"/>
              <a:t>Commonly used scaling factor is 10</a:t>
            </a:r>
            <a:r>
              <a:rPr lang="en-US" altLang="en-US" baseline="30000" smtClean="0"/>
              <a:t>8</a:t>
            </a:r>
            <a:endParaRPr lang="en-US" altLang="en-US" smtClean="0"/>
          </a:p>
        </p:txBody>
      </p:sp>
      <p:sp>
        <p:nvSpPr>
          <p:cNvPr id="36868"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8BB167A6-1D31-4CBE-8232-1FE14F39D417}" type="slidenum">
              <a:rPr lang="en-US" altLang="en-US" sz="1100">
                <a:solidFill>
                  <a:schemeClr val="tx1"/>
                </a:solidFill>
              </a:rPr>
              <a:pPr>
                <a:spcBef>
                  <a:spcPct val="0"/>
                </a:spcBef>
                <a:buFontTx/>
                <a:buNone/>
              </a:pPr>
              <a:t>91</a:t>
            </a:fld>
            <a:endParaRPr lang="en-US" altLang="en-US" sz="1100">
              <a:solidFill>
                <a:schemeClr val="tx1"/>
              </a:solidFill>
            </a:endParaRPr>
          </a:p>
        </p:txBody>
      </p:sp>
    </p:spTree>
    <p:extLst>
      <p:ext uri="{BB962C8B-B14F-4D97-AF65-F5344CB8AC3E}">
        <p14:creationId xmlns:p14="http://schemas.microsoft.com/office/powerpoint/2010/main" val="267845668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altLang="en-US" smtClean="0"/>
              <a:t>*Calculation of CX</a:t>
            </a:r>
          </a:p>
        </p:txBody>
      </p:sp>
      <p:sp>
        <p:nvSpPr>
          <p:cNvPr id="37891" name="Rectangle 3"/>
          <p:cNvSpPr>
            <a:spLocks noGrp="1" noChangeArrowheads="1"/>
          </p:cNvSpPr>
          <p:nvPr>
            <p:ph idx="1"/>
          </p:nvPr>
        </p:nvSpPr>
        <p:spPr/>
        <p:txBody>
          <a:bodyPr/>
          <a:lstStyle/>
          <a:p>
            <a:r>
              <a:rPr lang="en-US" altLang="en-US" smtClean="0"/>
              <a:t>Example: convexity of 8% coupon, 8% yield, six-year maturity Eurobond priced at $1,000</a:t>
            </a:r>
          </a:p>
          <a:p>
            <a:pPr>
              <a:buFont typeface="Wingdings" panose="05000000000000000000" pitchFamily="2" charset="2"/>
              <a:buNone/>
            </a:pPr>
            <a:r>
              <a:rPr lang="en-US" altLang="en-US" smtClean="0"/>
              <a:t>	CX = 10</a:t>
            </a:r>
            <a:r>
              <a:rPr lang="en-US" altLang="en-US" baseline="30000" smtClean="0"/>
              <a:t>8</a:t>
            </a:r>
            <a:r>
              <a:rPr lang="en-US" altLang="en-US" smtClean="0"/>
              <a:t>[</a:t>
            </a:r>
            <a:r>
              <a:rPr lang="en-US" altLang="en-US" smtClean="0">
                <a:latin typeface="Symbol" panose="05050102010706020507" pitchFamily="18" charset="2"/>
              </a:rPr>
              <a:t>D</a:t>
            </a:r>
            <a:r>
              <a:rPr lang="en-US" altLang="en-US" smtClean="0"/>
              <a:t>P</a:t>
            </a:r>
            <a:r>
              <a:rPr lang="en-US" altLang="en-US" sz="4000" baseline="30000" smtClean="0"/>
              <a:t>-</a:t>
            </a:r>
            <a:r>
              <a:rPr lang="en-US" altLang="en-US" smtClean="0"/>
              <a:t>/P + </a:t>
            </a:r>
            <a:r>
              <a:rPr lang="en-US" altLang="en-US" smtClean="0">
                <a:latin typeface="Symbol" panose="05050102010706020507" pitchFamily="18" charset="2"/>
              </a:rPr>
              <a:t>D</a:t>
            </a:r>
            <a:r>
              <a:rPr lang="en-US" altLang="en-US" smtClean="0"/>
              <a:t>P</a:t>
            </a:r>
            <a:r>
              <a:rPr lang="en-US" altLang="en-US" baseline="30000" smtClean="0"/>
              <a:t>+</a:t>
            </a:r>
            <a:r>
              <a:rPr lang="en-US" altLang="en-US" smtClean="0"/>
              <a:t>/P]</a:t>
            </a:r>
          </a:p>
          <a:p>
            <a:pPr>
              <a:buFont typeface="Wingdings" panose="05000000000000000000" pitchFamily="2" charset="2"/>
              <a:buNone/>
            </a:pPr>
            <a:r>
              <a:rPr lang="en-US" altLang="en-US" smtClean="0"/>
              <a:t>		 = 10</a:t>
            </a:r>
            <a:r>
              <a:rPr lang="en-US" altLang="en-US" baseline="30000" smtClean="0"/>
              <a:t>8</a:t>
            </a:r>
            <a:r>
              <a:rPr lang="en-US" altLang="en-US" smtClean="0"/>
              <a:t>[(999.53785-1,000)/1,000 + 				(1,000.46243-1,000)/1,000)]</a:t>
            </a:r>
          </a:p>
          <a:p>
            <a:pPr>
              <a:buFont typeface="Wingdings" panose="05000000000000000000" pitchFamily="2" charset="2"/>
              <a:buNone/>
            </a:pPr>
            <a:r>
              <a:rPr lang="en-US" altLang="en-US" smtClean="0"/>
              <a:t>		 = 28</a:t>
            </a:r>
          </a:p>
        </p:txBody>
      </p:sp>
      <p:sp>
        <p:nvSpPr>
          <p:cNvPr id="37892"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849897D1-B1AB-4077-8C77-C1A624431D05}" type="slidenum">
              <a:rPr lang="en-US" altLang="en-US" sz="1100">
                <a:solidFill>
                  <a:schemeClr val="tx1"/>
                </a:solidFill>
              </a:rPr>
              <a:pPr>
                <a:spcBef>
                  <a:spcPct val="0"/>
                </a:spcBef>
                <a:buFontTx/>
                <a:buNone/>
              </a:pPr>
              <a:t>92</a:t>
            </a:fld>
            <a:endParaRPr lang="en-US" altLang="en-US" sz="1100">
              <a:solidFill>
                <a:schemeClr val="tx1"/>
              </a:solidFill>
            </a:endParaRPr>
          </a:p>
        </p:txBody>
      </p:sp>
    </p:spTree>
    <p:extLst>
      <p:ext uri="{BB962C8B-B14F-4D97-AF65-F5344CB8AC3E}">
        <p14:creationId xmlns:p14="http://schemas.microsoft.com/office/powerpoint/2010/main" val="82539527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en-US" smtClean="0"/>
              <a:t>*Contingent Claims</a:t>
            </a:r>
          </a:p>
        </p:txBody>
      </p:sp>
      <p:sp>
        <p:nvSpPr>
          <p:cNvPr id="38915" name="Rectangle 3"/>
          <p:cNvSpPr>
            <a:spLocks noGrp="1" noChangeArrowheads="1"/>
          </p:cNvSpPr>
          <p:nvPr>
            <p:ph idx="1"/>
          </p:nvPr>
        </p:nvSpPr>
        <p:spPr/>
        <p:txBody>
          <a:bodyPr/>
          <a:lstStyle/>
          <a:p>
            <a:r>
              <a:rPr lang="en-US" altLang="en-US" smtClean="0"/>
              <a:t>Interest rate changes also affect value of off-balance sheet claims</a:t>
            </a:r>
          </a:p>
          <a:p>
            <a:pPr lvl="1"/>
            <a:r>
              <a:rPr lang="en-US" altLang="en-US" smtClean="0"/>
              <a:t>Duration gap hedging strategy must include the effects on off-balance sheet items such as futures, options, swaps, caps, and other contingent claims</a:t>
            </a:r>
          </a:p>
        </p:txBody>
      </p:sp>
      <p:sp>
        <p:nvSpPr>
          <p:cNvPr id="38916"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3200">
                <a:solidFill>
                  <a:schemeClr val="accent2"/>
                </a:solidFill>
                <a:latin typeface="Century Gothic" panose="020B0502020202020204" pitchFamily="34" charset="0"/>
              </a:defRPr>
            </a:lvl1pPr>
            <a:lvl2pPr marL="742950" indent="-285750">
              <a:spcBef>
                <a:spcPct val="20000"/>
              </a:spcBef>
              <a:buChar char="–"/>
              <a:defRPr sz="2800">
                <a:solidFill>
                  <a:schemeClr val="accent2"/>
                </a:solidFill>
                <a:latin typeface="Century Gothic" panose="020B0502020202020204" pitchFamily="34" charset="0"/>
              </a:defRPr>
            </a:lvl2pPr>
            <a:lvl3pPr marL="1143000" indent="-228600">
              <a:spcBef>
                <a:spcPct val="20000"/>
              </a:spcBef>
              <a:buFont typeface="Wingdings" panose="05000000000000000000" pitchFamily="2" charset="2"/>
              <a:buChar char="w"/>
              <a:defRPr sz="2400">
                <a:solidFill>
                  <a:schemeClr val="accent2"/>
                </a:solidFill>
                <a:latin typeface="Century Gothic" panose="020B0502020202020204" pitchFamily="34" charset="0"/>
              </a:defRPr>
            </a:lvl3pPr>
            <a:lvl4pPr marL="1600200" indent="-228600">
              <a:spcBef>
                <a:spcPct val="20000"/>
              </a:spcBef>
              <a:buFont typeface="Arial" panose="020B0604020202020204" pitchFamily="34" charset="0"/>
              <a:buChar char="∙"/>
              <a:defRPr sz="2000">
                <a:solidFill>
                  <a:schemeClr val="accent2"/>
                </a:solidFill>
                <a:latin typeface="Century Gothic" panose="020B0502020202020204" pitchFamily="34" charset="0"/>
              </a:defRPr>
            </a:lvl4pPr>
            <a:lvl5pPr marL="2057400" indent="-228600">
              <a:spcBef>
                <a:spcPct val="20000"/>
              </a:spcBef>
              <a:buChar char="»"/>
              <a:defRPr sz="2000">
                <a:solidFill>
                  <a:schemeClr val="accent2"/>
                </a:solidFill>
                <a:latin typeface="Century Gothic" panose="020B0502020202020204" pitchFamily="34" charset="0"/>
              </a:defRPr>
            </a:lvl5pPr>
            <a:lvl6pPr marL="2514600" indent="-228600" fontAlgn="base">
              <a:spcBef>
                <a:spcPct val="20000"/>
              </a:spcBef>
              <a:spcAft>
                <a:spcPct val="0"/>
              </a:spcAft>
              <a:buChar char="»"/>
              <a:defRPr sz="2000">
                <a:solidFill>
                  <a:schemeClr val="accent2"/>
                </a:solidFill>
                <a:latin typeface="Century Gothic" panose="020B0502020202020204" pitchFamily="34" charset="0"/>
              </a:defRPr>
            </a:lvl6pPr>
            <a:lvl7pPr marL="2971800" indent="-228600" fontAlgn="base">
              <a:spcBef>
                <a:spcPct val="20000"/>
              </a:spcBef>
              <a:spcAft>
                <a:spcPct val="0"/>
              </a:spcAft>
              <a:buChar char="»"/>
              <a:defRPr sz="2000">
                <a:solidFill>
                  <a:schemeClr val="accent2"/>
                </a:solidFill>
                <a:latin typeface="Century Gothic" panose="020B0502020202020204" pitchFamily="34" charset="0"/>
              </a:defRPr>
            </a:lvl7pPr>
            <a:lvl8pPr marL="3429000" indent="-228600" fontAlgn="base">
              <a:spcBef>
                <a:spcPct val="20000"/>
              </a:spcBef>
              <a:spcAft>
                <a:spcPct val="0"/>
              </a:spcAft>
              <a:buChar char="»"/>
              <a:defRPr sz="2000">
                <a:solidFill>
                  <a:schemeClr val="accent2"/>
                </a:solidFill>
                <a:latin typeface="Century Gothic" panose="020B0502020202020204" pitchFamily="34" charset="0"/>
              </a:defRPr>
            </a:lvl8pPr>
            <a:lvl9pPr marL="3886200" indent="-228600" fontAlgn="base">
              <a:spcBef>
                <a:spcPct val="20000"/>
              </a:spcBef>
              <a:spcAft>
                <a:spcPct val="0"/>
              </a:spcAft>
              <a:buChar char="»"/>
              <a:defRPr sz="2000">
                <a:solidFill>
                  <a:schemeClr val="accent2"/>
                </a:solidFill>
                <a:latin typeface="Century Gothic" panose="020B0502020202020204" pitchFamily="34" charset="0"/>
              </a:defRPr>
            </a:lvl9pPr>
          </a:lstStyle>
          <a:p>
            <a:pPr>
              <a:spcBef>
                <a:spcPct val="0"/>
              </a:spcBef>
              <a:buFontTx/>
              <a:buNone/>
            </a:pPr>
            <a:r>
              <a:rPr lang="en-US" altLang="en-US" sz="1100">
                <a:solidFill>
                  <a:schemeClr val="tx1"/>
                </a:solidFill>
              </a:rPr>
              <a:t>Ch 9-</a:t>
            </a:r>
            <a:fld id="{902CACDE-DEFA-4554-A5C0-08F8CA81E17B}" type="slidenum">
              <a:rPr lang="en-US" altLang="en-US" sz="1100">
                <a:solidFill>
                  <a:schemeClr val="tx1"/>
                </a:solidFill>
              </a:rPr>
              <a:pPr>
                <a:spcBef>
                  <a:spcPct val="0"/>
                </a:spcBef>
                <a:buFontTx/>
                <a:buNone/>
              </a:pPr>
              <a:t>93</a:t>
            </a:fld>
            <a:endParaRPr lang="en-US" altLang="en-US" sz="1100">
              <a:solidFill>
                <a:schemeClr val="tx1"/>
              </a:solidFill>
            </a:endParaRPr>
          </a:p>
        </p:txBody>
      </p:sp>
    </p:spTree>
    <p:extLst>
      <p:ext uri="{BB962C8B-B14F-4D97-AF65-F5344CB8AC3E}">
        <p14:creationId xmlns:p14="http://schemas.microsoft.com/office/powerpoint/2010/main" val="345023614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3173</TotalTime>
  <Words>4991</Words>
  <Application>Microsoft Office PowerPoint</Application>
  <PresentationFormat>On-screen Show (4:3)</PresentationFormat>
  <Paragraphs>603</Paragraphs>
  <Slides>93</Slides>
  <Notes>40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93</vt:i4>
      </vt:variant>
    </vt:vector>
  </HeadingPairs>
  <TitlesOfParts>
    <vt:vector size="102" baseType="lpstr">
      <vt:lpstr>Times New Roman</vt:lpstr>
      <vt:lpstr>Microsoft YaHei</vt:lpstr>
      <vt:lpstr>Arial</vt:lpstr>
      <vt:lpstr>Century Gothic</vt:lpstr>
      <vt:lpstr>Wingdings</vt:lpstr>
      <vt:lpstr>Symbol</vt:lpstr>
      <vt:lpstr>Arial Black</vt:lpstr>
      <vt:lpstr>Retrospect</vt:lpstr>
      <vt:lpstr>Microsoft Word Document</vt:lpstr>
      <vt:lpstr>PowerPoint Presentation</vt:lpstr>
      <vt:lpstr>PowerPoint Presentation</vt:lpstr>
      <vt:lpstr>PowerPoint Presentation</vt:lpstr>
      <vt:lpstr>PowerPoint Presentation</vt:lpstr>
      <vt:lpstr>PowerPoint Presentation</vt:lpstr>
      <vt:lpstr>PowerPoint Presentation</vt:lpstr>
      <vt:lpstr>Question 1</vt:lpstr>
      <vt:lpstr>Question 2</vt:lpstr>
      <vt:lpstr>PowerPoint Presentation</vt:lpstr>
      <vt:lpstr>PowerPoint Presentation</vt:lpstr>
      <vt:lpstr>Question 3 </vt:lpstr>
      <vt:lpstr>PowerPoint Presentation</vt:lpstr>
      <vt:lpstr>Question 4 </vt:lpstr>
      <vt:lpstr>Question 4 </vt:lpstr>
      <vt:lpstr>PowerPoint Presentation</vt:lpstr>
      <vt:lpstr>PowerPoint Presentation</vt:lpstr>
      <vt:lpstr>PowerPoint Presentation</vt:lpstr>
      <vt:lpstr>Question 5 </vt:lpstr>
      <vt:lpstr>Question 5 </vt:lpstr>
      <vt:lpstr>Question 5(a)</vt:lpstr>
      <vt:lpstr>Question 5(b)</vt:lpstr>
      <vt:lpstr>PowerPoint Presentation</vt:lpstr>
      <vt:lpstr>PowerPoint Presentation</vt:lpstr>
      <vt:lpstr>Question 6</vt:lpstr>
      <vt:lpstr>Question 6</vt:lpstr>
      <vt:lpstr>PowerPoint Presentation</vt:lpstr>
      <vt:lpstr>Question 7</vt:lpstr>
      <vt:lpstr>Question 8</vt:lpstr>
      <vt:lpstr>PowerPoint Presentation</vt:lpstr>
      <vt:lpstr>PowerPoint Presentation</vt:lpstr>
      <vt:lpstr>PowerPoint Presentation</vt:lpstr>
      <vt:lpstr>PowerPoint Presentation</vt:lpstr>
      <vt:lpstr>Question 9</vt:lpstr>
      <vt:lpstr>Question 9 (a&amp;b&amp;c)</vt:lpstr>
      <vt:lpstr>Question 9 (d)</vt:lpstr>
      <vt:lpstr>PowerPoint Presentation</vt:lpstr>
      <vt:lpstr>PowerPoint Presentation</vt:lpstr>
      <vt:lpstr>PowerPoint Presentation</vt:lpstr>
      <vt:lpstr>Question 10</vt:lpstr>
      <vt:lpstr>Question 10</vt:lpstr>
      <vt:lpstr>Question 12</vt:lpstr>
      <vt:lpstr>Question 12</vt:lpstr>
      <vt:lpstr>Question 13 (a)</vt:lpstr>
      <vt:lpstr>Question 13 (b)</vt:lpstr>
      <vt:lpstr>PowerPoint Presentation</vt:lpstr>
      <vt:lpstr>PowerPoint Presentation</vt:lpstr>
      <vt:lpstr>PowerPoint Presentation</vt:lpstr>
      <vt:lpstr>PowerPoint Presentation</vt:lpstr>
      <vt:lpstr>PowerPoint Presentation</vt:lpstr>
      <vt:lpstr>PowerPoint Presentation</vt:lpstr>
      <vt:lpstr>Question 17</vt:lpstr>
      <vt:lpstr>Question 20</vt:lpstr>
      <vt:lpstr>Question 21 (a)</vt:lpstr>
      <vt:lpstr>Question 21 (b)</vt:lpstr>
      <vt:lpstr>Question 29</vt:lpstr>
      <vt:lpstr>PowerPoint Presentation</vt:lpstr>
      <vt:lpstr>PowerPoint Presentation</vt:lpstr>
      <vt:lpstr>PowerPoint Presentation</vt:lpstr>
      <vt:lpstr>Question 32</vt:lpstr>
      <vt:lpstr>PowerPoint Presentation</vt:lpstr>
      <vt:lpstr>Overview </vt:lpstr>
      <vt:lpstr>Price Sensitivity and Maturity</vt:lpstr>
      <vt:lpstr>Coupon Effect</vt:lpstr>
      <vt:lpstr>Remarks on Preceding Slides</vt:lpstr>
      <vt:lpstr>Extreme Examples With Equal Maturities</vt:lpstr>
      <vt:lpstr>Duration</vt:lpstr>
      <vt:lpstr>Macaulay Duration</vt:lpstr>
      <vt:lpstr>Duration</vt:lpstr>
      <vt:lpstr>Semiannual Cash Flows</vt:lpstr>
      <vt:lpstr>Duration of Zero-Coupon Bond</vt:lpstr>
      <vt:lpstr>Computing duration</vt:lpstr>
      <vt:lpstr>   Duration of 2-year, 8% bond:     Face value = $1,000, YTM = 12%</vt:lpstr>
      <vt:lpstr>Special Case</vt:lpstr>
      <vt:lpstr>Features of Duration</vt:lpstr>
      <vt:lpstr>Economic Interpretation </vt:lpstr>
      <vt:lpstr>Economic Interpretation</vt:lpstr>
      <vt:lpstr>Dollar Duration</vt:lpstr>
      <vt:lpstr>Semi-annual Coupon Payments</vt:lpstr>
      <vt:lpstr>Immunization</vt:lpstr>
      <vt:lpstr>An Example</vt:lpstr>
      <vt:lpstr>Duration as Index of Interest Rate Risk</vt:lpstr>
      <vt:lpstr>Balance Sheet Immunization</vt:lpstr>
      <vt:lpstr>Duration Gap</vt:lpstr>
      <vt:lpstr>Immunizing the Balance Sheet of an FI </vt:lpstr>
      <vt:lpstr>Duration and Immunizing</vt:lpstr>
      <vt:lpstr>An Example</vt:lpstr>
      <vt:lpstr>     Immunization and Regulatory Concerns </vt:lpstr>
      <vt:lpstr>Limitations of Duration</vt:lpstr>
      <vt:lpstr>Convexity</vt:lpstr>
      <vt:lpstr>Convexity</vt:lpstr>
      <vt:lpstr>*Modified Duration &amp; Convexity</vt:lpstr>
      <vt:lpstr>*Calculation of CX</vt:lpstr>
      <vt:lpstr>*Contingent Claims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subject>Depository Institutions</dc:subject>
  <dc:creator>Kenneth R. Stanton</dc:creator>
  <cp:lastModifiedBy>Thanachote R</cp:lastModifiedBy>
  <cp:revision>157</cp:revision>
  <cp:lastPrinted>1601-01-01T00:00:00Z</cp:lastPrinted>
  <dcterms:created xsi:type="dcterms:W3CDTF">2002-04-11T18:12:47Z</dcterms:created>
  <dcterms:modified xsi:type="dcterms:W3CDTF">2015-09-06T04:05:23Z</dcterms:modified>
</cp:coreProperties>
</file>