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notesMasterIdLst>
    <p:notesMasterId r:id="rId65"/>
  </p:notesMasterIdLst>
  <p:handoutMasterIdLst>
    <p:handoutMasterId r:id="rId66"/>
  </p:handoutMasterIdLst>
  <p:sldIdLst>
    <p:sldId id="256" r:id="rId2"/>
    <p:sldId id="433" r:id="rId3"/>
    <p:sldId id="417" r:id="rId4"/>
    <p:sldId id="425" r:id="rId5"/>
    <p:sldId id="418" r:id="rId6"/>
    <p:sldId id="366" r:id="rId7"/>
    <p:sldId id="337" r:id="rId8"/>
    <p:sldId id="451" r:id="rId9"/>
    <p:sldId id="450" r:id="rId10"/>
    <p:sldId id="452" r:id="rId11"/>
    <p:sldId id="453" r:id="rId12"/>
    <p:sldId id="454" r:id="rId13"/>
    <p:sldId id="457" r:id="rId14"/>
    <p:sldId id="338" r:id="rId15"/>
    <p:sldId id="371" r:id="rId16"/>
    <p:sldId id="445" r:id="rId17"/>
    <p:sldId id="380" r:id="rId18"/>
    <p:sldId id="459" r:id="rId19"/>
    <p:sldId id="460" r:id="rId20"/>
    <p:sldId id="376" r:id="rId21"/>
    <p:sldId id="446" r:id="rId22"/>
    <p:sldId id="377" r:id="rId23"/>
    <p:sldId id="381" r:id="rId24"/>
    <p:sldId id="462" r:id="rId25"/>
    <p:sldId id="464" r:id="rId26"/>
    <p:sldId id="378" r:id="rId27"/>
    <p:sldId id="379" r:id="rId28"/>
    <p:sldId id="435" r:id="rId29"/>
    <p:sldId id="391" r:id="rId30"/>
    <p:sldId id="403" r:id="rId31"/>
    <p:sldId id="365" r:id="rId32"/>
    <p:sldId id="436" r:id="rId33"/>
    <p:sldId id="437" r:id="rId34"/>
    <p:sldId id="455" r:id="rId35"/>
    <p:sldId id="439" r:id="rId36"/>
    <p:sldId id="440" r:id="rId37"/>
    <p:sldId id="302" r:id="rId38"/>
    <p:sldId id="304" r:id="rId39"/>
    <p:sldId id="308" r:id="rId40"/>
    <p:sldId id="335" r:id="rId41"/>
    <p:sldId id="309" r:id="rId42"/>
    <p:sldId id="305" r:id="rId43"/>
    <p:sldId id="374" r:id="rId44"/>
    <p:sldId id="325" r:id="rId45"/>
    <p:sldId id="329" r:id="rId46"/>
    <p:sldId id="397" r:id="rId47"/>
    <p:sldId id="426" r:id="rId48"/>
    <p:sldId id="427" r:id="rId49"/>
    <p:sldId id="429" r:id="rId50"/>
    <p:sldId id="432" r:id="rId51"/>
    <p:sldId id="431" r:id="rId52"/>
    <p:sldId id="405" r:id="rId53"/>
    <p:sldId id="382" r:id="rId54"/>
    <p:sldId id="384" r:id="rId55"/>
    <p:sldId id="385" r:id="rId56"/>
    <p:sldId id="393" r:id="rId57"/>
    <p:sldId id="347" r:id="rId58"/>
    <p:sldId id="326" r:id="rId59"/>
    <p:sldId id="442" r:id="rId60"/>
    <p:sldId id="368" r:id="rId61"/>
    <p:sldId id="441" r:id="rId62"/>
    <p:sldId id="448" r:id="rId63"/>
    <p:sldId id="344" r:id="rId64"/>
  </p:sldIdLst>
  <p:sldSz cx="9144000" cy="6858000" type="screen4x3"/>
  <p:notesSz cx="9872663" cy="6797675"/>
  <p:defaultTextStyle>
    <a:defPPr>
      <a:defRPr lang="th-TH"/>
    </a:defPPr>
    <a:lvl1pPr algn="l" rtl="0" fontAlgn="base">
      <a:spcBef>
        <a:spcPct val="0"/>
      </a:spcBef>
      <a:spcAft>
        <a:spcPct val="0"/>
      </a:spcAft>
      <a:defRPr kern="1200">
        <a:solidFill>
          <a:schemeClr val="tx1"/>
        </a:solidFill>
        <a:latin typeface="Verdana" pitchFamily="34" charset="0"/>
        <a:ea typeface="+mn-ea"/>
        <a:cs typeface="Arial" pitchFamily="34" charset="0"/>
      </a:defRPr>
    </a:lvl1pPr>
    <a:lvl2pPr marL="457200" algn="l" rtl="0" fontAlgn="base">
      <a:spcBef>
        <a:spcPct val="0"/>
      </a:spcBef>
      <a:spcAft>
        <a:spcPct val="0"/>
      </a:spcAft>
      <a:defRPr kern="1200">
        <a:solidFill>
          <a:schemeClr val="tx1"/>
        </a:solidFill>
        <a:latin typeface="Verdana" pitchFamily="34" charset="0"/>
        <a:ea typeface="+mn-ea"/>
        <a:cs typeface="Arial" pitchFamily="34" charset="0"/>
      </a:defRPr>
    </a:lvl2pPr>
    <a:lvl3pPr marL="914400" algn="l" rtl="0" fontAlgn="base">
      <a:spcBef>
        <a:spcPct val="0"/>
      </a:spcBef>
      <a:spcAft>
        <a:spcPct val="0"/>
      </a:spcAft>
      <a:defRPr kern="1200">
        <a:solidFill>
          <a:schemeClr val="tx1"/>
        </a:solidFill>
        <a:latin typeface="Verdana" pitchFamily="34" charset="0"/>
        <a:ea typeface="+mn-ea"/>
        <a:cs typeface="Arial" pitchFamily="34" charset="0"/>
      </a:defRPr>
    </a:lvl3pPr>
    <a:lvl4pPr marL="1371600" algn="l" rtl="0" fontAlgn="base">
      <a:spcBef>
        <a:spcPct val="0"/>
      </a:spcBef>
      <a:spcAft>
        <a:spcPct val="0"/>
      </a:spcAft>
      <a:defRPr kern="1200">
        <a:solidFill>
          <a:schemeClr val="tx1"/>
        </a:solidFill>
        <a:latin typeface="Verdana" pitchFamily="34" charset="0"/>
        <a:ea typeface="+mn-ea"/>
        <a:cs typeface="Arial" pitchFamily="34" charset="0"/>
      </a:defRPr>
    </a:lvl4pPr>
    <a:lvl5pPr marL="1828800" algn="l" rtl="0" fontAlgn="base">
      <a:spcBef>
        <a:spcPct val="0"/>
      </a:spcBef>
      <a:spcAft>
        <a:spcPct val="0"/>
      </a:spcAft>
      <a:defRPr kern="1200">
        <a:solidFill>
          <a:schemeClr val="tx1"/>
        </a:solidFill>
        <a:latin typeface="Verdana" pitchFamily="34" charset="0"/>
        <a:ea typeface="+mn-ea"/>
        <a:cs typeface="Arial" pitchFamily="34" charset="0"/>
      </a:defRPr>
    </a:lvl5pPr>
    <a:lvl6pPr marL="2286000" algn="l" defTabSz="914400" rtl="0" eaLnBrk="1" latinLnBrk="0" hangingPunct="1">
      <a:defRPr kern="1200">
        <a:solidFill>
          <a:schemeClr val="tx1"/>
        </a:solidFill>
        <a:latin typeface="Verdana" pitchFamily="34" charset="0"/>
        <a:ea typeface="+mn-ea"/>
        <a:cs typeface="Arial" pitchFamily="34" charset="0"/>
      </a:defRPr>
    </a:lvl6pPr>
    <a:lvl7pPr marL="2743200" algn="l" defTabSz="914400" rtl="0" eaLnBrk="1" latinLnBrk="0" hangingPunct="1">
      <a:defRPr kern="1200">
        <a:solidFill>
          <a:schemeClr val="tx1"/>
        </a:solidFill>
        <a:latin typeface="Verdana" pitchFamily="34" charset="0"/>
        <a:ea typeface="+mn-ea"/>
        <a:cs typeface="Arial" pitchFamily="34" charset="0"/>
      </a:defRPr>
    </a:lvl7pPr>
    <a:lvl8pPr marL="3200400" algn="l" defTabSz="914400" rtl="0" eaLnBrk="1" latinLnBrk="0" hangingPunct="1">
      <a:defRPr kern="1200">
        <a:solidFill>
          <a:schemeClr val="tx1"/>
        </a:solidFill>
        <a:latin typeface="Verdana" pitchFamily="34" charset="0"/>
        <a:ea typeface="+mn-ea"/>
        <a:cs typeface="Arial" pitchFamily="34" charset="0"/>
      </a:defRPr>
    </a:lvl8pPr>
    <a:lvl9pPr marL="3657600" algn="l" defTabSz="914400" rtl="0" eaLnBrk="1" latinLnBrk="0" hangingPunct="1">
      <a:defRPr kern="1200">
        <a:solidFill>
          <a:schemeClr val="tx1"/>
        </a:solidFill>
        <a:latin typeface="Verdana" pitchFamily="34" charset="0"/>
        <a:ea typeface="+mn-ea"/>
        <a:cs typeface="Arial"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71" autoAdjust="0"/>
  </p:normalViewPr>
  <p:slideViewPr>
    <p:cSldViewPr>
      <p:cViewPr varScale="1">
        <p:scale>
          <a:sx n="64" d="100"/>
          <a:sy n="64" d="100"/>
        </p:scale>
        <p:origin x="1336" y="3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71"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F:\data\suicide.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dirty="0"/>
              <a:t>World income elasticity of Thailand’ s exports </a:t>
            </a:r>
          </a:p>
          <a:p>
            <a:pPr>
              <a:defRPr/>
            </a:pPr>
            <a:r>
              <a:rPr lang="en-US" dirty="0"/>
              <a:t>(1995-2015)</a:t>
            </a:r>
          </a:p>
        </c:rich>
      </c:tx>
      <c:layout>
        <c:manualLayout>
          <c:xMode val="edge"/>
          <c:yMode val="edge"/>
          <c:x val="0.14881692672007638"/>
          <c:y val="2.5867496204125467E-2"/>
        </c:manualLayout>
      </c:layout>
      <c:overlay val="0"/>
      <c:spPr>
        <a:solidFill>
          <a:schemeClr val="accent6">
            <a:lumMod val="20000"/>
            <a:lumOff val="80000"/>
          </a:schemeClr>
        </a:solidFill>
      </c:spPr>
    </c:title>
    <c:autoTitleDeleted val="0"/>
    <c:plotArea>
      <c:layout>
        <c:manualLayout>
          <c:layoutTarget val="inner"/>
          <c:xMode val="edge"/>
          <c:yMode val="edge"/>
          <c:x val="7.1851584391857695E-2"/>
          <c:y val="0.16525811946820723"/>
          <c:w val="0.92814841560814232"/>
          <c:h val="0.77012813391104695"/>
        </c:manualLayout>
      </c:layout>
      <c:barChart>
        <c:barDir val="col"/>
        <c:grouping val="clustered"/>
        <c:varyColors val="0"/>
        <c:ser>
          <c:idx val="0"/>
          <c:order val="0"/>
          <c:tx>
            <c:strRef>
              <c:f>Sheet1!$G$3</c:f>
              <c:strCache>
                <c:ptCount val="1"/>
                <c:pt idx="0">
                  <c:v>world income elasticity</c:v>
                </c:pt>
              </c:strCache>
            </c:strRef>
          </c:tx>
          <c:invertIfNegative val="0"/>
          <c:dLbls>
            <c:spPr>
              <a:noFill/>
              <a:ln>
                <a:noFill/>
              </a:ln>
              <a:effectLst/>
            </c:spPr>
            <c:txPr>
              <a:bodyPr wrap="square" lIns="38100" tIns="19050" rIns="38100" bIns="19050" anchor="ctr">
                <a:spAutoFit/>
              </a:bodyPr>
              <a:lstStyle/>
              <a:p>
                <a:pPr>
                  <a:defRPr sz="14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cat>
            <c:strRef>
              <c:f>Sheet1!$F$4:$F$8</c:f>
              <c:strCache>
                <c:ptCount val="5"/>
                <c:pt idx="0">
                  <c:v>poultry</c:v>
                </c:pt>
                <c:pt idx="1">
                  <c:v>fruit</c:v>
                </c:pt>
                <c:pt idx="2">
                  <c:v>canned tuna</c:v>
                </c:pt>
                <c:pt idx="3">
                  <c:v>Beveraages </c:v>
                </c:pt>
                <c:pt idx="4">
                  <c:v>Passsenger cars</c:v>
                </c:pt>
              </c:strCache>
            </c:strRef>
          </c:cat>
          <c:val>
            <c:numRef>
              <c:f>Sheet1!$G$4:$G$8</c:f>
              <c:numCache>
                <c:formatCode>General</c:formatCode>
                <c:ptCount val="5"/>
                <c:pt idx="0">
                  <c:v>0.56999999999999995</c:v>
                </c:pt>
                <c:pt idx="1">
                  <c:v>1.01</c:v>
                </c:pt>
                <c:pt idx="2">
                  <c:v>1.5</c:v>
                </c:pt>
                <c:pt idx="3">
                  <c:v>2.06</c:v>
                </c:pt>
                <c:pt idx="4">
                  <c:v>2.2000000000000002</c:v>
                </c:pt>
              </c:numCache>
            </c:numRef>
          </c:val>
          <c:extLst>
            <c:ext xmlns:c16="http://schemas.microsoft.com/office/drawing/2014/chart" uri="{C3380CC4-5D6E-409C-BE32-E72D297353CC}">
              <c16:uniqueId val="{00000000-C758-447A-99A5-54A674CB558C}"/>
            </c:ext>
          </c:extLst>
        </c:ser>
        <c:dLbls>
          <c:showLegendKey val="0"/>
          <c:showVal val="0"/>
          <c:showCatName val="0"/>
          <c:showSerName val="0"/>
          <c:showPercent val="0"/>
          <c:showBubbleSize val="0"/>
        </c:dLbls>
        <c:gapWidth val="150"/>
        <c:axId val="69034752"/>
        <c:axId val="69036672"/>
      </c:barChart>
      <c:catAx>
        <c:axId val="69034752"/>
        <c:scaling>
          <c:orientation val="minMax"/>
        </c:scaling>
        <c:delete val="0"/>
        <c:axPos val="b"/>
        <c:numFmt formatCode="General" sourceLinked="0"/>
        <c:majorTickMark val="out"/>
        <c:minorTickMark val="none"/>
        <c:tickLblPos val="nextTo"/>
        <c:txPr>
          <a:bodyPr/>
          <a:lstStyle/>
          <a:p>
            <a:pPr>
              <a:defRPr sz="1800" b="1"/>
            </a:pPr>
            <a:endParaRPr lang="en-US"/>
          </a:p>
        </c:txPr>
        <c:crossAx val="69036672"/>
        <c:crosses val="autoZero"/>
        <c:auto val="1"/>
        <c:lblAlgn val="ctr"/>
        <c:lblOffset val="100"/>
        <c:noMultiLvlLbl val="0"/>
      </c:catAx>
      <c:valAx>
        <c:axId val="69036672"/>
        <c:scaling>
          <c:orientation val="minMax"/>
        </c:scaling>
        <c:delete val="0"/>
        <c:axPos val="l"/>
        <c:majorGridlines/>
        <c:numFmt formatCode="General" sourceLinked="1"/>
        <c:majorTickMark val="out"/>
        <c:minorTickMark val="none"/>
        <c:tickLblPos val="nextTo"/>
        <c:txPr>
          <a:bodyPr/>
          <a:lstStyle/>
          <a:p>
            <a:pPr>
              <a:defRPr sz="1200" b="1"/>
            </a:pPr>
            <a:endParaRPr lang="en-US"/>
          </a:p>
        </c:txPr>
        <c:crossAx val="69034752"/>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a:pPr>
            <a:r>
              <a:rPr lang="en-US" sz="2800" dirty="0"/>
              <a:t>Number of suicides</a:t>
            </a:r>
          </a:p>
          <a:p>
            <a:pPr>
              <a:defRPr sz="2000"/>
            </a:pPr>
            <a:r>
              <a:rPr lang="en-US" sz="2000" dirty="0"/>
              <a:t> per 100,000</a:t>
            </a:r>
            <a:r>
              <a:rPr lang="en-US" sz="2000" baseline="0" dirty="0"/>
              <a:t> people,  per year</a:t>
            </a:r>
          </a:p>
          <a:p>
            <a:pPr>
              <a:defRPr sz="2000"/>
            </a:pPr>
            <a:endParaRPr lang="en-US" sz="2000" dirty="0"/>
          </a:p>
        </c:rich>
      </c:tx>
      <c:overlay val="0"/>
    </c:title>
    <c:autoTitleDeleted val="0"/>
    <c:plotArea>
      <c:layout/>
      <c:barChart>
        <c:barDir val="col"/>
        <c:grouping val="clustered"/>
        <c:varyColors val="0"/>
        <c:ser>
          <c:idx val="0"/>
          <c:order val="0"/>
          <c:tx>
            <c:strRef>
              <c:f>Sheet1!$B$2</c:f>
              <c:strCache>
                <c:ptCount val="1"/>
                <c:pt idx="0">
                  <c:v>number of suicies</c:v>
                </c:pt>
              </c:strCache>
            </c:strRef>
          </c:tx>
          <c:invertIfNegative val="0"/>
          <c:dLbls>
            <c:spPr>
              <a:noFill/>
              <a:ln>
                <a:noFill/>
              </a:ln>
              <a:effectLst/>
            </c:spPr>
            <c:txPr>
              <a:bodyPr/>
              <a:lstStyle/>
              <a:p>
                <a:pPr>
                  <a:defRPr sz="1600" b="1"/>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Sheet1!$A$3:$A$14</c:f>
              <c:strCache>
                <c:ptCount val="12"/>
                <c:pt idx="0">
                  <c:v>Russia 2005</c:v>
                </c:pt>
                <c:pt idx="1">
                  <c:v>South Korea, 2004</c:v>
                </c:pt>
                <c:pt idx="2">
                  <c:v>Japan, 2006</c:v>
                </c:pt>
                <c:pt idx="3">
                  <c:v>Belgium, 1997</c:v>
                </c:pt>
                <c:pt idx="4">
                  <c:v>USA 2005</c:v>
                </c:pt>
                <c:pt idx="5">
                  <c:v>India 1998</c:v>
                </c:pt>
                <c:pt idx="6">
                  <c:v>Singapore 2006</c:v>
                </c:pt>
                <c:pt idx="7">
                  <c:v>Netherlands 2004</c:v>
                </c:pt>
                <c:pt idx="8">
                  <c:v>Thailand 2002</c:v>
                </c:pt>
                <c:pt idx="9">
                  <c:v>Mexico 2002</c:v>
                </c:pt>
                <c:pt idx="10">
                  <c:v>Philippines 1993</c:v>
                </c:pt>
                <c:pt idx="11">
                  <c:v>Iran 1991</c:v>
                </c:pt>
              </c:strCache>
            </c:strRef>
          </c:cat>
          <c:val>
            <c:numRef>
              <c:f>Sheet1!$B$3:$B$14</c:f>
              <c:numCache>
                <c:formatCode>General</c:formatCode>
                <c:ptCount val="12"/>
                <c:pt idx="0">
                  <c:v>32.200000000000003</c:v>
                </c:pt>
                <c:pt idx="1">
                  <c:v>26.1</c:v>
                </c:pt>
                <c:pt idx="2">
                  <c:v>23.7</c:v>
                </c:pt>
                <c:pt idx="3">
                  <c:v>21.1</c:v>
                </c:pt>
                <c:pt idx="4">
                  <c:v>11.1</c:v>
                </c:pt>
                <c:pt idx="5">
                  <c:v>10.6</c:v>
                </c:pt>
                <c:pt idx="6">
                  <c:v>10.3</c:v>
                </c:pt>
                <c:pt idx="7">
                  <c:v>9.4</c:v>
                </c:pt>
                <c:pt idx="8">
                  <c:v>7.8</c:v>
                </c:pt>
                <c:pt idx="9">
                  <c:v>4.0999999999999996</c:v>
                </c:pt>
                <c:pt idx="10">
                  <c:v>2.1</c:v>
                </c:pt>
                <c:pt idx="11">
                  <c:v>0.2</c:v>
                </c:pt>
              </c:numCache>
            </c:numRef>
          </c:val>
          <c:extLst>
            <c:ext xmlns:c16="http://schemas.microsoft.com/office/drawing/2014/chart" uri="{C3380CC4-5D6E-409C-BE32-E72D297353CC}">
              <c16:uniqueId val="{00000000-0E36-4923-AEB1-0A698783CB36}"/>
            </c:ext>
          </c:extLst>
        </c:ser>
        <c:dLbls>
          <c:showLegendKey val="0"/>
          <c:showVal val="1"/>
          <c:showCatName val="0"/>
          <c:showSerName val="0"/>
          <c:showPercent val="0"/>
          <c:showBubbleSize val="0"/>
        </c:dLbls>
        <c:gapWidth val="150"/>
        <c:overlap val="-25"/>
        <c:axId val="103055360"/>
        <c:axId val="103058048"/>
      </c:barChart>
      <c:catAx>
        <c:axId val="103055360"/>
        <c:scaling>
          <c:orientation val="minMax"/>
        </c:scaling>
        <c:delete val="0"/>
        <c:axPos val="b"/>
        <c:numFmt formatCode="General" sourceLinked="0"/>
        <c:majorTickMark val="none"/>
        <c:minorTickMark val="none"/>
        <c:tickLblPos val="nextTo"/>
        <c:spPr>
          <a:ln>
            <a:solidFill>
              <a:schemeClr val="bg1">
                <a:lumMod val="75000"/>
              </a:schemeClr>
            </a:solidFill>
          </a:ln>
        </c:spPr>
        <c:txPr>
          <a:bodyPr rot="5400000" vert="horz"/>
          <a:lstStyle/>
          <a:p>
            <a:pPr>
              <a:defRPr sz="1400" b="1"/>
            </a:pPr>
            <a:endParaRPr lang="en-US"/>
          </a:p>
        </c:txPr>
        <c:crossAx val="103058048"/>
        <c:crosses val="autoZero"/>
        <c:auto val="1"/>
        <c:lblAlgn val="ctr"/>
        <c:lblOffset val="100"/>
        <c:noMultiLvlLbl val="0"/>
      </c:catAx>
      <c:valAx>
        <c:axId val="103058048"/>
        <c:scaling>
          <c:orientation val="minMax"/>
        </c:scaling>
        <c:delete val="1"/>
        <c:axPos val="l"/>
        <c:numFmt formatCode="General" sourceLinked="1"/>
        <c:majorTickMark val="out"/>
        <c:minorTickMark val="none"/>
        <c:tickLblPos val="none"/>
        <c:crossAx val="103055360"/>
        <c:crosses val="autoZero"/>
        <c:crossBetween val="between"/>
      </c:valAx>
    </c:plotArea>
    <c:plotVisOnly val="1"/>
    <c:dispBlanksAs val="gap"/>
    <c:showDLblsOverMax val="0"/>
  </c:chart>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0" y="0"/>
            <a:ext cx="4276725"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ngsana New" pitchFamily="18" charset="-34"/>
              </a:defRPr>
            </a:lvl1pPr>
          </a:lstStyle>
          <a:p>
            <a:endParaRPr lang="en-US"/>
          </a:p>
        </p:txBody>
      </p:sp>
      <p:sp>
        <p:nvSpPr>
          <p:cNvPr id="39939" name="Rectangle 3"/>
          <p:cNvSpPr>
            <a:spLocks noGrp="1" noChangeArrowheads="1"/>
          </p:cNvSpPr>
          <p:nvPr>
            <p:ph type="dt" sz="quarter" idx="1"/>
          </p:nvPr>
        </p:nvSpPr>
        <p:spPr bwMode="auto">
          <a:xfrm>
            <a:off x="5592763" y="0"/>
            <a:ext cx="4278312"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Angsana New" pitchFamily="18" charset="-34"/>
              </a:defRPr>
            </a:lvl1pPr>
          </a:lstStyle>
          <a:p>
            <a:endParaRPr lang="en-US"/>
          </a:p>
        </p:txBody>
      </p:sp>
      <p:sp>
        <p:nvSpPr>
          <p:cNvPr id="39940" name="Rectangle 4"/>
          <p:cNvSpPr>
            <a:spLocks noGrp="1" noChangeArrowheads="1"/>
          </p:cNvSpPr>
          <p:nvPr>
            <p:ph type="ftr" sz="quarter" idx="2"/>
          </p:nvPr>
        </p:nvSpPr>
        <p:spPr bwMode="auto">
          <a:xfrm>
            <a:off x="0" y="6456363"/>
            <a:ext cx="4276725"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ngsana New" pitchFamily="18" charset="-34"/>
              </a:defRPr>
            </a:lvl1pPr>
          </a:lstStyle>
          <a:p>
            <a:endParaRPr lang="en-US"/>
          </a:p>
        </p:txBody>
      </p:sp>
      <p:sp>
        <p:nvSpPr>
          <p:cNvPr id="39941" name="Rectangle 5"/>
          <p:cNvSpPr>
            <a:spLocks noGrp="1" noChangeArrowheads="1"/>
          </p:cNvSpPr>
          <p:nvPr>
            <p:ph type="sldNum" sz="quarter" idx="3"/>
          </p:nvPr>
        </p:nvSpPr>
        <p:spPr bwMode="auto">
          <a:xfrm>
            <a:off x="5592763" y="6456363"/>
            <a:ext cx="4278312"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Angsana New" pitchFamily="18" charset="-34"/>
              </a:defRPr>
            </a:lvl1pPr>
          </a:lstStyle>
          <a:p>
            <a:fld id="{9F9239A8-401B-4433-B895-4E009D0830AF}" type="slidenum">
              <a:rPr lang="en-US"/>
              <a:pPr/>
              <a:t>‹#›</a:t>
            </a:fld>
            <a:endParaRPr lang="en-US"/>
          </a:p>
        </p:txBody>
      </p:sp>
    </p:spTree>
    <p:extLst>
      <p:ext uri="{BB962C8B-B14F-4D97-AF65-F5344CB8AC3E}">
        <p14:creationId xmlns:p14="http://schemas.microsoft.com/office/powerpoint/2010/main" val="25843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1026"/>
          <p:cNvSpPr>
            <a:spLocks noGrp="1" noChangeArrowheads="1"/>
          </p:cNvSpPr>
          <p:nvPr>
            <p:ph type="hdr" sz="quarter"/>
          </p:nvPr>
        </p:nvSpPr>
        <p:spPr bwMode="auto">
          <a:xfrm>
            <a:off x="0" y="0"/>
            <a:ext cx="4276725"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ngsana New" pitchFamily="18" charset="-34"/>
              </a:defRPr>
            </a:lvl1pPr>
          </a:lstStyle>
          <a:p>
            <a:endParaRPr lang="en-US"/>
          </a:p>
        </p:txBody>
      </p:sp>
      <p:sp>
        <p:nvSpPr>
          <p:cNvPr id="40963" name="Rectangle 1027"/>
          <p:cNvSpPr>
            <a:spLocks noGrp="1" noChangeArrowheads="1"/>
          </p:cNvSpPr>
          <p:nvPr>
            <p:ph type="dt" idx="1"/>
          </p:nvPr>
        </p:nvSpPr>
        <p:spPr bwMode="auto">
          <a:xfrm>
            <a:off x="5592763" y="0"/>
            <a:ext cx="4278312" cy="339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Angsana New" pitchFamily="18" charset="-34"/>
              </a:defRPr>
            </a:lvl1pPr>
          </a:lstStyle>
          <a:p>
            <a:endParaRPr lang="en-US"/>
          </a:p>
        </p:txBody>
      </p:sp>
      <p:sp>
        <p:nvSpPr>
          <p:cNvPr id="40964" name="Rectangle 1028"/>
          <p:cNvSpPr>
            <a:spLocks noGrp="1" noRot="1" noChangeAspect="1" noChangeArrowheads="1" noTextEdit="1"/>
          </p:cNvSpPr>
          <p:nvPr>
            <p:ph type="sldImg" idx="2"/>
          </p:nvPr>
        </p:nvSpPr>
        <p:spPr bwMode="auto">
          <a:xfrm>
            <a:off x="3236913" y="509588"/>
            <a:ext cx="3398837" cy="2549525"/>
          </a:xfrm>
          <a:prstGeom prst="rect">
            <a:avLst/>
          </a:prstGeom>
          <a:noFill/>
          <a:ln w="9525">
            <a:solidFill>
              <a:srgbClr val="000000"/>
            </a:solidFill>
            <a:miter lim="800000"/>
            <a:headEnd/>
            <a:tailEnd/>
          </a:ln>
          <a:effectLst/>
        </p:spPr>
      </p:sp>
      <p:sp>
        <p:nvSpPr>
          <p:cNvPr id="40965" name="Rectangle 1029"/>
          <p:cNvSpPr>
            <a:spLocks noGrp="1" noChangeArrowheads="1"/>
          </p:cNvSpPr>
          <p:nvPr>
            <p:ph type="body" sz="quarter" idx="3"/>
          </p:nvPr>
        </p:nvSpPr>
        <p:spPr bwMode="auto">
          <a:xfrm>
            <a:off x="987425" y="3228975"/>
            <a:ext cx="7897813" cy="30591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0966" name="Rectangle 1030"/>
          <p:cNvSpPr>
            <a:spLocks noGrp="1" noChangeArrowheads="1"/>
          </p:cNvSpPr>
          <p:nvPr>
            <p:ph type="ftr" sz="quarter" idx="4"/>
          </p:nvPr>
        </p:nvSpPr>
        <p:spPr bwMode="auto">
          <a:xfrm>
            <a:off x="0" y="6456363"/>
            <a:ext cx="4276725"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ngsana New" pitchFamily="18" charset="-34"/>
              </a:defRPr>
            </a:lvl1pPr>
          </a:lstStyle>
          <a:p>
            <a:endParaRPr lang="en-US"/>
          </a:p>
        </p:txBody>
      </p:sp>
      <p:sp>
        <p:nvSpPr>
          <p:cNvPr id="40967" name="Rectangle 1031"/>
          <p:cNvSpPr>
            <a:spLocks noGrp="1" noChangeArrowheads="1"/>
          </p:cNvSpPr>
          <p:nvPr>
            <p:ph type="sldNum" sz="quarter" idx="5"/>
          </p:nvPr>
        </p:nvSpPr>
        <p:spPr bwMode="auto">
          <a:xfrm>
            <a:off x="5592763" y="6456363"/>
            <a:ext cx="4278312" cy="33972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Angsana New" pitchFamily="18" charset="-34"/>
              </a:defRPr>
            </a:lvl1pPr>
          </a:lstStyle>
          <a:p>
            <a:fld id="{AB9914FC-4A7E-4863-8823-FC76D1123161}" type="slidenum">
              <a:rPr lang="en-US"/>
              <a:pPr/>
              <a:t>‹#›</a:t>
            </a:fld>
            <a:endParaRPr lang="en-US"/>
          </a:p>
        </p:txBody>
      </p:sp>
    </p:spTree>
    <p:extLst>
      <p:ext uri="{BB962C8B-B14F-4D97-AF65-F5344CB8AC3E}">
        <p14:creationId xmlns:p14="http://schemas.microsoft.com/office/powerpoint/2010/main" val="204143191"/>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Arial" pitchFamily="34" charset="0"/>
      </a:defRPr>
    </a:lvl1pPr>
    <a:lvl2pPr marL="457200" algn="l" rtl="0" fontAlgn="base">
      <a:spcBef>
        <a:spcPct val="30000"/>
      </a:spcBef>
      <a:spcAft>
        <a:spcPct val="0"/>
      </a:spcAft>
      <a:defRPr kern="1200">
        <a:solidFill>
          <a:schemeClr val="tx1"/>
        </a:solidFill>
        <a:latin typeface="Arial" pitchFamily="34" charset="0"/>
        <a:ea typeface="+mn-ea"/>
        <a:cs typeface="Arial" pitchFamily="34" charset="0"/>
      </a:defRPr>
    </a:lvl2pPr>
    <a:lvl3pPr marL="914400" algn="l" rtl="0" fontAlgn="base">
      <a:spcBef>
        <a:spcPct val="30000"/>
      </a:spcBef>
      <a:spcAft>
        <a:spcPct val="0"/>
      </a:spcAft>
      <a:defRPr kern="1200">
        <a:solidFill>
          <a:schemeClr val="tx1"/>
        </a:solidFill>
        <a:latin typeface="Arial" pitchFamily="34" charset="0"/>
        <a:ea typeface="+mn-ea"/>
        <a:cs typeface="Arial" pitchFamily="34" charset="0"/>
      </a:defRPr>
    </a:lvl3pPr>
    <a:lvl4pPr marL="1371600" algn="l" rtl="0" fontAlgn="base">
      <a:spcBef>
        <a:spcPct val="30000"/>
      </a:spcBef>
      <a:spcAft>
        <a:spcPct val="0"/>
      </a:spcAft>
      <a:defRPr kern="1200">
        <a:solidFill>
          <a:schemeClr val="tx1"/>
        </a:solidFill>
        <a:latin typeface="Arial" pitchFamily="34" charset="0"/>
        <a:ea typeface="+mn-ea"/>
        <a:cs typeface="Arial" pitchFamily="34" charset="0"/>
      </a:defRPr>
    </a:lvl4pPr>
    <a:lvl5pPr marL="1828800" algn="l" rtl="0" fontAlgn="base">
      <a:spcBef>
        <a:spcPct val="3000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031"/>
          <p:cNvSpPr>
            <a:spLocks noGrp="1" noChangeArrowheads="1"/>
          </p:cNvSpPr>
          <p:nvPr>
            <p:ph type="sldNum" sz="quarter" idx="5"/>
          </p:nvPr>
        </p:nvSpPr>
        <p:spPr>
          <a:ln/>
        </p:spPr>
        <p:txBody>
          <a:bodyPr/>
          <a:lstStyle/>
          <a:p>
            <a:fld id="{8789FA12-0ED0-4A74-A7F8-63A2445AFE0D}" type="slidenum">
              <a:rPr lang="en-US"/>
              <a:pPr/>
              <a:t>1</a:t>
            </a:fld>
            <a:endParaRPr lang="en-US"/>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BE1E654-1894-4AD2-9AC0-9F8055897A3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BA1DB5-C9A6-4BA6-99E5-91A84F5CDBD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212EDF-E44C-4596-8429-961D0C2D2BA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3641C25-C0F5-4A1C-99EC-42116AB4B4F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1CAEB0A-1D28-4417-8B12-2133B14C5A4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34E722-D875-4D0D-B056-DC4761D84C3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DA5F63-643A-4F66-AB55-9AE33BC1A0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C38524-EB09-410F-8B44-6D6EAAB90D2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E9C9B99-9941-43A3-96BD-86B92422843E}"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354ADB-C029-4379-B120-4758D56623D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42C4614-7F71-4068-91D0-BC604607082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C08A59-698A-44FC-8CDB-A1F5B5AE7DA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hyperlink" Target="http://www.govindicators.org/" TargetMode="Externa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500035" y="188640"/>
            <a:ext cx="8032405" cy="5256485"/>
          </a:xfrm>
          <a:ln>
            <a:solidFill>
              <a:schemeClr val="bg1"/>
            </a:solidFill>
          </a:ln>
        </p:spPr>
        <p:txBody>
          <a:bodyPr>
            <a:normAutofit fontScale="90000"/>
          </a:bodyPr>
          <a:lstStyle/>
          <a:p>
            <a:pPr algn="l"/>
            <a:r>
              <a:rPr lang="en-US" sz="3600" b="1" dirty="0"/>
              <a:t>EE 460: Thai Economy</a:t>
            </a:r>
            <a:br>
              <a:rPr lang="en-US" sz="3600" b="1" dirty="0"/>
            </a:br>
            <a:br>
              <a:rPr lang="en-US" sz="2800" dirty="0"/>
            </a:br>
            <a:r>
              <a:rPr lang="en-US" sz="2800" dirty="0"/>
              <a:t>Early development theories</a:t>
            </a:r>
            <a:br>
              <a:rPr lang="en-US" sz="2800" dirty="0"/>
            </a:br>
            <a:r>
              <a:rPr lang="en-US" sz="2700" i="1" dirty="0"/>
              <a:t>Rethinking growth</a:t>
            </a:r>
            <a:r>
              <a:rPr lang="en-US" sz="2700" dirty="0"/>
              <a:t> strategies</a:t>
            </a:r>
            <a:br>
              <a:rPr lang="en-US" sz="2700" dirty="0"/>
            </a:br>
            <a:r>
              <a:rPr lang="en-US" sz="2700" dirty="0"/>
              <a:t>The Middle Income Trap</a:t>
            </a:r>
            <a:br>
              <a:rPr lang="en-US" sz="2700" dirty="0"/>
            </a:br>
            <a:r>
              <a:rPr lang="en-US" sz="2700" i="1" dirty="0"/>
              <a:t>Why Nations Fail   </a:t>
            </a:r>
            <a:r>
              <a:rPr lang="en-US" sz="2700" dirty="0"/>
              <a:t>by Acemoglu and Robinson</a:t>
            </a:r>
            <a:br>
              <a:rPr lang="en-US" sz="2700" dirty="0"/>
            </a:br>
            <a:r>
              <a:rPr lang="en-US" sz="2700" dirty="0"/>
              <a:t>Thailand’s </a:t>
            </a:r>
            <a:r>
              <a:rPr lang="en-US" sz="2700" i="1" dirty="0"/>
              <a:t>National Economic and Social Development Plans </a:t>
            </a:r>
            <a:br>
              <a:rPr lang="en-US" sz="2700" i="1" dirty="0"/>
            </a:br>
            <a:r>
              <a:rPr lang="en-US" sz="2700" i="1" dirty="0"/>
              <a:t>Sources of Happiness</a:t>
            </a:r>
            <a:br>
              <a:rPr lang="en-US" sz="2700" i="1" dirty="0"/>
            </a:br>
            <a:r>
              <a:rPr lang="en-US" sz="2700" i="1" dirty="0"/>
              <a:t>Fragile states</a:t>
            </a:r>
            <a:br>
              <a:rPr lang="en-US" sz="3800" dirty="0"/>
            </a:br>
            <a:br>
              <a:rPr lang="en-US" sz="2800" dirty="0"/>
            </a:br>
            <a:r>
              <a:rPr lang="en-US" sz="2800" dirty="0" err="1"/>
              <a:t>Bhanupong</a:t>
            </a:r>
            <a:br>
              <a:rPr lang="en-US" sz="2800" dirty="0"/>
            </a:br>
            <a:r>
              <a:rPr lang="en-US" sz="2800" dirty="0"/>
              <a:t>Lecture 2</a:t>
            </a:r>
          </a:p>
        </p:txBody>
      </p:sp>
      <p:sp>
        <p:nvSpPr>
          <p:cNvPr id="4" name="Slide Number Placeholder 4"/>
          <p:cNvSpPr>
            <a:spLocks noGrp="1"/>
          </p:cNvSpPr>
          <p:nvPr>
            <p:ph type="sldNum" sz="quarter" idx="12"/>
          </p:nvPr>
        </p:nvSpPr>
        <p:spPr/>
        <p:txBody>
          <a:bodyPr/>
          <a:lstStyle/>
          <a:p>
            <a:fld id="{CD87F892-302E-4759-B53A-A3A621F8CE63}" type="slidenum">
              <a:rPr lang="en-US"/>
              <a:pPr/>
              <a:t>1</a:t>
            </a:fld>
            <a:endParaRPr lang="en-US"/>
          </a:p>
        </p:txBody>
      </p:sp>
      <p:sp>
        <p:nvSpPr>
          <p:cNvPr id="2051" name="Rectangle 3"/>
          <p:cNvSpPr>
            <a:spLocks noGrp="1" noChangeArrowheads="1"/>
          </p:cNvSpPr>
          <p:nvPr>
            <p:ph type="subTitle" idx="4294967295"/>
          </p:nvPr>
        </p:nvSpPr>
        <p:spPr>
          <a:xfrm>
            <a:off x="0" y="4365625"/>
            <a:ext cx="6553200" cy="1752600"/>
          </a:xfrm>
        </p:spPr>
        <p:txBody>
          <a:bodyPr/>
          <a:lstStyle/>
          <a:p>
            <a:pPr marL="0" indent="0" algn="ctr">
              <a:buFont typeface="Wingdings" pitchFamily="2" charset="2"/>
              <a:buNone/>
            </a:pPr>
            <a:endParaRPr lang="en-US"/>
          </a:p>
          <a:p>
            <a:pPr marL="0" indent="0" algn="ctr">
              <a:buFont typeface="Wingdings" pitchFamily="2" charset="2"/>
              <a:buNone/>
            </a:pPr>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Main Themes</a:t>
            </a:r>
          </a:p>
        </p:txBody>
      </p:sp>
      <p:sp>
        <p:nvSpPr>
          <p:cNvPr id="5" name="Content Placeholder 4"/>
          <p:cNvSpPr>
            <a:spLocks noGrp="1"/>
          </p:cNvSpPr>
          <p:nvPr>
            <p:ph idx="1"/>
          </p:nvPr>
        </p:nvSpPr>
        <p:spPr>
          <a:xfrm>
            <a:off x="457200" y="1600201"/>
            <a:ext cx="7787208" cy="3629000"/>
          </a:xfrm>
          <a:ln>
            <a:solidFill>
              <a:schemeClr val="accent1"/>
            </a:solidFill>
          </a:ln>
        </p:spPr>
        <p:txBody>
          <a:bodyPr>
            <a:normAutofit fontScale="92500" lnSpcReduction="10000"/>
          </a:bodyPr>
          <a:lstStyle/>
          <a:p>
            <a:pPr marL="0" indent="0">
              <a:buNone/>
            </a:pPr>
            <a:r>
              <a:rPr lang="en-US" dirty="0"/>
              <a:t>The Middle Income Trap (MIT)</a:t>
            </a:r>
            <a:br>
              <a:rPr lang="en-US" dirty="0"/>
            </a:br>
            <a:r>
              <a:rPr lang="en-US" i="1" dirty="0"/>
              <a:t>Rethinking growth</a:t>
            </a:r>
            <a:r>
              <a:rPr lang="en-US" dirty="0"/>
              <a:t> strategies</a:t>
            </a:r>
            <a:br>
              <a:rPr lang="en-US" dirty="0"/>
            </a:br>
            <a:r>
              <a:rPr lang="en-US" i="1" dirty="0"/>
              <a:t>Why Nations Fail</a:t>
            </a:r>
            <a:br>
              <a:rPr lang="en-US" dirty="0"/>
            </a:br>
            <a:r>
              <a:rPr lang="en-US" sz="2800" i="1" dirty="0"/>
              <a:t>National Economic and Social Development Plans </a:t>
            </a:r>
          </a:p>
          <a:p>
            <a:pPr marL="0" indent="0">
              <a:buNone/>
            </a:pPr>
            <a:r>
              <a:rPr lang="en-US" sz="2800" i="1" dirty="0"/>
              <a:t>     Sources of Happiness</a:t>
            </a:r>
            <a:br>
              <a:rPr lang="en-US" i="1" dirty="0"/>
            </a:br>
            <a:r>
              <a:rPr lang="en-US" i="1" dirty="0"/>
              <a:t>     Fragile state Index</a:t>
            </a:r>
            <a:br>
              <a:rPr lang="en-US" i="1" dirty="0"/>
            </a:br>
            <a:br>
              <a:rPr lang="en-US" sz="4400" dirty="0"/>
            </a:br>
            <a:endParaRPr lang="en-US" dirty="0"/>
          </a:p>
        </p:txBody>
      </p:sp>
      <p:sp>
        <p:nvSpPr>
          <p:cNvPr id="3" name="Slide Number Placeholder 2"/>
          <p:cNvSpPr>
            <a:spLocks noGrp="1"/>
          </p:cNvSpPr>
          <p:nvPr>
            <p:ph type="sldNum" sz="quarter" idx="12"/>
          </p:nvPr>
        </p:nvSpPr>
        <p:spPr/>
        <p:txBody>
          <a:bodyPr/>
          <a:lstStyle/>
          <a:p>
            <a:fld id="{8534E722-D875-4D0D-B056-DC4761D84C3D}" type="slidenum">
              <a:rPr lang="en-US" smtClean="0"/>
              <a:pPr/>
              <a:t>2</a:t>
            </a:fld>
            <a:endParaRPr lang="en-US"/>
          </a:p>
        </p:txBody>
      </p:sp>
    </p:spTree>
    <p:extLst>
      <p:ext uri="{BB962C8B-B14F-4D97-AF65-F5344CB8AC3E}">
        <p14:creationId xmlns:p14="http://schemas.microsoft.com/office/powerpoint/2010/main" val="3975633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solidFill>
            <a:schemeClr val="accent1">
              <a:lumMod val="20000"/>
              <a:lumOff val="80000"/>
            </a:schemeClr>
          </a:solidFill>
        </p:spPr>
        <p:txBody>
          <a:bodyPr>
            <a:normAutofit fontScale="90000"/>
          </a:bodyPr>
          <a:lstStyle/>
          <a:p>
            <a:r>
              <a:rPr lang="en-US" dirty="0"/>
              <a:t>Middle vs. Upper Income Countries</a:t>
            </a:r>
            <a:br>
              <a:rPr lang="en-US" dirty="0"/>
            </a:br>
            <a:r>
              <a:rPr lang="en-US" sz="3100" dirty="0"/>
              <a:t>From $10,000 to $20,000</a:t>
            </a:r>
          </a:p>
        </p:txBody>
      </p:sp>
      <p:sp>
        <p:nvSpPr>
          <p:cNvPr id="4" name="Content Placeholder 3"/>
          <p:cNvSpPr>
            <a:spLocks noGrp="1"/>
          </p:cNvSpPr>
          <p:nvPr>
            <p:ph idx="1"/>
          </p:nvPr>
        </p:nvSpPr>
        <p:spPr>
          <a:xfrm>
            <a:off x="457200" y="1600200"/>
            <a:ext cx="8229600" cy="4997152"/>
          </a:xfrm>
        </p:spPr>
        <p:txBody>
          <a:bodyPr>
            <a:normAutofit/>
          </a:bodyPr>
          <a:lstStyle/>
          <a:p>
            <a:r>
              <a:rPr lang="en-US" sz="2800" dirty="0"/>
              <a:t>Robert </a:t>
            </a:r>
            <a:r>
              <a:rPr lang="en-US" sz="2800" dirty="0" err="1"/>
              <a:t>Barro</a:t>
            </a:r>
            <a:r>
              <a:rPr lang="en-US" sz="2800" dirty="0"/>
              <a:t> looked at countries that had at least doubled real per capita GDP since 1990. Within this group, he defined a middle-income success as having achieved a level of real per capita GDP in 2014 of at least $10,000. </a:t>
            </a:r>
          </a:p>
          <a:p>
            <a:r>
              <a:rPr lang="en-US" sz="2800" dirty="0"/>
              <a:t>An upper-income success requires a level of at least $20,000 (the numbers are in 2011 US dollars and factor in international adjustments for changes in purchasing power).</a:t>
            </a:r>
          </a:p>
        </p:txBody>
      </p:sp>
      <p:sp>
        <p:nvSpPr>
          <p:cNvPr id="2" name="Slide Number Placeholder 1"/>
          <p:cNvSpPr>
            <a:spLocks noGrp="1"/>
          </p:cNvSpPr>
          <p:nvPr>
            <p:ph type="sldNum" sz="quarter" idx="12"/>
          </p:nvPr>
        </p:nvSpPr>
        <p:spPr/>
        <p:txBody>
          <a:bodyPr/>
          <a:lstStyle/>
          <a:p>
            <a:fld id="{2DDA5F63-643A-4F66-AB55-9AE33BC1A097}" type="slidenum">
              <a:rPr lang="en-US" smtClean="0"/>
              <a:pPr/>
              <a:t>3</a:t>
            </a:fld>
            <a:endParaRPr lang="en-US"/>
          </a:p>
        </p:txBody>
      </p:sp>
    </p:spTree>
    <p:extLst>
      <p:ext uri="{BB962C8B-B14F-4D97-AF65-F5344CB8AC3E}">
        <p14:creationId xmlns:p14="http://schemas.microsoft.com/office/powerpoint/2010/main" val="3725380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fontScale="90000"/>
          </a:bodyPr>
          <a:lstStyle/>
          <a:p>
            <a:r>
              <a:rPr lang="en-US" dirty="0"/>
              <a:t>Countries which doubled real per capita GDP since 1990:</a:t>
            </a:r>
          </a:p>
        </p:txBody>
      </p:sp>
      <p:sp>
        <p:nvSpPr>
          <p:cNvPr id="4" name="Content Placeholder 3"/>
          <p:cNvSpPr>
            <a:spLocks noGrp="1"/>
          </p:cNvSpPr>
          <p:nvPr>
            <p:ph idx="1"/>
          </p:nvPr>
        </p:nvSpPr>
        <p:spPr>
          <a:xfrm>
            <a:off x="457200" y="1600200"/>
            <a:ext cx="8229600" cy="4997152"/>
          </a:xfrm>
        </p:spPr>
        <p:txBody>
          <a:bodyPr>
            <a:normAutofit/>
          </a:bodyPr>
          <a:lstStyle/>
          <a:p>
            <a:r>
              <a:rPr lang="en-US" sz="2800" dirty="0"/>
              <a:t>The world’s </a:t>
            </a:r>
            <a:r>
              <a:rPr lang="en-US" sz="2800" b="1" dirty="0"/>
              <a:t>middle-income</a:t>
            </a:r>
            <a:r>
              <a:rPr lang="en-US" sz="2800" dirty="0"/>
              <a:t> convergence success stories comprise China, Costa Rica, Indonesia, Peru, Thailand, and Uruguay (Uruguay is a surprise, apparently boosted by dramatic migration of human capital out of Argentina.) </a:t>
            </a:r>
          </a:p>
          <a:p>
            <a:r>
              <a:rPr lang="en-US" sz="2800" dirty="0"/>
              <a:t>The </a:t>
            </a:r>
            <a:r>
              <a:rPr lang="en-US" sz="2800" b="1" dirty="0"/>
              <a:t>upper-income</a:t>
            </a:r>
            <a:r>
              <a:rPr lang="en-US" sz="2800" dirty="0"/>
              <a:t> successes consist of Chile, Hong Kong, Ireland, Malaysia, Poland, Singapore, South Korea, and Taiwan.</a:t>
            </a:r>
          </a:p>
        </p:txBody>
      </p:sp>
      <p:sp>
        <p:nvSpPr>
          <p:cNvPr id="2" name="Slide Number Placeholder 1"/>
          <p:cNvSpPr>
            <a:spLocks noGrp="1"/>
          </p:cNvSpPr>
          <p:nvPr>
            <p:ph type="sldNum" sz="quarter" idx="12"/>
          </p:nvPr>
        </p:nvSpPr>
        <p:spPr/>
        <p:txBody>
          <a:bodyPr/>
          <a:lstStyle/>
          <a:p>
            <a:fld id="{2DDA5F63-643A-4F66-AB55-9AE33BC1A097}" type="slidenum">
              <a:rPr lang="en-US" smtClean="0"/>
              <a:pPr/>
              <a:t>4</a:t>
            </a:fld>
            <a:endParaRPr lang="en-US"/>
          </a:p>
        </p:txBody>
      </p:sp>
    </p:spTree>
    <p:extLst>
      <p:ext uri="{BB962C8B-B14F-4D97-AF65-F5344CB8AC3E}">
        <p14:creationId xmlns:p14="http://schemas.microsoft.com/office/powerpoint/2010/main" val="37253800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147248" cy="850106"/>
          </a:xfrm>
        </p:spPr>
        <p:txBody>
          <a:bodyPr/>
          <a:lstStyle/>
          <a:p>
            <a:r>
              <a:rPr lang="en-US" dirty="0"/>
              <a:t>Middle-Income Trap</a:t>
            </a:r>
          </a:p>
        </p:txBody>
      </p:sp>
      <p:sp>
        <p:nvSpPr>
          <p:cNvPr id="4" name="Content Placeholder 3"/>
          <p:cNvSpPr>
            <a:spLocks noGrp="1"/>
          </p:cNvSpPr>
          <p:nvPr>
            <p:ph idx="1"/>
          </p:nvPr>
        </p:nvSpPr>
        <p:spPr>
          <a:xfrm>
            <a:off x="323528" y="1196752"/>
            <a:ext cx="8424936" cy="5040560"/>
          </a:xfrm>
        </p:spPr>
        <p:txBody>
          <a:bodyPr>
            <a:normAutofit fontScale="92500" lnSpcReduction="20000"/>
          </a:bodyPr>
          <a:lstStyle/>
          <a:p>
            <a:r>
              <a:rPr lang="en-US" sz="2800" dirty="0"/>
              <a:t>A view that has gained recent popularity is the ‘middle-income trap’. The successful transition from low- to middle-income status is typically followed by </a:t>
            </a:r>
            <a:r>
              <a:rPr lang="en-US" sz="2800" b="1" i="1" dirty="0"/>
              <a:t>barriers</a:t>
            </a:r>
            <a:r>
              <a:rPr lang="en-US" sz="2800" dirty="0"/>
              <a:t> that impede a further transition to upper income.</a:t>
            </a:r>
          </a:p>
          <a:p>
            <a:r>
              <a:rPr lang="en-US" sz="2800" b="1" i="1" dirty="0"/>
              <a:t>The data suggest that this trap is a myth. </a:t>
            </a:r>
          </a:p>
          <a:p>
            <a:r>
              <a:rPr lang="en-US" sz="2800" dirty="0"/>
              <a:t>Moving from low- to middle-income status, as achieved recently by China, is difficult. Conditional on achieving middle-income status, the further transition to upper-income status is also  difficult. </a:t>
            </a:r>
          </a:p>
          <a:p>
            <a:r>
              <a:rPr lang="en-US" sz="2800" dirty="0"/>
              <a:t>However, there is no evidence that this second transition is harder than the first one (Robert </a:t>
            </a:r>
            <a:r>
              <a:rPr lang="en-US" sz="2800" dirty="0" err="1"/>
              <a:t>Barro</a:t>
            </a:r>
            <a:r>
              <a:rPr lang="en-US" sz="2800" dirty="0"/>
              <a:t>).</a:t>
            </a:r>
          </a:p>
          <a:p>
            <a:r>
              <a:rPr lang="en-US" sz="2800" i="1" dirty="0">
                <a:solidFill>
                  <a:srgbClr val="FF0000"/>
                </a:solidFill>
              </a:rPr>
              <a:t>If </a:t>
            </a:r>
            <a:r>
              <a:rPr lang="en-US" sz="2800" i="1" dirty="0" err="1">
                <a:solidFill>
                  <a:srgbClr val="FF0000"/>
                </a:solidFill>
              </a:rPr>
              <a:t>Barro</a:t>
            </a:r>
            <a:r>
              <a:rPr lang="en-US" sz="2800" i="1" dirty="0">
                <a:solidFill>
                  <a:srgbClr val="FF0000"/>
                </a:solidFill>
              </a:rPr>
              <a:t> is correct, how come Thailand has still stuck in the trap?</a:t>
            </a:r>
          </a:p>
          <a:p>
            <a:endParaRPr lang="en-US" sz="2800" dirty="0"/>
          </a:p>
          <a:p>
            <a:endParaRPr lang="en-US" sz="1600" dirty="0"/>
          </a:p>
          <a:p>
            <a:endParaRPr lang="en-US" sz="1200" dirty="0"/>
          </a:p>
        </p:txBody>
      </p:sp>
      <p:sp>
        <p:nvSpPr>
          <p:cNvPr id="2" name="Slide Number Placeholder 1"/>
          <p:cNvSpPr>
            <a:spLocks noGrp="1"/>
          </p:cNvSpPr>
          <p:nvPr>
            <p:ph type="sldNum" sz="quarter" idx="12"/>
          </p:nvPr>
        </p:nvSpPr>
        <p:spPr/>
        <p:txBody>
          <a:bodyPr/>
          <a:lstStyle/>
          <a:p>
            <a:fld id="{2DDA5F63-643A-4F66-AB55-9AE33BC1A097}" type="slidenum">
              <a:rPr lang="en-US" smtClean="0"/>
              <a:pPr/>
              <a:t>5</a:t>
            </a:fld>
            <a:endParaRPr lang="en-US"/>
          </a:p>
        </p:txBody>
      </p:sp>
    </p:spTree>
    <p:extLst>
      <p:ext uri="{BB962C8B-B14F-4D97-AF65-F5344CB8AC3E}">
        <p14:creationId xmlns:p14="http://schemas.microsoft.com/office/powerpoint/2010/main" val="3725380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ln>
            <a:solidFill>
              <a:schemeClr val="accent1"/>
            </a:solidFill>
          </a:ln>
        </p:spPr>
        <p:txBody>
          <a:bodyPr>
            <a:normAutofit fontScale="90000"/>
          </a:bodyPr>
          <a:lstStyle/>
          <a:p>
            <a:r>
              <a:rPr lang="en-US" sz="2700" dirty="0"/>
              <a:t>GDP per capita can be raised over the long term by means of:</a:t>
            </a:r>
            <a:r>
              <a:rPr lang="en-US" dirty="0"/>
              <a:t> </a:t>
            </a:r>
            <a:endParaRPr lang="th-TH" dirty="0"/>
          </a:p>
        </p:txBody>
      </p:sp>
      <p:sp>
        <p:nvSpPr>
          <p:cNvPr id="5" name="Content Placeholder 4"/>
          <p:cNvSpPr>
            <a:spLocks noGrp="1"/>
          </p:cNvSpPr>
          <p:nvPr>
            <p:ph idx="1"/>
          </p:nvPr>
        </p:nvSpPr>
        <p:spPr/>
        <p:txBody>
          <a:bodyPr>
            <a:normAutofit fontScale="70000" lnSpcReduction="20000"/>
          </a:bodyPr>
          <a:lstStyle/>
          <a:p>
            <a:pPr marL="854075" lvl="1" indent="-388938">
              <a:buFontTx/>
              <a:buAutoNum type="arabicPeriod"/>
            </a:pPr>
            <a:r>
              <a:rPr lang="en-US" sz="4000" b="1" dirty="0">
                <a:solidFill>
                  <a:srgbClr val="000099"/>
                </a:solidFill>
              </a:rPr>
              <a:t>Capital deepening</a:t>
            </a:r>
            <a:r>
              <a:rPr lang="en-US" sz="4000" dirty="0"/>
              <a:t>:  an increase in the economy’s stock of capital—plant and equipment—relative to its workforce.</a:t>
            </a:r>
          </a:p>
          <a:p>
            <a:pPr marL="854075" lvl="1" indent="-388938">
              <a:buFontTx/>
              <a:buAutoNum type="arabicPeriod"/>
            </a:pPr>
            <a:endParaRPr lang="en-US" sz="4000" dirty="0"/>
          </a:p>
          <a:p>
            <a:pPr marL="854075" lvl="1" indent="-388938">
              <a:buFontTx/>
              <a:buAutoNum type="arabicPeriod"/>
            </a:pPr>
            <a:endParaRPr lang="en-US" sz="4000" dirty="0"/>
          </a:p>
          <a:p>
            <a:pPr marL="854075" lvl="1" indent="-388938">
              <a:buFontTx/>
              <a:buAutoNum type="arabicPeriod"/>
            </a:pPr>
            <a:r>
              <a:rPr lang="en-US" sz="4000" b="1" dirty="0">
                <a:solidFill>
                  <a:srgbClr val="000099"/>
                </a:solidFill>
              </a:rPr>
              <a:t>Technological progress</a:t>
            </a:r>
            <a:r>
              <a:rPr lang="en-US" sz="4000" dirty="0"/>
              <a:t>:  the ability to produce more output without using any more inputs—capital or labor.</a:t>
            </a:r>
          </a:p>
          <a:p>
            <a:pPr marL="465137" lvl="1" indent="0">
              <a:buNone/>
            </a:pPr>
            <a:r>
              <a:rPr lang="en-US" sz="4000" dirty="0"/>
              <a:t>    This is about raising productivity</a:t>
            </a:r>
          </a:p>
          <a:p>
            <a:pPr marL="465137" lvl="1" indent="0">
              <a:buNone/>
            </a:pPr>
            <a:r>
              <a:rPr lang="en-US" sz="4000" dirty="0"/>
              <a:t>   (See Rodrick’s economics of growth </a:t>
            </a:r>
          </a:p>
          <a:p>
            <a:pPr marL="465137" lvl="1" indent="0">
              <a:buNone/>
            </a:pPr>
            <a:r>
              <a:rPr lang="en-US" sz="4000" dirty="0"/>
              <a:t>     on one page) </a:t>
            </a:r>
          </a:p>
          <a:p>
            <a:endParaRPr lang="th-TH" dirty="0"/>
          </a:p>
        </p:txBody>
      </p:sp>
      <p:sp>
        <p:nvSpPr>
          <p:cNvPr id="3" name="Slide Number Placeholder 2"/>
          <p:cNvSpPr>
            <a:spLocks noGrp="1"/>
          </p:cNvSpPr>
          <p:nvPr>
            <p:ph type="sldNum" sz="quarter" idx="12"/>
          </p:nvPr>
        </p:nvSpPr>
        <p:spPr/>
        <p:txBody>
          <a:bodyPr/>
          <a:lstStyle/>
          <a:p>
            <a:fld id="{8534E722-D875-4D0D-B056-DC4761D84C3D}"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ChangeArrowheads="1"/>
          </p:cNvSpPr>
          <p:nvPr>
            <p:ph type="title"/>
          </p:nvPr>
        </p:nvSpPr>
        <p:spPr>
          <a:solidFill>
            <a:schemeClr val="accent1">
              <a:lumMod val="20000"/>
              <a:lumOff val="80000"/>
            </a:schemeClr>
          </a:solidFill>
        </p:spPr>
        <p:txBody>
          <a:bodyPr>
            <a:normAutofit fontScale="90000"/>
          </a:bodyPr>
          <a:lstStyle/>
          <a:p>
            <a:r>
              <a:rPr lang="en-US" i="1" dirty="0"/>
              <a:t>Rethinking growth strategy: new development theories</a:t>
            </a:r>
          </a:p>
        </p:txBody>
      </p:sp>
      <p:sp>
        <p:nvSpPr>
          <p:cNvPr id="179203" name="Rectangle 3"/>
          <p:cNvSpPr>
            <a:spLocks noGrp="1" noChangeArrowheads="1"/>
          </p:cNvSpPr>
          <p:nvPr>
            <p:ph idx="1"/>
          </p:nvPr>
        </p:nvSpPr>
        <p:spPr>
          <a:xfrm>
            <a:off x="500034" y="1428736"/>
            <a:ext cx="8186766" cy="5000660"/>
          </a:xfrm>
        </p:spPr>
        <p:txBody>
          <a:bodyPr>
            <a:normAutofit/>
          </a:bodyPr>
          <a:lstStyle/>
          <a:p>
            <a:pPr>
              <a:lnSpc>
                <a:spcPct val="90000"/>
              </a:lnSpc>
            </a:pPr>
            <a:endParaRPr lang="en-US" dirty="0"/>
          </a:p>
          <a:p>
            <a:pPr>
              <a:lnSpc>
                <a:spcPct val="90000"/>
              </a:lnSpc>
            </a:pPr>
            <a:r>
              <a:rPr lang="en-US" dirty="0"/>
              <a:t>Growth is a complex process of economic, social, and political transformation.</a:t>
            </a:r>
          </a:p>
          <a:p>
            <a:pPr>
              <a:lnSpc>
                <a:spcPct val="90000"/>
              </a:lnSpc>
            </a:pPr>
            <a:r>
              <a:rPr lang="en-US" dirty="0"/>
              <a:t>New economic concepts were created to capture some of its dimensions.</a:t>
            </a:r>
          </a:p>
          <a:p>
            <a:pPr>
              <a:lnSpc>
                <a:spcPct val="90000"/>
              </a:lnSpc>
            </a:pPr>
            <a:r>
              <a:rPr lang="en-US" dirty="0"/>
              <a:t>Development </a:t>
            </a:r>
            <a:r>
              <a:rPr lang="en-US" i="1" dirty="0">
                <a:solidFill>
                  <a:schemeClr val="tx2"/>
                </a:solidFill>
              </a:rPr>
              <a:t>strategies follow</a:t>
            </a:r>
            <a:r>
              <a:rPr lang="en-US" dirty="0"/>
              <a:t> those new concepts in economic </a:t>
            </a:r>
            <a:r>
              <a:rPr lang="en-US" b="1" i="1" dirty="0"/>
              <a:t>development theories</a:t>
            </a:r>
            <a:r>
              <a:rPr lang="en-US" dirty="0"/>
              <a:t>.</a:t>
            </a:r>
          </a:p>
          <a:p>
            <a:pPr>
              <a:lnSpc>
                <a:spcPct val="90000"/>
              </a:lnSpc>
            </a:pPr>
            <a:endParaRPr lang="en-US" sz="1900" dirty="0"/>
          </a:p>
        </p:txBody>
      </p:sp>
      <p:sp>
        <p:nvSpPr>
          <p:cNvPr id="4" name="Slide Number Placeholder 5"/>
          <p:cNvSpPr>
            <a:spLocks noGrp="1"/>
          </p:cNvSpPr>
          <p:nvPr>
            <p:ph type="sldNum" sz="quarter" idx="12"/>
          </p:nvPr>
        </p:nvSpPr>
        <p:spPr/>
        <p:txBody>
          <a:bodyPr/>
          <a:lstStyle/>
          <a:p>
            <a:fld id="{F9EB6A6D-9B55-4CCE-958B-045C0EE9F8DD}" type="slidenum">
              <a:rPr lang="en-US"/>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40000"/>
              <a:lumOff val="60000"/>
            </a:schemeClr>
          </a:solidFill>
        </p:spPr>
        <p:txBody>
          <a:bodyPr/>
          <a:lstStyle/>
          <a:p>
            <a:r>
              <a:rPr lang="en-US" dirty="0"/>
              <a:t>Early Development Theories</a:t>
            </a:r>
          </a:p>
        </p:txBody>
      </p:sp>
      <p:sp>
        <p:nvSpPr>
          <p:cNvPr id="3" name="Content Placeholder 2"/>
          <p:cNvSpPr>
            <a:spLocks noGrp="1"/>
          </p:cNvSpPr>
          <p:nvPr>
            <p:ph idx="1"/>
          </p:nvPr>
        </p:nvSpPr>
        <p:spPr/>
        <p:txBody>
          <a:bodyPr/>
          <a:lstStyle/>
          <a:p>
            <a:r>
              <a:rPr lang="en-US" dirty="0"/>
              <a:t>Economic Backwardness</a:t>
            </a:r>
          </a:p>
          <a:p>
            <a:r>
              <a:rPr lang="en-US" dirty="0"/>
              <a:t>The big push</a:t>
            </a:r>
          </a:p>
          <a:p>
            <a:r>
              <a:rPr lang="en-US" dirty="0"/>
              <a:t>Dual economy and the unlimited supply of labor</a:t>
            </a:r>
          </a:p>
          <a:p>
            <a:r>
              <a:rPr lang="en-US" dirty="0"/>
              <a:t>The stages of economic growth</a:t>
            </a:r>
          </a:p>
          <a:p>
            <a:r>
              <a:rPr lang="en-US" dirty="0"/>
              <a:t>Dependency theory: Singer-</a:t>
            </a:r>
            <a:r>
              <a:rPr lang="en-US" dirty="0" err="1"/>
              <a:t>Prebisch</a:t>
            </a:r>
            <a:r>
              <a:rPr lang="en-US" dirty="0"/>
              <a:t> Hypothesis</a:t>
            </a:r>
          </a:p>
          <a:p>
            <a:r>
              <a:rPr lang="en-US" dirty="0"/>
              <a:t>The flying geese </a:t>
            </a:r>
          </a:p>
        </p:txBody>
      </p:sp>
      <p:sp>
        <p:nvSpPr>
          <p:cNvPr id="4" name="Slide Number Placeholder 3"/>
          <p:cNvSpPr>
            <a:spLocks noGrp="1"/>
          </p:cNvSpPr>
          <p:nvPr>
            <p:ph type="sldNum" sz="quarter" idx="12"/>
          </p:nvPr>
        </p:nvSpPr>
        <p:spPr/>
        <p:txBody>
          <a:bodyPr/>
          <a:lstStyle/>
          <a:p>
            <a:fld id="{04BA1DB5-C9A6-4BA6-99E5-91A84F5CDBD3}" type="slidenum">
              <a:rPr lang="en-US" smtClean="0"/>
              <a:pPr/>
              <a:t>8</a:t>
            </a:fld>
            <a:endParaRPr lang="en-US"/>
          </a:p>
        </p:txBody>
      </p:sp>
    </p:spTree>
    <p:extLst>
      <p:ext uri="{BB962C8B-B14F-4D97-AF65-F5344CB8AC3E}">
        <p14:creationId xmlns:p14="http://schemas.microsoft.com/office/powerpoint/2010/main" val="19519604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Autofit/>
          </a:bodyPr>
          <a:lstStyle/>
          <a:p>
            <a:r>
              <a:rPr lang="en-US" sz="2000" dirty="0"/>
              <a:t>Alexander </a:t>
            </a:r>
            <a:r>
              <a:rPr lang="en-US" sz="2000" dirty="0" err="1"/>
              <a:t>Gerschenkron</a:t>
            </a:r>
            <a:r>
              <a:rPr lang="en-US" sz="2000" dirty="0"/>
              <a:t>, </a:t>
            </a:r>
            <a:r>
              <a:rPr lang="en-US" sz="2000" i="1" dirty="0"/>
              <a:t>Economic Backwardness in Historical Perspective: A Book of Essays</a:t>
            </a:r>
            <a:r>
              <a:rPr lang="en-US" sz="2000" dirty="0"/>
              <a:t>. Cambridge, MA: Belknap Press of Harvard University Press, 1962. 456 pp.</a:t>
            </a:r>
            <a:endParaRPr lang="en-US" sz="900" dirty="0"/>
          </a:p>
        </p:txBody>
      </p:sp>
      <p:sp>
        <p:nvSpPr>
          <p:cNvPr id="3" name="Content Placeholder 2"/>
          <p:cNvSpPr>
            <a:spLocks noGrp="1"/>
          </p:cNvSpPr>
          <p:nvPr>
            <p:ph idx="1"/>
          </p:nvPr>
        </p:nvSpPr>
        <p:spPr/>
        <p:txBody>
          <a:bodyPr>
            <a:normAutofit fontScale="70000" lnSpcReduction="20000"/>
          </a:bodyPr>
          <a:lstStyle/>
          <a:p>
            <a:r>
              <a:rPr lang="en-US" dirty="0"/>
              <a:t>The central notion is the positive role of relative economic backwardness in inducing systematic substitution for supposed prerequisites for industrial growth. </a:t>
            </a:r>
          </a:p>
          <a:p>
            <a:r>
              <a:rPr lang="en-US" dirty="0"/>
              <a:t>State intervention could, and did, compensate for the inadequate supplies of capital, skilled labor, entrepreneurship and technological capacity encountered in follower countries seeking to modernize.</a:t>
            </a:r>
          </a:p>
          <a:p>
            <a:r>
              <a:rPr lang="en-US" dirty="0"/>
              <a:t> England, the locus of the Industrial Revolution, could advance with free market guidance along the lines of Adam Smith. </a:t>
            </a:r>
          </a:p>
          <a:p>
            <a:r>
              <a:rPr lang="en-US" dirty="0"/>
              <a:t>France, beginning later, would need greater intervention to compensate for its limitations. </a:t>
            </a:r>
          </a:p>
          <a:p>
            <a:r>
              <a:rPr lang="en-US" dirty="0"/>
              <a:t>In Germany, the key innovation would be the formation of large banks to provide access to needed capital for industrialization, even as greater Russian backwardness required a larger and more direct state compensatory role.</a:t>
            </a:r>
          </a:p>
        </p:txBody>
      </p:sp>
      <p:sp>
        <p:nvSpPr>
          <p:cNvPr id="4" name="Slide Number Placeholder 3"/>
          <p:cNvSpPr>
            <a:spLocks noGrp="1"/>
          </p:cNvSpPr>
          <p:nvPr>
            <p:ph type="sldNum" sz="quarter" idx="12"/>
          </p:nvPr>
        </p:nvSpPr>
        <p:spPr/>
        <p:txBody>
          <a:bodyPr/>
          <a:lstStyle/>
          <a:p>
            <a:fld id="{04BA1DB5-C9A6-4BA6-99E5-91A84F5CDBD3}" type="slidenum">
              <a:rPr lang="en-US" smtClean="0"/>
              <a:pPr/>
              <a:t>9</a:t>
            </a:fld>
            <a:endParaRPr lang="en-US"/>
          </a:p>
        </p:txBody>
      </p:sp>
    </p:spTree>
    <p:extLst>
      <p:ext uri="{BB962C8B-B14F-4D97-AF65-F5344CB8AC3E}">
        <p14:creationId xmlns:p14="http://schemas.microsoft.com/office/powerpoint/2010/main" val="1820775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Economic Backwardness</a:t>
            </a:r>
          </a:p>
        </p:txBody>
      </p:sp>
      <p:sp>
        <p:nvSpPr>
          <p:cNvPr id="3" name="Content Placeholder 2"/>
          <p:cNvSpPr>
            <a:spLocks noGrp="1"/>
          </p:cNvSpPr>
          <p:nvPr>
            <p:ph idx="1"/>
          </p:nvPr>
        </p:nvSpPr>
        <p:spPr/>
        <p:txBody>
          <a:bodyPr>
            <a:normAutofit fontScale="85000" lnSpcReduction="10000"/>
          </a:bodyPr>
          <a:lstStyle/>
          <a:p>
            <a:r>
              <a:rPr lang="en-US" dirty="0"/>
              <a:t>In </a:t>
            </a:r>
            <a:r>
              <a:rPr lang="en-US" dirty="0" err="1"/>
              <a:t>Gerschenkron’s</a:t>
            </a:r>
            <a:r>
              <a:rPr lang="en-US" dirty="0"/>
              <a:t> own hands, his propositions afforded an opportunity to blend ideology, institutions and the historical experience of industrialization, especially in the case of his native Russia, in a dazzling fashion.</a:t>
            </a:r>
          </a:p>
          <a:p>
            <a:r>
              <a:rPr lang="en-US" dirty="0"/>
              <a:t> For others, his approach has often proved a useful starting point for the historical discussion of other parts of the world, such as Henry </a:t>
            </a:r>
            <a:r>
              <a:rPr lang="en-US" dirty="0" err="1"/>
              <a:t>Rosovsky</a:t>
            </a:r>
            <a:r>
              <a:rPr lang="en-US" dirty="0"/>
              <a:t> did with Japan, and others, elsewhere. </a:t>
            </a:r>
          </a:p>
          <a:p>
            <a:r>
              <a:rPr lang="en-US" dirty="0"/>
              <a:t>Always, application of the backwardness approach requires close attention to detail, as well as a quantitative emphasis.</a:t>
            </a:r>
          </a:p>
        </p:txBody>
      </p:sp>
      <p:sp>
        <p:nvSpPr>
          <p:cNvPr id="4" name="Slide Number Placeholder 3"/>
          <p:cNvSpPr>
            <a:spLocks noGrp="1"/>
          </p:cNvSpPr>
          <p:nvPr>
            <p:ph type="sldNum" sz="quarter" idx="12"/>
          </p:nvPr>
        </p:nvSpPr>
        <p:spPr/>
        <p:txBody>
          <a:bodyPr/>
          <a:lstStyle/>
          <a:p>
            <a:fld id="{04BA1DB5-C9A6-4BA6-99E5-91A84F5CDBD3}" type="slidenum">
              <a:rPr lang="en-US" smtClean="0"/>
              <a:pPr/>
              <a:t>10</a:t>
            </a:fld>
            <a:endParaRPr lang="en-US"/>
          </a:p>
        </p:txBody>
      </p:sp>
    </p:spTree>
    <p:extLst>
      <p:ext uri="{BB962C8B-B14F-4D97-AF65-F5344CB8AC3E}">
        <p14:creationId xmlns:p14="http://schemas.microsoft.com/office/powerpoint/2010/main" val="2736896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err="1"/>
              <a:t>Gershcenkron</a:t>
            </a:r>
            <a:r>
              <a:rPr lang="en-US" dirty="0"/>
              <a:t>: </a:t>
            </a:r>
            <a:r>
              <a:rPr lang="en-US" sz="4000" dirty="0"/>
              <a:t>The more backwardness, the more intervention is  required</a:t>
            </a:r>
            <a:endParaRPr lang="en-US" dirty="0"/>
          </a:p>
        </p:txBody>
      </p:sp>
      <p:sp>
        <p:nvSpPr>
          <p:cNvPr id="3" name="Content Placeholder 2"/>
          <p:cNvSpPr>
            <a:spLocks noGrp="1"/>
          </p:cNvSpPr>
          <p:nvPr>
            <p:ph idx="1"/>
          </p:nvPr>
        </p:nvSpPr>
        <p:spPr/>
        <p:txBody>
          <a:bodyPr>
            <a:normAutofit fontScale="77500" lnSpcReduction="20000"/>
          </a:bodyPr>
          <a:lstStyle/>
          <a:p>
            <a:pPr marL="0" indent="0" fontAlgn="base">
              <a:buNone/>
            </a:pPr>
            <a:r>
              <a:rPr lang="en-US" dirty="0"/>
              <a:t>(1) Relative backwardness creates a tension between the promise of economic development, as achieved elsewhere, and </a:t>
            </a:r>
            <a:r>
              <a:rPr lang="en-US" b="1" i="1" dirty="0"/>
              <a:t>the continuity of stagnation</a:t>
            </a:r>
            <a:r>
              <a:rPr lang="en-US" dirty="0"/>
              <a:t>. Such a tension takes political form and motivates institutional innovation, whose product becomes appropriate substitution for the absent preconditions for growth.</a:t>
            </a:r>
          </a:p>
          <a:p>
            <a:pPr marL="0" indent="0" fontAlgn="base">
              <a:buNone/>
            </a:pPr>
            <a:endParaRPr lang="en-US" dirty="0"/>
          </a:p>
          <a:p>
            <a:pPr marL="0" indent="0" fontAlgn="base">
              <a:buNone/>
            </a:pPr>
            <a:r>
              <a:rPr lang="en-US" dirty="0"/>
              <a:t>(2) The greater the degree of backwardness, </a:t>
            </a:r>
            <a:r>
              <a:rPr lang="en-US" b="1" i="1" dirty="0"/>
              <a:t>the more intervention </a:t>
            </a:r>
            <a:r>
              <a:rPr lang="en-US" dirty="0"/>
              <a:t>is required in the market economy to channel capital and entrepreneurial leadership to nascent industries. Also, the more coercive and comprehensive were the measures required to reduce domestic consumption and allow national saving.</a:t>
            </a:r>
          </a:p>
          <a:p>
            <a:pPr fontAlgn="base"/>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11</a:t>
            </a:fld>
            <a:endParaRPr lang="en-US"/>
          </a:p>
        </p:txBody>
      </p:sp>
    </p:spTree>
    <p:extLst>
      <p:ext uri="{BB962C8B-B14F-4D97-AF65-F5344CB8AC3E}">
        <p14:creationId xmlns:p14="http://schemas.microsoft.com/office/powerpoint/2010/main" val="236881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rmAutofit fontScale="90000"/>
          </a:bodyPr>
          <a:lstStyle/>
          <a:p>
            <a:r>
              <a:rPr lang="en-US" dirty="0" err="1"/>
              <a:t>Gershcenkron’s</a:t>
            </a:r>
            <a:r>
              <a:rPr lang="en-US" dirty="0"/>
              <a:t> Historical Perspective</a:t>
            </a:r>
          </a:p>
        </p:txBody>
      </p:sp>
      <p:sp>
        <p:nvSpPr>
          <p:cNvPr id="3" name="Content Placeholder 2"/>
          <p:cNvSpPr>
            <a:spLocks noGrp="1"/>
          </p:cNvSpPr>
          <p:nvPr>
            <p:ph idx="1"/>
          </p:nvPr>
        </p:nvSpPr>
        <p:spPr>
          <a:xfrm>
            <a:off x="323528" y="1196752"/>
            <a:ext cx="8363272" cy="4929411"/>
          </a:xfrm>
        </p:spPr>
        <p:txBody>
          <a:bodyPr>
            <a:normAutofit fontScale="77500" lnSpcReduction="20000"/>
          </a:bodyPr>
          <a:lstStyle/>
          <a:p>
            <a:pPr fontAlgn="base"/>
            <a:endParaRPr lang="en-US" dirty="0"/>
          </a:p>
          <a:p>
            <a:pPr marL="0" indent="0" fontAlgn="base">
              <a:buNone/>
            </a:pPr>
            <a:r>
              <a:rPr lang="en-US" dirty="0"/>
              <a:t>(3) The more backward the economy, the more likely were a series of additional characteristics: an emphasis upon domestic production of producers’ goods rather than consumers’ goods; </a:t>
            </a:r>
            <a:r>
              <a:rPr lang="en-US" b="1" i="1" dirty="0"/>
              <a:t>the use of capital intensive rather than labor intensive methods of production</a:t>
            </a:r>
            <a:r>
              <a:rPr lang="en-US" dirty="0"/>
              <a:t>; emergence of larger scale production units at the level both of the firm as well as the individual plant; and </a:t>
            </a:r>
            <a:r>
              <a:rPr lang="en-US" b="1" i="1" dirty="0"/>
              <a:t>dependence upon borrowed, </a:t>
            </a:r>
          </a:p>
          <a:p>
            <a:pPr marL="0" indent="0" fontAlgn="base">
              <a:buNone/>
            </a:pPr>
            <a:r>
              <a:rPr lang="en-US" dirty="0"/>
              <a:t>(4) The more backward the country, </a:t>
            </a:r>
            <a:r>
              <a:rPr lang="en-US" b="1" i="1" dirty="0"/>
              <a:t>the less likely was the agricultural sector to provide a growing market to industry</a:t>
            </a:r>
            <a:r>
              <a:rPr lang="en-US" dirty="0"/>
              <a:t>, and the more dependent was industry upon growing productivity and inter-industrial sales, for its expansion. Such unbalanced growth was frequently made feasible through state participation.</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12</a:t>
            </a:fld>
            <a:endParaRPr lang="en-US"/>
          </a:p>
        </p:txBody>
      </p:sp>
    </p:spTree>
    <p:extLst>
      <p:ext uri="{BB962C8B-B14F-4D97-AF65-F5344CB8AC3E}">
        <p14:creationId xmlns:p14="http://schemas.microsoft.com/office/powerpoint/2010/main" val="236881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noAutofit/>
          </a:bodyPr>
          <a:lstStyle/>
          <a:p>
            <a:r>
              <a:rPr lang="en-US" sz="2400" b="1" dirty="0" err="1"/>
              <a:t>Gerschenkron</a:t>
            </a:r>
            <a:r>
              <a:rPr lang="en-US" sz="2400" b="1" dirty="0"/>
              <a:t>,  Alexander. </a:t>
            </a:r>
            <a:br>
              <a:rPr lang="en-US" sz="2400" b="1" dirty="0"/>
            </a:br>
            <a:r>
              <a:rPr lang="en-US" sz="2400" b="1" i="1" dirty="0"/>
              <a:t>Economic Backwardness in Historical Perspective</a:t>
            </a:r>
            <a:r>
              <a:rPr lang="en-US" sz="2400" b="1" dirty="0"/>
              <a:t>.</a:t>
            </a:r>
            <a:br>
              <a:rPr lang="en-US" sz="2400" b="1" dirty="0"/>
            </a:br>
            <a:endParaRPr lang="th-TH" sz="1800" dirty="0"/>
          </a:p>
        </p:txBody>
      </p:sp>
      <p:sp>
        <p:nvSpPr>
          <p:cNvPr id="3" name="Content Placeholder 2"/>
          <p:cNvSpPr>
            <a:spLocks noGrp="1"/>
          </p:cNvSpPr>
          <p:nvPr>
            <p:ph idx="1"/>
          </p:nvPr>
        </p:nvSpPr>
        <p:spPr/>
        <p:txBody>
          <a:bodyPr>
            <a:normAutofit lnSpcReduction="10000"/>
          </a:bodyPr>
          <a:lstStyle/>
          <a:p>
            <a:r>
              <a:rPr lang="en-US" dirty="0"/>
              <a:t>The economic growth does not proceed as the stage of development theory suggested. </a:t>
            </a:r>
          </a:p>
          <a:p>
            <a:r>
              <a:rPr lang="en-US" dirty="0"/>
              <a:t>The </a:t>
            </a:r>
            <a:r>
              <a:rPr lang="en-US" b="1" i="1" dirty="0"/>
              <a:t>economic backwardness </a:t>
            </a:r>
            <a:r>
              <a:rPr lang="en-US" dirty="0"/>
              <a:t>plays an important role of the progress of one economy and that would decide whether such economy will evolve into other stages or not. </a:t>
            </a:r>
          </a:p>
          <a:p>
            <a:r>
              <a:rPr lang="en-US" dirty="0"/>
              <a:t>Is there any sign of economic backwardness in Thailand?  Are we ready for Thailand 4.0 model of development? </a:t>
            </a:r>
          </a:p>
        </p:txBody>
      </p:sp>
      <p:sp>
        <p:nvSpPr>
          <p:cNvPr id="4" name="Slide Number Placeholder 3"/>
          <p:cNvSpPr>
            <a:spLocks noGrp="1"/>
          </p:cNvSpPr>
          <p:nvPr>
            <p:ph type="sldNum" sz="quarter" idx="12"/>
          </p:nvPr>
        </p:nvSpPr>
        <p:spPr/>
        <p:txBody>
          <a:bodyPr/>
          <a:lstStyle/>
          <a:p>
            <a:fld id="{04BA1DB5-C9A6-4BA6-99E5-91A84F5CDBD3}" type="slidenum">
              <a:rPr lang="en-US" smtClean="0"/>
              <a:pPr/>
              <a:t>13</a:t>
            </a:fld>
            <a:endParaRPr lang="en-US"/>
          </a:p>
        </p:txBody>
      </p:sp>
    </p:spTree>
    <p:extLst>
      <p:ext uri="{BB962C8B-B14F-4D97-AF65-F5344CB8AC3E}">
        <p14:creationId xmlns:p14="http://schemas.microsoft.com/office/powerpoint/2010/main" val="425803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a:xfrm>
            <a:off x="457200" y="274638"/>
            <a:ext cx="8291264" cy="852473"/>
          </a:xfrm>
          <a:solidFill>
            <a:schemeClr val="accent3">
              <a:lumMod val="20000"/>
              <a:lumOff val="80000"/>
            </a:schemeClr>
          </a:solidFill>
        </p:spPr>
        <p:txBody>
          <a:bodyPr>
            <a:noAutofit/>
          </a:bodyPr>
          <a:lstStyle/>
          <a:p>
            <a:br>
              <a:rPr lang="en-US" sz="3600" dirty="0"/>
            </a:br>
            <a:r>
              <a:rPr lang="en-US" sz="3600" dirty="0"/>
              <a:t>Lewis( 1954): Dual economy, surplus labor</a:t>
            </a:r>
            <a:br>
              <a:rPr lang="en-US" sz="3600" dirty="0"/>
            </a:br>
            <a:endParaRPr lang="en-US" sz="3600" dirty="0"/>
          </a:p>
        </p:txBody>
      </p:sp>
      <p:sp>
        <p:nvSpPr>
          <p:cNvPr id="180227" name="Rectangle 3"/>
          <p:cNvSpPr>
            <a:spLocks noGrp="1" noChangeArrowheads="1"/>
          </p:cNvSpPr>
          <p:nvPr>
            <p:ph idx="1"/>
          </p:nvPr>
        </p:nvSpPr>
        <p:spPr>
          <a:xfrm>
            <a:off x="357158" y="1357298"/>
            <a:ext cx="8329642" cy="4768865"/>
          </a:xfrm>
        </p:spPr>
        <p:txBody>
          <a:bodyPr>
            <a:normAutofit/>
          </a:bodyPr>
          <a:lstStyle/>
          <a:p>
            <a:r>
              <a:rPr lang="en-US" sz="2400" dirty="0"/>
              <a:t>Economic Development with Unlimited Supplies of Labor.” </a:t>
            </a:r>
            <a:r>
              <a:rPr lang="en-US" sz="2400" i="1" dirty="0"/>
              <a:t>Manchester School</a:t>
            </a:r>
            <a:r>
              <a:rPr lang="en-US" sz="2400" dirty="0"/>
              <a:t> 22 (May): 139–191</a:t>
            </a:r>
          </a:p>
          <a:p>
            <a:pPr>
              <a:buNone/>
            </a:pPr>
            <a:endParaRPr lang="en-US" sz="2400" dirty="0"/>
          </a:p>
          <a:p>
            <a:pPr>
              <a:buNone/>
            </a:pPr>
            <a:r>
              <a:rPr lang="en-US" sz="2400" dirty="0"/>
              <a:t>    </a:t>
            </a:r>
            <a:r>
              <a:rPr lang="en-US" sz="2100" dirty="0"/>
              <a:t> </a:t>
            </a:r>
            <a:r>
              <a:rPr lang="en-US" sz="2800" dirty="0"/>
              <a:t>W. Arthur Lewis, a British citizen,  was awarded the Nobel Prize in 1979  along with </a:t>
            </a:r>
            <a:r>
              <a:rPr lang="en-US" sz="2800" b="1" dirty="0"/>
              <a:t>Theodore Schultz </a:t>
            </a:r>
            <a:r>
              <a:rPr lang="en-US" sz="2800" dirty="0"/>
              <a:t>for “pioneering research into economic development ... with particular consideration of the problems of developing countries.</a:t>
            </a:r>
          </a:p>
        </p:txBody>
      </p:sp>
      <p:sp>
        <p:nvSpPr>
          <p:cNvPr id="4" name="Slide Number Placeholder 5"/>
          <p:cNvSpPr>
            <a:spLocks noGrp="1"/>
          </p:cNvSpPr>
          <p:nvPr>
            <p:ph type="sldNum" sz="quarter" idx="12"/>
          </p:nvPr>
        </p:nvSpPr>
        <p:spPr/>
        <p:txBody>
          <a:bodyPr/>
          <a:lstStyle/>
          <a:p>
            <a:fld id="{2BFF8280-DAAE-4682-A767-8D45C1C59292}" type="slidenum">
              <a:rPr lang="en-US"/>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lstStyle/>
          <a:p>
            <a:r>
              <a:rPr lang="en-US" dirty="0"/>
              <a:t>Lewis’s Dual economy</a:t>
            </a:r>
            <a:endParaRPr lang="th-TH" dirty="0"/>
          </a:p>
        </p:txBody>
      </p:sp>
      <p:sp>
        <p:nvSpPr>
          <p:cNvPr id="3" name="Content Placeholder 2"/>
          <p:cNvSpPr>
            <a:spLocks noGrp="1"/>
          </p:cNvSpPr>
          <p:nvPr>
            <p:ph idx="1"/>
          </p:nvPr>
        </p:nvSpPr>
        <p:spPr/>
        <p:txBody>
          <a:bodyPr>
            <a:normAutofit lnSpcReduction="10000"/>
          </a:bodyPr>
          <a:lstStyle/>
          <a:p>
            <a:r>
              <a:rPr lang="en-US" dirty="0"/>
              <a:t>A poor country’s economy can be thought of as containing two sectors, a small “capitalist” sector and a very large “traditional” (agricultural) sector. </a:t>
            </a:r>
          </a:p>
          <a:p>
            <a:r>
              <a:rPr lang="en-US" dirty="0"/>
              <a:t>Employers in the capitalist sector hire people to make money. Employers in the traditional sector, on the other hand, are not profit maximizing and, therefore, hire too many people so that their productivity is very low. </a:t>
            </a:r>
          </a:p>
        </p:txBody>
      </p:sp>
      <p:sp>
        <p:nvSpPr>
          <p:cNvPr id="4" name="Slide Number Placeholder 3"/>
          <p:cNvSpPr>
            <a:spLocks noGrp="1"/>
          </p:cNvSpPr>
          <p:nvPr>
            <p:ph type="sldNum" sz="quarter" idx="12"/>
          </p:nvPr>
        </p:nvSpPr>
        <p:spPr/>
        <p:txBody>
          <a:bodyPr/>
          <a:lstStyle/>
          <a:p>
            <a:fld id="{04BA1DB5-C9A6-4BA6-99E5-91A84F5CDBD3}" type="slidenum">
              <a:rPr lang="en-US" smtClean="0"/>
              <a:pPr/>
              <a:t>15</a:t>
            </a:fld>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BA1DB5-C9A6-4BA6-99E5-91A84F5CDBD3}" type="slidenum">
              <a:rPr lang="en-US" smtClean="0"/>
              <a:pPr/>
              <a:t>16</a:t>
            </a:fld>
            <a:endParaRPr lang="en-US" dirty="0"/>
          </a:p>
        </p:txBody>
      </p:sp>
      <p:cxnSp>
        <p:nvCxnSpPr>
          <p:cNvPr id="6" name="Straight Connector 5"/>
          <p:cNvCxnSpPr/>
          <p:nvPr/>
        </p:nvCxnSpPr>
        <p:spPr>
          <a:xfrm>
            <a:off x="1331640" y="1772816"/>
            <a:ext cx="0" cy="396044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1331640" y="5733256"/>
            <a:ext cx="5904656" cy="0"/>
          </a:xfrm>
          <a:prstGeom prst="line">
            <a:avLst/>
          </a:prstGeom>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827584" y="1268760"/>
            <a:ext cx="1080120" cy="369332"/>
          </a:xfrm>
          <a:prstGeom prst="rect">
            <a:avLst/>
          </a:prstGeom>
          <a:noFill/>
        </p:spPr>
        <p:txBody>
          <a:bodyPr wrap="square" rtlCol="0">
            <a:spAutoFit/>
          </a:bodyPr>
          <a:lstStyle/>
          <a:p>
            <a:r>
              <a:rPr lang="en-US" dirty="0"/>
              <a:t>Wage </a:t>
            </a:r>
          </a:p>
        </p:txBody>
      </p:sp>
      <p:sp>
        <p:nvSpPr>
          <p:cNvPr id="11" name="TextBox 10"/>
          <p:cNvSpPr txBox="1"/>
          <p:nvPr/>
        </p:nvSpPr>
        <p:spPr>
          <a:xfrm>
            <a:off x="7380312" y="5733256"/>
            <a:ext cx="768159" cy="369332"/>
          </a:xfrm>
          <a:prstGeom prst="rect">
            <a:avLst/>
          </a:prstGeom>
          <a:noFill/>
        </p:spPr>
        <p:txBody>
          <a:bodyPr wrap="none" rtlCol="0">
            <a:spAutoFit/>
          </a:bodyPr>
          <a:lstStyle/>
          <a:p>
            <a:r>
              <a:rPr lang="en-US" dirty="0"/>
              <a:t>labor</a:t>
            </a:r>
          </a:p>
        </p:txBody>
      </p:sp>
      <p:cxnSp>
        <p:nvCxnSpPr>
          <p:cNvPr id="16" name="Straight Connector 15"/>
          <p:cNvCxnSpPr/>
          <p:nvPr/>
        </p:nvCxnSpPr>
        <p:spPr>
          <a:xfrm>
            <a:off x="2098335" y="3818516"/>
            <a:ext cx="648072" cy="1872208"/>
          </a:xfrm>
          <a:prstGeom prst="line">
            <a:avLst/>
          </a:prstGeom>
          <a:ln w="19050">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1531187" y="4005064"/>
            <a:ext cx="504056" cy="162018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3203848" y="2829840"/>
            <a:ext cx="1584176" cy="2808312"/>
          </a:xfrm>
          <a:prstGeom prst="line">
            <a:avLst/>
          </a:prstGeom>
          <a:ln w="38100">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5148064" y="2973856"/>
            <a:ext cx="1728192" cy="2520280"/>
          </a:xfrm>
          <a:prstGeom prst="line">
            <a:avLst/>
          </a:prstGeom>
          <a:ln w="57150"/>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1331640" y="4941168"/>
            <a:ext cx="5112568" cy="0"/>
          </a:xfrm>
          <a:prstGeom prst="line">
            <a:avLst/>
          </a:prstGeom>
          <a:ln w="76200"/>
        </p:spPr>
        <p:style>
          <a:lnRef idx="1">
            <a:schemeClr val="accent1"/>
          </a:lnRef>
          <a:fillRef idx="0">
            <a:schemeClr val="accent1"/>
          </a:fillRef>
          <a:effectRef idx="0">
            <a:schemeClr val="accent1"/>
          </a:effectRef>
          <a:fontRef idx="minor">
            <a:schemeClr val="tx1"/>
          </a:fontRef>
        </p:style>
      </p:cxnSp>
      <p:sp>
        <p:nvSpPr>
          <p:cNvPr id="26" name="Arc 25"/>
          <p:cNvSpPr/>
          <p:nvPr/>
        </p:nvSpPr>
        <p:spPr>
          <a:xfrm>
            <a:off x="5652120" y="2053590"/>
            <a:ext cx="1597539" cy="2887578"/>
          </a:xfrm>
          <a:prstGeom prst="arc">
            <a:avLst>
              <a:gd name="adj1" fmla="val 21162665"/>
              <a:gd name="adj2" fmla="val 5216011"/>
            </a:avLst>
          </a:prstGeom>
          <a:ln w="762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8" name="Oval 27"/>
          <p:cNvSpPr/>
          <p:nvPr/>
        </p:nvSpPr>
        <p:spPr>
          <a:xfrm>
            <a:off x="1695616" y="4850398"/>
            <a:ext cx="288032" cy="21602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a:t>
            </a:r>
          </a:p>
        </p:txBody>
      </p:sp>
      <p:sp>
        <p:nvSpPr>
          <p:cNvPr id="29" name="Oval 28"/>
          <p:cNvSpPr/>
          <p:nvPr/>
        </p:nvSpPr>
        <p:spPr>
          <a:xfrm>
            <a:off x="2374674" y="4850398"/>
            <a:ext cx="324036"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B</a:t>
            </a:r>
          </a:p>
        </p:txBody>
      </p:sp>
      <p:sp>
        <p:nvSpPr>
          <p:cNvPr id="30" name="Oval 29"/>
          <p:cNvSpPr/>
          <p:nvPr/>
        </p:nvSpPr>
        <p:spPr>
          <a:xfrm>
            <a:off x="4211960" y="4809674"/>
            <a:ext cx="288032" cy="36004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t>
            </a:r>
          </a:p>
        </p:txBody>
      </p:sp>
      <p:sp>
        <p:nvSpPr>
          <p:cNvPr id="31" name="Oval 30"/>
          <p:cNvSpPr/>
          <p:nvPr/>
        </p:nvSpPr>
        <p:spPr>
          <a:xfrm>
            <a:off x="6239134" y="4781510"/>
            <a:ext cx="432048" cy="3193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a:t>
            </a:r>
          </a:p>
        </p:txBody>
      </p:sp>
      <p:sp>
        <p:nvSpPr>
          <p:cNvPr id="32" name="TextBox 31"/>
          <p:cNvSpPr txBox="1"/>
          <p:nvPr/>
        </p:nvSpPr>
        <p:spPr>
          <a:xfrm>
            <a:off x="7498853" y="3133929"/>
            <a:ext cx="426720" cy="369332"/>
          </a:xfrm>
          <a:prstGeom prst="rect">
            <a:avLst/>
          </a:prstGeom>
          <a:solidFill>
            <a:schemeClr val="accent1">
              <a:lumMod val="20000"/>
              <a:lumOff val="80000"/>
            </a:schemeClr>
          </a:solidFill>
        </p:spPr>
        <p:txBody>
          <a:bodyPr wrap="none" rtlCol="0">
            <a:spAutoFit/>
          </a:bodyPr>
          <a:lstStyle/>
          <a:p>
            <a:r>
              <a:rPr lang="en-US" dirty="0"/>
              <a:t>S</a:t>
            </a:r>
            <a:r>
              <a:rPr lang="en-US" baseline="30000" dirty="0"/>
              <a:t>L</a:t>
            </a:r>
            <a:endParaRPr lang="en-US" dirty="0"/>
          </a:p>
        </p:txBody>
      </p:sp>
      <p:sp>
        <p:nvSpPr>
          <p:cNvPr id="34" name="TextBox 33"/>
          <p:cNvSpPr txBox="1"/>
          <p:nvPr/>
        </p:nvSpPr>
        <p:spPr>
          <a:xfrm>
            <a:off x="1531187" y="3753036"/>
            <a:ext cx="447558" cy="369332"/>
          </a:xfrm>
          <a:prstGeom prst="rect">
            <a:avLst/>
          </a:prstGeom>
          <a:noFill/>
        </p:spPr>
        <p:txBody>
          <a:bodyPr wrap="none" rtlCol="0">
            <a:spAutoFit/>
          </a:bodyPr>
          <a:lstStyle/>
          <a:p>
            <a:r>
              <a:rPr lang="en-US" dirty="0"/>
              <a:t>D</a:t>
            </a:r>
            <a:r>
              <a:rPr lang="en-US" baseline="30000" dirty="0"/>
              <a:t>L</a:t>
            </a:r>
            <a:endParaRPr lang="en-US" dirty="0"/>
          </a:p>
        </p:txBody>
      </p:sp>
      <p:sp>
        <p:nvSpPr>
          <p:cNvPr id="35" name="TextBox 34"/>
          <p:cNvSpPr txBox="1"/>
          <p:nvPr/>
        </p:nvSpPr>
        <p:spPr>
          <a:xfrm>
            <a:off x="1716811" y="1453426"/>
            <a:ext cx="6790770" cy="1200329"/>
          </a:xfrm>
          <a:prstGeom prst="rect">
            <a:avLst/>
          </a:prstGeom>
          <a:solidFill>
            <a:schemeClr val="accent1">
              <a:lumMod val="20000"/>
              <a:lumOff val="80000"/>
            </a:schemeClr>
          </a:solidFill>
        </p:spPr>
        <p:txBody>
          <a:bodyPr wrap="none" rtlCol="0">
            <a:spAutoFit/>
          </a:bodyPr>
          <a:lstStyle/>
          <a:p>
            <a:r>
              <a:rPr lang="en-US" dirty="0"/>
              <a:t>Expansion of demand for labor due to the rise</a:t>
            </a:r>
          </a:p>
          <a:p>
            <a:r>
              <a:rPr lang="en-US" dirty="0"/>
              <a:t>of industrial output</a:t>
            </a:r>
          </a:p>
          <a:p>
            <a:r>
              <a:rPr lang="en-US" dirty="0"/>
              <a:t>Industrial profit rises as real wage rate remains constant</a:t>
            </a:r>
          </a:p>
          <a:p>
            <a:r>
              <a:rPr lang="en-US" dirty="0"/>
              <a:t>Until employment surpassing the L*</a:t>
            </a:r>
          </a:p>
        </p:txBody>
      </p:sp>
      <p:cxnSp>
        <p:nvCxnSpPr>
          <p:cNvPr id="37" name="Straight Arrow Connector 36"/>
          <p:cNvCxnSpPr>
            <a:endCxn id="31" idx="4"/>
          </p:cNvCxnSpPr>
          <p:nvPr/>
        </p:nvCxnSpPr>
        <p:spPr>
          <a:xfrm flipV="1">
            <a:off x="6455158" y="5100826"/>
            <a:ext cx="0" cy="63243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6838560" y="4774125"/>
            <a:ext cx="1851661" cy="646331"/>
          </a:xfrm>
          <a:prstGeom prst="rect">
            <a:avLst/>
          </a:prstGeom>
          <a:noFill/>
        </p:spPr>
        <p:txBody>
          <a:bodyPr wrap="none" rtlCol="0">
            <a:spAutoFit/>
          </a:bodyPr>
          <a:lstStyle/>
          <a:p>
            <a:r>
              <a:rPr lang="en-US" dirty="0"/>
              <a:t>Lewis Turning </a:t>
            </a:r>
          </a:p>
          <a:p>
            <a:r>
              <a:rPr lang="en-US" dirty="0"/>
              <a:t>point</a:t>
            </a:r>
          </a:p>
        </p:txBody>
      </p:sp>
      <p:sp>
        <p:nvSpPr>
          <p:cNvPr id="40" name="TextBox 39"/>
          <p:cNvSpPr txBox="1"/>
          <p:nvPr/>
        </p:nvSpPr>
        <p:spPr>
          <a:xfrm>
            <a:off x="6144167" y="5733256"/>
            <a:ext cx="542136" cy="369332"/>
          </a:xfrm>
          <a:prstGeom prst="rect">
            <a:avLst/>
          </a:prstGeom>
          <a:solidFill>
            <a:schemeClr val="accent6">
              <a:lumMod val="20000"/>
              <a:lumOff val="80000"/>
            </a:schemeClr>
          </a:solidFill>
        </p:spPr>
        <p:txBody>
          <a:bodyPr wrap="none" rtlCol="0">
            <a:spAutoFit/>
          </a:bodyPr>
          <a:lstStyle/>
          <a:p>
            <a:r>
              <a:rPr lang="en-US" dirty="0"/>
              <a:t> L*</a:t>
            </a:r>
          </a:p>
        </p:txBody>
      </p:sp>
      <p:sp>
        <p:nvSpPr>
          <p:cNvPr id="41" name="TextBox 40"/>
          <p:cNvSpPr txBox="1"/>
          <p:nvPr/>
        </p:nvSpPr>
        <p:spPr>
          <a:xfrm>
            <a:off x="2422371" y="404664"/>
            <a:ext cx="5188280" cy="369332"/>
          </a:xfrm>
          <a:prstGeom prst="rect">
            <a:avLst/>
          </a:prstGeom>
          <a:solidFill>
            <a:schemeClr val="accent3">
              <a:lumMod val="20000"/>
              <a:lumOff val="80000"/>
            </a:schemeClr>
          </a:solidFill>
        </p:spPr>
        <p:txBody>
          <a:bodyPr wrap="none" rtlCol="0">
            <a:spAutoFit/>
          </a:bodyPr>
          <a:lstStyle/>
          <a:p>
            <a:r>
              <a:rPr lang="en-US" dirty="0"/>
              <a:t>Transforming agriculture to manufacturing </a:t>
            </a:r>
          </a:p>
        </p:txBody>
      </p:sp>
      <p:cxnSp>
        <p:nvCxnSpPr>
          <p:cNvPr id="43" name="Straight Connector 42"/>
          <p:cNvCxnSpPr/>
          <p:nvPr/>
        </p:nvCxnSpPr>
        <p:spPr>
          <a:xfrm>
            <a:off x="5905396" y="2807980"/>
            <a:ext cx="2339012" cy="2686156"/>
          </a:xfrm>
          <a:prstGeom prst="line">
            <a:avLst/>
          </a:prstGeom>
          <a:ln w="76200">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45" name="TextBox 44"/>
          <p:cNvSpPr txBox="1"/>
          <p:nvPr/>
        </p:nvSpPr>
        <p:spPr>
          <a:xfrm>
            <a:off x="567737" y="4731494"/>
            <a:ext cx="519694" cy="369332"/>
          </a:xfrm>
          <a:prstGeom prst="rect">
            <a:avLst/>
          </a:prstGeom>
          <a:noFill/>
          <a:ln>
            <a:solidFill>
              <a:srgbClr val="7030A0"/>
            </a:solidFill>
          </a:ln>
        </p:spPr>
        <p:txBody>
          <a:bodyPr wrap="none" rtlCol="0">
            <a:spAutoFit/>
          </a:bodyPr>
          <a:lstStyle/>
          <a:p>
            <a:r>
              <a:rPr lang="el-GR" dirty="0"/>
              <a:t>ω</a:t>
            </a:r>
            <a:r>
              <a:rPr lang="en-US" dirty="0"/>
              <a:t>*</a:t>
            </a:r>
          </a:p>
        </p:txBody>
      </p:sp>
    </p:spTree>
    <p:extLst>
      <p:ext uri="{BB962C8B-B14F-4D97-AF65-F5344CB8AC3E}">
        <p14:creationId xmlns:p14="http://schemas.microsoft.com/office/powerpoint/2010/main" val="3192912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3">
              <a:lumMod val="20000"/>
              <a:lumOff val="80000"/>
            </a:schemeClr>
          </a:solidFill>
        </p:spPr>
        <p:txBody>
          <a:bodyPr>
            <a:normAutofit fontScale="90000"/>
          </a:bodyPr>
          <a:lstStyle/>
          <a:p>
            <a:r>
              <a:rPr lang="en-US" dirty="0"/>
              <a:t>Lewis’ Strategy: Shift labor from agriculture to manufacturing</a:t>
            </a:r>
            <a:endParaRPr lang="th-TH" dirty="0"/>
          </a:p>
        </p:txBody>
      </p:sp>
      <p:sp>
        <p:nvSpPr>
          <p:cNvPr id="3" name="Content Placeholder 2"/>
          <p:cNvSpPr>
            <a:spLocks noGrp="1"/>
          </p:cNvSpPr>
          <p:nvPr>
            <p:ph idx="1"/>
          </p:nvPr>
        </p:nvSpPr>
        <p:spPr/>
        <p:txBody>
          <a:bodyPr>
            <a:normAutofit lnSpcReduction="10000"/>
          </a:bodyPr>
          <a:lstStyle/>
          <a:p>
            <a:r>
              <a:rPr lang="en-US" dirty="0"/>
              <a:t>Lewis argued on this basis that the way </a:t>
            </a:r>
            <a:r>
              <a:rPr lang="en-US" b="1" i="1" dirty="0"/>
              <a:t>to spur development </a:t>
            </a:r>
            <a:r>
              <a:rPr lang="en-US" dirty="0"/>
              <a:t>in poor countries is to shift labor into manufacturing, where it is more productive. </a:t>
            </a:r>
          </a:p>
          <a:p>
            <a:r>
              <a:rPr lang="en-US" dirty="0"/>
              <a:t>The capitalists save out of their profit and use this saving to expand, which then adds to growth.</a:t>
            </a:r>
          </a:p>
          <a:p>
            <a:r>
              <a:rPr lang="en-US" i="1" dirty="0">
                <a:solidFill>
                  <a:srgbClr val="FF0000"/>
                </a:solidFill>
              </a:rPr>
              <a:t>Has China (Cambodia) reached the Lewis turning point?</a:t>
            </a:r>
            <a:endParaRPr lang="th-TH" i="1" dirty="0">
              <a:solidFill>
                <a:srgbClr val="FF0000"/>
              </a:solidFill>
            </a:endParaRPr>
          </a:p>
        </p:txBody>
      </p:sp>
      <p:sp>
        <p:nvSpPr>
          <p:cNvPr id="4" name="Slide Number Placeholder 3"/>
          <p:cNvSpPr>
            <a:spLocks noGrp="1"/>
          </p:cNvSpPr>
          <p:nvPr>
            <p:ph type="sldNum" sz="quarter" idx="12"/>
          </p:nvPr>
        </p:nvSpPr>
        <p:spPr/>
        <p:txBody>
          <a:bodyPr/>
          <a:lstStyle/>
          <a:p>
            <a:fld id="{04BA1DB5-C9A6-4BA6-99E5-91A84F5CDBD3}" type="slidenum">
              <a:rPr lang="en-US" smtClean="0"/>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075240" cy="994122"/>
          </a:xfrm>
          <a:solidFill>
            <a:schemeClr val="accent5">
              <a:lumMod val="20000"/>
              <a:lumOff val="80000"/>
            </a:schemeClr>
          </a:solidFill>
        </p:spPr>
        <p:txBody>
          <a:bodyPr>
            <a:noAutofit/>
          </a:bodyPr>
          <a:lstStyle/>
          <a:p>
            <a:r>
              <a:rPr lang="en-US" sz="3600" dirty="0"/>
              <a:t>Rosenstein-</a:t>
            </a:r>
            <a:r>
              <a:rPr lang="en-US" sz="3600" dirty="0" err="1"/>
              <a:t>Rodan</a:t>
            </a:r>
            <a:r>
              <a:rPr lang="en-US" sz="3600" dirty="0"/>
              <a:t> (1961)</a:t>
            </a:r>
            <a:br>
              <a:rPr lang="en-US" sz="3600" dirty="0"/>
            </a:br>
            <a:r>
              <a:rPr lang="en-US" sz="3600" dirty="0"/>
              <a:t> The Big Push Theory</a:t>
            </a:r>
          </a:p>
        </p:txBody>
      </p:sp>
      <p:sp>
        <p:nvSpPr>
          <p:cNvPr id="3" name="Content Placeholder 2"/>
          <p:cNvSpPr>
            <a:spLocks noGrp="1"/>
          </p:cNvSpPr>
          <p:nvPr>
            <p:ph idx="1"/>
          </p:nvPr>
        </p:nvSpPr>
        <p:spPr>
          <a:xfrm>
            <a:off x="611560" y="1628800"/>
            <a:ext cx="8075240" cy="4968552"/>
          </a:xfrm>
        </p:spPr>
        <p:txBody>
          <a:bodyPr>
            <a:normAutofit fontScale="70000" lnSpcReduction="20000"/>
          </a:bodyPr>
          <a:lstStyle/>
          <a:p>
            <a:r>
              <a:rPr lang="en-US" dirty="0"/>
              <a:t>The idea behind this theory is this that a big push or a big and comprehensive investment package can be helpful to bring economic development. In other words, a certain minimum amount of resources must be devoted for developmental programs, if the success of programs is required.</a:t>
            </a:r>
          </a:p>
          <a:p>
            <a:r>
              <a:rPr lang="en-US" b="1" dirty="0"/>
              <a:t>As some ground speed is required for the aircraft to airborne</a:t>
            </a:r>
            <a:r>
              <a:rPr lang="en-US" dirty="0"/>
              <a:t>. In the same way, certain critical amount of resources be allocated for development activities. This theory is of the view that through 'Bit by Bit' allocation no economy can move on the path of economic development, rather a specific amount of investment is considered something necessary for economic development. Therefore, if so many mutually supporting industries which depend upon each other are started the economies of scale will be reaped. </a:t>
            </a:r>
          </a:p>
          <a:p>
            <a:r>
              <a:rPr lang="en-US" dirty="0"/>
              <a:t>Such external economies which are attained through specific amount of investment will become helpful for economic development.</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18</a:t>
            </a:fld>
            <a:endParaRPr lang="en-US"/>
          </a:p>
        </p:txBody>
      </p:sp>
    </p:spTree>
    <p:extLst>
      <p:ext uri="{BB962C8B-B14F-4D97-AF65-F5344CB8AC3E}">
        <p14:creationId xmlns:p14="http://schemas.microsoft.com/office/powerpoint/2010/main" val="32149723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95264B8-1D05-417D-B9EA-ACF486E9251C}"/>
              </a:ext>
            </a:extLst>
          </p:cNvPr>
          <p:cNvSpPr>
            <a:spLocks noGrp="1"/>
          </p:cNvSpPr>
          <p:nvPr>
            <p:ph type="sldNum" sz="quarter" idx="12"/>
          </p:nvPr>
        </p:nvSpPr>
        <p:spPr/>
        <p:txBody>
          <a:bodyPr/>
          <a:lstStyle/>
          <a:p>
            <a:fld id="{04BA1DB5-C9A6-4BA6-99E5-91A84F5CDBD3}" type="slidenum">
              <a:rPr lang="en-US" smtClean="0"/>
              <a:pPr/>
              <a:t>19</a:t>
            </a:fld>
            <a:endParaRPr lang="en-US"/>
          </a:p>
        </p:txBody>
      </p:sp>
      <p:sp>
        <p:nvSpPr>
          <p:cNvPr id="2" name="Title 1">
            <a:extLst>
              <a:ext uri="{FF2B5EF4-FFF2-40B4-BE49-F238E27FC236}">
                <a16:creationId xmlns:a16="http://schemas.microsoft.com/office/drawing/2014/main" id="{45D4F69F-536F-4DAF-BEBC-42BE9783DEFB}"/>
              </a:ext>
            </a:extLst>
          </p:cNvPr>
          <p:cNvSpPr>
            <a:spLocks noGrp="1"/>
          </p:cNvSpPr>
          <p:nvPr>
            <p:ph type="title" idx="4294967295"/>
          </p:nvPr>
        </p:nvSpPr>
        <p:spPr>
          <a:xfrm>
            <a:off x="0" y="274638"/>
            <a:ext cx="8229600" cy="1143000"/>
          </a:xfrm>
        </p:spPr>
        <p:txBody>
          <a:bodyPr>
            <a:normAutofit fontScale="90000"/>
          </a:bodyPr>
          <a:lstStyle/>
          <a:p>
            <a:r>
              <a:rPr lang="en-US" dirty="0"/>
              <a:t>Raul </a:t>
            </a:r>
            <a:r>
              <a:rPr lang="en-US" b="1" dirty="0" err="1"/>
              <a:t>Prebisch</a:t>
            </a:r>
            <a:br>
              <a:rPr lang="en-US" b="1" dirty="0"/>
            </a:br>
            <a:r>
              <a:rPr lang="en-US" dirty="0"/>
              <a:t> </a:t>
            </a:r>
            <a:r>
              <a:rPr lang="en-US" sz="4000" dirty="0"/>
              <a:t>The American Economic Review ( 1959)</a:t>
            </a:r>
            <a:endParaRPr lang="en-US" dirty="0"/>
          </a:p>
        </p:txBody>
      </p:sp>
      <p:pic>
        <p:nvPicPr>
          <p:cNvPr id="5" name="Picture 4">
            <a:extLst>
              <a:ext uri="{FF2B5EF4-FFF2-40B4-BE49-F238E27FC236}">
                <a16:creationId xmlns:a16="http://schemas.microsoft.com/office/drawing/2014/main" id="{834A3E60-3D19-42B5-8968-1432A5DFEFC2}"/>
              </a:ext>
            </a:extLst>
          </p:cNvPr>
          <p:cNvPicPr>
            <a:picLocks noChangeAspect="1"/>
          </p:cNvPicPr>
          <p:nvPr/>
        </p:nvPicPr>
        <p:blipFill>
          <a:blip r:embed="rId2"/>
          <a:stretch>
            <a:fillRect/>
          </a:stretch>
        </p:blipFill>
        <p:spPr>
          <a:xfrm>
            <a:off x="266268" y="1723937"/>
            <a:ext cx="7618099" cy="4841324"/>
          </a:xfrm>
          <a:prstGeom prst="rect">
            <a:avLst/>
          </a:prstGeom>
        </p:spPr>
      </p:pic>
    </p:spTree>
    <p:extLst>
      <p:ext uri="{BB962C8B-B14F-4D97-AF65-F5344CB8AC3E}">
        <p14:creationId xmlns:p14="http://schemas.microsoft.com/office/powerpoint/2010/main" val="3189038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84784"/>
          </a:xfrm>
          <a:solidFill>
            <a:schemeClr val="accent6">
              <a:lumMod val="20000"/>
              <a:lumOff val="80000"/>
            </a:schemeClr>
          </a:solidFill>
        </p:spPr>
        <p:txBody>
          <a:bodyPr>
            <a:normAutofit/>
          </a:bodyPr>
          <a:lstStyle/>
          <a:p>
            <a:r>
              <a:rPr lang="en-US" sz="4000" dirty="0"/>
              <a:t>The Singer-</a:t>
            </a:r>
            <a:r>
              <a:rPr lang="en-US" sz="4000" dirty="0" err="1"/>
              <a:t>Prebisch</a:t>
            </a:r>
            <a:r>
              <a:rPr lang="en-US" sz="4000" dirty="0"/>
              <a:t> thesis</a:t>
            </a:r>
            <a:br>
              <a:rPr lang="en-US" dirty="0"/>
            </a:br>
            <a:endParaRPr lang="th-TH" dirty="0"/>
          </a:p>
        </p:txBody>
      </p:sp>
      <p:sp>
        <p:nvSpPr>
          <p:cNvPr id="3" name="Content Placeholder 2"/>
          <p:cNvSpPr>
            <a:spLocks noGrp="1"/>
          </p:cNvSpPr>
          <p:nvPr>
            <p:ph idx="1"/>
          </p:nvPr>
        </p:nvSpPr>
        <p:spPr>
          <a:xfrm>
            <a:off x="611560" y="1484784"/>
            <a:ext cx="8075240" cy="5144616"/>
          </a:xfrm>
        </p:spPr>
        <p:txBody>
          <a:bodyPr>
            <a:normAutofit fontScale="77500" lnSpcReduction="20000"/>
          </a:bodyPr>
          <a:lstStyle/>
          <a:p>
            <a:r>
              <a:rPr lang="en-US" sz="4100" dirty="0"/>
              <a:t>It focuses on terms of trade between primary products (raw materials and resources used in the productive process - metals, agricultural products) and manufactured goods. </a:t>
            </a:r>
          </a:p>
          <a:p>
            <a:r>
              <a:rPr lang="en-US" sz="4500" dirty="0"/>
              <a:t>By examined data over a long period of time, </a:t>
            </a:r>
            <a:r>
              <a:rPr lang="en-US" sz="4500" dirty="0" err="1"/>
              <a:t>Prebisch</a:t>
            </a:r>
            <a:r>
              <a:rPr lang="en-US" sz="4500" dirty="0"/>
              <a:t> suggested that the terms of trade for primary commodities did have a tendency to decline since the income elasticity of demand for manufactured goods is greater than that for primary goods, especially food. </a:t>
            </a:r>
          </a:p>
          <a:p>
            <a:endParaRPr lang="en-US" sz="4500"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BA1DB5-C9A6-4BA6-99E5-91A84F5CDBD3}" type="slidenum">
              <a:rPr lang="en-US" smtClean="0"/>
              <a:pPr/>
              <a:t>21</a:t>
            </a:fld>
            <a:endParaRPr lang="en-US"/>
          </a:p>
        </p:txBody>
      </p:sp>
      <p:graphicFrame>
        <p:nvGraphicFramePr>
          <p:cNvPr id="5" name="Chart 4"/>
          <p:cNvGraphicFramePr>
            <a:graphicFrameLocks/>
          </p:cNvGraphicFramePr>
          <p:nvPr>
            <p:extLst>
              <p:ext uri="{D42A27DB-BD31-4B8C-83A1-F6EECF244321}">
                <p14:modId xmlns:p14="http://schemas.microsoft.com/office/powerpoint/2010/main" val="2376864634"/>
              </p:ext>
            </p:extLst>
          </p:nvPr>
        </p:nvGraphicFramePr>
        <p:xfrm>
          <a:off x="611560" y="188640"/>
          <a:ext cx="8136904" cy="56886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481950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868362"/>
          </a:xfrm>
          <a:solidFill>
            <a:schemeClr val="accent6">
              <a:lumMod val="20000"/>
              <a:lumOff val="80000"/>
            </a:schemeClr>
          </a:solidFill>
        </p:spPr>
        <p:txBody>
          <a:bodyPr>
            <a:normAutofit fontScale="90000"/>
          </a:bodyPr>
          <a:lstStyle/>
          <a:p>
            <a:r>
              <a:rPr lang="en-US" dirty="0"/>
              <a:t>The Singer-</a:t>
            </a:r>
            <a:r>
              <a:rPr lang="en-US" dirty="0" err="1"/>
              <a:t>Prebisch</a:t>
            </a:r>
            <a:r>
              <a:rPr lang="en-US" dirty="0"/>
              <a:t> thesis</a:t>
            </a:r>
            <a:br>
              <a:rPr lang="en-US" dirty="0"/>
            </a:br>
            <a:endParaRPr lang="th-TH" dirty="0"/>
          </a:p>
        </p:txBody>
      </p:sp>
      <p:sp>
        <p:nvSpPr>
          <p:cNvPr id="3" name="Content Placeholder 2"/>
          <p:cNvSpPr>
            <a:spLocks noGrp="1"/>
          </p:cNvSpPr>
          <p:nvPr>
            <p:ph idx="1"/>
          </p:nvPr>
        </p:nvSpPr>
        <p:spPr>
          <a:xfrm>
            <a:off x="533400" y="1143000"/>
            <a:ext cx="8153400" cy="5486400"/>
          </a:xfrm>
        </p:spPr>
        <p:txBody>
          <a:bodyPr>
            <a:normAutofit fontScale="77500" lnSpcReduction="20000"/>
          </a:bodyPr>
          <a:lstStyle/>
          <a:p>
            <a:r>
              <a:rPr lang="en-US" sz="4500" dirty="0"/>
              <a:t>As income increases, the demand for manufactured goods increases more rapidly relative to demand for primary products. </a:t>
            </a:r>
          </a:p>
          <a:p>
            <a:r>
              <a:rPr lang="en-US" sz="4500" dirty="0"/>
              <a:t>As many developing countries tend to export primary products and import manufactured products, this implies the need to increase the volume of exports in order to keep importing the same level of manufactured and capital goods, or otherwise experience a deterioration of the trade balance. </a:t>
            </a:r>
          </a:p>
        </p:txBody>
      </p:sp>
      <p:sp>
        <p:nvSpPr>
          <p:cNvPr id="4" name="Slide Number Placeholder 3"/>
          <p:cNvSpPr>
            <a:spLocks noGrp="1"/>
          </p:cNvSpPr>
          <p:nvPr>
            <p:ph type="sldNum" sz="quarter" idx="12"/>
          </p:nvPr>
        </p:nvSpPr>
        <p:spPr/>
        <p:txBody>
          <a:bodyPr/>
          <a:lstStyle/>
          <a:p>
            <a:fld id="{04BA1DB5-C9A6-4BA6-99E5-91A84F5CDBD3}" type="slidenum">
              <a:rPr lang="en-US" smtClean="0"/>
              <a:pPr/>
              <a:t>22</a:t>
            </a:fld>
            <a:endParaRPr 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47248" cy="922114"/>
          </a:xfrm>
          <a:solidFill>
            <a:schemeClr val="accent6">
              <a:lumMod val="20000"/>
              <a:lumOff val="80000"/>
            </a:schemeClr>
          </a:solidFill>
        </p:spPr>
        <p:txBody>
          <a:bodyPr>
            <a:normAutofit fontScale="90000"/>
          </a:bodyPr>
          <a:lstStyle/>
          <a:p>
            <a:r>
              <a:rPr lang="en-US" dirty="0"/>
              <a:t>The Singer-</a:t>
            </a:r>
            <a:r>
              <a:rPr lang="en-US" dirty="0" err="1"/>
              <a:t>Prebisch</a:t>
            </a:r>
            <a:r>
              <a:rPr lang="en-US" dirty="0"/>
              <a:t> thesis</a:t>
            </a:r>
            <a:br>
              <a:rPr lang="en-US" dirty="0"/>
            </a:br>
            <a:endParaRPr lang="th-TH" dirty="0"/>
          </a:p>
        </p:txBody>
      </p:sp>
      <p:sp>
        <p:nvSpPr>
          <p:cNvPr id="3" name="Content Placeholder 2"/>
          <p:cNvSpPr>
            <a:spLocks noGrp="1"/>
          </p:cNvSpPr>
          <p:nvPr>
            <p:ph idx="1"/>
          </p:nvPr>
        </p:nvSpPr>
        <p:spPr>
          <a:xfrm>
            <a:off x="533400" y="1143000"/>
            <a:ext cx="8153400" cy="5486400"/>
          </a:xfrm>
        </p:spPr>
        <p:txBody>
          <a:bodyPr>
            <a:normAutofit fontScale="85000" lnSpcReduction="10000"/>
          </a:bodyPr>
          <a:lstStyle/>
          <a:p>
            <a:r>
              <a:rPr lang="en-US" sz="4500" dirty="0"/>
              <a:t>Due to the declining terms of trade primary products face, they concluded that developing countries should strive to diversify their economies and lessen dependence on primary commodities export through </a:t>
            </a:r>
            <a:r>
              <a:rPr lang="en-US" sz="4500" b="1" i="1" dirty="0"/>
              <a:t>developing their own manufacturing </a:t>
            </a:r>
            <a:r>
              <a:rPr lang="en-US" sz="4500" dirty="0"/>
              <a:t>industry by structural change and industrialization</a:t>
            </a:r>
            <a:r>
              <a:rPr lang="en-US" dirty="0"/>
              <a:t>. </a:t>
            </a:r>
          </a:p>
          <a:p>
            <a:r>
              <a:rPr lang="en-US" dirty="0"/>
              <a:t>Then came the idea of </a:t>
            </a:r>
            <a:r>
              <a:rPr lang="en-US" i="1" dirty="0"/>
              <a:t>inward-looking strategy</a:t>
            </a:r>
            <a:r>
              <a:rPr lang="en-US" dirty="0"/>
              <a:t>.</a:t>
            </a:r>
          </a:p>
          <a:p>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23</a:t>
            </a:fld>
            <a:endParaRPr 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a:noAutofit/>
          </a:bodyPr>
          <a:lstStyle/>
          <a:p>
            <a:r>
              <a:rPr lang="en-US" sz="2400" dirty="0" err="1"/>
              <a:t>Rostow</a:t>
            </a:r>
            <a:r>
              <a:rPr lang="en-US" sz="2400" dirty="0"/>
              <a:t>, W.W. </a:t>
            </a:r>
            <a:r>
              <a:rPr lang="en-US" sz="2400" i="1" dirty="0"/>
              <a:t>The Stages of Economic Growth</a:t>
            </a:r>
            <a:r>
              <a:rPr lang="en-US" sz="2400" dirty="0"/>
              <a:t>. </a:t>
            </a:r>
            <a:br>
              <a:rPr lang="en-US" sz="2400" dirty="0"/>
            </a:br>
            <a:r>
              <a:rPr lang="en-US" sz="2000" dirty="0"/>
              <a:t>Cambridge: Cambridge University Press, 1971</a:t>
            </a:r>
            <a:br>
              <a:rPr lang="en-US" sz="4800" dirty="0"/>
            </a:br>
            <a:endParaRPr lang="en-US" sz="2400" dirty="0"/>
          </a:p>
        </p:txBody>
      </p:sp>
      <p:sp>
        <p:nvSpPr>
          <p:cNvPr id="3" name="Content Placeholder 2"/>
          <p:cNvSpPr>
            <a:spLocks noGrp="1"/>
          </p:cNvSpPr>
          <p:nvPr>
            <p:ph idx="1"/>
          </p:nvPr>
        </p:nvSpPr>
        <p:spPr>
          <a:xfrm>
            <a:off x="457200" y="1600201"/>
            <a:ext cx="8147248" cy="4205064"/>
          </a:xfrm>
          <a:ln>
            <a:solidFill>
              <a:schemeClr val="accent1"/>
            </a:solidFill>
          </a:ln>
        </p:spPr>
        <p:txBody>
          <a:bodyPr>
            <a:normAutofit fontScale="85000" lnSpcReduction="20000"/>
          </a:bodyPr>
          <a:lstStyle/>
          <a:p>
            <a:pPr marL="0" indent="0">
              <a:buNone/>
            </a:pPr>
            <a:r>
              <a:rPr lang="en-US" dirty="0"/>
              <a:t>                         </a:t>
            </a:r>
            <a:r>
              <a:rPr lang="en-US" sz="3800" dirty="0"/>
              <a:t>Five stages of economic growth</a:t>
            </a:r>
          </a:p>
          <a:p>
            <a:pPr marL="514350" indent="-514350">
              <a:buFont typeface="+mj-lt"/>
              <a:buAutoNum type="arabicPeriod"/>
            </a:pPr>
            <a:r>
              <a:rPr lang="en-US" dirty="0"/>
              <a:t>Traditional society (lack of science, subsistence economy)</a:t>
            </a:r>
          </a:p>
          <a:p>
            <a:pPr marL="514350" indent="-514350">
              <a:buFont typeface="+mj-lt"/>
              <a:buAutoNum type="arabicPeriod"/>
            </a:pPr>
            <a:r>
              <a:rPr lang="en-US" dirty="0"/>
              <a:t>Preconditions for take-off (surplus from agriculture, extractive industries and transportation develop) </a:t>
            </a:r>
          </a:p>
          <a:p>
            <a:pPr marL="514350" indent="-514350">
              <a:buFont typeface="+mj-lt"/>
              <a:buAutoNum type="arabicPeriod"/>
            </a:pPr>
            <a:r>
              <a:rPr lang="en-US" dirty="0"/>
              <a:t>Take-off (rise of manufacturing, rapid infrastructure development, new leaders wishing for changes)</a:t>
            </a:r>
          </a:p>
          <a:p>
            <a:pPr marL="514350" indent="-514350">
              <a:buFont typeface="+mj-lt"/>
              <a:buAutoNum type="arabicPeriod"/>
            </a:pPr>
            <a:r>
              <a:rPr lang="en-US" dirty="0"/>
              <a:t>The drive to maturity (new technology and new industries, growth spread through out the country)</a:t>
            </a:r>
          </a:p>
          <a:p>
            <a:pPr marL="514350" indent="-514350">
              <a:buFont typeface="+mj-lt"/>
              <a:buAutoNum type="arabicPeriod"/>
            </a:pPr>
            <a:r>
              <a:rPr lang="en-US" dirty="0"/>
              <a:t>High Mass Consumption (Third wave of industrial revolution, automation, and welfare state)</a:t>
            </a:r>
          </a:p>
          <a:p>
            <a:pPr marL="514350" indent="-514350">
              <a:buFont typeface="+mj-lt"/>
              <a:buAutoNum type="arabicPeriod"/>
            </a:pPr>
            <a:endParaRPr lang="en-US" dirty="0"/>
          </a:p>
          <a:p>
            <a:pPr marL="514350" indent="-514350">
              <a:buFont typeface="+mj-lt"/>
              <a:buAutoNum type="arabicPeriod"/>
            </a:pPr>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24</a:t>
            </a:fld>
            <a:endParaRPr lang="en-US"/>
          </a:p>
        </p:txBody>
      </p:sp>
    </p:spTree>
    <p:extLst>
      <p:ext uri="{BB962C8B-B14F-4D97-AF65-F5344CB8AC3E}">
        <p14:creationId xmlns:p14="http://schemas.microsoft.com/office/powerpoint/2010/main" val="8040090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457200" y="1196752"/>
            <a:ext cx="8115328" cy="220886"/>
          </a:xfrm>
        </p:spPr>
        <p:txBody>
          <a:bodyPr>
            <a:normAutofit fontScale="90000"/>
          </a:bodyPr>
          <a:lstStyle/>
          <a:p>
            <a:r>
              <a:rPr lang="en-US" sz="2700" dirty="0" err="1"/>
              <a:t>Rostow</a:t>
            </a:r>
            <a:r>
              <a:rPr lang="en-US" sz="2700" dirty="0"/>
              <a:t>, W.W. </a:t>
            </a:r>
            <a:r>
              <a:rPr lang="en-US" sz="2700" i="1" dirty="0"/>
              <a:t>The Stages of Economic Growth</a:t>
            </a:r>
            <a:r>
              <a:rPr lang="en-US" sz="2700" dirty="0"/>
              <a:t>. </a:t>
            </a:r>
            <a:br>
              <a:rPr lang="en-US" sz="2700" dirty="0"/>
            </a:br>
            <a:br>
              <a:rPr lang="en-US" sz="4900" dirty="0"/>
            </a:br>
            <a:r>
              <a:rPr lang="en-US" dirty="0"/>
              <a:t> </a:t>
            </a:r>
            <a:br>
              <a:rPr lang="en-US" dirty="0"/>
            </a:br>
            <a:endParaRPr lang="th-TH" dirty="0"/>
          </a:p>
        </p:txBody>
      </p:sp>
      <p:sp>
        <p:nvSpPr>
          <p:cNvPr id="7" name="Content Placeholder 6"/>
          <p:cNvSpPr>
            <a:spLocks noGrp="1"/>
          </p:cNvSpPr>
          <p:nvPr>
            <p:ph idx="1"/>
          </p:nvPr>
        </p:nvSpPr>
        <p:spPr/>
        <p:txBody>
          <a:bodyPr/>
          <a:lstStyle/>
          <a:p>
            <a:endParaRPr lang="th-TH"/>
          </a:p>
        </p:txBody>
      </p:sp>
      <p:sp>
        <p:nvSpPr>
          <p:cNvPr id="4" name="Slide Number Placeholder 3"/>
          <p:cNvSpPr>
            <a:spLocks noGrp="1"/>
          </p:cNvSpPr>
          <p:nvPr>
            <p:ph type="sldNum" sz="quarter" idx="12"/>
          </p:nvPr>
        </p:nvSpPr>
        <p:spPr/>
        <p:txBody>
          <a:bodyPr/>
          <a:lstStyle/>
          <a:p>
            <a:fld id="{04BA1DB5-C9A6-4BA6-99E5-91A84F5CDBD3}" type="slidenum">
              <a:rPr lang="en-US" smtClean="0"/>
              <a:pPr/>
              <a:t>25</a:t>
            </a:fld>
            <a:endParaRPr lang="en-US"/>
          </a:p>
        </p:txBody>
      </p:sp>
      <p:pic>
        <p:nvPicPr>
          <p:cNvPr id="1026" name="Picture 2" descr="rostow_model"/>
          <p:cNvPicPr>
            <a:picLocks noChangeAspect="1" noChangeArrowheads="1"/>
          </p:cNvPicPr>
          <p:nvPr/>
        </p:nvPicPr>
        <p:blipFill>
          <a:blip r:embed="rId2" cstate="print"/>
          <a:srcRect/>
          <a:stretch>
            <a:fillRect/>
          </a:stretch>
        </p:blipFill>
        <p:spPr bwMode="auto">
          <a:xfrm>
            <a:off x="11244" y="785794"/>
            <a:ext cx="8878453" cy="5500726"/>
          </a:xfrm>
          <a:prstGeom prst="rect">
            <a:avLst/>
          </a:prstGeom>
          <a:noFill/>
          <a:ln w="9525">
            <a:noFill/>
            <a:miter lim="800000"/>
            <a:headEnd/>
            <a:tailEnd/>
          </a:ln>
        </p:spPr>
      </p:pic>
    </p:spTree>
    <p:extLst>
      <p:ext uri="{BB962C8B-B14F-4D97-AF65-F5344CB8AC3E}">
        <p14:creationId xmlns:p14="http://schemas.microsoft.com/office/powerpoint/2010/main" val="42144574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20000"/>
              <a:lumOff val="80000"/>
            </a:schemeClr>
          </a:solidFill>
        </p:spPr>
        <p:txBody>
          <a:bodyPr>
            <a:normAutofit fontScale="90000"/>
          </a:bodyPr>
          <a:lstStyle/>
          <a:p>
            <a:r>
              <a:rPr lang="en-US" sz="1800" dirty="0"/>
              <a:t>A HISTORICAL PATTERN OF ECONOMIC GROWTH IN DEVELOPING COUNTRIES</a:t>
            </a:r>
            <a:br>
              <a:rPr lang="en-US" sz="1800" dirty="0"/>
            </a:br>
            <a:r>
              <a:rPr lang="en-US" sz="1800" dirty="0"/>
              <a:t>The Developing economies 1(1) 1962</a:t>
            </a:r>
            <a:br>
              <a:rPr lang="en-US" sz="1800" dirty="0"/>
            </a:br>
            <a:r>
              <a:rPr lang="en-US" sz="1800" dirty="0" err="1"/>
              <a:t>Kaname</a:t>
            </a:r>
            <a:r>
              <a:rPr lang="en-US" sz="1800" dirty="0"/>
              <a:t> </a:t>
            </a:r>
            <a:r>
              <a:rPr lang="en-US" sz="1800" dirty="0" err="1"/>
              <a:t>Akamatsu</a:t>
            </a:r>
            <a:br>
              <a:rPr lang="en-US" sz="1800" dirty="0"/>
            </a:br>
            <a:endParaRPr lang="th-TH" sz="1800" dirty="0"/>
          </a:p>
        </p:txBody>
      </p:sp>
      <p:sp>
        <p:nvSpPr>
          <p:cNvPr id="3" name="Content Placeholder 2"/>
          <p:cNvSpPr>
            <a:spLocks noGrp="1"/>
          </p:cNvSpPr>
          <p:nvPr>
            <p:ph idx="1"/>
          </p:nvPr>
        </p:nvSpPr>
        <p:spPr/>
        <p:txBody>
          <a:bodyPr>
            <a:normAutofit lnSpcReduction="10000"/>
          </a:bodyPr>
          <a:lstStyle/>
          <a:p>
            <a:r>
              <a:rPr lang="en-US" dirty="0" err="1"/>
              <a:t>Akamatsu</a:t>
            </a:r>
            <a:r>
              <a:rPr lang="en-US" dirty="0"/>
              <a:t> provides a model for international division of labor in East Asia based on </a:t>
            </a:r>
            <a:r>
              <a:rPr lang="en-US" b="1" i="1" dirty="0"/>
              <a:t>dynamic comparative advantage</a:t>
            </a:r>
            <a:r>
              <a:rPr lang="en-US" dirty="0"/>
              <a:t>.</a:t>
            </a:r>
          </a:p>
          <a:p>
            <a:r>
              <a:rPr lang="en-US" dirty="0"/>
              <a:t>The paradigm postulated that Asian nations will catch up with the West as a part of a regional hierarchy where the production of commoditized goods would </a:t>
            </a:r>
            <a:r>
              <a:rPr lang="en-US" b="1" i="1" dirty="0"/>
              <a:t>continuously move from the more advanced countries to the less advanced ones. </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26</a:t>
            </a:fld>
            <a:endParaRPr lang="en-US"/>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20000"/>
              <a:lumOff val="80000"/>
            </a:schemeClr>
          </a:solidFill>
        </p:spPr>
        <p:txBody>
          <a:bodyPr>
            <a:normAutofit/>
          </a:bodyPr>
          <a:lstStyle/>
          <a:p>
            <a:r>
              <a:rPr lang="en-US" b="1" dirty="0"/>
              <a:t>Flying geese paradigm</a:t>
            </a:r>
            <a:endParaRPr lang="th-TH" dirty="0"/>
          </a:p>
        </p:txBody>
      </p:sp>
      <p:sp>
        <p:nvSpPr>
          <p:cNvPr id="3" name="Content Placeholder 2"/>
          <p:cNvSpPr>
            <a:spLocks noGrp="1"/>
          </p:cNvSpPr>
          <p:nvPr>
            <p:ph idx="1"/>
          </p:nvPr>
        </p:nvSpPr>
        <p:spPr/>
        <p:txBody>
          <a:bodyPr>
            <a:normAutofit fontScale="85000" lnSpcReduction="10000"/>
          </a:bodyPr>
          <a:lstStyle/>
          <a:p>
            <a:r>
              <a:rPr lang="en-US" sz="4000" dirty="0"/>
              <a:t>“The underdeveloped nations aligned successively behind the advanced industrial nations in the order of their different stages of growth in a wild-geese-flying pattern.</a:t>
            </a:r>
          </a:p>
          <a:p>
            <a:r>
              <a:rPr lang="en-US" sz="4000" dirty="0"/>
              <a:t>"Depicting  the catching-up process of post-war industrialization in Japan—a model successfully emulated by the East Asian ‘miracle’ economies, bringing hope to many other developing countries in Asia. </a:t>
            </a:r>
          </a:p>
          <a:p>
            <a:endParaRPr lang="th-TH" sz="4000"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27</a:t>
            </a:fld>
            <a:endParaRPr 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BA1DB5-C9A6-4BA6-99E5-91A84F5CDBD3}" type="slidenum">
              <a:rPr lang="en-US" smtClean="0"/>
              <a:pPr/>
              <a:t>28</a:t>
            </a:fld>
            <a:endParaRPr lang="en-US"/>
          </a:p>
        </p:txBody>
      </p:sp>
      <p:pic>
        <p:nvPicPr>
          <p:cNvPr id="1026" name="Picture 2"/>
          <p:cNvPicPr>
            <a:picLocks noChangeAspect="1" noChangeArrowheads="1"/>
          </p:cNvPicPr>
          <p:nvPr/>
        </p:nvPicPr>
        <p:blipFill>
          <a:blip r:embed="rId2"/>
          <a:srcRect/>
          <a:stretch>
            <a:fillRect/>
          </a:stretch>
        </p:blipFill>
        <p:spPr bwMode="auto">
          <a:xfrm>
            <a:off x="661312" y="116633"/>
            <a:ext cx="8065946" cy="6041092"/>
          </a:xfrm>
          <a:prstGeom prst="rect">
            <a:avLst/>
          </a:prstGeom>
          <a:noFill/>
          <a:ln w="9525">
            <a:noFill/>
            <a:miter lim="800000"/>
            <a:headEnd/>
            <a:tailEnd/>
          </a:ln>
          <a:effectLst/>
        </p:spPr>
      </p:pic>
      <p:sp>
        <p:nvSpPr>
          <p:cNvPr id="2" name="TextBox 1"/>
          <p:cNvSpPr txBox="1"/>
          <p:nvPr/>
        </p:nvSpPr>
        <p:spPr>
          <a:xfrm>
            <a:off x="626" y="3342148"/>
            <a:ext cx="2051720" cy="1477328"/>
          </a:xfrm>
          <a:prstGeom prst="rect">
            <a:avLst/>
          </a:prstGeom>
          <a:noFill/>
          <a:ln>
            <a:solidFill>
              <a:schemeClr val="tx2">
                <a:lumMod val="20000"/>
                <a:lumOff val="80000"/>
              </a:schemeClr>
            </a:solidFill>
          </a:ln>
        </p:spPr>
        <p:txBody>
          <a:bodyPr wrap="square" rtlCol="0">
            <a:spAutoFit/>
          </a:bodyPr>
          <a:lstStyle/>
          <a:p>
            <a:r>
              <a:rPr lang="en-US" dirty="0"/>
              <a:t>Newly Industrializing economies</a:t>
            </a:r>
          </a:p>
          <a:p>
            <a:r>
              <a:rPr lang="en-US" dirty="0"/>
              <a:t>NIEs</a:t>
            </a:r>
          </a:p>
          <a:p>
            <a:r>
              <a:rPr lang="en-US" dirty="0"/>
              <a:t>(NICs)</a:t>
            </a:r>
          </a:p>
        </p:txBody>
      </p:sp>
      <p:sp>
        <p:nvSpPr>
          <p:cNvPr id="3" name="TextBox 2"/>
          <p:cNvSpPr txBox="1"/>
          <p:nvPr/>
        </p:nvSpPr>
        <p:spPr>
          <a:xfrm>
            <a:off x="228020" y="2060848"/>
            <a:ext cx="619529" cy="369332"/>
          </a:xfrm>
          <a:prstGeom prst="rect">
            <a:avLst/>
          </a:prstGeom>
          <a:solidFill>
            <a:schemeClr val="accent6">
              <a:lumMod val="20000"/>
              <a:lumOff val="80000"/>
            </a:schemeClr>
          </a:solidFill>
        </p:spPr>
        <p:txBody>
          <a:bodyPr wrap="none" rtlCol="0">
            <a:spAutoFit/>
          </a:bodyPr>
          <a:lstStyle/>
          <a:p>
            <a:r>
              <a:rPr lang="en-US" dirty="0"/>
              <a:t>CLV</a:t>
            </a:r>
          </a:p>
        </p:txBody>
      </p:sp>
      <p:sp>
        <p:nvSpPr>
          <p:cNvPr id="6" name="TextBox 5"/>
          <p:cNvSpPr txBox="1"/>
          <p:nvPr/>
        </p:nvSpPr>
        <p:spPr>
          <a:xfrm>
            <a:off x="207164" y="1413900"/>
            <a:ext cx="1254189" cy="369332"/>
          </a:xfrm>
          <a:prstGeom prst="rect">
            <a:avLst/>
          </a:prstGeom>
          <a:solidFill>
            <a:schemeClr val="accent6">
              <a:lumMod val="20000"/>
              <a:lumOff val="80000"/>
            </a:schemeClr>
          </a:solidFill>
        </p:spPr>
        <p:txBody>
          <a:bodyPr wrap="none" rtlCol="0">
            <a:spAutoFit/>
          </a:bodyPr>
          <a:lstStyle/>
          <a:p>
            <a:r>
              <a:rPr lang="en-US" dirty="0"/>
              <a:t>Myanmar</a:t>
            </a:r>
          </a:p>
        </p:txBody>
      </p:sp>
    </p:spTree>
    <p:extLst>
      <p:ext uri="{BB962C8B-B14F-4D97-AF65-F5344CB8AC3E}">
        <p14:creationId xmlns:p14="http://schemas.microsoft.com/office/powerpoint/2010/main" val="11298225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2">
              <a:lumMod val="20000"/>
              <a:lumOff val="80000"/>
            </a:schemeClr>
          </a:solidFill>
        </p:spPr>
        <p:txBody>
          <a:bodyPr>
            <a:noAutofit/>
          </a:bodyPr>
          <a:lstStyle/>
          <a:p>
            <a:r>
              <a:rPr lang="en-US" sz="3200" b="1" dirty="0" err="1"/>
              <a:t>Kaname</a:t>
            </a:r>
            <a:r>
              <a:rPr lang="en-US" sz="3200" b="1" dirty="0"/>
              <a:t> </a:t>
            </a:r>
            <a:r>
              <a:rPr lang="en-US" sz="3200" b="1" dirty="0" err="1"/>
              <a:t>Akamatsu</a:t>
            </a:r>
            <a:br>
              <a:rPr lang="en-US" sz="3200" b="1" dirty="0"/>
            </a:br>
            <a:r>
              <a:rPr lang="en-US" sz="2000" b="1" dirty="0"/>
              <a:t>The metaphor of flying wild geese</a:t>
            </a:r>
            <a:endParaRPr lang="th-TH" sz="3200" dirty="0"/>
          </a:p>
        </p:txBody>
      </p:sp>
      <p:sp>
        <p:nvSpPr>
          <p:cNvPr id="3" name="Content Placeholder 2"/>
          <p:cNvSpPr>
            <a:spLocks noGrp="1"/>
          </p:cNvSpPr>
          <p:nvPr>
            <p:ph idx="1"/>
          </p:nvPr>
        </p:nvSpPr>
        <p:spPr>
          <a:xfrm>
            <a:off x="457200" y="1600200"/>
            <a:ext cx="8229600" cy="5257800"/>
          </a:xfrm>
        </p:spPr>
        <p:txBody>
          <a:bodyPr>
            <a:normAutofit fontScale="92500" lnSpcReduction="10000"/>
          </a:bodyPr>
          <a:lstStyle/>
          <a:p>
            <a:r>
              <a:rPr lang="en-US" sz="3800" dirty="0"/>
              <a:t>Sequential </a:t>
            </a:r>
            <a:r>
              <a:rPr lang="en-US" sz="3800" b="1" i="1" dirty="0"/>
              <a:t>shifting of comparative advantage </a:t>
            </a:r>
            <a:r>
              <a:rPr lang="en-US" sz="3800" dirty="0"/>
              <a:t>across economies, aided by factors such as foreign direct investment (</a:t>
            </a:r>
            <a:r>
              <a:rPr lang="en-US" sz="3800" b="1" dirty="0"/>
              <a:t>FDI</a:t>
            </a:r>
            <a:r>
              <a:rPr lang="en-US" sz="3800" dirty="0"/>
              <a:t>), structural change, infrastructure development, human capital formation, and industrial policy, unleashed trade-fueled economic development.</a:t>
            </a:r>
            <a:br>
              <a:rPr lang="en-US" sz="3800" dirty="0"/>
            </a:br>
            <a:br>
              <a:rPr lang="en-US" dirty="0"/>
            </a:br>
            <a:br>
              <a:rPr lang="en-US" dirty="0"/>
            </a:br>
            <a:br>
              <a:rPr lang="en-US" dirty="0"/>
            </a:b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29</a:t>
            </a:fld>
            <a:endParaRPr 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The FDI-driven economy</a:t>
            </a:r>
            <a:br>
              <a:rPr lang="en-US" dirty="0"/>
            </a:br>
            <a:endParaRPr lang="en-US" dirty="0"/>
          </a:p>
        </p:txBody>
      </p:sp>
      <p:sp>
        <p:nvSpPr>
          <p:cNvPr id="3" name="Content Placeholder 2"/>
          <p:cNvSpPr>
            <a:spLocks noGrp="1"/>
          </p:cNvSpPr>
          <p:nvPr>
            <p:ph idx="1"/>
          </p:nvPr>
        </p:nvSpPr>
        <p:spPr/>
        <p:txBody>
          <a:bodyPr>
            <a:normAutofit/>
          </a:bodyPr>
          <a:lstStyle/>
          <a:p>
            <a:r>
              <a:rPr lang="en-US" sz="3600" i="1" dirty="0"/>
              <a:t>“FDI-driven economy” is the phrase used by many economists, meaning that foreign direct investment (FDI) is the major motive power for the national economy.</a:t>
            </a:r>
            <a:endParaRPr lang="en-US" sz="3600"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30</a:t>
            </a:fld>
            <a:endParaRPr lang="en-US"/>
          </a:p>
        </p:txBody>
      </p:sp>
    </p:spTree>
    <p:extLst>
      <p:ext uri="{BB962C8B-B14F-4D97-AF65-F5344CB8AC3E}">
        <p14:creationId xmlns:p14="http://schemas.microsoft.com/office/powerpoint/2010/main" val="25681239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20000"/>
              <a:lumOff val="80000"/>
            </a:schemeClr>
          </a:solidFill>
          <a:ln>
            <a:solidFill>
              <a:schemeClr val="accent1"/>
            </a:solidFill>
          </a:ln>
        </p:spPr>
        <p:txBody>
          <a:bodyPr>
            <a:noAutofit/>
          </a:bodyPr>
          <a:lstStyle/>
          <a:p>
            <a:r>
              <a:rPr lang="en-US" sz="3200" b="1" dirty="0"/>
              <a:t>How many years would it take to double GDP?</a:t>
            </a:r>
            <a:br>
              <a:rPr lang="en-US" sz="3200" b="1" dirty="0"/>
            </a:br>
            <a:r>
              <a:rPr lang="en-US" sz="3200" b="1" dirty="0"/>
              <a:t>The rule of 72</a:t>
            </a:r>
            <a:endParaRPr lang="th-TH" sz="3200" b="1" dirty="0"/>
          </a:p>
        </p:txBody>
      </p:sp>
      <p:sp>
        <p:nvSpPr>
          <p:cNvPr id="3" name="Content Placeholder 2"/>
          <p:cNvSpPr>
            <a:spLocks noGrp="1"/>
          </p:cNvSpPr>
          <p:nvPr>
            <p:ph idx="1"/>
          </p:nvPr>
        </p:nvSpPr>
        <p:spPr/>
        <p:txBody>
          <a:bodyPr>
            <a:normAutofit fontScale="92500" lnSpcReduction="20000"/>
          </a:bodyPr>
          <a:lstStyle/>
          <a:p>
            <a:r>
              <a:rPr lang="en-US" dirty="0">
                <a:latin typeface="Arial" pitchFamily="34" charset="0"/>
              </a:rPr>
              <a:t>If an economy grows at </a:t>
            </a:r>
            <a:r>
              <a:rPr lang="en-US" b="1" i="1" dirty="0">
                <a:solidFill>
                  <a:srgbClr val="000099"/>
                </a:solidFill>
                <a:latin typeface="Arial" pitchFamily="34" charset="0"/>
              </a:rPr>
              <a:t>x</a:t>
            </a:r>
            <a:r>
              <a:rPr lang="en-US" dirty="0">
                <a:latin typeface="Arial" pitchFamily="34" charset="0"/>
              </a:rPr>
              <a:t> percent per year, output will double in </a:t>
            </a:r>
            <a:r>
              <a:rPr lang="en-US" b="1" dirty="0">
                <a:solidFill>
                  <a:srgbClr val="000099"/>
                </a:solidFill>
                <a:latin typeface="Arial" pitchFamily="34" charset="0"/>
              </a:rPr>
              <a:t>72</a:t>
            </a:r>
            <a:r>
              <a:rPr lang="en-US" dirty="0">
                <a:latin typeface="Arial" pitchFamily="34" charset="0"/>
              </a:rPr>
              <a:t>/</a:t>
            </a:r>
            <a:r>
              <a:rPr lang="en-US" b="1" i="1" dirty="0">
                <a:solidFill>
                  <a:srgbClr val="000099"/>
                </a:solidFill>
                <a:latin typeface="Arial" pitchFamily="34" charset="0"/>
              </a:rPr>
              <a:t>x</a:t>
            </a:r>
            <a:r>
              <a:rPr lang="en-US" dirty="0">
                <a:latin typeface="Arial" pitchFamily="34" charset="0"/>
              </a:rPr>
              <a:t> years.</a:t>
            </a:r>
          </a:p>
          <a:p>
            <a:r>
              <a:rPr lang="en-US" dirty="0">
                <a:effectLst>
                  <a:outerShdw blurRad="38100" dist="38100" dir="2700000" algn="tl">
                    <a:srgbClr val="FFFFFF"/>
                  </a:outerShdw>
                </a:effectLst>
                <a:latin typeface="Arial" pitchFamily="34" charset="0"/>
                <a:cs typeface="Arial" pitchFamily="34" charset="0"/>
              </a:rPr>
              <a:t>If Thailand has a  9 percent annual growth rate, then real GDP will take 8 years to double (72/9) = 8.</a:t>
            </a:r>
          </a:p>
          <a:p>
            <a:r>
              <a:rPr lang="en-US" dirty="0">
                <a:effectLst>
                  <a:outerShdw blurRad="38100" dist="38100" dir="2700000" algn="tl">
                    <a:srgbClr val="FFFFFF"/>
                  </a:outerShdw>
                </a:effectLst>
                <a:latin typeface="Arial" pitchFamily="34" charset="0"/>
                <a:cs typeface="Arial" pitchFamily="34" charset="0"/>
              </a:rPr>
              <a:t>If would take 18 years to double GDP if it grows at  4 % annually, 24 years if 3%.</a:t>
            </a:r>
            <a:r>
              <a:rPr lang="en-US" dirty="0"/>
              <a:t> </a:t>
            </a:r>
          </a:p>
          <a:p>
            <a:r>
              <a:rPr lang="en-US" dirty="0"/>
              <a:t>Thailand’s NESDB set 5% GDP growth target  for 2017-21</a:t>
            </a:r>
          </a:p>
          <a:p>
            <a:r>
              <a:rPr lang="en-US" dirty="0"/>
              <a:t>Too pessimistic (optimistic)?</a:t>
            </a: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31</a:t>
            </a:fld>
            <a:endParaRPr lang="en-US"/>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20000"/>
              <a:lumOff val="80000"/>
            </a:schemeClr>
          </a:solidFill>
        </p:spPr>
        <p:txBody>
          <a:bodyPr>
            <a:noAutofit/>
          </a:bodyPr>
          <a:lstStyle/>
          <a:p>
            <a:r>
              <a:rPr lang="en-US" sz="3200" b="1" dirty="0"/>
              <a:t>There's No Such Thing as an Economic Miracle</a:t>
            </a:r>
            <a:endParaRPr lang="en-US" sz="3200" dirty="0"/>
          </a:p>
        </p:txBody>
      </p:sp>
      <p:sp>
        <p:nvSpPr>
          <p:cNvPr id="3" name="Content Placeholder 2"/>
          <p:cNvSpPr>
            <a:spLocks noGrp="1"/>
          </p:cNvSpPr>
          <p:nvPr>
            <p:ph idx="1"/>
          </p:nvPr>
        </p:nvSpPr>
        <p:spPr/>
        <p:txBody>
          <a:bodyPr/>
          <a:lstStyle/>
          <a:p>
            <a:pPr marL="0" indent="0">
              <a:buNone/>
            </a:pPr>
            <a:r>
              <a:rPr lang="en-US" dirty="0"/>
              <a:t>Most of the world’s wealthiest and best-governed countries got there without super-rapid bursts of growth. </a:t>
            </a:r>
          </a:p>
          <a:p>
            <a:pPr marL="0" indent="0">
              <a:buNone/>
            </a:pPr>
            <a:r>
              <a:rPr lang="en-US" dirty="0"/>
              <a:t>Denmark, which has a per capita income of $ 52,000  and is frequently ranked as one of the happiest countries in the world, never experienced what anyone would call an economic miracle. </a:t>
            </a:r>
          </a:p>
        </p:txBody>
      </p:sp>
      <p:sp>
        <p:nvSpPr>
          <p:cNvPr id="4" name="Slide Number Placeholder 3"/>
          <p:cNvSpPr>
            <a:spLocks noGrp="1"/>
          </p:cNvSpPr>
          <p:nvPr>
            <p:ph type="sldNum" sz="quarter" idx="12"/>
          </p:nvPr>
        </p:nvSpPr>
        <p:spPr/>
        <p:txBody>
          <a:bodyPr/>
          <a:lstStyle/>
          <a:p>
            <a:fld id="{04BA1DB5-C9A6-4BA6-99E5-91A84F5CDBD3}" type="slidenum">
              <a:rPr lang="en-US" smtClean="0"/>
              <a:pPr/>
              <a:t>32</a:t>
            </a:fld>
            <a:endParaRPr lang="en-US"/>
          </a:p>
        </p:txBody>
      </p:sp>
    </p:spTree>
    <p:extLst>
      <p:ext uri="{BB962C8B-B14F-4D97-AF65-F5344CB8AC3E}">
        <p14:creationId xmlns:p14="http://schemas.microsoft.com/office/powerpoint/2010/main" val="35225437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5">
              <a:lumMod val="20000"/>
              <a:lumOff val="80000"/>
            </a:schemeClr>
          </a:solidFill>
        </p:spPr>
        <p:txBody>
          <a:bodyPr>
            <a:normAutofit fontScale="90000"/>
          </a:bodyPr>
          <a:lstStyle/>
          <a:p>
            <a:r>
              <a:rPr lang="en-US" dirty="0"/>
              <a:t>The ability to maintain steady growth </a:t>
            </a:r>
          </a:p>
        </p:txBody>
      </p:sp>
      <p:sp>
        <p:nvSpPr>
          <p:cNvPr id="3" name="Content Placeholder 2"/>
          <p:cNvSpPr>
            <a:spLocks noGrp="1"/>
          </p:cNvSpPr>
          <p:nvPr>
            <p:ph idx="1"/>
          </p:nvPr>
        </p:nvSpPr>
        <p:spPr/>
        <p:txBody>
          <a:bodyPr>
            <a:normAutofit/>
          </a:bodyPr>
          <a:lstStyle/>
          <a:p>
            <a:r>
              <a:rPr lang="en-US" dirty="0"/>
              <a:t>Denmark’s overall economic record is gloriously boring.</a:t>
            </a:r>
          </a:p>
          <a:p>
            <a:r>
              <a:rPr lang="en-US" dirty="0"/>
              <a:t>From 1890 to 1916, per capita growth averaged about 1.9 percent per year, and if in 1916 you had forecast that this pace would continue for another 100 years. </a:t>
            </a:r>
          </a:p>
          <a:p>
            <a:r>
              <a:rPr lang="en-US" dirty="0"/>
              <a:t>Denmark had positive growth about 84 percent of the time and </a:t>
            </a:r>
            <a:r>
              <a:rPr lang="en-US" b="1" dirty="0"/>
              <a:t>no deep recessions</a:t>
            </a:r>
          </a:p>
        </p:txBody>
      </p:sp>
      <p:sp>
        <p:nvSpPr>
          <p:cNvPr id="4" name="Slide Number Placeholder 3"/>
          <p:cNvSpPr>
            <a:spLocks noGrp="1"/>
          </p:cNvSpPr>
          <p:nvPr>
            <p:ph type="sldNum" sz="quarter" idx="12"/>
          </p:nvPr>
        </p:nvSpPr>
        <p:spPr/>
        <p:txBody>
          <a:bodyPr/>
          <a:lstStyle/>
          <a:p>
            <a:fld id="{04BA1DB5-C9A6-4BA6-99E5-91A84F5CDBD3}" type="slidenum">
              <a:rPr lang="en-US" smtClean="0"/>
              <a:pPr/>
              <a:t>33</a:t>
            </a:fld>
            <a:endParaRPr lang="en-US"/>
          </a:p>
        </p:txBody>
      </p:sp>
    </p:spTree>
    <p:extLst>
      <p:ext uri="{BB962C8B-B14F-4D97-AF65-F5344CB8AC3E}">
        <p14:creationId xmlns:p14="http://schemas.microsoft.com/office/powerpoint/2010/main" val="36505599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BB211-C4E5-43F8-BDA8-D93138C11101}"/>
              </a:ext>
            </a:extLst>
          </p:cNvPr>
          <p:cNvSpPr>
            <a:spLocks noGrp="1"/>
          </p:cNvSpPr>
          <p:nvPr>
            <p:ph type="title"/>
          </p:nvPr>
        </p:nvSpPr>
        <p:spPr/>
        <p:txBody>
          <a:bodyPr>
            <a:normAutofit fontScale="90000"/>
          </a:bodyPr>
          <a:lstStyle/>
          <a:p>
            <a:r>
              <a:rPr lang="en-US" dirty="0"/>
              <a:t>The lucky country: Australia’s long boom</a:t>
            </a:r>
          </a:p>
        </p:txBody>
      </p:sp>
      <p:sp>
        <p:nvSpPr>
          <p:cNvPr id="3" name="Content Placeholder 2">
            <a:extLst>
              <a:ext uri="{FF2B5EF4-FFF2-40B4-BE49-F238E27FC236}">
                <a16:creationId xmlns:a16="http://schemas.microsoft.com/office/drawing/2014/main" id="{264D526F-F3F8-4305-B3A9-5570300318E7}"/>
              </a:ext>
            </a:extLst>
          </p:cNvPr>
          <p:cNvSpPr>
            <a:spLocks noGrp="1"/>
          </p:cNvSpPr>
          <p:nvPr>
            <p:ph idx="1"/>
          </p:nvPr>
        </p:nvSpPr>
        <p:spPr/>
        <p:txBody>
          <a:bodyPr>
            <a:normAutofit fontScale="70000" lnSpcReduction="20000"/>
          </a:bodyPr>
          <a:lstStyle/>
          <a:p>
            <a:r>
              <a:rPr lang="en-US" dirty="0"/>
              <a:t>The 2017 Quarterly GDP figures show that Australia now matches the Dutch record for the longest stretch of economic growth in a developed country: 103 recession-free quarters. </a:t>
            </a:r>
          </a:p>
          <a:p>
            <a:r>
              <a:rPr lang="en-US" dirty="0"/>
              <a:t>The roots of growth lie in reforms of the 1980s and 1990s—tariff cuts, a floating currency and central-bank independence. </a:t>
            </a:r>
          </a:p>
          <a:p>
            <a:r>
              <a:rPr lang="en-US" dirty="0"/>
              <a:t>Chinese-</a:t>
            </a:r>
            <a:r>
              <a:rPr lang="en-US" dirty="0" err="1"/>
              <a:t>fuelled</a:t>
            </a:r>
            <a:r>
              <a:rPr lang="en-US" dirty="0"/>
              <a:t> mining boom cushioned the financial crisis. Construction, immigration and a weaker currency have averted the kind of bust that followed earlier resource bonanzas.</a:t>
            </a:r>
          </a:p>
          <a:p>
            <a:r>
              <a:rPr lang="en-US" dirty="0"/>
              <a:t>But Australia will limp, not sprint, to the title. Household spending slackened along with wage rises in the first quarter, so growth is likely to be flat or even negative, the second time in three financial quarters. </a:t>
            </a:r>
          </a:p>
          <a:p>
            <a:r>
              <a:rPr lang="en-US" dirty="0"/>
              <a:t>The two consecutive shrinkages that would mark a recession are unlikely later this year, but not impossible. Politicians hope their luck continues.</a:t>
            </a:r>
            <a:endParaRPr lang="en-US" sz="1800" dirty="0"/>
          </a:p>
        </p:txBody>
      </p:sp>
      <p:sp>
        <p:nvSpPr>
          <p:cNvPr id="4" name="Slide Number Placeholder 3">
            <a:extLst>
              <a:ext uri="{FF2B5EF4-FFF2-40B4-BE49-F238E27FC236}">
                <a16:creationId xmlns:a16="http://schemas.microsoft.com/office/drawing/2014/main" id="{B26B27C9-D73B-4FAB-8CAF-438FCD157271}"/>
              </a:ext>
            </a:extLst>
          </p:cNvPr>
          <p:cNvSpPr>
            <a:spLocks noGrp="1"/>
          </p:cNvSpPr>
          <p:nvPr>
            <p:ph type="sldNum" sz="quarter" idx="12"/>
          </p:nvPr>
        </p:nvSpPr>
        <p:spPr/>
        <p:txBody>
          <a:bodyPr/>
          <a:lstStyle/>
          <a:p>
            <a:fld id="{04BA1DB5-C9A6-4BA6-99E5-91A84F5CDBD3}" type="slidenum">
              <a:rPr lang="en-US" smtClean="0"/>
              <a:pPr/>
              <a:t>34</a:t>
            </a:fld>
            <a:endParaRPr lang="en-US"/>
          </a:p>
        </p:txBody>
      </p:sp>
    </p:spTree>
    <p:extLst>
      <p:ext uri="{BB962C8B-B14F-4D97-AF65-F5344CB8AC3E}">
        <p14:creationId xmlns:p14="http://schemas.microsoft.com/office/powerpoint/2010/main" val="647668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ChangeArrowheads="1"/>
          </p:cNvSpPr>
          <p:nvPr>
            <p:ph type="title"/>
          </p:nvPr>
        </p:nvSpPr>
        <p:spPr/>
        <p:txBody>
          <a:bodyPr>
            <a:normAutofit fontScale="90000"/>
          </a:bodyPr>
          <a:lstStyle/>
          <a:p>
            <a:r>
              <a:rPr lang="en-US" altLang="zh-CN" sz="2700" b="1" dirty="0">
                <a:ea typeface="SimSun" pitchFamily="2" charset="-122"/>
              </a:rPr>
              <a:t>Successful growers avoided downturns and kept growth </a:t>
            </a:r>
            <a:r>
              <a:rPr lang="en-US" altLang="zh-CN" sz="2700" b="1" i="1" dirty="0">
                <a:ea typeface="SimSun" pitchFamily="2" charset="-122"/>
              </a:rPr>
              <a:t>steady</a:t>
            </a:r>
            <a:r>
              <a:rPr lang="en-US" altLang="zh-CN" sz="2700" b="1" dirty="0">
                <a:ea typeface="SimSun" pitchFamily="2" charset="-122"/>
              </a:rPr>
              <a:t> </a:t>
            </a:r>
            <a:br>
              <a:rPr lang="en-US" altLang="zh-CN" sz="2700" b="1" dirty="0">
                <a:ea typeface="SimSun" pitchFamily="2" charset="-122"/>
              </a:rPr>
            </a:br>
            <a:r>
              <a:rPr lang="en-US" altLang="zh-CN" sz="2100" dirty="0">
                <a:ea typeface="SimSun" pitchFamily="2" charset="-122"/>
              </a:rPr>
              <a:t>Number of y</a:t>
            </a:r>
            <a:r>
              <a:rPr lang="en-US" sz="2100" dirty="0"/>
              <a:t>ears(1960-2002) which growth rate was:</a:t>
            </a:r>
          </a:p>
        </p:txBody>
      </p:sp>
      <p:graphicFrame>
        <p:nvGraphicFramePr>
          <p:cNvPr id="181252" name="Group 4"/>
          <p:cNvGraphicFramePr>
            <a:graphicFrameLocks noGrp="1"/>
          </p:cNvGraphicFramePr>
          <p:nvPr>
            <p:ph idx="1"/>
          </p:nvPr>
        </p:nvGraphicFramePr>
        <p:xfrm>
          <a:off x="457200" y="1600200"/>
          <a:ext cx="8229600" cy="4530726"/>
        </p:xfrm>
        <a:graphic>
          <a:graphicData uri="http://schemas.openxmlformats.org/drawingml/2006/table">
            <a:tbl>
              <a:tblPr/>
              <a:tblGrid>
                <a:gridCol w="2049463">
                  <a:extLst>
                    <a:ext uri="{9D8B030D-6E8A-4147-A177-3AD203B41FA5}">
                      <a16:colId xmlns:a16="http://schemas.microsoft.com/office/drawing/2014/main" val="20000"/>
                    </a:ext>
                  </a:extLst>
                </a:gridCol>
                <a:gridCol w="1879600">
                  <a:extLst>
                    <a:ext uri="{9D8B030D-6E8A-4147-A177-3AD203B41FA5}">
                      <a16:colId xmlns:a16="http://schemas.microsoft.com/office/drawing/2014/main" val="20001"/>
                    </a:ext>
                  </a:extLst>
                </a:gridCol>
                <a:gridCol w="1406525">
                  <a:extLst>
                    <a:ext uri="{9D8B030D-6E8A-4147-A177-3AD203B41FA5}">
                      <a16:colId xmlns:a16="http://schemas.microsoft.com/office/drawing/2014/main" val="20002"/>
                    </a:ext>
                  </a:extLst>
                </a:gridCol>
                <a:gridCol w="1447800">
                  <a:extLst>
                    <a:ext uri="{9D8B030D-6E8A-4147-A177-3AD203B41FA5}">
                      <a16:colId xmlns:a16="http://schemas.microsoft.com/office/drawing/2014/main" val="20003"/>
                    </a:ext>
                  </a:extLst>
                </a:gridCol>
                <a:gridCol w="1446212">
                  <a:extLst>
                    <a:ext uri="{9D8B030D-6E8A-4147-A177-3AD203B41FA5}">
                      <a16:colId xmlns:a16="http://schemas.microsoft.com/office/drawing/2014/main" val="20004"/>
                    </a:ext>
                  </a:extLst>
                </a:gridCol>
              </a:tblGrid>
              <a:tr h="11334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endParaRPr kumimoji="0" lang="en-US" sz="2800" b="0" i="0" u="none" strike="noStrike" cap="none" normalizeH="0" baseline="0" dirty="0">
                        <a:ln>
                          <a:noFill/>
                        </a:ln>
                        <a:solidFill>
                          <a:schemeClr val="tx1"/>
                        </a:solidFill>
                        <a:effectLst>
                          <a:outerShdw blurRad="38100" dist="38100" dir="2700000" algn="tl">
                            <a:srgbClr val="000000"/>
                          </a:outerShdw>
                        </a:effectLst>
                        <a:latin typeface="Verdana" pitchFamily="34" charset="0"/>
                        <a:cs typeface="Arial"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negative</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&lt;1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&lt;2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&gt;2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31888">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LDCs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dirty="0">
                          <a:ln>
                            <a:noFill/>
                          </a:ln>
                          <a:solidFill>
                            <a:schemeClr val="tx2"/>
                          </a:solidFill>
                          <a:effectLst>
                            <a:outerShdw blurRad="38100" dist="38100" dir="2700000" algn="tl">
                              <a:srgbClr val="000000"/>
                            </a:outerShdw>
                          </a:effectLst>
                          <a:latin typeface="Verdana" pitchFamily="34" charset="0"/>
                          <a:cs typeface="Arial" pitchFamily="34" charset="0"/>
                        </a:rPr>
                        <a:t>14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19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18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33475">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dirty="0">
                          <a:ln>
                            <a:noFill/>
                          </a:ln>
                          <a:solidFill>
                            <a:srgbClr val="FF0000"/>
                          </a:solidFill>
                          <a:effectLst>
                            <a:outerShdw blurRad="38100" dist="38100" dir="2700000" algn="tl">
                              <a:srgbClr val="000000"/>
                            </a:outerShdw>
                          </a:effectLst>
                          <a:latin typeface="Verdana" pitchFamily="34" charset="0"/>
                          <a:cs typeface="Arial" pitchFamily="34" charset="0"/>
                        </a:rPr>
                        <a:t>Thailand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16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27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1131888">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OECD</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a:ln>
                            <a:noFill/>
                          </a:ln>
                          <a:solidFill>
                            <a:schemeClr val="tx1"/>
                          </a:solidFill>
                          <a:effectLst>
                            <a:outerShdw blurRad="38100" dist="38100" dir="2700000" algn="tl">
                              <a:srgbClr val="000000"/>
                            </a:outerShdw>
                          </a:effectLst>
                          <a:latin typeface="Verdana" pitchFamily="34" charset="0"/>
                          <a:cs typeface="Arial" pitchFamily="34"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Tx/>
                        <a:buFont typeface="Wingdings" pitchFamily="2" charset="2"/>
                        <a:buNone/>
                        <a:tabLst/>
                      </a:pPr>
                      <a:r>
                        <a:rPr kumimoji="0" lang="en-US" sz="2800" b="0" i="0" u="none" strike="noStrike" cap="none" normalizeH="0" baseline="0" dirty="0">
                          <a:ln>
                            <a:noFill/>
                          </a:ln>
                          <a:solidFill>
                            <a:schemeClr val="tx2"/>
                          </a:solidFill>
                          <a:effectLst>
                            <a:outerShdw blurRad="38100" dist="38100" dir="2700000" algn="tl">
                              <a:srgbClr val="000000"/>
                            </a:outerShdw>
                          </a:effectLst>
                          <a:latin typeface="Verdana" pitchFamily="34" charset="0"/>
                          <a:cs typeface="Arial" pitchFamily="34" charset="0"/>
                        </a:rPr>
                        <a:t>38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2D050"/>
                    </a:solidFill>
                  </a:tcPr>
                </a:tc>
                <a:extLst>
                  <a:ext uri="{0D108BD9-81ED-4DB2-BD59-A6C34878D82A}">
                    <a16:rowId xmlns:a16="http://schemas.microsoft.com/office/drawing/2014/main" val="10003"/>
                  </a:ext>
                </a:extLst>
              </a:tr>
            </a:tbl>
          </a:graphicData>
        </a:graphic>
      </p:graphicFrame>
      <p:sp>
        <p:nvSpPr>
          <p:cNvPr id="35" name="Slide Number Placeholder 5"/>
          <p:cNvSpPr>
            <a:spLocks noGrp="1"/>
          </p:cNvSpPr>
          <p:nvPr>
            <p:ph type="sldNum" sz="quarter" idx="12"/>
          </p:nvPr>
        </p:nvSpPr>
        <p:spPr/>
        <p:txBody>
          <a:bodyPr/>
          <a:lstStyle/>
          <a:p>
            <a:fld id="{A6DE892F-E316-4559-9873-7A2397C3B4C8}" type="slidenum">
              <a:rPr lang="en-US"/>
              <a:pPr/>
              <a:t>35</a:t>
            </a:fld>
            <a:endParaRPr lang="en-US"/>
          </a:p>
        </p:txBody>
      </p:sp>
    </p:spTree>
    <p:extLst>
      <p:ext uri="{BB962C8B-B14F-4D97-AF65-F5344CB8AC3E}">
        <p14:creationId xmlns:p14="http://schemas.microsoft.com/office/powerpoint/2010/main" val="22277587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A Model of Asian Tigers</a:t>
            </a:r>
          </a:p>
        </p:txBody>
      </p:sp>
      <p:sp>
        <p:nvSpPr>
          <p:cNvPr id="3" name="Content Placeholder 2"/>
          <p:cNvSpPr>
            <a:spLocks noGrp="1"/>
          </p:cNvSpPr>
          <p:nvPr>
            <p:ph idx="1"/>
          </p:nvPr>
        </p:nvSpPr>
        <p:spPr/>
        <p:txBody>
          <a:bodyPr>
            <a:normAutofit fontScale="85000" lnSpcReduction="10000"/>
          </a:bodyPr>
          <a:lstStyle/>
          <a:p>
            <a:r>
              <a:rPr lang="en-US" dirty="0"/>
              <a:t>Slow growth doesn’t mean that the U.S. or Denmark were failures in the 19th century. </a:t>
            </a:r>
          </a:p>
          <a:p>
            <a:r>
              <a:rPr lang="en-US" dirty="0"/>
              <a:t>It’s hard for economies at or near the technological frontier to rapidly improve living standards, because invention is usually slower than playing catch-up by borrowing technologies from wealthier nations. </a:t>
            </a:r>
          </a:p>
          <a:p>
            <a:r>
              <a:rPr lang="en-US" dirty="0"/>
              <a:t>Such borrowing of know-how, along with exports and rapid investments in education and infrastructure, is what later allowed the Asian tigers of Japan, South Korea, Taiwan, Hong Kong, Singapore and China to achieve growth rates of 8 percent to 10 percent a year.</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36</a:t>
            </a:fld>
            <a:endParaRPr lang="en-US"/>
          </a:p>
        </p:txBody>
      </p:sp>
    </p:spTree>
    <p:extLst>
      <p:ext uri="{BB962C8B-B14F-4D97-AF65-F5344CB8AC3E}">
        <p14:creationId xmlns:p14="http://schemas.microsoft.com/office/powerpoint/2010/main" val="21891170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nvPr>
        </p:nvSpPr>
        <p:spPr>
          <a:solidFill>
            <a:schemeClr val="accent2">
              <a:lumMod val="20000"/>
              <a:lumOff val="80000"/>
            </a:schemeClr>
          </a:solidFill>
        </p:spPr>
        <p:txBody>
          <a:bodyPr>
            <a:noAutofit/>
          </a:bodyPr>
          <a:lstStyle/>
          <a:p>
            <a:r>
              <a:rPr lang="en-US" dirty="0"/>
              <a:t>Timeline of Thailand’s development planning</a:t>
            </a:r>
          </a:p>
        </p:txBody>
      </p:sp>
      <p:sp>
        <p:nvSpPr>
          <p:cNvPr id="107523" name="Rectangle 3"/>
          <p:cNvSpPr>
            <a:spLocks noGrp="1" noChangeArrowheads="1"/>
          </p:cNvSpPr>
          <p:nvPr>
            <p:ph idx="1"/>
          </p:nvPr>
        </p:nvSpPr>
        <p:spPr>
          <a:xfrm>
            <a:off x="755650" y="1196975"/>
            <a:ext cx="8229600" cy="4530725"/>
          </a:xfrm>
        </p:spPr>
        <p:txBody>
          <a:bodyPr>
            <a:normAutofit lnSpcReduction="10000"/>
          </a:bodyPr>
          <a:lstStyle/>
          <a:p>
            <a:endParaRPr lang="en-US" dirty="0"/>
          </a:p>
          <a:p>
            <a:pPr>
              <a:buNone/>
            </a:pPr>
            <a:r>
              <a:rPr lang="en-US" dirty="0">
                <a:solidFill>
                  <a:schemeClr val="hlink"/>
                </a:solidFill>
              </a:rPr>
              <a:t>1</a:t>
            </a:r>
            <a:r>
              <a:rPr lang="en-US" baseline="30000" dirty="0">
                <a:solidFill>
                  <a:schemeClr val="hlink"/>
                </a:solidFill>
              </a:rPr>
              <a:t>st</a:t>
            </a:r>
            <a:r>
              <a:rPr lang="en-US" dirty="0">
                <a:solidFill>
                  <a:schemeClr val="hlink"/>
                </a:solidFill>
              </a:rPr>
              <a:t> Development Plan</a:t>
            </a:r>
            <a:r>
              <a:rPr lang="en-US" dirty="0"/>
              <a:t> (1961-1966)</a:t>
            </a:r>
          </a:p>
          <a:p>
            <a:pPr>
              <a:buFont typeface="Wingdings" pitchFamily="2" charset="2"/>
              <a:buNone/>
            </a:pPr>
            <a:r>
              <a:rPr lang="en-US" dirty="0"/>
              <a:t>Import substitution</a:t>
            </a:r>
          </a:p>
          <a:p>
            <a:pPr>
              <a:buFont typeface="Wingdings" pitchFamily="2" charset="2"/>
              <a:buNone/>
            </a:pPr>
            <a:r>
              <a:rPr lang="en-US" dirty="0"/>
              <a:t>Infrastructure Investment</a:t>
            </a:r>
          </a:p>
          <a:p>
            <a:pPr>
              <a:buFont typeface="Wingdings" pitchFamily="2" charset="2"/>
              <a:buNone/>
            </a:pPr>
            <a:r>
              <a:rPr lang="en-US" dirty="0"/>
              <a:t>Promotion of private investment</a:t>
            </a:r>
          </a:p>
          <a:p>
            <a:pPr>
              <a:buFont typeface="Wingdings" pitchFamily="2" charset="2"/>
              <a:buNone/>
            </a:pPr>
            <a:r>
              <a:rPr lang="en-US" dirty="0"/>
              <a:t>Institutional establishment: Board of Investment(BOI) National Economic and Social Development Board (NESDB), Bureau of the budget ( BOB), Fiscal Policy Office (FPO)</a:t>
            </a:r>
          </a:p>
        </p:txBody>
      </p:sp>
      <p:sp>
        <p:nvSpPr>
          <p:cNvPr id="4" name="Slide Number Placeholder 5"/>
          <p:cNvSpPr>
            <a:spLocks noGrp="1"/>
          </p:cNvSpPr>
          <p:nvPr>
            <p:ph type="sldNum" sz="quarter" idx="12"/>
          </p:nvPr>
        </p:nvSpPr>
        <p:spPr/>
        <p:txBody>
          <a:bodyPr/>
          <a:lstStyle/>
          <a:p>
            <a:fld id="{AB00952E-3DCE-486F-9899-9C1FB216AB0B}" type="slidenum">
              <a:rPr lang="en-US"/>
              <a:pPr/>
              <a:t>37</a:t>
            </a:fld>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title"/>
          </p:nvPr>
        </p:nvSpPr>
        <p:spPr>
          <a:solidFill>
            <a:schemeClr val="accent5">
              <a:lumMod val="20000"/>
              <a:lumOff val="80000"/>
            </a:schemeClr>
          </a:solidFill>
        </p:spPr>
        <p:txBody>
          <a:bodyPr>
            <a:normAutofit fontScale="90000"/>
          </a:bodyPr>
          <a:lstStyle/>
          <a:p>
            <a:r>
              <a:rPr lang="en-US" sz="4000" dirty="0"/>
              <a:t>Early economic plans: Objectives and Missions</a:t>
            </a:r>
          </a:p>
        </p:txBody>
      </p:sp>
      <p:sp>
        <p:nvSpPr>
          <p:cNvPr id="109571" name="Rectangle 3"/>
          <p:cNvSpPr>
            <a:spLocks noGrp="1" noChangeArrowheads="1"/>
          </p:cNvSpPr>
          <p:nvPr>
            <p:ph idx="1"/>
          </p:nvPr>
        </p:nvSpPr>
        <p:spPr>
          <a:xfrm>
            <a:off x="914400" y="1500174"/>
            <a:ext cx="8229600" cy="4454525"/>
          </a:xfrm>
          <a:ln>
            <a:solidFill>
              <a:schemeClr val="accent1"/>
            </a:solidFill>
          </a:ln>
        </p:spPr>
        <p:txBody>
          <a:bodyPr>
            <a:normAutofit lnSpcReduction="10000"/>
          </a:bodyPr>
          <a:lstStyle/>
          <a:p>
            <a:pPr>
              <a:buFont typeface="Wingdings" pitchFamily="2" charset="2"/>
              <a:buNone/>
            </a:pPr>
            <a:endParaRPr lang="en-US" dirty="0"/>
          </a:p>
          <a:p>
            <a:pPr>
              <a:buNone/>
            </a:pPr>
            <a:r>
              <a:rPr lang="en-US" dirty="0">
                <a:solidFill>
                  <a:schemeClr val="hlink"/>
                </a:solidFill>
              </a:rPr>
              <a:t>2</a:t>
            </a:r>
            <a:r>
              <a:rPr lang="en-US" baseline="30000" dirty="0">
                <a:solidFill>
                  <a:schemeClr val="hlink"/>
                </a:solidFill>
              </a:rPr>
              <a:t>nd</a:t>
            </a:r>
            <a:r>
              <a:rPr lang="en-US" dirty="0">
                <a:solidFill>
                  <a:schemeClr val="hlink"/>
                </a:solidFill>
              </a:rPr>
              <a:t> Development plan</a:t>
            </a:r>
            <a:r>
              <a:rPr lang="en-US" dirty="0"/>
              <a:t> (1967-1971)</a:t>
            </a:r>
          </a:p>
          <a:p>
            <a:pPr>
              <a:buFont typeface="Wingdings" pitchFamily="2" charset="2"/>
              <a:buNone/>
            </a:pPr>
            <a:r>
              <a:rPr lang="en-US" dirty="0"/>
              <a:t>Export promotion</a:t>
            </a:r>
          </a:p>
          <a:p>
            <a:pPr>
              <a:buFont typeface="Wingdings" pitchFamily="2" charset="2"/>
              <a:buNone/>
            </a:pPr>
            <a:r>
              <a:rPr lang="en-US" dirty="0"/>
              <a:t>Growth was driven by public investment in infrastructure</a:t>
            </a:r>
          </a:p>
          <a:p>
            <a:pPr>
              <a:buNone/>
            </a:pPr>
            <a:r>
              <a:rPr lang="en-US" dirty="0">
                <a:solidFill>
                  <a:srgbClr val="7030A0"/>
                </a:solidFill>
              </a:rPr>
              <a:t>3rd Economic and social development plan </a:t>
            </a:r>
            <a:r>
              <a:rPr lang="en-US" sz="3600" dirty="0"/>
              <a:t>(1972-1976)</a:t>
            </a:r>
            <a:endParaRPr lang="en-US" dirty="0"/>
          </a:p>
          <a:p>
            <a:pPr>
              <a:buFont typeface="Wingdings" pitchFamily="2" charset="2"/>
              <a:buNone/>
            </a:pPr>
            <a:r>
              <a:rPr lang="en-US" dirty="0"/>
              <a:t>Investment in rural area and </a:t>
            </a:r>
            <a:r>
              <a:rPr lang="en-US" dirty="0">
                <a:solidFill>
                  <a:srgbClr val="7030A0"/>
                </a:solidFill>
              </a:rPr>
              <a:t>education</a:t>
            </a:r>
          </a:p>
          <a:p>
            <a:endParaRPr lang="en-US" sz="3600" dirty="0"/>
          </a:p>
          <a:p>
            <a:endParaRPr lang="en-US" dirty="0"/>
          </a:p>
        </p:txBody>
      </p:sp>
      <p:sp>
        <p:nvSpPr>
          <p:cNvPr id="4" name="Slide Number Placeholder 5"/>
          <p:cNvSpPr>
            <a:spLocks noGrp="1"/>
          </p:cNvSpPr>
          <p:nvPr>
            <p:ph type="sldNum" sz="quarter" idx="12"/>
          </p:nvPr>
        </p:nvSpPr>
        <p:spPr/>
        <p:txBody>
          <a:bodyPr/>
          <a:lstStyle/>
          <a:p>
            <a:fld id="{19876F6F-014A-4623-ACE6-30990333E2E1}" type="slidenum">
              <a:rPr lang="en-US"/>
              <a:pPr/>
              <a:t>38</a:t>
            </a:fld>
            <a:endParaRPr lang="en-US"/>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title"/>
          </p:nvPr>
        </p:nvSpPr>
        <p:spPr>
          <a:xfrm>
            <a:off x="457200" y="158750"/>
            <a:ext cx="8229600" cy="696913"/>
          </a:xfrm>
          <a:solidFill>
            <a:schemeClr val="accent5">
              <a:lumMod val="20000"/>
              <a:lumOff val="80000"/>
            </a:schemeClr>
          </a:solidFill>
        </p:spPr>
        <p:txBody>
          <a:bodyPr/>
          <a:lstStyle/>
          <a:p>
            <a:r>
              <a:rPr lang="en-US" sz="2800" dirty="0"/>
              <a:t>Economic and Social Development Plans</a:t>
            </a:r>
          </a:p>
        </p:txBody>
      </p:sp>
      <p:sp>
        <p:nvSpPr>
          <p:cNvPr id="113667" name="Rectangle 3"/>
          <p:cNvSpPr>
            <a:spLocks noGrp="1" noChangeArrowheads="1"/>
          </p:cNvSpPr>
          <p:nvPr>
            <p:ph idx="1"/>
          </p:nvPr>
        </p:nvSpPr>
        <p:spPr>
          <a:xfrm>
            <a:off x="925513" y="1484313"/>
            <a:ext cx="8218487" cy="5111750"/>
          </a:xfrm>
        </p:spPr>
        <p:txBody>
          <a:bodyPr/>
          <a:lstStyle/>
          <a:p>
            <a:pPr>
              <a:lnSpc>
                <a:spcPct val="80000"/>
              </a:lnSpc>
            </a:pPr>
            <a:endParaRPr lang="en-US" sz="1600" dirty="0"/>
          </a:p>
          <a:p>
            <a:pPr>
              <a:lnSpc>
                <a:spcPct val="80000"/>
              </a:lnSpc>
              <a:buNone/>
            </a:pPr>
            <a:r>
              <a:rPr lang="en-US" sz="3400" dirty="0">
                <a:solidFill>
                  <a:schemeClr val="tx2"/>
                </a:solidFill>
              </a:rPr>
              <a:t>4</a:t>
            </a:r>
            <a:r>
              <a:rPr lang="en-US" sz="3400" baseline="30000" dirty="0">
                <a:solidFill>
                  <a:schemeClr val="tx2"/>
                </a:solidFill>
              </a:rPr>
              <a:t>th</a:t>
            </a:r>
            <a:r>
              <a:rPr lang="en-US" sz="3400" dirty="0">
                <a:solidFill>
                  <a:schemeClr val="tx2"/>
                </a:solidFill>
              </a:rPr>
              <a:t> Plan</a:t>
            </a:r>
            <a:r>
              <a:rPr lang="en-US" sz="3400" dirty="0"/>
              <a:t> (1977-1981)</a:t>
            </a:r>
          </a:p>
          <a:p>
            <a:pPr>
              <a:lnSpc>
                <a:spcPct val="80000"/>
              </a:lnSpc>
              <a:buFont typeface="Wingdings" pitchFamily="2" charset="2"/>
              <a:buNone/>
            </a:pPr>
            <a:r>
              <a:rPr lang="en-US" sz="3400" dirty="0"/>
              <a:t>Increasing security spending, </a:t>
            </a:r>
          </a:p>
          <a:p>
            <a:pPr>
              <a:lnSpc>
                <a:spcPct val="80000"/>
              </a:lnSpc>
              <a:buFont typeface="Wingdings" pitchFamily="2" charset="2"/>
              <a:buNone/>
            </a:pPr>
            <a:r>
              <a:rPr lang="en-US" sz="3400" dirty="0"/>
              <a:t>Reducing social gaps, </a:t>
            </a:r>
          </a:p>
          <a:p>
            <a:pPr>
              <a:lnSpc>
                <a:spcPct val="80000"/>
              </a:lnSpc>
              <a:buFont typeface="Wingdings" pitchFamily="2" charset="2"/>
              <a:buNone/>
            </a:pPr>
            <a:r>
              <a:rPr lang="en-US" sz="3400" dirty="0"/>
              <a:t>Restoring </a:t>
            </a:r>
            <a:r>
              <a:rPr lang="en-US" sz="3400" b="1" i="1" dirty="0"/>
              <a:t>natural resources</a:t>
            </a:r>
          </a:p>
          <a:p>
            <a:pPr>
              <a:lnSpc>
                <a:spcPct val="80000"/>
              </a:lnSpc>
              <a:buFont typeface="Wingdings" pitchFamily="2" charset="2"/>
              <a:buNone/>
            </a:pPr>
            <a:endParaRPr lang="en-US" sz="3400" b="1" i="1" dirty="0"/>
          </a:p>
          <a:p>
            <a:pPr>
              <a:lnSpc>
                <a:spcPct val="80000"/>
              </a:lnSpc>
              <a:buNone/>
            </a:pPr>
            <a:r>
              <a:rPr lang="en-US" sz="3400" dirty="0">
                <a:solidFill>
                  <a:schemeClr val="tx2"/>
                </a:solidFill>
              </a:rPr>
              <a:t>5</a:t>
            </a:r>
            <a:r>
              <a:rPr lang="en-US" sz="3400" baseline="30000" dirty="0">
                <a:solidFill>
                  <a:schemeClr val="tx2"/>
                </a:solidFill>
              </a:rPr>
              <a:t>th</a:t>
            </a:r>
            <a:r>
              <a:rPr lang="en-US" sz="3400" dirty="0">
                <a:solidFill>
                  <a:schemeClr val="tx2"/>
                </a:solidFill>
              </a:rPr>
              <a:t> plan</a:t>
            </a:r>
            <a:r>
              <a:rPr lang="en-US" sz="3400" dirty="0"/>
              <a:t> (1982-1986)</a:t>
            </a:r>
          </a:p>
          <a:p>
            <a:pPr>
              <a:lnSpc>
                <a:spcPct val="80000"/>
              </a:lnSpc>
              <a:buFont typeface="Wingdings" pitchFamily="2" charset="2"/>
              <a:buNone/>
            </a:pPr>
            <a:r>
              <a:rPr lang="en-US" sz="3400" dirty="0"/>
              <a:t>Public and private </a:t>
            </a:r>
            <a:r>
              <a:rPr lang="en-US" sz="3400" b="1" dirty="0"/>
              <a:t>cooperation</a:t>
            </a:r>
            <a:r>
              <a:rPr lang="en-US" sz="3400" dirty="0"/>
              <a:t>, </a:t>
            </a:r>
          </a:p>
          <a:p>
            <a:pPr>
              <a:lnSpc>
                <a:spcPct val="80000"/>
              </a:lnSpc>
              <a:buFont typeface="Wingdings" pitchFamily="2" charset="2"/>
              <a:buNone/>
            </a:pPr>
            <a:r>
              <a:rPr lang="en-US" sz="3400" dirty="0"/>
              <a:t>Rural development and investment</a:t>
            </a:r>
          </a:p>
        </p:txBody>
      </p:sp>
      <p:sp>
        <p:nvSpPr>
          <p:cNvPr id="4" name="Slide Number Placeholder 5"/>
          <p:cNvSpPr>
            <a:spLocks noGrp="1"/>
          </p:cNvSpPr>
          <p:nvPr>
            <p:ph type="sldNum" sz="quarter" idx="12"/>
          </p:nvPr>
        </p:nvSpPr>
        <p:spPr/>
        <p:txBody>
          <a:bodyPr/>
          <a:lstStyle/>
          <a:p>
            <a:fld id="{F93CF3EE-8D42-4158-88B0-CF8BE6F0CBE6}" type="slidenum">
              <a:rPr lang="en-US"/>
              <a:pPr/>
              <a:t>39</a:t>
            </a:fld>
            <a:endParaRPr 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ChangeArrowheads="1"/>
          </p:cNvSpPr>
          <p:nvPr>
            <p:ph type="title"/>
          </p:nvPr>
        </p:nvSpPr>
        <p:spPr>
          <a:xfrm>
            <a:off x="457200" y="158750"/>
            <a:ext cx="8229600" cy="696913"/>
          </a:xfrm>
          <a:solidFill>
            <a:schemeClr val="accent5">
              <a:lumMod val="20000"/>
              <a:lumOff val="80000"/>
            </a:schemeClr>
          </a:solidFill>
        </p:spPr>
        <p:txBody>
          <a:bodyPr/>
          <a:lstStyle/>
          <a:p>
            <a:r>
              <a:rPr lang="en-US" sz="2800" dirty="0"/>
              <a:t>Economic and Social Development Plans</a:t>
            </a:r>
          </a:p>
        </p:txBody>
      </p:sp>
      <p:sp>
        <p:nvSpPr>
          <p:cNvPr id="175107" name="Rectangle 3"/>
          <p:cNvSpPr>
            <a:spLocks noGrp="1" noChangeArrowheads="1"/>
          </p:cNvSpPr>
          <p:nvPr>
            <p:ph idx="1"/>
          </p:nvPr>
        </p:nvSpPr>
        <p:spPr>
          <a:xfrm>
            <a:off x="684213" y="1746250"/>
            <a:ext cx="8218487" cy="5111750"/>
          </a:xfrm>
        </p:spPr>
        <p:txBody>
          <a:bodyPr/>
          <a:lstStyle/>
          <a:p>
            <a:pPr>
              <a:lnSpc>
                <a:spcPct val="80000"/>
              </a:lnSpc>
              <a:buNone/>
            </a:pPr>
            <a:r>
              <a:rPr lang="en-US" sz="3800" dirty="0">
                <a:solidFill>
                  <a:schemeClr val="tx2"/>
                </a:solidFill>
              </a:rPr>
              <a:t>6</a:t>
            </a:r>
            <a:r>
              <a:rPr lang="en-US" sz="3800" baseline="30000" dirty="0">
                <a:solidFill>
                  <a:schemeClr val="tx2"/>
                </a:solidFill>
              </a:rPr>
              <a:t>th</a:t>
            </a:r>
            <a:r>
              <a:rPr lang="en-US" sz="3800" dirty="0">
                <a:solidFill>
                  <a:schemeClr val="tx2"/>
                </a:solidFill>
              </a:rPr>
              <a:t> plan</a:t>
            </a:r>
            <a:r>
              <a:rPr lang="en-US" sz="3800" dirty="0"/>
              <a:t> (1987-1991)</a:t>
            </a:r>
          </a:p>
          <a:p>
            <a:pPr>
              <a:lnSpc>
                <a:spcPct val="80000"/>
              </a:lnSpc>
              <a:buFont typeface="Wingdings" pitchFamily="2" charset="2"/>
              <a:buNone/>
            </a:pPr>
            <a:r>
              <a:rPr lang="en-US" sz="3800" dirty="0"/>
              <a:t>Maintain economic growth</a:t>
            </a:r>
          </a:p>
          <a:p>
            <a:pPr>
              <a:lnSpc>
                <a:spcPct val="80000"/>
              </a:lnSpc>
              <a:buFont typeface="Wingdings" pitchFamily="2" charset="2"/>
              <a:buNone/>
            </a:pPr>
            <a:r>
              <a:rPr lang="en-US" sz="3800" dirty="0"/>
              <a:t>Upgrade quality of life</a:t>
            </a:r>
          </a:p>
          <a:p>
            <a:pPr>
              <a:lnSpc>
                <a:spcPct val="80000"/>
              </a:lnSpc>
              <a:buFont typeface="Wingdings" pitchFamily="2" charset="2"/>
              <a:buNone/>
            </a:pPr>
            <a:endParaRPr lang="en-US" sz="3800" dirty="0"/>
          </a:p>
          <a:p>
            <a:pPr>
              <a:lnSpc>
                <a:spcPct val="80000"/>
              </a:lnSpc>
              <a:buNone/>
            </a:pPr>
            <a:r>
              <a:rPr lang="en-US" sz="3800" dirty="0">
                <a:solidFill>
                  <a:schemeClr val="tx2"/>
                </a:solidFill>
              </a:rPr>
              <a:t>7</a:t>
            </a:r>
            <a:r>
              <a:rPr lang="en-US" sz="3800" baseline="30000" dirty="0">
                <a:solidFill>
                  <a:schemeClr val="tx2"/>
                </a:solidFill>
              </a:rPr>
              <a:t>th</a:t>
            </a:r>
            <a:r>
              <a:rPr lang="en-US" sz="3800" dirty="0">
                <a:solidFill>
                  <a:schemeClr val="tx2"/>
                </a:solidFill>
              </a:rPr>
              <a:t> plan</a:t>
            </a:r>
            <a:r>
              <a:rPr lang="en-US" sz="3800" dirty="0"/>
              <a:t> (1992-1996)</a:t>
            </a:r>
          </a:p>
          <a:p>
            <a:pPr>
              <a:lnSpc>
                <a:spcPct val="80000"/>
              </a:lnSpc>
              <a:buFont typeface="Wingdings" pitchFamily="2" charset="2"/>
              <a:buNone/>
            </a:pPr>
            <a:r>
              <a:rPr lang="en-US" sz="3800" b="1" dirty="0"/>
              <a:t>income distribution</a:t>
            </a:r>
            <a:r>
              <a:rPr lang="en-US" sz="3800" dirty="0"/>
              <a:t>, </a:t>
            </a:r>
          </a:p>
          <a:p>
            <a:pPr>
              <a:lnSpc>
                <a:spcPct val="80000"/>
              </a:lnSpc>
              <a:buFont typeface="Wingdings" pitchFamily="2" charset="2"/>
              <a:buNone/>
            </a:pPr>
            <a:r>
              <a:rPr lang="en-US" sz="3800" dirty="0"/>
              <a:t>improve quality of live and </a:t>
            </a:r>
            <a:r>
              <a:rPr lang="en-US" sz="3800" b="1" dirty="0"/>
              <a:t>environment</a:t>
            </a:r>
          </a:p>
          <a:p>
            <a:pPr>
              <a:lnSpc>
                <a:spcPct val="80000"/>
              </a:lnSpc>
            </a:pPr>
            <a:endParaRPr lang="en-US" sz="3800" dirty="0"/>
          </a:p>
          <a:p>
            <a:pPr>
              <a:lnSpc>
                <a:spcPct val="80000"/>
              </a:lnSpc>
              <a:buFont typeface="Wingdings" pitchFamily="2" charset="2"/>
              <a:buNone/>
            </a:pPr>
            <a:r>
              <a:rPr lang="en-US" sz="900" dirty="0"/>
              <a:t>   </a:t>
            </a:r>
          </a:p>
        </p:txBody>
      </p:sp>
      <p:sp>
        <p:nvSpPr>
          <p:cNvPr id="4" name="Slide Number Placeholder 5"/>
          <p:cNvSpPr>
            <a:spLocks noGrp="1"/>
          </p:cNvSpPr>
          <p:nvPr>
            <p:ph type="sldNum" sz="quarter" idx="12"/>
          </p:nvPr>
        </p:nvSpPr>
        <p:spPr/>
        <p:txBody>
          <a:bodyPr/>
          <a:lstStyle/>
          <a:p>
            <a:fld id="{9112A87A-776A-49F1-A5E0-A2B35351983A}" type="slidenum">
              <a:rPr lang="en-US"/>
              <a:pPr/>
              <a:t>40</a:t>
            </a:fld>
            <a:endParaRPr lang="en-US"/>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title"/>
          </p:nvPr>
        </p:nvSpPr>
        <p:spPr>
          <a:xfrm>
            <a:off x="539750" y="404813"/>
            <a:ext cx="7643813" cy="822325"/>
          </a:xfrm>
          <a:solidFill>
            <a:schemeClr val="accent5">
              <a:lumMod val="20000"/>
              <a:lumOff val="80000"/>
            </a:schemeClr>
          </a:solidFill>
        </p:spPr>
        <p:txBody>
          <a:bodyPr>
            <a:noAutofit/>
          </a:bodyPr>
          <a:lstStyle/>
          <a:p>
            <a:r>
              <a:rPr lang="en-US" sz="3200" dirty="0"/>
              <a:t>Trend of (indicative) economic plans</a:t>
            </a:r>
          </a:p>
        </p:txBody>
      </p:sp>
      <p:sp>
        <p:nvSpPr>
          <p:cNvPr id="114691" name="Rectangle 3"/>
          <p:cNvSpPr>
            <a:spLocks noGrp="1" noChangeArrowheads="1"/>
          </p:cNvSpPr>
          <p:nvPr>
            <p:ph idx="1"/>
          </p:nvPr>
        </p:nvSpPr>
        <p:spPr>
          <a:xfrm>
            <a:off x="642910" y="1857364"/>
            <a:ext cx="8229600" cy="4587891"/>
          </a:xfrm>
        </p:spPr>
        <p:txBody>
          <a:bodyPr>
            <a:normAutofit lnSpcReduction="10000"/>
          </a:bodyPr>
          <a:lstStyle/>
          <a:p>
            <a:pPr>
              <a:buNone/>
            </a:pPr>
            <a:r>
              <a:rPr lang="en-US" sz="2800" b="1" dirty="0">
                <a:solidFill>
                  <a:srgbClr val="7030A0"/>
                </a:solidFill>
              </a:rPr>
              <a:t>8</a:t>
            </a:r>
            <a:r>
              <a:rPr lang="en-US" sz="2800" b="1" baseline="30000" dirty="0">
                <a:solidFill>
                  <a:srgbClr val="7030A0"/>
                </a:solidFill>
              </a:rPr>
              <a:t>th</a:t>
            </a:r>
            <a:r>
              <a:rPr lang="en-US" sz="2800" b="1" dirty="0">
                <a:solidFill>
                  <a:srgbClr val="7030A0"/>
                </a:solidFill>
              </a:rPr>
              <a:t> plan (1997-2001)</a:t>
            </a:r>
          </a:p>
          <a:p>
            <a:pPr>
              <a:buFont typeface="Wingdings" pitchFamily="2" charset="2"/>
              <a:buNone/>
            </a:pPr>
            <a:r>
              <a:rPr lang="en-US" sz="2800" dirty="0">
                <a:solidFill>
                  <a:srgbClr val="FF0000"/>
                </a:solidFill>
              </a:rPr>
              <a:t>Human-centered development</a:t>
            </a:r>
          </a:p>
          <a:p>
            <a:pPr>
              <a:buFont typeface="Wingdings" pitchFamily="2" charset="2"/>
              <a:buNone/>
            </a:pPr>
            <a:r>
              <a:rPr lang="en-US" sz="2800" dirty="0">
                <a:solidFill>
                  <a:srgbClr val="FF0000"/>
                </a:solidFill>
              </a:rPr>
              <a:t>Public </a:t>
            </a:r>
            <a:r>
              <a:rPr lang="en-US" sz="2800" b="1" dirty="0">
                <a:solidFill>
                  <a:srgbClr val="FF0000"/>
                </a:solidFill>
              </a:rPr>
              <a:t>participation</a:t>
            </a:r>
          </a:p>
          <a:p>
            <a:pPr>
              <a:buFont typeface="Wingdings" pitchFamily="2" charset="2"/>
              <a:buNone/>
            </a:pPr>
            <a:r>
              <a:rPr lang="en-US" sz="2800" dirty="0">
                <a:solidFill>
                  <a:srgbClr val="FF0000"/>
                </a:solidFill>
              </a:rPr>
              <a:t>Sustainable development</a:t>
            </a:r>
          </a:p>
          <a:p>
            <a:pPr>
              <a:buFont typeface="Wingdings" pitchFamily="2" charset="2"/>
              <a:buNone/>
            </a:pPr>
            <a:endParaRPr lang="en-US" sz="2800" dirty="0"/>
          </a:p>
          <a:p>
            <a:pPr>
              <a:buNone/>
            </a:pPr>
            <a:r>
              <a:rPr lang="en-US" sz="2800" b="1" dirty="0">
                <a:solidFill>
                  <a:srgbClr val="7030A0"/>
                </a:solidFill>
              </a:rPr>
              <a:t>9</a:t>
            </a:r>
            <a:r>
              <a:rPr lang="en-US" sz="2800" b="1" baseline="30000" dirty="0">
                <a:solidFill>
                  <a:srgbClr val="7030A0"/>
                </a:solidFill>
              </a:rPr>
              <a:t>th</a:t>
            </a:r>
            <a:r>
              <a:rPr lang="en-US" sz="2800" b="1" dirty="0">
                <a:solidFill>
                  <a:srgbClr val="7030A0"/>
                </a:solidFill>
              </a:rPr>
              <a:t> plan (2002-2006)</a:t>
            </a:r>
          </a:p>
          <a:p>
            <a:pPr>
              <a:buFont typeface="Wingdings" pitchFamily="2" charset="2"/>
              <a:buNone/>
            </a:pPr>
            <a:r>
              <a:rPr lang="en-US" sz="2800" dirty="0"/>
              <a:t>Competitiveness</a:t>
            </a:r>
          </a:p>
          <a:p>
            <a:pPr>
              <a:buFont typeface="Wingdings" pitchFamily="2" charset="2"/>
              <a:buNone/>
            </a:pPr>
            <a:r>
              <a:rPr lang="en-US" sz="2800" dirty="0"/>
              <a:t>Financial immune system</a:t>
            </a:r>
          </a:p>
          <a:p>
            <a:pPr>
              <a:buFont typeface="Wingdings" pitchFamily="2" charset="2"/>
              <a:buNone/>
            </a:pPr>
            <a:r>
              <a:rPr lang="en-US" sz="2800" dirty="0"/>
              <a:t>Self-reliant and resilient society</a:t>
            </a:r>
          </a:p>
        </p:txBody>
      </p:sp>
      <p:sp>
        <p:nvSpPr>
          <p:cNvPr id="4" name="Slide Number Placeholder 5"/>
          <p:cNvSpPr>
            <a:spLocks noGrp="1"/>
          </p:cNvSpPr>
          <p:nvPr>
            <p:ph type="sldNum" sz="quarter" idx="12"/>
          </p:nvPr>
        </p:nvSpPr>
        <p:spPr/>
        <p:txBody>
          <a:bodyPr/>
          <a:lstStyle/>
          <a:p>
            <a:fld id="{0E0013B0-E311-4A76-A6D9-D2A4EFD16364}" type="slidenum">
              <a:rPr lang="en-US"/>
              <a:pPr/>
              <a:t>41</a:t>
            </a:fld>
            <a:endParaRPr lang="en-US"/>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nvPr>
        </p:nvSpPr>
        <p:spPr>
          <a:solidFill>
            <a:schemeClr val="accent3">
              <a:lumMod val="20000"/>
              <a:lumOff val="80000"/>
            </a:schemeClr>
          </a:solidFill>
        </p:spPr>
        <p:txBody>
          <a:bodyPr>
            <a:normAutofit fontScale="90000"/>
          </a:bodyPr>
          <a:lstStyle/>
          <a:p>
            <a:r>
              <a:rPr lang="en-US" dirty="0"/>
              <a:t>A policy shift in the 10</a:t>
            </a:r>
            <a:r>
              <a:rPr lang="en-US" baseline="30000" dirty="0"/>
              <a:t>th</a:t>
            </a:r>
            <a:r>
              <a:rPr lang="en-US" dirty="0"/>
              <a:t> plan</a:t>
            </a:r>
            <a:br>
              <a:rPr lang="en-US" dirty="0"/>
            </a:br>
            <a:r>
              <a:rPr lang="en-US" dirty="0"/>
              <a:t>(2007-2011)</a:t>
            </a:r>
          </a:p>
        </p:txBody>
      </p:sp>
      <p:sp>
        <p:nvSpPr>
          <p:cNvPr id="110595" name="Rectangle 3"/>
          <p:cNvSpPr>
            <a:spLocks noGrp="1" noChangeArrowheads="1"/>
          </p:cNvSpPr>
          <p:nvPr>
            <p:ph idx="1"/>
          </p:nvPr>
        </p:nvSpPr>
        <p:spPr>
          <a:xfrm>
            <a:off x="395288" y="1989138"/>
            <a:ext cx="8229600" cy="4530725"/>
          </a:xfrm>
        </p:spPr>
        <p:txBody>
          <a:bodyPr/>
          <a:lstStyle/>
          <a:p>
            <a:pPr>
              <a:buNone/>
            </a:pPr>
            <a:r>
              <a:rPr lang="en-US" sz="4000" b="1" dirty="0"/>
              <a:t> </a:t>
            </a:r>
          </a:p>
          <a:p>
            <a:pPr>
              <a:buNone/>
            </a:pPr>
            <a:r>
              <a:rPr lang="en-US" sz="4000" b="1" i="1" dirty="0"/>
              <a:t>Sufficiency economy  </a:t>
            </a:r>
          </a:p>
          <a:p>
            <a:pPr>
              <a:buNone/>
            </a:pPr>
            <a:r>
              <a:rPr lang="en-US" sz="4400" dirty="0"/>
              <a:t>Green growth</a:t>
            </a:r>
          </a:p>
          <a:p>
            <a:pPr>
              <a:buNone/>
            </a:pPr>
            <a:r>
              <a:rPr lang="en-US" sz="4400" dirty="0"/>
              <a:t>Sustainable development</a:t>
            </a:r>
          </a:p>
        </p:txBody>
      </p:sp>
      <p:sp>
        <p:nvSpPr>
          <p:cNvPr id="4" name="Slide Number Placeholder 5"/>
          <p:cNvSpPr>
            <a:spLocks noGrp="1"/>
          </p:cNvSpPr>
          <p:nvPr>
            <p:ph type="sldNum" sz="quarter" idx="12"/>
          </p:nvPr>
        </p:nvSpPr>
        <p:spPr/>
        <p:txBody>
          <a:bodyPr/>
          <a:lstStyle/>
          <a:p>
            <a:fld id="{3BA45B76-50A3-4324-AC73-5698A2E5CF42}" type="slidenum">
              <a:rPr lang="en-US"/>
              <a:pPr/>
              <a:t>42</a:t>
            </a:fld>
            <a:endParaRPr lang="en-US"/>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99FF"/>
          </a:solidFill>
        </p:spPr>
        <p:txBody>
          <a:bodyPr>
            <a:normAutofit fontScale="90000"/>
          </a:bodyPr>
          <a:lstStyle/>
          <a:p>
            <a:r>
              <a:rPr lang="en-US" dirty="0"/>
              <a:t>The 11th National Economic and Social Development Plan (2012-2016)</a:t>
            </a:r>
            <a:endParaRPr lang="th-TH" dirty="0"/>
          </a:p>
        </p:txBody>
      </p:sp>
      <p:sp>
        <p:nvSpPr>
          <p:cNvPr id="3" name="Content Placeholder 2"/>
          <p:cNvSpPr>
            <a:spLocks noGrp="1"/>
          </p:cNvSpPr>
          <p:nvPr>
            <p:ph idx="1"/>
          </p:nvPr>
        </p:nvSpPr>
        <p:spPr/>
        <p:txBody>
          <a:bodyPr>
            <a:normAutofit fontScale="92500" lnSpcReduction="10000"/>
          </a:bodyPr>
          <a:lstStyle/>
          <a:p>
            <a:r>
              <a:rPr lang="en-US" dirty="0"/>
              <a:t>To develop Thailand into a </a:t>
            </a:r>
            <a:r>
              <a:rPr lang="en-US" b="1" dirty="0"/>
              <a:t>happy society </a:t>
            </a:r>
            <a:r>
              <a:rPr lang="en-US" dirty="0"/>
              <a:t>with equity, fairness, and resilience.</a:t>
            </a:r>
          </a:p>
          <a:p>
            <a:r>
              <a:rPr lang="en-US" dirty="0"/>
              <a:t> Apart from promoting a peaceful society with good governance, the 11</a:t>
            </a:r>
            <a:r>
              <a:rPr lang="en-US" baseline="30000" dirty="0"/>
              <a:t>th</a:t>
            </a:r>
            <a:r>
              <a:rPr lang="en-US" dirty="0"/>
              <a:t> Plan also aims to promote sustainable development through the restructuring of the economy, society, and politics, while nurturing natural resources and the environment. </a:t>
            </a:r>
          </a:p>
          <a:p>
            <a:r>
              <a:rPr lang="en-US" dirty="0"/>
              <a:t>Another objective is to prepare the people and the community to be resilient to changes.</a:t>
            </a: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43</a:t>
            </a:fld>
            <a:endParaRPr lang="en-US"/>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ChangeArrowheads="1"/>
          </p:cNvSpPr>
          <p:nvPr>
            <p:ph type="title"/>
          </p:nvPr>
        </p:nvSpPr>
        <p:spPr>
          <a:xfrm>
            <a:off x="457200" y="274638"/>
            <a:ext cx="8291264" cy="1642194"/>
          </a:xfrm>
          <a:solidFill>
            <a:schemeClr val="accent5">
              <a:lumMod val="20000"/>
              <a:lumOff val="80000"/>
            </a:schemeClr>
          </a:solidFill>
        </p:spPr>
        <p:txBody>
          <a:bodyPr>
            <a:normAutofit fontScale="90000"/>
          </a:bodyPr>
          <a:lstStyle/>
          <a:p>
            <a:r>
              <a:rPr lang="en-US" sz="3600" dirty="0"/>
              <a:t>Richard Layard</a:t>
            </a:r>
            <a:br>
              <a:rPr lang="en-US" sz="2800" dirty="0"/>
            </a:br>
            <a:r>
              <a:rPr lang="en-US" b="1" i="1" dirty="0"/>
              <a:t>Happiness</a:t>
            </a:r>
            <a:br>
              <a:rPr lang="en-US" sz="2800" dirty="0"/>
            </a:br>
            <a:r>
              <a:rPr lang="en-US" sz="2800" dirty="0"/>
              <a:t>New York:  Penguin Press, 2005</a:t>
            </a:r>
          </a:p>
        </p:txBody>
      </p:sp>
      <p:sp>
        <p:nvSpPr>
          <p:cNvPr id="146435" name="Rectangle 3"/>
          <p:cNvSpPr>
            <a:spLocks noGrp="1" noChangeArrowheads="1"/>
          </p:cNvSpPr>
          <p:nvPr>
            <p:ph idx="1"/>
          </p:nvPr>
        </p:nvSpPr>
        <p:spPr>
          <a:xfrm>
            <a:off x="642910" y="2214554"/>
            <a:ext cx="8075612" cy="4824412"/>
          </a:xfrm>
        </p:spPr>
        <p:txBody>
          <a:bodyPr/>
          <a:lstStyle/>
          <a:p>
            <a:r>
              <a:rPr lang="en-US" dirty="0"/>
              <a:t>Once subsistence income is guaranteed, making people happier is </a:t>
            </a:r>
            <a:r>
              <a:rPr lang="en-US" sz="2800" dirty="0">
                <a:solidFill>
                  <a:schemeClr val="hlink"/>
                </a:solidFill>
              </a:rPr>
              <a:t>not easy</a:t>
            </a:r>
            <a:r>
              <a:rPr lang="en-US" dirty="0"/>
              <a:t>.</a:t>
            </a:r>
          </a:p>
          <a:p>
            <a:r>
              <a:rPr lang="en-US" dirty="0"/>
              <a:t>If we want people to be happier, we really have to know what conditions generate happiness and how to cultivate them.</a:t>
            </a:r>
          </a:p>
        </p:txBody>
      </p:sp>
      <p:sp>
        <p:nvSpPr>
          <p:cNvPr id="4" name="Slide Number Placeholder 5"/>
          <p:cNvSpPr>
            <a:spLocks noGrp="1"/>
          </p:cNvSpPr>
          <p:nvPr>
            <p:ph type="sldNum" sz="quarter" idx="12"/>
          </p:nvPr>
        </p:nvSpPr>
        <p:spPr/>
        <p:txBody>
          <a:bodyPr/>
          <a:lstStyle/>
          <a:p>
            <a:fld id="{1DE9525D-E2C7-4D7F-8C14-4F91C6F99DFC}" type="slidenum">
              <a:rPr lang="en-US"/>
              <a:pPr/>
              <a:t>44</a:t>
            </a:fld>
            <a:endParaRPr lang="en-US"/>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ChangeArrowheads="1"/>
          </p:cNvSpPr>
          <p:nvPr>
            <p:ph type="title"/>
          </p:nvPr>
        </p:nvSpPr>
        <p:spPr>
          <a:solidFill>
            <a:schemeClr val="accent5">
              <a:lumMod val="20000"/>
              <a:lumOff val="80000"/>
            </a:schemeClr>
          </a:solidFill>
        </p:spPr>
        <p:txBody>
          <a:bodyPr/>
          <a:lstStyle/>
          <a:p>
            <a:r>
              <a:rPr lang="en-US" dirty="0"/>
              <a:t>Sources of happiness</a:t>
            </a:r>
          </a:p>
        </p:txBody>
      </p:sp>
      <p:sp>
        <p:nvSpPr>
          <p:cNvPr id="150531" name="Rectangle 3"/>
          <p:cNvSpPr>
            <a:spLocks noGrp="1" noChangeArrowheads="1"/>
          </p:cNvSpPr>
          <p:nvPr>
            <p:ph idx="1"/>
          </p:nvPr>
        </p:nvSpPr>
        <p:spPr>
          <a:xfrm>
            <a:off x="914400" y="1783560"/>
            <a:ext cx="8015318" cy="4572000"/>
          </a:xfrm>
        </p:spPr>
        <p:txBody>
          <a:bodyPr/>
          <a:lstStyle/>
          <a:p>
            <a:pPr marL="609600" indent="-609600">
              <a:lnSpc>
                <a:spcPct val="90000"/>
              </a:lnSpc>
              <a:buFont typeface="Wingdings" pitchFamily="2" charset="2"/>
              <a:buAutoNum type="arabicPeriod"/>
            </a:pPr>
            <a:r>
              <a:rPr lang="en-US" sz="2800" dirty="0"/>
              <a:t>Proportion of people who say that other people can be </a:t>
            </a:r>
            <a:r>
              <a:rPr lang="en-US" sz="2800" dirty="0">
                <a:solidFill>
                  <a:schemeClr val="hlink"/>
                </a:solidFill>
              </a:rPr>
              <a:t>trusted</a:t>
            </a:r>
            <a:r>
              <a:rPr lang="en-US" sz="2800" dirty="0"/>
              <a:t>.</a:t>
            </a:r>
          </a:p>
          <a:p>
            <a:pPr marL="609600" indent="-609600">
              <a:lnSpc>
                <a:spcPct val="90000"/>
              </a:lnSpc>
              <a:buFont typeface="Wingdings" pitchFamily="2" charset="2"/>
              <a:buAutoNum type="arabicPeriod"/>
            </a:pPr>
            <a:r>
              <a:rPr lang="en-US" sz="2800" dirty="0"/>
              <a:t>Proportion of people who belong to </a:t>
            </a:r>
            <a:r>
              <a:rPr lang="en-US" sz="2800" dirty="0">
                <a:solidFill>
                  <a:schemeClr val="hlink"/>
                </a:solidFill>
              </a:rPr>
              <a:t>social organizations.</a:t>
            </a:r>
          </a:p>
          <a:p>
            <a:pPr marL="609600" indent="-609600">
              <a:lnSpc>
                <a:spcPct val="90000"/>
              </a:lnSpc>
              <a:buFont typeface="Wingdings" pitchFamily="2" charset="2"/>
              <a:buAutoNum type="arabicPeriod"/>
            </a:pPr>
            <a:r>
              <a:rPr lang="en-US" sz="2800" dirty="0"/>
              <a:t>Divorce rate </a:t>
            </a:r>
          </a:p>
          <a:p>
            <a:pPr marL="609600" indent="-609600">
              <a:lnSpc>
                <a:spcPct val="90000"/>
              </a:lnSpc>
              <a:buFont typeface="Wingdings" pitchFamily="2" charset="2"/>
              <a:buAutoNum type="arabicPeriod"/>
            </a:pPr>
            <a:r>
              <a:rPr lang="en-US" sz="2800" dirty="0"/>
              <a:t>Unemployment  rate</a:t>
            </a:r>
          </a:p>
          <a:p>
            <a:pPr marL="609600" indent="-609600">
              <a:lnSpc>
                <a:spcPct val="90000"/>
              </a:lnSpc>
              <a:buFont typeface="Wingdings" pitchFamily="2" charset="2"/>
              <a:buAutoNum type="arabicPeriod"/>
            </a:pPr>
            <a:r>
              <a:rPr lang="en-US" sz="2800" dirty="0"/>
              <a:t>Religious belief </a:t>
            </a:r>
          </a:p>
          <a:p>
            <a:pPr marL="609600" indent="-609600">
              <a:lnSpc>
                <a:spcPct val="90000"/>
              </a:lnSpc>
              <a:buFont typeface="Wingdings" pitchFamily="2" charset="2"/>
              <a:buAutoNum type="arabicPeriod"/>
            </a:pPr>
            <a:r>
              <a:rPr lang="en-US" sz="2800" dirty="0">
                <a:solidFill>
                  <a:schemeClr val="hlink"/>
                </a:solidFill>
              </a:rPr>
              <a:t>Quality of government</a:t>
            </a:r>
          </a:p>
        </p:txBody>
      </p:sp>
      <p:sp>
        <p:nvSpPr>
          <p:cNvPr id="4" name="Slide Number Placeholder 5"/>
          <p:cNvSpPr>
            <a:spLocks noGrp="1"/>
          </p:cNvSpPr>
          <p:nvPr>
            <p:ph type="sldNum" sz="quarter" idx="12"/>
          </p:nvPr>
        </p:nvSpPr>
        <p:spPr/>
        <p:txBody>
          <a:bodyPr/>
          <a:lstStyle/>
          <a:p>
            <a:fld id="{C8047DDF-61B0-43E8-B2D6-501ED1FE5F13}" type="slidenum">
              <a:rPr lang="en-US"/>
              <a:pPr/>
              <a:t>45</a:t>
            </a:fld>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ChangeArrowheads="1"/>
          </p:cNvSpPr>
          <p:nvPr>
            <p:ph type="title"/>
          </p:nvPr>
        </p:nvSpPr>
        <p:spPr>
          <a:xfrm>
            <a:off x="467544" y="1252"/>
            <a:ext cx="8229600" cy="1143000"/>
          </a:xfrm>
          <a:solidFill>
            <a:schemeClr val="accent5">
              <a:lumMod val="20000"/>
              <a:lumOff val="80000"/>
            </a:schemeClr>
          </a:solidFill>
        </p:spPr>
        <p:txBody>
          <a:bodyPr/>
          <a:lstStyle/>
          <a:p>
            <a:r>
              <a:rPr lang="en-US" dirty="0"/>
              <a:t>What makes people happy</a:t>
            </a:r>
          </a:p>
        </p:txBody>
      </p:sp>
      <p:sp>
        <p:nvSpPr>
          <p:cNvPr id="148483" name="Rectangle 3"/>
          <p:cNvSpPr>
            <a:spLocks noGrp="1" noChangeArrowheads="1"/>
          </p:cNvSpPr>
          <p:nvPr>
            <p:ph idx="1"/>
          </p:nvPr>
        </p:nvSpPr>
        <p:spPr>
          <a:xfrm>
            <a:off x="457200" y="1196753"/>
            <a:ext cx="8229600" cy="4670648"/>
          </a:xfrm>
        </p:spPr>
        <p:txBody>
          <a:bodyPr>
            <a:noAutofit/>
          </a:bodyPr>
          <a:lstStyle/>
          <a:p>
            <a:r>
              <a:rPr lang="en-US" dirty="0"/>
              <a:t>We are programmed to seek happiness.</a:t>
            </a:r>
          </a:p>
          <a:p>
            <a:r>
              <a:rPr lang="en-US" dirty="0"/>
              <a:t>Humans are </a:t>
            </a:r>
            <a:r>
              <a:rPr lang="en-US" dirty="0">
                <a:solidFill>
                  <a:schemeClr val="hlink"/>
                </a:solidFill>
              </a:rPr>
              <a:t>social</a:t>
            </a:r>
            <a:r>
              <a:rPr lang="en-US" dirty="0"/>
              <a:t> beings, wanting to trust each other.</a:t>
            </a:r>
          </a:p>
          <a:p>
            <a:r>
              <a:rPr lang="en-US" dirty="0"/>
              <a:t>People are deeply attached to the </a:t>
            </a:r>
            <a:r>
              <a:rPr lang="en-US" dirty="0">
                <a:solidFill>
                  <a:schemeClr val="hlink"/>
                </a:solidFill>
              </a:rPr>
              <a:t>status quo.</a:t>
            </a:r>
          </a:p>
          <a:p>
            <a:r>
              <a:rPr lang="en-US" dirty="0"/>
              <a:t>Human beings are </a:t>
            </a:r>
            <a:r>
              <a:rPr lang="en-US" dirty="0">
                <a:solidFill>
                  <a:schemeClr val="hlink"/>
                </a:solidFill>
              </a:rPr>
              <a:t>status conscious</a:t>
            </a:r>
            <a:r>
              <a:rPr lang="en-US" dirty="0"/>
              <a:t>.</a:t>
            </a:r>
          </a:p>
          <a:p>
            <a:r>
              <a:rPr lang="en-US" dirty="0"/>
              <a:t>Human beings are very </a:t>
            </a:r>
            <a:r>
              <a:rPr lang="en-US" dirty="0">
                <a:solidFill>
                  <a:schemeClr val="hlink"/>
                </a:solidFill>
              </a:rPr>
              <a:t>adaptable</a:t>
            </a:r>
            <a:r>
              <a:rPr lang="en-US" dirty="0"/>
              <a:t>.</a:t>
            </a:r>
          </a:p>
          <a:p>
            <a:r>
              <a:rPr lang="en-US" dirty="0">
                <a:solidFill>
                  <a:schemeClr val="hlink"/>
                </a:solidFill>
              </a:rPr>
              <a:t>Extra income</a:t>
            </a:r>
            <a:r>
              <a:rPr lang="en-US" dirty="0"/>
              <a:t> increases happiness </a:t>
            </a:r>
            <a:r>
              <a:rPr lang="en-US" i="1" dirty="0">
                <a:solidFill>
                  <a:schemeClr val="hlink"/>
                </a:solidFill>
              </a:rPr>
              <a:t>less and less</a:t>
            </a:r>
            <a:r>
              <a:rPr lang="en-US" dirty="0">
                <a:solidFill>
                  <a:schemeClr val="hlink"/>
                </a:solidFill>
              </a:rPr>
              <a:t> as people get richer. </a:t>
            </a:r>
          </a:p>
        </p:txBody>
      </p:sp>
      <p:sp>
        <p:nvSpPr>
          <p:cNvPr id="4" name="Slide Number Placeholder 5"/>
          <p:cNvSpPr>
            <a:spLocks noGrp="1"/>
          </p:cNvSpPr>
          <p:nvPr>
            <p:ph type="sldNum" sz="quarter" idx="12"/>
          </p:nvPr>
        </p:nvSpPr>
        <p:spPr/>
        <p:txBody>
          <a:bodyPr/>
          <a:lstStyle/>
          <a:p>
            <a:fld id="{23BF8996-B29D-42B7-BA83-DF355674E770}" type="slidenum">
              <a:rPr lang="en-US"/>
              <a:pPr/>
              <a:t>46</a:t>
            </a:fld>
            <a:endParaRPr lang="en-US"/>
          </a:p>
        </p:txBody>
      </p:sp>
    </p:spTree>
    <p:extLst>
      <p:ext uri="{BB962C8B-B14F-4D97-AF65-F5344CB8AC3E}">
        <p14:creationId xmlns:p14="http://schemas.microsoft.com/office/powerpoint/2010/main" val="236653432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Fragile States</a:t>
            </a:r>
          </a:p>
        </p:txBody>
      </p:sp>
      <p:sp>
        <p:nvSpPr>
          <p:cNvPr id="3" name="Content Placeholder 2"/>
          <p:cNvSpPr>
            <a:spLocks noGrp="1"/>
          </p:cNvSpPr>
          <p:nvPr>
            <p:ph idx="1"/>
          </p:nvPr>
        </p:nvSpPr>
        <p:spPr/>
        <p:txBody>
          <a:bodyPr>
            <a:normAutofit fontScale="85000" lnSpcReduction="20000"/>
          </a:bodyPr>
          <a:lstStyle/>
          <a:p>
            <a:pPr fontAlgn="base"/>
            <a:r>
              <a:rPr lang="en-US" dirty="0"/>
              <a:t>The Fragile States Index, produced by The Fund for Peace, is a critical tool in highlighting not only the normal pressures that all states experience, but also in identifying when those </a:t>
            </a:r>
            <a:r>
              <a:rPr lang="en-US" b="1" i="1" dirty="0"/>
              <a:t>pressures are pushing a state towards the brink of failure</a:t>
            </a:r>
            <a:r>
              <a:rPr lang="en-US" dirty="0"/>
              <a:t>. </a:t>
            </a:r>
          </a:p>
          <a:p>
            <a:pPr fontAlgn="base"/>
            <a:r>
              <a:rPr lang="en-US" dirty="0"/>
              <a:t>By highlighting pertinent issues in weak and failing states, The Fragile States Index makes political risk assessment and early warning of conflict accessible to policy-makers and the public at large.</a:t>
            </a:r>
          </a:p>
          <a:p>
            <a:pPr fontAlgn="base"/>
            <a:r>
              <a:rPr lang="en-US" dirty="0"/>
              <a:t>The Fragile States Index is an annual ranking of 178 nations based on their levels of stability and the pressures they face. </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47</a:t>
            </a:fld>
            <a:endParaRPr lang="en-US"/>
          </a:p>
        </p:txBody>
      </p:sp>
    </p:spTree>
    <p:extLst>
      <p:ext uri="{BB962C8B-B14F-4D97-AF65-F5344CB8AC3E}">
        <p14:creationId xmlns:p14="http://schemas.microsoft.com/office/powerpoint/2010/main" val="33643085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BA1DB5-C9A6-4BA6-99E5-91A84F5CDBD3}" type="slidenum">
              <a:rPr lang="en-US" smtClean="0"/>
              <a:pPr/>
              <a:t>48</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488" y="620688"/>
            <a:ext cx="7779024" cy="5616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8888218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DA5F63-643A-4F66-AB55-9AE33BC1A097}" type="slidenum">
              <a:rPr lang="en-US" smtClean="0"/>
              <a:pPr/>
              <a:t>49</a:t>
            </a:fld>
            <a:endParaRPr lang="en-US"/>
          </a:p>
        </p:txBody>
      </p:sp>
      <p:sp>
        <p:nvSpPr>
          <p:cNvPr id="3" name="Title 2"/>
          <p:cNvSpPr>
            <a:spLocks noGrp="1"/>
          </p:cNvSpPr>
          <p:nvPr>
            <p:ph type="title" idx="4294967295"/>
          </p:nvPr>
        </p:nvSpPr>
        <p:spPr>
          <a:xfrm>
            <a:off x="0" y="274638"/>
            <a:ext cx="8604448" cy="1143000"/>
          </a:xfrm>
        </p:spPr>
        <p:txBody>
          <a:bodyPr/>
          <a:lstStyle/>
          <a:p>
            <a:r>
              <a:rPr lang="en-US" dirty="0"/>
              <a:t>Economic Indicators</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76872"/>
            <a:ext cx="8565299" cy="27056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7834313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Political and Military Indicators</a:t>
            </a:r>
          </a:p>
        </p:txBody>
      </p:sp>
      <p:sp>
        <p:nvSpPr>
          <p:cNvPr id="4" name="Slide Number Placeholder 3"/>
          <p:cNvSpPr>
            <a:spLocks noGrp="1"/>
          </p:cNvSpPr>
          <p:nvPr>
            <p:ph type="sldNum" sz="quarter" idx="12"/>
          </p:nvPr>
        </p:nvSpPr>
        <p:spPr/>
        <p:txBody>
          <a:bodyPr/>
          <a:lstStyle/>
          <a:p>
            <a:fld id="{04BA1DB5-C9A6-4BA6-99E5-91A84F5CDBD3}" type="slidenum">
              <a:rPr lang="en-US" smtClean="0"/>
              <a:pPr/>
              <a:t>50</a:t>
            </a:fld>
            <a:endParaRPr lang="en-US"/>
          </a:p>
        </p:txBody>
      </p:sp>
      <p:pic>
        <p:nvPicPr>
          <p:cNvPr id="5122"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9512" y="2132856"/>
            <a:ext cx="8792046" cy="2569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866483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0"/>
            <a:ext cx="8229600" cy="1143000"/>
          </a:xfrm>
        </p:spPr>
        <p:txBody>
          <a:bodyPr/>
          <a:lstStyle/>
          <a:p>
            <a:r>
              <a:rPr lang="en-US" dirty="0"/>
              <a:t>Political and Military Indicators</a:t>
            </a:r>
          </a:p>
        </p:txBody>
      </p:sp>
      <p:sp>
        <p:nvSpPr>
          <p:cNvPr id="2" name="Slide Number Placeholder 1"/>
          <p:cNvSpPr>
            <a:spLocks noGrp="1"/>
          </p:cNvSpPr>
          <p:nvPr>
            <p:ph type="sldNum" sz="quarter" idx="12"/>
          </p:nvPr>
        </p:nvSpPr>
        <p:spPr/>
        <p:txBody>
          <a:bodyPr/>
          <a:lstStyle/>
          <a:p>
            <a:fld id="{2DDA5F63-643A-4F66-AB55-9AE33BC1A097}" type="slidenum">
              <a:rPr lang="en-US" smtClean="0"/>
              <a:pPr/>
              <a:t>51</a:t>
            </a:fld>
            <a:endParaRPr lang="en-US"/>
          </a:p>
        </p:txBody>
      </p:sp>
      <p:pic>
        <p:nvPicPr>
          <p:cNvPr id="614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1560" y="1208302"/>
            <a:ext cx="8039159" cy="5389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120264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BA1DB5-C9A6-4BA6-99E5-91A84F5CDBD3}" type="slidenum">
              <a:rPr lang="en-US" smtClean="0"/>
              <a:pPr/>
              <a:t>52</a:t>
            </a:fld>
            <a:endParaRPr lang="en-US"/>
          </a:p>
        </p:txBody>
      </p:sp>
      <p:sp>
        <p:nvSpPr>
          <p:cNvPr id="5" name="Title 4"/>
          <p:cNvSpPr>
            <a:spLocks noGrp="1"/>
          </p:cNvSpPr>
          <p:nvPr>
            <p:ph type="title" idx="4294967295"/>
          </p:nvPr>
        </p:nvSpPr>
        <p:spPr>
          <a:xfrm>
            <a:off x="33338" y="0"/>
            <a:ext cx="8787134" cy="1412776"/>
          </a:xfrm>
        </p:spPr>
        <p:txBody>
          <a:bodyPr>
            <a:noAutofit/>
          </a:bodyPr>
          <a:lstStyle/>
          <a:p>
            <a:r>
              <a:rPr lang="en-US" sz="2400" dirty="0"/>
              <a:t>Thailand’s Fragile State Index in comparison  (2014): 77.0</a:t>
            </a:r>
            <a:br>
              <a:rPr lang="en-US" sz="2400" dirty="0"/>
            </a:br>
            <a:r>
              <a:rPr lang="en-US" sz="2400" dirty="0"/>
              <a:t>Fractionalized Elites: 9.5</a:t>
            </a:r>
            <a:br>
              <a:rPr lang="en-US" sz="2400" dirty="0"/>
            </a:br>
            <a:r>
              <a:rPr lang="en-US" sz="2400" dirty="0"/>
              <a:t>Human right: 7.4</a:t>
            </a:r>
            <a:br>
              <a:rPr lang="en-US" sz="2400" dirty="0"/>
            </a:br>
            <a:r>
              <a:rPr lang="en-US" sz="2400" dirty="0"/>
              <a:t>Legitimacy of state: 7.1</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338" y="1412776"/>
            <a:ext cx="9075737" cy="4680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6579163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FF00"/>
          </a:solidFill>
        </p:spPr>
        <p:txBody>
          <a:bodyPr/>
          <a:lstStyle/>
          <a:p>
            <a:r>
              <a:rPr lang="en-US" dirty="0"/>
              <a:t>Why Nations Fail</a:t>
            </a:r>
            <a:endParaRPr lang="th-TH" dirty="0"/>
          </a:p>
        </p:txBody>
      </p:sp>
      <p:sp>
        <p:nvSpPr>
          <p:cNvPr id="3" name="Content Placeholder 2"/>
          <p:cNvSpPr>
            <a:spLocks noGrp="1"/>
          </p:cNvSpPr>
          <p:nvPr>
            <p:ph idx="1"/>
          </p:nvPr>
        </p:nvSpPr>
        <p:spPr/>
        <p:txBody>
          <a:bodyPr/>
          <a:lstStyle/>
          <a:p>
            <a:r>
              <a:rPr lang="en-US" dirty="0"/>
              <a:t>Daron </a:t>
            </a:r>
            <a:r>
              <a:rPr lang="en-US" dirty="0" err="1"/>
              <a:t>Acemoglu</a:t>
            </a:r>
            <a:r>
              <a:rPr lang="en-US" dirty="0"/>
              <a:t> and James Robinson (AR)</a:t>
            </a:r>
          </a:p>
          <a:p>
            <a:r>
              <a:rPr lang="en-US" dirty="0"/>
              <a:t>Book Reviews by William A. </a:t>
            </a:r>
            <a:r>
              <a:rPr lang="en-US" dirty="0" err="1"/>
              <a:t>McCleary</a:t>
            </a:r>
            <a:r>
              <a:rPr lang="en-US" dirty="0"/>
              <a:t> in </a:t>
            </a:r>
            <a:r>
              <a:rPr lang="en-US" dirty="0" err="1"/>
              <a:t>Thammasat</a:t>
            </a:r>
            <a:r>
              <a:rPr lang="en-US" dirty="0"/>
              <a:t> Economic Journal, 31(1) March 2013</a:t>
            </a:r>
          </a:p>
          <a:p>
            <a:r>
              <a:rPr lang="en-US" b="1" dirty="0"/>
              <a:t>Rejection</a:t>
            </a:r>
            <a:r>
              <a:rPr lang="en-US" dirty="0"/>
              <a:t> of three alternative explanations of why experiences of various countries has been different: Geography, culture, and ignorance of correct policies.</a:t>
            </a:r>
          </a:p>
          <a:p>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53</a:t>
            </a:fld>
            <a:endParaRPr lang="en-US"/>
          </a:p>
        </p:txBody>
      </p:sp>
    </p:spTree>
    <p:extLst>
      <p:ext uri="{BB962C8B-B14F-4D97-AF65-F5344CB8AC3E}">
        <p14:creationId xmlns:p14="http://schemas.microsoft.com/office/powerpoint/2010/main" val="170439278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60000"/>
              <a:lumOff val="40000"/>
            </a:schemeClr>
          </a:solidFill>
        </p:spPr>
        <p:txBody>
          <a:bodyPr/>
          <a:lstStyle/>
          <a:p>
            <a:r>
              <a:rPr lang="en-US" dirty="0"/>
              <a:t>Extractive institutions</a:t>
            </a:r>
            <a:endParaRPr lang="th-TH" dirty="0"/>
          </a:p>
        </p:txBody>
      </p:sp>
      <p:sp>
        <p:nvSpPr>
          <p:cNvPr id="3" name="Content Placeholder 2"/>
          <p:cNvSpPr>
            <a:spLocks noGrp="1"/>
          </p:cNvSpPr>
          <p:nvPr>
            <p:ph idx="1"/>
          </p:nvPr>
        </p:nvSpPr>
        <p:spPr/>
        <p:txBody>
          <a:bodyPr/>
          <a:lstStyle/>
          <a:p>
            <a:r>
              <a:rPr lang="en-US" dirty="0"/>
              <a:t>Nations are poor because they do not have institutions which allow them to generate growth potential. </a:t>
            </a:r>
          </a:p>
          <a:p>
            <a:r>
              <a:rPr lang="en-US" dirty="0"/>
              <a:t>Political institutions in </a:t>
            </a:r>
            <a:r>
              <a:rPr lang="en-US" b="1" i="1" dirty="0"/>
              <a:t>which power is heavily concentrated.</a:t>
            </a:r>
          </a:p>
          <a:p>
            <a:r>
              <a:rPr lang="en-US" dirty="0"/>
              <a:t>The extractive institutions do not create an environment in which </a:t>
            </a:r>
            <a:r>
              <a:rPr lang="en-US" b="1" i="1" dirty="0"/>
              <a:t>a large proportion of population can share in the benefits</a:t>
            </a:r>
            <a:r>
              <a:rPr lang="en-US" dirty="0"/>
              <a:t>.</a:t>
            </a: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54</a:t>
            </a:fld>
            <a:endParaRPr lang="en-US"/>
          </a:p>
        </p:txBody>
      </p:sp>
    </p:spTree>
    <p:extLst>
      <p:ext uri="{BB962C8B-B14F-4D97-AF65-F5344CB8AC3E}">
        <p14:creationId xmlns:p14="http://schemas.microsoft.com/office/powerpoint/2010/main" val="173981511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a:solidFill>
            <a:srgbClr val="FFFF00"/>
          </a:solidFill>
        </p:spPr>
        <p:txBody>
          <a:bodyPr/>
          <a:lstStyle/>
          <a:p>
            <a:r>
              <a:rPr lang="en-US" dirty="0"/>
              <a:t>Inclusive institutions</a:t>
            </a:r>
            <a:endParaRPr lang="th-TH" dirty="0"/>
          </a:p>
        </p:txBody>
      </p:sp>
      <p:sp>
        <p:nvSpPr>
          <p:cNvPr id="3" name="Content Placeholder 2"/>
          <p:cNvSpPr>
            <a:spLocks noGrp="1"/>
          </p:cNvSpPr>
          <p:nvPr>
            <p:ph idx="1"/>
          </p:nvPr>
        </p:nvSpPr>
        <p:spPr>
          <a:xfrm>
            <a:off x="467544" y="1196752"/>
            <a:ext cx="8219256" cy="4929411"/>
          </a:xfrm>
        </p:spPr>
        <p:txBody>
          <a:bodyPr>
            <a:noAutofit/>
          </a:bodyPr>
          <a:lstStyle/>
          <a:p>
            <a:r>
              <a:rPr lang="en-US" dirty="0"/>
              <a:t>Political institutions in </a:t>
            </a:r>
            <a:r>
              <a:rPr lang="en-US" b="1" i="1" dirty="0"/>
              <a:t>which power is widely shared and many groups </a:t>
            </a:r>
            <a:r>
              <a:rPr lang="en-US" dirty="0"/>
              <a:t>can participate in the decisions which affect their prosperity and access to public services.</a:t>
            </a:r>
          </a:p>
          <a:p>
            <a:r>
              <a:rPr lang="en-US" dirty="0"/>
              <a:t>Institutions that generate opportunities to invest, create new or better products, self-improvement.</a:t>
            </a:r>
          </a:p>
          <a:p>
            <a:r>
              <a:rPr lang="en-US" dirty="0"/>
              <a:t>By securing property rights, an objective system of law, and limited monopoly privileges.</a:t>
            </a: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55</a:t>
            </a:fld>
            <a:endParaRPr lang="en-US"/>
          </a:p>
        </p:txBody>
      </p:sp>
    </p:spTree>
    <p:extLst>
      <p:ext uri="{BB962C8B-B14F-4D97-AF65-F5344CB8AC3E}">
        <p14:creationId xmlns:p14="http://schemas.microsoft.com/office/powerpoint/2010/main" val="2710488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 Examples of inclusive and extractive institutions  </a:t>
            </a:r>
            <a:endParaRPr lang="th-TH" dirty="0"/>
          </a:p>
        </p:txBody>
      </p:sp>
      <p:sp>
        <p:nvSpPr>
          <p:cNvPr id="3" name="Content Placeholder 2"/>
          <p:cNvSpPr>
            <a:spLocks noGrp="1"/>
          </p:cNvSpPr>
          <p:nvPr>
            <p:ph idx="1"/>
          </p:nvPr>
        </p:nvSpPr>
        <p:spPr>
          <a:xfrm>
            <a:off x="539552" y="1772816"/>
            <a:ext cx="8291264" cy="4857403"/>
          </a:xfrm>
          <a:solidFill>
            <a:schemeClr val="bg1"/>
          </a:solidFill>
        </p:spPr>
        <p:txBody>
          <a:bodyPr>
            <a:normAutofit fontScale="92500" lnSpcReduction="20000"/>
          </a:bodyPr>
          <a:lstStyle/>
          <a:p>
            <a:r>
              <a:rPr lang="en-US" dirty="0"/>
              <a:t>England in the industrial revolution was an example of inclusive institutions</a:t>
            </a:r>
          </a:p>
          <a:p>
            <a:r>
              <a:rPr lang="en-US" dirty="0"/>
              <a:t>The Glorious Revolution (1688): the king could exercise power only </a:t>
            </a:r>
            <a:r>
              <a:rPr lang="en-US" b="1" dirty="0"/>
              <a:t>with the consent of parliament</a:t>
            </a:r>
            <a:r>
              <a:rPr lang="en-US" dirty="0"/>
              <a:t> and made the government more responsive to a wider set of groups in society.</a:t>
            </a:r>
          </a:p>
          <a:p>
            <a:r>
              <a:rPr lang="en-US" dirty="0"/>
              <a:t>Extractive societies of  Soviet  Russia and China which has experienced years of spectacular growth </a:t>
            </a:r>
            <a:r>
              <a:rPr lang="en-US" b="1" i="1" dirty="0"/>
              <a:t>could  </a:t>
            </a:r>
            <a:r>
              <a:rPr lang="en-US" dirty="0"/>
              <a:t>slow down.</a:t>
            </a:r>
          </a:p>
          <a:p>
            <a:r>
              <a:rPr lang="en-US" dirty="0"/>
              <a:t>The slowdown is now occurring in Russia and China.</a:t>
            </a: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56</a:t>
            </a:fld>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How to measure quality of government</a:t>
            </a:r>
            <a:endParaRPr lang="th-TH" dirty="0"/>
          </a:p>
        </p:txBody>
      </p:sp>
      <p:sp>
        <p:nvSpPr>
          <p:cNvPr id="3" name="Content Placeholder 2"/>
          <p:cNvSpPr>
            <a:spLocks noGrp="1"/>
          </p:cNvSpPr>
          <p:nvPr>
            <p:ph idx="1"/>
          </p:nvPr>
        </p:nvSpPr>
        <p:spPr/>
        <p:txBody>
          <a:bodyPr>
            <a:normAutofit fontScale="92500" lnSpcReduction="10000"/>
          </a:bodyPr>
          <a:lstStyle/>
          <a:p>
            <a:r>
              <a:rPr lang="en-US" dirty="0"/>
              <a:t>Governance indicator</a:t>
            </a:r>
          </a:p>
          <a:p>
            <a:r>
              <a:rPr lang="en-US" dirty="0"/>
              <a:t>Press freedom index</a:t>
            </a:r>
          </a:p>
          <a:p>
            <a:r>
              <a:rPr lang="en-US" dirty="0"/>
              <a:t>Regulatory quality</a:t>
            </a:r>
          </a:p>
          <a:p>
            <a:r>
              <a:rPr lang="en-US" dirty="0"/>
              <a:t>Political stability</a:t>
            </a:r>
          </a:p>
          <a:p>
            <a:r>
              <a:rPr lang="en-US" dirty="0"/>
              <a:t>Voice and accountability</a:t>
            </a:r>
          </a:p>
          <a:p>
            <a:r>
              <a:rPr lang="en-US" dirty="0"/>
              <a:t>Rule of law</a:t>
            </a:r>
          </a:p>
          <a:p>
            <a:r>
              <a:rPr lang="en-US" dirty="0">
                <a:hlinkClick r:id="rId2"/>
              </a:rPr>
              <a:t>www.govindicators.org</a:t>
            </a:r>
            <a:endParaRPr lang="en-US" dirty="0"/>
          </a:p>
          <a:p>
            <a:r>
              <a:rPr lang="en-US" dirty="0"/>
              <a:t>The Worldwide Governance Indicators (WGI) provided by the World Bank</a:t>
            </a:r>
          </a:p>
          <a:p>
            <a:pPr>
              <a:buNone/>
            </a:pPr>
            <a:endParaRPr lang="th-TH"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57</a:t>
            </a:fld>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67544" y="0"/>
            <a:ext cx="8219256" cy="1498178"/>
          </a:xfrm>
          <a:solidFill>
            <a:schemeClr val="accent6">
              <a:lumMod val="20000"/>
              <a:lumOff val="80000"/>
            </a:schemeClr>
          </a:solidFill>
        </p:spPr>
        <p:txBody>
          <a:bodyPr>
            <a:noAutofit/>
          </a:bodyPr>
          <a:lstStyle/>
          <a:p>
            <a:r>
              <a:rPr lang="en-US" sz="3600" dirty="0"/>
              <a:t>Can public policy make people happy?</a:t>
            </a:r>
          </a:p>
        </p:txBody>
      </p:sp>
      <p:sp>
        <p:nvSpPr>
          <p:cNvPr id="147459" name="Rectangle 3"/>
          <p:cNvSpPr>
            <a:spLocks noGrp="1" noChangeArrowheads="1"/>
          </p:cNvSpPr>
          <p:nvPr>
            <p:ph idx="1"/>
          </p:nvPr>
        </p:nvSpPr>
        <p:spPr>
          <a:xfrm>
            <a:off x="467544" y="1628800"/>
            <a:ext cx="8162080" cy="4439384"/>
          </a:xfrm>
        </p:spPr>
        <p:txBody>
          <a:bodyPr>
            <a:normAutofit/>
          </a:bodyPr>
          <a:lstStyle/>
          <a:p>
            <a:pPr>
              <a:lnSpc>
                <a:spcPct val="80000"/>
              </a:lnSpc>
            </a:pPr>
            <a:r>
              <a:rPr lang="en-US" sz="3600" dirty="0"/>
              <a:t>Public policy can more easily remove misery than augment happiness.</a:t>
            </a:r>
          </a:p>
          <a:p>
            <a:pPr>
              <a:lnSpc>
                <a:spcPct val="80000"/>
              </a:lnSpc>
            </a:pPr>
            <a:r>
              <a:rPr lang="en-US" sz="3600" dirty="0"/>
              <a:t>To live happily is an inward power of the soul” Aristotle</a:t>
            </a:r>
          </a:p>
          <a:p>
            <a:pPr>
              <a:lnSpc>
                <a:spcPct val="80000"/>
              </a:lnSpc>
            </a:pPr>
            <a:r>
              <a:rPr lang="en-US" sz="3600" dirty="0"/>
              <a:t>Hence, happiness depends on your </a:t>
            </a:r>
            <a:r>
              <a:rPr lang="en-US" sz="3600" b="1" dirty="0"/>
              <a:t>inner life </a:t>
            </a:r>
            <a:r>
              <a:rPr lang="en-US" sz="3600" dirty="0"/>
              <a:t>as much as on your outer circumstances.</a:t>
            </a:r>
          </a:p>
          <a:p>
            <a:pPr>
              <a:lnSpc>
                <a:spcPct val="80000"/>
              </a:lnSpc>
            </a:pPr>
            <a:endParaRPr lang="en-US" sz="2800" dirty="0"/>
          </a:p>
          <a:p>
            <a:pPr>
              <a:lnSpc>
                <a:spcPct val="80000"/>
              </a:lnSpc>
            </a:pPr>
            <a:endParaRPr lang="en-US" sz="2800" dirty="0"/>
          </a:p>
          <a:p>
            <a:pPr marL="0" indent="0">
              <a:buNone/>
            </a:pPr>
            <a:endParaRPr lang="en-US" sz="2800" dirty="0"/>
          </a:p>
        </p:txBody>
      </p:sp>
      <p:sp>
        <p:nvSpPr>
          <p:cNvPr id="4" name="Slide Number Placeholder 5"/>
          <p:cNvSpPr>
            <a:spLocks noGrp="1"/>
          </p:cNvSpPr>
          <p:nvPr>
            <p:ph type="sldNum" sz="quarter" idx="12"/>
          </p:nvPr>
        </p:nvSpPr>
        <p:spPr/>
        <p:txBody>
          <a:bodyPr/>
          <a:lstStyle/>
          <a:p>
            <a:fld id="{2F1845F3-90C8-43D6-BB70-06B590DD1990}" type="slidenum">
              <a:rPr lang="en-US"/>
              <a:pPr/>
              <a:t>58</a:t>
            </a:fld>
            <a:endParaRPr lang="en-US"/>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ChangeArrowheads="1"/>
          </p:cNvSpPr>
          <p:nvPr>
            <p:ph type="title"/>
          </p:nvPr>
        </p:nvSpPr>
        <p:spPr>
          <a:xfrm>
            <a:off x="467544" y="0"/>
            <a:ext cx="8219256" cy="1498178"/>
          </a:xfrm>
          <a:solidFill>
            <a:srgbClr val="FFFF00"/>
          </a:solidFill>
        </p:spPr>
        <p:txBody>
          <a:bodyPr>
            <a:noAutofit/>
          </a:bodyPr>
          <a:lstStyle/>
          <a:p>
            <a:r>
              <a:rPr lang="en-US" sz="3600" dirty="0"/>
              <a:t>International suicide statistics</a:t>
            </a:r>
          </a:p>
        </p:txBody>
      </p:sp>
      <p:sp>
        <p:nvSpPr>
          <p:cNvPr id="147459" name="Rectangle 3"/>
          <p:cNvSpPr>
            <a:spLocks noGrp="1" noChangeArrowheads="1"/>
          </p:cNvSpPr>
          <p:nvPr>
            <p:ph idx="1"/>
          </p:nvPr>
        </p:nvSpPr>
        <p:spPr>
          <a:xfrm>
            <a:off x="467544" y="1628800"/>
            <a:ext cx="8162080" cy="4439384"/>
          </a:xfrm>
        </p:spPr>
        <p:txBody>
          <a:bodyPr>
            <a:normAutofit/>
          </a:bodyPr>
          <a:lstStyle/>
          <a:p>
            <a:r>
              <a:rPr lang="en-US" sz="2800" dirty="0"/>
              <a:t>Over one million people die by suicide worldwide each year.</a:t>
            </a:r>
          </a:p>
          <a:p>
            <a:r>
              <a:rPr lang="en-US" sz="2800" dirty="0"/>
              <a:t>The global suicide rate is </a:t>
            </a:r>
            <a:r>
              <a:rPr lang="en-US" sz="2800" b="1" dirty="0">
                <a:solidFill>
                  <a:srgbClr val="FF0000"/>
                </a:solidFill>
              </a:rPr>
              <a:t>16</a:t>
            </a:r>
            <a:r>
              <a:rPr lang="en-US" sz="2800" dirty="0"/>
              <a:t> per 100,000 population</a:t>
            </a:r>
          </a:p>
          <a:p>
            <a:r>
              <a:rPr lang="en-US" sz="2800" dirty="0"/>
              <a:t>On average, one person dies by suicide every 40 seconds somewhere in the world.</a:t>
            </a:r>
          </a:p>
          <a:p>
            <a:r>
              <a:rPr lang="en-US" sz="2800" dirty="0"/>
              <a:t>1.8% of worldwide deaths are suicides.</a:t>
            </a:r>
          </a:p>
          <a:p>
            <a:r>
              <a:rPr lang="en-US" sz="2800" dirty="0"/>
              <a:t>Global suicide rates have increased 60% in the past 45 years.</a:t>
            </a:r>
          </a:p>
          <a:p>
            <a:pPr>
              <a:lnSpc>
                <a:spcPct val="80000"/>
              </a:lnSpc>
            </a:pPr>
            <a:endParaRPr lang="en-US" sz="2800" dirty="0"/>
          </a:p>
          <a:p>
            <a:pPr>
              <a:lnSpc>
                <a:spcPct val="80000"/>
              </a:lnSpc>
            </a:pPr>
            <a:endParaRPr lang="en-US" sz="2800" dirty="0">
              <a:solidFill>
                <a:schemeClr val="hlink"/>
              </a:solidFill>
            </a:endParaRPr>
          </a:p>
          <a:p>
            <a:pPr>
              <a:lnSpc>
                <a:spcPct val="80000"/>
              </a:lnSpc>
              <a:buFont typeface="Wingdings" pitchFamily="2" charset="2"/>
              <a:buNone/>
            </a:pPr>
            <a:endParaRPr lang="en-US" sz="2800" dirty="0"/>
          </a:p>
          <a:p>
            <a:pPr>
              <a:lnSpc>
                <a:spcPct val="80000"/>
              </a:lnSpc>
            </a:pPr>
            <a:endParaRPr lang="en-US" sz="2800" dirty="0"/>
          </a:p>
          <a:p>
            <a:pPr>
              <a:lnSpc>
                <a:spcPct val="80000"/>
              </a:lnSpc>
            </a:pPr>
            <a:endParaRPr lang="en-US" sz="2800" dirty="0"/>
          </a:p>
        </p:txBody>
      </p:sp>
      <p:sp>
        <p:nvSpPr>
          <p:cNvPr id="4" name="Slide Number Placeholder 5"/>
          <p:cNvSpPr>
            <a:spLocks noGrp="1"/>
          </p:cNvSpPr>
          <p:nvPr>
            <p:ph type="sldNum" sz="quarter" idx="12"/>
          </p:nvPr>
        </p:nvSpPr>
        <p:spPr/>
        <p:txBody>
          <a:bodyPr/>
          <a:lstStyle/>
          <a:p>
            <a:fld id="{2F1845F3-90C8-43D6-BB70-06B590DD1990}" type="slidenum">
              <a:rPr lang="en-US"/>
              <a:pPr/>
              <a:t>59</a:t>
            </a:fld>
            <a:endParaRPr lang="en-US"/>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DA5F63-643A-4F66-AB55-9AE33BC1A097}" type="slidenum">
              <a:rPr lang="en-US" smtClean="0"/>
              <a:pPr/>
              <a:t>60</a:t>
            </a:fld>
            <a:endParaRPr lang="en-US"/>
          </a:p>
        </p:txBody>
      </p:sp>
      <p:graphicFrame>
        <p:nvGraphicFramePr>
          <p:cNvPr id="3" name="Chart 2"/>
          <p:cNvGraphicFramePr/>
          <p:nvPr>
            <p:extLst>
              <p:ext uri="{D42A27DB-BD31-4B8C-83A1-F6EECF244321}">
                <p14:modId xmlns:p14="http://schemas.microsoft.com/office/powerpoint/2010/main" val="746028683"/>
              </p:ext>
            </p:extLst>
          </p:nvPr>
        </p:nvGraphicFramePr>
        <p:xfrm>
          <a:off x="251520" y="332656"/>
          <a:ext cx="8892480" cy="5810987"/>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DA5F63-643A-4F66-AB55-9AE33BC1A097}" type="slidenum">
              <a:rPr lang="en-US" smtClean="0"/>
              <a:pPr/>
              <a:t>61</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385" y="476672"/>
            <a:ext cx="7828955"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67544" y="6453336"/>
            <a:ext cx="3073405" cy="369332"/>
          </a:xfrm>
          <a:prstGeom prst="rect">
            <a:avLst/>
          </a:prstGeom>
          <a:noFill/>
        </p:spPr>
        <p:txBody>
          <a:bodyPr wrap="none" rtlCol="0">
            <a:spAutoFit/>
          </a:bodyPr>
          <a:lstStyle/>
          <a:p>
            <a:r>
              <a:rPr lang="en-US" dirty="0"/>
              <a:t>Source: www.suicide.org</a:t>
            </a:r>
          </a:p>
        </p:txBody>
      </p:sp>
    </p:spTree>
    <p:extLst>
      <p:ext uri="{BB962C8B-B14F-4D97-AF65-F5344CB8AC3E}">
        <p14:creationId xmlns:p14="http://schemas.microsoft.com/office/powerpoint/2010/main" val="338394245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solidFill>
            <a:srgbClr val="92D050"/>
          </a:solidFill>
        </p:spPr>
        <p:txBody>
          <a:bodyPr>
            <a:normAutofit fontScale="90000"/>
          </a:bodyPr>
          <a:lstStyle/>
          <a:p>
            <a:r>
              <a:rPr lang="en-US" dirty="0"/>
              <a:t>The 12th National Economic and Social Development Plan (2017-2022)</a:t>
            </a:r>
          </a:p>
        </p:txBody>
      </p:sp>
      <p:sp>
        <p:nvSpPr>
          <p:cNvPr id="2" name="Content Placeholder 1"/>
          <p:cNvSpPr>
            <a:spLocks noGrp="1"/>
          </p:cNvSpPr>
          <p:nvPr>
            <p:ph idx="1"/>
          </p:nvPr>
        </p:nvSpPr>
        <p:spPr/>
        <p:txBody>
          <a:bodyPr>
            <a:normAutofit fontScale="92500" lnSpcReduction="20000"/>
          </a:bodyPr>
          <a:lstStyle/>
          <a:p>
            <a:r>
              <a:rPr lang="en-US" dirty="0"/>
              <a:t>Strengthen competitiveness</a:t>
            </a:r>
          </a:p>
          <a:p>
            <a:r>
              <a:rPr lang="en-US" dirty="0"/>
              <a:t>Reduce income inequality</a:t>
            </a:r>
          </a:p>
          <a:p>
            <a:r>
              <a:rPr lang="en-US" dirty="0"/>
              <a:t>Provide safety net for the ageing population</a:t>
            </a:r>
          </a:p>
          <a:p>
            <a:r>
              <a:rPr lang="en-US" dirty="0"/>
              <a:t>Infrastructure development and logistics</a:t>
            </a:r>
          </a:p>
          <a:p>
            <a:r>
              <a:rPr lang="en-US" dirty="0"/>
              <a:t>Special economic zones</a:t>
            </a:r>
          </a:p>
          <a:p>
            <a:r>
              <a:rPr lang="en-US" dirty="0"/>
              <a:t>Cooperation with neighboring countries for greater connectivity</a:t>
            </a:r>
          </a:p>
          <a:p>
            <a:r>
              <a:rPr lang="en-US" dirty="0"/>
              <a:t>Development of technology and innovation by increasing R&amp;D expenditures (Thailand 4.0 Model)</a:t>
            </a:r>
          </a:p>
          <a:p>
            <a:endParaRPr lang="en-US" dirty="0"/>
          </a:p>
        </p:txBody>
      </p:sp>
      <p:sp>
        <p:nvSpPr>
          <p:cNvPr id="4" name="Slide Number Placeholder 3"/>
          <p:cNvSpPr>
            <a:spLocks noGrp="1"/>
          </p:cNvSpPr>
          <p:nvPr>
            <p:ph type="sldNum" sz="quarter" idx="12"/>
          </p:nvPr>
        </p:nvSpPr>
        <p:spPr/>
        <p:txBody>
          <a:bodyPr/>
          <a:lstStyle/>
          <a:p>
            <a:fld id="{04BA1DB5-C9A6-4BA6-99E5-91A84F5CDBD3}" type="slidenum">
              <a:rPr lang="en-US" smtClean="0"/>
              <a:pPr/>
              <a:t>62</a:t>
            </a:fld>
            <a:endParaRPr lang="en-US"/>
          </a:p>
        </p:txBody>
      </p:sp>
    </p:spTree>
    <p:extLst>
      <p:ext uri="{BB962C8B-B14F-4D97-AF65-F5344CB8AC3E}">
        <p14:creationId xmlns:p14="http://schemas.microsoft.com/office/powerpoint/2010/main" val="33172256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2"/>
          <p:cNvSpPr>
            <a:spLocks noGrp="1" noChangeArrowheads="1"/>
          </p:cNvSpPr>
          <p:nvPr>
            <p:ph type="title"/>
          </p:nvPr>
        </p:nvSpPr>
        <p:spPr>
          <a:xfrm>
            <a:off x="395536" y="24654"/>
            <a:ext cx="8229600" cy="706090"/>
          </a:xfrm>
        </p:spPr>
        <p:txBody>
          <a:bodyPr>
            <a:normAutofit fontScale="90000"/>
          </a:bodyPr>
          <a:lstStyle/>
          <a:p>
            <a:r>
              <a:rPr lang="en-US" dirty="0"/>
              <a:t>Review questions</a:t>
            </a:r>
          </a:p>
        </p:txBody>
      </p:sp>
      <p:sp>
        <p:nvSpPr>
          <p:cNvPr id="186371" name="Rectangle 3"/>
          <p:cNvSpPr>
            <a:spLocks noGrp="1" noChangeArrowheads="1"/>
          </p:cNvSpPr>
          <p:nvPr>
            <p:ph idx="1"/>
          </p:nvPr>
        </p:nvSpPr>
        <p:spPr>
          <a:xfrm>
            <a:off x="683568" y="908720"/>
            <a:ext cx="8064896" cy="5760640"/>
          </a:xfrm>
        </p:spPr>
        <p:txBody>
          <a:bodyPr>
            <a:normAutofit/>
          </a:bodyPr>
          <a:lstStyle/>
          <a:p>
            <a:pPr>
              <a:lnSpc>
                <a:spcPct val="80000"/>
              </a:lnSpc>
              <a:buNone/>
            </a:pPr>
            <a:r>
              <a:rPr lang="en-US" sz="2600" dirty="0"/>
              <a:t>1. Explain how Thailand’s economic development plans evolved around development theories and changing socio-political environment.</a:t>
            </a:r>
          </a:p>
          <a:p>
            <a:pPr>
              <a:lnSpc>
                <a:spcPct val="80000"/>
              </a:lnSpc>
              <a:buNone/>
            </a:pPr>
            <a:r>
              <a:rPr lang="en-US" sz="2600" dirty="0"/>
              <a:t>2. Utilize Layard’s sources of happiness to  examine the impact of economic development on happiness of the Thais over the past three decades.</a:t>
            </a:r>
          </a:p>
          <a:p>
            <a:pPr>
              <a:lnSpc>
                <a:spcPct val="80000"/>
              </a:lnSpc>
              <a:buNone/>
            </a:pPr>
            <a:r>
              <a:rPr lang="en-US" sz="2600" dirty="0"/>
              <a:t>3. Select two development plans that you think  they had provided the most important contribution to the Thai economy. Provide evidence to support your arguments.</a:t>
            </a:r>
          </a:p>
          <a:p>
            <a:pPr>
              <a:lnSpc>
                <a:spcPct val="80000"/>
              </a:lnSpc>
              <a:buNone/>
            </a:pPr>
            <a:r>
              <a:rPr lang="en-US" sz="2600" dirty="0"/>
              <a:t>4. Can sufficient economy principle serve as immunization for a country under  globalization?</a:t>
            </a:r>
          </a:p>
          <a:p>
            <a:pPr>
              <a:lnSpc>
                <a:spcPct val="80000"/>
              </a:lnSpc>
              <a:buNone/>
            </a:pPr>
            <a:r>
              <a:rPr lang="en-US" sz="2600" dirty="0"/>
              <a:t>5. Is Gross National Happiness  (GNH)more superior than Gross National Product (GNP)?</a:t>
            </a:r>
          </a:p>
          <a:p>
            <a:pPr>
              <a:lnSpc>
                <a:spcPct val="80000"/>
              </a:lnSpc>
              <a:buNone/>
            </a:pPr>
            <a:r>
              <a:rPr lang="en-US" sz="2600" dirty="0"/>
              <a:t>6. Is there still  any sign of economic backwardness in Thailand in 2017?  Are we ready for Thailand 4.0 model of development? Is it a claptrap?</a:t>
            </a:r>
          </a:p>
          <a:p>
            <a:pPr>
              <a:lnSpc>
                <a:spcPct val="80000"/>
              </a:lnSpc>
              <a:buNone/>
            </a:pPr>
            <a:endParaRPr lang="en-US" sz="3000" dirty="0"/>
          </a:p>
          <a:p>
            <a:pPr>
              <a:lnSpc>
                <a:spcPct val="80000"/>
              </a:lnSpc>
            </a:pPr>
            <a:endParaRPr lang="en-US" sz="3000" dirty="0"/>
          </a:p>
          <a:p>
            <a:pPr>
              <a:lnSpc>
                <a:spcPct val="80000"/>
              </a:lnSpc>
            </a:pPr>
            <a:endParaRPr lang="en-US" sz="3000" dirty="0"/>
          </a:p>
          <a:p>
            <a:pPr>
              <a:lnSpc>
                <a:spcPct val="80000"/>
              </a:lnSpc>
            </a:pPr>
            <a:endParaRPr lang="en-US" sz="3000" dirty="0"/>
          </a:p>
        </p:txBody>
      </p:sp>
      <p:sp>
        <p:nvSpPr>
          <p:cNvPr id="4" name="Slide Number Placeholder 5"/>
          <p:cNvSpPr>
            <a:spLocks noGrp="1"/>
          </p:cNvSpPr>
          <p:nvPr>
            <p:ph type="sldNum" sz="quarter" idx="12"/>
          </p:nvPr>
        </p:nvSpPr>
        <p:spPr/>
        <p:txBody>
          <a:bodyPr/>
          <a:lstStyle/>
          <a:p>
            <a:fld id="{2A9147E7-235F-4E20-ABF4-12633209F14E}" type="slidenum">
              <a:rPr lang="en-US"/>
              <a:pPr/>
              <a:t>63</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2085</TotalTime>
  <Words>3454</Words>
  <Application>Microsoft Office PowerPoint</Application>
  <PresentationFormat>On-screen Show (4:3)</PresentationFormat>
  <Paragraphs>371</Paragraphs>
  <Slides>63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63</vt:i4>
      </vt:variant>
    </vt:vector>
  </HeadingPairs>
  <TitlesOfParts>
    <vt:vector size="71" baseType="lpstr">
      <vt:lpstr>SimSun</vt:lpstr>
      <vt:lpstr>Angsana New</vt:lpstr>
      <vt:lpstr>Arial</vt:lpstr>
      <vt:lpstr>Calibri</vt:lpstr>
      <vt:lpstr>Cordia New</vt:lpstr>
      <vt:lpstr>Verdana</vt:lpstr>
      <vt:lpstr>Wingdings</vt:lpstr>
      <vt:lpstr>Office Theme</vt:lpstr>
      <vt:lpstr>EE 460: Thai Economy  Early development theories Rethinking growth strategies The Middle Income Trap Why Nations Fail   by Acemoglu and Robinson Thailand’s National Economic and Social Development Plans  Sources of Happiness Fragile states  Bhanupong Lecture 2</vt:lpstr>
      <vt:lpstr>Main Themes</vt:lpstr>
      <vt:lpstr>Middle vs. Upper Income Countries From $10,000 to $20,000</vt:lpstr>
      <vt:lpstr>Countries which doubled real per capita GDP since 1990:</vt:lpstr>
      <vt:lpstr>Middle-Income Trap</vt:lpstr>
      <vt:lpstr>GDP per capita can be raised over the long term by means of: </vt:lpstr>
      <vt:lpstr>Rethinking growth strategy: new development theories</vt:lpstr>
      <vt:lpstr>Early Development Theories</vt:lpstr>
      <vt:lpstr>Alexander Gerschenkron, Economic Backwardness in Historical Perspective: A Book of Essays. Cambridge, MA: Belknap Press of Harvard University Press, 1962. 456 pp.</vt:lpstr>
      <vt:lpstr>Economic Backwardness</vt:lpstr>
      <vt:lpstr>Gershcenkron: The more backwardness, the more intervention is  required</vt:lpstr>
      <vt:lpstr>Gershcenkron’s Historical Perspective</vt:lpstr>
      <vt:lpstr>Gerschenkron,  Alexander.  Economic Backwardness in Historical Perspective. </vt:lpstr>
      <vt:lpstr> Lewis( 1954): Dual economy, surplus labor </vt:lpstr>
      <vt:lpstr>Lewis’s Dual economy</vt:lpstr>
      <vt:lpstr>PowerPoint Presentation</vt:lpstr>
      <vt:lpstr>Lewis’ Strategy: Shift labor from agriculture to manufacturing</vt:lpstr>
      <vt:lpstr>Rosenstein-Rodan (1961)  The Big Push Theory</vt:lpstr>
      <vt:lpstr>Raul Prebisch  The American Economic Review ( 1959)</vt:lpstr>
      <vt:lpstr>The Singer-Prebisch thesis </vt:lpstr>
      <vt:lpstr>PowerPoint Presentation</vt:lpstr>
      <vt:lpstr>The Singer-Prebisch thesis </vt:lpstr>
      <vt:lpstr>The Singer-Prebisch thesis </vt:lpstr>
      <vt:lpstr>Rostow, W.W. The Stages of Economic Growth.  Cambridge: Cambridge University Press, 1971 </vt:lpstr>
      <vt:lpstr>Rostow, W.W. The Stages of Economic Growth.     </vt:lpstr>
      <vt:lpstr>A HISTORICAL PATTERN OF ECONOMIC GROWTH IN DEVELOPING COUNTRIES The Developing economies 1(1) 1962 Kaname Akamatsu </vt:lpstr>
      <vt:lpstr>Flying geese paradigm</vt:lpstr>
      <vt:lpstr>PowerPoint Presentation</vt:lpstr>
      <vt:lpstr>Kaname Akamatsu The metaphor of flying wild geese</vt:lpstr>
      <vt:lpstr>The FDI-driven economy </vt:lpstr>
      <vt:lpstr>How many years would it take to double GDP? The rule of 72</vt:lpstr>
      <vt:lpstr>There's No Such Thing as an Economic Miracle</vt:lpstr>
      <vt:lpstr>The ability to maintain steady growth </vt:lpstr>
      <vt:lpstr>The lucky country: Australia’s long boom</vt:lpstr>
      <vt:lpstr>Successful growers avoided downturns and kept growth steady  Number of years(1960-2002) which growth rate was:</vt:lpstr>
      <vt:lpstr>A Model of Asian Tigers</vt:lpstr>
      <vt:lpstr>Timeline of Thailand’s development planning</vt:lpstr>
      <vt:lpstr>Early economic plans: Objectives and Missions</vt:lpstr>
      <vt:lpstr>Economic and Social Development Plans</vt:lpstr>
      <vt:lpstr>Economic and Social Development Plans</vt:lpstr>
      <vt:lpstr>Trend of (indicative) economic plans</vt:lpstr>
      <vt:lpstr>A policy shift in the 10th plan (2007-2011)</vt:lpstr>
      <vt:lpstr>The 11th National Economic and Social Development Plan (2012-2016)</vt:lpstr>
      <vt:lpstr>Richard Layard Happiness New York:  Penguin Press, 2005</vt:lpstr>
      <vt:lpstr>Sources of happiness</vt:lpstr>
      <vt:lpstr>What makes people happy</vt:lpstr>
      <vt:lpstr>Fragile States</vt:lpstr>
      <vt:lpstr>PowerPoint Presentation</vt:lpstr>
      <vt:lpstr>Economic Indicators</vt:lpstr>
      <vt:lpstr>Political and Military Indicators</vt:lpstr>
      <vt:lpstr>Political and Military Indicators</vt:lpstr>
      <vt:lpstr>Thailand’s Fragile State Index in comparison  (2014): 77.0 Fractionalized Elites: 9.5 Human right: 7.4 Legitimacy of state: 7.1</vt:lpstr>
      <vt:lpstr>Why Nations Fail</vt:lpstr>
      <vt:lpstr>Extractive institutions</vt:lpstr>
      <vt:lpstr>Inclusive institutions</vt:lpstr>
      <vt:lpstr> Examples of inclusive and extractive institutions  </vt:lpstr>
      <vt:lpstr>How to measure quality of government</vt:lpstr>
      <vt:lpstr>Can public policy make people happy?</vt:lpstr>
      <vt:lpstr>International suicide statistics</vt:lpstr>
      <vt:lpstr>PowerPoint Presentation</vt:lpstr>
      <vt:lpstr>PowerPoint Presentation</vt:lpstr>
      <vt:lpstr>The 12th National Economic and Social Development Plan (2017-2022)</vt:lpstr>
      <vt:lpstr>Review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EE460 Chapter 2: Agriculture</dc:title>
  <dc:creator>Compaq</dc:creator>
  <cp:lastModifiedBy>pa nu</cp:lastModifiedBy>
  <cp:revision>243</cp:revision>
  <dcterms:created xsi:type="dcterms:W3CDTF">2003-01-12T10:57:02Z</dcterms:created>
  <dcterms:modified xsi:type="dcterms:W3CDTF">2017-08-16T05:38:42Z</dcterms:modified>
</cp:coreProperties>
</file>