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notesSlides/notesSlide48.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emf" ContentType="image/x-emf"/>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46.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ppt/notesSlides/notesSlide4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Default Extension="vml" ContentType="application/vnd.openxmlformats-officedocument.vmlDrawing"/>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Default Extension="wmf" ContentType="image/x-wmf"/>
  <Default Extension="xls" ContentType="application/vnd.ms-exce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52"/>
  </p:notesMasterIdLst>
  <p:sldIdLst>
    <p:sldId id="290" r:id="rId2"/>
    <p:sldId id="318" r:id="rId3"/>
    <p:sldId id="319" r:id="rId4"/>
    <p:sldId id="321" r:id="rId5"/>
    <p:sldId id="322" r:id="rId6"/>
    <p:sldId id="324" r:id="rId7"/>
    <p:sldId id="325" r:id="rId8"/>
    <p:sldId id="327" r:id="rId9"/>
    <p:sldId id="328" r:id="rId10"/>
    <p:sldId id="329" r:id="rId11"/>
    <p:sldId id="330" r:id="rId12"/>
    <p:sldId id="331" r:id="rId13"/>
    <p:sldId id="332" r:id="rId14"/>
    <p:sldId id="337" r:id="rId15"/>
    <p:sldId id="338" r:id="rId16"/>
    <p:sldId id="339" r:id="rId17"/>
    <p:sldId id="340" r:id="rId18"/>
    <p:sldId id="341" r:id="rId19"/>
    <p:sldId id="342" r:id="rId20"/>
    <p:sldId id="344" r:id="rId21"/>
    <p:sldId id="345" r:id="rId22"/>
    <p:sldId id="346" r:id="rId23"/>
    <p:sldId id="347" r:id="rId24"/>
    <p:sldId id="348" r:id="rId25"/>
    <p:sldId id="349" r:id="rId26"/>
    <p:sldId id="350" r:id="rId27"/>
    <p:sldId id="351" r:id="rId28"/>
    <p:sldId id="354" r:id="rId29"/>
    <p:sldId id="356" r:id="rId30"/>
    <p:sldId id="355" r:id="rId31"/>
    <p:sldId id="357" r:id="rId32"/>
    <p:sldId id="360" r:id="rId33"/>
    <p:sldId id="361" r:id="rId34"/>
    <p:sldId id="362" r:id="rId35"/>
    <p:sldId id="363" r:id="rId36"/>
    <p:sldId id="364" r:id="rId37"/>
    <p:sldId id="365" r:id="rId38"/>
    <p:sldId id="366" r:id="rId39"/>
    <p:sldId id="367" r:id="rId40"/>
    <p:sldId id="368" r:id="rId41"/>
    <p:sldId id="369" r:id="rId42"/>
    <p:sldId id="370" r:id="rId43"/>
    <p:sldId id="371" r:id="rId44"/>
    <p:sldId id="372" r:id="rId45"/>
    <p:sldId id="374" r:id="rId46"/>
    <p:sldId id="375" r:id="rId47"/>
    <p:sldId id="376" r:id="rId48"/>
    <p:sldId id="379" r:id="rId49"/>
    <p:sldId id="380" r:id="rId50"/>
    <p:sldId id="382" r:id="rId51"/>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charset="0"/>
        <a:ea typeface="+mn-ea"/>
        <a:cs typeface="Angsana New" pitchFamily="18" charset="-34"/>
      </a:defRPr>
    </a:lvl1pPr>
    <a:lvl2pPr marL="457200" algn="l" rtl="0" fontAlgn="base">
      <a:spcBef>
        <a:spcPct val="0"/>
      </a:spcBef>
      <a:spcAft>
        <a:spcPct val="0"/>
      </a:spcAft>
      <a:defRPr sz="2800" kern="1200">
        <a:solidFill>
          <a:schemeClr val="tx1"/>
        </a:solidFill>
        <a:latin typeface="Arial" charset="0"/>
        <a:ea typeface="+mn-ea"/>
        <a:cs typeface="Angsana New" pitchFamily="18" charset="-34"/>
      </a:defRPr>
    </a:lvl2pPr>
    <a:lvl3pPr marL="914400" algn="l" rtl="0" fontAlgn="base">
      <a:spcBef>
        <a:spcPct val="0"/>
      </a:spcBef>
      <a:spcAft>
        <a:spcPct val="0"/>
      </a:spcAft>
      <a:defRPr sz="2800" kern="1200">
        <a:solidFill>
          <a:schemeClr val="tx1"/>
        </a:solidFill>
        <a:latin typeface="Arial" charset="0"/>
        <a:ea typeface="+mn-ea"/>
        <a:cs typeface="Angsana New" pitchFamily="18" charset="-34"/>
      </a:defRPr>
    </a:lvl3pPr>
    <a:lvl4pPr marL="1371600" algn="l" rtl="0" fontAlgn="base">
      <a:spcBef>
        <a:spcPct val="0"/>
      </a:spcBef>
      <a:spcAft>
        <a:spcPct val="0"/>
      </a:spcAft>
      <a:defRPr sz="2800" kern="1200">
        <a:solidFill>
          <a:schemeClr val="tx1"/>
        </a:solidFill>
        <a:latin typeface="Arial" charset="0"/>
        <a:ea typeface="+mn-ea"/>
        <a:cs typeface="Angsana New" pitchFamily="18" charset="-34"/>
      </a:defRPr>
    </a:lvl4pPr>
    <a:lvl5pPr marL="1828800" algn="l" rtl="0" fontAlgn="base">
      <a:spcBef>
        <a:spcPct val="0"/>
      </a:spcBef>
      <a:spcAft>
        <a:spcPct val="0"/>
      </a:spcAft>
      <a:defRPr sz="2800" kern="1200">
        <a:solidFill>
          <a:schemeClr val="tx1"/>
        </a:solidFill>
        <a:latin typeface="Arial" charset="0"/>
        <a:ea typeface="+mn-ea"/>
        <a:cs typeface="Angsana New" pitchFamily="18" charset="-34"/>
      </a:defRPr>
    </a:lvl5pPr>
    <a:lvl6pPr marL="2286000" algn="l" defTabSz="914400" rtl="0" eaLnBrk="1" latinLnBrk="0" hangingPunct="1">
      <a:defRPr sz="2800" kern="1200">
        <a:solidFill>
          <a:schemeClr val="tx1"/>
        </a:solidFill>
        <a:latin typeface="Arial" charset="0"/>
        <a:ea typeface="+mn-ea"/>
        <a:cs typeface="Angsana New" pitchFamily="18" charset="-34"/>
      </a:defRPr>
    </a:lvl6pPr>
    <a:lvl7pPr marL="2743200" algn="l" defTabSz="914400" rtl="0" eaLnBrk="1" latinLnBrk="0" hangingPunct="1">
      <a:defRPr sz="2800" kern="1200">
        <a:solidFill>
          <a:schemeClr val="tx1"/>
        </a:solidFill>
        <a:latin typeface="Arial" charset="0"/>
        <a:ea typeface="+mn-ea"/>
        <a:cs typeface="Angsana New" pitchFamily="18" charset="-34"/>
      </a:defRPr>
    </a:lvl7pPr>
    <a:lvl8pPr marL="3200400" algn="l" defTabSz="914400" rtl="0" eaLnBrk="1" latinLnBrk="0" hangingPunct="1">
      <a:defRPr sz="2800" kern="1200">
        <a:solidFill>
          <a:schemeClr val="tx1"/>
        </a:solidFill>
        <a:latin typeface="Arial" charset="0"/>
        <a:ea typeface="+mn-ea"/>
        <a:cs typeface="Angsana New" pitchFamily="18" charset="-34"/>
      </a:defRPr>
    </a:lvl8pPr>
    <a:lvl9pPr marL="3657600" algn="l" defTabSz="914400" rtl="0" eaLnBrk="1" latinLnBrk="0" hangingPunct="1">
      <a:defRPr sz="2800" kern="1200">
        <a:solidFill>
          <a:schemeClr val="tx1"/>
        </a:solidFill>
        <a:latin typeface="Arial"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0000"/>
    <a:srgbClr val="CCECFF"/>
    <a:srgbClr val="9966FF"/>
    <a:srgbClr val="9999FF"/>
    <a:srgbClr val="6600CC"/>
    <a:srgbClr val="FF99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15620"/>
    <p:restoredTop sz="93519" autoAdjust="0"/>
  </p:normalViewPr>
  <p:slideViewPr>
    <p:cSldViewPr>
      <p:cViewPr varScale="1">
        <p:scale>
          <a:sx n="68" d="100"/>
          <a:sy n="68" d="100"/>
        </p:scale>
        <p:origin x="-1212" y="-102"/>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notesViewPr>
    <p:cSldViewPr>
      <p:cViewPr varScale="1">
        <p:scale>
          <a:sx n="60" d="100"/>
          <a:sy n="60" d="100"/>
        </p:scale>
        <p:origin x="-2916" y="-90"/>
      </p:cViewPr>
      <p:guideLst>
        <p:guide orient="horz" pos="3223"/>
        <p:guide pos="2236"/>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lvl1pPr algn="r" defTabSz="990600">
              <a:defRPr sz="1300">
                <a:latin typeface="Arial" pitchFamily="34" charset="0"/>
              </a:defRPr>
            </a:lvl1pPr>
          </a:lstStyle>
          <a:p>
            <a:pPr>
              <a:defRPr/>
            </a:pPr>
            <a:endParaRPr lang="th-TH"/>
          </a:p>
        </p:txBody>
      </p:sp>
      <p:sp>
        <p:nvSpPr>
          <p:cNvPr id="56324" name="Rectangle 4"/>
          <p:cNvSpPr>
            <a:spLocks noGrp="1" noRot="1" noChangeAspect="1" noChangeArrowheads="1" noTextEdit="1"/>
          </p:cNvSpPr>
          <p:nvPr>
            <p:ph type="sldImg" idx="2"/>
          </p:nvPr>
        </p:nvSpPr>
        <p:spPr bwMode="auto">
          <a:xfrm>
            <a:off x="990600" y="768350"/>
            <a:ext cx="5118100" cy="3836988"/>
          </a:xfrm>
          <a:prstGeom prst="rect">
            <a:avLst/>
          </a:prstGeom>
          <a:noFill/>
          <a:ln w="9525">
            <a:solidFill>
              <a:srgbClr val="000000"/>
            </a:solidFill>
            <a:miter lim="800000"/>
            <a:headEnd/>
            <a:tailEnd/>
          </a:ln>
        </p:spPr>
      </p:sp>
      <p:sp>
        <p:nvSpPr>
          <p:cNvPr id="1218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48" tIns="49524" rIns="99048" bIns="49524" numCol="1" anchor="t" anchorCtr="0" compatLnSpc="1">
            <a:prstTxWarp prst="textNoShape">
              <a:avLst/>
            </a:prstTxWarp>
          </a:bodyPr>
          <a:lstStyle/>
          <a:p>
            <a:pPr lvl="0"/>
            <a:r>
              <a:rPr lang="th-TH" noProof="0" smtClean="0"/>
              <a:t>Click to edit Master text styles</a:t>
            </a:r>
          </a:p>
          <a:p>
            <a:pPr lvl="1"/>
            <a:r>
              <a:rPr lang="th-TH" noProof="0" smtClean="0"/>
              <a:t>Second level</a:t>
            </a:r>
          </a:p>
          <a:p>
            <a:pPr lvl="2"/>
            <a:r>
              <a:rPr lang="th-TH" noProof="0" smtClean="0"/>
              <a:t>Third level</a:t>
            </a:r>
          </a:p>
          <a:p>
            <a:pPr lvl="3"/>
            <a:r>
              <a:rPr lang="th-TH" noProof="0" smtClean="0"/>
              <a:t>Fourth level</a:t>
            </a:r>
          </a:p>
          <a:p>
            <a:pPr lvl="4"/>
            <a:r>
              <a:rPr lang="th-TH" noProof="0" smtClean="0"/>
              <a:t>Fifth level</a:t>
            </a:r>
          </a:p>
        </p:txBody>
      </p:sp>
      <p:sp>
        <p:nvSpPr>
          <p:cNvPr id="1218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defTabSz="990600">
              <a:defRPr sz="1300">
                <a:latin typeface="Arial" pitchFamily="34" charset="0"/>
              </a:defRPr>
            </a:lvl1pPr>
          </a:lstStyle>
          <a:p>
            <a:pPr>
              <a:defRPr/>
            </a:pPr>
            <a:endParaRPr lang="th-TH"/>
          </a:p>
        </p:txBody>
      </p:sp>
      <p:sp>
        <p:nvSpPr>
          <p:cNvPr id="1218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48" tIns="49524" rIns="99048" bIns="49524" numCol="1" anchor="b" anchorCtr="0" compatLnSpc="1">
            <a:prstTxWarp prst="textNoShape">
              <a:avLst/>
            </a:prstTxWarp>
          </a:bodyPr>
          <a:lstStyle>
            <a:lvl1pPr algn="r" defTabSz="990600">
              <a:defRPr sz="1300">
                <a:latin typeface="Arial" pitchFamily="34" charset="0"/>
              </a:defRPr>
            </a:lvl1pPr>
          </a:lstStyle>
          <a:p>
            <a:pPr>
              <a:defRPr/>
            </a:pPr>
            <a:fld id="{8C2A600A-85AE-49E6-A274-89E03923E2D8}" type="slidenum">
              <a:rPr lang="en-US"/>
              <a:pPr>
                <a:defRPr/>
              </a:pPr>
              <a:t>‹#›</a:t>
            </a:fld>
            <a:endParaRPr lang="th-TH"/>
          </a:p>
        </p:txBody>
      </p:sp>
    </p:spTree>
    <p:extLst>
      <p:ext uri="{BB962C8B-B14F-4D97-AF65-F5344CB8AC3E}">
        <p14:creationId xmlns="" xmlns:p14="http://schemas.microsoft.com/office/powerpoint/2010/main" val="28634106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Angsana New" pitchFamily="18" charset="-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p:spPr>
        <p:txBody>
          <a:bodyPr/>
          <a:lstStyle/>
          <a:p>
            <a:fld id="{FEB4EC1F-952A-4967-9D4D-FE5F19D822CC}" type="slidenum">
              <a:rPr lang="en-US" smtClean="0">
                <a:latin typeface="Arial" charset="0"/>
              </a:rPr>
              <a:pPr/>
              <a:t>1</a:t>
            </a:fld>
            <a:endParaRPr lang="th-TH" smtClean="0">
              <a:latin typeface="Arial" charset="0"/>
            </a:endParaRPr>
          </a:p>
        </p:txBody>
      </p:sp>
      <p:sp>
        <p:nvSpPr>
          <p:cNvPr id="57347" name="Rectangle 2"/>
          <p:cNvSpPr>
            <a:spLocks noGrp="1" noRot="1" noChangeAspect="1" noChangeArrowheads="1" noTextEdit="1"/>
          </p:cNvSpPr>
          <p:nvPr>
            <p:ph type="sldImg"/>
          </p:nvPr>
        </p:nvSpPr>
        <p:spPr>
          <a:xfrm>
            <a:off x="992188" y="768350"/>
            <a:ext cx="5116512" cy="3836988"/>
          </a:xfrm>
          <a:ln/>
        </p:spPr>
      </p:sp>
      <p:sp>
        <p:nvSpPr>
          <p:cNvPr id="57348" name="Rectangle 3"/>
          <p:cNvSpPr>
            <a:spLocks noGrp="1" noChangeArrowheads="1"/>
          </p:cNvSpPr>
          <p:nvPr>
            <p:ph type="body" idx="1"/>
          </p:nvPr>
        </p:nvSpPr>
        <p:spPr>
          <a:noFill/>
          <a:ln/>
        </p:spPr>
        <p:txBody>
          <a:bodyPr/>
          <a:lstStyle/>
          <a:p>
            <a:pPr eaLnBrk="1" hangingPunct="1"/>
            <a:endParaRPr lang="en-US" sz="1800" dirty="0"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11600C22-AF37-4E9D-858A-B087CE75AA02}" type="slidenum">
              <a:rPr lang="en-US" smtClean="0"/>
              <a:pPr/>
              <a:t>2</a:t>
            </a:fld>
            <a:endParaRPr lang="th-TH" smtClean="0"/>
          </a:p>
        </p:txBody>
      </p:sp>
      <p:sp>
        <p:nvSpPr>
          <p:cNvPr id="86019" name="Rectangle 2"/>
          <p:cNvSpPr>
            <a:spLocks noGrp="1" noRot="1" noChangeAspect="1" noChangeArrowheads="1" noTextEdit="1"/>
          </p:cNvSpPr>
          <p:nvPr>
            <p:ph type="sldImg"/>
          </p:nvPr>
        </p:nvSpPr>
        <p:spPr>
          <a:xfrm>
            <a:off x="992188" y="768350"/>
            <a:ext cx="5114925" cy="3836988"/>
          </a:xfrm>
          <a:ln/>
        </p:spPr>
      </p:sp>
      <p:sp>
        <p:nvSpPr>
          <p:cNvPr id="860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C2B80EBF-8BBE-4690-BAF3-59CA53C9B72B}" type="slidenum">
              <a:rPr lang="en-US" smtClean="0"/>
              <a:pPr/>
              <a:t>3</a:t>
            </a:fld>
            <a:endParaRPr lang="th-TH" smtClean="0"/>
          </a:p>
        </p:txBody>
      </p:sp>
      <p:sp>
        <p:nvSpPr>
          <p:cNvPr id="87043" name="Rectangle 2"/>
          <p:cNvSpPr>
            <a:spLocks noGrp="1" noRot="1" noChangeAspect="1" noChangeArrowheads="1" noTextEdit="1"/>
          </p:cNvSpPr>
          <p:nvPr>
            <p:ph type="sldImg"/>
          </p:nvPr>
        </p:nvSpPr>
        <p:spPr>
          <a:xfrm>
            <a:off x="992188" y="768350"/>
            <a:ext cx="5114925" cy="3836988"/>
          </a:xfrm>
          <a:ln/>
        </p:spPr>
      </p:sp>
      <p:sp>
        <p:nvSpPr>
          <p:cNvPr id="870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E401DBEF-8CAA-4E9F-925C-C6F14E2C3552}" type="slidenum">
              <a:rPr lang="en-US" smtClean="0"/>
              <a:pPr/>
              <a:t>4</a:t>
            </a:fld>
            <a:endParaRPr lang="th-TH" smtClean="0"/>
          </a:p>
        </p:txBody>
      </p:sp>
      <p:sp>
        <p:nvSpPr>
          <p:cNvPr id="89091" name="Rectangle 2"/>
          <p:cNvSpPr>
            <a:spLocks noGrp="1" noRot="1" noChangeAspect="1" noChangeArrowheads="1" noTextEdit="1"/>
          </p:cNvSpPr>
          <p:nvPr>
            <p:ph type="sldImg"/>
          </p:nvPr>
        </p:nvSpPr>
        <p:spPr>
          <a:xfrm>
            <a:off x="992188" y="768350"/>
            <a:ext cx="5114925" cy="3836988"/>
          </a:xfrm>
          <a:ln/>
        </p:spPr>
      </p:sp>
      <p:sp>
        <p:nvSpPr>
          <p:cNvPr id="890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p:spPr>
        <p:txBody>
          <a:bodyPr/>
          <a:lstStyle/>
          <a:p>
            <a:fld id="{D577A477-F4F0-40F4-9204-2D539634EED1}" type="slidenum">
              <a:rPr lang="en-US" smtClean="0"/>
              <a:pPr/>
              <a:t>5</a:t>
            </a:fld>
            <a:endParaRPr lang="th-TH" smtClean="0"/>
          </a:p>
        </p:txBody>
      </p:sp>
      <p:sp>
        <p:nvSpPr>
          <p:cNvPr id="90115" name="Rectangle 2"/>
          <p:cNvSpPr>
            <a:spLocks noGrp="1" noRot="1" noChangeAspect="1" noChangeArrowheads="1" noTextEdit="1"/>
          </p:cNvSpPr>
          <p:nvPr>
            <p:ph type="sldImg"/>
          </p:nvPr>
        </p:nvSpPr>
        <p:spPr>
          <a:xfrm>
            <a:off x="992188" y="768350"/>
            <a:ext cx="5114925" cy="3836988"/>
          </a:xfrm>
          <a:ln/>
        </p:spPr>
      </p:sp>
      <p:sp>
        <p:nvSpPr>
          <p:cNvPr id="901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1EB628D2-FDDD-4370-A5BB-65C34498D63C}" type="slidenum">
              <a:rPr lang="en-US" smtClean="0"/>
              <a:pPr/>
              <a:t>6</a:t>
            </a:fld>
            <a:endParaRPr lang="th-TH" smtClean="0"/>
          </a:p>
        </p:txBody>
      </p:sp>
      <p:sp>
        <p:nvSpPr>
          <p:cNvPr id="92163" name="Rectangle 2"/>
          <p:cNvSpPr>
            <a:spLocks noGrp="1" noRot="1" noChangeAspect="1" noChangeArrowheads="1" noTextEdit="1"/>
          </p:cNvSpPr>
          <p:nvPr>
            <p:ph type="sldImg"/>
          </p:nvPr>
        </p:nvSpPr>
        <p:spPr>
          <a:xfrm>
            <a:off x="992188" y="768350"/>
            <a:ext cx="5114925" cy="3836988"/>
          </a:xfrm>
          <a:ln/>
        </p:spPr>
      </p:sp>
      <p:sp>
        <p:nvSpPr>
          <p:cNvPr id="921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560E1AC8-38B4-4FC9-B794-28BBF0A48B41}" type="slidenum">
              <a:rPr lang="en-US" smtClean="0"/>
              <a:pPr/>
              <a:t>7</a:t>
            </a:fld>
            <a:endParaRPr lang="th-TH" smtClean="0"/>
          </a:p>
        </p:txBody>
      </p:sp>
      <p:sp>
        <p:nvSpPr>
          <p:cNvPr id="93187" name="Rectangle 2"/>
          <p:cNvSpPr>
            <a:spLocks noGrp="1" noRot="1" noChangeAspect="1" noChangeArrowheads="1" noTextEdit="1"/>
          </p:cNvSpPr>
          <p:nvPr>
            <p:ph type="sldImg"/>
          </p:nvPr>
        </p:nvSpPr>
        <p:spPr>
          <a:xfrm>
            <a:off x="992188" y="768350"/>
            <a:ext cx="5114925" cy="3836988"/>
          </a:xfrm>
          <a:ln/>
        </p:spPr>
      </p:sp>
      <p:sp>
        <p:nvSpPr>
          <p:cNvPr id="931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7"/>
          <p:cNvSpPr>
            <a:spLocks noGrp="1" noChangeArrowheads="1"/>
          </p:cNvSpPr>
          <p:nvPr>
            <p:ph type="sldNum" sz="quarter" idx="5"/>
          </p:nvPr>
        </p:nvSpPr>
        <p:spPr>
          <a:noFill/>
        </p:spPr>
        <p:txBody>
          <a:bodyPr/>
          <a:lstStyle/>
          <a:p>
            <a:fld id="{5E86A619-382A-45BA-AD0C-F07ED7331570}" type="slidenum">
              <a:rPr lang="en-US" smtClean="0"/>
              <a:pPr/>
              <a:t>8</a:t>
            </a:fld>
            <a:endParaRPr lang="th-TH" smtClean="0"/>
          </a:p>
        </p:txBody>
      </p:sp>
      <p:sp>
        <p:nvSpPr>
          <p:cNvPr id="95235" name="Rectangle 2"/>
          <p:cNvSpPr>
            <a:spLocks noGrp="1" noRot="1" noChangeAspect="1" noChangeArrowheads="1" noTextEdit="1"/>
          </p:cNvSpPr>
          <p:nvPr>
            <p:ph type="sldImg"/>
          </p:nvPr>
        </p:nvSpPr>
        <p:spPr>
          <a:xfrm>
            <a:off x="992188" y="768350"/>
            <a:ext cx="5114925" cy="3836988"/>
          </a:xfrm>
          <a:ln/>
        </p:spPr>
      </p:sp>
      <p:sp>
        <p:nvSpPr>
          <p:cNvPr id="952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p:cNvSpPr>
            <a:spLocks noGrp="1" noChangeArrowheads="1"/>
          </p:cNvSpPr>
          <p:nvPr>
            <p:ph type="sldNum" sz="quarter" idx="5"/>
          </p:nvPr>
        </p:nvSpPr>
        <p:spPr>
          <a:noFill/>
        </p:spPr>
        <p:txBody>
          <a:bodyPr/>
          <a:lstStyle/>
          <a:p>
            <a:fld id="{CD68F37C-5C0F-4400-980B-2C4D195173D5}" type="slidenum">
              <a:rPr lang="en-US" smtClean="0"/>
              <a:pPr/>
              <a:t>9</a:t>
            </a:fld>
            <a:endParaRPr lang="th-TH" smtClean="0"/>
          </a:p>
        </p:txBody>
      </p:sp>
      <p:sp>
        <p:nvSpPr>
          <p:cNvPr id="96259" name="Rectangle 2"/>
          <p:cNvSpPr>
            <a:spLocks noGrp="1" noRot="1" noChangeAspect="1" noChangeArrowheads="1" noTextEdit="1"/>
          </p:cNvSpPr>
          <p:nvPr>
            <p:ph type="sldImg"/>
          </p:nvPr>
        </p:nvSpPr>
        <p:spPr>
          <a:xfrm>
            <a:off x="992188" y="768350"/>
            <a:ext cx="5114925" cy="3836988"/>
          </a:xfrm>
          <a:ln/>
        </p:spPr>
      </p:sp>
      <p:sp>
        <p:nvSpPr>
          <p:cNvPr id="96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7"/>
          <p:cNvSpPr>
            <a:spLocks noGrp="1" noChangeArrowheads="1"/>
          </p:cNvSpPr>
          <p:nvPr>
            <p:ph type="sldNum" sz="quarter" idx="5"/>
          </p:nvPr>
        </p:nvSpPr>
        <p:spPr>
          <a:noFill/>
        </p:spPr>
        <p:txBody>
          <a:bodyPr/>
          <a:lstStyle/>
          <a:p>
            <a:fld id="{D4E97C7A-3133-43F5-AC8C-F7BEBE3BDC68}" type="slidenum">
              <a:rPr lang="en-US" smtClean="0"/>
              <a:pPr/>
              <a:t>10</a:t>
            </a:fld>
            <a:endParaRPr lang="th-TH" smtClean="0"/>
          </a:p>
        </p:txBody>
      </p:sp>
      <p:sp>
        <p:nvSpPr>
          <p:cNvPr id="97283" name="Rectangle 2"/>
          <p:cNvSpPr>
            <a:spLocks noGrp="1" noRot="1" noChangeAspect="1" noChangeArrowheads="1" noTextEdit="1"/>
          </p:cNvSpPr>
          <p:nvPr>
            <p:ph type="sldImg"/>
          </p:nvPr>
        </p:nvSpPr>
        <p:spPr>
          <a:xfrm>
            <a:off x="992188" y="768350"/>
            <a:ext cx="5114925" cy="3836988"/>
          </a:xfrm>
          <a:ln/>
        </p:spPr>
      </p:sp>
      <p:sp>
        <p:nvSpPr>
          <p:cNvPr id="972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7"/>
          <p:cNvSpPr>
            <a:spLocks noGrp="1" noChangeArrowheads="1"/>
          </p:cNvSpPr>
          <p:nvPr>
            <p:ph type="sldNum" sz="quarter" idx="5"/>
          </p:nvPr>
        </p:nvSpPr>
        <p:spPr>
          <a:noFill/>
        </p:spPr>
        <p:txBody>
          <a:bodyPr/>
          <a:lstStyle/>
          <a:p>
            <a:fld id="{68C5BE56-3CFD-40E2-B94E-45385254154E}" type="slidenum">
              <a:rPr lang="en-US" smtClean="0"/>
              <a:pPr/>
              <a:t>11</a:t>
            </a:fld>
            <a:endParaRPr lang="th-TH" smtClean="0"/>
          </a:p>
        </p:txBody>
      </p:sp>
      <p:sp>
        <p:nvSpPr>
          <p:cNvPr id="98307" name="Rectangle 2"/>
          <p:cNvSpPr>
            <a:spLocks noGrp="1" noRot="1" noChangeAspect="1" noChangeArrowheads="1" noTextEdit="1"/>
          </p:cNvSpPr>
          <p:nvPr>
            <p:ph type="sldImg"/>
          </p:nvPr>
        </p:nvSpPr>
        <p:spPr>
          <a:xfrm>
            <a:off x="992188" y="768350"/>
            <a:ext cx="5114925" cy="3836988"/>
          </a:xfrm>
          <a:ln/>
        </p:spPr>
      </p:sp>
      <p:sp>
        <p:nvSpPr>
          <p:cNvPr id="98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410E6637-19DC-4279-B37A-DD190BCD2C22}" type="slidenum">
              <a:rPr lang="en-US" smtClean="0"/>
              <a:pPr/>
              <a:t>12</a:t>
            </a:fld>
            <a:endParaRPr lang="th-TH" smtClean="0"/>
          </a:p>
        </p:txBody>
      </p:sp>
      <p:sp>
        <p:nvSpPr>
          <p:cNvPr id="99331" name="Rectangle 2"/>
          <p:cNvSpPr>
            <a:spLocks noGrp="1" noRot="1" noChangeAspect="1" noChangeArrowheads="1" noTextEdit="1"/>
          </p:cNvSpPr>
          <p:nvPr>
            <p:ph type="sldImg"/>
          </p:nvPr>
        </p:nvSpPr>
        <p:spPr>
          <a:xfrm>
            <a:off x="992188" y="768350"/>
            <a:ext cx="5114925" cy="3836988"/>
          </a:xfrm>
          <a:ln/>
        </p:spPr>
      </p:sp>
      <p:sp>
        <p:nvSpPr>
          <p:cNvPr id="99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7D8E4811-F0DE-4FD1-8505-A6A17915EEB9}" type="slidenum">
              <a:rPr lang="en-US" smtClean="0"/>
              <a:pPr/>
              <a:t>13</a:t>
            </a:fld>
            <a:endParaRPr lang="th-TH" smtClean="0"/>
          </a:p>
        </p:txBody>
      </p:sp>
      <p:sp>
        <p:nvSpPr>
          <p:cNvPr id="100355" name="Rectangle 2"/>
          <p:cNvSpPr>
            <a:spLocks noGrp="1" noRot="1" noChangeAspect="1" noChangeArrowheads="1" noTextEdit="1"/>
          </p:cNvSpPr>
          <p:nvPr>
            <p:ph type="sldImg"/>
          </p:nvPr>
        </p:nvSpPr>
        <p:spPr>
          <a:xfrm>
            <a:off x="992188" y="768350"/>
            <a:ext cx="5114925" cy="3836988"/>
          </a:xfrm>
          <a:ln/>
        </p:spPr>
      </p:sp>
      <p:sp>
        <p:nvSpPr>
          <p:cNvPr id="1003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7"/>
          <p:cNvSpPr>
            <a:spLocks noGrp="1" noChangeArrowheads="1"/>
          </p:cNvSpPr>
          <p:nvPr>
            <p:ph type="sldNum" sz="quarter" idx="5"/>
          </p:nvPr>
        </p:nvSpPr>
        <p:spPr>
          <a:noFill/>
        </p:spPr>
        <p:txBody>
          <a:bodyPr/>
          <a:lstStyle/>
          <a:p>
            <a:fld id="{35965EB4-2E3C-477E-92B8-9506EC7B363D}" type="slidenum">
              <a:rPr lang="en-US" smtClean="0"/>
              <a:pPr/>
              <a:t>14</a:t>
            </a:fld>
            <a:endParaRPr lang="th-TH" smtClean="0"/>
          </a:p>
        </p:txBody>
      </p:sp>
      <p:sp>
        <p:nvSpPr>
          <p:cNvPr id="105475" name="Rectangle 2"/>
          <p:cNvSpPr>
            <a:spLocks noGrp="1" noRot="1" noChangeAspect="1" noChangeArrowheads="1" noTextEdit="1"/>
          </p:cNvSpPr>
          <p:nvPr>
            <p:ph type="sldImg"/>
          </p:nvPr>
        </p:nvSpPr>
        <p:spPr>
          <a:xfrm>
            <a:off x="992188" y="768350"/>
            <a:ext cx="5114925" cy="3836988"/>
          </a:xfrm>
          <a:ln/>
        </p:spPr>
      </p:sp>
      <p:sp>
        <p:nvSpPr>
          <p:cNvPr id="1054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7"/>
          <p:cNvSpPr>
            <a:spLocks noGrp="1" noChangeArrowheads="1"/>
          </p:cNvSpPr>
          <p:nvPr>
            <p:ph type="sldNum" sz="quarter" idx="5"/>
          </p:nvPr>
        </p:nvSpPr>
        <p:spPr>
          <a:noFill/>
        </p:spPr>
        <p:txBody>
          <a:bodyPr/>
          <a:lstStyle/>
          <a:p>
            <a:fld id="{8F0BD8AD-1EDB-4070-B39C-2BD28F2AE945}" type="slidenum">
              <a:rPr lang="en-US" smtClean="0"/>
              <a:pPr/>
              <a:t>15</a:t>
            </a:fld>
            <a:endParaRPr lang="th-TH" smtClean="0"/>
          </a:p>
        </p:txBody>
      </p:sp>
      <p:sp>
        <p:nvSpPr>
          <p:cNvPr id="106499" name="Rectangle 2"/>
          <p:cNvSpPr>
            <a:spLocks noGrp="1" noRot="1" noChangeAspect="1" noChangeArrowheads="1" noTextEdit="1"/>
          </p:cNvSpPr>
          <p:nvPr>
            <p:ph type="sldImg"/>
          </p:nvPr>
        </p:nvSpPr>
        <p:spPr>
          <a:xfrm>
            <a:off x="992188" y="768350"/>
            <a:ext cx="5114925" cy="3836988"/>
          </a:xfrm>
          <a:ln/>
        </p:spPr>
      </p:sp>
      <p:sp>
        <p:nvSpPr>
          <p:cNvPr id="1065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7"/>
          <p:cNvSpPr>
            <a:spLocks noGrp="1" noChangeArrowheads="1"/>
          </p:cNvSpPr>
          <p:nvPr>
            <p:ph type="sldNum" sz="quarter" idx="5"/>
          </p:nvPr>
        </p:nvSpPr>
        <p:spPr>
          <a:noFill/>
        </p:spPr>
        <p:txBody>
          <a:bodyPr/>
          <a:lstStyle/>
          <a:p>
            <a:fld id="{C3625F44-DA92-4D59-8966-CF6321DB1FFD}" type="slidenum">
              <a:rPr lang="en-US" smtClean="0"/>
              <a:pPr/>
              <a:t>16</a:t>
            </a:fld>
            <a:endParaRPr lang="th-TH" smtClean="0"/>
          </a:p>
        </p:txBody>
      </p:sp>
      <p:sp>
        <p:nvSpPr>
          <p:cNvPr id="107523" name="Rectangle 2"/>
          <p:cNvSpPr>
            <a:spLocks noGrp="1" noRot="1" noChangeAspect="1" noChangeArrowheads="1" noTextEdit="1"/>
          </p:cNvSpPr>
          <p:nvPr>
            <p:ph type="sldImg"/>
          </p:nvPr>
        </p:nvSpPr>
        <p:spPr>
          <a:xfrm>
            <a:off x="992188" y="768350"/>
            <a:ext cx="5114925" cy="3836988"/>
          </a:xfrm>
          <a:ln/>
        </p:spPr>
      </p:sp>
      <p:sp>
        <p:nvSpPr>
          <p:cNvPr id="1075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7"/>
          <p:cNvSpPr>
            <a:spLocks noGrp="1" noChangeArrowheads="1"/>
          </p:cNvSpPr>
          <p:nvPr>
            <p:ph type="sldNum" sz="quarter" idx="5"/>
          </p:nvPr>
        </p:nvSpPr>
        <p:spPr>
          <a:noFill/>
        </p:spPr>
        <p:txBody>
          <a:bodyPr/>
          <a:lstStyle/>
          <a:p>
            <a:fld id="{36F23748-29CF-421F-9FC8-FE78CA627C1D}" type="slidenum">
              <a:rPr lang="en-US" smtClean="0"/>
              <a:pPr/>
              <a:t>17</a:t>
            </a:fld>
            <a:endParaRPr lang="th-TH" smtClean="0"/>
          </a:p>
        </p:txBody>
      </p:sp>
      <p:sp>
        <p:nvSpPr>
          <p:cNvPr id="108547" name="Rectangle 2"/>
          <p:cNvSpPr>
            <a:spLocks noGrp="1" noRot="1" noChangeAspect="1" noChangeArrowheads="1" noTextEdit="1"/>
          </p:cNvSpPr>
          <p:nvPr>
            <p:ph type="sldImg"/>
          </p:nvPr>
        </p:nvSpPr>
        <p:spPr>
          <a:xfrm>
            <a:off x="992188" y="768350"/>
            <a:ext cx="5114925" cy="3836988"/>
          </a:xfrm>
          <a:ln/>
        </p:spPr>
      </p:sp>
      <p:sp>
        <p:nvSpPr>
          <p:cNvPr id="1085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7"/>
          <p:cNvSpPr>
            <a:spLocks noGrp="1" noChangeArrowheads="1"/>
          </p:cNvSpPr>
          <p:nvPr>
            <p:ph type="sldNum" sz="quarter" idx="5"/>
          </p:nvPr>
        </p:nvSpPr>
        <p:spPr>
          <a:noFill/>
        </p:spPr>
        <p:txBody>
          <a:bodyPr/>
          <a:lstStyle/>
          <a:p>
            <a:fld id="{BBDE7DE9-BED1-4E32-8307-32C22BE37BA0}" type="slidenum">
              <a:rPr lang="en-US" smtClean="0"/>
              <a:pPr/>
              <a:t>18</a:t>
            </a:fld>
            <a:endParaRPr lang="th-TH" smtClean="0"/>
          </a:p>
        </p:txBody>
      </p:sp>
      <p:sp>
        <p:nvSpPr>
          <p:cNvPr id="109571" name="Rectangle 2"/>
          <p:cNvSpPr>
            <a:spLocks noGrp="1" noRot="1" noChangeAspect="1" noChangeArrowheads="1" noTextEdit="1"/>
          </p:cNvSpPr>
          <p:nvPr>
            <p:ph type="sldImg"/>
          </p:nvPr>
        </p:nvSpPr>
        <p:spPr>
          <a:xfrm>
            <a:off x="992188" y="768350"/>
            <a:ext cx="5114925" cy="3836988"/>
          </a:xfrm>
          <a:ln/>
        </p:spPr>
      </p:sp>
      <p:sp>
        <p:nvSpPr>
          <p:cNvPr id="1095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7"/>
          <p:cNvSpPr>
            <a:spLocks noGrp="1" noChangeArrowheads="1"/>
          </p:cNvSpPr>
          <p:nvPr>
            <p:ph type="sldNum" sz="quarter" idx="5"/>
          </p:nvPr>
        </p:nvSpPr>
        <p:spPr>
          <a:noFill/>
        </p:spPr>
        <p:txBody>
          <a:bodyPr/>
          <a:lstStyle/>
          <a:p>
            <a:fld id="{C6251D5A-E616-453E-B80A-384DD8E450BB}" type="slidenum">
              <a:rPr lang="en-US" smtClean="0"/>
              <a:pPr/>
              <a:t>19</a:t>
            </a:fld>
            <a:endParaRPr lang="th-TH" smtClean="0"/>
          </a:p>
        </p:txBody>
      </p:sp>
      <p:sp>
        <p:nvSpPr>
          <p:cNvPr id="110595" name="Rectangle 2"/>
          <p:cNvSpPr>
            <a:spLocks noGrp="1" noRot="1" noChangeAspect="1" noChangeArrowheads="1" noTextEdit="1"/>
          </p:cNvSpPr>
          <p:nvPr>
            <p:ph type="sldImg"/>
          </p:nvPr>
        </p:nvSpPr>
        <p:spPr>
          <a:xfrm>
            <a:off x="992188" y="768350"/>
            <a:ext cx="5114925" cy="3836988"/>
          </a:xfrm>
          <a:ln/>
        </p:spPr>
      </p:sp>
      <p:sp>
        <p:nvSpPr>
          <p:cNvPr id="1105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7"/>
          <p:cNvSpPr>
            <a:spLocks noGrp="1" noChangeArrowheads="1"/>
          </p:cNvSpPr>
          <p:nvPr>
            <p:ph type="sldNum" sz="quarter" idx="5"/>
          </p:nvPr>
        </p:nvSpPr>
        <p:spPr>
          <a:noFill/>
        </p:spPr>
        <p:txBody>
          <a:bodyPr/>
          <a:lstStyle/>
          <a:p>
            <a:fld id="{7059F97D-C59F-4811-899E-0065A453CD56}" type="slidenum">
              <a:rPr lang="en-US" smtClean="0"/>
              <a:pPr/>
              <a:t>20</a:t>
            </a:fld>
            <a:endParaRPr lang="th-TH" smtClean="0"/>
          </a:p>
        </p:txBody>
      </p:sp>
      <p:sp>
        <p:nvSpPr>
          <p:cNvPr id="112643" name="Rectangle 2"/>
          <p:cNvSpPr>
            <a:spLocks noGrp="1" noRot="1" noChangeAspect="1" noChangeArrowheads="1" noTextEdit="1"/>
          </p:cNvSpPr>
          <p:nvPr>
            <p:ph type="sldImg"/>
          </p:nvPr>
        </p:nvSpPr>
        <p:spPr>
          <a:xfrm>
            <a:off x="992188" y="768350"/>
            <a:ext cx="5114925" cy="3836988"/>
          </a:xfrm>
          <a:ln/>
        </p:spPr>
      </p:sp>
      <p:sp>
        <p:nvSpPr>
          <p:cNvPr id="112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7"/>
          <p:cNvSpPr>
            <a:spLocks noGrp="1" noChangeArrowheads="1"/>
          </p:cNvSpPr>
          <p:nvPr>
            <p:ph type="sldNum" sz="quarter" idx="5"/>
          </p:nvPr>
        </p:nvSpPr>
        <p:spPr>
          <a:noFill/>
        </p:spPr>
        <p:txBody>
          <a:bodyPr/>
          <a:lstStyle/>
          <a:p>
            <a:fld id="{26EE3935-5620-4EC0-9F37-4423A634DD17}" type="slidenum">
              <a:rPr lang="en-US" smtClean="0"/>
              <a:pPr/>
              <a:t>21</a:t>
            </a:fld>
            <a:endParaRPr lang="th-TH" smtClean="0"/>
          </a:p>
        </p:txBody>
      </p:sp>
      <p:sp>
        <p:nvSpPr>
          <p:cNvPr id="113667" name="Rectangle 2"/>
          <p:cNvSpPr>
            <a:spLocks noGrp="1" noRot="1" noChangeAspect="1" noChangeArrowheads="1" noTextEdit="1"/>
          </p:cNvSpPr>
          <p:nvPr>
            <p:ph type="sldImg"/>
          </p:nvPr>
        </p:nvSpPr>
        <p:spPr>
          <a:xfrm>
            <a:off x="992188" y="768350"/>
            <a:ext cx="5114925" cy="3836988"/>
          </a:xfrm>
          <a:ln/>
        </p:spPr>
      </p:sp>
      <p:sp>
        <p:nvSpPr>
          <p:cNvPr id="1136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7"/>
          <p:cNvSpPr>
            <a:spLocks noGrp="1" noChangeArrowheads="1"/>
          </p:cNvSpPr>
          <p:nvPr>
            <p:ph type="sldNum" sz="quarter" idx="5"/>
          </p:nvPr>
        </p:nvSpPr>
        <p:spPr>
          <a:noFill/>
        </p:spPr>
        <p:txBody>
          <a:bodyPr/>
          <a:lstStyle/>
          <a:p>
            <a:fld id="{1B118EB5-964F-43B1-9B9D-49E7983FCDB0}" type="slidenum">
              <a:rPr lang="en-US" smtClean="0"/>
              <a:pPr/>
              <a:t>22</a:t>
            </a:fld>
            <a:endParaRPr lang="th-TH" smtClean="0"/>
          </a:p>
        </p:txBody>
      </p:sp>
      <p:sp>
        <p:nvSpPr>
          <p:cNvPr id="114691" name="Rectangle 2"/>
          <p:cNvSpPr>
            <a:spLocks noGrp="1" noRot="1" noChangeAspect="1" noChangeArrowheads="1" noTextEdit="1"/>
          </p:cNvSpPr>
          <p:nvPr>
            <p:ph type="sldImg"/>
          </p:nvPr>
        </p:nvSpPr>
        <p:spPr>
          <a:xfrm>
            <a:off x="992188" y="768350"/>
            <a:ext cx="5114925" cy="3836988"/>
          </a:xfrm>
          <a:ln/>
        </p:spPr>
      </p:sp>
      <p:sp>
        <p:nvSpPr>
          <p:cNvPr id="1146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7"/>
          <p:cNvSpPr>
            <a:spLocks noGrp="1" noChangeArrowheads="1"/>
          </p:cNvSpPr>
          <p:nvPr>
            <p:ph type="sldNum" sz="quarter" idx="5"/>
          </p:nvPr>
        </p:nvSpPr>
        <p:spPr>
          <a:noFill/>
        </p:spPr>
        <p:txBody>
          <a:bodyPr/>
          <a:lstStyle/>
          <a:p>
            <a:fld id="{9898FA03-357B-4260-8B99-5083EA4954E9}" type="slidenum">
              <a:rPr lang="en-US" smtClean="0"/>
              <a:pPr/>
              <a:t>23</a:t>
            </a:fld>
            <a:endParaRPr lang="th-TH" smtClean="0"/>
          </a:p>
        </p:txBody>
      </p:sp>
      <p:sp>
        <p:nvSpPr>
          <p:cNvPr id="115715" name="Rectangle 2"/>
          <p:cNvSpPr>
            <a:spLocks noGrp="1" noRot="1" noChangeAspect="1" noChangeArrowheads="1" noTextEdit="1"/>
          </p:cNvSpPr>
          <p:nvPr>
            <p:ph type="sldImg"/>
          </p:nvPr>
        </p:nvSpPr>
        <p:spPr>
          <a:xfrm>
            <a:off x="992188" y="768350"/>
            <a:ext cx="5114925" cy="3836988"/>
          </a:xfrm>
          <a:ln/>
        </p:spPr>
      </p:sp>
      <p:sp>
        <p:nvSpPr>
          <p:cNvPr id="1157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7"/>
          <p:cNvSpPr>
            <a:spLocks noGrp="1" noChangeArrowheads="1"/>
          </p:cNvSpPr>
          <p:nvPr>
            <p:ph type="sldNum" sz="quarter" idx="5"/>
          </p:nvPr>
        </p:nvSpPr>
        <p:spPr>
          <a:noFill/>
        </p:spPr>
        <p:txBody>
          <a:bodyPr/>
          <a:lstStyle/>
          <a:p>
            <a:fld id="{12717823-6CAC-41D1-B568-E33F6AE961AF}" type="slidenum">
              <a:rPr lang="en-US" smtClean="0"/>
              <a:pPr/>
              <a:t>24</a:t>
            </a:fld>
            <a:endParaRPr lang="th-TH" smtClean="0"/>
          </a:p>
        </p:txBody>
      </p:sp>
      <p:sp>
        <p:nvSpPr>
          <p:cNvPr id="116739" name="Rectangle 2"/>
          <p:cNvSpPr>
            <a:spLocks noGrp="1" noRot="1" noChangeAspect="1" noChangeArrowheads="1" noTextEdit="1"/>
          </p:cNvSpPr>
          <p:nvPr>
            <p:ph type="sldImg"/>
          </p:nvPr>
        </p:nvSpPr>
        <p:spPr>
          <a:xfrm>
            <a:off x="992188" y="768350"/>
            <a:ext cx="5114925" cy="3836988"/>
          </a:xfrm>
          <a:ln/>
        </p:spPr>
      </p:sp>
      <p:sp>
        <p:nvSpPr>
          <p:cNvPr id="1167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7"/>
          <p:cNvSpPr>
            <a:spLocks noGrp="1" noChangeArrowheads="1"/>
          </p:cNvSpPr>
          <p:nvPr>
            <p:ph type="sldNum" sz="quarter" idx="5"/>
          </p:nvPr>
        </p:nvSpPr>
        <p:spPr>
          <a:noFill/>
        </p:spPr>
        <p:txBody>
          <a:bodyPr/>
          <a:lstStyle/>
          <a:p>
            <a:fld id="{9EFA6DD8-CF05-495F-9AC9-336329B8F3DC}" type="slidenum">
              <a:rPr lang="en-US" smtClean="0"/>
              <a:pPr/>
              <a:t>25</a:t>
            </a:fld>
            <a:endParaRPr lang="th-TH" smtClean="0"/>
          </a:p>
        </p:txBody>
      </p:sp>
      <p:sp>
        <p:nvSpPr>
          <p:cNvPr id="117763" name="Rectangle 2"/>
          <p:cNvSpPr>
            <a:spLocks noGrp="1" noRot="1" noChangeAspect="1" noChangeArrowheads="1" noTextEdit="1"/>
          </p:cNvSpPr>
          <p:nvPr>
            <p:ph type="sldImg"/>
          </p:nvPr>
        </p:nvSpPr>
        <p:spPr>
          <a:xfrm>
            <a:off x="992188" y="768350"/>
            <a:ext cx="5114925" cy="3836988"/>
          </a:xfrm>
          <a:ln/>
        </p:spPr>
      </p:sp>
      <p:sp>
        <p:nvSpPr>
          <p:cNvPr id="1177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7"/>
          <p:cNvSpPr>
            <a:spLocks noGrp="1" noChangeArrowheads="1"/>
          </p:cNvSpPr>
          <p:nvPr>
            <p:ph type="sldNum" sz="quarter" idx="5"/>
          </p:nvPr>
        </p:nvSpPr>
        <p:spPr>
          <a:noFill/>
        </p:spPr>
        <p:txBody>
          <a:bodyPr/>
          <a:lstStyle/>
          <a:p>
            <a:fld id="{6A66379E-1F57-4857-8586-22BA93159235}" type="slidenum">
              <a:rPr lang="en-US" smtClean="0"/>
              <a:pPr/>
              <a:t>26</a:t>
            </a:fld>
            <a:endParaRPr lang="th-TH" smtClean="0"/>
          </a:p>
        </p:txBody>
      </p:sp>
      <p:sp>
        <p:nvSpPr>
          <p:cNvPr id="118787" name="Rectangle 2"/>
          <p:cNvSpPr>
            <a:spLocks noGrp="1" noRot="1" noChangeAspect="1" noChangeArrowheads="1" noTextEdit="1"/>
          </p:cNvSpPr>
          <p:nvPr>
            <p:ph type="sldImg"/>
          </p:nvPr>
        </p:nvSpPr>
        <p:spPr>
          <a:xfrm>
            <a:off x="992188" y="768350"/>
            <a:ext cx="5114925" cy="3836988"/>
          </a:xfrm>
          <a:ln/>
        </p:spPr>
      </p:sp>
      <p:sp>
        <p:nvSpPr>
          <p:cNvPr id="1187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7"/>
          <p:cNvSpPr>
            <a:spLocks noGrp="1" noChangeArrowheads="1"/>
          </p:cNvSpPr>
          <p:nvPr>
            <p:ph type="sldNum" sz="quarter" idx="5"/>
          </p:nvPr>
        </p:nvSpPr>
        <p:spPr>
          <a:noFill/>
        </p:spPr>
        <p:txBody>
          <a:bodyPr/>
          <a:lstStyle/>
          <a:p>
            <a:fld id="{1D628FDC-B2C6-42F9-8895-E22A24848AF1}" type="slidenum">
              <a:rPr lang="en-US" smtClean="0"/>
              <a:pPr/>
              <a:t>27</a:t>
            </a:fld>
            <a:endParaRPr lang="th-TH" smtClean="0"/>
          </a:p>
        </p:txBody>
      </p:sp>
      <p:sp>
        <p:nvSpPr>
          <p:cNvPr id="119811" name="Rectangle 2"/>
          <p:cNvSpPr>
            <a:spLocks noGrp="1" noRot="1" noChangeAspect="1" noChangeArrowheads="1" noTextEdit="1"/>
          </p:cNvSpPr>
          <p:nvPr>
            <p:ph type="sldImg"/>
          </p:nvPr>
        </p:nvSpPr>
        <p:spPr>
          <a:xfrm>
            <a:off x="992188" y="768350"/>
            <a:ext cx="5114925" cy="3836988"/>
          </a:xfrm>
          <a:ln/>
        </p:spPr>
      </p:sp>
      <p:sp>
        <p:nvSpPr>
          <p:cNvPr id="1198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sldNum" sz="quarter" idx="5"/>
          </p:nvPr>
        </p:nvSpPr>
        <p:spPr>
          <a:noFill/>
        </p:spPr>
        <p:txBody>
          <a:bodyPr/>
          <a:lstStyle/>
          <a:p>
            <a:fld id="{5D2C2E9B-718F-4559-83EA-1C3E08CC76AB}" type="slidenum">
              <a:rPr lang="en-US" smtClean="0"/>
              <a:pPr/>
              <a:t>28</a:t>
            </a:fld>
            <a:endParaRPr lang="th-TH" smtClean="0"/>
          </a:p>
        </p:txBody>
      </p:sp>
      <p:sp>
        <p:nvSpPr>
          <p:cNvPr id="122883" name="Rectangle 2"/>
          <p:cNvSpPr>
            <a:spLocks noGrp="1" noRot="1" noChangeAspect="1" noChangeArrowheads="1" noTextEdit="1"/>
          </p:cNvSpPr>
          <p:nvPr>
            <p:ph type="sldImg"/>
          </p:nvPr>
        </p:nvSpPr>
        <p:spPr>
          <a:xfrm>
            <a:off x="992188" y="768350"/>
            <a:ext cx="5114925" cy="3836988"/>
          </a:xfrm>
          <a:ln/>
        </p:spPr>
      </p:sp>
      <p:sp>
        <p:nvSpPr>
          <p:cNvPr id="1228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7"/>
          <p:cNvSpPr>
            <a:spLocks noGrp="1" noChangeArrowheads="1"/>
          </p:cNvSpPr>
          <p:nvPr>
            <p:ph type="sldNum" sz="quarter" idx="5"/>
          </p:nvPr>
        </p:nvSpPr>
        <p:spPr>
          <a:noFill/>
        </p:spPr>
        <p:txBody>
          <a:bodyPr/>
          <a:lstStyle/>
          <a:p>
            <a:fld id="{778F71DB-C0CD-4FCB-B835-2178FBD596CB}" type="slidenum">
              <a:rPr lang="en-US" smtClean="0"/>
              <a:pPr/>
              <a:t>29</a:t>
            </a:fld>
            <a:endParaRPr lang="th-TH" smtClean="0"/>
          </a:p>
        </p:txBody>
      </p:sp>
      <p:sp>
        <p:nvSpPr>
          <p:cNvPr id="124931" name="Rectangle 2"/>
          <p:cNvSpPr>
            <a:spLocks noGrp="1" noRot="1" noChangeAspect="1" noChangeArrowheads="1" noTextEdit="1"/>
          </p:cNvSpPr>
          <p:nvPr>
            <p:ph type="sldImg"/>
          </p:nvPr>
        </p:nvSpPr>
        <p:spPr>
          <a:xfrm>
            <a:off x="992188" y="768350"/>
            <a:ext cx="5114925" cy="3836988"/>
          </a:xfrm>
          <a:ln/>
        </p:spPr>
      </p:sp>
      <p:sp>
        <p:nvSpPr>
          <p:cNvPr id="1249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7"/>
          <p:cNvSpPr>
            <a:spLocks noGrp="1" noChangeArrowheads="1"/>
          </p:cNvSpPr>
          <p:nvPr>
            <p:ph type="sldNum" sz="quarter" idx="5"/>
          </p:nvPr>
        </p:nvSpPr>
        <p:spPr>
          <a:noFill/>
        </p:spPr>
        <p:txBody>
          <a:bodyPr/>
          <a:lstStyle/>
          <a:p>
            <a:fld id="{77905B13-E647-46AB-8AA8-AAFD75BF8E6E}" type="slidenum">
              <a:rPr lang="en-US" smtClean="0"/>
              <a:pPr/>
              <a:t>30</a:t>
            </a:fld>
            <a:endParaRPr lang="th-TH" smtClean="0"/>
          </a:p>
        </p:txBody>
      </p:sp>
      <p:sp>
        <p:nvSpPr>
          <p:cNvPr id="123907" name="Rectangle 2"/>
          <p:cNvSpPr>
            <a:spLocks noGrp="1" noRot="1" noChangeAspect="1" noChangeArrowheads="1" noTextEdit="1"/>
          </p:cNvSpPr>
          <p:nvPr>
            <p:ph type="sldImg"/>
          </p:nvPr>
        </p:nvSpPr>
        <p:spPr>
          <a:xfrm>
            <a:off x="992188" y="768350"/>
            <a:ext cx="5114925" cy="3836988"/>
          </a:xfrm>
          <a:ln/>
        </p:spPr>
      </p:sp>
      <p:sp>
        <p:nvSpPr>
          <p:cNvPr id="1239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7"/>
          <p:cNvSpPr>
            <a:spLocks noGrp="1" noChangeArrowheads="1"/>
          </p:cNvSpPr>
          <p:nvPr>
            <p:ph type="sldNum" sz="quarter" idx="5"/>
          </p:nvPr>
        </p:nvSpPr>
        <p:spPr>
          <a:noFill/>
        </p:spPr>
        <p:txBody>
          <a:bodyPr/>
          <a:lstStyle/>
          <a:p>
            <a:fld id="{EA7A2349-42E9-4532-828E-27EEA42C4F63}" type="slidenum">
              <a:rPr lang="en-US" smtClean="0"/>
              <a:pPr/>
              <a:t>31</a:t>
            </a:fld>
            <a:endParaRPr lang="th-TH" smtClean="0"/>
          </a:p>
        </p:txBody>
      </p:sp>
      <p:sp>
        <p:nvSpPr>
          <p:cNvPr id="125955" name="Rectangle 2"/>
          <p:cNvSpPr>
            <a:spLocks noGrp="1" noRot="1" noChangeAspect="1" noChangeArrowheads="1" noTextEdit="1"/>
          </p:cNvSpPr>
          <p:nvPr>
            <p:ph type="sldImg"/>
          </p:nvPr>
        </p:nvSpPr>
        <p:spPr>
          <a:xfrm>
            <a:off x="992188" y="768350"/>
            <a:ext cx="5114925" cy="3836988"/>
          </a:xfrm>
          <a:ln/>
        </p:spPr>
      </p:sp>
      <p:sp>
        <p:nvSpPr>
          <p:cNvPr id="1259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7"/>
          <p:cNvSpPr>
            <a:spLocks noGrp="1" noChangeArrowheads="1"/>
          </p:cNvSpPr>
          <p:nvPr>
            <p:ph type="sldNum" sz="quarter" idx="5"/>
          </p:nvPr>
        </p:nvSpPr>
        <p:spPr>
          <a:noFill/>
        </p:spPr>
        <p:txBody>
          <a:bodyPr/>
          <a:lstStyle/>
          <a:p>
            <a:fld id="{7F9684CB-E141-45B2-A16E-CB181681AEDE}" type="slidenum">
              <a:rPr lang="en-US" smtClean="0"/>
              <a:pPr/>
              <a:t>32</a:t>
            </a:fld>
            <a:endParaRPr lang="th-TH" smtClean="0"/>
          </a:p>
        </p:txBody>
      </p:sp>
      <p:sp>
        <p:nvSpPr>
          <p:cNvPr id="129027" name="Rectangle 2"/>
          <p:cNvSpPr>
            <a:spLocks noGrp="1" noRot="1" noChangeAspect="1" noChangeArrowheads="1" noTextEdit="1"/>
          </p:cNvSpPr>
          <p:nvPr>
            <p:ph type="sldImg"/>
          </p:nvPr>
        </p:nvSpPr>
        <p:spPr>
          <a:xfrm>
            <a:off x="992188" y="768350"/>
            <a:ext cx="5114925" cy="3836988"/>
          </a:xfrm>
          <a:ln/>
        </p:spPr>
      </p:sp>
      <p:sp>
        <p:nvSpPr>
          <p:cNvPr id="1290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7"/>
          <p:cNvSpPr>
            <a:spLocks noGrp="1" noChangeArrowheads="1"/>
          </p:cNvSpPr>
          <p:nvPr>
            <p:ph type="sldNum" sz="quarter" idx="5"/>
          </p:nvPr>
        </p:nvSpPr>
        <p:spPr>
          <a:noFill/>
        </p:spPr>
        <p:txBody>
          <a:bodyPr/>
          <a:lstStyle/>
          <a:p>
            <a:fld id="{0C32715E-9326-49A9-8F1B-05B0F5A5D1B3}" type="slidenum">
              <a:rPr lang="en-US" smtClean="0"/>
              <a:pPr/>
              <a:t>33</a:t>
            </a:fld>
            <a:endParaRPr lang="th-TH" smtClean="0"/>
          </a:p>
        </p:txBody>
      </p:sp>
      <p:sp>
        <p:nvSpPr>
          <p:cNvPr id="130051" name="Rectangle 2"/>
          <p:cNvSpPr>
            <a:spLocks noGrp="1" noRot="1" noChangeAspect="1" noChangeArrowheads="1" noTextEdit="1"/>
          </p:cNvSpPr>
          <p:nvPr>
            <p:ph type="sldImg"/>
          </p:nvPr>
        </p:nvSpPr>
        <p:spPr>
          <a:xfrm>
            <a:off x="992188" y="768350"/>
            <a:ext cx="5114925" cy="3836988"/>
          </a:xfrm>
          <a:ln/>
        </p:spPr>
      </p:sp>
      <p:sp>
        <p:nvSpPr>
          <p:cNvPr id="1300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7"/>
          <p:cNvSpPr>
            <a:spLocks noGrp="1" noChangeArrowheads="1"/>
          </p:cNvSpPr>
          <p:nvPr>
            <p:ph type="sldNum" sz="quarter" idx="5"/>
          </p:nvPr>
        </p:nvSpPr>
        <p:spPr>
          <a:noFill/>
        </p:spPr>
        <p:txBody>
          <a:bodyPr/>
          <a:lstStyle/>
          <a:p>
            <a:fld id="{9EBBFFA4-2F20-4822-9367-28FBA2932177}" type="slidenum">
              <a:rPr lang="en-US" smtClean="0"/>
              <a:pPr/>
              <a:t>34</a:t>
            </a:fld>
            <a:endParaRPr lang="th-TH" smtClean="0"/>
          </a:p>
        </p:txBody>
      </p:sp>
      <p:sp>
        <p:nvSpPr>
          <p:cNvPr id="131075" name="Rectangle 2"/>
          <p:cNvSpPr>
            <a:spLocks noGrp="1" noRot="1" noChangeAspect="1" noChangeArrowheads="1" noTextEdit="1"/>
          </p:cNvSpPr>
          <p:nvPr>
            <p:ph type="sldImg"/>
          </p:nvPr>
        </p:nvSpPr>
        <p:spPr>
          <a:xfrm>
            <a:off x="992188" y="768350"/>
            <a:ext cx="5114925" cy="3836988"/>
          </a:xfrm>
          <a:ln/>
        </p:spPr>
      </p:sp>
      <p:sp>
        <p:nvSpPr>
          <p:cNvPr id="1310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7"/>
          <p:cNvSpPr>
            <a:spLocks noGrp="1" noChangeArrowheads="1"/>
          </p:cNvSpPr>
          <p:nvPr>
            <p:ph type="sldNum" sz="quarter" idx="5"/>
          </p:nvPr>
        </p:nvSpPr>
        <p:spPr>
          <a:noFill/>
        </p:spPr>
        <p:txBody>
          <a:bodyPr/>
          <a:lstStyle/>
          <a:p>
            <a:fld id="{A6DF96C7-9F86-46AE-825D-674B53286E8F}" type="slidenum">
              <a:rPr lang="en-US" smtClean="0"/>
              <a:pPr/>
              <a:t>35</a:t>
            </a:fld>
            <a:endParaRPr lang="th-TH" smtClean="0"/>
          </a:p>
        </p:txBody>
      </p:sp>
      <p:sp>
        <p:nvSpPr>
          <p:cNvPr id="132099" name="Rectangle 2"/>
          <p:cNvSpPr>
            <a:spLocks noGrp="1" noRot="1" noChangeAspect="1" noChangeArrowheads="1" noTextEdit="1"/>
          </p:cNvSpPr>
          <p:nvPr>
            <p:ph type="sldImg"/>
          </p:nvPr>
        </p:nvSpPr>
        <p:spPr>
          <a:xfrm>
            <a:off x="992188" y="768350"/>
            <a:ext cx="5114925" cy="3836988"/>
          </a:xfrm>
          <a:ln/>
        </p:spPr>
      </p:sp>
      <p:sp>
        <p:nvSpPr>
          <p:cNvPr id="1321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7"/>
          <p:cNvSpPr>
            <a:spLocks noGrp="1" noChangeArrowheads="1"/>
          </p:cNvSpPr>
          <p:nvPr>
            <p:ph type="sldNum" sz="quarter" idx="5"/>
          </p:nvPr>
        </p:nvSpPr>
        <p:spPr>
          <a:noFill/>
        </p:spPr>
        <p:txBody>
          <a:bodyPr/>
          <a:lstStyle/>
          <a:p>
            <a:fld id="{6CE9A583-CBDA-4C54-8FFF-147162CECBC4}" type="slidenum">
              <a:rPr lang="en-US" smtClean="0"/>
              <a:pPr/>
              <a:t>36</a:t>
            </a:fld>
            <a:endParaRPr lang="th-TH" smtClean="0"/>
          </a:p>
        </p:txBody>
      </p:sp>
      <p:sp>
        <p:nvSpPr>
          <p:cNvPr id="133123" name="Rectangle 2"/>
          <p:cNvSpPr>
            <a:spLocks noGrp="1" noRot="1" noChangeAspect="1" noChangeArrowheads="1" noTextEdit="1"/>
          </p:cNvSpPr>
          <p:nvPr>
            <p:ph type="sldImg"/>
          </p:nvPr>
        </p:nvSpPr>
        <p:spPr>
          <a:xfrm>
            <a:off x="992188" y="768350"/>
            <a:ext cx="5114925" cy="3836988"/>
          </a:xfrm>
          <a:ln/>
        </p:spPr>
      </p:sp>
      <p:sp>
        <p:nvSpPr>
          <p:cNvPr id="1331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Rectangle 7"/>
          <p:cNvSpPr>
            <a:spLocks noGrp="1" noChangeArrowheads="1"/>
          </p:cNvSpPr>
          <p:nvPr>
            <p:ph type="sldNum" sz="quarter" idx="5"/>
          </p:nvPr>
        </p:nvSpPr>
        <p:spPr>
          <a:noFill/>
        </p:spPr>
        <p:txBody>
          <a:bodyPr/>
          <a:lstStyle/>
          <a:p>
            <a:fld id="{ABF37984-1EDB-4B83-907F-E965FBD5BDD5}" type="slidenum">
              <a:rPr lang="en-US" smtClean="0"/>
              <a:pPr/>
              <a:t>37</a:t>
            </a:fld>
            <a:endParaRPr lang="th-TH" smtClean="0"/>
          </a:p>
        </p:txBody>
      </p:sp>
      <p:sp>
        <p:nvSpPr>
          <p:cNvPr id="134147" name="Rectangle 2"/>
          <p:cNvSpPr>
            <a:spLocks noGrp="1" noRot="1" noChangeAspect="1" noChangeArrowheads="1" noTextEdit="1"/>
          </p:cNvSpPr>
          <p:nvPr>
            <p:ph type="sldImg"/>
          </p:nvPr>
        </p:nvSpPr>
        <p:spPr>
          <a:xfrm>
            <a:off x="992188" y="768350"/>
            <a:ext cx="5114925" cy="3836988"/>
          </a:xfrm>
          <a:ln/>
        </p:spPr>
      </p:sp>
      <p:sp>
        <p:nvSpPr>
          <p:cNvPr id="1341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7"/>
          <p:cNvSpPr>
            <a:spLocks noGrp="1" noChangeArrowheads="1"/>
          </p:cNvSpPr>
          <p:nvPr>
            <p:ph type="sldNum" sz="quarter" idx="5"/>
          </p:nvPr>
        </p:nvSpPr>
        <p:spPr>
          <a:noFill/>
        </p:spPr>
        <p:txBody>
          <a:bodyPr/>
          <a:lstStyle/>
          <a:p>
            <a:fld id="{72A8A491-E1D4-4B3A-B14E-93E7687EEA25}" type="slidenum">
              <a:rPr lang="en-US" smtClean="0"/>
              <a:pPr/>
              <a:t>38</a:t>
            </a:fld>
            <a:endParaRPr lang="th-TH" smtClean="0"/>
          </a:p>
        </p:txBody>
      </p:sp>
      <p:sp>
        <p:nvSpPr>
          <p:cNvPr id="135171" name="Rectangle 2"/>
          <p:cNvSpPr>
            <a:spLocks noGrp="1" noRot="1" noChangeAspect="1" noChangeArrowheads="1" noTextEdit="1"/>
          </p:cNvSpPr>
          <p:nvPr>
            <p:ph type="sldImg"/>
          </p:nvPr>
        </p:nvSpPr>
        <p:spPr>
          <a:xfrm>
            <a:off x="992188" y="768350"/>
            <a:ext cx="5114925" cy="3836988"/>
          </a:xfrm>
          <a:ln/>
        </p:spPr>
      </p:sp>
      <p:sp>
        <p:nvSpPr>
          <p:cNvPr id="1351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7"/>
          <p:cNvSpPr>
            <a:spLocks noGrp="1" noChangeArrowheads="1"/>
          </p:cNvSpPr>
          <p:nvPr>
            <p:ph type="sldNum" sz="quarter" idx="5"/>
          </p:nvPr>
        </p:nvSpPr>
        <p:spPr>
          <a:noFill/>
        </p:spPr>
        <p:txBody>
          <a:bodyPr/>
          <a:lstStyle/>
          <a:p>
            <a:fld id="{35A122CA-C14B-421C-A8C4-F3CFA64C1AA8}" type="slidenum">
              <a:rPr lang="en-US" smtClean="0"/>
              <a:pPr/>
              <a:t>39</a:t>
            </a:fld>
            <a:endParaRPr lang="th-TH" smtClean="0"/>
          </a:p>
        </p:txBody>
      </p:sp>
      <p:sp>
        <p:nvSpPr>
          <p:cNvPr id="136195" name="Rectangle 2"/>
          <p:cNvSpPr>
            <a:spLocks noGrp="1" noRot="1" noChangeAspect="1" noChangeArrowheads="1" noTextEdit="1"/>
          </p:cNvSpPr>
          <p:nvPr>
            <p:ph type="sldImg"/>
          </p:nvPr>
        </p:nvSpPr>
        <p:spPr>
          <a:xfrm>
            <a:off x="992188" y="768350"/>
            <a:ext cx="5114925" cy="3836988"/>
          </a:xfrm>
          <a:ln/>
        </p:spPr>
      </p:sp>
      <p:sp>
        <p:nvSpPr>
          <p:cNvPr id="1361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7"/>
          <p:cNvSpPr>
            <a:spLocks noGrp="1" noChangeArrowheads="1"/>
          </p:cNvSpPr>
          <p:nvPr>
            <p:ph type="sldNum" sz="quarter" idx="5"/>
          </p:nvPr>
        </p:nvSpPr>
        <p:spPr>
          <a:noFill/>
        </p:spPr>
        <p:txBody>
          <a:bodyPr/>
          <a:lstStyle/>
          <a:p>
            <a:fld id="{FBAFFA1A-9227-4379-8278-0FD0ACBAC99E}" type="slidenum">
              <a:rPr lang="en-US" smtClean="0"/>
              <a:pPr/>
              <a:t>40</a:t>
            </a:fld>
            <a:endParaRPr lang="th-TH" smtClean="0"/>
          </a:p>
        </p:txBody>
      </p:sp>
      <p:sp>
        <p:nvSpPr>
          <p:cNvPr id="137219" name="Rectangle 2"/>
          <p:cNvSpPr>
            <a:spLocks noGrp="1" noRot="1" noChangeAspect="1" noChangeArrowheads="1" noTextEdit="1"/>
          </p:cNvSpPr>
          <p:nvPr>
            <p:ph type="sldImg"/>
          </p:nvPr>
        </p:nvSpPr>
        <p:spPr>
          <a:xfrm>
            <a:off x="992188" y="768350"/>
            <a:ext cx="5114925" cy="3836988"/>
          </a:xfrm>
          <a:ln/>
        </p:spPr>
      </p:sp>
      <p:sp>
        <p:nvSpPr>
          <p:cNvPr id="1372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a:spLocks noGrp="1" noChangeArrowheads="1"/>
          </p:cNvSpPr>
          <p:nvPr>
            <p:ph type="sldNum" sz="quarter" idx="5"/>
          </p:nvPr>
        </p:nvSpPr>
        <p:spPr>
          <a:noFill/>
        </p:spPr>
        <p:txBody>
          <a:bodyPr/>
          <a:lstStyle/>
          <a:p>
            <a:fld id="{EE93E553-1CBB-496E-A846-B49CF757C4AD}" type="slidenum">
              <a:rPr lang="en-US" smtClean="0"/>
              <a:pPr/>
              <a:t>41</a:t>
            </a:fld>
            <a:endParaRPr lang="th-TH" smtClean="0"/>
          </a:p>
        </p:txBody>
      </p:sp>
      <p:sp>
        <p:nvSpPr>
          <p:cNvPr id="138243" name="Rectangle 2"/>
          <p:cNvSpPr>
            <a:spLocks noGrp="1" noRot="1" noChangeAspect="1" noChangeArrowheads="1" noTextEdit="1"/>
          </p:cNvSpPr>
          <p:nvPr>
            <p:ph type="sldImg"/>
          </p:nvPr>
        </p:nvSpPr>
        <p:spPr>
          <a:xfrm>
            <a:off x="992188" y="768350"/>
            <a:ext cx="5114925" cy="3836988"/>
          </a:xfrm>
          <a:ln/>
        </p:spPr>
      </p:sp>
      <p:sp>
        <p:nvSpPr>
          <p:cNvPr id="1382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p:cNvSpPr>
            <a:spLocks noGrp="1" noChangeArrowheads="1"/>
          </p:cNvSpPr>
          <p:nvPr>
            <p:ph type="sldNum" sz="quarter" idx="5"/>
          </p:nvPr>
        </p:nvSpPr>
        <p:spPr>
          <a:noFill/>
        </p:spPr>
        <p:txBody>
          <a:bodyPr/>
          <a:lstStyle/>
          <a:p>
            <a:fld id="{5C1ECC12-D5DE-44B7-A8F1-D275650323F5}" type="slidenum">
              <a:rPr lang="en-US" smtClean="0"/>
              <a:pPr/>
              <a:t>42</a:t>
            </a:fld>
            <a:endParaRPr lang="th-TH" smtClean="0"/>
          </a:p>
        </p:txBody>
      </p:sp>
      <p:sp>
        <p:nvSpPr>
          <p:cNvPr id="139267" name="Rectangle 2"/>
          <p:cNvSpPr>
            <a:spLocks noGrp="1" noRot="1" noChangeAspect="1" noChangeArrowheads="1" noTextEdit="1"/>
          </p:cNvSpPr>
          <p:nvPr>
            <p:ph type="sldImg"/>
          </p:nvPr>
        </p:nvSpPr>
        <p:spPr>
          <a:xfrm>
            <a:off x="992188" y="768350"/>
            <a:ext cx="5114925" cy="3836988"/>
          </a:xfrm>
          <a:ln/>
        </p:spPr>
      </p:sp>
      <p:sp>
        <p:nvSpPr>
          <p:cNvPr id="1392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p:spPr>
        <p:txBody>
          <a:bodyPr/>
          <a:lstStyle/>
          <a:p>
            <a:fld id="{07FA03D2-9C8B-4228-BF60-0A7401A276EB}" type="slidenum">
              <a:rPr lang="en-US" smtClean="0"/>
              <a:pPr/>
              <a:t>43</a:t>
            </a:fld>
            <a:endParaRPr lang="th-TH" smtClean="0"/>
          </a:p>
        </p:txBody>
      </p:sp>
      <p:sp>
        <p:nvSpPr>
          <p:cNvPr id="140291" name="Rectangle 2"/>
          <p:cNvSpPr>
            <a:spLocks noGrp="1" noRot="1" noChangeAspect="1" noChangeArrowheads="1" noTextEdit="1"/>
          </p:cNvSpPr>
          <p:nvPr>
            <p:ph type="sldImg"/>
          </p:nvPr>
        </p:nvSpPr>
        <p:spPr>
          <a:xfrm>
            <a:off x="992188" y="768350"/>
            <a:ext cx="5114925" cy="3836988"/>
          </a:xfrm>
          <a:ln/>
        </p:spPr>
      </p:sp>
      <p:sp>
        <p:nvSpPr>
          <p:cNvPr id="1402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a:spLocks noGrp="1" noChangeArrowheads="1"/>
          </p:cNvSpPr>
          <p:nvPr>
            <p:ph type="sldNum" sz="quarter" idx="5"/>
          </p:nvPr>
        </p:nvSpPr>
        <p:spPr>
          <a:noFill/>
        </p:spPr>
        <p:txBody>
          <a:bodyPr/>
          <a:lstStyle/>
          <a:p>
            <a:fld id="{3D5720E7-1734-43A6-8398-4B0F0CE20D53}" type="slidenum">
              <a:rPr lang="en-US" smtClean="0"/>
              <a:pPr/>
              <a:t>44</a:t>
            </a:fld>
            <a:endParaRPr lang="th-TH" smtClean="0"/>
          </a:p>
        </p:txBody>
      </p:sp>
      <p:sp>
        <p:nvSpPr>
          <p:cNvPr id="141315" name="Rectangle 2"/>
          <p:cNvSpPr>
            <a:spLocks noGrp="1" noRot="1" noChangeAspect="1" noChangeArrowheads="1" noTextEdit="1"/>
          </p:cNvSpPr>
          <p:nvPr>
            <p:ph type="sldImg"/>
          </p:nvPr>
        </p:nvSpPr>
        <p:spPr>
          <a:xfrm>
            <a:off x="992188" y="768350"/>
            <a:ext cx="5114925" cy="3836988"/>
          </a:xfrm>
          <a:ln/>
        </p:spPr>
      </p:sp>
      <p:sp>
        <p:nvSpPr>
          <p:cNvPr id="1413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770FEEBE-1C27-45BA-9160-15DA14AC9233}" type="slidenum">
              <a:rPr lang="en-US" smtClean="0"/>
              <a:pPr/>
              <a:t>45</a:t>
            </a:fld>
            <a:endParaRPr lang="th-TH" smtClean="0"/>
          </a:p>
        </p:txBody>
      </p:sp>
      <p:sp>
        <p:nvSpPr>
          <p:cNvPr id="143363" name="Rectangle 2"/>
          <p:cNvSpPr>
            <a:spLocks noGrp="1" noRot="1" noChangeAspect="1" noChangeArrowheads="1" noTextEdit="1"/>
          </p:cNvSpPr>
          <p:nvPr>
            <p:ph type="sldImg"/>
          </p:nvPr>
        </p:nvSpPr>
        <p:spPr>
          <a:xfrm>
            <a:off x="992188" y="768350"/>
            <a:ext cx="5114925" cy="3836988"/>
          </a:xfrm>
          <a:ln/>
        </p:spPr>
      </p:sp>
      <p:sp>
        <p:nvSpPr>
          <p:cNvPr id="1433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a:spLocks noGrp="1" noChangeArrowheads="1"/>
          </p:cNvSpPr>
          <p:nvPr>
            <p:ph type="sldNum" sz="quarter" idx="5"/>
          </p:nvPr>
        </p:nvSpPr>
        <p:spPr>
          <a:noFill/>
        </p:spPr>
        <p:txBody>
          <a:bodyPr/>
          <a:lstStyle/>
          <a:p>
            <a:fld id="{05D42C84-872D-4581-9C87-BEBAF2BDAD38}" type="slidenum">
              <a:rPr lang="en-US" smtClean="0"/>
              <a:pPr/>
              <a:t>46</a:t>
            </a:fld>
            <a:endParaRPr lang="th-TH" smtClean="0"/>
          </a:p>
        </p:txBody>
      </p:sp>
      <p:sp>
        <p:nvSpPr>
          <p:cNvPr id="144387" name="Rectangle 2"/>
          <p:cNvSpPr>
            <a:spLocks noGrp="1" noRot="1" noChangeAspect="1" noChangeArrowheads="1" noTextEdit="1"/>
          </p:cNvSpPr>
          <p:nvPr>
            <p:ph type="sldImg"/>
          </p:nvPr>
        </p:nvSpPr>
        <p:spPr>
          <a:xfrm>
            <a:off x="992188" y="768350"/>
            <a:ext cx="5114925" cy="3836988"/>
          </a:xfrm>
          <a:ln/>
        </p:spPr>
      </p:sp>
      <p:sp>
        <p:nvSpPr>
          <p:cNvPr id="1443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a:noFill/>
        </p:spPr>
        <p:txBody>
          <a:bodyPr/>
          <a:lstStyle/>
          <a:p>
            <a:fld id="{636693E7-9F48-4EE5-B615-843438FB0FB2}" type="slidenum">
              <a:rPr lang="en-US" smtClean="0"/>
              <a:pPr/>
              <a:t>47</a:t>
            </a:fld>
            <a:endParaRPr lang="th-TH" smtClean="0"/>
          </a:p>
        </p:txBody>
      </p:sp>
      <p:sp>
        <p:nvSpPr>
          <p:cNvPr id="145411" name="Rectangle 2"/>
          <p:cNvSpPr>
            <a:spLocks noGrp="1" noRot="1" noChangeAspect="1" noChangeArrowheads="1" noTextEdit="1"/>
          </p:cNvSpPr>
          <p:nvPr>
            <p:ph type="sldImg"/>
          </p:nvPr>
        </p:nvSpPr>
        <p:spPr>
          <a:xfrm>
            <a:off x="992188" y="768350"/>
            <a:ext cx="5114925" cy="3836988"/>
          </a:xfrm>
          <a:ln/>
        </p:spPr>
      </p:sp>
      <p:sp>
        <p:nvSpPr>
          <p:cNvPr id="1454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a:spLocks noGrp="1" noChangeArrowheads="1"/>
          </p:cNvSpPr>
          <p:nvPr>
            <p:ph type="sldNum" sz="quarter" idx="5"/>
          </p:nvPr>
        </p:nvSpPr>
        <p:spPr>
          <a:noFill/>
        </p:spPr>
        <p:txBody>
          <a:bodyPr/>
          <a:lstStyle/>
          <a:p>
            <a:fld id="{8A9E270C-93BB-4FFC-855E-8B84EE5E0422}" type="slidenum">
              <a:rPr lang="en-US" smtClean="0"/>
              <a:pPr/>
              <a:t>48</a:t>
            </a:fld>
            <a:endParaRPr lang="th-TH" smtClean="0"/>
          </a:p>
        </p:txBody>
      </p:sp>
      <p:sp>
        <p:nvSpPr>
          <p:cNvPr id="148483" name="Rectangle 2"/>
          <p:cNvSpPr>
            <a:spLocks noGrp="1" noRot="1" noChangeAspect="1" noChangeArrowheads="1" noTextEdit="1"/>
          </p:cNvSpPr>
          <p:nvPr>
            <p:ph type="sldImg"/>
          </p:nvPr>
        </p:nvSpPr>
        <p:spPr>
          <a:xfrm>
            <a:off x="992188" y="768350"/>
            <a:ext cx="5114925" cy="3836988"/>
          </a:xfrm>
          <a:ln/>
        </p:spPr>
      </p:sp>
      <p:sp>
        <p:nvSpPr>
          <p:cNvPr id="1484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a:spLocks noGrp="1" noChangeArrowheads="1"/>
          </p:cNvSpPr>
          <p:nvPr>
            <p:ph type="sldNum" sz="quarter" idx="5"/>
          </p:nvPr>
        </p:nvSpPr>
        <p:spPr>
          <a:noFill/>
        </p:spPr>
        <p:txBody>
          <a:bodyPr/>
          <a:lstStyle/>
          <a:p>
            <a:fld id="{D962CE3F-D360-4C73-B2A9-1501929677B9}" type="slidenum">
              <a:rPr lang="en-US" smtClean="0"/>
              <a:pPr/>
              <a:t>49</a:t>
            </a:fld>
            <a:endParaRPr lang="th-TH" smtClean="0"/>
          </a:p>
        </p:txBody>
      </p:sp>
      <p:sp>
        <p:nvSpPr>
          <p:cNvPr id="149507" name="Rectangle 2"/>
          <p:cNvSpPr>
            <a:spLocks noGrp="1" noRot="1" noChangeAspect="1" noChangeArrowheads="1" noTextEdit="1"/>
          </p:cNvSpPr>
          <p:nvPr>
            <p:ph type="sldImg"/>
          </p:nvPr>
        </p:nvSpPr>
        <p:spPr>
          <a:xfrm>
            <a:off x="992188" y="768350"/>
            <a:ext cx="5114925" cy="3836988"/>
          </a:xfrm>
          <a:ln/>
        </p:spPr>
      </p:sp>
      <p:sp>
        <p:nvSpPr>
          <p:cNvPr id="1495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a:spLocks noGrp="1" noChangeArrowheads="1"/>
          </p:cNvSpPr>
          <p:nvPr>
            <p:ph type="sldNum" sz="quarter" idx="5"/>
          </p:nvPr>
        </p:nvSpPr>
        <p:spPr>
          <a:noFill/>
        </p:spPr>
        <p:txBody>
          <a:bodyPr/>
          <a:lstStyle/>
          <a:p>
            <a:fld id="{D5E055A8-0D38-4963-8849-2142555EFD73}" type="slidenum">
              <a:rPr lang="en-US" smtClean="0"/>
              <a:pPr/>
              <a:t>50</a:t>
            </a:fld>
            <a:endParaRPr lang="th-TH" smtClean="0"/>
          </a:p>
        </p:txBody>
      </p:sp>
      <p:sp>
        <p:nvSpPr>
          <p:cNvPr id="151555" name="Rectangle 2"/>
          <p:cNvSpPr>
            <a:spLocks noGrp="1" noRot="1" noChangeAspect="1" noChangeArrowheads="1" noTextEdit="1"/>
          </p:cNvSpPr>
          <p:nvPr>
            <p:ph type="sldImg"/>
          </p:nvPr>
        </p:nvSpPr>
        <p:spPr>
          <a:xfrm>
            <a:off x="992188" y="768350"/>
            <a:ext cx="5114925" cy="3836988"/>
          </a:xfrm>
          <a:ln/>
        </p:spPr>
      </p:sp>
      <p:sp>
        <p:nvSpPr>
          <p:cNvPr id="1515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dirty="0"/>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B84D61-030D-45BE-9777-8D85535EB623}" type="slidenum">
              <a:rPr lang="en-US"/>
              <a:pPr>
                <a:defRPr/>
              </a:pPr>
              <a:t>‹#›</a:t>
            </a:fld>
            <a:endParaRPr lang="th-TH"/>
          </a:p>
        </p:txBody>
      </p:sp>
      <p:sp>
        <p:nvSpPr>
          <p:cNvPr id="7" name="Rectangle 6"/>
          <p:cNvSpPr/>
          <p:nvPr userDrawn="1"/>
        </p:nvSpPr>
        <p:spPr>
          <a:xfrm>
            <a:off x="0" y="6000768"/>
            <a:ext cx="9144000" cy="8572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68F6332E-930F-42B1-B675-286CEB270BD9}" type="slidenum">
              <a:rPr lang="en-US"/>
              <a:pPr>
                <a:defRPr/>
              </a:pPr>
              <a:t>‹#›</a:t>
            </a:fld>
            <a:endParaRPr lang="th-TH"/>
          </a:p>
        </p:txBody>
      </p:sp>
      <p:sp>
        <p:nvSpPr>
          <p:cNvPr id="7" name="Rectangle 6"/>
          <p:cNvSpPr/>
          <p:nvPr userDrawn="1"/>
        </p:nvSpPr>
        <p:spPr>
          <a:xfrm>
            <a:off x="0" y="5857892"/>
            <a:ext cx="9144000" cy="10001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BD34A93-0DED-443E-87C2-8735EA67B903}" type="slidenum">
              <a:rPr lang="en-US"/>
              <a:pPr>
                <a:defRPr/>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681C4A3-390D-4C55-B8D4-312D38504B48}" type="slidenum">
              <a:rPr lang="en-US"/>
              <a:pPr>
                <a:defRPr/>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th-TH"/>
          </a:p>
        </p:txBody>
      </p:sp>
      <p:sp>
        <p:nvSpPr>
          <p:cNvPr id="8" name="Rectangle 5"/>
          <p:cNvSpPr>
            <a:spLocks noGrp="1" noChangeArrowheads="1"/>
          </p:cNvSpPr>
          <p:nvPr>
            <p:ph type="ftr" sz="quarter" idx="11"/>
          </p:nvPr>
        </p:nvSpPr>
        <p:spPr>
          <a:ln/>
        </p:spPr>
        <p:txBody>
          <a:bodyPr/>
          <a:lstStyle>
            <a:lvl1pPr>
              <a:defRPr/>
            </a:lvl1pPr>
          </a:lstStyle>
          <a:p>
            <a:pPr>
              <a:defRPr/>
            </a:pPr>
            <a:endParaRPr lang="th-TH"/>
          </a:p>
        </p:txBody>
      </p:sp>
      <p:sp>
        <p:nvSpPr>
          <p:cNvPr id="9" name="Rectangle 6"/>
          <p:cNvSpPr>
            <a:spLocks noGrp="1" noChangeArrowheads="1"/>
          </p:cNvSpPr>
          <p:nvPr>
            <p:ph type="sldNum" sz="quarter" idx="12"/>
          </p:nvPr>
        </p:nvSpPr>
        <p:spPr>
          <a:ln/>
        </p:spPr>
        <p:txBody>
          <a:bodyPr/>
          <a:lstStyle>
            <a:lvl1pPr>
              <a:defRPr/>
            </a:lvl1pPr>
          </a:lstStyle>
          <a:p>
            <a:pPr>
              <a:defRPr/>
            </a:pPr>
            <a:fld id="{19584D5D-18DD-4492-97EA-4FAE83B521E6}" type="slidenum">
              <a:rPr lang="en-US"/>
              <a:pPr>
                <a:defRPr/>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th-TH"/>
          </a:p>
        </p:txBody>
      </p:sp>
      <p:sp>
        <p:nvSpPr>
          <p:cNvPr id="4" name="Rectangle 5"/>
          <p:cNvSpPr>
            <a:spLocks noGrp="1" noChangeArrowheads="1"/>
          </p:cNvSpPr>
          <p:nvPr>
            <p:ph type="ftr" sz="quarter" idx="11"/>
          </p:nvPr>
        </p:nvSpPr>
        <p:spPr>
          <a:ln/>
        </p:spPr>
        <p:txBody>
          <a:bodyPr/>
          <a:lstStyle>
            <a:lvl1pPr>
              <a:defRPr/>
            </a:lvl1pPr>
          </a:lstStyle>
          <a:p>
            <a:pPr>
              <a:defRPr/>
            </a:pPr>
            <a:endParaRPr lang="th-TH"/>
          </a:p>
        </p:txBody>
      </p:sp>
      <p:sp>
        <p:nvSpPr>
          <p:cNvPr id="5" name="Rectangle 6"/>
          <p:cNvSpPr>
            <a:spLocks noGrp="1" noChangeArrowheads="1"/>
          </p:cNvSpPr>
          <p:nvPr>
            <p:ph type="sldNum" sz="quarter" idx="12"/>
          </p:nvPr>
        </p:nvSpPr>
        <p:spPr>
          <a:ln/>
        </p:spPr>
        <p:txBody>
          <a:bodyPr/>
          <a:lstStyle>
            <a:lvl1pPr>
              <a:defRPr/>
            </a:lvl1pPr>
          </a:lstStyle>
          <a:p>
            <a:pPr>
              <a:defRPr/>
            </a:pPr>
            <a:fld id="{9EBF53B9-AAC2-4B66-AED7-90AD834B6AC9}" type="slidenum">
              <a:rPr lang="en-US"/>
              <a:pPr>
                <a:defRPr/>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th-TH"/>
          </a:p>
        </p:txBody>
      </p:sp>
      <p:sp>
        <p:nvSpPr>
          <p:cNvPr id="3" name="Rectangle 5"/>
          <p:cNvSpPr>
            <a:spLocks noGrp="1" noChangeArrowheads="1"/>
          </p:cNvSpPr>
          <p:nvPr>
            <p:ph type="ftr" sz="quarter" idx="11"/>
          </p:nvPr>
        </p:nvSpPr>
        <p:spPr>
          <a:ln/>
        </p:spPr>
        <p:txBody>
          <a:bodyPr/>
          <a:lstStyle>
            <a:lvl1pPr>
              <a:defRPr/>
            </a:lvl1pPr>
          </a:lstStyle>
          <a:p>
            <a:pPr>
              <a:defRPr/>
            </a:pPr>
            <a:endParaRPr lang="th-TH"/>
          </a:p>
        </p:txBody>
      </p:sp>
      <p:sp>
        <p:nvSpPr>
          <p:cNvPr id="4" name="Rectangle 6"/>
          <p:cNvSpPr>
            <a:spLocks noGrp="1" noChangeArrowheads="1"/>
          </p:cNvSpPr>
          <p:nvPr>
            <p:ph type="sldNum" sz="quarter" idx="12"/>
          </p:nvPr>
        </p:nvSpPr>
        <p:spPr>
          <a:ln/>
        </p:spPr>
        <p:txBody>
          <a:bodyPr/>
          <a:lstStyle>
            <a:lvl1pPr>
              <a:defRPr/>
            </a:lvl1pPr>
          </a:lstStyle>
          <a:p>
            <a:pPr>
              <a:defRPr/>
            </a:pPr>
            <a:fld id="{6DB93F55-32E2-4B50-B612-72119EDAC3B2}" type="slidenum">
              <a:rPr lang="en-US"/>
              <a:pPr>
                <a:defRPr/>
              </a:pPr>
              <a:t>‹#›</a:t>
            </a:fld>
            <a:endParaRPr lang="th-TH"/>
          </a:p>
        </p:txBody>
      </p:sp>
      <p:sp>
        <p:nvSpPr>
          <p:cNvPr id="5" name="Rectangle 4"/>
          <p:cNvSpPr/>
          <p:nvPr userDrawn="1"/>
        </p:nvSpPr>
        <p:spPr>
          <a:xfrm>
            <a:off x="0" y="5857892"/>
            <a:ext cx="9144000" cy="10001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4F980844-933B-4D79-8D8A-5C72427C7ACC}" type="slidenum">
              <a:rPr lang="en-US"/>
              <a:pPr>
                <a:defRPr/>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th-TH"/>
          </a:p>
        </p:txBody>
      </p:sp>
      <p:sp>
        <p:nvSpPr>
          <p:cNvPr id="6" name="Rectangle 5"/>
          <p:cNvSpPr>
            <a:spLocks noGrp="1" noChangeArrowheads="1"/>
          </p:cNvSpPr>
          <p:nvPr>
            <p:ph type="ftr" sz="quarter" idx="11"/>
          </p:nvPr>
        </p:nvSpPr>
        <p:spPr>
          <a:ln/>
        </p:spPr>
        <p:txBody>
          <a:bodyPr/>
          <a:lstStyle>
            <a:lvl1pPr>
              <a:defRPr/>
            </a:lvl1pPr>
          </a:lstStyle>
          <a:p>
            <a:pPr>
              <a:defRPr/>
            </a:pPr>
            <a:endParaRPr lang="th-TH"/>
          </a:p>
        </p:txBody>
      </p:sp>
      <p:sp>
        <p:nvSpPr>
          <p:cNvPr id="7" name="Rectangle 6"/>
          <p:cNvSpPr>
            <a:spLocks noGrp="1" noChangeArrowheads="1"/>
          </p:cNvSpPr>
          <p:nvPr>
            <p:ph type="sldNum" sz="quarter" idx="12"/>
          </p:nvPr>
        </p:nvSpPr>
        <p:spPr>
          <a:ln/>
        </p:spPr>
        <p:txBody>
          <a:bodyPr/>
          <a:lstStyle>
            <a:lvl1pPr>
              <a:defRPr/>
            </a:lvl1pPr>
          </a:lstStyle>
          <a:p>
            <a:pPr>
              <a:defRPr/>
            </a:pPr>
            <a:fld id="{8067B779-4446-4001-B182-22DE213DF74A}" type="slidenum">
              <a:rPr lang="en-US"/>
              <a:pPr>
                <a:defRPr/>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C9E5FE20-1F7A-4B55-A95B-16419DB5EB2C}" type="slidenum">
              <a:rPr lang="en-US"/>
              <a:pPr>
                <a:defRPr/>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th-TH"/>
          </a:p>
        </p:txBody>
      </p:sp>
      <p:sp>
        <p:nvSpPr>
          <p:cNvPr id="5" name="Rectangle 5"/>
          <p:cNvSpPr>
            <a:spLocks noGrp="1" noChangeArrowheads="1"/>
          </p:cNvSpPr>
          <p:nvPr>
            <p:ph type="ftr" sz="quarter" idx="11"/>
          </p:nvPr>
        </p:nvSpPr>
        <p:spPr>
          <a:ln/>
        </p:spPr>
        <p:txBody>
          <a:bodyPr/>
          <a:lstStyle>
            <a:lvl1pPr>
              <a:defRPr/>
            </a:lvl1pPr>
          </a:lstStyle>
          <a:p>
            <a:pPr>
              <a:defRPr/>
            </a:pPr>
            <a:endParaRPr lang="th-TH"/>
          </a:p>
        </p:txBody>
      </p:sp>
      <p:sp>
        <p:nvSpPr>
          <p:cNvPr id="6" name="Rectangle 6"/>
          <p:cNvSpPr>
            <a:spLocks noGrp="1" noChangeArrowheads="1"/>
          </p:cNvSpPr>
          <p:nvPr>
            <p:ph type="sldNum" sz="quarter" idx="12"/>
          </p:nvPr>
        </p:nvSpPr>
        <p:spPr>
          <a:ln/>
        </p:spPr>
        <p:txBody>
          <a:bodyPr/>
          <a:lstStyle>
            <a:lvl1pPr>
              <a:defRPr/>
            </a:lvl1pPr>
          </a:lstStyle>
          <a:p>
            <a:pPr>
              <a:defRPr/>
            </a:pPr>
            <a:fld id="{81FB99C2-8D35-4E79-817A-8626E1D9389F}" type="slidenum">
              <a:rPr lang="en-US"/>
              <a:pPr>
                <a:defRPr/>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h-TH"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defRPr>
            </a:lvl1pPr>
          </a:lstStyle>
          <a:p>
            <a:pPr>
              <a:defRPr/>
            </a:pPr>
            <a:endParaRPr lang="th-TH"/>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Arial" pitchFamily="34" charset="0"/>
              </a:defRPr>
            </a:lvl1pPr>
          </a:lstStyle>
          <a:p>
            <a:pPr>
              <a:defRPr/>
            </a:pPr>
            <a:endParaRPr lang="th-TH"/>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defRPr>
            </a:lvl1pPr>
          </a:lstStyle>
          <a:p>
            <a:pPr>
              <a:defRPr/>
            </a:pPr>
            <a:fld id="{450C5B07-FCF6-437B-BDD0-E272BC994D59}" type="slidenum">
              <a:rPr lang="en-US"/>
              <a:pPr>
                <a:defRPr/>
              </a:pPr>
              <a:t>‹#›</a:t>
            </a:fld>
            <a:endParaRPr lang="th-TH"/>
          </a:p>
        </p:txBody>
      </p:sp>
      <p:pic>
        <p:nvPicPr>
          <p:cNvPr id="1031" name="Picture 10"/>
          <p:cNvPicPr>
            <a:picLocks noChangeAspect="1" noChangeArrowheads="1"/>
          </p:cNvPicPr>
          <p:nvPr userDrawn="1"/>
        </p:nvPicPr>
        <p:blipFill>
          <a:blip r:embed="rId13" cstate="print"/>
          <a:srcRect/>
          <a:stretch>
            <a:fillRect/>
          </a:stretch>
        </p:blipFill>
        <p:spPr bwMode="auto">
          <a:xfrm>
            <a:off x="0" y="6248400"/>
            <a:ext cx="2590800" cy="609600"/>
          </a:xfrm>
          <a:prstGeom prst="rect">
            <a:avLst/>
          </a:prstGeom>
          <a:noFill/>
          <a:ln w="9525">
            <a:noFill/>
            <a:miter lim="800000"/>
            <a:headEnd/>
            <a:tailEnd/>
          </a:ln>
        </p:spPr>
      </p:pic>
      <p:pic>
        <p:nvPicPr>
          <p:cNvPr id="1032" name="Picture 11" descr="logo"/>
          <p:cNvPicPr>
            <a:picLocks noChangeAspect="1" noChangeArrowheads="1"/>
          </p:cNvPicPr>
          <p:nvPr userDrawn="1"/>
        </p:nvPicPr>
        <p:blipFill>
          <a:blip r:embed="rId14" cstate="print"/>
          <a:srcRect/>
          <a:stretch>
            <a:fillRect/>
          </a:stretch>
        </p:blipFill>
        <p:spPr bwMode="auto">
          <a:xfrm>
            <a:off x="0" y="6251575"/>
            <a:ext cx="685800" cy="606425"/>
          </a:xfrm>
          <a:prstGeom prst="rect">
            <a:avLst/>
          </a:prstGeom>
          <a:solidFill>
            <a:schemeClr val="accent1"/>
          </a:solid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Lst>
  <p:hf hdr="0" ftr="0" dt="0"/>
  <p:txStyles>
    <p:titleStyle>
      <a:lvl1pPr algn="ctr" rtl="0" eaLnBrk="0" fontAlgn="base" hangingPunct="0">
        <a:spcBef>
          <a:spcPct val="0"/>
        </a:spcBef>
        <a:spcAft>
          <a:spcPct val="0"/>
        </a:spcAft>
        <a:defRPr sz="4400">
          <a:solidFill>
            <a:srgbClr val="CC0000"/>
          </a:solidFill>
          <a:latin typeface="+mj-lt"/>
          <a:ea typeface="+mj-ea"/>
          <a:cs typeface="+mj-cs"/>
        </a:defRPr>
      </a:lvl1pPr>
      <a:lvl2pPr algn="ctr" rtl="0" eaLnBrk="0" fontAlgn="base" hangingPunct="0">
        <a:spcBef>
          <a:spcPct val="0"/>
        </a:spcBef>
        <a:spcAft>
          <a:spcPct val="0"/>
        </a:spcAft>
        <a:defRPr sz="4400">
          <a:solidFill>
            <a:srgbClr val="CC0000"/>
          </a:solidFill>
          <a:latin typeface="Arial" pitchFamily="34" charset="0"/>
          <a:cs typeface="Angsana New" pitchFamily="18" charset="-34"/>
        </a:defRPr>
      </a:lvl2pPr>
      <a:lvl3pPr algn="ctr" rtl="0" eaLnBrk="0" fontAlgn="base" hangingPunct="0">
        <a:spcBef>
          <a:spcPct val="0"/>
        </a:spcBef>
        <a:spcAft>
          <a:spcPct val="0"/>
        </a:spcAft>
        <a:defRPr sz="4400">
          <a:solidFill>
            <a:srgbClr val="CC0000"/>
          </a:solidFill>
          <a:latin typeface="Arial" pitchFamily="34" charset="0"/>
          <a:cs typeface="Angsana New" pitchFamily="18" charset="-34"/>
        </a:defRPr>
      </a:lvl3pPr>
      <a:lvl4pPr algn="ctr" rtl="0" eaLnBrk="0" fontAlgn="base" hangingPunct="0">
        <a:spcBef>
          <a:spcPct val="0"/>
        </a:spcBef>
        <a:spcAft>
          <a:spcPct val="0"/>
        </a:spcAft>
        <a:defRPr sz="4400">
          <a:solidFill>
            <a:srgbClr val="CC0000"/>
          </a:solidFill>
          <a:latin typeface="Arial" pitchFamily="34" charset="0"/>
          <a:cs typeface="Angsana New" pitchFamily="18" charset="-34"/>
        </a:defRPr>
      </a:lvl4pPr>
      <a:lvl5pPr algn="ctr" rtl="0" eaLnBrk="0" fontAlgn="base" hangingPunct="0">
        <a:spcBef>
          <a:spcPct val="0"/>
        </a:spcBef>
        <a:spcAft>
          <a:spcPct val="0"/>
        </a:spcAft>
        <a:defRPr sz="4400">
          <a:solidFill>
            <a:srgbClr val="CC0000"/>
          </a:solidFill>
          <a:latin typeface="Arial" pitchFamily="34" charset="0"/>
          <a:cs typeface="Angsana New" pitchFamily="18" charset="-34"/>
        </a:defRPr>
      </a:lvl5pPr>
      <a:lvl6pPr marL="457200" algn="ctr" rtl="0" fontAlgn="base">
        <a:spcBef>
          <a:spcPct val="0"/>
        </a:spcBef>
        <a:spcAft>
          <a:spcPct val="0"/>
        </a:spcAft>
        <a:defRPr sz="4400">
          <a:solidFill>
            <a:srgbClr val="CC0000"/>
          </a:solidFill>
          <a:latin typeface="Arial" pitchFamily="34" charset="0"/>
          <a:cs typeface="Angsana New" pitchFamily="18" charset="-34"/>
        </a:defRPr>
      </a:lvl6pPr>
      <a:lvl7pPr marL="914400" algn="ctr" rtl="0" fontAlgn="base">
        <a:spcBef>
          <a:spcPct val="0"/>
        </a:spcBef>
        <a:spcAft>
          <a:spcPct val="0"/>
        </a:spcAft>
        <a:defRPr sz="4400">
          <a:solidFill>
            <a:srgbClr val="CC0000"/>
          </a:solidFill>
          <a:latin typeface="Arial" pitchFamily="34" charset="0"/>
          <a:cs typeface="Angsana New" pitchFamily="18" charset="-34"/>
        </a:defRPr>
      </a:lvl7pPr>
      <a:lvl8pPr marL="1371600" algn="ctr" rtl="0" fontAlgn="base">
        <a:spcBef>
          <a:spcPct val="0"/>
        </a:spcBef>
        <a:spcAft>
          <a:spcPct val="0"/>
        </a:spcAft>
        <a:defRPr sz="4400">
          <a:solidFill>
            <a:srgbClr val="CC0000"/>
          </a:solidFill>
          <a:latin typeface="Arial" pitchFamily="34" charset="0"/>
          <a:cs typeface="Angsana New" pitchFamily="18" charset="-34"/>
        </a:defRPr>
      </a:lvl8pPr>
      <a:lvl9pPr marL="1828800" algn="ctr" rtl="0" fontAlgn="base">
        <a:spcBef>
          <a:spcPct val="0"/>
        </a:spcBef>
        <a:spcAft>
          <a:spcPct val="0"/>
        </a:spcAft>
        <a:defRPr sz="4400">
          <a:solidFill>
            <a:srgbClr val="CC0000"/>
          </a:solidFill>
          <a:latin typeface="Arial" pitchFamily="34" charset="0"/>
          <a:cs typeface="Angsana New" pitchFamily="18" charset="-34"/>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oleObject" Target="../embeddings/Microsoft_Office_Excel_97-2003_Worksheet1.xls"/></Relationships>
</file>

<file path=ppt/slides/_rels/slide17.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15.emf"/></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vmlDrawing" Target="../drawings/vmlDrawing2.vml"/><Relationship Id="rId5" Type="http://schemas.openxmlformats.org/officeDocument/2006/relationships/oleObject" Target="../embeddings/oleObject1.bin"/><Relationship Id="rId4" Type="http://schemas.openxmlformats.org/officeDocument/2006/relationships/image" Target="../media/image9.emf"/></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21.emf"/></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notesSlide" Target="../notesSlides/notesSlide48.xml"/><Relationship Id="rId1" Type="http://schemas.openxmlformats.org/officeDocument/2006/relationships/slideLayout" Target="../slideLayouts/slideLayout2.xml"/><Relationship Id="rId4" Type="http://schemas.openxmlformats.org/officeDocument/2006/relationships/image" Target="../media/image24.emf"/></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04800" y="685800"/>
            <a:ext cx="8382000" cy="1470025"/>
          </a:xfrm>
        </p:spPr>
        <p:txBody>
          <a:bodyPr/>
          <a:lstStyle/>
          <a:p>
            <a:pPr eaLnBrk="1" hangingPunct="1"/>
            <a:r>
              <a:rPr lang="en-US" dirty="0" smtClean="0">
                <a:solidFill>
                  <a:schemeClr val="tx1"/>
                </a:solidFill>
              </a:rPr>
              <a:t/>
            </a:r>
            <a:br>
              <a:rPr lang="en-US" dirty="0" smtClean="0">
                <a:solidFill>
                  <a:schemeClr val="tx1"/>
                </a:solidFill>
              </a:rPr>
            </a:br>
            <a:r>
              <a:rPr lang="en-US" dirty="0" smtClean="0">
                <a:solidFill>
                  <a:schemeClr val="tx1"/>
                </a:solidFill>
              </a:rPr>
              <a:t>Equity Analysis FN 451</a:t>
            </a:r>
            <a:endParaRPr lang="th-TH" dirty="0" smtClean="0">
              <a:solidFill>
                <a:schemeClr val="tx1"/>
              </a:solidFill>
            </a:endParaRPr>
          </a:p>
        </p:txBody>
      </p:sp>
      <p:sp>
        <p:nvSpPr>
          <p:cNvPr id="4099" name="Rectangle 3"/>
          <p:cNvSpPr>
            <a:spLocks noGrp="1" noChangeArrowheads="1"/>
          </p:cNvSpPr>
          <p:nvPr>
            <p:ph type="subTitle" idx="1"/>
          </p:nvPr>
        </p:nvSpPr>
        <p:spPr>
          <a:xfrm>
            <a:off x="838200" y="2590800"/>
            <a:ext cx="7162800" cy="2971800"/>
          </a:xfrm>
        </p:spPr>
        <p:txBody>
          <a:bodyPr/>
          <a:lstStyle/>
          <a:p>
            <a:pPr eaLnBrk="1" hangingPunct="1"/>
            <a:r>
              <a:rPr lang="en-US" dirty="0" smtClean="0"/>
              <a:t> - Banking sector analysis</a:t>
            </a:r>
            <a:endParaRPr lang="en-US" altLang="zh-CN" b="1" dirty="0" smtClean="0">
              <a:ea typeface="SimSun" pitchFamily="2" charset="-122"/>
            </a:endParaRPr>
          </a:p>
        </p:txBody>
      </p:sp>
      <p:sp>
        <p:nvSpPr>
          <p:cNvPr id="2053" name="Line 5"/>
          <p:cNvSpPr>
            <a:spLocks noChangeShapeType="1"/>
          </p:cNvSpPr>
          <p:nvPr/>
        </p:nvSpPr>
        <p:spPr bwMode="auto">
          <a:xfrm>
            <a:off x="609600" y="2209800"/>
            <a:ext cx="7772400" cy="0"/>
          </a:xfrm>
          <a:prstGeom prst="line">
            <a:avLst/>
          </a:prstGeom>
          <a:noFill/>
          <a:ln w="63500">
            <a:solidFill>
              <a:srgbClr val="FF0000"/>
            </a:solidFill>
            <a:round/>
            <a:headEnd/>
            <a:tailEnd/>
          </a:ln>
          <a:effectLst>
            <a:outerShdw dist="35921" dir="2700000" algn="ctr" rotWithShape="0">
              <a:srgbClr val="808080"/>
            </a:outerShdw>
          </a:effectLst>
        </p:spPr>
        <p:txBody>
          <a:bodyPr/>
          <a:lstStyle/>
          <a:p>
            <a:pPr>
              <a:defRPr/>
            </a:pPr>
            <a:endParaRPr lang="en-US" dirty="0">
              <a:latin typeface="Arial" pitchFamily="34" charset="0"/>
            </a:endParaRPr>
          </a:p>
        </p:txBody>
      </p:sp>
      <p:sp>
        <p:nvSpPr>
          <p:cNvPr id="5" name="Rectangle 4"/>
          <p:cNvSpPr/>
          <p:nvPr/>
        </p:nvSpPr>
        <p:spPr>
          <a:xfrm>
            <a:off x="0" y="6143644"/>
            <a:ext cx="9144000" cy="71435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dirty="0" smtClean="0">
                <a:solidFill>
                  <a:schemeClr val="tx1"/>
                </a:solidFill>
              </a:rPr>
              <a:t>Agenda</a:t>
            </a:r>
            <a:endParaRPr lang="th-TH" dirty="0" smtClean="0">
              <a:solidFill>
                <a:schemeClr val="tx1"/>
              </a:solidFill>
            </a:endParaRPr>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b="1" dirty="0" smtClean="0"/>
              <a:t>Balance </a:t>
            </a:r>
            <a:r>
              <a:rPr lang="en-US" b="1" dirty="0"/>
              <a:t>sheet  &amp; Profit  &amp;  Loss </a:t>
            </a:r>
          </a:p>
          <a:p>
            <a:pPr marL="288000" indent="-256032" fontAlgn="auto">
              <a:lnSpc>
                <a:spcPct val="150000"/>
              </a:lnSpc>
              <a:spcAft>
                <a:spcPts val="0"/>
              </a:spcAft>
              <a:buFont typeface="Wingdings 3"/>
              <a:buChar char=""/>
              <a:defRPr/>
            </a:pPr>
            <a:r>
              <a:rPr lang="en-US" dirty="0" smtClean="0"/>
              <a:t>Loans growth forecast</a:t>
            </a:r>
          </a:p>
          <a:p>
            <a:pPr marL="288000" indent="-256032" fontAlgn="auto">
              <a:lnSpc>
                <a:spcPct val="150000"/>
              </a:lnSpc>
              <a:spcAft>
                <a:spcPts val="0"/>
              </a:spcAft>
              <a:buFont typeface="Wingdings 3"/>
              <a:buChar char=""/>
              <a:defRPr/>
            </a:pPr>
            <a:r>
              <a:rPr lang="en-US"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15364"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B2C01DD6-4F2C-4FB4-80DA-F9491E0F2B67}" type="slidenum">
              <a:rPr lang="en-US"/>
              <a:pPr/>
              <a:t>2</a:t>
            </a:fld>
            <a:endParaRPr lang="th-TH"/>
          </a:p>
        </p:txBody>
      </p:sp>
      <p:sp>
        <p:nvSpPr>
          <p:cNvPr id="15365"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3"/>
          <p:cNvSpPr>
            <a:spLocks noGrp="1"/>
          </p:cNvSpPr>
          <p:nvPr>
            <p:ph type="title"/>
          </p:nvPr>
        </p:nvSpPr>
        <p:spPr>
          <a:xfrm>
            <a:off x="508000" y="785814"/>
            <a:ext cx="8229600" cy="714375"/>
          </a:xfrm>
        </p:spPr>
        <p:txBody>
          <a:bodyPr rtlCol="0"/>
          <a:lstStyle/>
          <a:p>
            <a:pPr fontAlgn="auto">
              <a:spcAft>
                <a:spcPts val="0"/>
              </a:spcAft>
              <a:defRPr/>
            </a:pPr>
            <a:r>
              <a:rPr lang="en-US" dirty="0" smtClean="0">
                <a:solidFill>
                  <a:schemeClr val="tx1"/>
                </a:solidFill>
              </a:rPr>
              <a:t>Balance Sheet Structure</a:t>
            </a:r>
            <a:endParaRPr lang="th-TH" dirty="0" smtClean="0">
              <a:solidFill>
                <a:schemeClr val="tx1"/>
              </a:solidFill>
            </a:endParaRPr>
          </a:p>
        </p:txBody>
      </p:sp>
      <p:sp>
        <p:nvSpPr>
          <p:cNvPr id="16387" name="Slide Number Placeholder 10"/>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CDD5E48C-59D0-4A97-802F-78BAFF19A6BB}" type="slidenum">
              <a:rPr lang="en-US"/>
              <a:pPr/>
              <a:t>3</a:t>
            </a:fld>
            <a:endParaRPr lang="th-TH"/>
          </a:p>
        </p:txBody>
      </p:sp>
      <p:sp>
        <p:nvSpPr>
          <p:cNvPr id="16388" name="Footer Placeholder 9"/>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16389" name="Rectangle 2"/>
          <p:cNvSpPr>
            <a:spLocks noChangeArrowheads="1"/>
          </p:cNvSpPr>
          <p:nvPr/>
        </p:nvSpPr>
        <p:spPr bwMode="auto">
          <a:xfrm>
            <a:off x="5350934" y="2603500"/>
            <a:ext cx="1896533" cy="1905000"/>
          </a:xfrm>
          <a:prstGeom prst="rect">
            <a:avLst/>
          </a:prstGeom>
          <a:solidFill>
            <a:srgbClr val="FFFFFF"/>
          </a:solidFill>
          <a:ln w="9525">
            <a:solidFill>
              <a:schemeClr val="tx1"/>
            </a:solidFill>
            <a:miter lim="800000"/>
            <a:headEnd/>
            <a:tailEnd/>
          </a:ln>
        </p:spPr>
        <p:txBody>
          <a:bodyPr wrap="none" anchor="ctr"/>
          <a:lstStyle/>
          <a:p>
            <a:endParaRPr lang="en-US"/>
          </a:p>
        </p:txBody>
      </p:sp>
      <p:sp>
        <p:nvSpPr>
          <p:cNvPr id="16390" name="Rectangle 3"/>
          <p:cNvSpPr>
            <a:spLocks noChangeArrowheads="1"/>
          </p:cNvSpPr>
          <p:nvPr/>
        </p:nvSpPr>
        <p:spPr bwMode="auto">
          <a:xfrm>
            <a:off x="3048000" y="2603501"/>
            <a:ext cx="1896533" cy="2682875"/>
          </a:xfrm>
          <a:prstGeom prst="rect">
            <a:avLst/>
          </a:prstGeom>
          <a:solidFill>
            <a:srgbClr val="FFFFFF"/>
          </a:solidFill>
          <a:ln w="9525">
            <a:solidFill>
              <a:schemeClr val="tx1"/>
            </a:solidFill>
            <a:miter lim="800000"/>
            <a:headEnd/>
            <a:tailEnd/>
          </a:ln>
        </p:spPr>
        <p:txBody>
          <a:bodyPr wrap="none" anchor="ctr"/>
          <a:lstStyle/>
          <a:p>
            <a:endParaRPr lang="en-US"/>
          </a:p>
        </p:txBody>
      </p:sp>
      <p:sp>
        <p:nvSpPr>
          <p:cNvPr id="16391" name="Rectangle 4"/>
          <p:cNvSpPr>
            <a:spLocks noChangeArrowheads="1"/>
          </p:cNvSpPr>
          <p:nvPr/>
        </p:nvSpPr>
        <p:spPr bwMode="auto">
          <a:xfrm>
            <a:off x="759178" y="2603501"/>
            <a:ext cx="1896533" cy="2754313"/>
          </a:xfrm>
          <a:prstGeom prst="rect">
            <a:avLst/>
          </a:prstGeom>
          <a:solidFill>
            <a:srgbClr val="FFFFFF"/>
          </a:solidFill>
          <a:ln w="9525">
            <a:solidFill>
              <a:schemeClr val="tx1"/>
            </a:solidFill>
            <a:miter lim="800000"/>
            <a:headEnd/>
            <a:tailEnd/>
          </a:ln>
        </p:spPr>
        <p:txBody>
          <a:bodyPr wrap="none" anchor="ctr"/>
          <a:lstStyle/>
          <a:p>
            <a:endParaRPr lang="en-US"/>
          </a:p>
        </p:txBody>
      </p:sp>
      <p:sp>
        <p:nvSpPr>
          <p:cNvPr id="16392" name="Text Box 5"/>
          <p:cNvSpPr txBox="1">
            <a:spLocks noChangeArrowheads="1"/>
          </p:cNvSpPr>
          <p:nvPr/>
        </p:nvSpPr>
        <p:spPr bwMode="auto">
          <a:xfrm>
            <a:off x="889000" y="2643188"/>
            <a:ext cx="6028267" cy="2523768"/>
          </a:xfrm>
          <a:prstGeom prst="rect">
            <a:avLst/>
          </a:prstGeom>
          <a:noFill/>
          <a:ln w="9525">
            <a:noFill/>
            <a:miter lim="800000"/>
            <a:headEnd/>
            <a:tailEnd/>
          </a:ln>
        </p:spPr>
        <p:txBody>
          <a:bodyPr anchor="ctr">
            <a:spAutoFit/>
          </a:bodyPr>
          <a:lstStyle/>
          <a:p>
            <a:pPr eaLnBrk="0" hangingPunct="0">
              <a:spcBef>
                <a:spcPct val="50000"/>
              </a:spcBef>
            </a:pPr>
            <a:r>
              <a:rPr lang="en-US" sz="3200" b="1" dirty="0">
                <a:latin typeface="Browallia New" pitchFamily="34" charset="-34"/>
                <a:cs typeface="Browallia New" pitchFamily="34" charset="-34"/>
              </a:rPr>
              <a:t>  Assets</a:t>
            </a:r>
            <a:r>
              <a:rPr lang="en-US" b="1" dirty="0">
                <a:latin typeface="Browallia New" pitchFamily="34" charset="-34"/>
                <a:cs typeface="Browallia New" pitchFamily="34" charset="-34"/>
              </a:rPr>
              <a:t>  </a:t>
            </a:r>
            <a:r>
              <a:rPr lang="en-US" dirty="0">
                <a:latin typeface="Browallia New" pitchFamily="34" charset="-34"/>
                <a:cs typeface="Browallia New" pitchFamily="34" charset="-34"/>
              </a:rPr>
              <a:t>           =       </a:t>
            </a:r>
            <a:r>
              <a:rPr lang="en-US" sz="3200" b="1" dirty="0">
                <a:latin typeface="Browallia New" pitchFamily="34" charset="-34"/>
                <a:cs typeface="Browallia New" pitchFamily="34" charset="-34"/>
              </a:rPr>
              <a:t>Liabilities</a:t>
            </a:r>
            <a:r>
              <a:rPr lang="en-US" dirty="0">
                <a:latin typeface="Browallia New" pitchFamily="34" charset="-34"/>
                <a:cs typeface="Browallia New" pitchFamily="34" charset="-34"/>
              </a:rPr>
              <a:t>         +  </a:t>
            </a:r>
            <a:r>
              <a:rPr lang="en-US" sz="3200" b="1" dirty="0" smtClean="0">
                <a:latin typeface="Browallia New" pitchFamily="34" charset="-34"/>
                <a:cs typeface="Browallia New" pitchFamily="34" charset="-34"/>
              </a:rPr>
              <a:t>Equity</a:t>
            </a:r>
            <a:endParaRPr lang="en-US" sz="3200" b="1" dirty="0">
              <a:latin typeface="Browallia New" pitchFamily="34" charset="-34"/>
              <a:cs typeface="Browallia New" pitchFamily="34" charset="-34"/>
            </a:endParaRPr>
          </a:p>
          <a:p>
            <a:pPr eaLnBrk="0" hangingPunct="0">
              <a:spcBef>
                <a:spcPct val="50000"/>
              </a:spcBef>
            </a:pPr>
            <a:r>
              <a:rPr lang="en-US" dirty="0">
                <a:latin typeface="Browallia New" pitchFamily="34" charset="-34"/>
                <a:cs typeface="Browallia New" pitchFamily="34" charset="-34"/>
              </a:rPr>
              <a:t>Interbank lending       Interbank borrowing</a:t>
            </a:r>
          </a:p>
          <a:p>
            <a:pPr eaLnBrk="0" hangingPunct="0">
              <a:spcBef>
                <a:spcPct val="50000"/>
              </a:spcBef>
            </a:pPr>
            <a:r>
              <a:rPr lang="en-US" dirty="0">
                <a:latin typeface="Browallia New" pitchFamily="34" charset="-34"/>
                <a:cs typeface="Browallia New" pitchFamily="34" charset="-34"/>
              </a:rPr>
              <a:t>Loans		          Deposits	        </a:t>
            </a:r>
          </a:p>
          <a:p>
            <a:pPr eaLnBrk="0" hangingPunct="0">
              <a:spcBef>
                <a:spcPct val="50000"/>
              </a:spcBef>
            </a:pPr>
            <a:r>
              <a:rPr lang="en-US" dirty="0">
                <a:latin typeface="Browallia New" pitchFamily="34" charset="-34"/>
                <a:cs typeface="Browallia New" pitchFamily="34" charset="-34"/>
              </a:rPr>
              <a:t>Investments	          Borrowing*</a:t>
            </a:r>
            <a:endParaRPr lang="th-TH" sz="3200" dirty="0">
              <a:latin typeface="Browallia New" pitchFamily="34" charset="-34"/>
              <a:cs typeface="Browallia New" pitchFamily="34" charset="-34"/>
            </a:endParaRPr>
          </a:p>
        </p:txBody>
      </p:sp>
      <p:sp>
        <p:nvSpPr>
          <p:cNvPr id="16393" name="Text Box 8"/>
          <p:cNvSpPr txBox="1">
            <a:spLocks noChangeArrowheads="1"/>
          </p:cNvSpPr>
          <p:nvPr/>
        </p:nvSpPr>
        <p:spPr bwMode="auto">
          <a:xfrm>
            <a:off x="603956" y="1700213"/>
            <a:ext cx="3711222" cy="579437"/>
          </a:xfrm>
          <a:prstGeom prst="rect">
            <a:avLst/>
          </a:prstGeom>
          <a:noFill/>
          <a:ln w="9525">
            <a:noFill/>
            <a:miter lim="800000"/>
            <a:headEnd/>
            <a:tailEnd/>
          </a:ln>
        </p:spPr>
        <p:txBody>
          <a:bodyPr>
            <a:spAutoFit/>
          </a:bodyPr>
          <a:lstStyle/>
          <a:p>
            <a:pPr>
              <a:spcBef>
                <a:spcPct val="50000"/>
              </a:spcBef>
            </a:pPr>
            <a:r>
              <a:rPr lang="en-US" sz="3200" b="1">
                <a:latin typeface="Browallia New" pitchFamily="34" charset="-34"/>
                <a:cs typeface="Browallia New" pitchFamily="34" charset="-34"/>
              </a:rPr>
              <a:t>Balance Sheet</a:t>
            </a:r>
            <a:endParaRPr lang="th-TH" sz="3200" b="1">
              <a:latin typeface="Browallia New" pitchFamily="34" charset="-34"/>
              <a:cs typeface="Browallia New" pitchFamily="34" charset="-34"/>
            </a:endParaRPr>
          </a:p>
        </p:txBody>
      </p:sp>
      <p:sp>
        <p:nvSpPr>
          <p:cNvPr id="10" name="TextBox 12"/>
          <p:cNvSpPr txBox="1">
            <a:spLocks noChangeArrowheads="1"/>
          </p:cNvSpPr>
          <p:nvPr/>
        </p:nvSpPr>
        <p:spPr bwMode="auto">
          <a:xfrm>
            <a:off x="428596" y="5357826"/>
            <a:ext cx="8318500" cy="810478"/>
          </a:xfrm>
          <a:prstGeom prst="rect">
            <a:avLst/>
          </a:prstGeom>
          <a:noFill/>
          <a:ln w="9525">
            <a:noFill/>
            <a:miter lim="800000"/>
            <a:headEnd/>
            <a:tailEnd/>
          </a:ln>
        </p:spPr>
        <p:txBody>
          <a:bodyPr>
            <a:spAutoFit/>
          </a:bodyPr>
          <a:lstStyle/>
          <a:p>
            <a:pPr>
              <a:lnSpc>
                <a:spcPts val="2800"/>
              </a:lnSpc>
            </a:pPr>
            <a:r>
              <a:rPr lang="en-US" sz="2200" dirty="0">
                <a:latin typeface="Browallia New" pitchFamily="34" charset="-34"/>
                <a:cs typeface="Browallia New" pitchFamily="34" charset="-34"/>
              </a:rPr>
              <a:t>* Banks prefer to issues subordinated debentures as the subordinated debentures with years to maturity of over 5 years can be counted as Tier-2 capital.  </a:t>
            </a:r>
            <a:endParaRPr lang="th-TH" sz="2200" dirty="0">
              <a:latin typeface="Browallia New" pitchFamily="34" charset="-34"/>
              <a:cs typeface="Browallia New"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3"/>
          <p:cNvSpPr>
            <a:spLocks noGrp="1"/>
          </p:cNvSpPr>
          <p:nvPr>
            <p:ph type="title"/>
          </p:nvPr>
        </p:nvSpPr>
        <p:spPr>
          <a:xfrm>
            <a:off x="508000" y="785814"/>
            <a:ext cx="8229600" cy="714375"/>
          </a:xfrm>
        </p:spPr>
        <p:txBody>
          <a:bodyPr rtlCol="0"/>
          <a:lstStyle/>
          <a:p>
            <a:pPr fontAlgn="auto">
              <a:spcAft>
                <a:spcPts val="0"/>
              </a:spcAft>
              <a:defRPr/>
            </a:pPr>
            <a:r>
              <a:rPr lang="en-US" dirty="0" smtClean="0">
                <a:solidFill>
                  <a:schemeClr val="tx1"/>
                </a:solidFill>
              </a:rPr>
              <a:t>Balance Sheet Structure</a:t>
            </a:r>
            <a:endParaRPr lang="th-TH" dirty="0" smtClean="0">
              <a:solidFill>
                <a:schemeClr val="tx1"/>
              </a:solidFill>
            </a:endParaRPr>
          </a:p>
        </p:txBody>
      </p:sp>
      <p:sp>
        <p:nvSpPr>
          <p:cNvPr id="18435" name="Slide Number Placeholder 10"/>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9CBB60C7-B4AB-473A-8D11-EEE0F456C65E}" type="slidenum">
              <a:rPr lang="en-US"/>
              <a:pPr/>
              <a:t>4</a:t>
            </a:fld>
            <a:endParaRPr lang="th-TH"/>
          </a:p>
        </p:txBody>
      </p:sp>
      <p:sp>
        <p:nvSpPr>
          <p:cNvPr id="18436" name="Footer Placeholder 9"/>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18437" name="Text Box 8"/>
          <p:cNvSpPr txBox="1">
            <a:spLocks noChangeArrowheads="1"/>
          </p:cNvSpPr>
          <p:nvPr/>
        </p:nvSpPr>
        <p:spPr bwMode="auto">
          <a:xfrm>
            <a:off x="603956" y="1700213"/>
            <a:ext cx="3711222" cy="579437"/>
          </a:xfrm>
          <a:prstGeom prst="rect">
            <a:avLst/>
          </a:prstGeom>
          <a:noFill/>
          <a:ln w="9525">
            <a:noFill/>
            <a:miter lim="800000"/>
            <a:headEnd/>
            <a:tailEnd/>
          </a:ln>
        </p:spPr>
        <p:txBody>
          <a:bodyPr>
            <a:spAutoFit/>
          </a:bodyPr>
          <a:lstStyle/>
          <a:p>
            <a:pPr>
              <a:spcBef>
                <a:spcPct val="50000"/>
              </a:spcBef>
            </a:pPr>
            <a:r>
              <a:rPr lang="en-US" sz="3200" b="1">
                <a:latin typeface="Browallia New" pitchFamily="34" charset="-34"/>
                <a:cs typeface="Browallia New" pitchFamily="34" charset="-34"/>
              </a:rPr>
              <a:t>Balance Sheet</a:t>
            </a:r>
            <a:endParaRPr lang="th-TH" sz="3200" b="1">
              <a:latin typeface="Browallia New" pitchFamily="34" charset="-34"/>
              <a:cs typeface="Browallia New" pitchFamily="34" charset="-34"/>
            </a:endParaRPr>
          </a:p>
        </p:txBody>
      </p:sp>
      <p:sp>
        <p:nvSpPr>
          <p:cNvPr id="18438" name="TextBox 12"/>
          <p:cNvSpPr txBox="1">
            <a:spLocks noChangeArrowheads="1"/>
          </p:cNvSpPr>
          <p:nvPr/>
        </p:nvSpPr>
        <p:spPr bwMode="auto">
          <a:xfrm>
            <a:off x="475545" y="2781300"/>
            <a:ext cx="8064500" cy="954088"/>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BBL case study: Calculate 	1) average earnings assets </a:t>
            </a:r>
          </a:p>
          <a:p>
            <a:r>
              <a:rPr lang="en-US" b="1">
                <a:latin typeface="Browallia New" pitchFamily="34" charset="-34"/>
                <a:cs typeface="Browallia New" pitchFamily="34" charset="-34"/>
              </a:rPr>
              <a:t>				2) average sources of funds.</a:t>
            </a:r>
            <a:endParaRPr lang="th-TH" b="1">
              <a:latin typeface="Browallia New" pitchFamily="34" charset="-34"/>
              <a:cs typeface="Browallia New" pitchFamily="34" charset="-34"/>
            </a:endParaRPr>
          </a:p>
        </p:txBody>
      </p:sp>
      <p:sp>
        <p:nvSpPr>
          <p:cNvPr id="14" name="Right Arrow 13"/>
          <p:cNvSpPr/>
          <p:nvPr/>
        </p:nvSpPr>
        <p:spPr>
          <a:xfrm>
            <a:off x="539045" y="2924176"/>
            <a:ext cx="444500" cy="2143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3"/>
          <p:cNvSpPr>
            <a:spLocks noGrp="1"/>
          </p:cNvSpPr>
          <p:nvPr>
            <p:ph type="title"/>
          </p:nvPr>
        </p:nvSpPr>
        <p:spPr>
          <a:xfrm>
            <a:off x="381000" y="1"/>
            <a:ext cx="8128000" cy="785813"/>
          </a:xfrm>
        </p:spPr>
        <p:txBody>
          <a:bodyPr/>
          <a:lstStyle/>
          <a:p>
            <a:pPr fontAlgn="auto">
              <a:spcAft>
                <a:spcPts val="0"/>
              </a:spcAft>
              <a:defRPr/>
            </a:pPr>
            <a:r>
              <a:rPr lang="en-US" dirty="0" smtClean="0">
                <a:solidFill>
                  <a:schemeClr val="tx1"/>
                </a:solidFill>
                <a:cs typeface="Angsana New" pitchFamily="18" charset="-34"/>
              </a:rPr>
              <a:t>Profit &amp; Loss</a:t>
            </a:r>
          </a:p>
        </p:txBody>
      </p:sp>
      <p:sp>
        <p:nvSpPr>
          <p:cNvPr id="19459"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B4E3A747-CE94-45FB-B2B1-6CC1B11A8CED}" type="slidenum">
              <a:rPr lang="en-US"/>
              <a:pPr/>
              <a:t>5</a:t>
            </a:fld>
            <a:endParaRPr lang="th-TH"/>
          </a:p>
        </p:txBody>
      </p:sp>
      <p:sp>
        <p:nvSpPr>
          <p:cNvPr id="19460"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7" name="Rectangle 3"/>
          <p:cNvSpPr txBox="1">
            <a:spLocks noChangeArrowheads="1"/>
          </p:cNvSpPr>
          <p:nvPr/>
        </p:nvSpPr>
        <p:spPr>
          <a:xfrm>
            <a:off x="762000" y="0"/>
            <a:ext cx="7315200" cy="5080000"/>
          </a:xfrm>
          <a:prstGeom prst="rect">
            <a:avLst/>
          </a:prstGeom>
        </p:spPr>
        <p:txBody>
          <a:bodyPr/>
          <a:lstStyle/>
          <a:p>
            <a:pPr marL="342900" indent="-342900" algn="ctr">
              <a:lnSpc>
                <a:spcPct val="125000"/>
              </a:lnSpc>
              <a:spcBef>
                <a:spcPct val="20000"/>
              </a:spcBef>
              <a:buClr>
                <a:schemeClr val="accent1"/>
              </a:buClr>
              <a:defRPr/>
            </a:pPr>
            <a:endParaRPr lang="en-US" sz="2400" kern="0" dirty="0">
              <a:latin typeface="Browallia New" pitchFamily="34" charset="-34"/>
              <a:ea typeface="Trebuchet MS" pitchFamily="34" charset="0"/>
              <a:cs typeface="Browallia New" pitchFamily="34" charset="-34"/>
            </a:endParaRP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Interest Income</a:t>
            </a: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Interest Expense</a:t>
            </a:r>
          </a:p>
          <a:p>
            <a:pPr marL="342900" indent="-342900" algn="ctr">
              <a:lnSpc>
                <a:spcPct val="125000"/>
              </a:lnSpc>
              <a:spcBef>
                <a:spcPct val="20000"/>
              </a:spcBef>
              <a:buClr>
                <a:schemeClr val="accent1"/>
              </a:buClr>
              <a:defRPr/>
            </a:pPr>
            <a:r>
              <a:rPr lang="en-US" sz="2400" b="1" kern="0" dirty="0">
                <a:latin typeface="Browallia New" pitchFamily="34" charset="-34"/>
                <a:ea typeface="Trebuchet MS" pitchFamily="34" charset="0"/>
                <a:cs typeface="Browallia New" pitchFamily="34" charset="-34"/>
              </a:rPr>
              <a:t>Net Interest Income</a:t>
            </a:r>
          </a:p>
          <a:p>
            <a:pPr marL="342900" indent="-342900" algn="ctr">
              <a:lnSpc>
                <a:spcPct val="125000"/>
              </a:lnSpc>
              <a:spcBef>
                <a:spcPct val="20000"/>
              </a:spcBef>
              <a:buClr>
                <a:schemeClr val="accent1"/>
              </a:buClr>
              <a:defRPr/>
            </a:pPr>
            <a:r>
              <a:rPr lang="en-US" sz="2400" b="1" kern="0" dirty="0">
                <a:latin typeface="Browallia New" pitchFamily="34" charset="-34"/>
                <a:ea typeface="Trebuchet MS" pitchFamily="34" charset="0"/>
                <a:cs typeface="Browallia New" pitchFamily="34" charset="-34"/>
              </a:rPr>
              <a:t>Non-Interest Income</a:t>
            </a:r>
          </a:p>
          <a:p>
            <a:pPr marL="342900" indent="-342900" algn="ctr">
              <a:lnSpc>
                <a:spcPct val="125000"/>
              </a:lnSpc>
              <a:spcBef>
                <a:spcPct val="20000"/>
              </a:spcBef>
              <a:buClr>
                <a:schemeClr val="accent1"/>
              </a:buClr>
              <a:defRPr/>
            </a:pPr>
            <a:r>
              <a:rPr lang="en-US" sz="2400" b="1" kern="0" dirty="0">
                <a:latin typeface="Browallia New" pitchFamily="34" charset="-34"/>
                <a:ea typeface="Trebuchet MS" pitchFamily="34" charset="0"/>
                <a:cs typeface="Browallia New" pitchFamily="34" charset="-34"/>
              </a:rPr>
              <a:t>Non Interest Expenses</a:t>
            </a: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Pre-provisioning Operating Profit (PPOP)</a:t>
            </a:r>
          </a:p>
          <a:p>
            <a:pPr marL="342900" indent="-342900" algn="ctr">
              <a:lnSpc>
                <a:spcPct val="125000"/>
              </a:lnSpc>
              <a:spcBef>
                <a:spcPct val="20000"/>
              </a:spcBef>
              <a:buClr>
                <a:schemeClr val="accent1"/>
              </a:buClr>
              <a:defRPr/>
            </a:pPr>
            <a:r>
              <a:rPr lang="en-US" sz="2400" b="1" kern="0" dirty="0">
                <a:latin typeface="Browallia New" pitchFamily="34" charset="-34"/>
                <a:ea typeface="Trebuchet MS" pitchFamily="34" charset="0"/>
                <a:cs typeface="Browallia New" pitchFamily="34" charset="-34"/>
              </a:rPr>
              <a:t>Provisioning</a:t>
            </a: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Profit before taxes</a:t>
            </a: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Taxes</a:t>
            </a:r>
          </a:p>
          <a:p>
            <a:pPr marL="342900" indent="-342900" algn="ctr">
              <a:lnSpc>
                <a:spcPct val="125000"/>
              </a:lnSpc>
              <a:spcBef>
                <a:spcPct val="20000"/>
              </a:spcBef>
              <a:buClr>
                <a:schemeClr val="accent1"/>
              </a:buClr>
              <a:defRPr/>
            </a:pPr>
            <a:r>
              <a:rPr lang="en-US" sz="2400" kern="0" dirty="0">
                <a:latin typeface="Browallia New" pitchFamily="34" charset="-34"/>
                <a:ea typeface="Trebuchet MS" pitchFamily="34" charset="0"/>
                <a:cs typeface="Browallia New" pitchFamily="34" charset="-34"/>
              </a:rPr>
              <a:t>Net Profit</a:t>
            </a:r>
          </a:p>
          <a:p>
            <a:pPr marL="342900" indent="-342900" algn="ctr">
              <a:lnSpc>
                <a:spcPts val="2400"/>
              </a:lnSpc>
              <a:spcBef>
                <a:spcPct val="20000"/>
              </a:spcBef>
              <a:buClr>
                <a:schemeClr val="accent1"/>
              </a:buClr>
              <a:defRPr/>
            </a:pPr>
            <a:endParaRPr lang="th-TH" sz="2400" kern="0" dirty="0">
              <a:latin typeface="Browallia New" pitchFamily="34" charset="-34"/>
              <a:ea typeface="Trebuchet MS" pitchFamily="34" charset="0"/>
              <a:cs typeface="Browallia New" pitchFamily="34" charset="-34"/>
            </a:endParaRPr>
          </a:p>
        </p:txBody>
      </p:sp>
      <p:sp>
        <p:nvSpPr>
          <p:cNvPr id="9" name="TextBox 8"/>
          <p:cNvSpPr txBox="1"/>
          <p:nvPr/>
        </p:nvSpPr>
        <p:spPr>
          <a:xfrm>
            <a:off x="1397000" y="5786439"/>
            <a:ext cx="7138493" cy="553998"/>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pPr>
              <a:defRPr/>
            </a:pPr>
            <a:r>
              <a:rPr lang="en-US" sz="3000" b="1" dirty="0">
                <a:latin typeface="Browallia New" pitchFamily="34" charset="-34"/>
                <a:cs typeface="FreesiaUPC" pitchFamily="34" charset="-34"/>
              </a:rPr>
              <a:t>Total revenue = Net interest income + Non-interest income</a:t>
            </a:r>
            <a:endParaRPr lang="th-TH" sz="3000" b="1" dirty="0">
              <a:latin typeface="Browallia New" pitchFamily="34" charset="-34"/>
              <a:cs typeface="FreesiaUPC" pitchFamily="34" charset="-34"/>
            </a:endParaRPr>
          </a:p>
        </p:txBody>
      </p:sp>
      <p:sp>
        <p:nvSpPr>
          <p:cNvPr id="19463" name="TextBox 12"/>
          <p:cNvSpPr txBox="1">
            <a:spLocks noChangeArrowheads="1"/>
          </p:cNvSpPr>
          <p:nvPr/>
        </p:nvSpPr>
        <p:spPr bwMode="auto">
          <a:xfrm>
            <a:off x="347134" y="6334126"/>
            <a:ext cx="8064500" cy="523875"/>
          </a:xfrm>
          <a:prstGeom prst="rect">
            <a:avLst/>
          </a:prstGeom>
          <a:noFill/>
          <a:ln w="9525">
            <a:noFill/>
            <a:miter lim="800000"/>
            <a:headEnd/>
            <a:tailEnd/>
          </a:ln>
        </p:spPr>
        <p:txBody>
          <a:bodyPr>
            <a:spAutoFit/>
          </a:bodyPr>
          <a:lstStyle/>
          <a:p>
            <a:r>
              <a:rPr lang="en-US" b="1" dirty="0">
                <a:latin typeface="Browallia New" pitchFamily="34" charset="-34"/>
                <a:cs typeface="Browallia New" pitchFamily="34" charset="-34"/>
              </a:rPr>
              <a:t>          BBL case study: Calculate 1) </a:t>
            </a:r>
            <a:r>
              <a:rPr lang="en-US" b="1" dirty="0" smtClean="0">
                <a:latin typeface="Browallia New" pitchFamily="34" charset="-34"/>
                <a:cs typeface="Browallia New" pitchFamily="34" charset="-34"/>
              </a:rPr>
              <a:t>total </a:t>
            </a:r>
            <a:r>
              <a:rPr lang="en-US" b="1" dirty="0">
                <a:latin typeface="Browallia New" pitchFamily="34" charset="-34"/>
                <a:cs typeface="Browallia New" pitchFamily="34" charset="-34"/>
              </a:rPr>
              <a:t>revenue</a:t>
            </a:r>
            <a:endParaRPr lang="th-TH" b="1" dirty="0">
              <a:latin typeface="Browallia New" pitchFamily="34" charset="-34"/>
              <a:cs typeface="Browallia New" pitchFamily="34" charset="-34"/>
            </a:endParaRPr>
          </a:p>
        </p:txBody>
      </p:sp>
      <p:sp>
        <p:nvSpPr>
          <p:cNvPr id="11" name="Right Arrow 10"/>
          <p:cNvSpPr/>
          <p:nvPr/>
        </p:nvSpPr>
        <p:spPr>
          <a:xfrm>
            <a:off x="539045" y="6524626"/>
            <a:ext cx="320323" cy="1444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952500" y="3000375"/>
            <a:ext cx="4826000" cy="1785938"/>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th-TH"/>
          </a:p>
        </p:txBody>
      </p:sp>
      <p:sp>
        <p:nvSpPr>
          <p:cNvPr id="16387" name="Title 3"/>
          <p:cNvSpPr>
            <a:spLocks noGrp="1"/>
          </p:cNvSpPr>
          <p:nvPr>
            <p:ph type="title"/>
          </p:nvPr>
        </p:nvSpPr>
        <p:spPr>
          <a:xfrm>
            <a:off x="381000" y="571501"/>
            <a:ext cx="8128000" cy="785813"/>
          </a:xfrm>
        </p:spPr>
        <p:txBody>
          <a:bodyPr/>
          <a:lstStyle/>
          <a:p>
            <a:pPr fontAlgn="auto">
              <a:spcAft>
                <a:spcPts val="0"/>
              </a:spcAft>
              <a:defRPr/>
            </a:pPr>
            <a:r>
              <a:rPr lang="en-US" dirty="0" smtClean="0">
                <a:solidFill>
                  <a:schemeClr val="tx1"/>
                </a:solidFill>
                <a:cs typeface="Angsana New" pitchFamily="18" charset="-34"/>
              </a:rPr>
              <a:t>Key P&amp;L ratios</a:t>
            </a:r>
          </a:p>
        </p:txBody>
      </p:sp>
      <p:sp>
        <p:nvSpPr>
          <p:cNvPr id="21508"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B4F684C5-FAEF-4DD2-93CB-9BB2C4593A92}" type="slidenum">
              <a:rPr lang="en-US"/>
              <a:pPr/>
              <a:t>6</a:t>
            </a:fld>
            <a:endParaRPr lang="th-TH"/>
          </a:p>
        </p:txBody>
      </p:sp>
      <p:sp>
        <p:nvSpPr>
          <p:cNvPr id="21509"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1510" name="Text Box 2"/>
          <p:cNvSpPr txBox="1">
            <a:spLocks noChangeArrowheads="1"/>
          </p:cNvSpPr>
          <p:nvPr/>
        </p:nvSpPr>
        <p:spPr bwMode="auto">
          <a:xfrm>
            <a:off x="698500" y="1643063"/>
            <a:ext cx="7112000" cy="3041650"/>
          </a:xfrm>
          <a:prstGeom prst="rect">
            <a:avLst/>
          </a:prstGeom>
          <a:noFill/>
          <a:ln w="9525">
            <a:noFill/>
            <a:miter lim="800000"/>
            <a:headEnd/>
            <a:tailEnd/>
          </a:ln>
        </p:spPr>
        <p:txBody>
          <a:bodyPr>
            <a:spAutoFit/>
          </a:bodyPr>
          <a:lstStyle/>
          <a:p>
            <a:pPr marL="292100" eaLnBrk="0" hangingPunct="0">
              <a:spcBef>
                <a:spcPct val="50000"/>
              </a:spcBef>
            </a:pPr>
            <a:r>
              <a:rPr lang="en-US" sz="3000" b="1">
                <a:latin typeface="Browallia New" pitchFamily="34" charset="-34"/>
                <a:cs typeface="FreesiaUPC" pitchFamily="34" charset="-34"/>
              </a:rPr>
              <a:t>Interest Spread</a:t>
            </a:r>
          </a:p>
          <a:p>
            <a:pPr marL="292100" eaLnBrk="0" hangingPunct="0">
              <a:spcBef>
                <a:spcPct val="50000"/>
              </a:spcBef>
            </a:pPr>
            <a:r>
              <a:rPr lang="en-US" sz="3000" b="1">
                <a:latin typeface="Browallia New" pitchFamily="34" charset="-34"/>
                <a:cs typeface="FreesiaUPC" pitchFamily="34" charset="-34"/>
              </a:rPr>
              <a:t>	=  Interest yield </a:t>
            </a:r>
            <a:r>
              <a:rPr lang="th-TH" sz="3000" b="1">
                <a:latin typeface="Browallia New" pitchFamily="34" charset="-34"/>
                <a:cs typeface="FreesiaUPC" pitchFamily="34" charset="-34"/>
              </a:rPr>
              <a:t>-</a:t>
            </a:r>
            <a:r>
              <a:rPr lang="en-US" sz="3000" b="1">
                <a:latin typeface="Browallia New" pitchFamily="34" charset="-34"/>
                <a:cs typeface="FreesiaUPC" pitchFamily="34" charset="-34"/>
              </a:rPr>
              <a:t> Interest cost </a:t>
            </a:r>
          </a:p>
          <a:p>
            <a:pPr marL="292100" eaLnBrk="0" hangingPunct="0">
              <a:spcBef>
                <a:spcPct val="50000"/>
              </a:spcBef>
            </a:pPr>
            <a:r>
              <a:rPr lang="en-US" sz="3000" b="1">
                <a:latin typeface="Browallia New" pitchFamily="34" charset="-34"/>
                <a:cs typeface="FreesiaUPC" pitchFamily="34" charset="-34"/>
              </a:rPr>
              <a:t>Net Interest Margin (NIM)</a:t>
            </a:r>
          </a:p>
          <a:p>
            <a:pPr marL="292100" eaLnBrk="0" hangingPunct="0">
              <a:lnSpc>
                <a:spcPct val="65000"/>
              </a:lnSpc>
              <a:spcBef>
                <a:spcPct val="50000"/>
              </a:spcBef>
            </a:pPr>
            <a:r>
              <a:rPr lang="en-US" sz="3000" b="1">
                <a:latin typeface="Browallia New" pitchFamily="34" charset="-34"/>
                <a:cs typeface="FreesiaUPC" pitchFamily="34" charset="-34"/>
              </a:rPr>
              <a:t>	= Interest income</a:t>
            </a:r>
            <a:r>
              <a:rPr lang="th-TH" sz="3000" b="1">
                <a:latin typeface="Browallia New" pitchFamily="34" charset="-34"/>
                <a:cs typeface="FreesiaUPC" pitchFamily="34" charset="-34"/>
              </a:rPr>
              <a:t> – </a:t>
            </a:r>
            <a:r>
              <a:rPr lang="en-US" sz="3000" b="1">
                <a:latin typeface="Browallia New" pitchFamily="34" charset="-34"/>
                <a:cs typeface="FreesiaUPC" pitchFamily="34" charset="-34"/>
              </a:rPr>
              <a:t>Interest expense</a:t>
            </a:r>
            <a:endParaRPr lang="th-TH" sz="3000" b="1">
              <a:latin typeface="Browallia New" pitchFamily="34" charset="-34"/>
              <a:cs typeface="FreesiaUPC" pitchFamily="34" charset="-34"/>
            </a:endParaRPr>
          </a:p>
          <a:p>
            <a:pPr marL="292100" eaLnBrk="0" hangingPunct="0">
              <a:lnSpc>
                <a:spcPct val="65000"/>
              </a:lnSpc>
              <a:spcBef>
                <a:spcPct val="50000"/>
              </a:spcBef>
            </a:pPr>
            <a:r>
              <a:rPr lang="th-TH" sz="3000" b="1">
                <a:latin typeface="Browallia New" pitchFamily="34" charset="-34"/>
                <a:cs typeface="FreesiaUPC" pitchFamily="34" charset="-34"/>
              </a:rPr>
              <a:t>	</a:t>
            </a:r>
            <a:r>
              <a:rPr lang="en-US" sz="3000" b="1">
                <a:latin typeface="Browallia New" pitchFamily="34" charset="-34"/>
                <a:cs typeface="FreesiaUPC" pitchFamily="34" charset="-34"/>
              </a:rPr>
              <a:t>           (Average earning assets)</a:t>
            </a:r>
            <a:endParaRPr lang="th-TH" sz="3000" b="1">
              <a:latin typeface="Browallia New" pitchFamily="34" charset="-34"/>
              <a:cs typeface="FreesiaUPC" pitchFamily="34" charset="-34"/>
            </a:endParaRPr>
          </a:p>
        </p:txBody>
      </p:sp>
      <p:sp>
        <p:nvSpPr>
          <p:cNvPr id="21511" name="Line 3"/>
          <p:cNvSpPr>
            <a:spLocks noChangeShapeType="1"/>
          </p:cNvSpPr>
          <p:nvPr/>
        </p:nvSpPr>
        <p:spPr bwMode="auto">
          <a:xfrm>
            <a:off x="1778000" y="4143375"/>
            <a:ext cx="3454400" cy="0"/>
          </a:xfrm>
          <a:prstGeom prst="line">
            <a:avLst/>
          </a:prstGeom>
          <a:noFill/>
          <a:ln w="9525">
            <a:solidFill>
              <a:schemeClr val="tx1"/>
            </a:solidFill>
            <a:miter lim="800000"/>
            <a:headEnd/>
            <a:tailEnd/>
          </a:ln>
        </p:spPr>
        <p:txBody>
          <a:bodyPr wrap="none" anchor="ctr"/>
          <a:lstStyle/>
          <a:p>
            <a:endParaRPr lang="th-TH"/>
          </a:p>
        </p:txBody>
      </p:sp>
      <p:sp>
        <p:nvSpPr>
          <p:cNvPr id="21512" name="TextBox 12"/>
          <p:cNvSpPr txBox="1">
            <a:spLocks noChangeArrowheads="1"/>
          </p:cNvSpPr>
          <p:nvPr/>
        </p:nvSpPr>
        <p:spPr bwMode="auto">
          <a:xfrm>
            <a:off x="667457" y="5013325"/>
            <a:ext cx="6849533" cy="954088"/>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BBL case study: Calculate 	1) Interest spread</a:t>
            </a:r>
          </a:p>
          <a:p>
            <a:r>
              <a:rPr lang="en-US" b="1">
                <a:latin typeface="Browallia New" pitchFamily="34" charset="-34"/>
                <a:cs typeface="Browallia New" pitchFamily="34" charset="-34"/>
              </a:rPr>
              <a:t>				2) NIM</a:t>
            </a:r>
            <a:endParaRPr lang="th-TH" b="1">
              <a:latin typeface="Browallia New" pitchFamily="34" charset="-34"/>
              <a:cs typeface="Browallia New" pitchFamily="34" charset="-34"/>
            </a:endParaRPr>
          </a:p>
        </p:txBody>
      </p:sp>
      <p:sp>
        <p:nvSpPr>
          <p:cNvPr id="11" name="Right Arrow 10"/>
          <p:cNvSpPr/>
          <p:nvPr/>
        </p:nvSpPr>
        <p:spPr>
          <a:xfrm>
            <a:off x="859367" y="5157788"/>
            <a:ext cx="444500" cy="2143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title"/>
          </p:nvPr>
        </p:nvSpPr>
        <p:spPr>
          <a:xfrm>
            <a:off x="381000" y="500063"/>
            <a:ext cx="8128000" cy="785812"/>
          </a:xfrm>
        </p:spPr>
        <p:txBody>
          <a:bodyPr/>
          <a:lstStyle/>
          <a:p>
            <a:pPr fontAlgn="auto">
              <a:spcAft>
                <a:spcPts val="0"/>
              </a:spcAft>
              <a:defRPr/>
            </a:pPr>
            <a:r>
              <a:rPr lang="en-US" dirty="0" smtClean="0">
                <a:solidFill>
                  <a:schemeClr val="tx1"/>
                </a:solidFill>
                <a:cs typeface="Angsana New" pitchFamily="18" charset="-34"/>
              </a:rPr>
              <a:t>Key P&amp;L ratios</a:t>
            </a:r>
          </a:p>
        </p:txBody>
      </p:sp>
      <p:sp>
        <p:nvSpPr>
          <p:cNvPr id="22531"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B0D7018-FAF2-4F38-A6A8-8554AF0598A5}" type="slidenum">
              <a:rPr lang="en-US"/>
              <a:pPr/>
              <a:t>7</a:t>
            </a:fld>
            <a:endParaRPr lang="th-TH"/>
          </a:p>
        </p:txBody>
      </p:sp>
      <p:sp>
        <p:nvSpPr>
          <p:cNvPr id="22532"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2533" name="Text Box 2"/>
          <p:cNvSpPr txBox="1">
            <a:spLocks noChangeArrowheads="1"/>
          </p:cNvSpPr>
          <p:nvPr/>
        </p:nvSpPr>
        <p:spPr bwMode="auto">
          <a:xfrm>
            <a:off x="508000" y="1214439"/>
            <a:ext cx="7112000" cy="2632075"/>
          </a:xfrm>
          <a:prstGeom prst="rect">
            <a:avLst/>
          </a:prstGeom>
          <a:noFill/>
          <a:ln w="9525">
            <a:noFill/>
            <a:miter lim="800000"/>
            <a:headEnd/>
            <a:tailEnd/>
          </a:ln>
        </p:spPr>
        <p:txBody>
          <a:bodyPr>
            <a:spAutoFit/>
          </a:bodyPr>
          <a:lstStyle/>
          <a:p>
            <a:pPr marL="292100" eaLnBrk="0" hangingPunct="0">
              <a:spcBef>
                <a:spcPct val="50000"/>
              </a:spcBef>
            </a:pPr>
            <a:r>
              <a:rPr lang="th-TH" sz="3000" b="1">
                <a:latin typeface="Browallia New" pitchFamily="34" charset="-34"/>
                <a:cs typeface="FreesiaUPC" pitchFamily="34" charset="-34"/>
              </a:rPr>
              <a:t> </a:t>
            </a:r>
          </a:p>
          <a:p>
            <a:pPr marL="292100" eaLnBrk="0" hangingPunct="0">
              <a:spcBef>
                <a:spcPct val="50000"/>
              </a:spcBef>
            </a:pPr>
            <a:r>
              <a:rPr lang="en-US" sz="3000" b="1">
                <a:latin typeface="Browallia New" pitchFamily="34" charset="-34"/>
                <a:cs typeface="FreesiaUPC" pitchFamily="34" charset="-34"/>
              </a:rPr>
              <a:t>Credit Cost</a:t>
            </a:r>
          </a:p>
          <a:p>
            <a:pPr marL="292100" eaLnBrk="0" hangingPunct="0">
              <a:spcBef>
                <a:spcPct val="50000"/>
              </a:spcBef>
            </a:pPr>
            <a:r>
              <a:rPr lang="en-US" sz="3000" b="1">
                <a:latin typeface="Browallia New" pitchFamily="34" charset="-34"/>
                <a:cs typeface="FreesiaUPC" pitchFamily="34" charset="-34"/>
              </a:rPr>
              <a:t>	= Provision expense</a:t>
            </a:r>
            <a:r>
              <a:rPr lang="th-TH" sz="3000" b="1">
                <a:latin typeface="Browallia New" pitchFamily="34" charset="-34"/>
                <a:cs typeface="FreesiaUPC" pitchFamily="34" charset="-34"/>
              </a:rPr>
              <a:t> / </a:t>
            </a:r>
            <a:r>
              <a:rPr lang="en-US" sz="3000" b="1">
                <a:latin typeface="Browallia New" pitchFamily="34" charset="-34"/>
                <a:cs typeface="FreesiaUPC" pitchFamily="34" charset="-34"/>
              </a:rPr>
              <a:t>Average loans</a:t>
            </a:r>
            <a:endParaRPr lang="th-TH" sz="3000" b="1">
              <a:latin typeface="Browallia New" pitchFamily="34" charset="-34"/>
              <a:cs typeface="FreesiaUPC" pitchFamily="34" charset="-34"/>
            </a:endParaRPr>
          </a:p>
          <a:p>
            <a:pPr marL="292100" eaLnBrk="0" hangingPunct="0">
              <a:spcBef>
                <a:spcPct val="50000"/>
              </a:spcBef>
            </a:pPr>
            <a:r>
              <a:rPr lang="th-TH" sz="3000" b="1">
                <a:latin typeface="Browallia New" pitchFamily="34" charset="-34"/>
                <a:cs typeface="FreesiaUPC" pitchFamily="34" charset="-34"/>
              </a:rPr>
              <a:t>	 </a:t>
            </a:r>
            <a:endParaRPr lang="en-US" sz="3000" b="1">
              <a:latin typeface="Browallia New" pitchFamily="34" charset="-34"/>
              <a:cs typeface="FreesiaUPC" pitchFamily="34" charset="-34"/>
            </a:endParaRPr>
          </a:p>
        </p:txBody>
      </p:sp>
      <p:sp>
        <p:nvSpPr>
          <p:cNvPr id="22534" name="TextBox 12"/>
          <p:cNvSpPr txBox="1">
            <a:spLocks noChangeArrowheads="1"/>
          </p:cNvSpPr>
          <p:nvPr/>
        </p:nvSpPr>
        <p:spPr bwMode="auto">
          <a:xfrm>
            <a:off x="730956" y="4076700"/>
            <a:ext cx="6849533" cy="954088"/>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BBL case study: Calculate 	1) Credit cost</a:t>
            </a:r>
          </a:p>
          <a:p>
            <a:r>
              <a:rPr lang="en-US" b="1">
                <a:latin typeface="Browallia New" pitchFamily="34" charset="-34"/>
                <a:cs typeface="Browallia New" pitchFamily="34" charset="-34"/>
              </a:rPr>
              <a:t>				 </a:t>
            </a:r>
            <a:endParaRPr lang="th-TH" b="1">
              <a:latin typeface="Browallia New" pitchFamily="34" charset="-34"/>
              <a:cs typeface="Browallia New" pitchFamily="34" charset="-34"/>
            </a:endParaRPr>
          </a:p>
        </p:txBody>
      </p:sp>
      <p:sp>
        <p:nvSpPr>
          <p:cNvPr id="9" name="Right Arrow 8"/>
          <p:cNvSpPr/>
          <p:nvPr/>
        </p:nvSpPr>
        <p:spPr>
          <a:xfrm>
            <a:off x="859367" y="4221163"/>
            <a:ext cx="444500" cy="2143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title"/>
          </p:nvPr>
        </p:nvSpPr>
        <p:spPr>
          <a:xfrm>
            <a:off x="381000" y="500063"/>
            <a:ext cx="8128000" cy="785812"/>
          </a:xfrm>
        </p:spPr>
        <p:txBody>
          <a:bodyPr/>
          <a:lstStyle/>
          <a:p>
            <a:pPr fontAlgn="auto">
              <a:spcAft>
                <a:spcPts val="0"/>
              </a:spcAft>
              <a:defRPr/>
            </a:pPr>
            <a:r>
              <a:rPr lang="en-US" dirty="0" smtClean="0">
                <a:solidFill>
                  <a:schemeClr val="tx1"/>
                </a:solidFill>
                <a:cs typeface="Angsana New" pitchFamily="18" charset="-34"/>
              </a:rPr>
              <a:t>NIM &amp; Credit cost</a:t>
            </a:r>
          </a:p>
        </p:txBody>
      </p:sp>
      <p:sp>
        <p:nvSpPr>
          <p:cNvPr id="24579"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2CCD8C98-623C-491F-B779-11A420BAF768}" type="slidenum">
              <a:rPr lang="en-US"/>
              <a:pPr/>
              <a:t>8</a:t>
            </a:fld>
            <a:endParaRPr lang="th-TH"/>
          </a:p>
        </p:txBody>
      </p:sp>
      <p:sp>
        <p:nvSpPr>
          <p:cNvPr id="24580"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4581" name="Text Box 2"/>
          <p:cNvSpPr txBox="1">
            <a:spLocks noChangeArrowheads="1"/>
          </p:cNvSpPr>
          <p:nvPr/>
        </p:nvSpPr>
        <p:spPr bwMode="auto">
          <a:xfrm>
            <a:off x="508000" y="1214438"/>
            <a:ext cx="7112000" cy="4246562"/>
          </a:xfrm>
          <a:prstGeom prst="rect">
            <a:avLst/>
          </a:prstGeom>
          <a:noFill/>
          <a:ln w="9525">
            <a:noFill/>
            <a:miter lim="800000"/>
            <a:headEnd/>
            <a:tailEnd/>
          </a:ln>
        </p:spPr>
        <p:txBody>
          <a:bodyPr>
            <a:spAutoFit/>
          </a:bodyPr>
          <a:lstStyle/>
          <a:p>
            <a:pPr marL="292100" eaLnBrk="0" hangingPunct="0">
              <a:spcBef>
                <a:spcPct val="50000"/>
              </a:spcBef>
            </a:pPr>
            <a:r>
              <a:rPr lang="th-TH" sz="3000" b="1">
                <a:latin typeface="Browallia New" pitchFamily="34" charset="-34"/>
                <a:cs typeface="FreesiaUPC" pitchFamily="34" charset="-34"/>
              </a:rPr>
              <a:t> </a:t>
            </a:r>
            <a:r>
              <a:rPr lang="en-US" sz="3000" b="1">
                <a:latin typeface="Browallia New" pitchFamily="34" charset="-34"/>
                <a:cs typeface="FreesiaUPC" pitchFamily="34" charset="-34"/>
              </a:rPr>
              <a:t>         Case study:</a:t>
            </a:r>
          </a:p>
          <a:p>
            <a:pPr marL="292100" eaLnBrk="0" hangingPunct="0">
              <a:spcBef>
                <a:spcPct val="50000"/>
              </a:spcBef>
            </a:pPr>
            <a:r>
              <a:rPr lang="en-US" sz="3000" b="1">
                <a:latin typeface="Browallia New" pitchFamily="34" charset="-34"/>
                <a:cs typeface="FreesiaUPC" pitchFamily="34" charset="-34"/>
              </a:rPr>
              <a:t>Bank A’s NIM was 3.50% and its normalized credit cost to loans in 2011 was 50bps.</a:t>
            </a:r>
          </a:p>
          <a:p>
            <a:pPr marL="292100" eaLnBrk="0" hangingPunct="0">
              <a:spcBef>
                <a:spcPct val="50000"/>
              </a:spcBef>
            </a:pPr>
            <a:r>
              <a:rPr lang="en-US" sz="3000" b="1">
                <a:latin typeface="Browallia New" pitchFamily="34" charset="-34"/>
                <a:cs typeface="FreesiaUPC" pitchFamily="34" charset="-34"/>
              </a:rPr>
              <a:t>Bank B’s NIM was 4.25% and its normalized credit cost to loans in 2011 was 155bps.</a:t>
            </a:r>
          </a:p>
          <a:p>
            <a:pPr marL="292100" eaLnBrk="0" hangingPunct="0">
              <a:spcBef>
                <a:spcPct val="50000"/>
              </a:spcBef>
            </a:pPr>
            <a:r>
              <a:rPr lang="en-US" sz="3000" b="1">
                <a:latin typeface="Browallia New" pitchFamily="34" charset="-34"/>
                <a:cs typeface="FreesiaUPC" pitchFamily="34" charset="-34"/>
              </a:rPr>
              <a:t>Which bank’s lending business is more profitable?</a:t>
            </a:r>
          </a:p>
          <a:p>
            <a:pPr marL="292100" eaLnBrk="0" hangingPunct="0">
              <a:spcBef>
                <a:spcPct val="50000"/>
              </a:spcBef>
            </a:pPr>
            <a:r>
              <a:rPr lang="th-TH" sz="3000" b="1">
                <a:latin typeface="Browallia New" pitchFamily="34" charset="-34"/>
                <a:cs typeface="FreesiaUPC" pitchFamily="34" charset="-34"/>
              </a:rPr>
              <a:t>	 </a:t>
            </a:r>
            <a:endParaRPr lang="en-US" sz="3000" b="1">
              <a:latin typeface="Browallia New" pitchFamily="34" charset="-34"/>
              <a:cs typeface="FreesiaUPC" pitchFamily="34" charset="-34"/>
            </a:endParaRPr>
          </a:p>
        </p:txBody>
      </p:sp>
      <p:sp>
        <p:nvSpPr>
          <p:cNvPr id="8" name="Right Arrow 7"/>
          <p:cNvSpPr/>
          <p:nvPr/>
        </p:nvSpPr>
        <p:spPr>
          <a:xfrm>
            <a:off x="889001" y="1285875"/>
            <a:ext cx="444500" cy="2857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smtClean="0"/>
              <a:t>Agenda</a:t>
            </a:r>
            <a:endParaRPr lang="th-TH" smtClean="0"/>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b="1" dirty="0" smtClean="0"/>
              <a:t>Loans growth forecast</a:t>
            </a:r>
          </a:p>
          <a:p>
            <a:pPr marL="288000" indent="-256032" fontAlgn="auto">
              <a:lnSpc>
                <a:spcPct val="150000"/>
              </a:lnSpc>
              <a:spcAft>
                <a:spcPts val="0"/>
              </a:spcAft>
              <a:buFont typeface="Wingdings 3"/>
              <a:buChar char=""/>
              <a:defRPr/>
            </a:pPr>
            <a:r>
              <a:rPr lang="en-US"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25604"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AAA02097-0F44-408D-B2F0-EB87D3B5B1AB}" type="slidenum">
              <a:rPr lang="en-US"/>
              <a:pPr/>
              <a:t>9</a:t>
            </a:fld>
            <a:endParaRPr lang="th-TH"/>
          </a:p>
        </p:txBody>
      </p:sp>
      <p:sp>
        <p:nvSpPr>
          <p:cNvPr id="25605"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p:cNvSpPr>
            <a:spLocks noGrp="1"/>
          </p:cNvSpPr>
          <p:nvPr>
            <p:ph type="title"/>
          </p:nvPr>
        </p:nvSpPr>
        <p:spPr>
          <a:xfrm>
            <a:off x="381000" y="642938"/>
            <a:ext cx="8128000" cy="785812"/>
          </a:xfrm>
        </p:spPr>
        <p:txBody>
          <a:bodyPr/>
          <a:lstStyle/>
          <a:p>
            <a:pPr fontAlgn="auto">
              <a:spcAft>
                <a:spcPts val="0"/>
              </a:spcAft>
              <a:defRPr/>
            </a:pPr>
            <a:r>
              <a:rPr lang="en-US" dirty="0" smtClean="0">
                <a:solidFill>
                  <a:schemeClr val="tx1"/>
                </a:solidFill>
                <a:cs typeface="Angsana New" pitchFamily="18" charset="-34"/>
              </a:rPr>
              <a:t>Loans Growth Forecast</a:t>
            </a:r>
          </a:p>
        </p:txBody>
      </p:sp>
      <p:sp>
        <p:nvSpPr>
          <p:cNvPr id="26627"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9C63950B-609C-477C-8FFB-C282747694C2}" type="slidenum">
              <a:rPr lang="en-US"/>
              <a:pPr/>
              <a:t>10</a:t>
            </a:fld>
            <a:endParaRPr lang="th-TH"/>
          </a:p>
        </p:txBody>
      </p:sp>
      <p:sp>
        <p:nvSpPr>
          <p:cNvPr id="26628" name="Footer Placeholder 6"/>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6629" name="Text Box 3"/>
          <p:cNvSpPr txBox="1">
            <a:spLocks noChangeArrowheads="1"/>
          </p:cNvSpPr>
          <p:nvPr/>
        </p:nvSpPr>
        <p:spPr bwMode="auto">
          <a:xfrm>
            <a:off x="544689" y="1341438"/>
            <a:ext cx="7040034" cy="519112"/>
          </a:xfrm>
          <a:prstGeom prst="rect">
            <a:avLst/>
          </a:prstGeom>
          <a:noFill/>
          <a:ln w="9525">
            <a:noFill/>
            <a:miter lim="800000"/>
            <a:headEnd/>
            <a:tailEnd/>
          </a:ln>
        </p:spPr>
        <p:txBody>
          <a:bodyPr>
            <a:spAutoFit/>
          </a:bodyPr>
          <a:lstStyle/>
          <a:p>
            <a:pPr>
              <a:spcBef>
                <a:spcPct val="50000"/>
              </a:spcBef>
            </a:pPr>
            <a:r>
              <a:rPr lang="en-US" b="1">
                <a:latin typeface="Browallia New" pitchFamily="34" charset="-34"/>
                <a:cs typeface="Browallia New" pitchFamily="34" charset="-34"/>
              </a:rPr>
              <a:t>Correlation between Loan growth VS nominal GDP growth</a:t>
            </a:r>
            <a:endParaRPr lang="th-TH" b="1">
              <a:latin typeface="Browallia New" pitchFamily="34" charset="-34"/>
              <a:cs typeface="Browallia New" pitchFamily="34" charset="-34"/>
            </a:endParaRPr>
          </a:p>
        </p:txBody>
      </p:sp>
      <p:pic>
        <p:nvPicPr>
          <p:cNvPr id="26630" name="Picture 4"/>
          <p:cNvPicPr>
            <a:picLocks noChangeAspect="1" noChangeArrowheads="1"/>
          </p:cNvPicPr>
          <p:nvPr/>
        </p:nvPicPr>
        <p:blipFill>
          <a:blip r:embed="rId3"/>
          <a:srcRect/>
          <a:stretch>
            <a:fillRect/>
          </a:stretch>
        </p:blipFill>
        <p:spPr bwMode="auto">
          <a:xfrm>
            <a:off x="889000" y="1643063"/>
            <a:ext cx="6400800" cy="4422775"/>
          </a:xfrm>
          <a:prstGeom prst="rect">
            <a:avLst/>
          </a:prstGeom>
          <a:noFill/>
          <a:ln w="9525">
            <a:noFill/>
            <a:miter lim="800000"/>
            <a:headEnd/>
            <a:tailEnd/>
          </a:ln>
        </p:spPr>
      </p:pic>
      <p:sp>
        <p:nvSpPr>
          <p:cNvPr id="26631" name="TextBox 5"/>
          <p:cNvSpPr txBox="1">
            <a:spLocks noChangeArrowheads="1"/>
          </p:cNvSpPr>
          <p:nvPr/>
        </p:nvSpPr>
        <p:spPr bwMode="auto">
          <a:xfrm>
            <a:off x="889000" y="6072188"/>
            <a:ext cx="1404552" cy="246221"/>
          </a:xfrm>
          <a:prstGeom prst="rect">
            <a:avLst/>
          </a:prstGeom>
          <a:noFill/>
          <a:ln w="9525">
            <a:noFill/>
            <a:miter lim="800000"/>
            <a:headEnd/>
            <a:tailEnd/>
          </a:ln>
        </p:spPr>
        <p:txBody>
          <a:bodyPr wrap="none">
            <a:spAutoFit/>
          </a:bodyPr>
          <a:lstStyle/>
          <a:p>
            <a:r>
              <a:rPr lang="en-US" sz="1000" i="1">
                <a:latin typeface="Arial" pitchFamily="34" charset="0"/>
                <a:cs typeface="Arial" pitchFamily="34" charset="0"/>
              </a:rPr>
              <a:t>Source: BoT, NESDB</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3"/>
          <p:cNvSpPr>
            <a:spLocks noGrp="1"/>
          </p:cNvSpPr>
          <p:nvPr>
            <p:ph type="title"/>
          </p:nvPr>
        </p:nvSpPr>
        <p:spPr>
          <a:xfrm>
            <a:off x="381000" y="642938"/>
            <a:ext cx="8128000" cy="785812"/>
          </a:xfrm>
        </p:spPr>
        <p:txBody>
          <a:bodyPr/>
          <a:lstStyle/>
          <a:p>
            <a:pPr fontAlgn="auto">
              <a:spcAft>
                <a:spcPts val="0"/>
              </a:spcAft>
              <a:defRPr/>
            </a:pPr>
            <a:r>
              <a:rPr lang="en-US" dirty="0" smtClean="0">
                <a:solidFill>
                  <a:schemeClr val="tx1"/>
                </a:solidFill>
                <a:cs typeface="Angsana New" pitchFamily="18" charset="-34"/>
              </a:rPr>
              <a:t>Loans Growth Forecast</a:t>
            </a:r>
          </a:p>
        </p:txBody>
      </p:sp>
      <p:sp>
        <p:nvSpPr>
          <p:cNvPr id="27651"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5D5BAD11-408C-42A7-AB9A-9B53638B5E3F}" type="slidenum">
              <a:rPr lang="en-US"/>
              <a:pPr/>
              <a:t>11</a:t>
            </a:fld>
            <a:endParaRPr lang="th-TH"/>
          </a:p>
        </p:txBody>
      </p:sp>
      <p:sp>
        <p:nvSpPr>
          <p:cNvPr id="27652"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7653" name="Rectangle 7"/>
          <p:cNvSpPr>
            <a:spLocks noChangeArrowheads="1"/>
          </p:cNvSpPr>
          <p:nvPr/>
        </p:nvSpPr>
        <p:spPr bwMode="auto">
          <a:xfrm>
            <a:off x="1270000" y="1357313"/>
            <a:ext cx="6802461" cy="553998"/>
          </a:xfrm>
          <a:prstGeom prst="rect">
            <a:avLst/>
          </a:prstGeom>
          <a:noFill/>
          <a:ln w="9525">
            <a:noFill/>
            <a:miter lim="800000"/>
            <a:headEnd/>
            <a:tailEnd/>
          </a:ln>
        </p:spPr>
        <p:txBody>
          <a:bodyPr wrap="square" anchor="ctr">
            <a:spAutoFit/>
          </a:bodyPr>
          <a:lstStyle/>
          <a:p>
            <a:r>
              <a:rPr lang="en-US" sz="3000" dirty="0">
                <a:latin typeface="Browallia New" pitchFamily="34" charset="-34"/>
                <a:cs typeface="Browallia New" pitchFamily="34" charset="-34"/>
              </a:rPr>
              <a:t>Nominal GDP Growth = Real GDP Growth + </a:t>
            </a:r>
            <a:r>
              <a:rPr lang="en-US" sz="3000" dirty="0" smtClean="0">
                <a:latin typeface="Browallia New" pitchFamily="34" charset="-34"/>
                <a:cs typeface="Browallia New" pitchFamily="34" charset="-34"/>
              </a:rPr>
              <a:t>Inflation</a:t>
            </a:r>
            <a:endParaRPr lang="en-US" sz="3000" dirty="0">
              <a:latin typeface="Browallia New" pitchFamily="34" charset="-34"/>
              <a:cs typeface="Browallia New" pitchFamily="34" charset="-34"/>
            </a:endParaRPr>
          </a:p>
        </p:txBody>
      </p:sp>
      <p:pic>
        <p:nvPicPr>
          <p:cNvPr id="27654" name="Picture 5"/>
          <p:cNvPicPr>
            <a:picLocks noChangeAspect="1" noChangeArrowheads="1"/>
          </p:cNvPicPr>
          <p:nvPr/>
        </p:nvPicPr>
        <p:blipFill>
          <a:blip r:embed="rId3"/>
          <a:srcRect/>
          <a:stretch>
            <a:fillRect/>
          </a:stretch>
        </p:blipFill>
        <p:spPr bwMode="auto">
          <a:xfrm>
            <a:off x="1285852" y="2285992"/>
            <a:ext cx="5976055" cy="38973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p:cNvSpPr>
            <a:spLocks noGrp="1"/>
          </p:cNvSpPr>
          <p:nvPr>
            <p:ph type="title"/>
          </p:nvPr>
        </p:nvSpPr>
        <p:spPr>
          <a:xfrm>
            <a:off x="381000" y="357188"/>
            <a:ext cx="8128000" cy="785812"/>
          </a:xfrm>
        </p:spPr>
        <p:txBody>
          <a:bodyPr/>
          <a:lstStyle/>
          <a:p>
            <a:pPr fontAlgn="auto">
              <a:spcAft>
                <a:spcPts val="0"/>
              </a:spcAft>
              <a:defRPr/>
            </a:pPr>
            <a:r>
              <a:rPr lang="en-US" dirty="0" smtClean="0">
                <a:solidFill>
                  <a:schemeClr val="tx1"/>
                </a:solidFill>
                <a:cs typeface="Angsana New" pitchFamily="18" charset="-34"/>
              </a:rPr>
              <a:t>Loans Growth Forecast</a:t>
            </a:r>
          </a:p>
        </p:txBody>
      </p:sp>
      <p:sp>
        <p:nvSpPr>
          <p:cNvPr id="28675" name="Slide Number Placeholder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A2BFD24A-35A2-4DAC-B1EB-21CCFD51DB22}" type="slidenum">
              <a:rPr lang="en-US"/>
              <a:pPr/>
              <a:t>12</a:t>
            </a:fld>
            <a:endParaRPr lang="th-TH"/>
          </a:p>
        </p:txBody>
      </p:sp>
      <p:sp>
        <p:nvSpPr>
          <p:cNvPr id="28676" name="Footer Placeholder 7"/>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8677" name="Rectangle 6"/>
          <p:cNvSpPr>
            <a:spLocks noChangeArrowheads="1"/>
          </p:cNvSpPr>
          <p:nvPr/>
        </p:nvSpPr>
        <p:spPr bwMode="auto">
          <a:xfrm>
            <a:off x="698500" y="1785938"/>
            <a:ext cx="7302500" cy="1077912"/>
          </a:xfrm>
          <a:prstGeom prst="rect">
            <a:avLst/>
          </a:prstGeom>
          <a:noFill/>
          <a:ln w="9525">
            <a:noFill/>
            <a:miter lim="800000"/>
            <a:headEnd/>
            <a:tailEnd/>
          </a:ln>
        </p:spPr>
        <p:txBody>
          <a:bodyPr anchor="ctr">
            <a:spAutoFit/>
          </a:bodyPr>
          <a:lstStyle/>
          <a:p>
            <a:r>
              <a:rPr lang="en-US" sz="3200" b="1">
                <a:latin typeface="Browallia New" pitchFamily="34" charset="-34"/>
                <a:cs typeface="Browallia New" pitchFamily="34" charset="-34"/>
              </a:rPr>
              <a:t>GDP = private consumption + gross investment + government spending + (exports - imports)</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3"/>
          <p:cNvSpPr>
            <a:spLocks noGrp="1"/>
          </p:cNvSpPr>
          <p:nvPr>
            <p:ph type="title"/>
          </p:nvPr>
        </p:nvSpPr>
        <p:spPr>
          <a:xfrm>
            <a:off x="381000" y="642938"/>
            <a:ext cx="8128000" cy="785812"/>
          </a:xfrm>
        </p:spPr>
        <p:txBody>
          <a:bodyPr/>
          <a:lstStyle/>
          <a:p>
            <a:pPr fontAlgn="auto">
              <a:spcAft>
                <a:spcPts val="0"/>
              </a:spcAft>
              <a:defRPr/>
            </a:pPr>
            <a:r>
              <a:rPr lang="en-US" dirty="0" smtClean="0">
                <a:solidFill>
                  <a:schemeClr val="tx1"/>
                </a:solidFill>
                <a:cs typeface="Angsana New" pitchFamily="18" charset="-34"/>
              </a:rPr>
              <a:t>Loans Growth Forecast</a:t>
            </a:r>
          </a:p>
        </p:txBody>
      </p:sp>
      <p:sp>
        <p:nvSpPr>
          <p:cNvPr id="29699" name="Slide Number Placeholder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876D9A12-8006-461D-B224-B2EFEFD3C9BE}" type="slidenum">
              <a:rPr lang="en-US"/>
              <a:pPr/>
              <a:t>13</a:t>
            </a:fld>
            <a:endParaRPr lang="th-TH"/>
          </a:p>
        </p:txBody>
      </p:sp>
      <p:sp>
        <p:nvSpPr>
          <p:cNvPr id="29700" name="Footer Placeholder 7"/>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29701" name="Rectangle 7"/>
          <p:cNvSpPr>
            <a:spLocks noChangeArrowheads="1"/>
          </p:cNvSpPr>
          <p:nvPr/>
        </p:nvSpPr>
        <p:spPr bwMode="auto">
          <a:xfrm>
            <a:off x="508001" y="1285875"/>
            <a:ext cx="6032500" cy="1016000"/>
          </a:xfrm>
          <a:prstGeom prst="rect">
            <a:avLst/>
          </a:prstGeom>
          <a:noFill/>
          <a:ln w="9525">
            <a:noFill/>
            <a:miter lim="800000"/>
            <a:headEnd/>
            <a:tailEnd/>
          </a:ln>
        </p:spPr>
        <p:txBody>
          <a:bodyPr anchor="ctr">
            <a:spAutoFit/>
          </a:bodyPr>
          <a:lstStyle/>
          <a:p>
            <a:r>
              <a:rPr lang="en-US" sz="3000">
                <a:latin typeface="Browallia New" pitchFamily="34" charset="-34"/>
                <a:cs typeface="Browallia New" pitchFamily="34" charset="-34"/>
              </a:rPr>
              <a:t>Bottom up: Loans breakdown</a:t>
            </a:r>
          </a:p>
          <a:p>
            <a:pPr eaLnBrk="0" hangingPunct="0"/>
            <a:r>
              <a:rPr lang="en-US" sz="3000">
                <a:latin typeface="Browallia New" pitchFamily="34" charset="-34"/>
                <a:cs typeface="Browallia New" pitchFamily="34" charset="-34"/>
              </a:rPr>
              <a:t> </a:t>
            </a:r>
          </a:p>
        </p:txBody>
      </p:sp>
      <p:pic>
        <p:nvPicPr>
          <p:cNvPr id="29702" name="Picture 11"/>
          <p:cNvPicPr>
            <a:picLocks noChangeAspect="1" noChangeArrowheads="1"/>
          </p:cNvPicPr>
          <p:nvPr/>
        </p:nvPicPr>
        <p:blipFill>
          <a:blip r:embed="rId3"/>
          <a:srcRect/>
          <a:stretch>
            <a:fillRect/>
          </a:stretch>
        </p:blipFill>
        <p:spPr bwMode="auto">
          <a:xfrm>
            <a:off x="571500" y="1785938"/>
            <a:ext cx="7112000" cy="1809750"/>
          </a:xfrm>
          <a:prstGeom prst="rect">
            <a:avLst/>
          </a:prstGeom>
          <a:noFill/>
          <a:ln w="9525">
            <a:noFill/>
            <a:miter lim="800000"/>
            <a:headEnd/>
            <a:tailEnd/>
          </a:ln>
        </p:spPr>
      </p:pic>
      <p:pic>
        <p:nvPicPr>
          <p:cNvPr id="29703" name="Picture 12"/>
          <p:cNvPicPr>
            <a:picLocks noChangeAspect="1" noChangeArrowheads="1"/>
          </p:cNvPicPr>
          <p:nvPr/>
        </p:nvPicPr>
        <p:blipFill>
          <a:blip r:embed="rId4"/>
          <a:srcRect/>
          <a:stretch>
            <a:fillRect/>
          </a:stretch>
        </p:blipFill>
        <p:spPr bwMode="auto">
          <a:xfrm>
            <a:off x="571501" y="3643313"/>
            <a:ext cx="7068255" cy="2214562"/>
          </a:xfrm>
          <a:prstGeom prst="rect">
            <a:avLst/>
          </a:prstGeom>
          <a:noFill/>
          <a:ln w="9525">
            <a:noFill/>
            <a:miter lim="800000"/>
            <a:headEnd/>
            <a:tailEnd/>
          </a:ln>
        </p:spPr>
      </p:pic>
      <p:sp>
        <p:nvSpPr>
          <p:cNvPr id="29704" name="TextBox 8"/>
          <p:cNvSpPr txBox="1">
            <a:spLocks noChangeArrowheads="1"/>
          </p:cNvSpPr>
          <p:nvPr/>
        </p:nvSpPr>
        <p:spPr bwMode="auto">
          <a:xfrm>
            <a:off x="508000" y="5929313"/>
            <a:ext cx="2794000" cy="400110"/>
          </a:xfrm>
          <a:prstGeom prst="rect">
            <a:avLst/>
          </a:prstGeom>
          <a:noFill/>
          <a:ln w="9525">
            <a:noFill/>
            <a:miter lim="800000"/>
            <a:headEnd/>
            <a:tailEnd/>
          </a:ln>
        </p:spPr>
        <p:txBody>
          <a:bodyPr>
            <a:spAutoFit/>
          </a:bodyPr>
          <a:lstStyle/>
          <a:p>
            <a:r>
              <a:rPr lang="en-US" sz="1000" i="1">
                <a:latin typeface="Arial" pitchFamily="34" charset="0"/>
                <a:cs typeface="Arial" pitchFamily="34" charset="0"/>
              </a:rPr>
              <a:t>Source: Companies presentation, Interview banks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p:cNvSpPr>
            <a:spLocks noGrp="1"/>
          </p:cNvSpPr>
          <p:nvPr>
            <p:ph type="title"/>
          </p:nvPr>
        </p:nvSpPr>
        <p:spPr>
          <a:xfrm>
            <a:off x="381000" y="357188"/>
            <a:ext cx="8128000" cy="785812"/>
          </a:xfrm>
        </p:spPr>
        <p:txBody>
          <a:bodyPr/>
          <a:lstStyle/>
          <a:p>
            <a:pPr fontAlgn="auto">
              <a:spcAft>
                <a:spcPts val="0"/>
              </a:spcAft>
              <a:defRPr/>
            </a:pPr>
            <a:r>
              <a:rPr lang="en-US" dirty="0" smtClean="0">
                <a:solidFill>
                  <a:schemeClr val="tx1"/>
                </a:solidFill>
                <a:cs typeface="Angsana New" pitchFamily="18" charset="-34"/>
              </a:rPr>
              <a:t>Case study: Bottom up loans growth forecast</a:t>
            </a:r>
          </a:p>
        </p:txBody>
      </p:sp>
      <p:sp>
        <p:nvSpPr>
          <p:cNvPr id="34819" name="Slide Number Placeholder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91A64034-0C61-448E-B51B-A91266620A7E}" type="slidenum">
              <a:rPr lang="en-US"/>
              <a:pPr/>
              <a:t>14</a:t>
            </a:fld>
            <a:endParaRPr lang="th-TH"/>
          </a:p>
        </p:txBody>
      </p:sp>
      <p:sp>
        <p:nvSpPr>
          <p:cNvPr id="34820" name="Footer Placeholder 7"/>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34821" name="Rectangle 6"/>
          <p:cNvSpPr>
            <a:spLocks noChangeArrowheads="1"/>
          </p:cNvSpPr>
          <p:nvPr/>
        </p:nvSpPr>
        <p:spPr bwMode="auto">
          <a:xfrm>
            <a:off x="785786" y="1428736"/>
            <a:ext cx="7302500" cy="2280111"/>
          </a:xfrm>
          <a:prstGeom prst="rect">
            <a:avLst/>
          </a:prstGeom>
          <a:noFill/>
          <a:ln w="9525">
            <a:noFill/>
            <a:miter lim="800000"/>
            <a:headEnd/>
            <a:tailEnd/>
          </a:ln>
        </p:spPr>
        <p:txBody>
          <a:bodyPr anchor="ctr">
            <a:spAutoFit/>
          </a:bodyPr>
          <a:lstStyle/>
          <a:p>
            <a:pPr>
              <a:lnSpc>
                <a:spcPts val="2800"/>
              </a:lnSpc>
            </a:pPr>
            <a:r>
              <a:rPr lang="en-US" sz="3200" dirty="0">
                <a:latin typeface="Browallia New" pitchFamily="34" charset="-34"/>
                <a:cs typeface="Browallia New" pitchFamily="34" charset="-34"/>
              </a:rPr>
              <a:t>An analyst forecast GDP growth in 2012 of 5.0%. Estimated headline CPI is 3.5%. The key drivers for the GDP growth in 1H12 mainly come from private consumptions. Given banks’ loans structures provide below, which bank(s) should perform well in term of loans growth in 2012? </a:t>
            </a:r>
          </a:p>
        </p:txBody>
      </p:sp>
      <p:pic>
        <p:nvPicPr>
          <p:cNvPr id="34822" name="Picture 5"/>
          <p:cNvPicPr>
            <a:picLocks noChangeAspect="1" noChangeArrowheads="1"/>
          </p:cNvPicPr>
          <p:nvPr/>
        </p:nvPicPr>
        <p:blipFill>
          <a:blip r:embed="rId3"/>
          <a:srcRect/>
          <a:stretch>
            <a:fillRect/>
          </a:stretch>
        </p:blipFill>
        <p:spPr bwMode="auto">
          <a:xfrm>
            <a:off x="730956" y="3789363"/>
            <a:ext cx="6977945" cy="1871662"/>
          </a:xfrm>
          <a:prstGeom prst="rect">
            <a:avLst/>
          </a:prstGeom>
          <a:noFill/>
          <a:ln w="9525">
            <a:noFill/>
            <a:miter lim="800000"/>
            <a:headEnd/>
            <a:tailEnd/>
          </a:ln>
        </p:spPr>
      </p:pic>
      <p:sp>
        <p:nvSpPr>
          <p:cNvPr id="7" name="Rectangle 6"/>
          <p:cNvSpPr/>
          <p:nvPr/>
        </p:nvSpPr>
        <p:spPr>
          <a:xfrm>
            <a:off x="730956" y="4005264"/>
            <a:ext cx="2240844" cy="287337"/>
          </a:xfrm>
          <a:prstGeom prst="rect">
            <a:avLst/>
          </a:prstGeom>
          <a:solidFill>
            <a:srgbClr val="FFFFFF"/>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smtClean="0"/>
              <a:t>Agenda</a:t>
            </a:r>
            <a:endParaRPr lang="th-TH" smtClean="0"/>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dirty="0"/>
              <a:t>Loans growth forecast</a:t>
            </a:r>
          </a:p>
          <a:p>
            <a:pPr marL="288000" indent="-256032" fontAlgn="auto">
              <a:lnSpc>
                <a:spcPct val="150000"/>
              </a:lnSpc>
              <a:spcAft>
                <a:spcPts val="0"/>
              </a:spcAft>
              <a:buFont typeface="Wingdings 3"/>
              <a:buChar char=""/>
              <a:defRPr/>
            </a:pPr>
            <a:r>
              <a:rPr lang="en-US" b="1"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35844"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08844B2-5B66-4304-9FD8-B8136A7288DC}" type="slidenum">
              <a:rPr lang="en-US"/>
              <a:pPr/>
              <a:t>15</a:t>
            </a:fld>
            <a:endParaRPr lang="th-TH"/>
          </a:p>
        </p:txBody>
      </p:sp>
      <p:sp>
        <p:nvSpPr>
          <p:cNvPr id="35845"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Title 3"/>
          <p:cNvSpPr>
            <a:spLocks noGrp="1"/>
          </p:cNvSpPr>
          <p:nvPr>
            <p:ph type="title"/>
          </p:nvPr>
        </p:nvSpPr>
        <p:spPr>
          <a:xfrm>
            <a:off x="254000" y="500063"/>
            <a:ext cx="8128000" cy="785812"/>
          </a:xfrm>
        </p:spPr>
        <p:txBody>
          <a:bodyPr/>
          <a:lstStyle/>
          <a:p>
            <a:pPr fontAlgn="auto">
              <a:spcAft>
                <a:spcPts val="0"/>
              </a:spcAft>
              <a:defRPr/>
            </a:pPr>
            <a:r>
              <a:rPr lang="en-US" dirty="0" smtClean="0">
                <a:solidFill>
                  <a:schemeClr val="tx1"/>
                </a:solidFill>
                <a:cs typeface="Angsana New" pitchFamily="18" charset="-34"/>
              </a:rPr>
              <a:t>NIM Forecast </a:t>
            </a:r>
          </a:p>
        </p:txBody>
      </p:sp>
      <p:sp>
        <p:nvSpPr>
          <p:cNvPr id="1028"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A34D18E8-1639-4A41-A53E-4AE083D5A9A9}" type="slidenum">
              <a:rPr lang="en-US"/>
              <a:pPr/>
              <a:t>16</a:t>
            </a:fld>
            <a:endParaRPr lang="th-TH"/>
          </a:p>
        </p:txBody>
      </p:sp>
      <p:sp>
        <p:nvSpPr>
          <p:cNvPr id="1029" name="Footer Placeholder 6"/>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1030" name="Rectangle 8"/>
          <p:cNvSpPr>
            <a:spLocks noChangeArrowheads="1"/>
          </p:cNvSpPr>
          <p:nvPr/>
        </p:nvSpPr>
        <p:spPr bwMode="auto">
          <a:xfrm>
            <a:off x="475545" y="5445126"/>
            <a:ext cx="3556000" cy="276225"/>
          </a:xfrm>
          <a:prstGeom prst="rect">
            <a:avLst/>
          </a:prstGeom>
          <a:noFill/>
          <a:ln w="9525">
            <a:noFill/>
            <a:miter lim="800000"/>
            <a:headEnd/>
            <a:tailEnd/>
          </a:ln>
        </p:spPr>
        <p:txBody>
          <a:bodyPr>
            <a:spAutoFit/>
          </a:bodyPr>
          <a:lstStyle/>
          <a:p>
            <a:r>
              <a:rPr lang="en-US" sz="1200" i="1">
                <a:latin typeface="Trebuchet MS" pitchFamily="34" charset="0"/>
              </a:rPr>
              <a:t>Source: Financial statements</a:t>
            </a:r>
            <a:endParaRPr lang="th-TH" sz="1200" i="1">
              <a:latin typeface="Trebuchet MS" pitchFamily="34" charset="0"/>
            </a:endParaRPr>
          </a:p>
        </p:txBody>
      </p:sp>
      <p:graphicFrame>
        <p:nvGraphicFramePr>
          <p:cNvPr id="1026" name="Object 2"/>
          <p:cNvGraphicFramePr>
            <a:graphicFrameLocks noChangeAspect="1"/>
          </p:cNvGraphicFramePr>
          <p:nvPr/>
        </p:nvGraphicFramePr>
        <p:xfrm>
          <a:off x="1333500" y="1643064"/>
          <a:ext cx="6096000" cy="3857625"/>
        </p:xfrm>
        <a:graphic>
          <a:graphicData uri="http://schemas.openxmlformats.org/presentationml/2006/ole">
            <p:oleObj spid="_x0000_s61442" name="Chart" r:id="rId4" imgW="5248275" imgH="3657600" progId="Excel.Sheet.8">
              <p:embed/>
            </p:oleObj>
          </a:graphicData>
        </a:graphic>
      </p:graphicFrame>
      <p:sp>
        <p:nvSpPr>
          <p:cNvPr id="1031" name="Text Box 3"/>
          <p:cNvSpPr txBox="1">
            <a:spLocks noChangeArrowheads="1"/>
          </p:cNvSpPr>
          <p:nvPr/>
        </p:nvSpPr>
        <p:spPr bwMode="auto">
          <a:xfrm>
            <a:off x="3619501" y="1285875"/>
            <a:ext cx="4607277" cy="457200"/>
          </a:xfrm>
          <a:prstGeom prst="rect">
            <a:avLst/>
          </a:prstGeom>
          <a:noFill/>
          <a:ln w="9525">
            <a:noFill/>
            <a:miter lim="800000"/>
            <a:headEnd/>
            <a:tailEnd/>
          </a:ln>
        </p:spPr>
        <p:txBody>
          <a:bodyPr>
            <a:spAutoFit/>
          </a:bodyPr>
          <a:lstStyle/>
          <a:p>
            <a:pPr>
              <a:spcBef>
                <a:spcPct val="50000"/>
              </a:spcBef>
            </a:pPr>
            <a:r>
              <a:rPr lang="en-US" sz="2400" b="1">
                <a:latin typeface="Browallia New" pitchFamily="34" charset="-34"/>
                <a:cs typeface="Browallia New" pitchFamily="34" charset="-34"/>
              </a:rPr>
              <a:t>Deposit Structure</a:t>
            </a:r>
            <a:endParaRPr lang="th-TH" sz="2400" b="1">
              <a:latin typeface="Browallia New" pitchFamily="34" charset="-34"/>
              <a:cs typeface="Browallia New" pitchFamily="34" charset="-34"/>
            </a:endParaRPr>
          </a:p>
        </p:txBody>
      </p:sp>
      <p:sp>
        <p:nvSpPr>
          <p:cNvPr id="1032" name="TextBox 12"/>
          <p:cNvSpPr txBox="1">
            <a:spLocks noChangeArrowheads="1"/>
          </p:cNvSpPr>
          <p:nvPr/>
        </p:nvSpPr>
        <p:spPr bwMode="auto">
          <a:xfrm>
            <a:off x="667457" y="5734050"/>
            <a:ext cx="6849533" cy="954088"/>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Which bank(s) should have the lowest cost of fund?</a:t>
            </a:r>
          </a:p>
          <a:p>
            <a:r>
              <a:rPr lang="en-US" b="1">
                <a:latin typeface="Browallia New" pitchFamily="34" charset="-34"/>
                <a:cs typeface="Browallia New" pitchFamily="34" charset="-34"/>
              </a:rPr>
              <a:t>				 </a:t>
            </a:r>
            <a:endParaRPr lang="th-TH" b="1">
              <a:latin typeface="Browallia New" pitchFamily="34" charset="-34"/>
              <a:cs typeface="Browallia New" pitchFamily="34" charset="-34"/>
            </a:endParaRPr>
          </a:p>
        </p:txBody>
      </p:sp>
      <p:sp>
        <p:nvSpPr>
          <p:cNvPr id="11" name="Right Arrow 10"/>
          <p:cNvSpPr/>
          <p:nvPr/>
        </p:nvSpPr>
        <p:spPr>
          <a:xfrm>
            <a:off x="859367" y="5949951"/>
            <a:ext cx="383822" cy="1428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17500" y="4786314"/>
            <a:ext cx="8382000" cy="928687"/>
          </a:xfrm>
          <a:prstGeom prst="rect">
            <a:avLst/>
          </a:prstGeom>
        </p:spPr>
        <p:style>
          <a:lnRef idx="2">
            <a:schemeClr val="accent1"/>
          </a:lnRef>
          <a:fillRef idx="1">
            <a:schemeClr val="lt1"/>
          </a:fillRef>
          <a:effectRef idx="0">
            <a:schemeClr val="accent1"/>
          </a:effectRef>
          <a:fontRef idx="minor">
            <a:schemeClr val="dk1"/>
          </a:fontRef>
        </p:style>
        <p:txBody>
          <a:bodyPr anchor="ctr"/>
          <a:lstStyle/>
          <a:p>
            <a:pPr algn="ctr">
              <a:defRPr/>
            </a:pPr>
            <a:endParaRPr lang="th-TH"/>
          </a:p>
        </p:txBody>
      </p:sp>
      <p:sp>
        <p:nvSpPr>
          <p:cNvPr id="30723" name="Title 3"/>
          <p:cNvSpPr>
            <a:spLocks noGrp="1"/>
          </p:cNvSpPr>
          <p:nvPr>
            <p:ph type="title"/>
          </p:nvPr>
        </p:nvSpPr>
        <p:spPr>
          <a:xfrm>
            <a:off x="412044" y="333376"/>
            <a:ext cx="8128000" cy="785813"/>
          </a:xfrm>
        </p:spPr>
        <p:txBody>
          <a:bodyPr/>
          <a:lstStyle/>
          <a:p>
            <a:pPr fontAlgn="auto">
              <a:spcAft>
                <a:spcPts val="0"/>
              </a:spcAft>
              <a:defRPr/>
            </a:pPr>
            <a:r>
              <a:rPr lang="en-US" dirty="0" smtClean="0">
                <a:solidFill>
                  <a:schemeClr val="tx1"/>
                </a:solidFill>
                <a:cs typeface="Angsana New" pitchFamily="18" charset="-34"/>
              </a:rPr>
              <a:t>NIM Forecast </a:t>
            </a:r>
          </a:p>
        </p:txBody>
      </p:sp>
      <p:sp>
        <p:nvSpPr>
          <p:cNvPr id="36868"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2A60F370-220A-4200-82C0-6529311CC6D5}" type="slidenum">
              <a:rPr lang="en-US"/>
              <a:pPr/>
              <a:t>17</a:t>
            </a:fld>
            <a:endParaRPr lang="th-TH"/>
          </a:p>
        </p:txBody>
      </p:sp>
      <p:sp>
        <p:nvSpPr>
          <p:cNvPr id="36869"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36870" name="Picture 2"/>
          <p:cNvPicPr>
            <a:picLocks noChangeAspect="1" noChangeArrowheads="1"/>
          </p:cNvPicPr>
          <p:nvPr/>
        </p:nvPicPr>
        <p:blipFill>
          <a:blip r:embed="rId3"/>
          <a:srcRect/>
          <a:stretch>
            <a:fillRect/>
          </a:stretch>
        </p:blipFill>
        <p:spPr bwMode="auto">
          <a:xfrm>
            <a:off x="381000" y="1214439"/>
            <a:ext cx="8307212" cy="3286125"/>
          </a:xfrm>
          <a:prstGeom prst="rect">
            <a:avLst/>
          </a:prstGeom>
          <a:noFill/>
          <a:ln w="9525">
            <a:noFill/>
            <a:miter lim="800000"/>
            <a:headEnd/>
            <a:tailEnd/>
          </a:ln>
        </p:spPr>
      </p:pic>
      <p:sp>
        <p:nvSpPr>
          <p:cNvPr id="36871" name="TextBox 7"/>
          <p:cNvSpPr txBox="1">
            <a:spLocks noChangeArrowheads="1"/>
          </p:cNvSpPr>
          <p:nvPr/>
        </p:nvSpPr>
        <p:spPr bwMode="auto">
          <a:xfrm>
            <a:off x="317500" y="4929188"/>
            <a:ext cx="8318500" cy="830997"/>
          </a:xfrm>
          <a:prstGeom prst="rect">
            <a:avLst/>
          </a:prstGeom>
          <a:noFill/>
          <a:ln w="9525">
            <a:noFill/>
            <a:miter lim="800000"/>
            <a:headEnd/>
            <a:tailEnd/>
          </a:ln>
        </p:spPr>
        <p:txBody>
          <a:bodyPr>
            <a:spAutoFit/>
          </a:bodyPr>
          <a:lstStyle/>
          <a:p>
            <a:r>
              <a:rPr lang="en-US" sz="2400">
                <a:latin typeface="Trebuchet MS" pitchFamily="34" charset="0"/>
              </a:rPr>
              <a:t>Assets &amp; liabilities mismatch = Assets duration - Liability duration </a:t>
            </a:r>
            <a:endParaRPr lang="th-TH" sz="2400">
              <a:latin typeface="Trebuchet MS" pitchFamily="34"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smtClean="0"/>
              <a:t>Agenda</a:t>
            </a:r>
            <a:endParaRPr lang="th-TH" smtClean="0"/>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dirty="0"/>
              <a:t>Loans growth forecast</a:t>
            </a:r>
          </a:p>
          <a:p>
            <a:pPr marL="288000" indent="-256032" fontAlgn="auto">
              <a:lnSpc>
                <a:spcPct val="150000"/>
              </a:lnSpc>
              <a:spcAft>
                <a:spcPts val="0"/>
              </a:spcAft>
              <a:buFont typeface="Wingdings 3"/>
              <a:buChar char=""/>
              <a:defRPr/>
            </a:pPr>
            <a:r>
              <a:rPr lang="en-US" dirty="0"/>
              <a:t>NIM forecast</a:t>
            </a:r>
          </a:p>
          <a:p>
            <a:pPr marL="288000" indent="-256032" fontAlgn="auto">
              <a:lnSpc>
                <a:spcPct val="150000"/>
              </a:lnSpc>
              <a:spcAft>
                <a:spcPts val="0"/>
              </a:spcAft>
              <a:buFont typeface="Wingdings 3"/>
              <a:buChar char=""/>
              <a:defRPr/>
            </a:pPr>
            <a:r>
              <a:rPr lang="en-US" b="1"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37892"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24FB02C4-F8DF-416A-8CDA-D1C7FEF8D4D6}" type="slidenum">
              <a:rPr lang="en-US"/>
              <a:pPr/>
              <a:t>18</a:t>
            </a:fld>
            <a:endParaRPr lang="th-TH"/>
          </a:p>
        </p:txBody>
      </p:sp>
      <p:sp>
        <p:nvSpPr>
          <p:cNvPr id="37893"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3"/>
          <p:cNvSpPr>
            <a:spLocks noGrp="1"/>
          </p:cNvSpPr>
          <p:nvPr>
            <p:ph type="title"/>
          </p:nvPr>
        </p:nvSpPr>
        <p:spPr>
          <a:xfrm>
            <a:off x="444500" y="214313"/>
            <a:ext cx="8128000" cy="785812"/>
          </a:xfrm>
        </p:spPr>
        <p:txBody>
          <a:bodyPr/>
          <a:lstStyle/>
          <a:p>
            <a:pPr fontAlgn="auto">
              <a:spcAft>
                <a:spcPts val="0"/>
              </a:spcAft>
              <a:defRPr/>
            </a:pPr>
            <a:r>
              <a:rPr lang="en-US" smtClean="0">
                <a:cs typeface="Angsana New" pitchFamily="18" charset="-34"/>
              </a:rPr>
              <a:t>Non-interest income</a:t>
            </a:r>
          </a:p>
        </p:txBody>
      </p:sp>
      <p:sp>
        <p:nvSpPr>
          <p:cNvPr id="38915"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68A9C13B-E408-4DBF-8E65-A7A1161E58FA}" type="slidenum">
              <a:rPr lang="en-US"/>
              <a:pPr/>
              <a:t>19</a:t>
            </a:fld>
            <a:endParaRPr lang="th-TH"/>
          </a:p>
        </p:txBody>
      </p:sp>
      <p:sp>
        <p:nvSpPr>
          <p:cNvPr id="38916" name="Footer Placeholder 6"/>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38917" name="Text Box 3"/>
          <p:cNvSpPr txBox="1">
            <a:spLocks noChangeArrowheads="1"/>
          </p:cNvSpPr>
          <p:nvPr/>
        </p:nvSpPr>
        <p:spPr bwMode="auto">
          <a:xfrm>
            <a:off x="444501" y="928688"/>
            <a:ext cx="3776133" cy="830997"/>
          </a:xfrm>
          <a:prstGeom prst="rect">
            <a:avLst/>
          </a:prstGeom>
          <a:noFill/>
          <a:ln w="9525">
            <a:noFill/>
            <a:miter lim="800000"/>
            <a:headEnd/>
            <a:tailEnd/>
          </a:ln>
        </p:spPr>
        <p:txBody>
          <a:bodyPr>
            <a:spAutoFit/>
          </a:bodyPr>
          <a:lstStyle/>
          <a:p>
            <a:pPr>
              <a:spcBef>
                <a:spcPct val="50000"/>
              </a:spcBef>
            </a:pPr>
            <a:r>
              <a:rPr lang="en-US" sz="2400" b="1">
                <a:latin typeface="Browallia New" pitchFamily="34" charset="-34"/>
                <a:cs typeface="Browallia New" pitchFamily="34" charset="-34"/>
              </a:rPr>
              <a:t>Non interest income structure (System)</a:t>
            </a:r>
            <a:endParaRPr lang="th-TH" sz="2400" b="1">
              <a:latin typeface="Browallia New" pitchFamily="34" charset="-34"/>
              <a:cs typeface="Browallia New" pitchFamily="34" charset="-34"/>
            </a:endParaRPr>
          </a:p>
        </p:txBody>
      </p:sp>
      <p:pic>
        <p:nvPicPr>
          <p:cNvPr id="38918" name="Picture 8"/>
          <p:cNvPicPr>
            <a:picLocks noChangeAspect="1" noChangeArrowheads="1"/>
          </p:cNvPicPr>
          <p:nvPr/>
        </p:nvPicPr>
        <p:blipFill>
          <a:blip r:embed="rId3"/>
          <a:srcRect/>
          <a:stretch>
            <a:fillRect/>
          </a:stretch>
        </p:blipFill>
        <p:spPr bwMode="auto">
          <a:xfrm>
            <a:off x="889001" y="1214438"/>
            <a:ext cx="7024511" cy="4857750"/>
          </a:xfrm>
          <a:prstGeom prst="rect">
            <a:avLst/>
          </a:prstGeom>
          <a:noFill/>
          <a:ln w="9525">
            <a:noFill/>
            <a:miter lim="800000"/>
            <a:headEnd/>
            <a:tailEnd/>
          </a:ln>
        </p:spPr>
      </p:pic>
      <p:sp>
        <p:nvSpPr>
          <p:cNvPr id="38919" name="Rectangle 4"/>
          <p:cNvSpPr>
            <a:spLocks noChangeArrowheads="1"/>
          </p:cNvSpPr>
          <p:nvPr/>
        </p:nvSpPr>
        <p:spPr bwMode="auto">
          <a:xfrm>
            <a:off x="889001" y="6143625"/>
            <a:ext cx="2730500" cy="274638"/>
          </a:xfrm>
          <a:prstGeom prst="rect">
            <a:avLst/>
          </a:prstGeom>
          <a:noFill/>
          <a:ln w="9525">
            <a:noFill/>
            <a:miter lim="800000"/>
            <a:headEnd/>
            <a:tailEnd/>
          </a:ln>
        </p:spPr>
        <p:txBody>
          <a:bodyPr>
            <a:spAutoFit/>
          </a:bodyPr>
          <a:lstStyle/>
          <a:p>
            <a:r>
              <a:rPr lang="en-US" sz="1200" i="1">
                <a:latin typeface="Trebuchet MS" pitchFamily="34" charset="0"/>
              </a:rPr>
              <a:t>Source: BoT</a:t>
            </a:r>
            <a:endParaRPr lang="th-TH" sz="1200" i="1">
              <a:latin typeface="Trebuchet MS" pitchFamily="34"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3"/>
          <p:cNvSpPr>
            <a:spLocks noGrp="1"/>
          </p:cNvSpPr>
          <p:nvPr>
            <p:ph type="title"/>
          </p:nvPr>
        </p:nvSpPr>
        <p:spPr>
          <a:xfrm>
            <a:off x="444500" y="571501"/>
            <a:ext cx="8128000" cy="785813"/>
          </a:xfrm>
        </p:spPr>
        <p:txBody>
          <a:bodyPr/>
          <a:lstStyle/>
          <a:p>
            <a:pPr fontAlgn="auto">
              <a:spcAft>
                <a:spcPts val="0"/>
              </a:spcAft>
              <a:defRPr/>
            </a:pPr>
            <a:r>
              <a:rPr lang="en-US" dirty="0" smtClean="0">
                <a:solidFill>
                  <a:schemeClr val="tx1"/>
                </a:solidFill>
                <a:cs typeface="Angsana New" pitchFamily="18" charset="-34"/>
              </a:rPr>
              <a:t>Gain from Investment</a:t>
            </a:r>
          </a:p>
        </p:txBody>
      </p:sp>
      <p:sp>
        <p:nvSpPr>
          <p:cNvPr id="40963"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B2E43A7E-628D-4C7F-903F-0A1B4CDC0A60}" type="slidenum">
              <a:rPr lang="en-US"/>
              <a:pPr/>
              <a:t>20</a:t>
            </a:fld>
            <a:endParaRPr lang="th-TH"/>
          </a:p>
        </p:txBody>
      </p:sp>
      <p:sp>
        <p:nvSpPr>
          <p:cNvPr id="40964"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40965" name="Picture 4"/>
          <p:cNvPicPr>
            <a:picLocks noChangeAspect="1" noChangeArrowheads="1"/>
          </p:cNvPicPr>
          <p:nvPr/>
        </p:nvPicPr>
        <p:blipFill>
          <a:blip r:embed="rId3"/>
          <a:srcRect/>
          <a:stretch>
            <a:fillRect/>
          </a:stretch>
        </p:blipFill>
        <p:spPr bwMode="auto">
          <a:xfrm>
            <a:off x="444501" y="1785938"/>
            <a:ext cx="8191500" cy="27876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3"/>
          <p:cNvSpPr>
            <a:spLocks noGrp="1"/>
          </p:cNvSpPr>
          <p:nvPr>
            <p:ph type="title"/>
          </p:nvPr>
        </p:nvSpPr>
        <p:spPr>
          <a:xfrm>
            <a:off x="444500" y="357188"/>
            <a:ext cx="8128000" cy="785812"/>
          </a:xfrm>
        </p:spPr>
        <p:txBody>
          <a:bodyPr/>
          <a:lstStyle/>
          <a:p>
            <a:pPr fontAlgn="auto">
              <a:spcAft>
                <a:spcPts val="0"/>
              </a:spcAft>
              <a:defRPr/>
            </a:pPr>
            <a:r>
              <a:rPr lang="en-US" dirty="0" smtClean="0">
                <a:solidFill>
                  <a:schemeClr val="tx1"/>
                </a:solidFill>
                <a:cs typeface="Angsana New" pitchFamily="18" charset="-34"/>
              </a:rPr>
              <a:t>FX Gain</a:t>
            </a:r>
          </a:p>
        </p:txBody>
      </p:sp>
      <p:sp>
        <p:nvSpPr>
          <p:cNvPr id="41987"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3E1B2F1D-A92E-4571-A99B-F53BFE88F775}" type="slidenum">
              <a:rPr lang="en-US"/>
              <a:pPr/>
              <a:t>21</a:t>
            </a:fld>
            <a:endParaRPr lang="th-TH"/>
          </a:p>
        </p:txBody>
      </p:sp>
      <p:sp>
        <p:nvSpPr>
          <p:cNvPr id="41988"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41989" name="Picture 5"/>
          <p:cNvPicPr>
            <a:picLocks noChangeAspect="1" noChangeArrowheads="1"/>
          </p:cNvPicPr>
          <p:nvPr/>
        </p:nvPicPr>
        <p:blipFill>
          <a:blip r:embed="rId3"/>
          <a:srcRect/>
          <a:stretch>
            <a:fillRect/>
          </a:stretch>
        </p:blipFill>
        <p:spPr bwMode="auto">
          <a:xfrm>
            <a:off x="730956" y="1196976"/>
            <a:ext cx="7677856" cy="5000625"/>
          </a:xfrm>
          <a:prstGeom prst="rect">
            <a:avLst/>
          </a:prstGeom>
          <a:noFill/>
          <a:ln w="9525">
            <a:noFill/>
            <a:miter lim="800000"/>
            <a:headEnd/>
            <a:tailEnd/>
          </a:ln>
        </p:spPr>
      </p:pic>
      <p:sp>
        <p:nvSpPr>
          <p:cNvPr id="41990" name="Rectangle 4"/>
          <p:cNvSpPr>
            <a:spLocks noChangeArrowheads="1"/>
          </p:cNvSpPr>
          <p:nvPr/>
        </p:nvSpPr>
        <p:spPr bwMode="auto">
          <a:xfrm>
            <a:off x="667456" y="6165850"/>
            <a:ext cx="2730500" cy="274638"/>
          </a:xfrm>
          <a:prstGeom prst="rect">
            <a:avLst/>
          </a:prstGeom>
          <a:noFill/>
          <a:ln w="9525">
            <a:noFill/>
            <a:miter lim="800000"/>
            <a:headEnd/>
            <a:tailEnd/>
          </a:ln>
        </p:spPr>
        <p:txBody>
          <a:bodyPr>
            <a:spAutoFit/>
          </a:bodyPr>
          <a:lstStyle/>
          <a:p>
            <a:r>
              <a:rPr lang="en-US" sz="1200" i="1">
                <a:latin typeface="Trebuchet MS" pitchFamily="34" charset="0"/>
              </a:rPr>
              <a:t>Source: Bisnews</a:t>
            </a:r>
            <a:endParaRPr lang="th-TH" sz="1200" i="1">
              <a:latin typeface="Trebuchet MS" pitchFamily="34" charset="0"/>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dirty="0" smtClean="0">
                <a:solidFill>
                  <a:schemeClr val="tx1"/>
                </a:solidFill>
              </a:rPr>
              <a:t>Agenda</a:t>
            </a:r>
            <a:endParaRPr lang="th-TH" dirty="0" smtClean="0">
              <a:solidFill>
                <a:schemeClr val="tx1"/>
              </a:solidFill>
            </a:endParaRPr>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dirty="0"/>
              <a:t>Loans growth forecast</a:t>
            </a:r>
          </a:p>
          <a:p>
            <a:pPr marL="288000" indent="-256032" fontAlgn="auto">
              <a:lnSpc>
                <a:spcPct val="150000"/>
              </a:lnSpc>
              <a:spcAft>
                <a:spcPts val="0"/>
              </a:spcAft>
              <a:buFont typeface="Wingdings 3"/>
              <a:buChar char=""/>
              <a:defRPr/>
            </a:pPr>
            <a:r>
              <a:rPr lang="en-US"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b="1"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43012"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3173D7D3-44B9-4F74-9E2D-A5B1F7AC2BE9}" type="slidenum">
              <a:rPr lang="en-US"/>
              <a:pPr/>
              <a:t>22</a:t>
            </a:fld>
            <a:endParaRPr lang="th-TH"/>
          </a:p>
        </p:txBody>
      </p:sp>
      <p:sp>
        <p:nvSpPr>
          <p:cNvPr id="43013"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3"/>
          <p:cNvSpPr>
            <a:spLocks noGrp="1"/>
          </p:cNvSpPr>
          <p:nvPr>
            <p:ph type="title"/>
          </p:nvPr>
        </p:nvSpPr>
        <p:spPr>
          <a:xfrm>
            <a:off x="381000" y="428626"/>
            <a:ext cx="8128000" cy="785813"/>
          </a:xfrm>
        </p:spPr>
        <p:txBody>
          <a:bodyPr/>
          <a:lstStyle/>
          <a:p>
            <a:pPr fontAlgn="auto">
              <a:spcAft>
                <a:spcPts val="0"/>
              </a:spcAft>
              <a:defRPr/>
            </a:pPr>
            <a:r>
              <a:rPr lang="en-US" smtClean="0">
                <a:cs typeface="Angsana New" pitchFamily="18" charset="-34"/>
              </a:rPr>
              <a:t>Non-interest expense</a:t>
            </a:r>
          </a:p>
        </p:txBody>
      </p:sp>
      <p:sp>
        <p:nvSpPr>
          <p:cNvPr id="44035"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9CB2D73D-BD0F-415B-AE72-1889AC7474F9}" type="slidenum">
              <a:rPr lang="en-US"/>
              <a:pPr/>
              <a:t>23</a:t>
            </a:fld>
            <a:endParaRPr lang="th-TH"/>
          </a:p>
        </p:txBody>
      </p:sp>
      <p:sp>
        <p:nvSpPr>
          <p:cNvPr id="44036"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44037" name="Rectangle 4"/>
          <p:cNvSpPr>
            <a:spLocks noChangeArrowheads="1"/>
          </p:cNvSpPr>
          <p:nvPr/>
        </p:nvSpPr>
        <p:spPr bwMode="auto">
          <a:xfrm>
            <a:off x="2095500" y="5572125"/>
            <a:ext cx="2730500" cy="274638"/>
          </a:xfrm>
          <a:prstGeom prst="rect">
            <a:avLst/>
          </a:prstGeom>
          <a:noFill/>
          <a:ln w="9525">
            <a:noFill/>
            <a:miter lim="800000"/>
            <a:headEnd/>
            <a:tailEnd/>
          </a:ln>
        </p:spPr>
        <p:txBody>
          <a:bodyPr>
            <a:spAutoFit/>
          </a:bodyPr>
          <a:lstStyle/>
          <a:p>
            <a:r>
              <a:rPr lang="en-US" sz="1200" i="1">
                <a:latin typeface="Trebuchet MS" pitchFamily="34" charset="0"/>
              </a:rPr>
              <a:t>Source: Financial Statement</a:t>
            </a:r>
            <a:endParaRPr lang="th-TH" sz="1200" i="1">
              <a:latin typeface="Trebuchet MS" pitchFamily="34" charset="0"/>
            </a:endParaRPr>
          </a:p>
        </p:txBody>
      </p:sp>
      <p:pic>
        <p:nvPicPr>
          <p:cNvPr id="44038" name="Picture 4"/>
          <p:cNvPicPr>
            <a:picLocks noChangeAspect="1" noChangeArrowheads="1"/>
          </p:cNvPicPr>
          <p:nvPr/>
        </p:nvPicPr>
        <p:blipFill>
          <a:blip r:embed="rId3"/>
          <a:srcRect/>
          <a:stretch>
            <a:fillRect/>
          </a:stretch>
        </p:blipFill>
        <p:spPr bwMode="auto">
          <a:xfrm>
            <a:off x="1841501" y="1428750"/>
            <a:ext cx="5240867" cy="4038600"/>
          </a:xfrm>
          <a:prstGeom prst="rect">
            <a:avLst/>
          </a:prstGeom>
          <a:noFill/>
          <a:ln w="9525">
            <a:noFill/>
            <a:miter lim="800000"/>
            <a:headEnd/>
            <a:tailEnd/>
          </a:ln>
        </p:spPr>
      </p:pic>
      <p:sp>
        <p:nvSpPr>
          <p:cNvPr id="12" name="Arc 11"/>
          <p:cNvSpPr/>
          <p:nvPr/>
        </p:nvSpPr>
        <p:spPr>
          <a:xfrm>
            <a:off x="5143501" y="5000626"/>
            <a:ext cx="825500" cy="428625"/>
          </a:xfrm>
          <a:prstGeom prst="arc">
            <a:avLst>
              <a:gd name="adj1" fmla="val 111987"/>
              <a:gd name="adj2" fmla="val 0"/>
            </a:avLst>
          </a:prstGeom>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3"/>
          <p:cNvSpPr>
            <a:spLocks noGrp="1"/>
          </p:cNvSpPr>
          <p:nvPr>
            <p:ph type="title"/>
          </p:nvPr>
        </p:nvSpPr>
        <p:spPr>
          <a:xfrm>
            <a:off x="381000" y="428626"/>
            <a:ext cx="8128000" cy="785813"/>
          </a:xfrm>
        </p:spPr>
        <p:txBody>
          <a:bodyPr/>
          <a:lstStyle/>
          <a:p>
            <a:pPr fontAlgn="auto">
              <a:spcAft>
                <a:spcPts val="0"/>
              </a:spcAft>
              <a:defRPr/>
            </a:pPr>
            <a:r>
              <a:rPr lang="en-US" smtClean="0">
                <a:cs typeface="Angsana New" pitchFamily="18" charset="-34"/>
              </a:rPr>
              <a:t>Non-interest expense</a:t>
            </a:r>
          </a:p>
        </p:txBody>
      </p:sp>
      <p:sp>
        <p:nvSpPr>
          <p:cNvPr id="45059" name="Slide Number Placeholder 9"/>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1AAF1884-9EC2-45B8-8BB3-A300BB899A2B}" type="slidenum">
              <a:rPr lang="en-US"/>
              <a:pPr/>
              <a:t>24</a:t>
            </a:fld>
            <a:endParaRPr lang="th-TH"/>
          </a:p>
        </p:txBody>
      </p:sp>
      <p:sp>
        <p:nvSpPr>
          <p:cNvPr id="45060" name="Footer Placeholder 8"/>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45061" name="Picture 10"/>
          <p:cNvPicPr>
            <a:picLocks noChangeAspect="1" noChangeArrowheads="1"/>
          </p:cNvPicPr>
          <p:nvPr/>
        </p:nvPicPr>
        <p:blipFill>
          <a:blip r:embed="rId3"/>
          <a:srcRect/>
          <a:stretch>
            <a:fillRect/>
          </a:stretch>
        </p:blipFill>
        <p:spPr bwMode="auto">
          <a:xfrm>
            <a:off x="444500" y="1928814"/>
            <a:ext cx="4064000" cy="3000375"/>
          </a:xfrm>
          <a:prstGeom prst="rect">
            <a:avLst/>
          </a:prstGeom>
          <a:noFill/>
          <a:ln w="9525">
            <a:noFill/>
            <a:miter lim="800000"/>
            <a:headEnd/>
            <a:tailEnd/>
          </a:ln>
        </p:spPr>
      </p:pic>
      <p:pic>
        <p:nvPicPr>
          <p:cNvPr id="45062" name="Picture 2"/>
          <p:cNvPicPr>
            <a:picLocks noChangeAspect="1" noChangeArrowheads="1"/>
          </p:cNvPicPr>
          <p:nvPr/>
        </p:nvPicPr>
        <p:blipFill>
          <a:blip r:embed="rId4"/>
          <a:srcRect/>
          <a:stretch>
            <a:fillRect/>
          </a:stretch>
        </p:blipFill>
        <p:spPr bwMode="auto">
          <a:xfrm>
            <a:off x="4889501" y="2000251"/>
            <a:ext cx="3873500" cy="3071813"/>
          </a:xfrm>
          <a:prstGeom prst="rect">
            <a:avLst/>
          </a:prstGeom>
          <a:noFill/>
          <a:ln w="9525">
            <a:noFill/>
            <a:miter lim="800000"/>
            <a:headEnd/>
            <a:tailEnd/>
          </a:ln>
        </p:spPr>
      </p:pic>
      <p:sp>
        <p:nvSpPr>
          <p:cNvPr id="45063" name="Rectangle 4"/>
          <p:cNvSpPr>
            <a:spLocks noChangeArrowheads="1"/>
          </p:cNvSpPr>
          <p:nvPr/>
        </p:nvSpPr>
        <p:spPr bwMode="auto">
          <a:xfrm>
            <a:off x="444500" y="5214939"/>
            <a:ext cx="3556000" cy="461665"/>
          </a:xfrm>
          <a:prstGeom prst="rect">
            <a:avLst/>
          </a:prstGeom>
          <a:noFill/>
          <a:ln w="9525">
            <a:noFill/>
            <a:miter lim="800000"/>
            <a:headEnd/>
            <a:tailEnd/>
          </a:ln>
        </p:spPr>
        <p:txBody>
          <a:bodyPr>
            <a:spAutoFit/>
          </a:bodyPr>
          <a:lstStyle/>
          <a:p>
            <a:r>
              <a:rPr lang="en-US" sz="1200" i="1">
                <a:latin typeface="Trebuchet MS" pitchFamily="34" charset="0"/>
              </a:rPr>
              <a:t>Source: BoT, Company presentation, Interview banks</a:t>
            </a:r>
            <a:endParaRPr lang="th-TH" sz="1200" i="1">
              <a:latin typeface="Trebuchet MS" pitchFamily="34" charset="0"/>
            </a:endParaRPr>
          </a:p>
        </p:txBody>
      </p:sp>
      <p:sp>
        <p:nvSpPr>
          <p:cNvPr id="45064" name="Text Box 3"/>
          <p:cNvSpPr txBox="1">
            <a:spLocks noChangeArrowheads="1"/>
          </p:cNvSpPr>
          <p:nvPr/>
        </p:nvSpPr>
        <p:spPr bwMode="auto">
          <a:xfrm>
            <a:off x="508000" y="1428751"/>
            <a:ext cx="3365500" cy="519113"/>
          </a:xfrm>
          <a:prstGeom prst="rect">
            <a:avLst/>
          </a:prstGeom>
          <a:noFill/>
          <a:ln w="9525">
            <a:noFill/>
            <a:miter lim="800000"/>
            <a:headEnd/>
            <a:tailEnd/>
          </a:ln>
        </p:spPr>
        <p:txBody>
          <a:bodyPr>
            <a:spAutoFit/>
          </a:bodyPr>
          <a:lstStyle/>
          <a:p>
            <a:pPr>
              <a:spcBef>
                <a:spcPct val="50000"/>
              </a:spcBef>
            </a:pPr>
            <a:r>
              <a:rPr lang="en-US" b="1">
                <a:latin typeface="Browallia New" pitchFamily="34" charset="-34"/>
                <a:cs typeface="Browallia New" pitchFamily="34" charset="-34"/>
              </a:rPr>
              <a:t>Number of ATM machine</a:t>
            </a:r>
            <a:endParaRPr lang="th-TH" b="1">
              <a:latin typeface="Browallia New" pitchFamily="34" charset="-34"/>
              <a:cs typeface="Browallia New" pitchFamily="34" charset="-34"/>
            </a:endParaRPr>
          </a:p>
        </p:txBody>
      </p:sp>
      <p:sp>
        <p:nvSpPr>
          <p:cNvPr id="45065" name="Text Box 3"/>
          <p:cNvSpPr txBox="1">
            <a:spLocks noChangeArrowheads="1"/>
          </p:cNvSpPr>
          <p:nvPr/>
        </p:nvSpPr>
        <p:spPr bwMode="auto">
          <a:xfrm>
            <a:off x="5016501" y="1428751"/>
            <a:ext cx="3365500" cy="519113"/>
          </a:xfrm>
          <a:prstGeom prst="rect">
            <a:avLst/>
          </a:prstGeom>
          <a:noFill/>
          <a:ln w="9525">
            <a:noFill/>
            <a:miter lim="800000"/>
            <a:headEnd/>
            <a:tailEnd/>
          </a:ln>
        </p:spPr>
        <p:txBody>
          <a:bodyPr>
            <a:spAutoFit/>
          </a:bodyPr>
          <a:lstStyle/>
          <a:p>
            <a:pPr>
              <a:spcBef>
                <a:spcPct val="50000"/>
              </a:spcBef>
            </a:pPr>
            <a:r>
              <a:rPr lang="en-US" b="1">
                <a:latin typeface="Browallia New" pitchFamily="34" charset="-34"/>
                <a:cs typeface="Browallia New" pitchFamily="34" charset="-34"/>
              </a:rPr>
              <a:t>Number of banks’ branches</a:t>
            </a:r>
            <a:endParaRPr lang="th-TH" b="1">
              <a:latin typeface="Browallia New" pitchFamily="34" charset="-34"/>
              <a:cs typeface="Browallia New" pitchFamily="34" charset="-34"/>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smtClean="0"/>
              <a:t>Agenda</a:t>
            </a:r>
            <a:endParaRPr lang="th-TH" smtClean="0"/>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dirty="0"/>
              <a:t>Loans growth forecast</a:t>
            </a:r>
          </a:p>
          <a:p>
            <a:pPr marL="288000" indent="-256032" fontAlgn="auto">
              <a:lnSpc>
                <a:spcPct val="150000"/>
              </a:lnSpc>
              <a:spcAft>
                <a:spcPts val="0"/>
              </a:spcAft>
              <a:buFont typeface="Wingdings 3"/>
              <a:buChar char=""/>
              <a:defRPr/>
            </a:pPr>
            <a:r>
              <a:rPr lang="en-US"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b="1" dirty="0" smtClean="0"/>
              <a:t>Risk </a:t>
            </a:r>
            <a:r>
              <a:rPr lang="en-US" b="1" dirty="0" smtClean="0"/>
              <a:t>Analysis</a:t>
            </a:r>
            <a:endParaRPr lang="en-US" dirty="0" smtClean="0"/>
          </a:p>
          <a:p>
            <a:pPr marL="288000" indent="-256032" fontAlgn="auto">
              <a:lnSpc>
                <a:spcPct val="150000"/>
              </a:lnSpc>
              <a:spcAft>
                <a:spcPts val="0"/>
              </a:spcAft>
              <a:buFont typeface="Wingdings 3"/>
              <a:buChar char=""/>
              <a:defRPr/>
            </a:pPr>
            <a:r>
              <a:rPr lang="en-US" dirty="0" smtClean="0"/>
              <a:t>Forecast  &amp;  Valuation </a:t>
            </a:r>
          </a:p>
        </p:txBody>
      </p:sp>
      <p:sp>
        <p:nvSpPr>
          <p:cNvPr id="46084"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F6B9F906-52FF-4F0C-92BB-DA1196CE6CBA}" type="slidenum">
              <a:rPr lang="en-US"/>
              <a:pPr/>
              <a:t>25</a:t>
            </a:fld>
            <a:endParaRPr lang="th-TH"/>
          </a:p>
        </p:txBody>
      </p:sp>
      <p:sp>
        <p:nvSpPr>
          <p:cNvPr id="46085"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3"/>
          <p:cNvSpPr>
            <a:spLocks noGrp="1"/>
          </p:cNvSpPr>
          <p:nvPr>
            <p:ph type="title"/>
          </p:nvPr>
        </p:nvSpPr>
        <p:spPr>
          <a:xfrm>
            <a:off x="381000" y="0"/>
            <a:ext cx="8128000" cy="908050"/>
          </a:xfrm>
        </p:spPr>
        <p:txBody>
          <a:bodyPr/>
          <a:lstStyle/>
          <a:p>
            <a:pPr fontAlgn="auto">
              <a:spcAft>
                <a:spcPts val="0"/>
              </a:spcAft>
              <a:defRPr/>
            </a:pPr>
            <a:r>
              <a:rPr lang="en-US" dirty="0" smtClean="0">
                <a:solidFill>
                  <a:schemeClr val="tx1"/>
                </a:solidFill>
                <a:cs typeface="Angsana New" pitchFamily="18" charset="-34"/>
              </a:rPr>
              <a:t>Credit Risk</a:t>
            </a:r>
          </a:p>
        </p:txBody>
      </p:sp>
      <p:sp>
        <p:nvSpPr>
          <p:cNvPr id="47107" name="Slide Number Placeholder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C1872A7A-C89C-4990-B73F-72EC244AC07D}" type="slidenum">
              <a:rPr lang="en-US"/>
              <a:pPr/>
              <a:t>26</a:t>
            </a:fld>
            <a:endParaRPr lang="th-TH"/>
          </a:p>
        </p:txBody>
      </p:sp>
      <p:sp>
        <p:nvSpPr>
          <p:cNvPr id="47108" name="Footer Placeholder 7"/>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47109" name="Text Box 2"/>
          <p:cNvSpPr txBox="1">
            <a:spLocks noChangeArrowheads="1"/>
          </p:cNvSpPr>
          <p:nvPr/>
        </p:nvSpPr>
        <p:spPr bwMode="auto">
          <a:xfrm>
            <a:off x="1016000" y="928689"/>
            <a:ext cx="6841067" cy="4816475"/>
          </a:xfrm>
          <a:prstGeom prst="rect">
            <a:avLst/>
          </a:prstGeom>
          <a:noFill/>
          <a:ln w="9525">
            <a:noFill/>
            <a:miter lim="800000"/>
            <a:headEnd/>
            <a:tailEnd/>
          </a:ln>
        </p:spPr>
        <p:txBody>
          <a:bodyPr>
            <a:spAutoFit/>
          </a:bodyPr>
          <a:lstStyle/>
          <a:p>
            <a:pPr eaLnBrk="0" hangingPunct="0">
              <a:spcBef>
                <a:spcPts val="400"/>
              </a:spcBef>
            </a:pPr>
            <a:r>
              <a:rPr lang="en-US" sz="3400" b="1">
                <a:latin typeface="Browallia New" pitchFamily="34" charset="-34"/>
                <a:cs typeface="FreesiaUPC" pitchFamily="34" charset="-34"/>
              </a:rPr>
              <a:t>NPL = Non-performing loans</a:t>
            </a:r>
          </a:p>
          <a:p>
            <a:pPr eaLnBrk="0" hangingPunct="0">
              <a:spcBef>
                <a:spcPts val="400"/>
              </a:spcBef>
            </a:pPr>
            <a:r>
              <a:rPr lang="en-US" sz="3400" b="1" u="sng">
                <a:latin typeface="Browallia New" pitchFamily="34" charset="-34"/>
                <a:cs typeface="FreesiaUPC" pitchFamily="34" charset="-34"/>
              </a:rPr>
              <a:t>Asset quality ratios:</a:t>
            </a:r>
          </a:p>
          <a:p>
            <a:pPr eaLnBrk="0" hangingPunct="0">
              <a:spcBef>
                <a:spcPts val="400"/>
              </a:spcBef>
            </a:pPr>
            <a:r>
              <a:rPr lang="en-US" sz="3400" b="1">
                <a:latin typeface="Browallia New" pitchFamily="34" charset="-34"/>
                <a:cs typeface="FreesiaUPC" pitchFamily="34" charset="-34"/>
              </a:rPr>
              <a:t>Credit cost = Provision expense / Average loans</a:t>
            </a:r>
          </a:p>
          <a:p>
            <a:pPr eaLnBrk="0" hangingPunct="0">
              <a:spcBef>
                <a:spcPts val="400"/>
              </a:spcBef>
            </a:pPr>
            <a:r>
              <a:rPr lang="en-US" sz="3400" b="1">
                <a:latin typeface="Browallia New" pitchFamily="34" charset="-34"/>
                <a:cs typeface="FreesiaUPC" pitchFamily="34" charset="-34"/>
              </a:rPr>
              <a:t>NPL / Total loans</a:t>
            </a:r>
          </a:p>
          <a:p>
            <a:pPr eaLnBrk="0" hangingPunct="0">
              <a:spcBef>
                <a:spcPts val="400"/>
              </a:spcBef>
            </a:pPr>
            <a:r>
              <a:rPr lang="en-US" sz="3400" b="1">
                <a:latin typeface="Browallia New" pitchFamily="34" charset="-34"/>
                <a:cs typeface="FreesiaUPC" pitchFamily="34" charset="-34"/>
              </a:rPr>
              <a:t>LLR / NPL </a:t>
            </a:r>
          </a:p>
          <a:p>
            <a:pPr eaLnBrk="0" hangingPunct="0">
              <a:spcBef>
                <a:spcPts val="400"/>
              </a:spcBef>
            </a:pPr>
            <a:r>
              <a:rPr lang="en-US" sz="3400" b="1">
                <a:latin typeface="Browallia New" pitchFamily="34" charset="-34"/>
                <a:cs typeface="FreesiaUPC" pitchFamily="34" charset="-34"/>
              </a:rPr>
              <a:t>LLR / Total loans</a:t>
            </a:r>
          </a:p>
          <a:p>
            <a:pPr eaLnBrk="0" hangingPunct="0">
              <a:spcBef>
                <a:spcPts val="400"/>
              </a:spcBef>
            </a:pPr>
            <a:r>
              <a:rPr lang="en-US" sz="3400" b="1">
                <a:latin typeface="Browallia New" pitchFamily="34" charset="-34"/>
                <a:cs typeface="FreesiaUPC" pitchFamily="34" charset="-34"/>
              </a:rPr>
              <a:t>LLR / BoT’s loans minimum requirement </a:t>
            </a:r>
          </a:p>
          <a:p>
            <a:pPr eaLnBrk="0" hangingPunct="0">
              <a:spcBef>
                <a:spcPts val="400"/>
              </a:spcBef>
            </a:pPr>
            <a:r>
              <a:rPr lang="en-US" sz="3400" b="1">
                <a:latin typeface="Browallia New" pitchFamily="34" charset="-34"/>
                <a:cs typeface="FreesiaUPC" pitchFamily="34" charset="-34"/>
              </a:rPr>
              <a:t>Collateral / NPL</a:t>
            </a:r>
            <a:endParaRPr lang="th-TH" sz="3400" b="1">
              <a:latin typeface="Browallia New" pitchFamily="34" charset="-34"/>
              <a:cs typeface="FreesiaUPC" pitchFamily="34" charset="-34"/>
            </a:endParaRPr>
          </a:p>
        </p:txBody>
      </p:sp>
      <p:sp>
        <p:nvSpPr>
          <p:cNvPr id="47110" name="TextBox 12"/>
          <p:cNvSpPr txBox="1">
            <a:spLocks noChangeArrowheads="1"/>
          </p:cNvSpPr>
          <p:nvPr/>
        </p:nvSpPr>
        <p:spPr bwMode="auto">
          <a:xfrm>
            <a:off x="347134" y="5589589"/>
            <a:ext cx="8064500" cy="522287"/>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BBL case study: Calculation of asset quality ratios</a:t>
            </a:r>
            <a:endParaRPr lang="th-TH" b="1">
              <a:latin typeface="Browallia New" pitchFamily="34" charset="-34"/>
              <a:cs typeface="Browallia New" pitchFamily="34" charset="-34"/>
            </a:endParaRPr>
          </a:p>
        </p:txBody>
      </p:sp>
      <p:sp>
        <p:nvSpPr>
          <p:cNvPr id="10" name="Right Arrow 9"/>
          <p:cNvSpPr/>
          <p:nvPr/>
        </p:nvSpPr>
        <p:spPr>
          <a:xfrm>
            <a:off x="603956" y="5732464"/>
            <a:ext cx="320323" cy="2174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3"/>
          <p:cNvSpPr>
            <a:spLocks noGrp="1"/>
          </p:cNvSpPr>
          <p:nvPr>
            <p:ph type="title"/>
          </p:nvPr>
        </p:nvSpPr>
        <p:spPr>
          <a:xfrm>
            <a:off x="381000" y="0"/>
            <a:ext cx="8128000" cy="692150"/>
          </a:xfrm>
        </p:spPr>
        <p:txBody>
          <a:bodyPr/>
          <a:lstStyle/>
          <a:p>
            <a:pPr fontAlgn="auto">
              <a:spcAft>
                <a:spcPts val="0"/>
              </a:spcAft>
              <a:defRPr/>
            </a:pPr>
            <a:r>
              <a:rPr lang="en-US" dirty="0" smtClean="0">
                <a:solidFill>
                  <a:schemeClr val="tx1"/>
                </a:solidFill>
                <a:cs typeface="Angsana New" pitchFamily="18" charset="-34"/>
              </a:rPr>
              <a:t>Credit Risk</a:t>
            </a:r>
          </a:p>
        </p:txBody>
      </p:sp>
      <p:sp>
        <p:nvSpPr>
          <p:cNvPr id="48131" name="Slide Number Placeholder 11"/>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728D7A2-5C9A-4548-A2C6-81020CFF5C33}" type="slidenum">
              <a:rPr lang="en-US"/>
              <a:pPr/>
              <a:t>27</a:t>
            </a:fld>
            <a:endParaRPr lang="th-TH"/>
          </a:p>
        </p:txBody>
      </p:sp>
      <p:sp>
        <p:nvSpPr>
          <p:cNvPr id="48132" name="Footer Placeholder 10"/>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graphicFrame>
        <p:nvGraphicFramePr>
          <p:cNvPr id="10" name="Table 9"/>
          <p:cNvGraphicFramePr>
            <a:graphicFrameLocks noGrp="1"/>
          </p:cNvGraphicFramePr>
          <p:nvPr/>
        </p:nvGraphicFramePr>
        <p:xfrm>
          <a:off x="762000" y="1643063"/>
          <a:ext cx="7746999" cy="4495804"/>
        </p:xfrm>
        <a:graphic>
          <a:graphicData uri="http://schemas.openxmlformats.org/drawingml/2006/table">
            <a:tbl>
              <a:tblPr/>
              <a:tblGrid>
                <a:gridCol w="2563988"/>
                <a:gridCol w="1254478"/>
                <a:gridCol w="1320800"/>
                <a:gridCol w="1268588"/>
                <a:gridCol w="1339145"/>
              </a:tblGrid>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US"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Pass</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918,078</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3028950" algn="ctr"/>
                          <a:tab pos="5600700" algn="dec"/>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312,391</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6492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3,124</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Special Mention</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19,235</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3028950" algn="ctr"/>
                          <a:tab pos="5600700" algn="dec"/>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4,315</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649288" algn="r"/>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2</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86</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Sub-Standard</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4,673</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3028950" algn="ctr"/>
                          <a:tab pos="5600700" algn="dec"/>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1,693</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6492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100</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1,693</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Doubtful</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7,407</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3028950" algn="ctr"/>
                          <a:tab pos="5600700" algn="dec"/>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2,562</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649288" algn="r"/>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100</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2,562</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69691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US"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Doubtful of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Loss</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193675" algn="l"/>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23,004</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741363" algn="r"/>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13,234</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6492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100</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13,234</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 pos="685800" algn="l"/>
                          <a:tab pos="1028700"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      Total</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972,397</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652463" algn="dec"/>
                          <a:tab pos="3028950" algn="ctr"/>
                          <a:tab pos="5600700" algn="dec"/>
                        </a:tabLst>
                      </a:pP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334,195</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20,699</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Allowance established in</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347663">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269875"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   excess of BoT’s regulations</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381000" algn="ctr"/>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309563" algn="l"/>
                          <a:tab pos="471488" algn="dec"/>
                          <a:tab pos="650875" algn="l"/>
                          <a:tab pos="3028950" algn="ctr"/>
                          <a:tab pos="5600700" algn="dec"/>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10,298</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466725">
                <a:tc>
                  <a:txBody>
                    <a:bodyPr/>
                    <a:lstStyle/>
                    <a:p>
                      <a:pPr marL="0" marR="0" lvl="0" indent="0" algn="l" defTabSz="914400" rtl="0" eaLnBrk="1" fontAlgn="base" latinLnBrk="0" hangingPunct="1">
                        <a:lnSpc>
                          <a:spcPts val="1300"/>
                        </a:lnSpc>
                        <a:spcBef>
                          <a:spcPct val="0"/>
                        </a:spcBef>
                        <a:spcAft>
                          <a:spcPct val="0"/>
                        </a:spcAft>
                        <a:buClrTx/>
                        <a:buSzTx/>
                        <a:buFontTx/>
                        <a:buNone/>
                        <a:tabLst>
                          <a:tab pos="269875" algn="l"/>
                        </a:tabLst>
                      </a:pPr>
                      <a:r>
                        <a:rPr kumimoji="0" lang="en-US"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	Credit balance transaction</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2,078</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90513" algn="l"/>
                          <a:tab pos="471488" algn="dec"/>
                          <a:tab pos="650875" algn="l"/>
                          <a:tab pos="3028950" algn="ctr"/>
                          <a:tab pos="5600700" algn="dec"/>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379413" algn="ctr"/>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466725">
                <a:tc>
                  <a:txBody>
                    <a:bodyPr/>
                    <a:lstStyle/>
                    <a:p>
                      <a:pPr marL="0" marR="0" lvl="0" indent="0" algn="l" defTabSz="914400" rtl="0" eaLnBrk="1" fontAlgn="base" latinLnBrk="0" hangingPunct="1">
                        <a:lnSpc>
                          <a:spcPts val="1300"/>
                        </a:lnSpc>
                        <a:spcBef>
                          <a:spcPct val="0"/>
                        </a:spcBef>
                        <a:spcAft>
                          <a:spcPct val="0"/>
                        </a:spcAft>
                        <a:buClrTx/>
                        <a:buSzTx/>
                        <a:buFontTx/>
                        <a:buNone/>
                        <a:tabLst>
                          <a:tab pos="269875" algn="l"/>
                        </a:tabLst>
                      </a:pPr>
                      <a:r>
                        <a:rPr kumimoji="0" lang="en-US"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	Loan from Life Insurance business</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193675" algn="l"/>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5,291</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652463" algn="dec"/>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00025" algn="l"/>
                          <a:tab pos="471488" algn="dec"/>
                          <a:tab pos="650875" algn="l"/>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250825" algn="l"/>
                          <a:tab pos="558800"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122</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r h="431800">
                <a:tc>
                  <a:txBody>
                    <a:bodyPr/>
                    <a:lstStyle/>
                    <a:p>
                      <a:pPr marL="0" marR="0" lvl="0" indent="0" algn="just" defTabSz="914400" rtl="0" eaLnBrk="1" fontAlgn="base" latinLnBrk="0" hangingPunct="1">
                        <a:lnSpc>
                          <a:spcPts val="1300"/>
                        </a:lnSpc>
                        <a:spcBef>
                          <a:spcPct val="0"/>
                        </a:spcBef>
                        <a:spcAft>
                          <a:spcPct val="0"/>
                        </a:spcAft>
                        <a:buClrTx/>
                        <a:buSzTx/>
                        <a:buFontTx/>
                        <a:buNone/>
                        <a:tabLst>
                          <a:tab pos="457200" algn="l"/>
                          <a:tab pos="685800" algn="l"/>
                          <a:tab pos="1028700" algn="l"/>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none" strike="noStrike" cap="none" normalizeH="0" baseline="0" smtClean="0">
                          <a:ln>
                            <a:noFill/>
                          </a:ln>
                          <a:solidFill>
                            <a:schemeClr val="tx1"/>
                          </a:solidFill>
                          <a:effectLst/>
                          <a:latin typeface="Angsana New" pitchFamily="18" charset="-34"/>
                          <a:ea typeface="Angsana New" pitchFamily="18" charset="-34"/>
                          <a:cs typeface="Times New Roman" pitchFamily="18" charset="0"/>
                        </a:rPr>
                        <a:t>Total</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60388" algn="r"/>
                        </a:tabLst>
                      </a:pPr>
                      <a:r>
                        <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smtClean="0">
                          <a:ln>
                            <a:noFill/>
                          </a:ln>
                          <a:solidFill>
                            <a:schemeClr val="tx1"/>
                          </a:solidFill>
                          <a:effectLst/>
                          <a:latin typeface="Angsana New" pitchFamily="18" charset="-34"/>
                          <a:ea typeface="MS Mincho" pitchFamily="49" charset="-128"/>
                          <a:cs typeface="Times New Roman" pitchFamily="18" charset="0"/>
                        </a:rPr>
                        <a:t>979,766</a:t>
                      </a: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r" defTabSz="914400" rtl="0" eaLnBrk="1" fontAlgn="base" latinLnBrk="0" hangingPunct="1">
                        <a:lnSpc>
                          <a:spcPts val="1300"/>
                        </a:lnSpc>
                        <a:spcBef>
                          <a:spcPct val="0"/>
                        </a:spcBef>
                        <a:spcAft>
                          <a:spcPct val="0"/>
                        </a:spcAft>
                        <a:buClrTx/>
                        <a:buSzTx/>
                        <a:buFontTx/>
                        <a:buNone/>
                        <a:tabLst>
                          <a:tab pos="652463" algn="dec"/>
                          <a:tab pos="3028950" algn="ctr"/>
                          <a:tab pos="5600700" algn="dec"/>
                        </a:tabLst>
                      </a:pPr>
                      <a:endParaRPr kumimoji="0" lang="en-US" sz="11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342900" algn="l"/>
                          <a:tab pos="3028950" algn="ctr"/>
                          <a:tab pos="5600700" algn="dec"/>
                        </a:tabLst>
                      </a:pPr>
                      <a:endParaRPr kumimoji="0" lang="en-GB" sz="1300" b="0" i="0" u="none" strike="noStrike" cap="none" normalizeH="0" baseline="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c>
                  <a:txBody>
                    <a:bodyPr/>
                    <a:lstStyle/>
                    <a:p>
                      <a:pPr marL="0" marR="0" lvl="0" indent="0" algn="l" defTabSz="914400" rtl="0" eaLnBrk="1" fontAlgn="base" latinLnBrk="0" hangingPunct="1">
                        <a:lnSpc>
                          <a:spcPts val="1300"/>
                        </a:lnSpc>
                        <a:spcBef>
                          <a:spcPct val="0"/>
                        </a:spcBef>
                        <a:spcAft>
                          <a:spcPct val="0"/>
                        </a:spcAft>
                        <a:buClrTx/>
                        <a:buSzTx/>
                        <a:buFontTx/>
                        <a:buNone/>
                        <a:tabLst>
                          <a:tab pos="558800" algn="r"/>
                        </a:tabLst>
                      </a:pPr>
                      <a:r>
                        <a:rPr kumimoji="0" lang="en-GB" sz="13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	</a:t>
                      </a:r>
                      <a:r>
                        <a:rPr kumimoji="0" lang="en-GB" sz="1300" b="0" i="0" u="sng"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rPr>
                        <a:t>31,119</a:t>
                      </a:r>
                      <a:endParaRPr kumimoji="0" lang="en-US" sz="1100" b="0" i="0" u="none" strike="noStrike" cap="none" normalizeH="0" baseline="0" dirty="0" smtClean="0">
                        <a:ln>
                          <a:noFill/>
                        </a:ln>
                        <a:solidFill>
                          <a:schemeClr val="tx1"/>
                        </a:solidFill>
                        <a:effectLst/>
                        <a:latin typeface="Angsana New" pitchFamily="18" charset="-34"/>
                        <a:ea typeface="MS Mincho" pitchFamily="49" charset="-128"/>
                        <a:cs typeface="Times New Roman" pitchFamily="18" charset="0"/>
                      </a:endParaRPr>
                    </a:p>
                  </a:txBody>
                  <a:tcPr marL="58540" marR="58540" marT="0" marB="0" horzOverflow="overflow">
                    <a:lnL>
                      <a:noFill/>
                    </a:lnL>
                    <a:lnR>
                      <a:noFill/>
                    </a:lnR>
                    <a:lnT>
                      <a:noFill/>
                    </a:lnT>
                    <a:lnB>
                      <a:noFill/>
                    </a:lnB>
                    <a:lnTlToBr>
                      <a:noFill/>
                    </a:lnTlToBr>
                    <a:lnBlToTr>
                      <a:noFill/>
                    </a:lnBlToTr>
                    <a:noFill/>
                  </a:tcPr>
                </a:tc>
              </a:tr>
            </a:tbl>
          </a:graphicData>
        </a:graphic>
      </p:graphicFrame>
      <p:sp>
        <p:nvSpPr>
          <p:cNvPr id="48189" name="TextBox 15"/>
          <p:cNvSpPr txBox="1">
            <a:spLocks noChangeArrowheads="1"/>
          </p:cNvSpPr>
          <p:nvPr/>
        </p:nvSpPr>
        <p:spPr bwMode="auto">
          <a:xfrm>
            <a:off x="3238501" y="1214439"/>
            <a:ext cx="1184940" cy="369332"/>
          </a:xfrm>
          <a:prstGeom prst="rect">
            <a:avLst/>
          </a:prstGeom>
          <a:noFill/>
          <a:ln w="9525">
            <a:noFill/>
            <a:miter lim="800000"/>
            <a:headEnd/>
            <a:tailEnd/>
          </a:ln>
        </p:spPr>
        <p:txBody>
          <a:bodyPr wrap="none">
            <a:spAutoFit/>
          </a:bodyPr>
          <a:lstStyle/>
          <a:p>
            <a:r>
              <a:rPr lang="en-US" sz="900"/>
              <a:t>Loans &amp; accrued </a:t>
            </a:r>
          </a:p>
          <a:p>
            <a:r>
              <a:rPr lang="en-US" sz="900"/>
              <a:t>Interest receivables</a:t>
            </a:r>
          </a:p>
        </p:txBody>
      </p:sp>
      <p:sp>
        <p:nvSpPr>
          <p:cNvPr id="48190" name="TextBox 16"/>
          <p:cNvSpPr txBox="1">
            <a:spLocks noChangeArrowheads="1"/>
          </p:cNvSpPr>
          <p:nvPr/>
        </p:nvSpPr>
        <p:spPr bwMode="auto">
          <a:xfrm>
            <a:off x="5080000" y="857251"/>
            <a:ext cx="1333500" cy="923330"/>
          </a:xfrm>
          <a:prstGeom prst="rect">
            <a:avLst/>
          </a:prstGeom>
          <a:noFill/>
          <a:ln w="9525">
            <a:noFill/>
            <a:miter lim="800000"/>
            <a:headEnd/>
            <a:tailEnd/>
          </a:ln>
        </p:spPr>
        <p:txBody>
          <a:bodyPr>
            <a:spAutoFit/>
          </a:bodyPr>
          <a:lstStyle/>
          <a:p>
            <a:r>
              <a:rPr lang="en-US" sz="900"/>
              <a:t>Outstanding debt  after deduction of  collateral value / NPV o f cash flow from debtors or sales of collateral</a:t>
            </a:r>
          </a:p>
        </p:txBody>
      </p:sp>
      <p:sp>
        <p:nvSpPr>
          <p:cNvPr id="48191" name="TextBox 17"/>
          <p:cNvSpPr txBox="1">
            <a:spLocks noChangeArrowheads="1"/>
          </p:cNvSpPr>
          <p:nvPr/>
        </p:nvSpPr>
        <p:spPr bwMode="auto">
          <a:xfrm>
            <a:off x="7112000" y="1214439"/>
            <a:ext cx="1050288" cy="369332"/>
          </a:xfrm>
          <a:prstGeom prst="rect">
            <a:avLst/>
          </a:prstGeom>
          <a:noFill/>
          <a:ln w="9525">
            <a:noFill/>
            <a:miter lim="800000"/>
            <a:headEnd/>
            <a:tailEnd/>
          </a:ln>
        </p:spPr>
        <p:txBody>
          <a:bodyPr wrap="none">
            <a:spAutoFit/>
          </a:bodyPr>
          <a:lstStyle/>
          <a:p>
            <a:r>
              <a:rPr lang="en-US" sz="900"/>
              <a:t>Allowance for </a:t>
            </a:r>
          </a:p>
          <a:p>
            <a:r>
              <a:rPr lang="en-US" sz="900"/>
              <a:t>Doubtful account</a:t>
            </a:r>
          </a:p>
        </p:txBody>
      </p:sp>
      <p:sp>
        <p:nvSpPr>
          <p:cNvPr id="48192" name="Rectangle 4"/>
          <p:cNvSpPr>
            <a:spLocks noChangeArrowheads="1"/>
          </p:cNvSpPr>
          <p:nvPr/>
        </p:nvSpPr>
        <p:spPr bwMode="auto">
          <a:xfrm>
            <a:off x="254001" y="6000751"/>
            <a:ext cx="4508500" cy="246063"/>
          </a:xfrm>
          <a:prstGeom prst="rect">
            <a:avLst/>
          </a:prstGeom>
          <a:noFill/>
          <a:ln w="9525">
            <a:noFill/>
            <a:miter lim="800000"/>
            <a:headEnd/>
            <a:tailEnd/>
          </a:ln>
        </p:spPr>
        <p:txBody>
          <a:bodyPr>
            <a:spAutoFit/>
          </a:bodyPr>
          <a:lstStyle/>
          <a:p>
            <a:r>
              <a:rPr lang="en-US" sz="1000" i="1">
                <a:latin typeface="Trebuchet MS" pitchFamily="34" charset="0"/>
              </a:rPr>
              <a:t>Source: Footnote to financial statement</a:t>
            </a:r>
            <a:endParaRPr lang="th-TH" sz="1000" i="1">
              <a:latin typeface="Trebuchet MS" pitchFamily="34" charset="0"/>
            </a:endParaRPr>
          </a:p>
        </p:txBody>
      </p:sp>
      <p:sp>
        <p:nvSpPr>
          <p:cNvPr id="48193" name="Text Box 6"/>
          <p:cNvSpPr txBox="1">
            <a:spLocks noChangeArrowheads="1"/>
          </p:cNvSpPr>
          <p:nvPr/>
        </p:nvSpPr>
        <p:spPr bwMode="auto">
          <a:xfrm>
            <a:off x="1016001" y="642938"/>
            <a:ext cx="3711222" cy="641350"/>
          </a:xfrm>
          <a:prstGeom prst="rect">
            <a:avLst/>
          </a:prstGeom>
          <a:noFill/>
          <a:ln w="9525">
            <a:noFill/>
            <a:miter lim="800000"/>
            <a:headEnd/>
            <a:tailEnd/>
          </a:ln>
        </p:spPr>
        <p:txBody>
          <a:bodyPr>
            <a:spAutoFit/>
          </a:bodyPr>
          <a:lstStyle/>
          <a:p>
            <a:pPr>
              <a:spcBef>
                <a:spcPct val="50000"/>
              </a:spcBef>
            </a:pPr>
            <a:r>
              <a:rPr lang="en-US" sz="3600" b="1">
                <a:latin typeface="Browallia New" pitchFamily="34" charset="-34"/>
                <a:cs typeface="Browallia New" pitchFamily="34" charset="-34"/>
              </a:rPr>
              <a:t>Classified loans</a:t>
            </a:r>
            <a:endParaRPr lang="th-TH" sz="3600" b="1">
              <a:latin typeface="Browallia New" pitchFamily="34" charset="-34"/>
              <a:cs typeface="Browallia New" pitchFamily="34" charset="-34"/>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3"/>
          <p:cNvSpPr>
            <a:spLocks noGrp="1"/>
          </p:cNvSpPr>
          <p:nvPr>
            <p:ph type="title"/>
          </p:nvPr>
        </p:nvSpPr>
        <p:spPr>
          <a:xfrm>
            <a:off x="475545" y="260351"/>
            <a:ext cx="8128000" cy="785813"/>
          </a:xfrm>
        </p:spPr>
        <p:txBody>
          <a:bodyPr/>
          <a:lstStyle/>
          <a:p>
            <a:pPr fontAlgn="auto">
              <a:spcAft>
                <a:spcPts val="0"/>
              </a:spcAft>
              <a:defRPr/>
            </a:pPr>
            <a:r>
              <a:rPr lang="en-US" dirty="0" smtClean="0">
                <a:solidFill>
                  <a:schemeClr val="tx1"/>
                </a:solidFill>
                <a:cs typeface="Angsana New" pitchFamily="18" charset="-34"/>
              </a:rPr>
              <a:t>Liquidity Risk</a:t>
            </a:r>
          </a:p>
        </p:txBody>
      </p:sp>
      <p:sp>
        <p:nvSpPr>
          <p:cNvPr id="51203"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2C28133F-C646-44C0-9739-776A014AB262}" type="slidenum">
              <a:rPr lang="en-US"/>
              <a:pPr/>
              <a:t>28</a:t>
            </a:fld>
            <a:endParaRPr lang="th-TH"/>
          </a:p>
        </p:txBody>
      </p:sp>
      <p:sp>
        <p:nvSpPr>
          <p:cNvPr id="51204"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1205" name="Text Box 2"/>
          <p:cNvSpPr txBox="1">
            <a:spLocks noChangeArrowheads="1"/>
          </p:cNvSpPr>
          <p:nvPr/>
        </p:nvSpPr>
        <p:spPr bwMode="auto">
          <a:xfrm>
            <a:off x="762000" y="1143000"/>
            <a:ext cx="6841067" cy="4986338"/>
          </a:xfrm>
          <a:prstGeom prst="rect">
            <a:avLst/>
          </a:prstGeom>
          <a:noFill/>
          <a:ln w="9525">
            <a:noFill/>
            <a:miter lim="800000"/>
            <a:headEnd/>
            <a:tailEnd/>
          </a:ln>
        </p:spPr>
        <p:txBody>
          <a:bodyPr>
            <a:spAutoFit/>
          </a:bodyPr>
          <a:lstStyle/>
          <a:p>
            <a:pPr eaLnBrk="0" hangingPunct="0">
              <a:lnSpc>
                <a:spcPct val="90000"/>
              </a:lnSpc>
              <a:spcBef>
                <a:spcPct val="50000"/>
              </a:spcBef>
            </a:pPr>
            <a:r>
              <a:rPr lang="en-US" sz="3000" b="1" dirty="0">
                <a:latin typeface="Browallia New" pitchFamily="34" charset="-34"/>
                <a:cs typeface="FreesiaUPC" pitchFamily="34" charset="-34"/>
              </a:rPr>
              <a:t>Liquidity Risk =  Risk of unable to meet financial obligations due to lacks of liquidity </a:t>
            </a:r>
            <a:endParaRPr lang="th-TH" sz="3000" b="1" dirty="0">
              <a:latin typeface="Browallia New" pitchFamily="34" charset="-34"/>
              <a:cs typeface="FreesiaUPC" pitchFamily="34" charset="-34"/>
            </a:endParaRPr>
          </a:p>
          <a:p>
            <a:pPr eaLnBrk="0" hangingPunct="0">
              <a:lnSpc>
                <a:spcPct val="90000"/>
              </a:lnSpc>
              <a:spcBef>
                <a:spcPct val="50000"/>
              </a:spcBef>
            </a:pPr>
            <a:r>
              <a:rPr lang="en-US" sz="3000" u="sng" dirty="0">
                <a:latin typeface="Browallia New" pitchFamily="34" charset="-34"/>
                <a:cs typeface="FreesiaUPC" pitchFamily="34" charset="-34"/>
              </a:rPr>
              <a:t>Liquidity risk ratios:</a:t>
            </a:r>
            <a:r>
              <a:rPr lang="th-TH" sz="3000" u="sng" dirty="0">
                <a:latin typeface="Browallia New" pitchFamily="34" charset="-34"/>
                <a:cs typeface="FreesiaUPC" pitchFamily="34" charset="-34"/>
              </a:rPr>
              <a:t> </a:t>
            </a:r>
          </a:p>
          <a:p>
            <a:pPr eaLnBrk="0" hangingPunct="0">
              <a:lnSpc>
                <a:spcPct val="90000"/>
              </a:lnSpc>
              <a:spcBef>
                <a:spcPct val="50000"/>
              </a:spcBef>
            </a:pPr>
            <a:r>
              <a:rPr lang="en-US" sz="3000" dirty="0">
                <a:latin typeface="Browallia New" pitchFamily="34" charset="-34"/>
                <a:cs typeface="FreesiaUPC" pitchFamily="34" charset="-34"/>
              </a:rPr>
              <a:t>Loans to deposits Ratio = Total loans / Total deposits</a:t>
            </a:r>
          </a:p>
          <a:p>
            <a:pPr eaLnBrk="0" hangingPunct="0">
              <a:lnSpc>
                <a:spcPct val="90000"/>
              </a:lnSpc>
              <a:spcBef>
                <a:spcPct val="50000"/>
              </a:spcBef>
            </a:pPr>
            <a:r>
              <a:rPr lang="en-US" sz="3000" dirty="0">
                <a:latin typeface="Browallia New" pitchFamily="34" charset="-34"/>
                <a:cs typeface="FreesiaUPC" pitchFamily="34" charset="-34"/>
              </a:rPr>
              <a:t>Loans to deposits &amp; borrowings ratio = Total loans / (Total deposits + Total borrowings)</a:t>
            </a:r>
          </a:p>
          <a:p>
            <a:pPr eaLnBrk="0" hangingPunct="0">
              <a:lnSpc>
                <a:spcPct val="90000"/>
              </a:lnSpc>
              <a:spcBef>
                <a:spcPct val="50000"/>
              </a:spcBef>
            </a:pPr>
            <a:r>
              <a:rPr lang="en-US" sz="3000" b="1" dirty="0">
                <a:latin typeface="Browallia New" pitchFamily="34" charset="-34"/>
                <a:cs typeface="FreesiaUPC" pitchFamily="34" charset="-34"/>
              </a:rPr>
              <a:t>Net excess liquidity </a:t>
            </a:r>
            <a:r>
              <a:rPr lang="en-US" sz="3000" dirty="0">
                <a:latin typeface="Browallia New" pitchFamily="34" charset="-34"/>
                <a:cs typeface="FreesiaUPC" pitchFamily="34" charset="-34"/>
              </a:rPr>
              <a:t>= Cash + Interbank assets – Interbank liabilities</a:t>
            </a:r>
          </a:p>
          <a:p>
            <a:pPr eaLnBrk="0" hangingPunct="0">
              <a:lnSpc>
                <a:spcPct val="90000"/>
              </a:lnSpc>
              <a:spcBef>
                <a:spcPct val="50000"/>
              </a:spcBef>
            </a:pPr>
            <a:r>
              <a:rPr lang="en-US" sz="3000" dirty="0">
                <a:latin typeface="Browallia New" pitchFamily="34" charset="-34"/>
                <a:cs typeface="FreesiaUPC" pitchFamily="34" charset="-34"/>
              </a:rPr>
              <a:t> </a:t>
            </a:r>
            <a:endParaRPr lang="th-TH" sz="3000" dirty="0">
              <a:latin typeface="Browallia New" pitchFamily="34" charset="-34"/>
              <a:cs typeface="FreesiaUPC" pitchFamily="34" charset="-34"/>
            </a:endParaRPr>
          </a:p>
        </p:txBody>
      </p:sp>
      <p:sp>
        <p:nvSpPr>
          <p:cNvPr id="51206" name="TextBox 12"/>
          <p:cNvSpPr txBox="1">
            <a:spLocks noChangeArrowheads="1"/>
          </p:cNvSpPr>
          <p:nvPr/>
        </p:nvSpPr>
        <p:spPr bwMode="auto">
          <a:xfrm>
            <a:off x="347134" y="5589589"/>
            <a:ext cx="8064500" cy="522287"/>
          </a:xfrm>
          <a:prstGeom prst="rect">
            <a:avLst/>
          </a:prstGeom>
          <a:noFill/>
          <a:ln w="9525">
            <a:noFill/>
            <a:miter lim="800000"/>
            <a:headEnd/>
            <a:tailEnd/>
          </a:ln>
        </p:spPr>
        <p:txBody>
          <a:bodyPr>
            <a:spAutoFit/>
          </a:bodyPr>
          <a:lstStyle/>
          <a:p>
            <a:r>
              <a:rPr lang="en-US" b="1">
                <a:latin typeface="Browallia New" pitchFamily="34" charset="-34"/>
                <a:cs typeface="Browallia New" pitchFamily="34" charset="-34"/>
              </a:rPr>
              <a:t>          BBL case study: Calculation of liquidity ratios</a:t>
            </a:r>
            <a:endParaRPr lang="th-TH" b="1">
              <a:latin typeface="Browallia New" pitchFamily="34" charset="-34"/>
              <a:cs typeface="Browallia New" pitchFamily="34" charset="-34"/>
            </a:endParaRPr>
          </a:p>
        </p:txBody>
      </p:sp>
      <p:sp>
        <p:nvSpPr>
          <p:cNvPr id="10" name="Right Arrow 9"/>
          <p:cNvSpPr/>
          <p:nvPr/>
        </p:nvSpPr>
        <p:spPr>
          <a:xfrm>
            <a:off x="539044" y="5732464"/>
            <a:ext cx="385234" cy="21748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3"/>
          <p:cNvSpPr>
            <a:spLocks noGrp="1"/>
          </p:cNvSpPr>
          <p:nvPr>
            <p:ph type="title"/>
          </p:nvPr>
        </p:nvSpPr>
        <p:spPr>
          <a:xfrm>
            <a:off x="381000" y="214313"/>
            <a:ext cx="8128000" cy="785812"/>
          </a:xfrm>
        </p:spPr>
        <p:txBody>
          <a:bodyPr/>
          <a:lstStyle/>
          <a:p>
            <a:pPr fontAlgn="auto">
              <a:spcAft>
                <a:spcPts val="0"/>
              </a:spcAft>
              <a:defRPr/>
            </a:pPr>
            <a:r>
              <a:rPr lang="en-US" dirty="0" smtClean="0">
                <a:solidFill>
                  <a:schemeClr val="tx1"/>
                </a:solidFill>
                <a:cs typeface="Angsana New" pitchFamily="18" charset="-34"/>
              </a:rPr>
              <a:t>Liquidity reserve requirement</a:t>
            </a:r>
          </a:p>
        </p:txBody>
      </p:sp>
      <p:sp>
        <p:nvSpPr>
          <p:cNvPr id="53251"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6DE0AC61-1ED4-4040-9DAD-6A657B9540C2}" type="slidenum">
              <a:rPr lang="en-US"/>
              <a:pPr/>
              <a:t>29</a:t>
            </a:fld>
            <a:endParaRPr lang="th-TH"/>
          </a:p>
        </p:txBody>
      </p:sp>
      <p:sp>
        <p:nvSpPr>
          <p:cNvPr id="53252"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3253" name="Text Box 2"/>
          <p:cNvSpPr txBox="1">
            <a:spLocks noChangeArrowheads="1"/>
          </p:cNvSpPr>
          <p:nvPr/>
        </p:nvSpPr>
        <p:spPr bwMode="auto">
          <a:xfrm>
            <a:off x="698500" y="1214438"/>
            <a:ext cx="7366000" cy="5401479"/>
          </a:xfrm>
          <a:prstGeom prst="rect">
            <a:avLst/>
          </a:prstGeom>
          <a:noFill/>
          <a:ln w="9525">
            <a:noFill/>
            <a:miter lim="800000"/>
            <a:headEnd/>
            <a:tailEnd/>
          </a:ln>
        </p:spPr>
        <p:txBody>
          <a:bodyPr>
            <a:spAutoFit/>
          </a:bodyPr>
          <a:lstStyle/>
          <a:p>
            <a:pPr eaLnBrk="0" hangingPunct="0">
              <a:lnSpc>
                <a:spcPct val="90000"/>
              </a:lnSpc>
              <a:spcBef>
                <a:spcPct val="50000"/>
              </a:spcBef>
            </a:pPr>
            <a:r>
              <a:rPr lang="en-US" sz="3000" dirty="0">
                <a:latin typeface="Browallia New" pitchFamily="34" charset="-34"/>
                <a:cs typeface="FreesiaUPC" pitchFamily="34" charset="-34"/>
              </a:rPr>
              <a:t>The </a:t>
            </a:r>
            <a:r>
              <a:rPr lang="en-US" sz="3000" dirty="0" err="1">
                <a:latin typeface="Browallia New" pitchFamily="34" charset="-34"/>
                <a:cs typeface="FreesiaUPC" pitchFamily="34" charset="-34"/>
              </a:rPr>
              <a:t>BoT</a:t>
            </a:r>
            <a:r>
              <a:rPr lang="en-US" sz="3000" dirty="0">
                <a:latin typeface="Browallia New" pitchFamily="34" charset="-34"/>
                <a:cs typeface="FreesiaUPC" pitchFamily="34" charset="-34"/>
              </a:rPr>
              <a:t> requires banks to maintain</a:t>
            </a:r>
            <a:r>
              <a:rPr lang="en-US" sz="3000" b="1" dirty="0">
                <a:latin typeface="Browallia New" pitchFamily="34" charset="-34"/>
                <a:cs typeface="FreesiaUPC" pitchFamily="34" charset="-34"/>
              </a:rPr>
              <a:t> liquidity reserve </a:t>
            </a:r>
            <a:r>
              <a:rPr lang="en-US" sz="3000" dirty="0">
                <a:latin typeface="Browallia New" pitchFamily="34" charset="-34"/>
                <a:cs typeface="FreesiaUPC" pitchFamily="34" charset="-34"/>
              </a:rPr>
              <a:t>of at least 6% of deposit plus BEs plus foreign borrowings due within one year.</a:t>
            </a:r>
          </a:p>
          <a:p>
            <a:pPr eaLnBrk="0" hangingPunct="0">
              <a:lnSpc>
                <a:spcPct val="90000"/>
              </a:lnSpc>
              <a:spcBef>
                <a:spcPct val="50000"/>
              </a:spcBef>
            </a:pPr>
            <a:r>
              <a:rPr lang="en-US" sz="3000" b="1" u="sng" dirty="0">
                <a:latin typeface="Browallia New" pitchFamily="34" charset="-34"/>
                <a:cs typeface="FreesiaUPC" pitchFamily="34" charset="-34"/>
              </a:rPr>
              <a:t>Assets that can be counted as liquidity reserve:</a:t>
            </a:r>
          </a:p>
          <a:p>
            <a:pPr eaLnBrk="0" hangingPunct="0">
              <a:lnSpc>
                <a:spcPct val="90000"/>
              </a:lnSpc>
              <a:spcBef>
                <a:spcPct val="50000"/>
              </a:spcBef>
            </a:pPr>
            <a:r>
              <a:rPr lang="en-US" sz="3000" dirty="0">
                <a:latin typeface="Browallia New" pitchFamily="34" charset="-34"/>
                <a:cs typeface="FreesiaUPC" pitchFamily="34" charset="-34"/>
              </a:rPr>
              <a:t>Cash deposited at the </a:t>
            </a:r>
            <a:r>
              <a:rPr lang="en-US" sz="3000" dirty="0" err="1">
                <a:latin typeface="Browallia New" pitchFamily="34" charset="-34"/>
                <a:cs typeface="FreesiaUPC" pitchFamily="34" charset="-34"/>
              </a:rPr>
              <a:t>BoT</a:t>
            </a:r>
            <a:r>
              <a:rPr lang="en-US" sz="3000" dirty="0">
                <a:latin typeface="Browallia New" pitchFamily="34" charset="-34"/>
                <a:cs typeface="FreesiaUPC" pitchFamily="34" charset="-34"/>
              </a:rPr>
              <a:t> at least 0.8%</a:t>
            </a:r>
          </a:p>
          <a:p>
            <a:pPr eaLnBrk="0" hangingPunct="0">
              <a:lnSpc>
                <a:spcPct val="90000"/>
              </a:lnSpc>
              <a:spcBef>
                <a:spcPct val="50000"/>
              </a:spcBef>
            </a:pPr>
            <a:r>
              <a:rPr lang="en-US" sz="3000" dirty="0">
                <a:latin typeface="Browallia New" pitchFamily="34" charset="-34"/>
                <a:cs typeface="FreesiaUPC" pitchFamily="34" charset="-34"/>
              </a:rPr>
              <a:t>Cash at Central Bank Cash Center at least 1%</a:t>
            </a:r>
          </a:p>
          <a:p>
            <a:pPr eaLnBrk="0" hangingPunct="0">
              <a:lnSpc>
                <a:spcPct val="90000"/>
              </a:lnSpc>
              <a:spcBef>
                <a:spcPct val="50000"/>
              </a:spcBef>
            </a:pPr>
            <a:r>
              <a:rPr lang="en-US" sz="3000" dirty="0">
                <a:latin typeface="Browallia New" pitchFamily="34" charset="-34"/>
                <a:cs typeface="FreesiaUPC" pitchFamily="34" charset="-34"/>
              </a:rPr>
              <a:t>Deposits at other banks, combined with cash at Central Bank Center no higher than 2.5%</a:t>
            </a:r>
          </a:p>
          <a:p>
            <a:pPr eaLnBrk="0" hangingPunct="0">
              <a:lnSpc>
                <a:spcPct val="90000"/>
              </a:lnSpc>
              <a:spcBef>
                <a:spcPct val="50000"/>
              </a:spcBef>
            </a:pPr>
            <a:r>
              <a:rPr lang="en-US" sz="3000" dirty="0">
                <a:latin typeface="Browallia New" pitchFamily="34" charset="-34"/>
                <a:cs typeface="FreesiaUPC" pitchFamily="34" charset="-34"/>
              </a:rPr>
              <a:t>Government bonds, the </a:t>
            </a:r>
            <a:r>
              <a:rPr lang="en-US" sz="3000" dirty="0" err="1">
                <a:latin typeface="Browallia New" pitchFamily="34" charset="-34"/>
                <a:cs typeface="FreesiaUPC" pitchFamily="34" charset="-34"/>
              </a:rPr>
              <a:t>BoT</a:t>
            </a:r>
            <a:r>
              <a:rPr lang="en-US" sz="3000" dirty="0">
                <a:latin typeface="Browallia New" pitchFamily="34" charset="-34"/>
                <a:cs typeface="FreesiaUPC" pitchFamily="34" charset="-34"/>
              </a:rPr>
              <a:t> bonds, </a:t>
            </a:r>
            <a:r>
              <a:rPr lang="en-US" sz="3000" dirty="0" err="1">
                <a:latin typeface="Browallia New" pitchFamily="34" charset="-34"/>
                <a:cs typeface="FreesiaUPC" pitchFamily="34" charset="-34"/>
              </a:rPr>
              <a:t>SoE</a:t>
            </a:r>
            <a:r>
              <a:rPr lang="en-US" sz="3000" dirty="0">
                <a:latin typeface="Browallia New" pitchFamily="34" charset="-34"/>
                <a:cs typeface="FreesiaUPC" pitchFamily="34" charset="-34"/>
              </a:rPr>
              <a:t> bonds, bonds guaranteed by the </a:t>
            </a:r>
            <a:r>
              <a:rPr lang="en-US" sz="3000" dirty="0" err="1">
                <a:latin typeface="Browallia New" pitchFamily="34" charset="-34"/>
                <a:cs typeface="FreesiaUPC" pitchFamily="34" charset="-34"/>
              </a:rPr>
              <a:t>BoT</a:t>
            </a:r>
            <a:r>
              <a:rPr lang="en-US" sz="3000" dirty="0">
                <a:latin typeface="Browallia New" pitchFamily="34" charset="-34"/>
                <a:cs typeface="FreesiaUPC" pitchFamily="34" charset="-34"/>
              </a:rPr>
              <a:t>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3"/>
          <p:cNvSpPr>
            <a:spLocks noGrp="1"/>
          </p:cNvSpPr>
          <p:nvPr>
            <p:ph type="title"/>
          </p:nvPr>
        </p:nvSpPr>
        <p:spPr>
          <a:xfrm>
            <a:off x="444500" y="428626"/>
            <a:ext cx="8128000" cy="785813"/>
          </a:xfrm>
        </p:spPr>
        <p:txBody>
          <a:bodyPr/>
          <a:lstStyle/>
          <a:p>
            <a:pPr fontAlgn="auto">
              <a:spcAft>
                <a:spcPts val="0"/>
              </a:spcAft>
              <a:defRPr/>
            </a:pPr>
            <a:r>
              <a:rPr lang="en-US" smtClean="0">
                <a:solidFill>
                  <a:schemeClr val="tx1"/>
                </a:solidFill>
                <a:cs typeface="Angsana New" pitchFamily="18" charset="-34"/>
              </a:rPr>
              <a:t>Case study: Liquidity Risk</a:t>
            </a:r>
          </a:p>
        </p:txBody>
      </p:sp>
      <p:sp>
        <p:nvSpPr>
          <p:cNvPr id="52227"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7EA10FD0-00B5-455D-A837-FD6CE7B2AB5C}" type="slidenum">
              <a:rPr lang="en-US"/>
              <a:pPr/>
              <a:t>30</a:t>
            </a:fld>
            <a:endParaRPr lang="th-TH"/>
          </a:p>
        </p:txBody>
      </p:sp>
      <p:sp>
        <p:nvSpPr>
          <p:cNvPr id="52228"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2229" name="Text Box 2"/>
          <p:cNvSpPr txBox="1">
            <a:spLocks noChangeArrowheads="1"/>
          </p:cNvSpPr>
          <p:nvPr/>
        </p:nvSpPr>
        <p:spPr bwMode="auto">
          <a:xfrm>
            <a:off x="508001" y="1500188"/>
            <a:ext cx="8318500" cy="3751027"/>
          </a:xfrm>
          <a:prstGeom prst="rect">
            <a:avLst/>
          </a:prstGeom>
          <a:noFill/>
          <a:ln w="9525">
            <a:noFill/>
            <a:miter lim="800000"/>
            <a:headEnd/>
            <a:tailEnd/>
          </a:ln>
        </p:spPr>
        <p:txBody>
          <a:bodyPr>
            <a:spAutoFit/>
          </a:bodyPr>
          <a:lstStyle/>
          <a:p>
            <a:pPr eaLnBrk="0" hangingPunct="0">
              <a:lnSpc>
                <a:spcPct val="90000"/>
              </a:lnSpc>
              <a:spcBef>
                <a:spcPct val="50000"/>
              </a:spcBef>
            </a:pPr>
            <a:r>
              <a:rPr lang="en-US" sz="3000" b="1" dirty="0">
                <a:latin typeface="Browallia New" pitchFamily="34" charset="-34"/>
                <a:cs typeface="FreesiaUPC" pitchFamily="34" charset="-34"/>
              </a:rPr>
              <a:t>         Case study:</a:t>
            </a:r>
          </a:p>
          <a:p>
            <a:pPr eaLnBrk="0" hangingPunct="0">
              <a:lnSpc>
                <a:spcPct val="90000"/>
              </a:lnSpc>
              <a:spcBef>
                <a:spcPct val="50000"/>
              </a:spcBef>
            </a:pPr>
            <a:r>
              <a:rPr lang="en-US" sz="3000" b="1" dirty="0">
                <a:latin typeface="Browallia New" pitchFamily="34" charset="-34"/>
                <a:cs typeface="FreesiaUPC" pitchFamily="34" charset="-34"/>
              </a:rPr>
              <a:t>Bank A’s loan to deposit and borrowing ratio is 85%.  </a:t>
            </a:r>
          </a:p>
          <a:p>
            <a:pPr eaLnBrk="0" hangingPunct="0">
              <a:lnSpc>
                <a:spcPct val="90000"/>
              </a:lnSpc>
              <a:spcBef>
                <a:spcPct val="50000"/>
              </a:spcBef>
            </a:pPr>
            <a:r>
              <a:rPr lang="en-US" sz="3000" b="1" dirty="0">
                <a:latin typeface="Browallia New" pitchFamily="34" charset="-34"/>
                <a:cs typeface="FreesiaUPC" pitchFamily="34" charset="-34"/>
              </a:rPr>
              <a:t>Bank B’s loan to deposit and borrowing ratio is 95%.</a:t>
            </a:r>
          </a:p>
          <a:p>
            <a:pPr eaLnBrk="0" hangingPunct="0">
              <a:lnSpc>
                <a:spcPct val="90000"/>
              </a:lnSpc>
              <a:spcBef>
                <a:spcPct val="50000"/>
              </a:spcBef>
            </a:pPr>
            <a:r>
              <a:rPr lang="en-US" sz="3000" b="1" dirty="0">
                <a:latin typeface="Browallia New" pitchFamily="34" charset="-34"/>
                <a:cs typeface="FreesiaUPC" pitchFamily="34" charset="-34"/>
              </a:rPr>
              <a:t>  </a:t>
            </a:r>
            <a:r>
              <a:rPr lang="en-US" sz="3000" b="1" dirty="0" smtClean="0">
                <a:latin typeface="Browallia New" pitchFamily="34" charset="-34"/>
                <a:cs typeface="FreesiaUPC" pitchFamily="34" charset="-34"/>
              </a:rPr>
              <a:t> </a:t>
            </a:r>
            <a:r>
              <a:rPr lang="en-US" sz="3000" b="1" dirty="0" smtClean="0">
                <a:latin typeface="Browallia New" pitchFamily="34" charset="-34"/>
                <a:cs typeface="FreesiaUPC" pitchFamily="34" charset="-34"/>
              </a:rPr>
              <a:t> -</a:t>
            </a:r>
            <a:r>
              <a:rPr lang="en-US" sz="3000" b="1" dirty="0" smtClean="0">
                <a:latin typeface="Browallia New" pitchFamily="34" charset="-34"/>
                <a:cs typeface="FreesiaUPC" pitchFamily="34" charset="-34"/>
              </a:rPr>
              <a:t> </a:t>
            </a:r>
            <a:r>
              <a:rPr lang="en-US" sz="3000" b="1" dirty="0">
                <a:latin typeface="Browallia New" pitchFamily="34" charset="-34"/>
                <a:cs typeface="FreesiaUPC" pitchFamily="34" charset="-34"/>
              </a:rPr>
              <a:t>Which bank is more conservative </a:t>
            </a:r>
            <a:r>
              <a:rPr lang="en-US" sz="3000" b="1" dirty="0" smtClean="0">
                <a:latin typeface="Browallia New" pitchFamily="34" charset="-34"/>
                <a:cs typeface="FreesiaUPC" pitchFamily="34" charset="-34"/>
              </a:rPr>
              <a:t>in </a:t>
            </a:r>
            <a:r>
              <a:rPr lang="en-US" sz="3000" b="1" dirty="0">
                <a:latin typeface="Browallia New" pitchFamily="34" charset="-34"/>
                <a:cs typeface="FreesiaUPC" pitchFamily="34" charset="-34"/>
              </a:rPr>
              <a:t>liquidity management? </a:t>
            </a:r>
          </a:p>
          <a:p>
            <a:pPr eaLnBrk="0" hangingPunct="0">
              <a:lnSpc>
                <a:spcPct val="90000"/>
              </a:lnSpc>
              <a:spcBef>
                <a:spcPct val="50000"/>
              </a:spcBef>
            </a:pPr>
            <a:r>
              <a:rPr lang="en-US" sz="3000" b="1" dirty="0">
                <a:latin typeface="Browallia New" pitchFamily="34" charset="-34"/>
                <a:cs typeface="FreesiaUPC" pitchFamily="34" charset="-34"/>
              </a:rPr>
              <a:t>  </a:t>
            </a:r>
            <a:r>
              <a:rPr lang="en-US" sz="3000" b="1" dirty="0" smtClean="0">
                <a:latin typeface="Browallia New" pitchFamily="34" charset="-34"/>
                <a:cs typeface="FreesiaUPC" pitchFamily="34" charset="-34"/>
              </a:rPr>
              <a:t> </a:t>
            </a:r>
            <a:endParaRPr lang="en-US" sz="3000" b="1" dirty="0">
              <a:latin typeface="Browallia New" pitchFamily="34" charset="-34"/>
              <a:cs typeface="FreesiaUPC" pitchFamily="34" charset="-34"/>
            </a:endParaRPr>
          </a:p>
          <a:p>
            <a:pPr eaLnBrk="0" hangingPunct="0">
              <a:lnSpc>
                <a:spcPct val="90000"/>
              </a:lnSpc>
              <a:spcBef>
                <a:spcPct val="50000"/>
              </a:spcBef>
            </a:pPr>
            <a:r>
              <a:rPr lang="en-US" sz="3000" dirty="0">
                <a:latin typeface="Browallia New" pitchFamily="34" charset="-34"/>
                <a:cs typeface="FreesiaUPC" pitchFamily="34" charset="-34"/>
              </a:rPr>
              <a:t> </a:t>
            </a:r>
            <a:endParaRPr lang="th-TH" sz="3000" dirty="0">
              <a:latin typeface="Browallia New" pitchFamily="34" charset="-34"/>
              <a:cs typeface="FreesiaUPC" pitchFamily="34" charset="-34"/>
            </a:endParaRPr>
          </a:p>
        </p:txBody>
      </p:sp>
      <p:sp>
        <p:nvSpPr>
          <p:cNvPr id="9" name="Right Arrow 8"/>
          <p:cNvSpPr/>
          <p:nvPr/>
        </p:nvSpPr>
        <p:spPr>
          <a:xfrm>
            <a:off x="571500" y="1643063"/>
            <a:ext cx="444500" cy="21431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3"/>
          <p:cNvSpPr>
            <a:spLocks noGrp="1"/>
          </p:cNvSpPr>
          <p:nvPr>
            <p:ph type="title"/>
          </p:nvPr>
        </p:nvSpPr>
        <p:spPr>
          <a:xfrm>
            <a:off x="412044" y="188913"/>
            <a:ext cx="8128000" cy="785812"/>
          </a:xfrm>
        </p:spPr>
        <p:txBody>
          <a:bodyPr/>
          <a:lstStyle/>
          <a:p>
            <a:pPr fontAlgn="auto">
              <a:spcAft>
                <a:spcPts val="0"/>
              </a:spcAft>
              <a:defRPr/>
            </a:pPr>
            <a:r>
              <a:rPr lang="en-US" dirty="0" smtClean="0">
                <a:solidFill>
                  <a:schemeClr val="tx1"/>
                </a:solidFill>
                <a:cs typeface="Angsana New" pitchFamily="18" charset="-34"/>
              </a:rPr>
              <a:t>Liquidity Risk</a:t>
            </a:r>
          </a:p>
        </p:txBody>
      </p:sp>
      <p:sp>
        <p:nvSpPr>
          <p:cNvPr id="54275"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5CE36A00-E914-4658-A6E5-9CA45D46CD9F}" type="slidenum">
              <a:rPr lang="en-US"/>
              <a:pPr/>
              <a:t>31</a:t>
            </a:fld>
            <a:endParaRPr lang="th-TH"/>
          </a:p>
        </p:txBody>
      </p:sp>
      <p:sp>
        <p:nvSpPr>
          <p:cNvPr id="54276" name="Footer Placeholder 6"/>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4277" name="Text Box 3"/>
          <p:cNvSpPr txBox="1">
            <a:spLocks noChangeArrowheads="1"/>
          </p:cNvSpPr>
          <p:nvPr/>
        </p:nvSpPr>
        <p:spPr bwMode="auto">
          <a:xfrm>
            <a:off x="444501" y="928688"/>
            <a:ext cx="5484821" cy="523220"/>
          </a:xfrm>
          <a:prstGeom prst="rect">
            <a:avLst/>
          </a:prstGeom>
          <a:noFill/>
          <a:ln w="9525">
            <a:noFill/>
            <a:miter lim="800000"/>
            <a:headEnd/>
            <a:tailEnd/>
          </a:ln>
        </p:spPr>
        <p:txBody>
          <a:bodyPr wrap="square">
            <a:spAutoFit/>
          </a:bodyPr>
          <a:lstStyle/>
          <a:p>
            <a:pPr>
              <a:spcBef>
                <a:spcPct val="50000"/>
              </a:spcBef>
            </a:pPr>
            <a:r>
              <a:rPr lang="en-US" b="1" dirty="0">
                <a:latin typeface="Browallia New" pitchFamily="34" charset="-34"/>
                <a:cs typeface="Browallia New" pitchFamily="34" charset="-34"/>
              </a:rPr>
              <a:t>Liquidity analysis measure by duration gap</a:t>
            </a:r>
            <a:endParaRPr lang="th-TH" b="1" dirty="0">
              <a:latin typeface="Browallia New" pitchFamily="34" charset="-34"/>
              <a:cs typeface="Browallia New" pitchFamily="34" charset="-34"/>
            </a:endParaRPr>
          </a:p>
        </p:txBody>
      </p:sp>
      <p:sp>
        <p:nvSpPr>
          <p:cNvPr id="54278" name="Rectangle 7"/>
          <p:cNvSpPr>
            <a:spLocks noChangeArrowheads="1"/>
          </p:cNvSpPr>
          <p:nvPr/>
        </p:nvSpPr>
        <p:spPr bwMode="auto">
          <a:xfrm>
            <a:off x="381000" y="1571626"/>
            <a:ext cx="2654300" cy="5170646"/>
          </a:xfrm>
          <a:prstGeom prst="rect">
            <a:avLst/>
          </a:prstGeom>
          <a:noFill/>
          <a:ln w="9525">
            <a:noFill/>
            <a:miter lim="800000"/>
            <a:headEnd/>
            <a:tailEnd/>
          </a:ln>
        </p:spPr>
        <p:txBody>
          <a:bodyPr>
            <a:spAutoFit/>
          </a:bodyPr>
          <a:lstStyle/>
          <a:p>
            <a:r>
              <a:rPr lang="en-US" sz="2200" b="1">
                <a:latin typeface="Browallia New" pitchFamily="34" charset="-34"/>
                <a:cs typeface="Browallia New" pitchFamily="34" charset="-34"/>
              </a:rPr>
              <a:t>&gt; The Gap analysis worksheet shows the maturity and repricing schedules for all of the earning assets and interest-bearing liabilities.   </a:t>
            </a:r>
          </a:p>
          <a:p>
            <a:r>
              <a:rPr lang="en-US" sz="2200" b="1">
                <a:latin typeface="Browallia New" pitchFamily="34" charset="-34"/>
                <a:cs typeface="Browallia New" pitchFamily="34" charset="-34"/>
              </a:rPr>
              <a:t>&gt;Comparing the value of assets that mature or repriced at each point in time with the value of the liabilities that mature or reprice reveals the exposure of earnings to changes in interest rates. </a:t>
            </a:r>
          </a:p>
          <a:p>
            <a:endParaRPr lang="en-US" sz="2200" b="1">
              <a:latin typeface="Browallia New" pitchFamily="34" charset="-34"/>
              <a:cs typeface="Browallia New" pitchFamily="34" charset="-34"/>
            </a:endParaRPr>
          </a:p>
        </p:txBody>
      </p:sp>
      <p:pic>
        <p:nvPicPr>
          <p:cNvPr id="54279" name="Picture 3"/>
          <p:cNvPicPr>
            <a:picLocks noChangeAspect="1" noChangeArrowheads="1"/>
          </p:cNvPicPr>
          <p:nvPr/>
        </p:nvPicPr>
        <p:blipFill>
          <a:blip r:embed="rId3"/>
          <a:srcRect/>
          <a:stretch>
            <a:fillRect/>
          </a:stretch>
        </p:blipFill>
        <p:spPr bwMode="auto">
          <a:xfrm>
            <a:off x="3429000" y="1357313"/>
            <a:ext cx="4701822" cy="48180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3"/>
          <p:cNvSpPr>
            <a:spLocks noGrp="1"/>
          </p:cNvSpPr>
          <p:nvPr>
            <p:ph type="title"/>
          </p:nvPr>
        </p:nvSpPr>
        <p:spPr>
          <a:xfrm>
            <a:off x="444500" y="428626"/>
            <a:ext cx="8128000" cy="785813"/>
          </a:xfrm>
        </p:spPr>
        <p:txBody>
          <a:bodyPr/>
          <a:lstStyle/>
          <a:p>
            <a:pPr fontAlgn="auto">
              <a:spcAft>
                <a:spcPts val="0"/>
              </a:spcAft>
              <a:defRPr/>
            </a:pPr>
            <a:r>
              <a:rPr lang="en-US" dirty="0" smtClean="0">
                <a:solidFill>
                  <a:schemeClr val="tx1"/>
                </a:solidFill>
                <a:cs typeface="Angsana New" pitchFamily="18" charset="-34"/>
              </a:rPr>
              <a:t>Market Risk</a:t>
            </a:r>
          </a:p>
        </p:txBody>
      </p:sp>
      <p:sp>
        <p:nvSpPr>
          <p:cNvPr id="57347"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59819656-1C0A-4466-9735-BA5CF49D199E}" type="slidenum">
              <a:rPr lang="en-US"/>
              <a:pPr/>
              <a:t>32</a:t>
            </a:fld>
            <a:endParaRPr lang="th-TH"/>
          </a:p>
        </p:txBody>
      </p:sp>
      <p:sp>
        <p:nvSpPr>
          <p:cNvPr id="57348"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7349" name="Text Box 2"/>
          <p:cNvSpPr txBox="1">
            <a:spLocks noChangeArrowheads="1"/>
          </p:cNvSpPr>
          <p:nvPr/>
        </p:nvSpPr>
        <p:spPr bwMode="auto">
          <a:xfrm>
            <a:off x="889000" y="1357314"/>
            <a:ext cx="6841067" cy="1569660"/>
          </a:xfrm>
          <a:prstGeom prst="rect">
            <a:avLst/>
          </a:prstGeom>
          <a:noFill/>
          <a:ln w="9525">
            <a:noFill/>
            <a:miter lim="800000"/>
            <a:headEnd/>
            <a:tailEnd/>
          </a:ln>
        </p:spPr>
        <p:txBody>
          <a:bodyPr>
            <a:spAutoFit/>
          </a:bodyPr>
          <a:lstStyle/>
          <a:p>
            <a:pPr eaLnBrk="0" hangingPunct="0">
              <a:lnSpc>
                <a:spcPct val="90000"/>
              </a:lnSpc>
              <a:spcBef>
                <a:spcPct val="50000"/>
              </a:spcBef>
            </a:pPr>
            <a:r>
              <a:rPr lang="en-US" sz="3000" b="1" dirty="0">
                <a:latin typeface="Browallia New" pitchFamily="34" charset="-34"/>
                <a:cs typeface="FreesiaUPC" pitchFamily="34" charset="-34"/>
              </a:rPr>
              <a:t>Market risk =  the risk of losses in positions arising from movements in market prices. </a:t>
            </a:r>
            <a:endParaRPr lang="th-TH" sz="3000" b="1" dirty="0">
              <a:latin typeface="Browallia New" pitchFamily="34" charset="-34"/>
              <a:cs typeface="FreesiaUPC" pitchFamily="34" charset="-34"/>
            </a:endParaRPr>
          </a:p>
          <a:p>
            <a:pPr eaLnBrk="0" hangingPunct="0">
              <a:lnSpc>
                <a:spcPct val="90000"/>
              </a:lnSpc>
              <a:spcBef>
                <a:spcPct val="50000"/>
              </a:spcBef>
            </a:pPr>
            <a:r>
              <a:rPr lang="en-US" sz="3000" b="1" u="sng" dirty="0">
                <a:latin typeface="Browallia New" pitchFamily="34" charset="-34"/>
                <a:cs typeface="FreesiaUPC" pitchFamily="34" charset="-34"/>
              </a:rPr>
              <a:t>Types of market risk:</a:t>
            </a:r>
            <a:r>
              <a:rPr lang="th-TH" sz="3000" b="1" u="sng" dirty="0">
                <a:latin typeface="Browallia New" pitchFamily="34" charset="-34"/>
                <a:cs typeface="FreesiaUPC" pitchFamily="34" charset="-34"/>
              </a:rPr>
              <a:t> </a:t>
            </a:r>
            <a:r>
              <a:rPr lang="en-US" sz="3000" b="1" dirty="0" smtClean="0">
                <a:latin typeface="Browallia New" pitchFamily="34" charset="-34"/>
                <a:cs typeface="FreesiaUPC" pitchFamily="34" charset="-34"/>
              </a:rPr>
              <a:t>Interest </a:t>
            </a:r>
            <a:r>
              <a:rPr lang="en-US" sz="3000" b="1" dirty="0">
                <a:latin typeface="Browallia New" pitchFamily="34" charset="-34"/>
                <a:cs typeface="FreesiaUPC" pitchFamily="34" charset="-34"/>
              </a:rPr>
              <a:t>rate </a:t>
            </a:r>
            <a:r>
              <a:rPr lang="en-US" sz="3000" b="1" dirty="0" smtClean="0">
                <a:latin typeface="Browallia New" pitchFamily="34" charset="-34"/>
                <a:cs typeface="FreesiaUPC" pitchFamily="34" charset="-34"/>
              </a:rPr>
              <a:t>risk, </a:t>
            </a:r>
            <a:r>
              <a:rPr lang="en-US" sz="3000" dirty="0" smtClean="0">
                <a:latin typeface="Browallia New" pitchFamily="34" charset="-34"/>
                <a:cs typeface="FreesiaUPC" pitchFamily="34" charset="-34"/>
              </a:rPr>
              <a:t>Currency risk</a:t>
            </a:r>
            <a:endParaRPr lang="en-US" sz="3000" dirty="0">
              <a:latin typeface="Browallia New" pitchFamily="34" charset="-34"/>
              <a:cs typeface="FreesiaUPC" pitchFamily="34" charset="-34"/>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Title 3"/>
          <p:cNvSpPr>
            <a:spLocks noGrp="1"/>
          </p:cNvSpPr>
          <p:nvPr>
            <p:ph type="title"/>
          </p:nvPr>
        </p:nvSpPr>
        <p:spPr>
          <a:xfrm>
            <a:off x="347133" y="260351"/>
            <a:ext cx="8128000" cy="785813"/>
          </a:xfrm>
        </p:spPr>
        <p:txBody>
          <a:bodyPr/>
          <a:lstStyle/>
          <a:p>
            <a:pPr fontAlgn="auto">
              <a:spcAft>
                <a:spcPts val="0"/>
              </a:spcAft>
              <a:defRPr/>
            </a:pPr>
            <a:r>
              <a:rPr lang="en-US" dirty="0" smtClean="0">
                <a:solidFill>
                  <a:schemeClr val="tx1"/>
                </a:solidFill>
                <a:cs typeface="Angsana New" pitchFamily="18" charset="-34"/>
              </a:rPr>
              <a:t>Interest rate risk: GAP analysis </a:t>
            </a:r>
          </a:p>
        </p:txBody>
      </p:sp>
      <p:sp>
        <p:nvSpPr>
          <p:cNvPr id="2052"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9B83428-1400-4501-8A3A-4DCBCAFF0313}" type="slidenum">
              <a:rPr lang="en-US"/>
              <a:pPr/>
              <a:t>33</a:t>
            </a:fld>
            <a:endParaRPr lang="th-TH"/>
          </a:p>
        </p:txBody>
      </p:sp>
      <p:sp>
        <p:nvSpPr>
          <p:cNvPr id="2053"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2054" name="Picture 2"/>
          <p:cNvPicPr>
            <a:picLocks noChangeAspect="1" noChangeArrowheads="1"/>
          </p:cNvPicPr>
          <p:nvPr/>
        </p:nvPicPr>
        <p:blipFill>
          <a:blip r:embed="rId4"/>
          <a:srcRect/>
          <a:stretch>
            <a:fillRect/>
          </a:stretch>
        </p:blipFill>
        <p:spPr bwMode="auto">
          <a:xfrm>
            <a:off x="381001" y="1214439"/>
            <a:ext cx="7967133" cy="3286125"/>
          </a:xfrm>
          <a:prstGeom prst="rect">
            <a:avLst/>
          </a:prstGeom>
          <a:noFill/>
          <a:ln w="9525">
            <a:noFill/>
            <a:miter lim="800000"/>
            <a:headEnd/>
            <a:tailEnd/>
          </a:ln>
        </p:spPr>
      </p:pic>
      <p:graphicFrame>
        <p:nvGraphicFramePr>
          <p:cNvPr id="2050" name="Object 3"/>
          <p:cNvGraphicFramePr>
            <a:graphicFrameLocks noChangeAspect="1"/>
          </p:cNvGraphicFramePr>
          <p:nvPr/>
        </p:nvGraphicFramePr>
        <p:xfrm>
          <a:off x="180622" y="4652964"/>
          <a:ext cx="3996267" cy="788987"/>
        </p:xfrm>
        <a:graphic>
          <a:graphicData uri="http://schemas.openxmlformats.org/presentationml/2006/ole">
            <p:oleObj spid="_x0000_s62466" name="Equation" r:id="rId5" imgW="1346040" imgH="241200" progId="Equation.3">
              <p:embed/>
            </p:oleObj>
          </a:graphicData>
        </a:graphic>
      </p:graphicFrame>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3"/>
          <p:cNvSpPr>
            <a:spLocks noGrp="1"/>
          </p:cNvSpPr>
          <p:nvPr>
            <p:ph type="title"/>
          </p:nvPr>
        </p:nvSpPr>
        <p:spPr>
          <a:xfrm>
            <a:off x="381000" y="428626"/>
            <a:ext cx="8128000" cy="785813"/>
          </a:xfrm>
        </p:spPr>
        <p:txBody>
          <a:bodyPr/>
          <a:lstStyle/>
          <a:p>
            <a:pPr fontAlgn="auto">
              <a:spcAft>
                <a:spcPts val="0"/>
              </a:spcAft>
              <a:defRPr/>
            </a:pPr>
            <a:r>
              <a:rPr lang="en-US" dirty="0" smtClean="0">
                <a:solidFill>
                  <a:schemeClr val="tx1"/>
                </a:solidFill>
                <a:cs typeface="Angsana New" pitchFamily="18" charset="-34"/>
              </a:rPr>
              <a:t>Capital Risk</a:t>
            </a:r>
          </a:p>
        </p:txBody>
      </p:sp>
      <p:sp>
        <p:nvSpPr>
          <p:cNvPr id="58371"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4A0212E-2138-4362-995F-8A35EA7422D1}" type="slidenum">
              <a:rPr lang="en-US"/>
              <a:pPr/>
              <a:t>34</a:t>
            </a:fld>
            <a:endParaRPr lang="th-TH"/>
          </a:p>
        </p:txBody>
      </p:sp>
      <p:sp>
        <p:nvSpPr>
          <p:cNvPr id="58372"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8373" name="Text Box 2"/>
          <p:cNvSpPr txBox="1">
            <a:spLocks noChangeArrowheads="1"/>
          </p:cNvSpPr>
          <p:nvPr/>
        </p:nvSpPr>
        <p:spPr bwMode="auto">
          <a:xfrm>
            <a:off x="889000" y="1143000"/>
            <a:ext cx="7586133" cy="5327612"/>
          </a:xfrm>
          <a:prstGeom prst="rect">
            <a:avLst/>
          </a:prstGeom>
          <a:noFill/>
          <a:ln w="9525">
            <a:noFill/>
            <a:miter lim="800000"/>
            <a:headEnd/>
            <a:tailEnd/>
          </a:ln>
        </p:spPr>
        <p:txBody>
          <a:bodyPr>
            <a:spAutoFit/>
          </a:bodyPr>
          <a:lstStyle/>
          <a:p>
            <a:pPr eaLnBrk="0" hangingPunct="0">
              <a:lnSpc>
                <a:spcPct val="110000"/>
              </a:lnSpc>
              <a:spcBef>
                <a:spcPct val="50000"/>
              </a:spcBef>
            </a:pPr>
            <a:r>
              <a:rPr lang="en-US" sz="3000" b="1" dirty="0">
                <a:latin typeface="Browallia New" pitchFamily="34" charset="-34"/>
                <a:cs typeface="FreesiaUPC" pitchFamily="34" charset="-34"/>
              </a:rPr>
              <a:t>Capital Risk = </a:t>
            </a:r>
            <a:r>
              <a:rPr lang="en-US" sz="3000" dirty="0">
                <a:latin typeface="Browallia New" pitchFamily="34" charset="-34"/>
                <a:cs typeface="FreesiaUPC" pitchFamily="34" charset="-34"/>
              </a:rPr>
              <a:t> Risk of having insufficient capital to pay for liabilities.  </a:t>
            </a:r>
          </a:p>
          <a:p>
            <a:pPr eaLnBrk="0" hangingPunct="0">
              <a:lnSpc>
                <a:spcPct val="110000"/>
              </a:lnSpc>
              <a:spcBef>
                <a:spcPct val="50000"/>
              </a:spcBef>
            </a:pPr>
            <a:r>
              <a:rPr lang="en-US" sz="3600" b="1" dirty="0">
                <a:latin typeface="Browallia New" pitchFamily="34" charset="-34"/>
                <a:cs typeface="FreesiaUPC" pitchFamily="34" charset="-34"/>
              </a:rPr>
              <a:t>Capital</a:t>
            </a:r>
            <a:r>
              <a:rPr lang="th-TH" sz="3600" b="1" dirty="0">
                <a:latin typeface="Browallia New" pitchFamily="34" charset="-34"/>
                <a:cs typeface="FreesiaUPC" pitchFamily="34" charset="-34"/>
              </a:rPr>
              <a:t> </a:t>
            </a:r>
            <a:r>
              <a:rPr lang="en-US" sz="3600" b="1" dirty="0">
                <a:latin typeface="Browallia New" pitchFamily="34" charset="-34"/>
                <a:cs typeface="FreesiaUPC" pitchFamily="34" charset="-34"/>
              </a:rPr>
              <a:t>risk is measured by Capital Adequacy Ratio</a:t>
            </a:r>
            <a:r>
              <a:rPr lang="th-TH" sz="3600" b="1" dirty="0">
                <a:latin typeface="Browallia New" pitchFamily="34" charset="-34"/>
                <a:cs typeface="FreesiaUPC" pitchFamily="34" charset="-34"/>
              </a:rPr>
              <a:t> (</a:t>
            </a:r>
            <a:r>
              <a:rPr lang="en-US" sz="3600" b="1" dirty="0">
                <a:latin typeface="Browallia New" pitchFamily="34" charset="-34"/>
                <a:cs typeface="FreesiaUPC" pitchFamily="34" charset="-34"/>
              </a:rPr>
              <a:t>CAR) CAR	= Capital / Risk-weighted assets</a:t>
            </a:r>
            <a:r>
              <a:rPr lang="th-TH" sz="3000" dirty="0">
                <a:latin typeface="Browallia New" pitchFamily="34" charset="-34"/>
                <a:cs typeface="FreesiaUPC" pitchFamily="34" charset="-34"/>
              </a:rPr>
              <a:t/>
            </a:r>
            <a:br>
              <a:rPr lang="th-TH" sz="3000" dirty="0">
                <a:latin typeface="Browallia New" pitchFamily="34" charset="-34"/>
                <a:cs typeface="FreesiaUPC" pitchFamily="34" charset="-34"/>
              </a:rPr>
            </a:br>
            <a:endParaRPr lang="th-TH" sz="3000" dirty="0">
              <a:latin typeface="Browallia New" pitchFamily="34" charset="-34"/>
              <a:cs typeface="FreesiaUPC" pitchFamily="34" charset="-34"/>
            </a:endParaRPr>
          </a:p>
          <a:p>
            <a:pPr eaLnBrk="0" hangingPunct="0">
              <a:lnSpc>
                <a:spcPct val="110000"/>
              </a:lnSpc>
              <a:spcBef>
                <a:spcPct val="50000"/>
              </a:spcBef>
            </a:pPr>
            <a:r>
              <a:rPr lang="en-US" sz="3000" b="1" u="sng" dirty="0" err="1">
                <a:latin typeface="Browallia New" pitchFamily="34" charset="-34"/>
                <a:cs typeface="FreesiaUPC" pitchFamily="34" charset="-34"/>
              </a:rPr>
              <a:t>BoT’s</a:t>
            </a:r>
            <a:r>
              <a:rPr lang="en-US" sz="3000" b="1" u="sng" dirty="0">
                <a:latin typeface="Browallia New" pitchFamily="34" charset="-34"/>
                <a:cs typeface="FreesiaUPC" pitchFamily="34" charset="-34"/>
              </a:rPr>
              <a:t> requirement for CAR:</a:t>
            </a:r>
          </a:p>
          <a:p>
            <a:pPr eaLnBrk="0" hangingPunct="0">
              <a:lnSpc>
                <a:spcPct val="110000"/>
              </a:lnSpc>
              <a:spcBef>
                <a:spcPct val="50000"/>
              </a:spcBef>
            </a:pPr>
            <a:r>
              <a:rPr lang="en-US" sz="3000" dirty="0">
                <a:latin typeface="Browallia New" pitchFamily="34" charset="-34"/>
                <a:cs typeface="FreesiaUPC" pitchFamily="34" charset="-34"/>
              </a:rPr>
              <a:t>Minimum Tier-1 CAR = 4.25%</a:t>
            </a:r>
          </a:p>
          <a:p>
            <a:pPr eaLnBrk="0" hangingPunct="0">
              <a:lnSpc>
                <a:spcPct val="110000"/>
              </a:lnSpc>
              <a:spcBef>
                <a:spcPct val="50000"/>
              </a:spcBef>
            </a:pPr>
            <a:r>
              <a:rPr lang="en-US" sz="3000" dirty="0">
                <a:latin typeface="Browallia New" pitchFamily="34" charset="-34"/>
                <a:cs typeface="FreesiaUPC" pitchFamily="34" charset="-34"/>
              </a:rPr>
              <a:t>Minimum Total CAR = 8.50%</a:t>
            </a:r>
            <a:r>
              <a:rPr lang="th-TH" sz="3000" dirty="0">
                <a:latin typeface="Browallia New" pitchFamily="34" charset="-34"/>
                <a:cs typeface="FreesiaUPC" pitchFamily="34" charset="-34"/>
              </a:rPr>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3"/>
          <p:cNvSpPr>
            <a:spLocks noGrp="1"/>
          </p:cNvSpPr>
          <p:nvPr>
            <p:ph type="title"/>
          </p:nvPr>
        </p:nvSpPr>
        <p:spPr>
          <a:xfrm>
            <a:off x="381000" y="285751"/>
            <a:ext cx="8128000" cy="785813"/>
          </a:xfrm>
        </p:spPr>
        <p:txBody>
          <a:bodyPr/>
          <a:lstStyle/>
          <a:p>
            <a:pPr fontAlgn="auto">
              <a:spcAft>
                <a:spcPts val="0"/>
              </a:spcAft>
              <a:defRPr/>
            </a:pPr>
            <a:r>
              <a:rPr lang="en-US" dirty="0" smtClean="0">
                <a:solidFill>
                  <a:schemeClr val="tx1"/>
                </a:solidFill>
                <a:cs typeface="Angsana New" pitchFamily="18" charset="-34"/>
              </a:rPr>
              <a:t>Capital Risk</a:t>
            </a:r>
          </a:p>
        </p:txBody>
      </p:sp>
      <p:sp>
        <p:nvSpPr>
          <p:cNvPr id="59395"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6B58B128-30F8-4F1B-B1AE-634CF4F73477}" type="slidenum">
              <a:rPr lang="en-US"/>
              <a:pPr/>
              <a:t>35</a:t>
            </a:fld>
            <a:endParaRPr lang="th-TH"/>
          </a:p>
        </p:txBody>
      </p:sp>
      <p:sp>
        <p:nvSpPr>
          <p:cNvPr id="59396"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59397" name="Text Box 2"/>
          <p:cNvSpPr txBox="1">
            <a:spLocks noChangeArrowheads="1"/>
          </p:cNvSpPr>
          <p:nvPr/>
        </p:nvSpPr>
        <p:spPr bwMode="auto">
          <a:xfrm>
            <a:off x="635000" y="1143001"/>
            <a:ext cx="7683500" cy="4708525"/>
          </a:xfrm>
          <a:prstGeom prst="rect">
            <a:avLst/>
          </a:prstGeom>
          <a:noFill/>
          <a:ln w="9525">
            <a:noFill/>
            <a:miter lim="800000"/>
            <a:headEnd/>
            <a:tailEnd/>
          </a:ln>
        </p:spPr>
        <p:txBody>
          <a:bodyPr>
            <a:spAutoFit/>
          </a:bodyPr>
          <a:lstStyle/>
          <a:p>
            <a:pPr marL="571500" indent="-279400" eaLnBrk="0" hangingPunct="0">
              <a:spcBef>
                <a:spcPct val="50000"/>
              </a:spcBef>
            </a:pPr>
            <a:r>
              <a:rPr lang="th-TH" sz="3000" b="1">
                <a:latin typeface="Browallia New" pitchFamily="34" charset="-34"/>
                <a:cs typeface="FreesiaUPC" pitchFamily="34" charset="-34"/>
              </a:rPr>
              <a:t> </a:t>
            </a:r>
            <a:r>
              <a:rPr lang="en-US" sz="3000" b="1">
                <a:latin typeface="Browallia New" pitchFamily="34" charset="-34"/>
                <a:cs typeface="FreesiaUPC" pitchFamily="34" charset="-34"/>
              </a:rPr>
              <a:t>Tier 1 Capital: </a:t>
            </a:r>
            <a:r>
              <a:rPr lang="en-US" sz="3000">
                <a:latin typeface="Browallia New" pitchFamily="34" charset="-34"/>
                <a:cs typeface="FreesiaUPC" pitchFamily="34" charset="-34"/>
              </a:rPr>
              <a:t>paid-up capital, share premium, warrants, legal reserve, other reserves, retained earnings, hybrid capital   </a:t>
            </a:r>
            <a:endParaRPr lang="th-TH" sz="3000">
              <a:latin typeface="Browallia New" pitchFamily="34" charset="-34"/>
              <a:cs typeface="FreesiaUPC" pitchFamily="34" charset="-34"/>
            </a:endParaRPr>
          </a:p>
          <a:p>
            <a:pPr marL="571500" indent="-279400" eaLnBrk="0" hangingPunct="0">
              <a:spcBef>
                <a:spcPct val="50000"/>
              </a:spcBef>
            </a:pPr>
            <a:endParaRPr lang="th-TH" sz="3000" b="1">
              <a:latin typeface="Browallia New" pitchFamily="34" charset="-34"/>
              <a:cs typeface="FreesiaUPC" pitchFamily="34" charset="-34"/>
            </a:endParaRPr>
          </a:p>
          <a:p>
            <a:pPr marL="571500" indent="-279400" eaLnBrk="0" hangingPunct="0">
              <a:spcBef>
                <a:spcPct val="50000"/>
              </a:spcBef>
            </a:pPr>
            <a:r>
              <a:rPr lang="th-TH" sz="3000" b="1">
                <a:latin typeface="Browallia New" pitchFamily="34" charset="-34"/>
                <a:cs typeface="FreesiaUPC" pitchFamily="34" charset="-34"/>
              </a:rPr>
              <a:t> </a:t>
            </a:r>
            <a:r>
              <a:rPr lang="en-US" sz="3000" b="1">
                <a:latin typeface="Browallia New" pitchFamily="34" charset="-34"/>
                <a:cs typeface="FreesiaUPC" pitchFamily="34" charset="-34"/>
              </a:rPr>
              <a:t>Tier 2 Capital: </a:t>
            </a:r>
            <a:r>
              <a:rPr lang="en-US" sz="3000">
                <a:latin typeface="Browallia New" pitchFamily="34" charset="-34"/>
                <a:cs typeface="FreesiaUPC" pitchFamily="34" charset="-34"/>
              </a:rPr>
              <a:t>revaluation, reserve for normal loans, subordinated debentures with maturity over 5 years  </a:t>
            </a:r>
          </a:p>
          <a:p>
            <a:pPr marL="571500" indent="-279400" eaLnBrk="0" hangingPunct="0">
              <a:spcBef>
                <a:spcPct val="50000"/>
              </a:spcBef>
            </a:pPr>
            <a:endParaRPr lang="en-US" sz="3000">
              <a:latin typeface="Browallia New" pitchFamily="34" charset="-34"/>
              <a:cs typeface="FreesiaUPC" pitchFamily="34" charset="-34"/>
            </a:endParaRPr>
          </a:p>
          <a:p>
            <a:pPr marL="571500" indent="-279400" eaLnBrk="0" hangingPunct="0">
              <a:spcBef>
                <a:spcPct val="50000"/>
              </a:spcBef>
            </a:pPr>
            <a:r>
              <a:rPr lang="th-TH" sz="3000" b="1">
                <a:latin typeface="Browallia New" pitchFamily="34" charset="-34"/>
                <a:cs typeface="FreesiaUPC" pitchFamily="34" charset="-34"/>
              </a:rPr>
              <a:t> </a:t>
            </a:r>
            <a:r>
              <a:rPr lang="en-US" sz="3000" b="1">
                <a:latin typeface="Browallia New" pitchFamily="34" charset="-34"/>
                <a:cs typeface="FreesiaUPC" pitchFamily="34" charset="-34"/>
              </a:rPr>
              <a:t>Risk-weighted assets: </a:t>
            </a:r>
            <a:r>
              <a:rPr lang="en-US" sz="3000">
                <a:latin typeface="Browallia New" pitchFamily="34" charset="-34"/>
                <a:cs typeface="FreesiaUPC" pitchFamily="34" charset="-34"/>
              </a:rPr>
              <a:t>Pool of banks’ assets weighted by given risk factors.</a:t>
            </a:r>
          </a:p>
        </p:txBody>
      </p:sp>
      <p:sp>
        <p:nvSpPr>
          <p:cNvPr id="59398" name="TextBox 7"/>
          <p:cNvSpPr txBox="1">
            <a:spLocks noChangeArrowheads="1"/>
          </p:cNvSpPr>
          <p:nvPr/>
        </p:nvSpPr>
        <p:spPr bwMode="auto">
          <a:xfrm>
            <a:off x="1371600" y="5949950"/>
            <a:ext cx="7165231" cy="523220"/>
          </a:xfrm>
          <a:prstGeom prst="rect">
            <a:avLst/>
          </a:prstGeom>
          <a:noFill/>
          <a:ln w="9525">
            <a:noFill/>
            <a:miter lim="800000"/>
            <a:headEnd/>
            <a:tailEnd/>
          </a:ln>
        </p:spPr>
        <p:txBody>
          <a:bodyPr wrap="none">
            <a:spAutoFit/>
          </a:bodyPr>
          <a:lstStyle/>
          <a:p>
            <a:r>
              <a:rPr lang="en-US"/>
              <a:t>BBL case study: Calculation of capital ratios</a:t>
            </a:r>
            <a:endParaRPr lang="th-TH"/>
          </a:p>
        </p:txBody>
      </p:sp>
      <p:sp>
        <p:nvSpPr>
          <p:cNvPr id="9" name="Right Arrow 8"/>
          <p:cNvSpPr/>
          <p:nvPr/>
        </p:nvSpPr>
        <p:spPr>
          <a:xfrm>
            <a:off x="795867" y="6092825"/>
            <a:ext cx="512234" cy="2159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3"/>
          <p:cNvSpPr>
            <a:spLocks noGrp="1"/>
          </p:cNvSpPr>
          <p:nvPr>
            <p:ph type="title"/>
          </p:nvPr>
        </p:nvSpPr>
        <p:spPr>
          <a:xfrm>
            <a:off x="347133" y="333376"/>
            <a:ext cx="8128000" cy="785813"/>
          </a:xfrm>
        </p:spPr>
        <p:txBody>
          <a:bodyPr/>
          <a:lstStyle/>
          <a:p>
            <a:pPr fontAlgn="auto">
              <a:spcAft>
                <a:spcPts val="0"/>
              </a:spcAft>
              <a:defRPr/>
            </a:pPr>
            <a:r>
              <a:rPr lang="en-US" dirty="0" smtClean="0">
                <a:solidFill>
                  <a:schemeClr val="tx1"/>
                </a:solidFill>
                <a:cs typeface="Angsana New" pitchFamily="18" charset="-34"/>
              </a:rPr>
              <a:t>Capital ratio &amp; Loan expansion ability</a:t>
            </a:r>
          </a:p>
        </p:txBody>
      </p:sp>
      <p:sp>
        <p:nvSpPr>
          <p:cNvPr id="60419" name="Slide Number Placeholder 8"/>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68849E2F-64F6-4D98-9B84-ED434F1360C1}" type="slidenum">
              <a:rPr lang="en-US"/>
              <a:pPr/>
              <a:t>36</a:t>
            </a:fld>
            <a:endParaRPr lang="th-TH"/>
          </a:p>
        </p:txBody>
      </p:sp>
      <p:sp>
        <p:nvSpPr>
          <p:cNvPr id="60420" name="Footer Placeholder 7"/>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0421" name="Text Box 3"/>
          <p:cNvSpPr txBox="1">
            <a:spLocks noChangeArrowheads="1"/>
          </p:cNvSpPr>
          <p:nvPr/>
        </p:nvSpPr>
        <p:spPr bwMode="auto">
          <a:xfrm>
            <a:off x="317501" y="1143000"/>
            <a:ext cx="4607277" cy="554038"/>
          </a:xfrm>
          <a:prstGeom prst="rect">
            <a:avLst/>
          </a:prstGeom>
          <a:noFill/>
          <a:ln w="9525">
            <a:noFill/>
            <a:miter lim="800000"/>
            <a:headEnd/>
            <a:tailEnd/>
          </a:ln>
        </p:spPr>
        <p:txBody>
          <a:bodyPr>
            <a:spAutoFit/>
          </a:bodyPr>
          <a:lstStyle/>
          <a:p>
            <a:pPr>
              <a:spcBef>
                <a:spcPct val="50000"/>
              </a:spcBef>
            </a:pPr>
            <a:r>
              <a:rPr lang="en-US" sz="3000">
                <a:latin typeface="Browallia New" pitchFamily="34" charset="-34"/>
                <a:cs typeface="Browallia New" pitchFamily="34" charset="-34"/>
              </a:rPr>
              <a:t> Loan expansion ability</a:t>
            </a:r>
            <a:endParaRPr lang="th-TH" sz="3000">
              <a:latin typeface="Browallia New" pitchFamily="34" charset="-34"/>
              <a:cs typeface="Browallia New" pitchFamily="34" charset="-34"/>
            </a:endParaRPr>
          </a:p>
        </p:txBody>
      </p:sp>
      <p:sp>
        <p:nvSpPr>
          <p:cNvPr id="60422" name="Text Box 5"/>
          <p:cNvSpPr txBox="1">
            <a:spLocks noChangeArrowheads="1"/>
          </p:cNvSpPr>
          <p:nvPr/>
        </p:nvSpPr>
        <p:spPr bwMode="auto">
          <a:xfrm>
            <a:off x="762000" y="1643063"/>
            <a:ext cx="7550465" cy="861774"/>
          </a:xfrm>
          <a:prstGeom prst="rect">
            <a:avLst/>
          </a:prstGeom>
          <a:noFill/>
          <a:ln w="9525">
            <a:noFill/>
            <a:miter lim="800000"/>
            <a:headEnd/>
            <a:tailEnd/>
          </a:ln>
        </p:spPr>
        <p:txBody>
          <a:bodyPr wrap="none">
            <a:spAutoFit/>
          </a:bodyPr>
          <a:lstStyle/>
          <a:p>
            <a:r>
              <a:rPr lang="en-US" sz="2500">
                <a:latin typeface="Browallia New" pitchFamily="34" charset="-34"/>
                <a:cs typeface="Browallia New" pitchFamily="34" charset="-34"/>
              </a:rPr>
              <a:t>=&gt; Minimum capital adequacy ratio (CAR) = 8.5% (min Tier 1 CAR = 4.25%)  </a:t>
            </a:r>
          </a:p>
          <a:p>
            <a:r>
              <a:rPr lang="en-US" sz="2500">
                <a:latin typeface="Browallia New" pitchFamily="34" charset="-34"/>
                <a:cs typeface="Browallia New" pitchFamily="34" charset="-34"/>
              </a:rPr>
              <a:t>=&gt; Maximum exposure to single client = 25% of equity</a:t>
            </a:r>
            <a:endParaRPr lang="th-TH" sz="2500">
              <a:latin typeface="Browallia New" pitchFamily="34" charset="-34"/>
              <a:cs typeface="Browallia New" pitchFamily="34" charset="-34"/>
            </a:endParaRPr>
          </a:p>
        </p:txBody>
      </p:sp>
      <p:pic>
        <p:nvPicPr>
          <p:cNvPr id="60423" name="Picture 8"/>
          <p:cNvPicPr>
            <a:picLocks noChangeAspect="1" noChangeArrowheads="1"/>
          </p:cNvPicPr>
          <p:nvPr/>
        </p:nvPicPr>
        <p:blipFill>
          <a:blip r:embed="rId3"/>
          <a:srcRect/>
          <a:stretch>
            <a:fillRect/>
          </a:stretch>
        </p:blipFill>
        <p:spPr bwMode="auto">
          <a:xfrm>
            <a:off x="283634" y="2636839"/>
            <a:ext cx="8255000" cy="1285875"/>
          </a:xfrm>
          <a:prstGeom prst="rect">
            <a:avLst/>
          </a:prstGeom>
          <a:noFill/>
          <a:ln w="9525">
            <a:noFill/>
            <a:miter lim="800000"/>
            <a:headEnd/>
            <a:tailEnd/>
          </a:ln>
        </p:spPr>
      </p:pic>
      <p:sp>
        <p:nvSpPr>
          <p:cNvPr id="60424" name="Rectangle 8"/>
          <p:cNvSpPr>
            <a:spLocks noChangeArrowheads="1"/>
          </p:cNvSpPr>
          <p:nvPr/>
        </p:nvSpPr>
        <p:spPr bwMode="auto">
          <a:xfrm>
            <a:off x="254000" y="4143376"/>
            <a:ext cx="3556000" cy="276225"/>
          </a:xfrm>
          <a:prstGeom prst="rect">
            <a:avLst/>
          </a:prstGeom>
          <a:noFill/>
          <a:ln w="9525">
            <a:noFill/>
            <a:miter lim="800000"/>
            <a:headEnd/>
            <a:tailEnd/>
          </a:ln>
        </p:spPr>
        <p:txBody>
          <a:bodyPr>
            <a:spAutoFit/>
          </a:bodyPr>
          <a:lstStyle/>
          <a:p>
            <a:r>
              <a:rPr lang="en-US" sz="1200" i="1">
                <a:latin typeface="Trebuchet MS" pitchFamily="34" charset="0"/>
              </a:rPr>
              <a:t>Source: Calculate from financial statements</a:t>
            </a:r>
            <a:endParaRPr lang="th-TH" sz="1200" i="1">
              <a:latin typeface="Trebuchet MS" pitchFamily="34" charset="0"/>
            </a:endParaRPr>
          </a:p>
        </p:txBody>
      </p:sp>
      <p:sp>
        <p:nvSpPr>
          <p:cNvPr id="60425" name="Text Box 3"/>
          <p:cNvSpPr txBox="1">
            <a:spLocks noChangeArrowheads="1"/>
          </p:cNvSpPr>
          <p:nvPr/>
        </p:nvSpPr>
        <p:spPr bwMode="auto">
          <a:xfrm>
            <a:off x="539045" y="5084764"/>
            <a:ext cx="4607278" cy="554037"/>
          </a:xfrm>
          <a:prstGeom prst="rect">
            <a:avLst/>
          </a:prstGeom>
          <a:noFill/>
          <a:ln w="9525">
            <a:noFill/>
            <a:miter lim="800000"/>
            <a:headEnd/>
            <a:tailEnd/>
          </a:ln>
        </p:spPr>
        <p:txBody>
          <a:bodyPr>
            <a:spAutoFit/>
          </a:bodyPr>
          <a:lstStyle/>
          <a:p>
            <a:pPr>
              <a:spcBef>
                <a:spcPct val="50000"/>
              </a:spcBef>
            </a:pPr>
            <a:r>
              <a:rPr lang="en-US" sz="3000">
                <a:latin typeface="Browallia New" pitchFamily="34" charset="-34"/>
                <a:cs typeface="Browallia New" pitchFamily="34" charset="-34"/>
              </a:rPr>
              <a:t>      Case study: Loan expansion ability</a:t>
            </a:r>
            <a:endParaRPr lang="th-TH" sz="3000">
              <a:latin typeface="Browallia New" pitchFamily="34" charset="-34"/>
              <a:cs typeface="Browallia New" pitchFamily="34" charset="-34"/>
            </a:endParaRPr>
          </a:p>
        </p:txBody>
      </p:sp>
      <p:sp>
        <p:nvSpPr>
          <p:cNvPr id="11" name="Right Arrow 10"/>
          <p:cNvSpPr/>
          <p:nvPr/>
        </p:nvSpPr>
        <p:spPr>
          <a:xfrm>
            <a:off x="603956" y="5229225"/>
            <a:ext cx="383822" cy="2159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th-TH"/>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3"/>
          <p:cNvSpPr>
            <a:spLocks noGrp="1"/>
          </p:cNvSpPr>
          <p:nvPr>
            <p:ph type="title"/>
          </p:nvPr>
        </p:nvSpPr>
        <p:spPr>
          <a:xfrm>
            <a:off x="381000" y="428626"/>
            <a:ext cx="8128000" cy="785813"/>
          </a:xfrm>
        </p:spPr>
        <p:txBody>
          <a:bodyPr/>
          <a:lstStyle/>
          <a:p>
            <a:pPr fontAlgn="auto">
              <a:spcAft>
                <a:spcPts val="0"/>
              </a:spcAft>
              <a:defRPr/>
            </a:pPr>
            <a:r>
              <a:rPr lang="en-US" dirty="0" smtClean="0">
                <a:solidFill>
                  <a:schemeClr val="tx1"/>
                </a:solidFill>
                <a:cs typeface="Angsana New" pitchFamily="18" charset="-34"/>
              </a:rPr>
              <a:t>Basel II capital requirement:</a:t>
            </a:r>
            <a:br>
              <a:rPr lang="en-US" dirty="0" smtClean="0">
                <a:solidFill>
                  <a:schemeClr val="tx1"/>
                </a:solidFill>
                <a:cs typeface="Angsana New" pitchFamily="18" charset="-34"/>
              </a:rPr>
            </a:br>
            <a:r>
              <a:rPr lang="en-US" dirty="0" smtClean="0">
                <a:solidFill>
                  <a:schemeClr val="tx1"/>
                </a:solidFill>
                <a:cs typeface="Angsana New" pitchFamily="18" charset="-34"/>
              </a:rPr>
              <a:t>Credit </a:t>
            </a:r>
            <a:r>
              <a:rPr lang="en-US" dirty="0" smtClean="0">
                <a:solidFill>
                  <a:schemeClr val="tx1"/>
                </a:solidFill>
                <a:cs typeface="Angsana New" pitchFamily="18" charset="-34"/>
              </a:rPr>
              <a:t>&amp; Operational </a:t>
            </a:r>
            <a:r>
              <a:rPr lang="en-US" dirty="0" smtClean="0">
                <a:solidFill>
                  <a:schemeClr val="tx1"/>
                </a:solidFill>
                <a:cs typeface="Angsana New" pitchFamily="18" charset="-34"/>
              </a:rPr>
              <a:t>Risk</a:t>
            </a:r>
            <a:endParaRPr lang="en-US" dirty="0" smtClean="0">
              <a:solidFill>
                <a:schemeClr val="tx1"/>
              </a:solidFill>
              <a:cs typeface="Angsana New" pitchFamily="18" charset="-34"/>
            </a:endParaRPr>
          </a:p>
        </p:txBody>
      </p:sp>
      <p:sp>
        <p:nvSpPr>
          <p:cNvPr id="61443"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B592BA91-287C-4842-B24E-B1F54159D01A}" type="slidenum">
              <a:rPr lang="en-US"/>
              <a:pPr/>
              <a:t>37</a:t>
            </a:fld>
            <a:endParaRPr lang="th-TH"/>
          </a:p>
        </p:txBody>
      </p:sp>
      <p:sp>
        <p:nvSpPr>
          <p:cNvPr id="61444"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1445" name="Text Box 2"/>
          <p:cNvSpPr txBox="1">
            <a:spLocks noChangeArrowheads="1"/>
          </p:cNvSpPr>
          <p:nvPr/>
        </p:nvSpPr>
        <p:spPr bwMode="auto">
          <a:xfrm>
            <a:off x="571472" y="1500174"/>
            <a:ext cx="7653867" cy="3324225"/>
          </a:xfrm>
          <a:prstGeom prst="rect">
            <a:avLst/>
          </a:prstGeom>
          <a:noFill/>
          <a:ln w="9525">
            <a:noFill/>
            <a:miter lim="800000"/>
            <a:headEnd/>
            <a:tailEnd/>
          </a:ln>
        </p:spPr>
        <p:txBody>
          <a:bodyPr>
            <a:spAutoFit/>
          </a:bodyPr>
          <a:lstStyle/>
          <a:p>
            <a:pPr eaLnBrk="0" hangingPunct="0">
              <a:spcBef>
                <a:spcPct val="50000"/>
              </a:spcBef>
            </a:pPr>
            <a:r>
              <a:rPr lang="th-TH" sz="3000" b="1" dirty="0">
                <a:latin typeface="Browallia New" pitchFamily="34" charset="-34"/>
                <a:cs typeface="FreesiaUPC" pitchFamily="34" charset="-34"/>
              </a:rPr>
              <a:t>BASEL II </a:t>
            </a:r>
            <a:r>
              <a:rPr lang="en-US" sz="3000" b="1" dirty="0">
                <a:latin typeface="Browallia New" pitchFamily="34" charset="-34"/>
                <a:cs typeface="FreesiaUPC" pitchFamily="34" charset="-34"/>
              </a:rPr>
              <a:t>capital requirement</a:t>
            </a:r>
            <a:r>
              <a:rPr lang="th-TH" sz="3000" b="1" dirty="0">
                <a:latin typeface="Browallia New" pitchFamily="34" charset="-34"/>
                <a:cs typeface="FreesiaUPC" pitchFamily="34" charset="-34"/>
              </a:rPr>
              <a:t>  </a:t>
            </a:r>
          </a:p>
          <a:p>
            <a:pPr eaLnBrk="0" hangingPunct="0">
              <a:spcBef>
                <a:spcPct val="50000"/>
              </a:spcBef>
            </a:pPr>
            <a:r>
              <a:rPr lang="th-TH" sz="3000" dirty="0">
                <a:latin typeface="Browallia New" pitchFamily="34" charset="-34"/>
                <a:cs typeface="Browallia New" pitchFamily="34" charset="-34"/>
              </a:rPr>
              <a:t>1) </a:t>
            </a:r>
            <a:r>
              <a:rPr lang="en-US" sz="3000" dirty="0">
                <a:latin typeface="Browallia New" pitchFamily="34" charset="-34"/>
                <a:cs typeface="Browallia New" pitchFamily="34" charset="-34"/>
              </a:rPr>
              <a:t>Credit Risk</a:t>
            </a:r>
          </a:p>
          <a:p>
            <a:pPr eaLnBrk="0" hangingPunct="0">
              <a:spcBef>
                <a:spcPct val="50000"/>
              </a:spcBef>
            </a:pPr>
            <a:r>
              <a:rPr lang="en-US" sz="3000" dirty="0">
                <a:latin typeface="Browallia New" pitchFamily="34" charset="-34"/>
                <a:cs typeface="Browallia New" pitchFamily="34" charset="-34"/>
              </a:rPr>
              <a:t>2) Operation Risk</a:t>
            </a:r>
            <a:endParaRPr lang="th-TH" sz="3000" dirty="0">
              <a:latin typeface="Browallia New" pitchFamily="34" charset="-34"/>
              <a:cs typeface="Browallia New" pitchFamily="34" charset="-34"/>
            </a:endParaRPr>
          </a:p>
          <a:p>
            <a:pPr eaLnBrk="0" hangingPunct="0">
              <a:spcBef>
                <a:spcPct val="50000"/>
              </a:spcBef>
            </a:pPr>
            <a:r>
              <a:rPr lang="en-US" sz="3000" b="1" dirty="0">
                <a:latin typeface="Browallia New" pitchFamily="34" charset="-34"/>
                <a:cs typeface="FreesiaUPC" pitchFamily="34" charset="-34"/>
              </a:rPr>
              <a:t> </a:t>
            </a:r>
            <a:endParaRPr lang="en-US" dirty="0">
              <a:latin typeface="Browallia New" pitchFamily="34" charset="-34"/>
              <a:cs typeface="FreesiaUPC" pitchFamily="34" charset="-34"/>
            </a:endParaRPr>
          </a:p>
          <a:p>
            <a:pPr eaLnBrk="0" hangingPunct="0">
              <a:spcBef>
                <a:spcPct val="50000"/>
              </a:spcBef>
            </a:pPr>
            <a:endParaRPr lang="en-US" sz="3000" dirty="0">
              <a:latin typeface="Browallia New" pitchFamily="34" charset="-34"/>
              <a:cs typeface="FreesiaUPC" pitchFamily="34" charset="-34"/>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3"/>
          <p:cNvSpPr>
            <a:spLocks noGrp="1"/>
          </p:cNvSpPr>
          <p:nvPr>
            <p:ph type="title"/>
          </p:nvPr>
        </p:nvSpPr>
        <p:spPr>
          <a:xfrm>
            <a:off x="357158" y="0"/>
            <a:ext cx="8128000" cy="785812"/>
          </a:xfrm>
        </p:spPr>
        <p:txBody>
          <a:bodyPr/>
          <a:lstStyle/>
          <a:p>
            <a:pPr fontAlgn="auto">
              <a:spcAft>
                <a:spcPts val="0"/>
              </a:spcAft>
              <a:defRPr/>
            </a:pPr>
            <a:r>
              <a:rPr lang="en-US" dirty="0" smtClean="0">
                <a:solidFill>
                  <a:schemeClr val="tx1"/>
                </a:solidFill>
                <a:cs typeface="Angsana New" pitchFamily="18" charset="-34"/>
              </a:rPr>
              <a:t>Basel </a:t>
            </a:r>
            <a:r>
              <a:rPr lang="en-US" dirty="0" smtClean="0">
                <a:solidFill>
                  <a:schemeClr val="tx1"/>
                </a:solidFill>
                <a:cs typeface="Angsana New" pitchFamily="18" charset="-34"/>
              </a:rPr>
              <a:t>II: Credit </a:t>
            </a:r>
            <a:r>
              <a:rPr lang="en-US" dirty="0" smtClean="0">
                <a:solidFill>
                  <a:schemeClr val="tx1"/>
                </a:solidFill>
                <a:cs typeface="Angsana New" pitchFamily="18" charset="-34"/>
              </a:rPr>
              <a:t>risk</a:t>
            </a:r>
            <a:endParaRPr lang="en-US" dirty="0" smtClean="0">
              <a:solidFill>
                <a:schemeClr val="tx1"/>
              </a:solidFill>
              <a:cs typeface="Angsana New" pitchFamily="18" charset="-34"/>
            </a:endParaRPr>
          </a:p>
        </p:txBody>
      </p:sp>
      <p:sp>
        <p:nvSpPr>
          <p:cNvPr id="62467"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9AD220DB-C368-4727-90A1-43D48FBE16BD}" type="slidenum">
              <a:rPr lang="en-US"/>
              <a:pPr/>
              <a:t>38</a:t>
            </a:fld>
            <a:endParaRPr lang="th-TH"/>
          </a:p>
        </p:txBody>
      </p:sp>
      <p:sp>
        <p:nvSpPr>
          <p:cNvPr id="62468"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5540" name="Text Box 2"/>
          <p:cNvSpPr txBox="1">
            <a:spLocks noChangeArrowheads="1"/>
          </p:cNvSpPr>
          <p:nvPr/>
        </p:nvSpPr>
        <p:spPr bwMode="auto">
          <a:xfrm>
            <a:off x="500034" y="714356"/>
            <a:ext cx="8255000" cy="5909310"/>
          </a:xfrm>
          <a:prstGeom prst="rect">
            <a:avLst/>
          </a:prstGeom>
          <a:noFill/>
          <a:ln w="9525">
            <a:noFill/>
            <a:miter lim="800000"/>
            <a:headEnd/>
            <a:tailEnd/>
          </a:ln>
        </p:spPr>
        <p:txBody>
          <a:bodyPr wrap="square">
            <a:spAutoFit/>
          </a:bodyPr>
          <a:lstStyle/>
          <a:p>
            <a:pPr marL="514350" indent="-514350" eaLnBrk="0" hangingPunct="0">
              <a:spcBef>
                <a:spcPts val="1200"/>
              </a:spcBef>
              <a:defRPr/>
            </a:pPr>
            <a:r>
              <a:rPr lang="en-US" b="1" u="sng" dirty="0">
                <a:latin typeface="Browallia New" pitchFamily="34" charset="-34"/>
                <a:cs typeface="FreesiaUPC" pitchFamily="34" charset="-34"/>
              </a:rPr>
              <a:t>Risk base estimation base on Basel II</a:t>
            </a:r>
          </a:p>
          <a:p>
            <a:pPr marL="514350" indent="-514350" eaLnBrk="0" hangingPunct="0">
              <a:spcBef>
                <a:spcPts val="1200"/>
              </a:spcBef>
              <a:buFontTx/>
              <a:buAutoNum type="arabicParenR"/>
              <a:defRPr/>
            </a:pPr>
            <a:r>
              <a:rPr lang="en-US" b="1" dirty="0" err="1">
                <a:latin typeface="Browallia New" pitchFamily="34" charset="-34"/>
                <a:cs typeface="FreesiaUPC" pitchFamily="34" charset="-34"/>
              </a:rPr>
              <a:t>Standardised</a:t>
            </a:r>
            <a:r>
              <a:rPr lang="en-US" b="1" dirty="0">
                <a:latin typeface="Browallia New" pitchFamily="34" charset="-34"/>
                <a:cs typeface="FreesiaUPC" pitchFamily="34" charset="-34"/>
              </a:rPr>
              <a:t> Approach (SA): </a:t>
            </a:r>
            <a:r>
              <a:rPr lang="en-US" dirty="0">
                <a:latin typeface="Browallia New" pitchFamily="34" charset="-34"/>
                <a:cs typeface="FreesiaUPC" pitchFamily="34" charset="-34"/>
              </a:rPr>
              <a:t>Banks’ assets weighted by risk factors.</a:t>
            </a:r>
          </a:p>
          <a:p>
            <a:pPr marL="514350" indent="-514350" eaLnBrk="0" hangingPunct="0">
              <a:spcBef>
                <a:spcPts val="1200"/>
              </a:spcBef>
              <a:buFontTx/>
              <a:buAutoNum type="arabicParenR"/>
              <a:defRPr/>
            </a:pPr>
            <a:r>
              <a:rPr lang="en-US" b="1" dirty="0">
                <a:latin typeface="Browallia New" pitchFamily="34" charset="-34"/>
                <a:cs typeface="FreesiaUPC" pitchFamily="34" charset="-34"/>
              </a:rPr>
              <a:t>Foundation Internal Ratings-based (FIRB) Approach: </a:t>
            </a:r>
            <a:r>
              <a:rPr lang="en-US" dirty="0">
                <a:latin typeface="Browallia New" pitchFamily="34" charset="-34"/>
                <a:cs typeface="FreesiaUPC" pitchFamily="34" charset="-34"/>
              </a:rPr>
              <a:t>Risks weight assigned for Probability of default (PD), Loss given default (LGD), Exposure at default (EAD), Maturity (M). Require banks’ historical statistics on the above factors. The PD is determined by banks, while the remaining factors determined by the BIS.  </a:t>
            </a:r>
            <a:endParaRPr lang="en-US" b="1" dirty="0">
              <a:latin typeface="Browallia New" pitchFamily="34" charset="-34"/>
              <a:cs typeface="FreesiaUPC" pitchFamily="34" charset="-34"/>
            </a:endParaRPr>
          </a:p>
          <a:p>
            <a:pPr marL="514350" indent="-514350" eaLnBrk="0" hangingPunct="0">
              <a:spcBef>
                <a:spcPts val="1200"/>
              </a:spcBef>
              <a:buFontTx/>
              <a:buAutoNum type="arabicParenR"/>
              <a:defRPr/>
            </a:pPr>
            <a:r>
              <a:rPr lang="en-US" b="1" dirty="0">
                <a:latin typeface="Browallia New" pitchFamily="34" charset="-34"/>
                <a:cs typeface="FreesiaUPC" pitchFamily="34" charset="-34"/>
              </a:rPr>
              <a:t>Advanced IRB Approach (AIRB) </a:t>
            </a:r>
            <a:r>
              <a:rPr lang="en-US" dirty="0">
                <a:latin typeface="Browallia New" pitchFamily="34" charset="-34"/>
                <a:cs typeface="FreesiaUPC" pitchFamily="34" charset="-34"/>
              </a:rPr>
              <a:t>Risks weight assigned by banks, based on banks’ historical statistics, for Probability of default (PD), Loss given default (LGD), Exposure at default (EAD), Maturity (M). Require banks’ historical statistics on the above factors. The PD is determined by banks, while the remaining factors determined by the BIS.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3"/>
          <p:cNvSpPr>
            <a:spLocks noGrp="1"/>
          </p:cNvSpPr>
          <p:nvPr>
            <p:ph type="title"/>
          </p:nvPr>
        </p:nvSpPr>
        <p:spPr>
          <a:xfrm>
            <a:off x="381000" y="285751"/>
            <a:ext cx="8128000" cy="785813"/>
          </a:xfrm>
        </p:spPr>
        <p:txBody>
          <a:bodyPr/>
          <a:lstStyle/>
          <a:p>
            <a:pPr fontAlgn="auto">
              <a:spcAft>
                <a:spcPts val="0"/>
              </a:spcAft>
              <a:defRPr/>
            </a:pPr>
            <a:r>
              <a:rPr lang="en-US" dirty="0" smtClean="0">
                <a:solidFill>
                  <a:schemeClr val="tx1"/>
                </a:solidFill>
                <a:cs typeface="Angsana New" pitchFamily="18" charset="-34"/>
              </a:rPr>
              <a:t>Basel II: Operational </a:t>
            </a:r>
            <a:r>
              <a:rPr lang="en-US" dirty="0" smtClean="0">
                <a:solidFill>
                  <a:schemeClr val="tx1"/>
                </a:solidFill>
                <a:cs typeface="Angsana New" pitchFamily="18" charset="-34"/>
              </a:rPr>
              <a:t>Risk </a:t>
            </a:r>
            <a:endParaRPr lang="en-US" dirty="0" smtClean="0">
              <a:solidFill>
                <a:schemeClr val="tx1"/>
              </a:solidFill>
              <a:cs typeface="Angsana New" pitchFamily="18" charset="-34"/>
            </a:endParaRPr>
          </a:p>
        </p:txBody>
      </p:sp>
      <p:sp>
        <p:nvSpPr>
          <p:cNvPr id="63491"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D554645C-059A-48CB-B8CB-1D6E77E4EEE7}" type="slidenum">
              <a:rPr lang="en-US"/>
              <a:pPr/>
              <a:t>39</a:t>
            </a:fld>
            <a:endParaRPr lang="th-TH"/>
          </a:p>
        </p:txBody>
      </p:sp>
      <p:sp>
        <p:nvSpPr>
          <p:cNvPr id="63492"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7588" name="Text Box 2"/>
          <p:cNvSpPr txBox="1">
            <a:spLocks noChangeArrowheads="1"/>
          </p:cNvSpPr>
          <p:nvPr/>
        </p:nvSpPr>
        <p:spPr bwMode="auto">
          <a:xfrm>
            <a:off x="762000" y="1071563"/>
            <a:ext cx="7653867" cy="5694362"/>
          </a:xfrm>
          <a:prstGeom prst="rect">
            <a:avLst/>
          </a:prstGeom>
          <a:noFill/>
          <a:ln w="9525">
            <a:noFill/>
            <a:miter lim="800000"/>
            <a:headEnd/>
            <a:tailEnd/>
          </a:ln>
        </p:spPr>
        <p:txBody>
          <a:bodyPr>
            <a:spAutoFit/>
          </a:bodyPr>
          <a:lstStyle/>
          <a:p>
            <a:pPr marL="514350" indent="-514350" eaLnBrk="0" hangingPunct="0">
              <a:spcBef>
                <a:spcPct val="50000"/>
              </a:spcBef>
              <a:defRPr/>
            </a:pPr>
            <a:r>
              <a:rPr lang="en-US" b="1" dirty="0">
                <a:latin typeface="Browallia New" pitchFamily="34" charset="-34"/>
                <a:cs typeface="FreesiaUPC" pitchFamily="34" charset="-34"/>
              </a:rPr>
              <a:t>1) Basic Indicator Approach (BIA)</a:t>
            </a:r>
            <a:r>
              <a:rPr lang="en-US" dirty="0">
                <a:latin typeface="Browallia New" pitchFamily="34" charset="-34"/>
                <a:cs typeface="FreesiaUPC" pitchFamily="34" charset="-34"/>
              </a:rPr>
              <a:t> </a:t>
            </a:r>
          </a:p>
          <a:p>
            <a:pPr marL="514350" indent="-514350" eaLnBrk="0" hangingPunct="0">
              <a:spcBef>
                <a:spcPct val="50000"/>
              </a:spcBef>
              <a:defRPr/>
            </a:pPr>
            <a:r>
              <a:rPr lang="en-US" dirty="0">
                <a:latin typeface="Browallia New" pitchFamily="34" charset="-34"/>
                <a:cs typeface="FreesiaUPC" pitchFamily="34" charset="-34"/>
              </a:rPr>
              <a:t>Required capital = 3-years average income x 15%  </a:t>
            </a:r>
          </a:p>
          <a:p>
            <a:pPr eaLnBrk="0" hangingPunct="0">
              <a:spcBef>
                <a:spcPct val="50000"/>
              </a:spcBef>
              <a:defRPr/>
            </a:pPr>
            <a:r>
              <a:rPr lang="en-US" b="1" dirty="0">
                <a:latin typeface="Browallia New" pitchFamily="34" charset="-34"/>
                <a:cs typeface="FreesiaUPC" pitchFamily="34" charset="-34"/>
              </a:rPr>
              <a:t>2) </a:t>
            </a:r>
            <a:r>
              <a:rPr lang="en-US" b="1" dirty="0" err="1">
                <a:latin typeface="Browallia New" pitchFamily="34" charset="-34"/>
                <a:cs typeface="FreesiaUPC" pitchFamily="34" charset="-34"/>
              </a:rPr>
              <a:t>Standardised</a:t>
            </a:r>
            <a:r>
              <a:rPr lang="en-US" b="1" dirty="0">
                <a:latin typeface="Browallia New" pitchFamily="34" charset="-34"/>
                <a:cs typeface="FreesiaUPC" pitchFamily="34" charset="-34"/>
              </a:rPr>
              <a:t> Approach (SA)</a:t>
            </a:r>
            <a:r>
              <a:rPr lang="en-US" dirty="0">
                <a:latin typeface="Browallia New" pitchFamily="34" charset="-34"/>
                <a:cs typeface="FreesiaUPC" pitchFamily="34" charset="-34"/>
              </a:rPr>
              <a:t> </a:t>
            </a:r>
          </a:p>
          <a:p>
            <a:pPr eaLnBrk="0" hangingPunct="0">
              <a:spcBef>
                <a:spcPct val="50000"/>
              </a:spcBef>
              <a:defRPr/>
            </a:pPr>
            <a:r>
              <a:rPr lang="en-US" dirty="0">
                <a:latin typeface="Browallia New" pitchFamily="34" charset="-34"/>
                <a:cs typeface="FreesiaUPC" pitchFamily="34" charset="-34"/>
              </a:rPr>
              <a:t>Required capital = 3-years average income in each business division x capital weight for each business division </a:t>
            </a:r>
          </a:p>
          <a:p>
            <a:pPr eaLnBrk="0" hangingPunct="0">
              <a:spcBef>
                <a:spcPct val="50000"/>
              </a:spcBef>
              <a:defRPr/>
            </a:pPr>
            <a:r>
              <a:rPr lang="en-US" b="1" dirty="0">
                <a:latin typeface="Browallia New" pitchFamily="34" charset="-34"/>
                <a:cs typeface="FreesiaUPC" pitchFamily="34" charset="-34"/>
              </a:rPr>
              <a:t>3) Advance Measurement Approaches (AMA)</a:t>
            </a:r>
            <a:r>
              <a:rPr lang="en-US" dirty="0">
                <a:latin typeface="Browallia New" pitchFamily="34" charset="-34"/>
                <a:cs typeface="FreesiaUPC" pitchFamily="34" charset="-34"/>
              </a:rPr>
              <a:t> </a:t>
            </a:r>
          </a:p>
          <a:p>
            <a:pPr eaLnBrk="0" hangingPunct="0">
              <a:spcBef>
                <a:spcPct val="50000"/>
              </a:spcBef>
              <a:defRPr/>
            </a:pPr>
            <a:r>
              <a:rPr lang="en-US" dirty="0">
                <a:latin typeface="Browallia New" pitchFamily="34" charset="-34"/>
                <a:cs typeface="FreesiaUPC" pitchFamily="34" charset="-34"/>
              </a:rPr>
              <a:t>Required capital = 3-years average income in each business division x capital weight for each business division  assigned by banks based on each bank historical risk statistics.</a:t>
            </a:r>
          </a:p>
          <a:p>
            <a:pPr eaLnBrk="0" hangingPunct="0">
              <a:spcBef>
                <a:spcPct val="50000"/>
              </a:spcBef>
              <a:defRPr/>
            </a:pPr>
            <a:r>
              <a:rPr lang="en-US" dirty="0">
                <a:latin typeface="Browallia New" pitchFamily="34" charset="-34"/>
                <a:cs typeface="FreesiaUPC" pitchFamily="34" charset="-34"/>
              </a:rPr>
              <a:t> </a:t>
            </a:r>
            <a:endParaRPr lang="en-US" sz="3000" dirty="0">
              <a:latin typeface="Browallia New" pitchFamily="34" charset="-34"/>
              <a:cs typeface="FreesiaUPC" pitchFamily="34" charset="-34"/>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3"/>
          <p:cNvSpPr>
            <a:spLocks noGrp="1"/>
          </p:cNvSpPr>
          <p:nvPr>
            <p:ph type="title"/>
          </p:nvPr>
        </p:nvSpPr>
        <p:spPr>
          <a:xfrm>
            <a:off x="381000" y="428626"/>
            <a:ext cx="8128000" cy="785813"/>
          </a:xfrm>
        </p:spPr>
        <p:txBody>
          <a:bodyPr/>
          <a:lstStyle/>
          <a:p>
            <a:pPr fontAlgn="auto">
              <a:spcAft>
                <a:spcPts val="0"/>
              </a:spcAft>
              <a:defRPr/>
            </a:pPr>
            <a:r>
              <a:rPr lang="en-US" dirty="0" smtClean="0">
                <a:solidFill>
                  <a:schemeClr val="tx1"/>
                </a:solidFill>
                <a:cs typeface="Angsana New" pitchFamily="18" charset="-34"/>
              </a:rPr>
              <a:t>Basel </a:t>
            </a:r>
            <a:r>
              <a:rPr lang="en-US" dirty="0" smtClean="0">
                <a:solidFill>
                  <a:schemeClr val="tx1"/>
                </a:solidFill>
                <a:cs typeface="Angsana New" pitchFamily="18" charset="-34"/>
              </a:rPr>
              <a:t>III: </a:t>
            </a:r>
            <a:r>
              <a:rPr lang="en-US" dirty="0" smtClean="0">
                <a:solidFill>
                  <a:schemeClr val="tx1"/>
                </a:solidFill>
                <a:cs typeface="Angsana New" pitchFamily="18" charset="-34"/>
              </a:rPr>
              <a:t>Capital </a:t>
            </a:r>
            <a:r>
              <a:rPr lang="en-US" dirty="0" smtClean="0">
                <a:solidFill>
                  <a:schemeClr val="tx1"/>
                </a:solidFill>
                <a:cs typeface="Angsana New" pitchFamily="18" charset="-34"/>
              </a:rPr>
              <a:t>Risk</a:t>
            </a:r>
            <a:endParaRPr lang="en-US" dirty="0" smtClean="0">
              <a:solidFill>
                <a:schemeClr val="tx1"/>
              </a:solidFill>
              <a:cs typeface="Angsana New" pitchFamily="18" charset="-34"/>
            </a:endParaRPr>
          </a:p>
        </p:txBody>
      </p:sp>
      <p:sp>
        <p:nvSpPr>
          <p:cNvPr id="64515"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1BA27015-97BE-41F5-BEB6-D7EEE11E4FFF}" type="slidenum">
              <a:rPr lang="en-US"/>
              <a:pPr/>
              <a:t>40</a:t>
            </a:fld>
            <a:endParaRPr lang="th-TH"/>
          </a:p>
        </p:txBody>
      </p:sp>
      <p:sp>
        <p:nvSpPr>
          <p:cNvPr id="64516"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4517" name="Text Box 2"/>
          <p:cNvSpPr txBox="1">
            <a:spLocks noChangeArrowheads="1"/>
          </p:cNvSpPr>
          <p:nvPr/>
        </p:nvSpPr>
        <p:spPr bwMode="auto">
          <a:xfrm>
            <a:off x="500034" y="1428750"/>
            <a:ext cx="8072494" cy="4478149"/>
          </a:xfrm>
          <a:prstGeom prst="rect">
            <a:avLst/>
          </a:prstGeom>
          <a:noFill/>
          <a:ln w="9525">
            <a:noFill/>
            <a:miter lim="800000"/>
            <a:headEnd/>
            <a:tailEnd/>
          </a:ln>
        </p:spPr>
        <p:txBody>
          <a:bodyPr wrap="square">
            <a:spAutoFit/>
          </a:bodyPr>
          <a:lstStyle/>
          <a:p>
            <a:pPr eaLnBrk="0" hangingPunct="0">
              <a:spcBef>
                <a:spcPct val="50000"/>
              </a:spcBef>
            </a:pPr>
            <a:r>
              <a:rPr lang="en-US" sz="3000" dirty="0">
                <a:latin typeface="Browallia New" pitchFamily="34" charset="-34"/>
                <a:cs typeface="FreesiaUPC" pitchFamily="34" charset="-34"/>
              </a:rPr>
              <a:t>Basel III is a global regulatory standard agreed upon by the members of the Basel Committee on Banking Supervision in 2010-11</a:t>
            </a:r>
            <a:endParaRPr lang="th-TH" sz="3000" dirty="0">
              <a:latin typeface="Browallia New" pitchFamily="34" charset="-34"/>
              <a:cs typeface="FreesiaUPC" pitchFamily="34" charset="-34"/>
            </a:endParaRPr>
          </a:p>
          <a:p>
            <a:pPr eaLnBrk="0" hangingPunct="0">
              <a:spcBef>
                <a:spcPct val="50000"/>
              </a:spcBef>
            </a:pPr>
            <a:r>
              <a:rPr lang="en-US" sz="3000" b="1" u="sng" dirty="0">
                <a:latin typeface="Browallia New" pitchFamily="34" charset="-34"/>
                <a:cs typeface="FreesiaUPC" pitchFamily="34" charset="-34"/>
              </a:rPr>
              <a:t>Basel III covers three areas: </a:t>
            </a:r>
          </a:p>
          <a:p>
            <a:pPr eaLnBrk="0" hangingPunct="0">
              <a:spcBef>
                <a:spcPct val="50000"/>
              </a:spcBef>
              <a:buFontTx/>
              <a:buChar char="-"/>
            </a:pPr>
            <a:r>
              <a:rPr lang="en-US" sz="3000" b="1" dirty="0">
                <a:latin typeface="Browallia New" pitchFamily="34" charset="-34"/>
                <a:cs typeface="FreesiaUPC" pitchFamily="34" charset="-34"/>
              </a:rPr>
              <a:t> Bank capital adequacy</a:t>
            </a:r>
          </a:p>
          <a:p>
            <a:pPr eaLnBrk="0" hangingPunct="0">
              <a:spcBef>
                <a:spcPct val="50000"/>
              </a:spcBef>
              <a:buFontTx/>
              <a:buChar char="-"/>
            </a:pPr>
            <a:r>
              <a:rPr lang="en-US" sz="3000" b="1" dirty="0">
                <a:latin typeface="Browallia New" pitchFamily="34" charset="-34"/>
                <a:cs typeface="FreesiaUPC" pitchFamily="34" charset="-34"/>
              </a:rPr>
              <a:t> Stress testing </a:t>
            </a:r>
          </a:p>
          <a:p>
            <a:pPr eaLnBrk="0" hangingPunct="0">
              <a:spcBef>
                <a:spcPct val="50000"/>
              </a:spcBef>
              <a:buFontTx/>
              <a:buChar char="-"/>
            </a:pPr>
            <a:r>
              <a:rPr lang="en-US" sz="3000" b="1" dirty="0">
                <a:latin typeface="Browallia New" pitchFamily="34" charset="-34"/>
                <a:cs typeface="FreesiaUPC" pitchFamily="34" charset="-34"/>
              </a:rPr>
              <a:t> Market liquidity risk</a:t>
            </a:r>
            <a:endParaRPr lang="th-TH" sz="3000" b="1" dirty="0">
              <a:latin typeface="Browallia New" pitchFamily="34" charset="-34"/>
              <a:cs typeface="FreesiaUPC" pitchFamily="34" charset="-34"/>
            </a:endParaRPr>
          </a:p>
          <a:p>
            <a:pPr eaLnBrk="0" hangingPunct="0">
              <a:spcBef>
                <a:spcPct val="50000"/>
              </a:spcBef>
            </a:pPr>
            <a:endParaRPr lang="en-US" sz="3000" dirty="0">
              <a:latin typeface="Browallia New" pitchFamily="34" charset="-34"/>
              <a:cs typeface="FreesiaUPC" pitchFamily="34" charset="-34"/>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3"/>
          <p:cNvSpPr>
            <a:spLocks noGrp="1"/>
          </p:cNvSpPr>
          <p:nvPr>
            <p:ph type="title"/>
          </p:nvPr>
        </p:nvSpPr>
        <p:spPr>
          <a:xfrm>
            <a:off x="347133" y="188913"/>
            <a:ext cx="8128000" cy="785812"/>
          </a:xfrm>
        </p:spPr>
        <p:txBody>
          <a:bodyPr/>
          <a:lstStyle/>
          <a:p>
            <a:pPr fontAlgn="auto">
              <a:spcAft>
                <a:spcPts val="0"/>
              </a:spcAft>
              <a:defRPr/>
            </a:pPr>
            <a:r>
              <a:rPr lang="en-US" dirty="0" smtClean="0">
                <a:solidFill>
                  <a:schemeClr val="tx1"/>
                </a:solidFill>
                <a:cs typeface="Angsana New" pitchFamily="18" charset="-34"/>
              </a:rPr>
              <a:t>Capital Risk: Basel III</a:t>
            </a:r>
          </a:p>
        </p:txBody>
      </p:sp>
      <p:sp>
        <p:nvSpPr>
          <p:cNvPr id="65539"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7257AF67-2B56-4CFB-B28F-AB9D2DBFFFDD}" type="slidenum">
              <a:rPr lang="en-US"/>
              <a:pPr/>
              <a:t>41</a:t>
            </a:fld>
            <a:endParaRPr lang="th-TH"/>
          </a:p>
        </p:txBody>
      </p:sp>
      <p:sp>
        <p:nvSpPr>
          <p:cNvPr id="65540"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65541" name="Picture 2"/>
          <p:cNvPicPr>
            <a:picLocks noChangeAspect="1" noChangeArrowheads="1"/>
          </p:cNvPicPr>
          <p:nvPr/>
        </p:nvPicPr>
        <p:blipFill>
          <a:blip r:embed="rId3"/>
          <a:srcRect/>
          <a:stretch>
            <a:fillRect/>
          </a:stretch>
        </p:blipFill>
        <p:spPr bwMode="auto">
          <a:xfrm>
            <a:off x="762000" y="1428751"/>
            <a:ext cx="7493000" cy="4773613"/>
          </a:xfrm>
          <a:prstGeom prst="rect">
            <a:avLst/>
          </a:prstGeom>
          <a:noFill/>
          <a:ln w="9525">
            <a:noFill/>
            <a:miter lim="800000"/>
            <a:headEnd/>
            <a:tailEnd/>
          </a:ln>
        </p:spPr>
      </p:pic>
      <p:sp>
        <p:nvSpPr>
          <p:cNvPr id="65542" name="Text Box 2"/>
          <p:cNvSpPr txBox="1">
            <a:spLocks noChangeArrowheads="1"/>
          </p:cNvSpPr>
          <p:nvPr/>
        </p:nvSpPr>
        <p:spPr bwMode="auto">
          <a:xfrm>
            <a:off x="635000" y="1071564"/>
            <a:ext cx="7653867" cy="554037"/>
          </a:xfrm>
          <a:prstGeom prst="rect">
            <a:avLst/>
          </a:prstGeom>
          <a:noFill/>
          <a:ln w="9525">
            <a:noFill/>
            <a:miter lim="800000"/>
            <a:headEnd/>
            <a:tailEnd/>
          </a:ln>
        </p:spPr>
        <p:txBody>
          <a:bodyPr>
            <a:spAutoFit/>
          </a:bodyPr>
          <a:lstStyle/>
          <a:p>
            <a:pPr eaLnBrk="0" hangingPunct="0">
              <a:spcBef>
                <a:spcPct val="50000"/>
              </a:spcBef>
            </a:pPr>
            <a:r>
              <a:rPr lang="th-TH" sz="3000" b="1">
                <a:latin typeface="Browallia New" pitchFamily="34" charset="-34"/>
                <a:cs typeface="FreesiaUPC" pitchFamily="34" charset="-34"/>
              </a:rPr>
              <a:t>BASEL I</a:t>
            </a:r>
            <a:r>
              <a:rPr lang="en-US" sz="3000" b="1">
                <a:latin typeface="Browallia New" pitchFamily="34" charset="-34"/>
                <a:cs typeface="FreesiaUPC" pitchFamily="34" charset="-34"/>
              </a:rPr>
              <a:t>I</a:t>
            </a:r>
            <a:r>
              <a:rPr lang="th-TH" sz="3000" b="1">
                <a:latin typeface="Browallia New" pitchFamily="34" charset="-34"/>
                <a:cs typeface="FreesiaUPC" pitchFamily="34" charset="-34"/>
              </a:rPr>
              <a:t>I</a:t>
            </a:r>
            <a:r>
              <a:rPr lang="en-US" sz="3000" b="1">
                <a:latin typeface="Browallia New" pitchFamily="34" charset="-34"/>
                <a:cs typeface="FreesiaUPC" pitchFamily="34" charset="-34"/>
              </a:rPr>
              <a:t> Time line</a:t>
            </a:r>
            <a:r>
              <a:rPr lang="th-TH" sz="3000" b="1">
                <a:latin typeface="Browallia New" pitchFamily="34" charset="-34"/>
                <a:cs typeface="FreesiaUPC" pitchFamily="34" charset="-34"/>
              </a:rPr>
              <a:t> </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3"/>
          <p:cNvSpPr>
            <a:spLocks noGrp="1"/>
          </p:cNvSpPr>
          <p:nvPr>
            <p:ph type="title"/>
          </p:nvPr>
        </p:nvSpPr>
        <p:spPr>
          <a:xfrm>
            <a:off x="381000" y="428626"/>
            <a:ext cx="8128000" cy="785813"/>
          </a:xfrm>
        </p:spPr>
        <p:txBody>
          <a:bodyPr/>
          <a:lstStyle/>
          <a:p>
            <a:pPr fontAlgn="auto">
              <a:spcAft>
                <a:spcPts val="0"/>
              </a:spcAft>
              <a:defRPr/>
            </a:pPr>
            <a:r>
              <a:rPr lang="en-US" dirty="0" smtClean="0">
                <a:solidFill>
                  <a:schemeClr val="tx1"/>
                </a:solidFill>
                <a:cs typeface="Angsana New" pitchFamily="18" charset="-34"/>
              </a:rPr>
              <a:t>Capital Risk: Basel III</a:t>
            </a:r>
          </a:p>
        </p:txBody>
      </p:sp>
      <p:sp>
        <p:nvSpPr>
          <p:cNvPr id="66563"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8401D67-64B2-4224-8EF6-8E9C02F51314}" type="slidenum">
              <a:rPr lang="en-US"/>
              <a:pPr/>
              <a:t>42</a:t>
            </a:fld>
            <a:endParaRPr lang="th-TH"/>
          </a:p>
        </p:txBody>
      </p:sp>
      <p:sp>
        <p:nvSpPr>
          <p:cNvPr id="66564"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66565" name="Picture 2"/>
          <p:cNvPicPr>
            <a:picLocks noChangeAspect="1" noChangeArrowheads="1"/>
          </p:cNvPicPr>
          <p:nvPr/>
        </p:nvPicPr>
        <p:blipFill>
          <a:blip r:embed="rId3"/>
          <a:srcRect/>
          <a:stretch>
            <a:fillRect/>
          </a:stretch>
        </p:blipFill>
        <p:spPr bwMode="auto">
          <a:xfrm>
            <a:off x="0" y="1643064"/>
            <a:ext cx="9144000" cy="4643437"/>
          </a:xfrm>
          <a:prstGeom prst="rect">
            <a:avLst/>
          </a:prstGeom>
          <a:noFill/>
          <a:ln w="9525">
            <a:noFill/>
            <a:miter lim="800000"/>
            <a:headEnd/>
            <a:tailEnd/>
          </a:ln>
        </p:spPr>
      </p:pic>
      <p:pic>
        <p:nvPicPr>
          <p:cNvPr id="66566" name="Picture 7"/>
          <p:cNvPicPr>
            <a:picLocks noChangeAspect="1" noChangeArrowheads="1"/>
          </p:cNvPicPr>
          <p:nvPr/>
        </p:nvPicPr>
        <p:blipFill>
          <a:blip r:embed="rId4"/>
          <a:srcRect/>
          <a:stretch>
            <a:fillRect/>
          </a:stretch>
        </p:blipFill>
        <p:spPr bwMode="auto">
          <a:xfrm>
            <a:off x="190501" y="1357314"/>
            <a:ext cx="8548511" cy="3571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3"/>
          <p:cNvSpPr>
            <a:spLocks noGrp="1"/>
          </p:cNvSpPr>
          <p:nvPr>
            <p:ph type="title"/>
          </p:nvPr>
        </p:nvSpPr>
        <p:spPr>
          <a:xfrm>
            <a:off x="317500" y="214313"/>
            <a:ext cx="8128000" cy="785812"/>
          </a:xfrm>
        </p:spPr>
        <p:txBody>
          <a:bodyPr/>
          <a:lstStyle/>
          <a:p>
            <a:pPr fontAlgn="auto">
              <a:spcAft>
                <a:spcPts val="0"/>
              </a:spcAft>
              <a:defRPr/>
            </a:pPr>
            <a:r>
              <a:rPr lang="en-US" dirty="0" smtClean="0">
                <a:solidFill>
                  <a:schemeClr val="tx1"/>
                </a:solidFill>
                <a:cs typeface="Angsana New" pitchFamily="18" charset="-34"/>
              </a:rPr>
              <a:t>Tier 1 capital: Basel III</a:t>
            </a:r>
          </a:p>
        </p:txBody>
      </p:sp>
      <p:sp>
        <p:nvSpPr>
          <p:cNvPr id="67587"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871A4FBD-9B5C-4E94-AB7A-28C57BE293CD}" type="slidenum">
              <a:rPr lang="en-US"/>
              <a:pPr/>
              <a:t>43</a:t>
            </a:fld>
            <a:endParaRPr lang="th-TH"/>
          </a:p>
        </p:txBody>
      </p:sp>
      <p:sp>
        <p:nvSpPr>
          <p:cNvPr id="67588"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7589" name="Text Box 2"/>
          <p:cNvSpPr txBox="1">
            <a:spLocks noChangeArrowheads="1"/>
          </p:cNvSpPr>
          <p:nvPr/>
        </p:nvSpPr>
        <p:spPr bwMode="auto">
          <a:xfrm>
            <a:off x="635000" y="1000126"/>
            <a:ext cx="7653867" cy="6094413"/>
          </a:xfrm>
          <a:prstGeom prst="rect">
            <a:avLst/>
          </a:prstGeom>
          <a:noFill/>
          <a:ln w="9525">
            <a:noFill/>
            <a:miter lim="800000"/>
            <a:headEnd/>
            <a:tailEnd/>
          </a:ln>
        </p:spPr>
        <p:txBody>
          <a:bodyPr>
            <a:spAutoFit/>
          </a:bodyPr>
          <a:lstStyle/>
          <a:p>
            <a:pPr eaLnBrk="0" hangingPunct="0">
              <a:spcBef>
                <a:spcPct val="50000"/>
              </a:spcBef>
            </a:pPr>
            <a:r>
              <a:rPr lang="en-US" sz="3000" b="1">
                <a:latin typeface="Browallia New" pitchFamily="34" charset="-34"/>
                <a:cs typeface="FreesiaUPC" pitchFamily="34" charset="-34"/>
              </a:rPr>
              <a:t>Tier I capital </a:t>
            </a:r>
            <a:r>
              <a:rPr lang="en-US" sz="3000">
                <a:latin typeface="Browallia New" pitchFamily="34" charset="-34"/>
                <a:cs typeface="FreesiaUPC" pitchFamily="34" charset="-34"/>
              </a:rPr>
              <a:t>is capital that is available to absorb losses on a "going-concern" basis, or capital that can be depleted without placing the bank into insolvency or liquidation. </a:t>
            </a:r>
          </a:p>
          <a:p>
            <a:pPr eaLnBrk="0" hangingPunct="0">
              <a:spcBef>
                <a:spcPct val="50000"/>
              </a:spcBef>
            </a:pPr>
            <a:r>
              <a:rPr lang="en-US" sz="3000">
                <a:latin typeface="Browallia New" pitchFamily="34" charset="-34"/>
                <a:cs typeface="FreesiaUPC" pitchFamily="34" charset="-34"/>
              </a:rPr>
              <a:t>Tier I capital is comprised Common Equity Tier I capital and Additional Tier I capital. </a:t>
            </a:r>
          </a:p>
          <a:p>
            <a:pPr eaLnBrk="0" hangingPunct="0">
              <a:spcBef>
                <a:spcPct val="50000"/>
              </a:spcBef>
            </a:pPr>
            <a:r>
              <a:rPr lang="en-US" sz="3000" b="1">
                <a:latin typeface="Browallia New" pitchFamily="34" charset="-34"/>
                <a:cs typeface="FreesiaUPC" pitchFamily="34" charset="-34"/>
              </a:rPr>
              <a:t>Common Equity Tier I capital </a:t>
            </a:r>
            <a:r>
              <a:rPr lang="en-US" sz="3000">
                <a:latin typeface="Browallia New" pitchFamily="34" charset="-34"/>
                <a:cs typeface="FreesiaUPC" pitchFamily="34" charset="-34"/>
              </a:rPr>
              <a:t>includes common shares and retained earnings.  </a:t>
            </a:r>
          </a:p>
          <a:p>
            <a:pPr eaLnBrk="0" hangingPunct="0">
              <a:spcBef>
                <a:spcPct val="50000"/>
              </a:spcBef>
            </a:pPr>
            <a:r>
              <a:rPr lang="en-US" sz="3000" b="1">
                <a:latin typeface="Browallia New" pitchFamily="34" charset="-34"/>
                <a:cs typeface="FreesiaUPC" pitchFamily="34" charset="-34"/>
              </a:rPr>
              <a:t>Additional Tier I capital </a:t>
            </a:r>
            <a:r>
              <a:rPr lang="en-US" sz="3000">
                <a:latin typeface="Browallia New" pitchFamily="34" charset="-34"/>
                <a:cs typeface="FreesiaUPC" pitchFamily="34" charset="-34"/>
              </a:rPr>
              <a:t>mainly consists of instruments issued by the bank which are able to meet specific criteria (and are not included in Common Equity Tier I capital).  </a:t>
            </a:r>
          </a:p>
          <a:p>
            <a:pPr eaLnBrk="0" hangingPunct="0">
              <a:spcBef>
                <a:spcPct val="50000"/>
              </a:spcBef>
            </a:pPr>
            <a:endParaRPr lang="en-US" sz="3000">
              <a:latin typeface="Browallia New" pitchFamily="34" charset="-34"/>
              <a:cs typeface="FreesiaUPC" pitchFamily="34" charset="-34"/>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3"/>
          <p:cNvSpPr>
            <a:spLocks noGrp="1"/>
          </p:cNvSpPr>
          <p:nvPr>
            <p:ph type="title"/>
          </p:nvPr>
        </p:nvSpPr>
        <p:spPr>
          <a:xfrm>
            <a:off x="214282" y="214290"/>
            <a:ext cx="8572560" cy="785813"/>
          </a:xfrm>
        </p:spPr>
        <p:txBody>
          <a:bodyPr>
            <a:normAutofit fontScale="90000"/>
          </a:bodyPr>
          <a:lstStyle/>
          <a:p>
            <a:pPr fontAlgn="auto">
              <a:spcAft>
                <a:spcPts val="0"/>
              </a:spcAft>
              <a:defRPr/>
            </a:pPr>
            <a:r>
              <a:rPr lang="en-US" dirty="0" smtClean="0">
                <a:solidFill>
                  <a:schemeClr val="tx1"/>
                </a:solidFill>
                <a:cs typeface="Angsana New" pitchFamily="18" charset="-34"/>
              </a:rPr>
              <a:t>Capital conservation buffer &amp; Counter-cyclic capital buffer: Basel III</a:t>
            </a:r>
          </a:p>
        </p:txBody>
      </p:sp>
      <p:sp>
        <p:nvSpPr>
          <p:cNvPr id="68611"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EB981AB1-D336-4F56-92CF-FAAC07B81EFA}" type="slidenum">
              <a:rPr lang="en-US"/>
              <a:pPr/>
              <a:t>44</a:t>
            </a:fld>
            <a:endParaRPr lang="th-TH"/>
          </a:p>
        </p:txBody>
      </p:sp>
      <p:sp>
        <p:nvSpPr>
          <p:cNvPr id="68612"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68613" name="Text Box 2"/>
          <p:cNvSpPr txBox="1">
            <a:spLocks noChangeArrowheads="1"/>
          </p:cNvSpPr>
          <p:nvPr/>
        </p:nvSpPr>
        <p:spPr bwMode="auto">
          <a:xfrm>
            <a:off x="500034" y="1225689"/>
            <a:ext cx="7653867" cy="5632311"/>
          </a:xfrm>
          <a:prstGeom prst="rect">
            <a:avLst/>
          </a:prstGeom>
          <a:noFill/>
          <a:ln w="9525">
            <a:noFill/>
            <a:miter lim="800000"/>
            <a:headEnd/>
            <a:tailEnd/>
          </a:ln>
        </p:spPr>
        <p:txBody>
          <a:bodyPr wrap="square">
            <a:spAutoFit/>
          </a:bodyPr>
          <a:lstStyle/>
          <a:p>
            <a:pPr eaLnBrk="0" hangingPunct="0">
              <a:spcBef>
                <a:spcPct val="50000"/>
              </a:spcBef>
            </a:pPr>
            <a:r>
              <a:rPr lang="en-US" sz="3000" b="1" dirty="0">
                <a:latin typeface="Browallia New" pitchFamily="34" charset="-34"/>
                <a:cs typeface="FreesiaUPC" pitchFamily="34" charset="-34"/>
              </a:rPr>
              <a:t>Capital conservation buffer</a:t>
            </a:r>
            <a:r>
              <a:rPr lang="en-US" sz="3000" dirty="0">
                <a:latin typeface="Browallia New" pitchFamily="34" charset="-34"/>
                <a:cs typeface="FreesiaUPC" pitchFamily="34" charset="-34"/>
              </a:rPr>
              <a:t> intended to be available to be drawn down during periods of stress. </a:t>
            </a:r>
          </a:p>
          <a:p>
            <a:pPr eaLnBrk="0" hangingPunct="0">
              <a:spcBef>
                <a:spcPct val="50000"/>
              </a:spcBef>
            </a:pPr>
            <a:r>
              <a:rPr lang="en-US" sz="3000" b="1" dirty="0">
                <a:latin typeface="Browallia New" pitchFamily="34" charset="-34"/>
                <a:cs typeface="FreesiaUPC" pitchFamily="34" charset="-34"/>
              </a:rPr>
              <a:t>Counter-cyclic capital buffer: </a:t>
            </a:r>
            <a:r>
              <a:rPr lang="en-US" sz="3000" dirty="0">
                <a:latin typeface="Browallia New" pitchFamily="34" charset="-34"/>
                <a:cs typeface="FreesiaUPC" pitchFamily="34" charset="-34"/>
              </a:rPr>
              <a:t>A separate counter-cyclical buffer has also been introduced to ensure that the banking sector's capital requirements take account of the macro-economic environment in which banks operate. This buffer be determined by the relevant regulator in each jurisdiction. The regulator will determine the level of the buffer according to its perception of the systemic risk that has built up in the banking system as a result of excess credit growth.</a:t>
            </a:r>
          </a:p>
          <a:p>
            <a:pPr eaLnBrk="0" hangingPunct="0">
              <a:spcBef>
                <a:spcPct val="50000"/>
              </a:spcBef>
            </a:pPr>
            <a:r>
              <a:rPr lang="en-US" sz="3000" dirty="0">
                <a:latin typeface="Browallia New" pitchFamily="34" charset="-34"/>
                <a:cs typeface="FreesiaUPC" pitchFamily="34" charset="-34"/>
              </a:rPr>
              <a:t>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3"/>
          <p:cNvSpPr>
            <a:spLocks noGrp="1"/>
          </p:cNvSpPr>
          <p:nvPr>
            <p:ph type="title"/>
          </p:nvPr>
        </p:nvSpPr>
        <p:spPr>
          <a:xfrm>
            <a:off x="444500" y="357189"/>
            <a:ext cx="8229600" cy="714375"/>
          </a:xfrm>
        </p:spPr>
        <p:txBody>
          <a:bodyPr rtlCol="0"/>
          <a:lstStyle/>
          <a:p>
            <a:pPr fontAlgn="auto">
              <a:spcAft>
                <a:spcPts val="0"/>
              </a:spcAft>
              <a:defRPr/>
            </a:pPr>
            <a:r>
              <a:rPr lang="en-US" smtClean="0"/>
              <a:t>Agenda</a:t>
            </a:r>
            <a:endParaRPr lang="th-TH" smtClean="0"/>
          </a:p>
        </p:txBody>
      </p:sp>
      <p:sp>
        <p:nvSpPr>
          <p:cNvPr id="6147" name="Content Placeholder 4"/>
          <p:cNvSpPr>
            <a:spLocks noGrp="1"/>
          </p:cNvSpPr>
          <p:nvPr>
            <p:ph sz="quarter" idx="1"/>
          </p:nvPr>
        </p:nvSpPr>
        <p:spPr>
          <a:xfrm>
            <a:off x="889001" y="928689"/>
            <a:ext cx="7302500" cy="4929187"/>
          </a:xfrm>
        </p:spPr>
        <p:txBody>
          <a:bodyPr rtlCol="0">
            <a:normAutofit fontScale="92500" lnSpcReduction="20000"/>
          </a:bodyPr>
          <a:lstStyle/>
          <a:p>
            <a:pPr marL="288000" indent="-256032" fontAlgn="auto">
              <a:lnSpc>
                <a:spcPct val="150000"/>
              </a:lnSpc>
              <a:spcAft>
                <a:spcPts val="0"/>
              </a:spcAft>
              <a:buFont typeface="Wingdings 3"/>
              <a:buChar char=""/>
              <a:defRPr/>
            </a:pPr>
            <a:r>
              <a:rPr lang="en-US" dirty="0"/>
              <a:t>Balance sheet  &amp; Profit  &amp;  Loss </a:t>
            </a:r>
          </a:p>
          <a:p>
            <a:pPr marL="288000" indent="-256032" fontAlgn="auto">
              <a:lnSpc>
                <a:spcPct val="150000"/>
              </a:lnSpc>
              <a:spcAft>
                <a:spcPts val="0"/>
              </a:spcAft>
              <a:buFont typeface="Wingdings 3"/>
              <a:buChar char=""/>
              <a:defRPr/>
            </a:pPr>
            <a:r>
              <a:rPr lang="en-US" dirty="0"/>
              <a:t>Loans growth forecast</a:t>
            </a:r>
          </a:p>
          <a:p>
            <a:pPr marL="288000" indent="-256032" fontAlgn="auto">
              <a:lnSpc>
                <a:spcPct val="150000"/>
              </a:lnSpc>
              <a:spcAft>
                <a:spcPts val="0"/>
              </a:spcAft>
              <a:buFont typeface="Wingdings 3"/>
              <a:buChar char=""/>
              <a:defRPr/>
            </a:pPr>
            <a:r>
              <a:rPr lang="en-US" dirty="0" smtClean="0"/>
              <a:t>NIM forecast</a:t>
            </a:r>
          </a:p>
          <a:p>
            <a:pPr marL="288000" indent="-256032" fontAlgn="auto">
              <a:lnSpc>
                <a:spcPct val="150000"/>
              </a:lnSpc>
              <a:spcAft>
                <a:spcPts val="0"/>
              </a:spcAft>
              <a:buFont typeface="Wingdings 3"/>
              <a:buChar char=""/>
              <a:defRPr/>
            </a:pPr>
            <a:r>
              <a:rPr lang="en-US" dirty="0" smtClean="0"/>
              <a:t>Non-interest income forecast</a:t>
            </a:r>
          </a:p>
          <a:p>
            <a:pPr marL="288000" indent="-256032" fontAlgn="auto">
              <a:lnSpc>
                <a:spcPct val="150000"/>
              </a:lnSpc>
              <a:spcAft>
                <a:spcPts val="0"/>
              </a:spcAft>
              <a:buFont typeface="Wingdings 3"/>
              <a:buChar char=""/>
              <a:defRPr/>
            </a:pPr>
            <a:r>
              <a:rPr lang="en-US" dirty="0" smtClean="0"/>
              <a:t>Non-interest expense forecast</a:t>
            </a:r>
          </a:p>
          <a:p>
            <a:pPr marL="288000" indent="-256032" fontAlgn="auto">
              <a:lnSpc>
                <a:spcPct val="150000"/>
              </a:lnSpc>
              <a:spcAft>
                <a:spcPts val="0"/>
              </a:spcAft>
              <a:buFont typeface="Wingdings 3"/>
              <a:buChar char=""/>
              <a:defRPr/>
            </a:pPr>
            <a:r>
              <a:rPr lang="en-US" dirty="0" smtClean="0"/>
              <a:t>Risk </a:t>
            </a:r>
            <a:r>
              <a:rPr lang="en-US" dirty="0" smtClean="0"/>
              <a:t>Analysis</a:t>
            </a:r>
            <a:endParaRPr lang="en-US" dirty="0" smtClean="0"/>
          </a:p>
          <a:p>
            <a:pPr marL="288000" indent="-256032" fontAlgn="auto">
              <a:lnSpc>
                <a:spcPct val="150000"/>
              </a:lnSpc>
              <a:spcAft>
                <a:spcPts val="0"/>
              </a:spcAft>
              <a:buFont typeface="Wingdings 3"/>
              <a:buChar char=""/>
              <a:defRPr/>
            </a:pPr>
            <a:r>
              <a:rPr lang="en-US" b="1" dirty="0" smtClean="0"/>
              <a:t>Forecast  &amp;  Valuation </a:t>
            </a:r>
          </a:p>
        </p:txBody>
      </p:sp>
      <p:sp>
        <p:nvSpPr>
          <p:cNvPr id="70660" name="Slide Number Placeholder 5"/>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19692871-661F-4D7B-AB18-E33B73AA2469}" type="slidenum">
              <a:rPr lang="en-US"/>
              <a:pPr/>
              <a:t>45</a:t>
            </a:fld>
            <a:endParaRPr lang="th-TH"/>
          </a:p>
        </p:txBody>
      </p:sp>
      <p:sp>
        <p:nvSpPr>
          <p:cNvPr id="70661" name="Footer Placeholder 4"/>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3"/>
          <p:cNvSpPr>
            <a:spLocks noGrp="1"/>
          </p:cNvSpPr>
          <p:nvPr>
            <p:ph type="title"/>
          </p:nvPr>
        </p:nvSpPr>
        <p:spPr>
          <a:xfrm>
            <a:off x="381000" y="0"/>
            <a:ext cx="8128000" cy="692150"/>
          </a:xfrm>
        </p:spPr>
        <p:txBody>
          <a:bodyPr/>
          <a:lstStyle/>
          <a:p>
            <a:pPr fontAlgn="auto">
              <a:spcAft>
                <a:spcPts val="0"/>
              </a:spcAft>
              <a:defRPr/>
            </a:pPr>
            <a:r>
              <a:rPr lang="en-US" dirty="0" smtClean="0">
                <a:solidFill>
                  <a:schemeClr val="tx1"/>
                </a:solidFill>
                <a:cs typeface="Angsana New" pitchFamily="18" charset="-34"/>
              </a:rPr>
              <a:t>Key Targets</a:t>
            </a:r>
          </a:p>
        </p:txBody>
      </p:sp>
      <p:sp>
        <p:nvSpPr>
          <p:cNvPr id="71683"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073C925F-1189-4532-8728-F83F35DCAAC3}" type="slidenum">
              <a:rPr lang="en-US"/>
              <a:pPr/>
              <a:t>46</a:t>
            </a:fld>
            <a:endParaRPr lang="th-TH"/>
          </a:p>
        </p:txBody>
      </p:sp>
      <p:sp>
        <p:nvSpPr>
          <p:cNvPr id="71684"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pic>
        <p:nvPicPr>
          <p:cNvPr id="71685" name="Picture 2"/>
          <p:cNvPicPr>
            <a:picLocks noChangeAspect="1" noChangeArrowheads="1"/>
          </p:cNvPicPr>
          <p:nvPr/>
        </p:nvPicPr>
        <p:blipFill>
          <a:blip r:embed="rId3"/>
          <a:srcRect/>
          <a:stretch>
            <a:fillRect/>
          </a:stretch>
        </p:blipFill>
        <p:spPr bwMode="auto">
          <a:xfrm>
            <a:off x="1079500" y="642939"/>
            <a:ext cx="6908800" cy="5254625"/>
          </a:xfrm>
          <a:prstGeom prst="rect">
            <a:avLst/>
          </a:prstGeom>
          <a:noFill/>
          <a:ln w="9525">
            <a:noFill/>
            <a:miter lim="800000"/>
            <a:headEnd/>
            <a:tailEnd/>
          </a:ln>
        </p:spPr>
      </p:pic>
      <p:sp>
        <p:nvSpPr>
          <p:cNvPr id="71686" name="TextBox 5"/>
          <p:cNvSpPr txBox="1">
            <a:spLocks noChangeArrowheads="1"/>
          </p:cNvSpPr>
          <p:nvPr/>
        </p:nvSpPr>
        <p:spPr bwMode="auto">
          <a:xfrm>
            <a:off x="1143000" y="5929314"/>
            <a:ext cx="1277914" cy="276999"/>
          </a:xfrm>
          <a:prstGeom prst="rect">
            <a:avLst/>
          </a:prstGeom>
          <a:noFill/>
          <a:ln w="9525">
            <a:noFill/>
            <a:miter lim="800000"/>
            <a:headEnd/>
            <a:tailEnd/>
          </a:ln>
        </p:spPr>
        <p:txBody>
          <a:bodyPr wrap="none">
            <a:spAutoFit/>
          </a:bodyPr>
          <a:lstStyle/>
          <a:p>
            <a:r>
              <a:rPr lang="en-US" sz="1200">
                <a:latin typeface="Arial" pitchFamily="34" charset="0"/>
                <a:cs typeface="Arial" pitchFamily="34" charset="0"/>
              </a:rPr>
              <a:t>Source: KBANK</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3"/>
          <p:cNvSpPr>
            <a:spLocks noGrp="1"/>
          </p:cNvSpPr>
          <p:nvPr>
            <p:ph type="title"/>
          </p:nvPr>
        </p:nvSpPr>
        <p:spPr>
          <a:xfrm>
            <a:off x="381000" y="142876"/>
            <a:ext cx="8128000" cy="785813"/>
          </a:xfrm>
        </p:spPr>
        <p:txBody>
          <a:bodyPr/>
          <a:lstStyle/>
          <a:p>
            <a:pPr fontAlgn="auto">
              <a:spcAft>
                <a:spcPts val="0"/>
              </a:spcAft>
              <a:defRPr/>
            </a:pPr>
            <a:r>
              <a:rPr lang="en-US" dirty="0" smtClean="0">
                <a:solidFill>
                  <a:schemeClr val="tx1"/>
                </a:solidFill>
                <a:cs typeface="Angsana New" pitchFamily="18" charset="-34"/>
              </a:rPr>
              <a:t>Valuation: PBV</a:t>
            </a:r>
          </a:p>
        </p:txBody>
      </p:sp>
      <p:sp>
        <p:nvSpPr>
          <p:cNvPr id="72707" name="Slide Number Placeholder 6"/>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F345F194-2414-4D90-A526-64FBDBAF2D98}" type="slidenum">
              <a:rPr lang="en-US"/>
              <a:pPr/>
              <a:t>47</a:t>
            </a:fld>
            <a:endParaRPr lang="th-TH"/>
          </a:p>
        </p:txBody>
      </p:sp>
      <p:sp>
        <p:nvSpPr>
          <p:cNvPr id="72708"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9" name="Rectangle 4"/>
          <p:cNvSpPr txBox="1">
            <a:spLocks noChangeArrowheads="1"/>
          </p:cNvSpPr>
          <p:nvPr/>
        </p:nvSpPr>
        <p:spPr bwMode="auto">
          <a:xfrm>
            <a:off x="444500" y="928688"/>
            <a:ext cx="7315200" cy="639762"/>
          </a:xfrm>
          <a:prstGeom prst="rect">
            <a:avLst/>
          </a:prstGeom>
          <a:noFill/>
          <a:ln>
            <a:miter lim="800000"/>
            <a:headEnd/>
            <a:tailEnd/>
          </a:ln>
        </p:spPr>
        <p:txBody>
          <a:bodyPr/>
          <a:lstStyle/>
          <a:p>
            <a:pPr>
              <a:lnSpc>
                <a:spcPts val="3600"/>
              </a:lnSpc>
              <a:defRPr/>
            </a:pPr>
            <a:r>
              <a:rPr lang="en-US" b="1" kern="0" dirty="0">
                <a:latin typeface="+mj-lt"/>
                <a:ea typeface="Trebuchet MS" pitchFamily="34" charset="0"/>
                <a:cs typeface="+mj-cs"/>
              </a:rPr>
              <a:t> Commonly used methodology: P/BV </a:t>
            </a:r>
            <a:endParaRPr lang="th-TH" b="1" kern="0" dirty="0">
              <a:latin typeface="+mj-lt"/>
              <a:ea typeface="Trebuchet MS" pitchFamily="34" charset="0"/>
              <a:cs typeface="+mj-cs"/>
            </a:endParaRPr>
          </a:p>
        </p:txBody>
      </p:sp>
      <p:sp>
        <p:nvSpPr>
          <p:cNvPr id="10" name="Rectangle 3"/>
          <p:cNvSpPr txBox="1">
            <a:spLocks noChangeArrowheads="1"/>
          </p:cNvSpPr>
          <p:nvPr/>
        </p:nvSpPr>
        <p:spPr>
          <a:xfrm>
            <a:off x="762000" y="1571625"/>
            <a:ext cx="7315200" cy="5029200"/>
          </a:xfrm>
          <a:prstGeom prst="rect">
            <a:avLst/>
          </a:prstGeom>
        </p:spPr>
        <p:txBody>
          <a:bodyPr/>
          <a:lstStyle/>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Banks make profit from both size of their balance sheet.</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Ability to expand a balance sheet capped by leverage ratio.</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Banks’ profit growth and ROE are relatively stable. </a:t>
            </a:r>
          </a:p>
          <a:p>
            <a:pPr marL="342900" indent="-342900">
              <a:lnSpc>
                <a:spcPts val="2400"/>
              </a:lnSpc>
              <a:spcBef>
                <a:spcPct val="20000"/>
              </a:spcBef>
              <a:buClr>
                <a:schemeClr val="accent1"/>
              </a:buClr>
              <a:buFont typeface="Arial" pitchFamily="34" charset="0"/>
              <a:buChar char="►"/>
              <a:defRPr/>
            </a:pPr>
            <a:endParaRPr lang="en-US" sz="12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Determinations of PBV:</a:t>
            </a:r>
          </a:p>
          <a:p>
            <a:pPr marL="742950" lvl="1" indent="-285750">
              <a:lnSpc>
                <a:spcPts val="2200"/>
              </a:lnSpc>
              <a:spcBef>
                <a:spcPct val="20000"/>
              </a:spcBef>
              <a:buClr>
                <a:schemeClr val="tx2"/>
              </a:buClr>
              <a:defRPr/>
            </a:pPr>
            <a:r>
              <a:rPr lang="en-US" sz="2000" kern="0" dirty="0">
                <a:latin typeface="+mn-lt"/>
                <a:ea typeface="Trebuchet MS" pitchFamily="34" charset="0"/>
                <a:cs typeface="+mn-cs"/>
              </a:rPr>
              <a:t>PBV for a stable growth firm derived from DDM =  [ROE * Payout ratio</a:t>
            </a:r>
            <a:r>
              <a:rPr lang="en-US" sz="1200" kern="0" dirty="0">
                <a:latin typeface="+mn-lt"/>
                <a:ea typeface="Trebuchet MS" pitchFamily="34" charset="0"/>
                <a:cs typeface="+mn-cs"/>
              </a:rPr>
              <a:t> </a:t>
            </a:r>
            <a:r>
              <a:rPr lang="en-US" sz="2000" kern="0" dirty="0">
                <a:latin typeface="+mn-lt"/>
                <a:ea typeface="Trebuchet MS" pitchFamily="34" charset="0"/>
                <a:cs typeface="+mn-cs"/>
              </a:rPr>
              <a:t>] / [r - </a:t>
            </a:r>
            <a:r>
              <a:rPr lang="en-US" sz="2000" kern="0" dirty="0" err="1">
                <a:latin typeface="+mn-lt"/>
                <a:ea typeface="Trebuchet MS" pitchFamily="34" charset="0"/>
                <a:cs typeface="+mn-cs"/>
              </a:rPr>
              <a:t>g</a:t>
            </a:r>
            <a:r>
              <a:rPr lang="en-US" sz="1200" kern="0" dirty="0" err="1">
                <a:latin typeface="+mn-lt"/>
                <a:ea typeface="Trebuchet MS" pitchFamily="34" charset="0"/>
                <a:cs typeface="+mn-cs"/>
              </a:rPr>
              <a:t>n</a:t>
            </a:r>
            <a:r>
              <a:rPr lang="en-US" sz="2000" kern="0" dirty="0">
                <a:latin typeface="+mn-lt"/>
                <a:ea typeface="Trebuchet MS" pitchFamily="34" charset="0"/>
                <a:cs typeface="+mn-cs"/>
              </a:rPr>
              <a:t> ] or [ROE – </a:t>
            </a:r>
            <a:r>
              <a:rPr lang="en-US" sz="2000" kern="0" dirty="0" err="1">
                <a:latin typeface="+mn-lt"/>
                <a:ea typeface="Trebuchet MS" pitchFamily="34" charset="0"/>
                <a:cs typeface="+mn-cs"/>
              </a:rPr>
              <a:t>g</a:t>
            </a:r>
            <a:r>
              <a:rPr lang="en-US" sz="1200" kern="0" dirty="0" err="1">
                <a:latin typeface="+mn-lt"/>
                <a:ea typeface="Trebuchet MS" pitchFamily="34" charset="0"/>
                <a:cs typeface="+mn-cs"/>
              </a:rPr>
              <a:t>n</a:t>
            </a:r>
            <a:r>
              <a:rPr lang="en-US" sz="1200" kern="0" dirty="0">
                <a:latin typeface="+mn-lt"/>
                <a:ea typeface="Trebuchet MS" pitchFamily="34" charset="0"/>
                <a:cs typeface="+mn-cs"/>
              </a:rPr>
              <a:t> </a:t>
            </a:r>
            <a:r>
              <a:rPr lang="en-US" sz="2000" kern="0" dirty="0">
                <a:latin typeface="+mn-lt"/>
                <a:ea typeface="Trebuchet MS" pitchFamily="34" charset="0"/>
                <a:cs typeface="+mn-cs"/>
              </a:rPr>
              <a:t>] / [r - </a:t>
            </a:r>
            <a:r>
              <a:rPr lang="en-US" sz="2000" kern="0" dirty="0" err="1">
                <a:latin typeface="+mn-lt"/>
                <a:ea typeface="Trebuchet MS" pitchFamily="34" charset="0"/>
                <a:cs typeface="+mn-cs"/>
              </a:rPr>
              <a:t>g</a:t>
            </a:r>
            <a:r>
              <a:rPr lang="en-US" sz="1200" kern="0" dirty="0" err="1">
                <a:latin typeface="+mn-lt"/>
                <a:ea typeface="Trebuchet MS" pitchFamily="34" charset="0"/>
                <a:cs typeface="+mn-cs"/>
              </a:rPr>
              <a:t>n</a:t>
            </a:r>
            <a:r>
              <a:rPr lang="en-US" sz="2000" kern="0" dirty="0">
                <a:latin typeface="+mn-lt"/>
                <a:ea typeface="Trebuchet MS" pitchFamily="34" charset="0"/>
                <a:cs typeface="+mn-cs"/>
              </a:rPr>
              <a:t> ]</a:t>
            </a:r>
          </a:p>
          <a:p>
            <a:pPr marL="742950" lvl="1" indent="-285750">
              <a:lnSpc>
                <a:spcPts val="2200"/>
              </a:lnSpc>
              <a:spcBef>
                <a:spcPct val="20000"/>
              </a:spcBef>
              <a:buClr>
                <a:schemeClr val="tx2"/>
              </a:buClr>
              <a:defRPr/>
            </a:pPr>
            <a:endParaRPr lang="en-US" sz="1200" kern="0" dirty="0">
              <a:latin typeface="+mn-lt"/>
              <a:ea typeface="Trebuchet MS" pitchFamily="34" charset="0"/>
              <a:cs typeface="+mn-cs"/>
            </a:endParaRP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The higher ROE the higher PBV.</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The higher payout ratio the higher PBV.</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The higher net profit growth the higher PBV.</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The higher required rate of return the lower PBV</a:t>
            </a:r>
          </a:p>
          <a:p>
            <a:pPr marL="742950" lvl="1" indent="-285750">
              <a:lnSpc>
                <a:spcPts val="2200"/>
              </a:lnSpc>
              <a:spcBef>
                <a:spcPct val="20000"/>
              </a:spcBef>
              <a:buClr>
                <a:schemeClr val="tx2"/>
              </a:buClr>
              <a:defRPr/>
            </a:pPr>
            <a:endParaRPr lang="en-US" sz="2000" kern="0" dirty="0">
              <a:latin typeface="+mn-lt"/>
              <a:ea typeface="Trebuchet MS" pitchFamily="34" charset="0"/>
              <a:cs typeface="+mn-cs"/>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3"/>
          <p:cNvSpPr>
            <a:spLocks noGrp="1"/>
          </p:cNvSpPr>
          <p:nvPr>
            <p:ph type="title"/>
          </p:nvPr>
        </p:nvSpPr>
        <p:spPr>
          <a:xfrm>
            <a:off x="381000" y="285751"/>
            <a:ext cx="8128000" cy="785813"/>
          </a:xfrm>
        </p:spPr>
        <p:txBody>
          <a:bodyPr/>
          <a:lstStyle/>
          <a:p>
            <a:pPr fontAlgn="auto">
              <a:spcAft>
                <a:spcPts val="0"/>
              </a:spcAft>
              <a:defRPr/>
            </a:pPr>
            <a:r>
              <a:rPr lang="en-US" dirty="0" smtClean="0">
                <a:solidFill>
                  <a:schemeClr val="tx1"/>
                </a:solidFill>
                <a:cs typeface="Angsana New" pitchFamily="18" charset="-34"/>
              </a:rPr>
              <a:t>Valuation: PBV</a:t>
            </a:r>
          </a:p>
        </p:txBody>
      </p:sp>
      <p:sp>
        <p:nvSpPr>
          <p:cNvPr id="75779" name="Slide Number Placeholder 9"/>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D51B5E40-B12E-49D9-A3B4-26074160D156}" type="slidenum">
              <a:rPr lang="en-US"/>
              <a:pPr/>
              <a:t>48</a:t>
            </a:fld>
            <a:endParaRPr lang="th-TH"/>
          </a:p>
        </p:txBody>
      </p:sp>
      <p:sp>
        <p:nvSpPr>
          <p:cNvPr id="75780" name="Footer Placeholder 8"/>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8" name="Rectangle 3"/>
          <p:cNvSpPr txBox="1">
            <a:spLocks noChangeArrowheads="1"/>
          </p:cNvSpPr>
          <p:nvPr/>
        </p:nvSpPr>
        <p:spPr bwMode="auto">
          <a:xfrm>
            <a:off x="474133" y="1143000"/>
            <a:ext cx="6434667" cy="304800"/>
          </a:xfrm>
          <a:prstGeom prst="rect">
            <a:avLst/>
          </a:prstGeom>
          <a:noFill/>
          <a:ln w="9525">
            <a:noFill/>
            <a:miter lim="800000"/>
            <a:headEnd/>
            <a:tailEnd/>
          </a:ln>
        </p:spPr>
        <p:txBody>
          <a:bodyPr/>
          <a:lstStyle/>
          <a:p>
            <a:pPr marL="342900" indent="-342900">
              <a:spcBef>
                <a:spcPct val="20000"/>
              </a:spcBef>
              <a:defRPr/>
            </a:pPr>
            <a:r>
              <a:rPr lang="en-US" sz="1700" kern="0" dirty="0">
                <a:latin typeface="Arial" pitchFamily="34" charset="0"/>
                <a:cs typeface="Arial" pitchFamily="34" charset="0"/>
              </a:rPr>
              <a:t>Banks’ ROE are relatively stable</a:t>
            </a:r>
          </a:p>
          <a:p>
            <a:pPr marL="342900" indent="-342900">
              <a:spcBef>
                <a:spcPct val="20000"/>
              </a:spcBef>
              <a:defRPr/>
            </a:pPr>
            <a:endParaRPr lang="en-US" sz="1700" kern="0" dirty="0">
              <a:latin typeface="Arial" pitchFamily="34" charset="0"/>
              <a:cs typeface="Arial" pitchFamily="34" charset="0"/>
            </a:endParaRPr>
          </a:p>
          <a:p>
            <a:pPr marL="342900" indent="-342900">
              <a:spcBef>
                <a:spcPct val="20000"/>
              </a:spcBef>
              <a:buFontTx/>
              <a:buChar char="•"/>
              <a:defRPr/>
            </a:pPr>
            <a:endParaRPr lang="th-TH" sz="1700" kern="0" dirty="0">
              <a:latin typeface="Arial" pitchFamily="34" charset="0"/>
              <a:cs typeface="+mn-cs"/>
            </a:endParaRPr>
          </a:p>
        </p:txBody>
      </p:sp>
      <p:pic>
        <p:nvPicPr>
          <p:cNvPr id="75782" name="Picture 4"/>
          <p:cNvPicPr>
            <a:picLocks noChangeAspect="1" noChangeArrowheads="1"/>
          </p:cNvPicPr>
          <p:nvPr/>
        </p:nvPicPr>
        <p:blipFill>
          <a:blip r:embed="rId3"/>
          <a:srcRect/>
          <a:stretch>
            <a:fillRect/>
          </a:stretch>
        </p:blipFill>
        <p:spPr bwMode="auto">
          <a:xfrm>
            <a:off x="508000" y="1714500"/>
            <a:ext cx="3623733" cy="2667000"/>
          </a:xfrm>
          <a:prstGeom prst="rect">
            <a:avLst/>
          </a:prstGeom>
          <a:noFill/>
          <a:ln w="9525">
            <a:noFill/>
            <a:miter lim="800000"/>
            <a:headEnd/>
            <a:tailEnd/>
          </a:ln>
        </p:spPr>
      </p:pic>
      <p:pic>
        <p:nvPicPr>
          <p:cNvPr id="75783" name="Picture 7"/>
          <p:cNvPicPr>
            <a:picLocks noChangeAspect="1" noChangeArrowheads="1"/>
          </p:cNvPicPr>
          <p:nvPr/>
        </p:nvPicPr>
        <p:blipFill>
          <a:blip r:embed="rId4"/>
          <a:srcRect/>
          <a:stretch>
            <a:fillRect/>
          </a:stretch>
        </p:blipFill>
        <p:spPr bwMode="auto">
          <a:xfrm>
            <a:off x="5080000" y="1643063"/>
            <a:ext cx="3589867" cy="2590800"/>
          </a:xfrm>
          <a:prstGeom prst="rect">
            <a:avLst/>
          </a:prstGeom>
          <a:noFill/>
          <a:ln w="9525">
            <a:noFill/>
            <a:miter lim="800000"/>
            <a:headEnd/>
            <a:tailEnd/>
          </a:ln>
        </p:spPr>
      </p:pic>
      <p:sp>
        <p:nvSpPr>
          <p:cNvPr id="75784" name="TextBox 6"/>
          <p:cNvSpPr txBox="1">
            <a:spLocks noChangeArrowheads="1"/>
          </p:cNvSpPr>
          <p:nvPr/>
        </p:nvSpPr>
        <p:spPr bwMode="auto">
          <a:xfrm>
            <a:off x="5143500" y="4286250"/>
            <a:ext cx="3589867" cy="800100"/>
          </a:xfrm>
          <a:prstGeom prst="rect">
            <a:avLst/>
          </a:prstGeom>
          <a:noFill/>
          <a:ln w="9525">
            <a:noFill/>
            <a:miter lim="800000"/>
            <a:headEnd/>
            <a:tailEnd/>
          </a:ln>
        </p:spPr>
        <p:txBody>
          <a:bodyPr>
            <a:spAutoFit/>
          </a:bodyPr>
          <a:lstStyle/>
          <a:p>
            <a:r>
              <a:rPr lang="en-US" sz="1200">
                <a:latin typeface="Trebuchet MS" pitchFamily="34" charset="0"/>
              </a:rPr>
              <a:t>* Adjusted ROE (%) = ROE assume capital reduction or capital increase in order to make Tier1 CAR to be in par with the sector of 12%.</a:t>
            </a:r>
          </a:p>
          <a:p>
            <a:r>
              <a:rPr lang="en-US" sz="1000" i="1">
                <a:latin typeface="Trebuchet MS" pitchFamily="34" charset="0"/>
              </a:rPr>
              <a:t>Close price as of 12 Nov, 2010</a:t>
            </a:r>
            <a:endParaRPr lang="th-TH" sz="1000" i="1">
              <a:latin typeface="Trebuchet MS" pitchFamily="34" charset="0"/>
            </a:endParaRPr>
          </a:p>
        </p:txBody>
      </p:sp>
      <p:sp>
        <p:nvSpPr>
          <p:cNvPr id="75785" name="TextBox 6"/>
          <p:cNvSpPr txBox="1">
            <a:spLocks noChangeArrowheads="1"/>
          </p:cNvSpPr>
          <p:nvPr/>
        </p:nvSpPr>
        <p:spPr bwMode="auto">
          <a:xfrm>
            <a:off x="474133" y="5105401"/>
            <a:ext cx="3589867" cy="246063"/>
          </a:xfrm>
          <a:prstGeom prst="rect">
            <a:avLst/>
          </a:prstGeom>
          <a:noFill/>
          <a:ln w="9525">
            <a:noFill/>
            <a:miter lim="800000"/>
            <a:headEnd/>
            <a:tailEnd/>
          </a:ln>
        </p:spPr>
        <p:txBody>
          <a:bodyPr>
            <a:spAutoFit/>
          </a:bodyPr>
          <a:lstStyle/>
          <a:p>
            <a:r>
              <a:rPr lang="en-US" sz="1000" i="1">
                <a:latin typeface="Trebuchet MS" pitchFamily="34" charset="0"/>
              </a:rPr>
              <a:t>Source: Financial statements, Bisnews, KS estimate </a:t>
            </a:r>
            <a:endParaRPr lang="th-TH" sz="1000" i="1">
              <a:latin typeface="Trebuchet MS" pitchFamily="34"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3"/>
          <p:cNvSpPr>
            <a:spLocks noGrp="1"/>
          </p:cNvSpPr>
          <p:nvPr>
            <p:ph type="title"/>
          </p:nvPr>
        </p:nvSpPr>
        <p:spPr>
          <a:xfrm>
            <a:off x="381000" y="142876"/>
            <a:ext cx="8128000" cy="785813"/>
          </a:xfrm>
        </p:spPr>
        <p:txBody>
          <a:bodyPr/>
          <a:lstStyle/>
          <a:p>
            <a:pPr fontAlgn="auto">
              <a:spcAft>
                <a:spcPts val="0"/>
              </a:spcAft>
              <a:defRPr/>
            </a:pPr>
            <a:r>
              <a:rPr lang="en-US" dirty="0" smtClean="0">
                <a:solidFill>
                  <a:schemeClr val="tx1"/>
                </a:solidFill>
                <a:cs typeface="Angsana New" pitchFamily="18" charset="-34"/>
              </a:rPr>
              <a:t>Valuation: DDM</a:t>
            </a:r>
          </a:p>
        </p:txBody>
      </p:sp>
      <p:sp>
        <p:nvSpPr>
          <p:cNvPr id="76803"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7DD5FA1A-E269-4CD3-B6C0-63D120339B84}" type="slidenum">
              <a:rPr lang="en-US"/>
              <a:pPr/>
              <a:t>49</a:t>
            </a:fld>
            <a:endParaRPr lang="th-TH"/>
          </a:p>
        </p:txBody>
      </p:sp>
      <p:sp>
        <p:nvSpPr>
          <p:cNvPr id="76804" name="Footer Placeholder 6"/>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9" name="Rectangle 4"/>
          <p:cNvSpPr txBox="1">
            <a:spLocks noChangeArrowheads="1"/>
          </p:cNvSpPr>
          <p:nvPr/>
        </p:nvSpPr>
        <p:spPr bwMode="auto">
          <a:xfrm>
            <a:off x="444500" y="1071563"/>
            <a:ext cx="7315200" cy="639762"/>
          </a:xfrm>
          <a:prstGeom prst="rect">
            <a:avLst/>
          </a:prstGeom>
          <a:noFill/>
          <a:ln>
            <a:miter lim="800000"/>
            <a:headEnd/>
            <a:tailEnd/>
          </a:ln>
        </p:spPr>
        <p:txBody>
          <a:bodyPr/>
          <a:lstStyle/>
          <a:p>
            <a:pPr>
              <a:lnSpc>
                <a:spcPts val="3600"/>
              </a:lnSpc>
              <a:defRPr/>
            </a:pPr>
            <a:r>
              <a:rPr lang="en-US" b="1" kern="0" dirty="0">
                <a:latin typeface="+mj-lt"/>
                <a:ea typeface="Trebuchet MS" pitchFamily="34" charset="0"/>
                <a:cs typeface="+mj-cs"/>
              </a:rPr>
              <a:t> Commonly used methodology: DDM</a:t>
            </a:r>
            <a:endParaRPr lang="th-TH" b="1" kern="0" dirty="0">
              <a:latin typeface="+mj-lt"/>
              <a:ea typeface="Trebuchet MS" pitchFamily="34" charset="0"/>
              <a:cs typeface="+mj-cs"/>
            </a:endParaRPr>
          </a:p>
        </p:txBody>
      </p:sp>
      <p:sp>
        <p:nvSpPr>
          <p:cNvPr id="6" name="Rectangle 3"/>
          <p:cNvSpPr txBox="1">
            <a:spLocks noChangeArrowheads="1"/>
          </p:cNvSpPr>
          <p:nvPr/>
        </p:nvSpPr>
        <p:spPr>
          <a:xfrm>
            <a:off x="698500" y="1928813"/>
            <a:ext cx="7315200" cy="4114800"/>
          </a:xfrm>
          <a:prstGeom prst="rect">
            <a:avLst/>
          </a:prstGeom>
        </p:spPr>
        <p:txBody>
          <a:bodyPr/>
          <a:lstStyle/>
          <a:p>
            <a:pPr marL="342900" indent="-342900" eaLnBrk="0" hangingPunct="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Multi-stage DDM is the most preferred valuation method for valuing banks.</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Banks pay steady dividend flows and the payout ratio is stable. </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Banks’ CAPEX is small.</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Dividend payments taken into account different provision level and tax rate.</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Dividend payout ratio reflects different assets quality and capital adequacy profile.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3"/>
          <p:cNvSpPr>
            <a:spLocks noGrp="1"/>
          </p:cNvSpPr>
          <p:nvPr>
            <p:ph type="title"/>
          </p:nvPr>
        </p:nvSpPr>
        <p:spPr>
          <a:xfrm>
            <a:off x="347133" y="1"/>
            <a:ext cx="8128000" cy="785813"/>
          </a:xfrm>
        </p:spPr>
        <p:txBody>
          <a:bodyPr/>
          <a:lstStyle/>
          <a:p>
            <a:pPr fontAlgn="auto">
              <a:spcAft>
                <a:spcPts val="0"/>
              </a:spcAft>
              <a:defRPr/>
            </a:pPr>
            <a:r>
              <a:rPr lang="en-US" dirty="0" smtClean="0">
                <a:solidFill>
                  <a:schemeClr val="tx1"/>
                </a:solidFill>
                <a:cs typeface="Angsana New" pitchFamily="18" charset="-34"/>
              </a:rPr>
              <a:t>Valuation: DDM</a:t>
            </a:r>
          </a:p>
        </p:txBody>
      </p:sp>
      <p:sp>
        <p:nvSpPr>
          <p:cNvPr id="78851" name="Slide Number Placeholder 7"/>
          <p:cNvSpPr>
            <a:spLocks noGrp="1"/>
          </p:cNvSpPr>
          <p:nvPr>
            <p:ph type="sldNum" sz="quarter" idx="11"/>
          </p:nvPr>
        </p:nvSpPr>
        <p:spPr bwMode="auto">
          <a:noFill/>
          <a:ln>
            <a:miter lim="800000"/>
            <a:headEnd/>
            <a:tailEnd/>
          </a:ln>
        </p:spPr>
        <p:txBody>
          <a:bodyPr wrap="square" lIns="91440" tIns="45720" rIns="91440" bIns="45720" numCol="1" anchorCtr="0" compatLnSpc="1">
            <a:prstTxWarp prst="textNoShape">
              <a:avLst/>
            </a:prstTxWarp>
          </a:bodyPr>
          <a:lstStyle/>
          <a:p>
            <a:fld id="{84AEDB1F-4CB5-4185-801D-0AD3CDC724E8}" type="slidenum">
              <a:rPr lang="en-US"/>
              <a:pPr/>
              <a:t>50</a:t>
            </a:fld>
            <a:endParaRPr lang="th-TH"/>
          </a:p>
        </p:txBody>
      </p:sp>
      <p:sp>
        <p:nvSpPr>
          <p:cNvPr id="78852" name="Footer Placeholder 5"/>
          <p:cNvSpPr>
            <a:spLocks noGrp="1"/>
          </p:cNvSpPr>
          <p:nvPr>
            <p:ph type="ftr" sz="quarter" idx="12"/>
          </p:nvPr>
        </p:nvSpPr>
        <p:spPr bwMode="auto">
          <a:noFill/>
          <a:ln>
            <a:miter lim="800000"/>
            <a:headEnd/>
            <a:tailEnd/>
          </a:ln>
        </p:spPr>
        <p:txBody>
          <a:bodyPr wrap="square" lIns="91440" tIns="45720" rIns="91440" bIns="45720" numCol="1" compatLnSpc="1">
            <a:prstTxWarp prst="textNoShape">
              <a:avLst/>
            </a:prstTxWarp>
          </a:bodyPr>
          <a:lstStyle/>
          <a:p>
            <a:r>
              <a:rPr lang="en-US"/>
              <a:t>Sirinattha Techasiriwan</a:t>
            </a:r>
            <a:endParaRPr lang="th-TH"/>
          </a:p>
        </p:txBody>
      </p:sp>
      <p:sp>
        <p:nvSpPr>
          <p:cNvPr id="9" name="Rectangle 4"/>
          <p:cNvSpPr txBox="1">
            <a:spLocks noChangeArrowheads="1"/>
          </p:cNvSpPr>
          <p:nvPr/>
        </p:nvSpPr>
        <p:spPr bwMode="auto">
          <a:xfrm>
            <a:off x="698500" y="714376"/>
            <a:ext cx="7315200" cy="639763"/>
          </a:xfrm>
          <a:prstGeom prst="rect">
            <a:avLst/>
          </a:prstGeom>
          <a:noFill/>
          <a:ln>
            <a:miter lim="800000"/>
            <a:headEnd/>
            <a:tailEnd/>
          </a:ln>
        </p:spPr>
        <p:txBody>
          <a:bodyPr/>
          <a:lstStyle/>
          <a:p>
            <a:pPr>
              <a:lnSpc>
                <a:spcPts val="3600"/>
              </a:lnSpc>
              <a:defRPr/>
            </a:pPr>
            <a:r>
              <a:rPr lang="en-US" b="1" kern="0" dirty="0">
                <a:latin typeface="+mj-lt"/>
                <a:ea typeface="Trebuchet MS" pitchFamily="34" charset="0"/>
                <a:cs typeface="+mj-cs"/>
              </a:rPr>
              <a:t>Key considerations: DDM</a:t>
            </a:r>
            <a:endParaRPr lang="th-TH" b="1" kern="0" dirty="0">
              <a:latin typeface="+mj-lt"/>
              <a:ea typeface="Trebuchet MS" pitchFamily="34" charset="0"/>
              <a:cs typeface="+mj-cs"/>
            </a:endParaRPr>
          </a:p>
        </p:txBody>
      </p:sp>
      <p:sp>
        <p:nvSpPr>
          <p:cNvPr id="7" name="Rectangle 3"/>
          <p:cNvSpPr txBox="1">
            <a:spLocks noChangeArrowheads="1"/>
          </p:cNvSpPr>
          <p:nvPr/>
        </p:nvSpPr>
        <p:spPr>
          <a:xfrm>
            <a:off x="698500" y="1214438"/>
            <a:ext cx="7315200" cy="4800600"/>
          </a:xfrm>
          <a:prstGeom prst="rect">
            <a:avLst/>
          </a:prstGeom>
        </p:spPr>
        <p:txBody>
          <a:bodyPr/>
          <a:lstStyle/>
          <a:p>
            <a:pPr marL="342900" indent="-342900">
              <a:lnSpc>
                <a:spcPts val="2400"/>
              </a:lnSpc>
              <a:spcBef>
                <a:spcPct val="20000"/>
              </a:spcBef>
              <a:buClr>
                <a:schemeClr val="accent1"/>
              </a:buClr>
              <a:defRPr/>
            </a:pPr>
            <a:r>
              <a:rPr lang="en-US" sz="2400" kern="0" dirty="0">
                <a:latin typeface="+mn-lt"/>
                <a:ea typeface="Trebuchet MS" pitchFamily="34" charset="0"/>
                <a:cs typeface="+mn-cs"/>
              </a:rPr>
              <a:t>Critical assumptions of the model:</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Reasonable future estimates of earnings</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Capital level</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Funding ability to support growth</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Clients segment focus</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Networks (branches, ATM) </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Market positioning and brand recognition</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Appropriate discount rate</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Stock liquidity</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Size, risk, profitability</a:t>
            </a:r>
          </a:p>
          <a:p>
            <a:pPr marL="342900" indent="-342900">
              <a:lnSpc>
                <a:spcPts val="2400"/>
              </a:lnSpc>
              <a:spcBef>
                <a:spcPct val="20000"/>
              </a:spcBef>
              <a:buClr>
                <a:schemeClr val="accent1"/>
              </a:buClr>
              <a:buFont typeface="Arial" pitchFamily="34" charset="0"/>
              <a:buChar char="►"/>
              <a:defRPr/>
            </a:pPr>
            <a:r>
              <a:rPr lang="en-US" sz="2400" kern="0" dirty="0">
                <a:latin typeface="+mn-lt"/>
                <a:ea typeface="Trebuchet MS" pitchFamily="34" charset="0"/>
                <a:cs typeface="+mn-cs"/>
              </a:rPr>
              <a:t>Determination of maximum payout ratio and sustainable growth rate</a:t>
            </a:r>
          </a:p>
          <a:p>
            <a:pPr marL="742950" lvl="1" indent="-285750">
              <a:lnSpc>
                <a:spcPts val="2200"/>
              </a:lnSpc>
              <a:spcBef>
                <a:spcPct val="20000"/>
              </a:spcBef>
              <a:buClr>
                <a:schemeClr val="tx2"/>
              </a:buClr>
              <a:buFont typeface="Arial" pitchFamily="34" charset="0"/>
              <a:buChar char="►"/>
              <a:defRPr/>
            </a:pPr>
            <a:r>
              <a:rPr lang="en-US" sz="2000" kern="0" dirty="0">
                <a:latin typeface="+mn-lt"/>
                <a:ea typeface="Trebuchet MS" pitchFamily="34" charset="0"/>
                <a:cs typeface="+mn-cs"/>
              </a:rPr>
              <a:t>Growth rate in the matured stage will we close to or below the economy growth. </a:t>
            </a:r>
          </a:p>
          <a:p>
            <a:pPr marL="742950" lvl="1" indent="-285750">
              <a:lnSpc>
                <a:spcPts val="2200"/>
              </a:lnSpc>
              <a:spcBef>
                <a:spcPct val="20000"/>
              </a:spcBef>
              <a:buClr>
                <a:schemeClr val="tx2"/>
              </a:buClr>
              <a:buFont typeface="Arial" pitchFamily="34" charset="0"/>
              <a:buChar char="►"/>
              <a:defRPr/>
            </a:pPr>
            <a:endParaRPr lang="en-US" sz="20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en-US" sz="24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en-US" sz="24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en-US" sz="24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en-US" sz="24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en-US" sz="2400" kern="0" dirty="0">
              <a:latin typeface="+mn-lt"/>
              <a:ea typeface="Trebuchet MS" pitchFamily="34" charset="0"/>
              <a:cs typeface="+mn-cs"/>
            </a:endParaRPr>
          </a:p>
          <a:p>
            <a:pPr marL="342900" indent="-342900">
              <a:lnSpc>
                <a:spcPts val="2400"/>
              </a:lnSpc>
              <a:spcBef>
                <a:spcPct val="20000"/>
              </a:spcBef>
              <a:buClr>
                <a:schemeClr val="accent1"/>
              </a:buClr>
              <a:buFont typeface="Arial" pitchFamily="34" charset="0"/>
              <a:buChar char="►"/>
              <a:defRPr/>
            </a:pPr>
            <a:endParaRPr lang="th-TH" sz="2000" kern="0" dirty="0">
              <a:latin typeface="+mn-lt"/>
              <a:ea typeface="Trebuchet MS" pitchFamily="34" charset="0"/>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fontScheme name="Default Design">
      <a:majorFont>
        <a:latin typeface="Arial"/>
        <a:ea typeface=""/>
        <a:cs typeface="Angsana New"/>
      </a:majorFont>
      <a:minorFont>
        <a:latin typeface="Arial"/>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3745</TotalTime>
  <Words>2102</Words>
  <Application>Microsoft Office PowerPoint</Application>
  <PresentationFormat>On-screen Show (4:3)</PresentationFormat>
  <Paragraphs>475</Paragraphs>
  <Slides>50</Slides>
  <Notes>50</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50</vt:i4>
      </vt:variant>
    </vt:vector>
  </HeadingPairs>
  <TitlesOfParts>
    <vt:vector size="53" baseType="lpstr">
      <vt:lpstr>Default Design</vt:lpstr>
      <vt:lpstr>Chart</vt:lpstr>
      <vt:lpstr>Equation</vt:lpstr>
      <vt:lpstr> Equity Analysis FN 451</vt:lpstr>
      <vt:lpstr>Agenda</vt:lpstr>
      <vt:lpstr>Balance Sheet Structure</vt:lpstr>
      <vt:lpstr>Balance Sheet Structure</vt:lpstr>
      <vt:lpstr>Profit &amp; Loss</vt:lpstr>
      <vt:lpstr>Key P&amp;L ratios</vt:lpstr>
      <vt:lpstr>Key P&amp;L ratios</vt:lpstr>
      <vt:lpstr>NIM &amp; Credit cost</vt:lpstr>
      <vt:lpstr>Agenda</vt:lpstr>
      <vt:lpstr>Loans Growth Forecast</vt:lpstr>
      <vt:lpstr>Loans Growth Forecast</vt:lpstr>
      <vt:lpstr>Loans Growth Forecast</vt:lpstr>
      <vt:lpstr>Loans Growth Forecast</vt:lpstr>
      <vt:lpstr>Case study: Bottom up loans growth forecast</vt:lpstr>
      <vt:lpstr>Agenda</vt:lpstr>
      <vt:lpstr>NIM Forecast </vt:lpstr>
      <vt:lpstr>NIM Forecast </vt:lpstr>
      <vt:lpstr>Agenda</vt:lpstr>
      <vt:lpstr>Non-interest income</vt:lpstr>
      <vt:lpstr>Gain from Investment</vt:lpstr>
      <vt:lpstr>FX Gain</vt:lpstr>
      <vt:lpstr>Agenda</vt:lpstr>
      <vt:lpstr>Non-interest expense</vt:lpstr>
      <vt:lpstr>Non-interest expense</vt:lpstr>
      <vt:lpstr>Agenda</vt:lpstr>
      <vt:lpstr>Credit Risk</vt:lpstr>
      <vt:lpstr>Credit Risk</vt:lpstr>
      <vt:lpstr>Liquidity Risk</vt:lpstr>
      <vt:lpstr>Liquidity reserve requirement</vt:lpstr>
      <vt:lpstr>Case study: Liquidity Risk</vt:lpstr>
      <vt:lpstr>Liquidity Risk</vt:lpstr>
      <vt:lpstr>Market Risk</vt:lpstr>
      <vt:lpstr>Interest rate risk: GAP analysis </vt:lpstr>
      <vt:lpstr>Capital Risk</vt:lpstr>
      <vt:lpstr>Capital Risk</vt:lpstr>
      <vt:lpstr>Capital ratio &amp; Loan expansion ability</vt:lpstr>
      <vt:lpstr>Basel II capital requirement: Credit &amp; Operational Risk</vt:lpstr>
      <vt:lpstr>Basel II: Credit risk</vt:lpstr>
      <vt:lpstr>Basel II: Operational Risk </vt:lpstr>
      <vt:lpstr>Basel III: Capital Risk</vt:lpstr>
      <vt:lpstr>Capital Risk: Basel III</vt:lpstr>
      <vt:lpstr>Capital Risk: Basel III</vt:lpstr>
      <vt:lpstr>Tier 1 capital: Basel III</vt:lpstr>
      <vt:lpstr>Capital conservation buffer &amp; Counter-cyclic capital buffer: Basel III</vt:lpstr>
      <vt:lpstr>Agenda</vt:lpstr>
      <vt:lpstr>Key Targets</vt:lpstr>
      <vt:lpstr>Valuation: PBV</vt:lpstr>
      <vt:lpstr>Valuation: PBV</vt:lpstr>
      <vt:lpstr>Valuation: DDM</vt:lpstr>
      <vt:lpstr>Valuation: DDM</vt:lpstr>
    </vt:vector>
  </TitlesOfParts>
  <Company>support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Investment Banking Overview</dc:title>
  <dc:creator>technic</dc:creator>
  <cp:lastModifiedBy>COMPAQ</cp:lastModifiedBy>
  <cp:revision>588</cp:revision>
  <dcterms:created xsi:type="dcterms:W3CDTF">2004-10-29T04:51:12Z</dcterms:created>
  <dcterms:modified xsi:type="dcterms:W3CDTF">2013-02-12T05:19:22Z</dcterms:modified>
</cp:coreProperties>
</file>