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34" r:id="rId2"/>
    <p:sldId id="383" r:id="rId3"/>
    <p:sldId id="385" r:id="rId4"/>
    <p:sldId id="384" r:id="rId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3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4</a:t>
            </a:r>
          </a:p>
        </p:txBody>
      </p:sp>
      <p:sp>
        <p:nvSpPr>
          <p:cNvPr id="5" name="Title 14">
            <a:extLst>
              <a:ext uri="{FF2B5EF4-FFF2-40B4-BE49-F238E27FC236}">
                <a16:creationId xmlns:a16="http://schemas.microsoft.com/office/drawing/2014/main" id="{1D2109D0-7DD8-402E-BD07-5ACAE0CF2438}"/>
              </a:ext>
            </a:extLst>
          </p:cNvPr>
          <p:cNvSpPr txBox="1">
            <a:spLocks/>
          </p:cNvSpPr>
          <p:nvPr/>
        </p:nvSpPr>
        <p:spPr>
          <a:xfrm>
            <a:off x="2627313" y="49530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EXTRA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738B68F-CE53-4539-A8A4-4725A87B63F3}"/>
              </a:ext>
            </a:extLst>
          </p:cNvPr>
          <p:cNvGrpSpPr/>
          <p:nvPr/>
        </p:nvGrpSpPr>
        <p:grpSpPr>
          <a:xfrm>
            <a:off x="0" y="0"/>
            <a:ext cx="9144000" cy="3639110"/>
            <a:chOff x="0" y="0"/>
            <a:chExt cx="9144000" cy="363911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CFBA509-026C-44C2-B0BF-95F795BC19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4000" cy="3639110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DFDDD36-1BD0-4919-818C-907B3F9B2E13}"/>
                </a:ext>
              </a:extLst>
            </p:cNvPr>
            <p:cNvSpPr/>
            <p:nvPr/>
          </p:nvSpPr>
          <p:spPr>
            <a:xfrm>
              <a:off x="4706644" y="1482945"/>
              <a:ext cx="4419600" cy="2133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463294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4C3EB-230F-450A-A7B7-2D6DDDD9E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CV, EV, and Consumer Surplus</a:t>
            </a:r>
            <a:br>
              <a:rPr lang="en-US" sz="4000" b="1" dirty="0">
                <a:solidFill>
                  <a:srgbClr val="000066"/>
                </a:solidFill>
                <a:latin typeface="Calibri" pitchFamily="34" charset="0"/>
              </a:rPr>
            </a:b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 a Quasi-Linear Utility Function</a:t>
            </a:r>
            <a:endParaRPr lang="th-TH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D6C1F-8FC7-4AC6-AE33-9068E4781A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" y="1658783"/>
            <a:ext cx="8458200" cy="4525963"/>
          </a:xfrm>
        </p:spPr>
        <p:txBody>
          <a:bodyPr/>
          <a:lstStyle/>
          <a:p>
            <a:r>
              <a:rPr lang="en-US" sz="2800" dirty="0"/>
              <a:t>With a quasi-linear utility function, there is no income effect. (Verify this in Topic 3 Part 4 Page 7)</a:t>
            </a:r>
          </a:p>
          <a:p>
            <a:endParaRPr lang="en-US" sz="2800" dirty="0"/>
          </a:p>
          <a:p>
            <a:r>
              <a:rPr lang="en-US" sz="2800" dirty="0"/>
              <a:t>Given the SE, X</a:t>
            </a:r>
            <a:r>
              <a:rPr lang="en-US" sz="2800" baseline="-25000" dirty="0"/>
              <a:t>A</a:t>
            </a:r>
            <a:r>
              <a:rPr lang="en-US" sz="2800" dirty="0"/>
              <a:t> moves to X</a:t>
            </a:r>
            <a:r>
              <a:rPr lang="en-US" sz="2800" baseline="-25000" dirty="0"/>
              <a:t>B</a:t>
            </a:r>
            <a:r>
              <a:rPr lang="en-US" sz="2800" dirty="0"/>
              <a:t>.</a:t>
            </a:r>
          </a:p>
          <a:p>
            <a:r>
              <a:rPr lang="en-US" sz="2800" dirty="0"/>
              <a:t>But without the IE, X</a:t>
            </a:r>
            <a:r>
              <a:rPr lang="en-US" sz="2800" baseline="-25000" dirty="0"/>
              <a:t>B</a:t>
            </a:r>
            <a:r>
              <a:rPr lang="en-US" sz="2800" dirty="0"/>
              <a:t> = X</a:t>
            </a:r>
            <a:r>
              <a:rPr lang="en-US" sz="2800" baseline="-25000" dirty="0"/>
              <a:t>C</a:t>
            </a:r>
            <a:r>
              <a:rPr lang="en-US" sz="2800" dirty="0"/>
              <a:t>.</a:t>
            </a:r>
          </a:p>
          <a:p>
            <a:r>
              <a:rPr lang="en-US" sz="2800" dirty="0"/>
              <a:t>This is because the ICs are parallel.</a:t>
            </a:r>
          </a:p>
          <a:p>
            <a:endParaRPr lang="en-US" sz="2800" dirty="0"/>
          </a:p>
          <a:p>
            <a:r>
              <a:rPr lang="en-US" sz="2800" dirty="0"/>
              <a:t>We will have </a:t>
            </a:r>
            <a:r>
              <a:rPr lang="en-US" sz="2800" b="1" dirty="0"/>
              <a:t>CV = EV = Consumer Surplus </a:t>
            </a:r>
            <a:r>
              <a:rPr lang="en-US" sz="2800" dirty="0"/>
              <a:t>in this case.</a:t>
            </a:r>
            <a:endParaRPr lang="th-TH" sz="2800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826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D5AF815-5588-4E78-B209-3D0053B4C7BF}"/>
              </a:ext>
            </a:extLst>
          </p:cNvPr>
          <p:cNvGrpSpPr/>
          <p:nvPr/>
        </p:nvGrpSpPr>
        <p:grpSpPr>
          <a:xfrm>
            <a:off x="0" y="0"/>
            <a:ext cx="9144000" cy="3765176"/>
            <a:chOff x="0" y="1546412"/>
            <a:chExt cx="9144000" cy="3765176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1E2E8D7-9F1C-4DBA-A92D-6917D91C63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546412"/>
              <a:ext cx="9144000" cy="3765176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9410814-5B82-41C4-A69F-47148E5C3EF2}"/>
                </a:ext>
              </a:extLst>
            </p:cNvPr>
            <p:cNvSpPr/>
            <p:nvPr/>
          </p:nvSpPr>
          <p:spPr>
            <a:xfrm>
              <a:off x="4715522" y="2335566"/>
              <a:ext cx="4419600" cy="2971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17285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87</Words>
  <Application>Microsoft Office PowerPoint</Application>
  <PresentationFormat>On-screen Show (4:3)</PresentationFormat>
  <Paragraphs>17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CV, EV, and Consumer Surplus in a Quasi-Linear Utility Function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74</cp:revision>
  <dcterms:created xsi:type="dcterms:W3CDTF">2010-03-18T15:11:55Z</dcterms:created>
  <dcterms:modified xsi:type="dcterms:W3CDTF">2019-09-10T21:13:48Z</dcterms:modified>
</cp:coreProperties>
</file>