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notesMasterIdLst>
    <p:notesMasterId r:id="rId14"/>
  </p:notesMasterIdLst>
  <p:sldIdLst>
    <p:sldId id="256" r:id="rId2"/>
    <p:sldId id="271" r:id="rId3"/>
    <p:sldId id="260" r:id="rId4"/>
    <p:sldId id="261" r:id="rId5"/>
    <p:sldId id="262" r:id="rId6"/>
    <p:sldId id="272" r:id="rId7"/>
    <p:sldId id="273" r:id="rId8"/>
    <p:sldId id="274" r:id="rId9"/>
    <p:sldId id="269" r:id="rId10"/>
    <p:sldId id="270" r:id="rId11"/>
    <p:sldId id="267" r:id="rId12"/>
    <p:sldId id="27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876"/>
    <p:restoredTop sz="84232"/>
  </p:normalViewPr>
  <p:slideViewPr>
    <p:cSldViewPr snapToGrid="0" snapToObjects="1">
      <p:cViewPr varScale="1">
        <p:scale>
          <a:sx n="92" d="100"/>
          <a:sy n="92" d="100"/>
        </p:scale>
        <p:origin x="192" y="4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86AF1-151D-FE44-AE5E-B887227C0910}" type="datetimeFigureOut">
              <a:rPr lang="en-US" smtClean="0"/>
              <a:t>1/14/19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5AA27-245B-4243-96DD-D8A2D294BE38}" type="slidenum">
              <a:rPr lang="en-US" smtClean="0"/>
              <a:t>‹#›</a:t>
            </a:fld>
            <a:endParaRPr lang="en-US"/>
          </a:p>
        </p:txBody>
      </p:sp>
    </p:spTree>
    <p:extLst>
      <p:ext uri="{BB962C8B-B14F-4D97-AF65-F5344CB8AC3E}">
        <p14:creationId xmlns:p14="http://schemas.microsoft.com/office/powerpoint/2010/main" val="392838102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55AA27-245B-4243-96DD-D8A2D294BE38}" type="slidenum">
              <a:rPr lang="en-US" smtClean="0"/>
              <a:t>6</a:t>
            </a:fld>
            <a:endParaRPr lang="en-US"/>
          </a:p>
        </p:txBody>
      </p:sp>
    </p:spTree>
    <p:extLst>
      <p:ext uri="{BB962C8B-B14F-4D97-AF65-F5344CB8AC3E}">
        <p14:creationId xmlns:p14="http://schemas.microsoft.com/office/powerpoint/2010/main" val="2098230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8A432C8-69A7-458B-9684-2BFA64B31948}" type="datetime2">
              <a:rPr lang="en-US" smtClean="0"/>
              <a:t>Monday, January 14, 2019</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6A3A3-94A6-4E5B-AF39-173ACA3E61CC}" type="datetime2">
              <a:rPr lang="en-US" smtClean="0"/>
              <a:t>Monday, January 14, 2019</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33D019-A32C-4EAD-B8E6-DBDA699692FD}" type="datetime2">
              <a:rPr lang="en-US" smtClean="0"/>
              <a:t>Monday, January 14, 2019</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EBA98F-560C-4997-81C4-81D4D9187EAB}" type="datetime2">
              <a:rPr lang="en-US" smtClean="0"/>
              <a:t>Monday, January 14, 2019</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0972B2-CA5C-437D-87D0-8081271A9E4B}" type="datetime2">
              <a:rPr lang="en-US" smtClean="0"/>
              <a:t>Monday, January 14, 2019</a:t>
            </a:fld>
            <a:endParaRPr lang="en-US"/>
          </a:p>
        </p:txBody>
      </p:sp>
      <p:sp>
        <p:nvSpPr>
          <p:cNvPr id="8" name="Footer Placeholder 7"/>
          <p:cNvSpPr>
            <a:spLocks noGrp="1"/>
          </p:cNvSpPr>
          <p:nvPr>
            <p:ph type="ftr" sz="quarter" idx="11"/>
          </p:nvPr>
        </p:nvSpPr>
        <p:spPr/>
        <p:txBody>
          <a:bodyPr/>
          <a:lstStyle/>
          <a:p>
            <a:pPr algn="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9CD4847-11EF-4466-A8AD-85CDB7B49118}" type="datetime2">
              <a:rPr lang="en-US" smtClean="0"/>
              <a:t>Monday, January 14, 2019</a:t>
            </a:fld>
            <a:endParaRPr lang="en-US"/>
          </a:p>
        </p:txBody>
      </p:sp>
      <p:sp>
        <p:nvSpPr>
          <p:cNvPr id="4" name="Footer Placeholder 3"/>
          <p:cNvSpPr>
            <a:spLocks noGrp="1"/>
          </p:cNvSpPr>
          <p:nvPr>
            <p:ph type="ftr" sz="quarter" idx="11"/>
          </p:nvPr>
        </p:nvSpPr>
        <p:spPr/>
        <p:txBody>
          <a:bodyPr/>
          <a:lstStyle/>
          <a:p>
            <a:pPr algn="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8457A-3AB9-4880-8A0C-9F8524491207}" type="datetime2">
              <a:rPr lang="en-US" smtClean="0"/>
              <a:t>Monday, January 14, 2019</a:t>
            </a:fld>
            <a:endParaRPr lang="en-US"/>
          </a:p>
        </p:txBody>
      </p:sp>
      <p:sp>
        <p:nvSpPr>
          <p:cNvPr id="3" name="Footer Placeholder 2"/>
          <p:cNvSpPr>
            <a:spLocks noGrp="1"/>
          </p:cNvSpPr>
          <p:nvPr>
            <p:ph type="ftr" sz="quarter" idx="11"/>
          </p:nvPr>
        </p:nvSpPr>
        <p:spPr/>
        <p:txBody>
          <a:bodyPr/>
          <a:lstStyle/>
          <a:p>
            <a:pPr algn="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E976D3-5B7F-4300-ABED-C91F1B2AE209}" type="datetime2">
              <a:rPr lang="en-US" smtClean="0"/>
              <a:t>Monday, January 14, 2019</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DC1E59-17DD-41CE-97CA-624A472382D4}" type="datetime2">
              <a:rPr lang="en-US" smtClean="0"/>
              <a:t>Monday, January 14, 2019</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C057FC-95B6-4D89-AFDA-ABA33EE921E5}" type="datetime2">
              <a:rPr lang="en-US" smtClean="0"/>
              <a:t>Monday, January 14, 2019</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4549AC-EB31-477F-92A9-B1988E232878}" type="datetime2">
              <a:rPr lang="en-US" smtClean="0"/>
              <a:t>Monday, January 14, 2019</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A80CB818-7379-467D-8E76-EF9D9074A26C}" type="datetime2">
              <a:rPr lang="en-US" smtClean="0"/>
              <a:t>Monday, January 14, 2019</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chayanee@econ.tu.ac.th"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documents.worldbank.org/curated/en/1997/07/694690/analysis-household-surveys-microeconometric-approach-development-policy"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blogs.adb.org/" TargetMode="External"/><Relationship Id="rId2" Type="http://schemas.openxmlformats.org/officeDocument/2006/relationships/hyperlink" Target="http://blogs.worldbank.org/" TargetMode="External"/><Relationship Id="rId1" Type="http://schemas.openxmlformats.org/officeDocument/2006/relationships/slideLayout" Target="../slideLayouts/slideLayout2.xml"/><Relationship Id="rId4" Type="http://schemas.openxmlformats.org/officeDocument/2006/relationships/hyperlink" Target="http://chrisblattman.co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blogs.worldbank.org/category/tags/dataviz" TargetMode="External"/><Relationship Id="rId2" Type="http://schemas.openxmlformats.org/officeDocument/2006/relationships/hyperlink" Target="http://blogs.worldbank.org/opendata/"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0148"/>
            <a:ext cx="7848600" cy="2088678"/>
          </a:xfrm>
        </p:spPr>
        <p:txBody>
          <a:bodyPr/>
          <a:lstStyle/>
          <a:p>
            <a:r>
              <a:rPr lang="en-US" sz="4400" dirty="0"/>
              <a:t>EE461</a:t>
            </a:r>
            <a:br>
              <a:rPr lang="en-US" sz="4400" dirty="0"/>
            </a:br>
            <a:r>
              <a:rPr lang="en-US" sz="4400" dirty="0"/>
              <a:t>Development microeconomics</a:t>
            </a:r>
          </a:p>
        </p:txBody>
      </p:sp>
      <p:sp>
        <p:nvSpPr>
          <p:cNvPr id="3" name="Subtitle 2"/>
          <p:cNvSpPr>
            <a:spLocks noGrp="1"/>
          </p:cNvSpPr>
          <p:nvPr>
            <p:ph type="subTitle" idx="1"/>
          </p:nvPr>
        </p:nvSpPr>
        <p:spPr>
          <a:xfrm>
            <a:off x="685800" y="3505200"/>
            <a:ext cx="7848600" cy="3032388"/>
          </a:xfrm>
        </p:spPr>
        <p:txBody>
          <a:bodyPr>
            <a:normAutofit/>
          </a:bodyPr>
          <a:lstStyle/>
          <a:p>
            <a:r>
              <a:rPr lang="en-US" dirty="0" err="1"/>
              <a:t>Chayanee</a:t>
            </a:r>
            <a:r>
              <a:rPr lang="en-US" dirty="0"/>
              <a:t> </a:t>
            </a:r>
            <a:r>
              <a:rPr lang="en-US" dirty="0" err="1"/>
              <a:t>Chawanote</a:t>
            </a:r>
            <a:endParaRPr lang="en-US" dirty="0"/>
          </a:p>
          <a:p>
            <a:r>
              <a:rPr lang="en-US" dirty="0"/>
              <a:t>Semester 2/2018 (Jan – May, 2019)</a:t>
            </a:r>
            <a:endParaRPr lang="th-TH" dirty="0"/>
          </a:p>
          <a:p>
            <a:endParaRPr lang="th-TH" sz="2000" dirty="0"/>
          </a:p>
          <a:p>
            <a:r>
              <a:rPr lang="en-US" sz="2000" dirty="0"/>
              <a:t>Office: Room 6, 4</a:t>
            </a:r>
            <a:r>
              <a:rPr lang="en-US" sz="2000" baseline="30000" dirty="0"/>
              <a:t>th</a:t>
            </a:r>
            <a:r>
              <a:rPr lang="en-US" sz="2000" dirty="0"/>
              <a:t> Floor (computer lab building)</a:t>
            </a:r>
          </a:p>
          <a:p>
            <a:r>
              <a:rPr lang="en-US" sz="2000" dirty="0"/>
              <a:t>Email: </a:t>
            </a:r>
            <a:r>
              <a:rPr lang="en-US" sz="2000" dirty="0" err="1">
                <a:hlinkClick r:id="rId2"/>
              </a:rPr>
              <a:t>chayanee@econ.tu.ac.th</a:t>
            </a:r>
            <a:endParaRPr lang="en-US" sz="2000" dirty="0"/>
          </a:p>
          <a:p>
            <a:r>
              <a:rPr lang="en-US" sz="2000" dirty="0"/>
              <a:t>Office hours: Tuesday &amp; Thursday, 2:00-3:30 PM </a:t>
            </a:r>
            <a:r>
              <a:rPr lang="en-US" sz="1800" dirty="0"/>
              <a:t>(or by appointment)</a:t>
            </a:r>
            <a:endParaRPr lang="en-US" sz="2000" dirty="0"/>
          </a:p>
          <a:p>
            <a:endParaRPr lang="en-US" dirty="0"/>
          </a:p>
        </p:txBody>
      </p:sp>
    </p:spTree>
    <p:extLst>
      <p:ext uri="{BB962C8B-B14F-4D97-AF65-F5344CB8AC3E}">
        <p14:creationId xmlns:p14="http://schemas.microsoft.com/office/powerpoint/2010/main" val="2381163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2982911" y="145489"/>
            <a:ext cx="3326694" cy="1015663"/>
          </a:xfrm>
          <a:prstGeom prst="rect">
            <a:avLst/>
          </a:prstGeom>
          <a:noFill/>
        </p:spPr>
        <p:txBody>
          <a:bodyPr wrap="square" rtlCol="0">
            <a:spAutoFit/>
          </a:bodyPr>
          <a:lstStyle/>
          <a:p>
            <a:r>
              <a:rPr lang="en-US" sz="6000" dirty="0">
                <a:latin typeface="Britannic Bold" charset="0"/>
                <a:cs typeface="Britannic Bold" charset="0"/>
              </a:rPr>
              <a:t>EE461</a:t>
            </a:r>
          </a:p>
        </p:txBody>
      </p:sp>
      <p:sp>
        <p:nvSpPr>
          <p:cNvPr id="48" name="TextBox 36"/>
          <p:cNvSpPr txBox="1">
            <a:spLocks noChangeArrowheads="1"/>
          </p:cNvSpPr>
          <p:nvPr/>
        </p:nvSpPr>
        <p:spPr bwMode="auto">
          <a:xfrm>
            <a:off x="281337" y="1358706"/>
            <a:ext cx="4184651"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2800" dirty="0">
                <a:solidFill>
                  <a:srgbClr val="4BACC6"/>
                </a:solidFill>
                <a:latin typeface="Britannic Bold" charset="0"/>
                <a:cs typeface="Britannic Bold" charset="0"/>
              </a:rPr>
              <a:t>Economic inequality and income distribution</a:t>
            </a:r>
          </a:p>
        </p:txBody>
      </p:sp>
      <p:sp>
        <p:nvSpPr>
          <p:cNvPr id="49" name="TextBox 37"/>
          <p:cNvSpPr txBox="1">
            <a:spLocks noChangeArrowheads="1"/>
          </p:cNvSpPr>
          <p:nvPr/>
        </p:nvSpPr>
        <p:spPr bwMode="auto">
          <a:xfrm>
            <a:off x="281337" y="2260079"/>
            <a:ext cx="1946275" cy="6143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3400" dirty="0">
                <a:latin typeface="Britannic Bold" charset="0"/>
                <a:cs typeface="Britannic Bold" charset="0"/>
              </a:rPr>
              <a:t>POVERTY</a:t>
            </a:r>
          </a:p>
        </p:txBody>
      </p:sp>
      <p:cxnSp>
        <p:nvCxnSpPr>
          <p:cNvPr id="52" name="Straight Connector 51"/>
          <p:cNvCxnSpPr/>
          <p:nvPr/>
        </p:nvCxnSpPr>
        <p:spPr>
          <a:xfrm>
            <a:off x="250225" y="5208723"/>
            <a:ext cx="403983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27" name="Group 26"/>
          <p:cNvGrpSpPr/>
          <p:nvPr/>
        </p:nvGrpSpPr>
        <p:grpSpPr>
          <a:xfrm>
            <a:off x="459359" y="3352301"/>
            <a:ext cx="3580578" cy="523220"/>
            <a:chOff x="459359" y="3846186"/>
            <a:chExt cx="3580578" cy="523220"/>
          </a:xfrm>
        </p:grpSpPr>
        <p:sp>
          <p:nvSpPr>
            <p:cNvPr id="51" name="TextBox 39"/>
            <p:cNvSpPr txBox="1">
              <a:spLocks noChangeArrowheads="1"/>
            </p:cNvSpPr>
            <p:nvPr/>
          </p:nvSpPr>
          <p:spPr bwMode="auto">
            <a:xfrm>
              <a:off x="802568" y="3846186"/>
              <a:ext cx="323736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2800" dirty="0">
                  <a:latin typeface="Britannic Bold" charset="0"/>
                  <a:cs typeface="Britannic Bold" charset="0"/>
                </a:rPr>
                <a:t>Education</a:t>
              </a:r>
            </a:p>
          </p:txBody>
        </p:sp>
        <p:grpSp>
          <p:nvGrpSpPr>
            <p:cNvPr id="26" name="Group 25"/>
            <p:cNvGrpSpPr/>
            <p:nvPr/>
          </p:nvGrpSpPr>
          <p:grpSpPr>
            <a:xfrm>
              <a:off x="459359" y="3989100"/>
              <a:ext cx="232532" cy="293789"/>
              <a:chOff x="8220470" y="1138656"/>
              <a:chExt cx="232532" cy="293789"/>
            </a:xfrm>
          </p:grpSpPr>
          <p:sp>
            <p:nvSpPr>
              <p:cNvPr id="113" name="Rounded Rectangle 112"/>
              <p:cNvSpPr/>
              <p:nvPr/>
            </p:nvSpPr>
            <p:spPr>
              <a:xfrm>
                <a:off x="8280218" y="1200834"/>
                <a:ext cx="98503" cy="231611"/>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14" name="Oval 113"/>
              <p:cNvSpPr/>
              <p:nvPr/>
            </p:nvSpPr>
            <p:spPr>
              <a:xfrm>
                <a:off x="8252766" y="1138656"/>
                <a:ext cx="155021" cy="149226"/>
              </a:xfrm>
              <a:prstGeom prst="ellipse">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15" name="Rounded Rectangle 114"/>
              <p:cNvSpPr/>
              <p:nvPr/>
            </p:nvSpPr>
            <p:spPr>
              <a:xfrm rot="19115001" flipH="1">
                <a:off x="8220470" y="1303426"/>
                <a:ext cx="93659" cy="29535"/>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16" name="Rounded Rectangle 115"/>
              <p:cNvSpPr/>
              <p:nvPr/>
            </p:nvSpPr>
            <p:spPr>
              <a:xfrm rot="2381177" flipH="1">
                <a:off x="8357729" y="1312753"/>
                <a:ext cx="95273" cy="31089"/>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grpSp>
      </p:grpSp>
      <p:sp>
        <p:nvSpPr>
          <p:cNvPr id="50" name="TextBox 38"/>
          <p:cNvSpPr txBox="1">
            <a:spLocks noChangeArrowheads="1"/>
          </p:cNvSpPr>
          <p:nvPr/>
        </p:nvSpPr>
        <p:spPr bwMode="auto">
          <a:xfrm>
            <a:off x="285497" y="2941969"/>
            <a:ext cx="3754441"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2800" dirty="0">
                <a:solidFill>
                  <a:srgbClr val="4BACC6"/>
                </a:solidFill>
                <a:latin typeface="Britannic Bold" charset="0"/>
                <a:cs typeface="Britannic Bold" charset="0"/>
              </a:rPr>
              <a:t>HUMAN CAPITAL</a:t>
            </a:r>
          </a:p>
        </p:txBody>
      </p:sp>
      <p:grpSp>
        <p:nvGrpSpPr>
          <p:cNvPr id="121" name="Group 120"/>
          <p:cNvGrpSpPr/>
          <p:nvPr/>
        </p:nvGrpSpPr>
        <p:grpSpPr>
          <a:xfrm>
            <a:off x="3038745" y="2941969"/>
            <a:ext cx="360102" cy="455448"/>
            <a:chOff x="8549890" y="732950"/>
            <a:chExt cx="360102" cy="455448"/>
          </a:xfrm>
        </p:grpSpPr>
        <p:sp>
          <p:nvSpPr>
            <p:cNvPr id="122" name="Rounded Rectangle 121"/>
            <p:cNvSpPr/>
            <p:nvPr/>
          </p:nvSpPr>
          <p:spPr>
            <a:xfrm>
              <a:off x="8643549" y="827770"/>
              <a:ext cx="151792" cy="360628"/>
            </a:xfrm>
            <a:prstGeom prst="round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23" name="Oval 122"/>
            <p:cNvSpPr/>
            <p:nvPr/>
          </p:nvSpPr>
          <p:spPr>
            <a:xfrm>
              <a:off x="8601564" y="732950"/>
              <a:ext cx="240606" cy="230056"/>
            </a:xfrm>
            <a:prstGeom prst="ellipse">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24" name="Rounded Rectangle 123"/>
            <p:cNvSpPr/>
            <p:nvPr/>
          </p:nvSpPr>
          <p:spPr>
            <a:xfrm rot="19115001" flipH="1">
              <a:off x="8549890" y="987877"/>
              <a:ext cx="146948" cy="45078"/>
            </a:xfrm>
            <a:prstGeom prst="round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25" name="Rounded Rectangle 124"/>
            <p:cNvSpPr/>
            <p:nvPr/>
          </p:nvSpPr>
          <p:spPr>
            <a:xfrm rot="2381177" flipH="1">
              <a:off x="8763044" y="1003421"/>
              <a:ext cx="146948" cy="46633"/>
            </a:xfrm>
            <a:prstGeom prst="roundRect">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grpSp>
      <p:cxnSp>
        <p:nvCxnSpPr>
          <p:cNvPr id="126" name="Straight Connector 125"/>
          <p:cNvCxnSpPr/>
          <p:nvPr/>
        </p:nvCxnSpPr>
        <p:spPr>
          <a:xfrm>
            <a:off x="281337" y="2883047"/>
            <a:ext cx="403983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127" name="Group 126"/>
          <p:cNvGrpSpPr/>
          <p:nvPr/>
        </p:nvGrpSpPr>
        <p:grpSpPr>
          <a:xfrm>
            <a:off x="451434" y="3794284"/>
            <a:ext cx="3580578" cy="523220"/>
            <a:chOff x="459359" y="3846186"/>
            <a:chExt cx="3580578" cy="523220"/>
          </a:xfrm>
        </p:grpSpPr>
        <p:sp>
          <p:nvSpPr>
            <p:cNvPr id="128" name="TextBox 39"/>
            <p:cNvSpPr txBox="1">
              <a:spLocks noChangeArrowheads="1"/>
            </p:cNvSpPr>
            <p:nvPr/>
          </p:nvSpPr>
          <p:spPr bwMode="auto">
            <a:xfrm>
              <a:off x="802568" y="3846186"/>
              <a:ext cx="323736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2800" dirty="0">
                  <a:latin typeface="Britannic Bold" charset="0"/>
                  <a:cs typeface="Britannic Bold" charset="0"/>
                </a:rPr>
                <a:t>Health</a:t>
              </a:r>
            </a:p>
          </p:txBody>
        </p:sp>
        <p:grpSp>
          <p:nvGrpSpPr>
            <p:cNvPr id="129" name="Group 128"/>
            <p:cNvGrpSpPr/>
            <p:nvPr/>
          </p:nvGrpSpPr>
          <p:grpSpPr>
            <a:xfrm>
              <a:off x="459359" y="3989100"/>
              <a:ext cx="232532" cy="293789"/>
              <a:chOff x="8220470" y="1138656"/>
              <a:chExt cx="232532" cy="293789"/>
            </a:xfrm>
          </p:grpSpPr>
          <p:sp>
            <p:nvSpPr>
              <p:cNvPr id="130" name="Rounded Rectangle 129"/>
              <p:cNvSpPr/>
              <p:nvPr/>
            </p:nvSpPr>
            <p:spPr>
              <a:xfrm>
                <a:off x="8280218" y="1200834"/>
                <a:ext cx="98503" cy="231611"/>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31" name="Oval 130"/>
              <p:cNvSpPr/>
              <p:nvPr/>
            </p:nvSpPr>
            <p:spPr>
              <a:xfrm>
                <a:off x="8252766" y="1138656"/>
                <a:ext cx="155021" cy="149226"/>
              </a:xfrm>
              <a:prstGeom prst="ellipse">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32" name="Rounded Rectangle 131"/>
              <p:cNvSpPr/>
              <p:nvPr/>
            </p:nvSpPr>
            <p:spPr>
              <a:xfrm rot="19115001" flipH="1">
                <a:off x="8220470" y="1303426"/>
                <a:ext cx="93659" cy="29535"/>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33" name="Rounded Rectangle 132"/>
              <p:cNvSpPr/>
              <p:nvPr/>
            </p:nvSpPr>
            <p:spPr>
              <a:xfrm rot="2381177" flipH="1">
                <a:off x="8357729" y="1312753"/>
                <a:ext cx="95273" cy="31089"/>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grpSp>
      </p:grpSp>
      <p:grpSp>
        <p:nvGrpSpPr>
          <p:cNvPr id="134" name="Group 133"/>
          <p:cNvGrpSpPr/>
          <p:nvPr/>
        </p:nvGrpSpPr>
        <p:grpSpPr>
          <a:xfrm>
            <a:off x="451434" y="4218727"/>
            <a:ext cx="3580578" cy="523220"/>
            <a:chOff x="459359" y="3846186"/>
            <a:chExt cx="3580578" cy="523220"/>
          </a:xfrm>
        </p:grpSpPr>
        <p:sp>
          <p:nvSpPr>
            <p:cNvPr id="135" name="TextBox 39"/>
            <p:cNvSpPr txBox="1">
              <a:spLocks noChangeArrowheads="1"/>
            </p:cNvSpPr>
            <p:nvPr/>
          </p:nvSpPr>
          <p:spPr bwMode="auto">
            <a:xfrm>
              <a:off x="802568" y="3846186"/>
              <a:ext cx="323736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2800" dirty="0">
                  <a:latin typeface="Britannic Bold" charset="0"/>
                  <a:cs typeface="Britannic Bold" charset="0"/>
                </a:rPr>
                <a:t>Population</a:t>
              </a:r>
            </a:p>
          </p:txBody>
        </p:sp>
        <p:grpSp>
          <p:nvGrpSpPr>
            <p:cNvPr id="136" name="Group 135"/>
            <p:cNvGrpSpPr/>
            <p:nvPr/>
          </p:nvGrpSpPr>
          <p:grpSpPr>
            <a:xfrm>
              <a:off x="459359" y="3989100"/>
              <a:ext cx="232532" cy="293789"/>
              <a:chOff x="8220470" y="1138656"/>
              <a:chExt cx="232532" cy="293789"/>
            </a:xfrm>
          </p:grpSpPr>
          <p:sp>
            <p:nvSpPr>
              <p:cNvPr id="137" name="Rounded Rectangle 136"/>
              <p:cNvSpPr/>
              <p:nvPr/>
            </p:nvSpPr>
            <p:spPr>
              <a:xfrm>
                <a:off x="8280218" y="1200834"/>
                <a:ext cx="98503" cy="231611"/>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38" name="Oval 137"/>
              <p:cNvSpPr/>
              <p:nvPr/>
            </p:nvSpPr>
            <p:spPr>
              <a:xfrm>
                <a:off x="8252766" y="1138656"/>
                <a:ext cx="155021" cy="149226"/>
              </a:xfrm>
              <a:prstGeom prst="ellipse">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39" name="Rounded Rectangle 138"/>
              <p:cNvSpPr/>
              <p:nvPr/>
            </p:nvSpPr>
            <p:spPr>
              <a:xfrm rot="19115001" flipH="1">
                <a:off x="8220470" y="1303426"/>
                <a:ext cx="93659" cy="29535"/>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40" name="Rounded Rectangle 139"/>
              <p:cNvSpPr/>
              <p:nvPr/>
            </p:nvSpPr>
            <p:spPr>
              <a:xfrm rot="2381177" flipH="1">
                <a:off x="8357729" y="1312753"/>
                <a:ext cx="95273" cy="31089"/>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grpSp>
      </p:grpSp>
      <p:grpSp>
        <p:nvGrpSpPr>
          <p:cNvPr id="141" name="Group 140"/>
          <p:cNvGrpSpPr/>
          <p:nvPr/>
        </p:nvGrpSpPr>
        <p:grpSpPr>
          <a:xfrm>
            <a:off x="437323" y="4643170"/>
            <a:ext cx="3580578" cy="523220"/>
            <a:chOff x="459359" y="3832075"/>
            <a:chExt cx="3580578" cy="523220"/>
          </a:xfrm>
        </p:grpSpPr>
        <p:sp>
          <p:nvSpPr>
            <p:cNvPr id="142" name="TextBox 39"/>
            <p:cNvSpPr txBox="1">
              <a:spLocks noChangeArrowheads="1"/>
            </p:cNvSpPr>
            <p:nvPr/>
          </p:nvSpPr>
          <p:spPr bwMode="auto">
            <a:xfrm>
              <a:off x="802568" y="3832075"/>
              <a:ext cx="323736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2800" dirty="0">
                  <a:latin typeface="Britannic Bold" charset="0"/>
                  <a:cs typeface="Britannic Bold" charset="0"/>
                </a:rPr>
                <a:t>Gender</a:t>
              </a:r>
            </a:p>
          </p:txBody>
        </p:sp>
        <p:grpSp>
          <p:nvGrpSpPr>
            <p:cNvPr id="143" name="Group 142"/>
            <p:cNvGrpSpPr/>
            <p:nvPr/>
          </p:nvGrpSpPr>
          <p:grpSpPr>
            <a:xfrm>
              <a:off x="459359" y="3989100"/>
              <a:ext cx="232532" cy="293789"/>
              <a:chOff x="8220470" y="1138656"/>
              <a:chExt cx="232532" cy="293789"/>
            </a:xfrm>
          </p:grpSpPr>
          <p:sp>
            <p:nvSpPr>
              <p:cNvPr id="144" name="Rounded Rectangle 143"/>
              <p:cNvSpPr/>
              <p:nvPr/>
            </p:nvSpPr>
            <p:spPr>
              <a:xfrm>
                <a:off x="8280218" y="1200834"/>
                <a:ext cx="98503" cy="231611"/>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45" name="Oval 144"/>
              <p:cNvSpPr/>
              <p:nvPr/>
            </p:nvSpPr>
            <p:spPr>
              <a:xfrm>
                <a:off x="8252766" y="1138656"/>
                <a:ext cx="155021" cy="149226"/>
              </a:xfrm>
              <a:prstGeom prst="ellipse">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46" name="Rounded Rectangle 145"/>
              <p:cNvSpPr/>
              <p:nvPr/>
            </p:nvSpPr>
            <p:spPr>
              <a:xfrm rot="19115001" flipH="1">
                <a:off x="8220470" y="1303426"/>
                <a:ext cx="93659" cy="29535"/>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sp>
            <p:nvSpPr>
              <p:cNvPr id="147" name="Rounded Rectangle 146"/>
              <p:cNvSpPr/>
              <p:nvPr/>
            </p:nvSpPr>
            <p:spPr>
              <a:xfrm rot="2381177" flipH="1">
                <a:off x="8357729" y="1312753"/>
                <a:ext cx="95273" cy="31089"/>
              </a:xfrm>
              <a:prstGeom prst="roundRect">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4BACC6"/>
                  </a:solidFill>
                </a:endParaRPr>
              </a:p>
            </p:txBody>
          </p:sp>
        </p:grpSp>
      </p:grpSp>
      <p:grpSp>
        <p:nvGrpSpPr>
          <p:cNvPr id="157" name="Group 156"/>
          <p:cNvGrpSpPr/>
          <p:nvPr/>
        </p:nvGrpSpPr>
        <p:grpSpPr>
          <a:xfrm>
            <a:off x="1810100" y="1117407"/>
            <a:ext cx="5311775" cy="42863"/>
            <a:chOff x="1919542" y="4471811"/>
            <a:chExt cx="5311775" cy="42863"/>
          </a:xfrm>
        </p:grpSpPr>
        <p:cxnSp>
          <p:nvCxnSpPr>
            <p:cNvPr id="158" name="Straight Connector 157"/>
            <p:cNvCxnSpPr/>
            <p:nvPr/>
          </p:nvCxnSpPr>
          <p:spPr>
            <a:xfrm>
              <a:off x="2281492" y="4471811"/>
              <a:ext cx="4595812" cy="0"/>
            </a:xfrm>
            <a:prstGeom prst="line">
              <a:avLst/>
            </a:prstGeom>
            <a:ln>
              <a:solidFill>
                <a:srgbClr val="4BACC6"/>
              </a:solidFill>
            </a:ln>
            <a:effectLst/>
          </p:spPr>
          <p:style>
            <a:lnRef idx="2">
              <a:schemeClr val="accent1"/>
            </a:lnRef>
            <a:fillRef idx="0">
              <a:schemeClr val="accent1"/>
            </a:fillRef>
            <a:effectRef idx="1">
              <a:schemeClr val="accent1"/>
            </a:effectRef>
            <a:fontRef idx="minor">
              <a:schemeClr val="tx1"/>
            </a:fontRef>
          </p:style>
        </p:cxnSp>
        <p:cxnSp>
          <p:nvCxnSpPr>
            <p:cNvPr id="159" name="Straight Connector 158"/>
            <p:cNvCxnSpPr/>
            <p:nvPr/>
          </p:nvCxnSpPr>
          <p:spPr>
            <a:xfrm>
              <a:off x="1919542" y="4514674"/>
              <a:ext cx="5311775" cy="0"/>
            </a:xfrm>
            <a:prstGeom prst="line">
              <a:avLst/>
            </a:prstGeom>
            <a:ln>
              <a:solidFill>
                <a:schemeClr val="tx1"/>
              </a:solidFill>
            </a:ln>
          </p:spPr>
          <p:style>
            <a:lnRef idx="1">
              <a:schemeClr val="accent5"/>
            </a:lnRef>
            <a:fillRef idx="0">
              <a:schemeClr val="accent5"/>
            </a:fillRef>
            <a:effectRef idx="0">
              <a:schemeClr val="accent5"/>
            </a:effectRef>
            <a:fontRef idx="minor">
              <a:schemeClr val="tx1"/>
            </a:fontRef>
          </p:style>
        </p:cxnSp>
      </p:grpSp>
      <p:sp>
        <p:nvSpPr>
          <p:cNvPr id="160" name="TextBox 36"/>
          <p:cNvSpPr txBox="1">
            <a:spLocks noChangeArrowheads="1"/>
          </p:cNvSpPr>
          <p:nvPr/>
        </p:nvSpPr>
        <p:spPr bwMode="auto">
          <a:xfrm>
            <a:off x="4675536" y="2463486"/>
            <a:ext cx="4355575" cy="5847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3200" dirty="0">
                <a:solidFill>
                  <a:srgbClr val="4BACC6"/>
                </a:solidFill>
                <a:latin typeface="Britannic Bold" charset="0"/>
                <a:cs typeface="Britannic Bold" charset="0"/>
              </a:rPr>
              <a:t>FIRM and development</a:t>
            </a:r>
          </a:p>
        </p:txBody>
      </p:sp>
      <p:sp>
        <p:nvSpPr>
          <p:cNvPr id="162" name="TextBox 37"/>
          <p:cNvSpPr txBox="1">
            <a:spLocks noChangeArrowheads="1"/>
          </p:cNvSpPr>
          <p:nvPr/>
        </p:nvSpPr>
        <p:spPr bwMode="auto">
          <a:xfrm>
            <a:off x="4675535" y="1362745"/>
            <a:ext cx="3974575" cy="11387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3400" dirty="0">
                <a:latin typeface="Britannic Bold" charset="0"/>
                <a:cs typeface="Britannic Bold" charset="0"/>
              </a:rPr>
              <a:t>Agriculture in modern world</a:t>
            </a:r>
          </a:p>
        </p:txBody>
      </p:sp>
      <p:sp>
        <p:nvSpPr>
          <p:cNvPr id="166" name="Round Diagonal Corner Rectangle 165"/>
          <p:cNvSpPr/>
          <p:nvPr/>
        </p:nvSpPr>
        <p:spPr>
          <a:xfrm>
            <a:off x="4865511" y="3220200"/>
            <a:ext cx="3550176" cy="768900"/>
          </a:xfrm>
          <a:prstGeom prst="round2Diag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2400" dirty="0">
                <a:latin typeface="Britannic Bold"/>
                <a:cs typeface="Britannic Bold"/>
              </a:rPr>
              <a:t>Consumption smoothing</a:t>
            </a:r>
          </a:p>
        </p:txBody>
      </p:sp>
      <p:sp>
        <p:nvSpPr>
          <p:cNvPr id="167" name="Round Diagonal Corner Rectangle 166"/>
          <p:cNvSpPr/>
          <p:nvPr/>
        </p:nvSpPr>
        <p:spPr>
          <a:xfrm>
            <a:off x="4865511" y="4051278"/>
            <a:ext cx="3550176" cy="802444"/>
          </a:xfrm>
          <a:prstGeom prst="round2DiagRect">
            <a:avLst/>
          </a:prstGeom>
          <a:solidFill>
            <a:schemeClr val="bg1"/>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2800" dirty="0">
                <a:solidFill>
                  <a:schemeClr val="tx1"/>
                </a:solidFill>
                <a:latin typeface="Britannic Bold"/>
                <a:cs typeface="Britannic Bold"/>
              </a:rPr>
              <a:t>Saving behavior</a:t>
            </a:r>
          </a:p>
        </p:txBody>
      </p:sp>
      <p:sp>
        <p:nvSpPr>
          <p:cNvPr id="168" name="Round Diagonal Corner Rectangle 167"/>
          <p:cNvSpPr/>
          <p:nvPr/>
        </p:nvSpPr>
        <p:spPr>
          <a:xfrm>
            <a:off x="4887913" y="4957200"/>
            <a:ext cx="2233962" cy="714250"/>
          </a:xfrm>
          <a:prstGeom prst="round2Diag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2400" dirty="0">
                <a:latin typeface="Britannic Bold"/>
                <a:cs typeface="Britannic Bold"/>
              </a:rPr>
              <a:t>CREDIT</a:t>
            </a:r>
          </a:p>
        </p:txBody>
      </p:sp>
      <p:sp>
        <p:nvSpPr>
          <p:cNvPr id="169" name="Round Diagonal Corner Rectangle 168"/>
          <p:cNvSpPr/>
          <p:nvPr/>
        </p:nvSpPr>
        <p:spPr>
          <a:xfrm>
            <a:off x="4865511" y="5769879"/>
            <a:ext cx="2256364" cy="802444"/>
          </a:xfrm>
          <a:prstGeom prst="round2DiagRect">
            <a:avLst/>
          </a:prstGeom>
          <a:solidFill>
            <a:schemeClr val="bg1"/>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sz="2800" dirty="0">
                <a:solidFill>
                  <a:schemeClr val="tx1"/>
                </a:solidFill>
                <a:latin typeface="Britannic Bold"/>
                <a:cs typeface="Britannic Bold"/>
              </a:rPr>
              <a:t>Insurance</a:t>
            </a:r>
          </a:p>
        </p:txBody>
      </p:sp>
      <p:sp>
        <p:nvSpPr>
          <p:cNvPr id="170" name="Teardrop 169"/>
          <p:cNvSpPr/>
          <p:nvPr/>
        </p:nvSpPr>
        <p:spPr>
          <a:xfrm rot="16200000">
            <a:off x="7227127" y="4867119"/>
            <a:ext cx="1643347" cy="1767064"/>
          </a:xfrm>
          <a:prstGeom prst="teardrop">
            <a:avLst/>
          </a:prstGeom>
          <a:solidFill>
            <a:srgbClr val="4BACC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9" name="TextBox 28"/>
          <p:cNvSpPr txBox="1"/>
          <p:nvPr/>
        </p:nvSpPr>
        <p:spPr>
          <a:xfrm>
            <a:off x="7296503" y="4945926"/>
            <a:ext cx="1607608" cy="1569660"/>
          </a:xfrm>
          <a:prstGeom prst="rect">
            <a:avLst/>
          </a:prstGeom>
          <a:noFill/>
        </p:spPr>
        <p:txBody>
          <a:bodyPr wrap="square" rtlCol="0">
            <a:spAutoFit/>
          </a:bodyPr>
          <a:lstStyle/>
          <a:p>
            <a:r>
              <a:rPr lang="en-US" sz="2400" dirty="0">
                <a:latin typeface="Britannic Bold"/>
                <a:cs typeface="Britannic Bold"/>
              </a:rPr>
              <a:t>MARKET FAILURE in RURAL </a:t>
            </a:r>
          </a:p>
          <a:p>
            <a:r>
              <a:rPr lang="en-US" sz="2400" dirty="0">
                <a:latin typeface="Britannic Bold"/>
                <a:cs typeface="Britannic Bold"/>
              </a:rPr>
              <a:t>    AREA</a:t>
            </a:r>
          </a:p>
        </p:txBody>
      </p:sp>
      <p:sp>
        <p:nvSpPr>
          <p:cNvPr id="171" name="TextBox 36"/>
          <p:cNvSpPr txBox="1">
            <a:spLocks noChangeArrowheads="1"/>
          </p:cNvSpPr>
          <p:nvPr/>
        </p:nvSpPr>
        <p:spPr bwMode="auto">
          <a:xfrm>
            <a:off x="225597" y="5254792"/>
            <a:ext cx="4355575"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US" sz="3200" dirty="0">
                <a:solidFill>
                  <a:srgbClr val="4BACC6"/>
                </a:solidFill>
                <a:latin typeface="Britannic Bold" charset="0"/>
                <a:cs typeface="Britannic Bold" charset="0"/>
              </a:rPr>
              <a:t>POLITICAL ECONOMY</a:t>
            </a:r>
          </a:p>
          <a:p>
            <a:r>
              <a:rPr lang="en-US" sz="3200" dirty="0">
                <a:solidFill>
                  <a:srgbClr val="4BACC6"/>
                </a:solidFill>
                <a:latin typeface="Britannic Bold" charset="0"/>
                <a:cs typeface="Britannic Bold" charset="0"/>
              </a:rPr>
              <a:t>and </a:t>
            </a:r>
            <a:r>
              <a:rPr lang="en-US" sz="3200" dirty="0">
                <a:solidFill>
                  <a:srgbClr val="000000"/>
                </a:solidFill>
                <a:latin typeface="Britannic Bold" charset="0"/>
                <a:cs typeface="Britannic Bold" charset="0"/>
              </a:rPr>
              <a:t>Corruption</a:t>
            </a:r>
          </a:p>
        </p:txBody>
      </p:sp>
      <p:cxnSp>
        <p:nvCxnSpPr>
          <p:cNvPr id="172" name="Straight Connector 171"/>
          <p:cNvCxnSpPr/>
          <p:nvPr/>
        </p:nvCxnSpPr>
        <p:spPr>
          <a:xfrm>
            <a:off x="236114" y="6501475"/>
            <a:ext cx="403983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7628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Recommended Textbooks</a:t>
            </a:r>
            <a:endParaRPr lang="en-US" sz="3200" dirty="0"/>
          </a:p>
        </p:txBody>
      </p:sp>
      <p:sp>
        <p:nvSpPr>
          <p:cNvPr id="3" name="Content Placeholder 2"/>
          <p:cNvSpPr>
            <a:spLocks noGrp="1"/>
          </p:cNvSpPr>
          <p:nvPr>
            <p:ph idx="1"/>
          </p:nvPr>
        </p:nvSpPr>
        <p:spPr/>
        <p:txBody>
          <a:bodyPr>
            <a:normAutofit/>
          </a:bodyPr>
          <a:lstStyle/>
          <a:p>
            <a:pPr lvl="0"/>
            <a:r>
              <a:rPr lang="en-US" sz="2000" dirty="0"/>
              <a:t>Ray, </a:t>
            </a:r>
            <a:r>
              <a:rPr lang="en-US" sz="2000" dirty="0" err="1"/>
              <a:t>Debraj</a:t>
            </a:r>
            <a:r>
              <a:rPr lang="en-US" sz="2000" dirty="0"/>
              <a:t>. (1998). Development Economics, Princeton University Press. [HD75 .R39]</a:t>
            </a:r>
          </a:p>
          <a:p>
            <a:pPr lvl="0"/>
            <a:r>
              <a:rPr lang="en-US" sz="2000" dirty="0"/>
              <a:t>[MR] Meier, Gerald M., and Rauch, James E. (2005). Leading Issues in Economic Development, 8</a:t>
            </a:r>
            <a:r>
              <a:rPr lang="en-US" sz="2000" baseline="30000" dirty="0"/>
              <a:t>th</a:t>
            </a:r>
            <a:r>
              <a:rPr lang="en-US" sz="2000" dirty="0"/>
              <a:t> Edition, Oxford University Press. [HD82 .M42 2005]</a:t>
            </a:r>
          </a:p>
          <a:p>
            <a:r>
              <a:rPr lang="en-US" sz="2000" dirty="0" err="1"/>
              <a:t>Todaro</a:t>
            </a:r>
            <a:r>
              <a:rPr lang="en-US" sz="2000" dirty="0"/>
              <a:t>, Michael P., and Smith, Stephen C. (2012). Economic Development, 11</a:t>
            </a:r>
            <a:r>
              <a:rPr lang="en-US" sz="2000" baseline="30000" dirty="0"/>
              <a:t>th</a:t>
            </a:r>
            <a:r>
              <a:rPr lang="en-US" sz="2000" dirty="0"/>
              <a:t> Edition.</a:t>
            </a:r>
          </a:p>
          <a:p>
            <a:r>
              <a:rPr lang="en-US" sz="2000" dirty="0"/>
              <a:t>Deaton, Angus. (1997). The Analysis of Household Surveys: A </a:t>
            </a:r>
            <a:r>
              <a:rPr lang="en-US" sz="2000" dirty="0" err="1"/>
              <a:t>Microeconometric</a:t>
            </a:r>
            <a:r>
              <a:rPr lang="en-US" sz="2000" dirty="0"/>
              <a:t> Approach to Development Policy, The Johns Hopkins University Press. [You can download The World Bank published version here: </a:t>
            </a:r>
            <a:r>
              <a:rPr lang="en-US" sz="2000" u="sng" dirty="0">
                <a:hlinkClick r:id="rId2"/>
              </a:rPr>
              <a:t>http://documents.worldbank.org/curated/en/1997/07/694690/analysis-household-surveys-microeconometric-approach-development-policy</a:t>
            </a:r>
            <a:r>
              <a:rPr lang="en-US" sz="2000" u="sng" dirty="0"/>
              <a:t>]</a:t>
            </a:r>
            <a:r>
              <a:rPr lang="en-US" sz="2000" dirty="0"/>
              <a:t> </a:t>
            </a:r>
          </a:p>
        </p:txBody>
      </p:sp>
    </p:spTree>
    <p:extLst>
      <p:ext uri="{BB962C8B-B14F-4D97-AF65-F5344CB8AC3E}">
        <p14:creationId xmlns:p14="http://schemas.microsoft.com/office/powerpoint/2010/main" val="4003997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533400"/>
            <a:ext cx="8229600" cy="990600"/>
          </a:xfrm>
        </p:spPr>
        <p:txBody>
          <a:bodyPr>
            <a:normAutofit/>
          </a:bodyPr>
          <a:lstStyle/>
          <a:p>
            <a:r>
              <a:rPr lang="en-US" sz="3200" b="1" dirty="0"/>
              <a:t>Recommended Textbooks</a:t>
            </a:r>
            <a:endParaRPr lang="en-US" sz="3200" dirty="0"/>
          </a:p>
        </p:txBody>
      </p:sp>
      <p:pic>
        <p:nvPicPr>
          <p:cNvPr id="5" name="Picture 4"/>
          <p:cNvPicPr>
            <a:picLocks noChangeAspect="1"/>
          </p:cNvPicPr>
          <p:nvPr/>
        </p:nvPicPr>
        <p:blipFill>
          <a:blip r:embed="rId2"/>
          <a:stretch>
            <a:fillRect/>
          </a:stretch>
        </p:blipFill>
        <p:spPr>
          <a:xfrm>
            <a:off x="457200" y="1654771"/>
            <a:ext cx="2652497" cy="3536186"/>
          </a:xfrm>
          <a:prstGeom prst="rect">
            <a:avLst/>
          </a:prstGeom>
        </p:spPr>
      </p:pic>
      <p:pic>
        <p:nvPicPr>
          <p:cNvPr id="6" name="Picture 5"/>
          <p:cNvPicPr>
            <a:picLocks noChangeAspect="1"/>
          </p:cNvPicPr>
          <p:nvPr/>
        </p:nvPicPr>
        <p:blipFill>
          <a:blip r:embed="rId3"/>
          <a:stretch>
            <a:fillRect/>
          </a:stretch>
        </p:blipFill>
        <p:spPr>
          <a:xfrm>
            <a:off x="3457007" y="1654772"/>
            <a:ext cx="2622441" cy="3536185"/>
          </a:xfrm>
          <a:prstGeom prst="rect">
            <a:avLst/>
          </a:prstGeom>
        </p:spPr>
      </p:pic>
      <p:pic>
        <p:nvPicPr>
          <p:cNvPr id="2" name="Picture 1" descr="Todaro.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5259" y="1684299"/>
            <a:ext cx="2618546" cy="3492852"/>
          </a:xfrm>
          <a:prstGeom prst="rect">
            <a:avLst/>
          </a:prstGeom>
        </p:spPr>
      </p:pic>
    </p:spTree>
    <p:extLst>
      <p:ext uri="{BB962C8B-B14F-4D97-AF65-F5344CB8AC3E}">
        <p14:creationId xmlns:p14="http://schemas.microsoft.com/office/powerpoint/2010/main" val="972823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02916"/>
          </a:xfrm>
        </p:spPr>
        <p:txBody>
          <a:bodyPr>
            <a:normAutofit fontScale="90000"/>
          </a:bodyPr>
          <a:lstStyle/>
          <a:p>
            <a:r>
              <a:rPr lang="en-US" dirty="0"/>
              <a:t>Semester plan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87809367"/>
              </p:ext>
            </p:extLst>
          </p:nvPr>
        </p:nvGraphicFramePr>
        <p:xfrm>
          <a:off x="457200" y="1350963"/>
          <a:ext cx="8229600" cy="5308600"/>
        </p:xfrm>
        <a:graphic>
          <a:graphicData uri="http://schemas.openxmlformats.org/drawingml/2006/table">
            <a:tbl>
              <a:tblPr firstRow="1" bandRow="1">
                <a:tableStyleId>{5C22544A-7EE6-4342-B048-85BDC9FD1C3A}</a:tableStyleId>
              </a:tblPr>
              <a:tblGrid>
                <a:gridCol w="2234749">
                  <a:extLst>
                    <a:ext uri="{9D8B030D-6E8A-4147-A177-3AD203B41FA5}">
                      <a16:colId xmlns:a16="http://schemas.microsoft.com/office/drawing/2014/main" val="20000"/>
                    </a:ext>
                  </a:extLst>
                </a:gridCol>
                <a:gridCol w="5994851">
                  <a:extLst>
                    <a:ext uri="{9D8B030D-6E8A-4147-A177-3AD203B41FA5}">
                      <a16:colId xmlns:a16="http://schemas.microsoft.com/office/drawing/2014/main" val="20001"/>
                    </a:ext>
                  </a:extLst>
                </a:gridCol>
              </a:tblGrid>
              <a:tr h="370840">
                <a:tc>
                  <a:txBody>
                    <a:bodyPr/>
                    <a:lstStyle/>
                    <a:p>
                      <a:pPr marL="0" marR="0" algn="ctr">
                        <a:spcBef>
                          <a:spcPts val="0"/>
                        </a:spcBef>
                        <a:spcAft>
                          <a:spcPts val="0"/>
                        </a:spcAft>
                      </a:pPr>
                      <a:r>
                        <a:rPr lang="en-US" sz="1800" dirty="0">
                          <a:effectLst/>
                          <a:latin typeface="Times New Roman"/>
                          <a:ea typeface="ＭＳ 明朝"/>
                          <a:cs typeface="Times New Roman"/>
                        </a:rPr>
                        <a:t>Date</a:t>
                      </a:r>
                      <a:endParaRPr lang="en-US" sz="1800" dirty="0">
                        <a:effectLst/>
                        <a:latin typeface="Cambria"/>
                        <a:ea typeface="ＭＳ 明朝"/>
                        <a:cs typeface="Times New Roman"/>
                      </a:endParaRPr>
                    </a:p>
                  </a:txBody>
                  <a:tcPr marL="68580" marR="68580" marT="0" marB="0"/>
                </a:tc>
                <a:tc>
                  <a:txBody>
                    <a:bodyPr/>
                    <a:lstStyle/>
                    <a:p>
                      <a:pPr marL="0" marR="0" algn="ctr">
                        <a:spcBef>
                          <a:spcPts val="0"/>
                        </a:spcBef>
                        <a:spcAft>
                          <a:spcPts val="0"/>
                        </a:spcAft>
                      </a:pPr>
                      <a:r>
                        <a:rPr lang="en-US" sz="1800" dirty="0">
                          <a:effectLst/>
                          <a:latin typeface="Times New Roman"/>
                          <a:ea typeface="ＭＳ 明朝"/>
                          <a:cs typeface="Times New Roman"/>
                        </a:rPr>
                        <a:t>Topics</a:t>
                      </a:r>
                      <a:endParaRPr lang="en-US" sz="1800" dirty="0">
                        <a:effectLst/>
                        <a:latin typeface="Cambria"/>
                        <a:ea typeface="ＭＳ 明朝"/>
                        <a:cs typeface="Times New Roman"/>
                      </a:endParaRPr>
                    </a:p>
                  </a:txBody>
                  <a:tcPr marL="68580" marR="68580" marT="0" marB="0"/>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Week 1</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kern="1200" dirty="0">
                        <a:solidFill>
                          <a:schemeClr val="dk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1. Economic Development: Overview</a:t>
                      </a:r>
                      <a:r>
                        <a:rPr lang="th-TH" sz="1800" b="1" kern="1200" dirty="0">
                          <a:solidFill>
                            <a:schemeClr val="dk1"/>
                          </a:solidFill>
                          <a:effectLst/>
                          <a:latin typeface="+mn-lt"/>
                          <a:ea typeface="+mn-ea"/>
                          <a:cs typeface="+mn-cs"/>
                        </a:rPr>
                        <a:t> </a:t>
                      </a:r>
                      <a:r>
                        <a:rPr lang="en-US" sz="1800" b="1" kern="1200" dirty="0">
                          <a:solidFill>
                            <a:schemeClr val="dk1"/>
                          </a:solidFill>
                          <a:effectLst/>
                          <a:latin typeface="+mn-lt"/>
                          <a:ea typeface="+mn-ea"/>
                          <a:cs typeface="+mn-cs"/>
                        </a:rPr>
                        <a:t>&amp; Data Basic</a:t>
                      </a:r>
                      <a:endParaRPr lang="en-US" sz="1800" kern="1200" dirty="0">
                        <a:solidFill>
                          <a:schemeClr val="dk1"/>
                        </a:solidFill>
                        <a:effectLst/>
                        <a:latin typeface="+mn-lt"/>
                        <a:ea typeface="+mn-ea"/>
                        <a:cs typeface="+mn-cs"/>
                      </a:endParaRPr>
                    </a:p>
                    <a:p>
                      <a:endParaRPr lang="en-US" dirty="0"/>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Week 2-3</a:t>
                      </a:r>
                    </a:p>
                    <a:p>
                      <a:endParaRPr lang="en-US" dirty="0"/>
                    </a:p>
                    <a:p>
                      <a:r>
                        <a:rPr lang="en-US" dirty="0"/>
                        <a:t>*No class on Jan 24</a:t>
                      </a:r>
                    </a:p>
                    <a:p>
                      <a:r>
                        <a:rPr lang="en-US" dirty="0"/>
                        <a:t>But assignment on Econ Symposium</a:t>
                      </a:r>
                    </a:p>
                  </a:txBody>
                  <a:tcPr/>
                </a:tc>
                <a:tc>
                  <a:txBody>
                    <a:bodyPr/>
                    <a:lstStyle/>
                    <a:p>
                      <a:r>
                        <a:rPr lang="en-US" sz="1800" b="1" kern="1200" dirty="0">
                          <a:solidFill>
                            <a:schemeClr val="dk1"/>
                          </a:solidFill>
                          <a:effectLst/>
                          <a:latin typeface="+mn-lt"/>
                          <a:ea typeface="+mn-ea"/>
                          <a:cs typeface="+mn-cs"/>
                        </a:rPr>
                        <a:t>2. Economic Inequality and Income Distribution</a:t>
                      </a:r>
                      <a:endParaRPr lang="en-US" sz="1800" kern="1200" dirty="0">
                        <a:solidFill>
                          <a:schemeClr val="dk1"/>
                        </a:solidFill>
                        <a:effectLst/>
                        <a:latin typeface="+mn-lt"/>
                        <a:ea typeface="+mn-ea"/>
                        <a:cs typeface="+mn-cs"/>
                      </a:endParaRPr>
                    </a:p>
                    <a:p>
                      <a:r>
                        <a:rPr lang="en-US" sz="1800" kern="1200" dirty="0">
                          <a:solidFill>
                            <a:schemeClr val="dk1"/>
                          </a:solidFill>
                          <a:effectLst/>
                          <a:latin typeface="+mn-lt"/>
                          <a:ea typeface="+mn-ea"/>
                          <a:cs typeface="+mn-cs"/>
                        </a:rPr>
                        <a:t>- Measurement of income inequality</a:t>
                      </a:r>
                    </a:p>
                    <a:p>
                      <a:r>
                        <a:rPr lang="en-US" sz="1800" kern="1200" dirty="0">
                          <a:solidFill>
                            <a:schemeClr val="dk1"/>
                          </a:solidFill>
                          <a:effectLst/>
                          <a:latin typeface="+mn-lt"/>
                          <a:ea typeface="+mn-ea"/>
                          <a:cs typeface="+mn-cs"/>
                        </a:rPr>
                        <a:t>- The U hypothesis relating income inequality and economic development</a:t>
                      </a:r>
                    </a:p>
                    <a:p>
                      <a:r>
                        <a:rPr lang="en-US" sz="1800" kern="1200" dirty="0">
                          <a:solidFill>
                            <a:schemeClr val="dk1"/>
                          </a:solidFill>
                          <a:effectLst/>
                          <a:latin typeface="+mn-lt"/>
                          <a:ea typeface="+mn-ea"/>
                          <a:cs typeface="+mn-cs"/>
                        </a:rPr>
                        <a:t>- Inequality, savings, income, and growth</a:t>
                      </a:r>
                    </a:p>
                    <a:p>
                      <a:r>
                        <a:rPr lang="en-US" sz="1800" kern="1200" dirty="0">
                          <a:solidFill>
                            <a:schemeClr val="dk1"/>
                          </a:solidFill>
                          <a:effectLst/>
                          <a:latin typeface="+mn-lt"/>
                          <a:ea typeface="+mn-ea"/>
                          <a:cs typeface="+mn-cs"/>
                        </a:rPr>
                        <a:t>- Inequality, capital markets, and development</a:t>
                      </a:r>
                    </a:p>
                    <a:p>
                      <a:endParaRPr lang="en-US" sz="18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Week 4-5</a:t>
                      </a:r>
                    </a:p>
                    <a:p>
                      <a:endParaRPr lang="en-US" dirty="0"/>
                    </a:p>
                    <a:p>
                      <a:r>
                        <a:rPr lang="en-US" dirty="0"/>
                        <a:t>*</a:t>
                      </a:r>
                      <a:r>
                        <a:rPr lang="en-US" sz="1800" kern="1200" dirty="0">
                          <a:solidFill>
                            <a:schemeClr val="tx1"/>
                          </a:solidFill>
                          <a:effectLst/>
                          <a:latin typeface="+mn-lt"/>
                          <a:ea typeface="+mn-ea"/>
                          <a:cs typeface="+mn-cs"/>
                        </a:rPr>
                        <a:t>Makeup class</a:t>
                      </a:r>
                    </a:p>
                    <a:p>
                      <a:r>
                        <a:rPr lang="en-US" sz="1800" kern="1200" dirty="0">
                          <a:solidFill>
                            <a:schemeClr val="tx1"/>
                          </a:solidFill>
                          <a:effectLst/>
                          <a:latin typeface="+mn-lt"/>
                          <a:ea typeface="+mn-ea"/>
                          <a:cs typeface="+mn-cs"/>
                        </a:rPr>
                        <a:t>for Feb 19 (</a:t>
                      </a:r>
                      <a:r>
                        <a:rPr lang="en-US" sz="1800" kern="1200" dirty="0" err="1">
                          <a:solidFill>
                            <a:schemeClr val="tx1"/>
                          </a:solidFill>
                          <a:effectLst/>
                          <a:latin typeface="+mn-lt"/>
                          <a:ea typeface="+mn-ea"/>
                          <a:cs typeface="+mn-cs"/>
                        </a:rPr>
                        <a:t>Makha</a:t>
                      </a:r>
                      <a:r>
                        <a:rPr lang="en-US" sz="1800" kern="1200" baseline="0" dirty="0">
                          <a:solidFill>
                            <a:schemeClr val="tx1"/>
                          </a:solidFill>
                          <a:effectLst/>
                          <a:latin typeface="+mn-lt"/>
                          <a:ea typeface="+mn-ea"/>
                          <a:cs typeface="+mn-cs"/>
                        </a:rPr>
                        <a:t> </a:t>
                      </a:r>
                      <a:r>
                        <a:rPr lang="en-US" sz="1800" kern="1200" baseline="0" dirty="0" err="1">
                          <a:solidFill>
                            <a:schemeClr val="tx1"/>
                          </a:solidFill>
                          <a:effectLst/>
                          <a:latin typeface="+mn-lt"/>
                          <a:ea typeface="+mn-ea"/>
                          <a:cs typeface="+mn-cs"/>
                        </a:rPr>
                        <a:t>Bucha</a:t>
                      </a:r>
                      <a:r>
                        <a:rPr lang="en-US" sz="1800" kern="1200" baseline="0" dirty="0">
                          <a:solidFill>
                            <a:schemeClr val="tx1"/>
                          </a:solidFill>
                          <a:effectLst/>
                          <a:latin typeface="+mn-lt"/>
                          <a:ea typeface="+mn-ea"/>
                          <a:cs typeface="+mn-cs"/>
                        </a:rPr>
                        <a:t>) &gt;&gt; 17-19.30 for Watching Poverty Inc.</a:t>
                      </a:r>
                      <a:endParaRPr lang="en-US" dirty="0"/>
                    </a:p>
                    <a:p>
                      <a:endParaRPr lang="en-US" dirty="0"/>
                    </a:p>
                  </a:txBody>
                  <a:tcPr/>
                </a:tc>
                <a:tc>
                  <a:txBody>
                    <a:bodyPr/>
                    <a:lstStyle/>
                    <a:p>
                      <a:r>
                        <a:rPr lang="en-US" sz="1800" b="1" kern="1200" dirty="0">
                          <a:solidFill>
                            <a:schemeClr val="dk1"/>
                          </a:solidFill>
                          <a:effectLst/>
                          <a:latin typeface="+mn-lt"/>
                          <a:ea typeface="+mn-ea"/>
                          <a:cs typeface="+mn-cs"/>
                        </a:rPr>
                        <a:t>3. Poverty</a:t>
                      </a:r>
                      <a:endParaRPr lang="en-US" sz="1800" kern="1200" dirty="0">
                        <a:solidFill>
                          <a:schemeClr val="dk1"/>
                        </a:solidFill>
                        <a:effectLst/>
                        <a:latin typeface="+mn-lt"/>
                        <a:ea typeface="+mn-ea"/>
                        <a:cs typeface="+mn-cs"/>
                      </a:endParaRPr>
                    </a:p>
                    <a:p>
                      <a:r>
                        <a:rPr lang="en-US" sz="1800" kern="1200" dirty="0">
                          <a:solidFill>
                            <a:schemeClr val="dk1"/>
                          </a:solidFill>
                          <a:effectLst/>
                          <a:latin typeface="+mn-lt"/>
                          <a:ea typeface="+mn-ea"/>
                          <a:cs typeface="+mn-cs"/>
                        </a:rPr>
                        <a:t>- Conceptual issues and poverty measures</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 The economic lives of the poor; Poor but rational</a:t>
                      </a:r>
                      <a:r>
                        <a:rPr lang="en-US" dirty="0">
                          <a:effectLst/>
                        </a:rPr>
                        <a:t> </a:t>
                      </a:r>
                    </a:p>
                    <a:p>
                      <a:r>
                        <a:rPr lang="en-US" sz="1800" kern="1200" dirty="0">
                          <a:solidFill>
                            <a:schemeClr val="dk1"/>
                          </a:solidFill>
                          <a:effectLst/>
                          <a:latin typeface="+mn-lt"/>
                          <a:ea typeface="+mn-ea"/>
                          <a:cs typeface="+mn-cs"/>
                        </a:rPr>
                        <a:t>- Poverty and scarcity: a behavioral approach</a:t>
                      </a:r>
                    </a:p>
                    <a:p>
                      <a:r>
                        <a:rPr lang="en-US" sz="1800" kern="1200" dirty="0">
                          <a:solidFill>
                            <a:schemeClr val="dk1"/>
                          </a:solidFill>
                          <a:effectLst/>
                          <a:latin typeface="+mn-lt"/>
                          <a:ea typeface="+mn-ea"/>
                          <a:cs typeface="+mn-cs"/>
                        </a:rPr>
                        <a:t>- Applying Behavioral Economics in Development Microeconomics </a:t>
                      </a:r>
                    </a:p>
                    <a:p>
                      <a:endParaRPr lang="en-US"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866738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02916"/>
          </a:xfrm>
        </p:spPr>
        <p:txBody>
          <a:bodyPr>
            <a:normAutofit fontScale="90000"/>
          </a:bodyPr>
          <a:lstStyle/>
          <a:p>
            <a:r>
              <a:rPr lang="en-US" dirty="0"/>
              <a:t>Semester plan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14705845"/>
              </p:ext>
            </p:extLst>
          </p:nvPr>
        </p:nvGraphicFramePr>
        <p:xfrm>
          <a:off x="457200" y="1350963"/>
          <a:ext cx="8229600" cy="5039360"/>
        </p:xfrm>
        <a:graphic>
          <a:graphicData uri="http://schemas.openxmlformats.org/drawingml/2006/table">
            <a:tbl>
              <a:tblPr firstRow="1" bandRow="1">
                <a:tableStyleId>{5C22544A-7EE6-4342-B048-85BDC9FD1C3A}</a:tableStyleId>
              </a:tblPr>
              <a:tblGrid>
                <a:gridCol w="2136274">
                  <a:extLst>
                    <a:ext uri="{9D8B030D-6E8A-4147-A177-3AD203B41FA5}">
                      <a16:colId xmlns:a16="http://schemas.microsoft.com/office/drawing/2014/main" val="20000"/>
                    </a:ext>
                  </a:extLst>
                </a:gridCol>
                <a:gridCol w="6093326">
                  <a:extLst>
                    <a:ext uri="{9D8B030D-6E8A-4147-A177-3AD203B41FA5}">
                      <a16:colId xmlns:a16="http://schemas.microsoft.com/office/drawing/2014/main" val="20001"/>
                    </a:ext>
                  </a:extLst>
                </a:gridCol>
              </a:tblGrid>
              <a:tr h="370840">
                <a:tc>
                  <a:txBody>
                    <a:bodyPr/>
                    <a:lstStyle/>
                    <a:p>
                      <a:pPr marL="0" marR="0" algn="ctr">
                        <a:spcBef>
                          <a:spcPts val="0"/>
                        </a:spcBef>
                        <a:spcAft>
                          <a:spcPts val="0"/>
                        </a:spcAft>
                      </a:pPr>
                      <a:r>
                        <a:rPr lang="en-US" sz="1800" dirty="0">
                          <a:effectLst/>
                          <a:latin typeface="Times New Roman"/>
                          <a:ea typeface="ＭＳ 明朝"/>
                          <a:cs typeface="Times New Roman"/>
                        </a:rPr>
                        <a:t>Date</a:t>
                      </a:r>
                      <a:endParaRPr lang="en-US" sz="1800" dirty="0">
                        <a:effectLst/>
                        <a:latin typeface="Cambria"/>
                        <a:ea typeface="ＭＳ 明朝"/>
                        <a:cs typeface="Times New Roman"/>
                      </a:endParaRPr>
                    </a:p>
                  </a:txBody>
                  <a:tcPr marL="68580" marR="68580" marT="0" marB="0"/>
                </a:tc>
                <a:tc>
                  <a:txBody>
                    <a:bodyPr/>
                    <a:lstStyle/>
                    <a:p>
                      <a:pPr marL="0" marR="0" algn="ctr">
                        <a:spcBef>
                          <a:spcPts val="0"/>
                        </a:spcBef>
                        <a:spcAft>
                          <a:spcPts val="0"/>
                        </a:spcAft>
                      </a:pPr>
                      <a:r>
                        <a:rPr lang="en-US" sz="1800" dirty="0">
                          <a:effectLst/>
                          <a:latin typeface="Times New Roman"/>
                          <a:ea typeface="ＭＳ 明朝"/>
                          <a:cs typeface="Times New Roman"/>
                        </a:rPr>
                        <a:t>Topic</a:t>
                      </a:r>
                      <a:endParaRPr lang="en-US" sz="1800" dirty="0">
                        <a:effectLst/>
                        <a:latin typeface="Cambria"/>
                        <a:ea typeface="ＭＳ 明朝"/>
                        <a:cs typeface="Times New Roman"/>
                      </a:endParaRPr>
                    </a:p>
                  </a:txBody>
                  <a:tcPr marL="68580" marR="68580" marT="0" marB="0"/>
                </a:tc>
                <a:extLst>
                  <a:ext uri="{0D108BD9-81ED-4DB2-BD59-A6C34878D82A}">
                    <a16:rowId xmlns:a16="http://schemas.microsoft.com/office/drawing/2014/main" val="10000"/>
                  </a:ext>
                </a:extLst>
              </a:tr>
              <a:tr h="370840">
                <a:tc>
                  <a:txBody>
                    <a:bodyPr/>
                    <a:lstStyle/>
                    <a:p>
                      <a:r>
                        <a:rPr lang="en-US" sz="1800" kern="1200" dirty="0">
                          <a:solidFill>
                            <a:schemeClr val="dk1"/>
                          </a:solidFill>
                          <a:effectLst/>
                          <a:latin typeface="+mn-lt"/>
                          <a:ea typeface="+mn-ea"/>
                          <a:cs typeface="+mn-cs"/>
                        </a:rPr>
                        <a:t>Week 6-7</a:t>
                      </a:r>
                    </a:p>
                    <a:p>
                      <a:endParaRPr lang="en-US" sz="1800" kern="1200" dirty="0">
                        <a:solidFill>
                          <a:schemeClr val="dk1"/>
                        </a:solidFill>
                        <a:effectLst/>
                        <a:latin typeface="+mn-lt"/>
                        <a:ea typeface="+mn-ea"/>
                        <a:cs typeface="+mn-cs"/>
                      </a:endParaRPr>
                    </a:p>
                    <a:p>
                      <a:endParaRPr lang="en-US" sz="1800" kern="1200" dirty="0">
                        <a:solidFill>
                          <a:schemeClr val="dk1"/>
                        </a:solidFill>
                        <a:effectLst/>
                        <a:latin typeface="+mn-lt"/>
                        <a:ea typeface="+mn-ea"/>
                        <a:cs typeface="+mn-cs"/>
                      </a:endParaRPr>
                    </a:p>
                  </a:txBody>
                  <a:tcPr/>
                </a:tc>
                <a:tc>
                  <a:txBody>
                    <a:bodyPr/>
                    <a:lstStyle/>
                    <a:p>
                      <a:r>
                        <a:rPr lang="en-US" sz="1800" b="1" kern="1200" dirty="0">
                          <a:solidFill>
                            <a:schemeClr val="dk1"/>
                          </a:solidFill>
                          <a:effectLst/>
                          <a:latin typeface="+mn-lt"/>
                          <a:ea typeface="+mn-ea"/>
                          <a:cs typeface="+mn-cs"/>
                        </a:rPr>
                        <a:t>4.1 Human Capital: Education</a:t>
                      </a:r>
                      <a:endParaRPr lang="en-US" sz="1800" kern="1200" dirty="0">
                        <a:solidFill>
                          <a:schemeClr val="dk1"/>
                        </a:solidFill>
                        <a:effectLst/>
                        <a:latin typeface="+mn-lt"/>
                        <a:ea typeface="+mn-ea"/>
                        <a:cs typeface="+mn-cs"/>
                      </a:endParaRPr>
                    </a:p>
                    <a:p>
                      <a:r>
                        <a:rPr lang="en-US" sz="1800" kern="1200" dirty="0">
                          <a:solidFill>
                            <a:schemeClr val="dk1"/>
                          </a:solidFill>
                          <a:effectLst/>
                          <a:latin typeface="+mn-lt"/>
                          <a:ea typeface="+mn-ea"/>
                          <a:cs typeface="+mn-cs"/>
                        </a:rPr>
                        <a:t>- The contribution of education to economic growth</a:t>
                      </a:r>
                    </a:p>
                    <a:p>
                      <a:r>
                        <a:rPr lang="en-US" sz="1800" kern="1200" dirty="0">
                          <a:solidFill>
                            <a:schemeClr val="dk1"/>
                          </a:solidFill>
                          <a:effectLst/>
                          <a:latin typeface="+mn-lt"/>
                          <a:ea typeface="+mn-ea"/>
                          <a:cs typeface="+mn-cs"/>
                        </a:rPr>
                        <a:t>- Economic impact of education</a:t>
                      </a:r>
                    </a:p>
                    <a:p>
                      <a:pPr marL="0" indent="0">
                        <a:buFontTx/>
                        <a:buNone/>
                      </a:pPr>
                      <a:r>
                        <a:rPr lang="en-US" sz="1800" kern="1200" dirty="0">
                          <a:solidFill>
                            <a:schemeClr val="dk1"/>
                          </a:solidFill>
                          <a:effectLst/>
                          <a:latin typeface="+mn-lt"/>
                          <a:ea typeface="+mn-ea"/>
                          <a:cs typeface="+mn-cs"/>
                        </a:rPr>
                        <a:t>- Interpreting recent research on schooling in developing countries</a:t>
                      </a:r>
                    </a:p>
                    <a:p>
                      <a:pPr marL="285750" indent="-285750">
                        <a:buFontTx/>
                        <a:buChar char="-"/>
                      </a:pPr>
                      <a:endParaRPr lang="en-US" sz="1800" kern="1200" dirty="0">
                        <a:solidFill>
                          <a:schemeClr val="dk1"/>
                        </a:solidFill>
                        <a:effectLst/>
                        <a:latin typeface="+mn-lt"/>
                        <a:ea typeface="+mn-ea"/>
                        <a:cs typeface="+mn-cs"/>
                      </a:endParaRPr>
                    </a:p>
                    <a:p>
                      <a:r>
                        <a:rPr lang="en-US" sz="1800" b="1" kern="1200" dirty="0">
                          <a:solidFill>
                            <a:schemeClr val="dk1"/>
                          </a:solidFill>
                          <a:effectLst/>
                          <a:latin typeface="+mn-lt"/>
                          <a:ea typeface="+mn-ea"/>
                          <a:cs typeface="+mn-cs"/>
                        </a:rPr>
                        <a:t>4.2 Human Capital: Health</a:t>
                      </a:r>
                      <a:endParaRPr lang="en-US" sz="18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 Health: impact of poor health on development</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 </a:t>
                      </a:r>
                    </a:p>
                  </a:txBody>
                  <a:tcPr/>
                </a:tc>
                <a:extLst>
                  <a:ext uri="{0D108BD9-81ED-4DB2-BD59-A6C34878D82A}">
                    <a16:rowId xmlns:a16="http://schemas.microsoft.com/office/drawing/2014/main" val="10001"/>
                  </a:ext>
                </a:extLst>
              </a:tr>
              <a:tr h="370840">
                <a:tc>
                  <a:txBody>
                    <a:bodyPr/>
                    <a:lstStyle/>
                    <a:p>
                      <a:r>
                        <a:rPr lang="en-US" dirty="0"/>
                        <a:t>Week 8 (March 7)</a:t>
                      </a:r>
                    </a:p>
                  </a:txBody>
                  <a:tcPr/>
                </a:tc>
                <a:tc>
                  <a:txBody>
                    <a:bodyPr/>
                    <a:lstStyle/>
                    <a:p>
                      <a:r>
                        <a:rPr lang="en-US" sz="1800" b="1" kern="1200" dirty="0">
                          <a:solidFill>
                            <a:schemeClr val="tx2"/>
                          </a:solidFill>
                          <a:effectLst/>
                          <a:latin typeface="+mn-lt"/>
                          <a:ea typeface="+mn-ea"/>
                          <a:cs typeface="+mn-cs"/>
                        </a:rPr>
                        <a:t>12.00</a:t>
                      </a:r>
                      <a:r>
                        <a:rPr lang="en-US" sz="1800" b="1" kern="1200" baseline="0" dirty="0">
                          <a:solidFill>
                            <a:schemeClr val="tx2"/>
                          </a:solidFill>
                          <a:effectLst/>
                          <a:latin typeface="+mn-lt"/>
                          <a:ea typeface="+mn-ea"/>
                          <a:cs typeface="+mn-cs"/>
                        </a:rPr>
                        <a:t>-14.00:</a:t>
                      </a:r>
                      <a:r>
                        <a:rPr lang="en-US" sz="1800" kern="1200" dirty="0">
                          <a:solidFill>
                            <a:schemeClr val="dk1"/>
                          </a:solidFill>
                          <a:effectLst/>
                          <a:latin typeface="+mn-lt"/>
                          <a:ea typeface="+mn-ea"/>
                          <a:cs typeface="+mn-cs"/>
                        </a:rPr>
                        <a:t> </a:t>
                      </a:r>
                      <a:r>
                        <a:rPr lang="en-US" sz="1800" b="1" kern="1200" dirty="0">
                          <a:solidFill>
                            <a:schemeClr val="tx2"/>
                          </a:solidFill>
                          <a:effectLst/>
                          <a:latin typeface="+mn-lt"/>
                          <a:ea typeface="+mn-ea"/>
                          <a:cs typeface="+mn-cs"/>
                        </a:rPr>
                        <a:t>Midterm Exam </a:t>
                      </a:r>
                      <a:endParaRPr lang="en-US" dirty="0">
                        <a:solidFill>
                          <a:schemeClr val="tx2"/>
                        </a:solidFill>
                      </a:endParaRPr>
                    </a:p>
                  </a:txBody>
                  <a:tcPr/>
                </a:tc>
                <a:extLst>
                  <a:ext uri="{0D108BD9-81ED-4DB2-BD59-A6C34878D82A}">
                    <a16:rowId xmlns:a16="http://schemas.microsoft.com/office/drawing/2014/main" val="1478408315"/>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Week 9</a:t>
                      </a:r>
                    </a:p>
                    <a:p>
                      <a:endParaRPr lang="en-US" dirty="0"/>
                    </a:p>
                    <a:p>
                      <a:r>
                        <a:rPr lang="en-US" dirty="0"/>
                        <a:t>*Makeup class for Mar 14</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4.3 Human Capital: Population</a:t>
                      </a:r>
                      <a:endParaRPr lang="en-US" sz="18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 Economic approaches to population growth</a:t>
                      </a:r>
                    </a:p>
                    <a:p>
                      <a:pPr marL="0" indent="0">
                        <a:buFontTx/>
                        <a:buNone/>
                      </a:pPr>
                      <a:endParaRPr lang="en-US" sz="18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latin typeface="+mn-lt"/>
                          <a:ea typeface="+mn-ea"/>
                          <a:cs typeface="+mn-cs"/>
                        </a:rPr>
                        <a:t>4.4 Human Capital: Gender and Development</a:t>
                      </a:r>
                      <a:endParaRPr lang="en-US" sz="18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 Gender inequality at the start of the 21</a:t>
                      </a:r>
                      <a:r>
                        <a:rPr lang="en-US" sz="1800" kern="1200" baseline="30000" dirty="0">
                          <a:solidFill>
                            <a:schemeClr val="dk1"/>
                          </a:solidFill>
                          <a:effectLst/>
                          <a:latin typeface="+mn-lt"/>
                          <a:ea typeface="+mn-ea"/>
                          <a:cs typeface="+mn-cs"/>
                        </a:rPr>
                        <a:t>st</a:t>
                      </a:r>
                      <a:r>
                        <a:rPr lang="en-US" sz="1800" kern="1200" dirty="0">
                          <a:solidFill>
                            <a:schemeClr val="dk1"/>
                          </a:solidFill>
                          <a:effectLst/>
                          <a:latin typeface="+mn-lt"/>
                          <a:ea typeface="+mn-ea"/>
                          <a:cs typeface="+mn-cs"/>
                        </a:rPr>
                        <a:t> century</a:t>
                      </a:r>
                    </a:p>
                    <a:p>
                      <a:pPr marL="0" indent="0">
                        <a:buFontTx/>
                        <a:buNone/>
                      </a:pPr>
                      <a:endParaRPr lang="en-US" sz="18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7310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02916"/>
          </a:xfrm>
        </p:spPr>
        <p:txBody>
          <a:bodyPr>
            <a:normAutofit fontScale="90000"/>
          </a:bodyPr>
          <a:lstStyle/>
          <a:p>
            <a:r>
              <a:rPr lang="en-US" dirty="0"/>
              <a:t>Semester plan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205440141"/>
              </p:ext>
            </p:extLst>
          </p:nvPr>
        </p:nvGraphicFramePr>
        <p:xfrm>
          <a:off x="457200" y="1279713"/>
          <a:ext cx="8229600" cy="5034280"/>
        </p:xfrm>
        <a:graphic>
          <a:graphicData uri="http://schemas.openxmlformats.org/drawingml/2006/table">
            <a:tbl>
              <a:tblPr firstRow="1" bandRow="1">
                <a:tableStyleId>{5C22544A-7EE6-4342-B048-85BDC9FD1C3A}</a:tableStyleId>
              </a:tblPr>
              <a:tblGrid>
                <a:gridCol w="2136274">
                  <a:extLst>
                    <a:ext uri="{9D8B030D-6E8A-4147-A177-3AD203B41FA5}">
                      <a16:colId xmlns:a16="http://schemas.microsoft.com/office/drawing/2014/main" val="20000"/>
                    </a:ext>
                  </a:extLst>
                </a:gridCol>
                <a:gridCol w="6093326">
                  <a:extLst>
                    <a:ext uri="{9D8B030D-6E8A-4147-A177-3AD203B41FA5}">
                      <a16:colId xmlns:a16="http://schemas.microsoft.com/office/drawing/2014/main" val="20001"/>
                    </a:ext>
                  </a:extLst>
                </a:gridCol>
              </a:tblGrid>
              <a:tr h="370840">
                <a:tc>
                  <a:txBody>
                    <a:bodyPr/>
                    <a:lstStyle/>
                    <a:p>
                      <a:pPr marL="0" marR="0" algn="ctr">
                        <a:spcBef>
                          <a:spcPts val="0"/>
                        </a:spcBef>
                        <a:spcAft>
                          <a:spcPts val="0"/>
                        </a:spcAft>
                      </a:pPr>
                      <a:r>
                        <a:rPr lang="en-US" sz="1800" dirty="0">
                          <a:effectLst/>
                          <a:latin typeface="Times New Roman"/>
                          <a:ea typeface="ＭＳ 明朝"/>
                          <a:cs typeface="Times New Roman"/>
                        </a:rPr>
                        <a:t>Date</a:t>
                      </a:r>
                      <a:endParaRPr lang="en-US" sz="1800" dirty="0">
                        <a:effectLst/>
                        <a:latin typeface="Cambria"/>
                        <a:ea typeface="ＭＳ 明朝"/>
                        <a:cs typeface="Times New Roman"/>
                      </a:endParaRPr>
                    </a:p>
                  </a:txBody>
                  <a:tcPr marL="68580" marR="68580" marT="0" marB="0"/>
                </a:tc>
                <a:tc>
                  <a:txBody>
                    <a:bodyPr/>
                    <a:lstStyle/>
                    <a:p>
                      <a:pPr marL="0" marR="0" algn="ctr">
                        <a:spcBef>
                          <a:spcPts val="0"/>
                        </a:spcBef>
                        <a:spcAft>
                          <a:spcPts val="0"/>
                        </a:spcAft>
                      </a:pPr>
                      <a:r>
                        <a:rPr lang="en-US" sz="1800" dirty="0">
                          <a:effectLst/>
                          <a:latin typeface="Times New Roman"/>
                          <a:ea typeface="ＭＳ 明朝"/>
                          <a:cs typeface="Times New Roman"/>
                        </a:rPr>
                        <a:t>Topic</a:t>
                      </a:r>
                      <a:endParaRPr lang="en-US" sz="1800" dirty="0">
                        <a:effectLst/>
                        <a:latin typeface="Cambria"/>
                        <a:ea typeface="ＭＳ 明朝"/>
                        <a:cs typeface="Times New Roman"/>
                      </a:endParaRPr>
                    </a:p>
                  </a:txBody>
                  <a:tcPr marL="68580" marR="68580" marT="0" marB="0"/>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Week 10</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*Field </a:t>
                      </a:r>
                      <a:r>
                        <a:rPr lang="en-US" sz="1800" kern="1200">
                          <a:solidFill>
                            <a:schemeClr val="dk1"/>
                          </a:solidFill>
                          <a:effectLst/>
                          <a:latin typeface="+mn-lt"/>
                          <a:ea typeface="+mn-ea"/>
                          <a:cs typeface="+mn-cs"/>
                        </a:rPr>
                        <a:t>trip around end </a:t>
                      </a:r>
                      <a:r>
                        <a:rPr lang="en-US" sz="1800" kern="1200" dirty="0">
                          <a:solidFill>
                            <a:schemeClr val="dk1"/>
                          </a:solidFill>
                          <a:effectLst/>
                          <a:latin typeface="+mn-lt"/>
                          <a:ea typeface="+mn-ea"/>
                          <a:cs typeface="+mn-cs"/>
                        </a:rPr>
                        <a:t>of March</a:t>
                      </a:r>
                    </a:p>
                  </a:txBody>
                  <a:tcPr/>
                </a:tc>
                <a:tc>
                  <a:txBody>
                    <a:bodyPr/>
                    <a:lstStyle/>
                    <a:p>
                      <a:r>
                        <a:rPr lang="en-US" sz="1800" b="1" kern="1200" dirty="0">
                          <a:solidFill>
                            <a:schemeClr val="dk1"/>
                          </a:solidFill>
                          <a:effectLst/>
                          <a:latin typeface="+mn-lt"/>
                          <a:ea typeface="+mn-ea"/>
                          <a:cs typeface="+mn-cs"/>
                        </a:rPr>
                        <a:t>5. Agriculture</a:t>
                      </a:r>
                      <a:endParaRPr lang="en-US" sz="1800" kern="1200" dirty="0">
                        <a:solidFill>
                          <a:schemeClr val="dk1"/>
                        </a:solidFill>
                        <a:effectLst/>
                        <a:latin typeface="+mn-lt"/>
                        <a:ea typeface="+mn-ea"/>
                        <a:cs typeface="+mn-cs"/>
                      </a:endParaRPr>
                    </a:p>
                    <a:p>
                      <a:r>
                        <a:rPr lang="en-US" sz="1800" kern="1200" dirty="0">
                          <a:solidFill>
                            <a:schemeClr val="dk1"/>
                          </a:solidFill>
                          <a:effectLst/>
                          <a:latin typeface="+mn-lt"/>
                          <a:ea typeface="+mn-ea"/>
                          <a:cs typeface="+mn-cs"/>
                        </a:rPr>
                        <a:t>- Overview of agriculture in a modern world</a:t>
                      </a:r>
                    </a:p>
                    <a:p>
                      <a:r>
                        <a:rPr lang="en-US" sz="1800" kern="1200" dirty="0">
                          <a:solidFill>
                            <a:schemeClr val="dk1"/>
                          </a:solidFill>
                          <a:effectLst/>
                          <a:latin typeface="+mn-lt"/>
                          <a:ea typeface="+mn-ea"/>
                          <a:cs typeface="+mn-cs"/>
                        </a:rPr>
                        <a:t>- Rural-urban interaction</a:t>
                      </a:r>
                    </a:p>
                    <a:p>
                      <a:r>
                        <a:rPr lang="en-US" sz="1800" kern="1200" dirty="0">
                          <a:solidFill>
                            <a:schemeClr val="dk1"/>
                          </a:solidFill>
                          <a:effectLst/>
                          <a:latin typeface="+mn-lt"/>
                          <a:ea typeface="+mn-ea"/>
                          <a:cs typeface="+mn-cs"/>
                        </a:rPr>
                        <a:t>- A World without agriculture?</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 Markets in Agriculture</a:t>
                      </a:r>
                    </a:p>
                  </a:txBody>
                  <a:tcPr/>
                </a:tc>
                <a:extLst>
                  <a:ext uri="{0D108BD9-81ED-4DB2-BD59-A6C34878D82A}">
                    <a16:rowId xmlns:a16="http://schemas.microsoft.com/office/drawing/2014/main" val="10001"/>
                  </a:ext>
                </a:extLst>
              </a:tr>
              <a:tr h="370840">
                <a:tc>
                  <a:txBody>
                    <a:bodyPr/>
                    <a:lstStyle/>
                    <a:p>
                      <a:r>
                        <a:rPr lang="en-US" sz="1800" kern="1200" dirty="0">
                          <a:solidFill>
                            <a:schemeClr val="dk1"/>
                          </a:solidFill>
                          <a:effectLst/>
                          <a:latin typeface="+mn-lt"/>
                          <a:ea typeface="+mn-ea"/>
                          <a:cs typeface="+mn-cs"/>
                        </a:rPr>
                        <a:t>Week 11-14</a:t>
                      </a:r>
                      <a:endParaRPr lang="en-US" dirty="0"/>
                    </a:p>
                    <a:p>
                      <a:endParaRPr lang="en-US" sz="1800" i="1" kern="1200" dirty="0">
                        <a:solidFill>
                          <a:schemeClr val="dk1"/>
                        </a:solidFill>
                        <a:effectLst/>
                        <a:latin typeface="+mn-lt"/>
                        <a:ea typeface="+mn-ea"/>
                        <a:cs typeface="+mn-cs"/>
                      </a:endParaRPr>
                    </a:p>
                    <a:p>
                      <a:r>
                        <a:rPr lang="en-US" sz="1800" i="1" kern="1200" dirty="0">
                          <a:solidFill>
                            <a:schemeClr val="dk1"/>
                          </a:solidFill>
                          <a:effectLst/>
                          <a:latin typeface="+mn-lt"/>
                          <a:ea typeface="+mn-ea"/>
                          <a:cs typeface="+mn-cs"/>
                        </a:rPr>
                        <a:t>* Apr 12 - 18: Songkran week (no classes) </a:t>
                      </a:r>
                      <a:endParaRPr lang="en-US" dirty="0"/>
                    </a:p>
                  </a:txBody>
                  <a:tcPr/>
                </a:tc>
                <a:tc>
                  <a:txBody>
                    <a:bodyPr/>
                    <a:lstStyle/>
                    <a:p>
                      <a:r>
                        <a:rPr lang="en-US" sz="1800" b="1" kern="1200" dirty="0">
                          <a:solidFill>
                            <a:schemeClr val="dk1"/>
                          </a:solidFill>
                          <a:effectLst/>
                          <a:latin typeface="+mn-lt"/>
                          <a:ea typeface="+mn-ea"/>
                          <a:cs typeface="+mn-cs"/>
                        </a:rPr>
                        <a:t>6. Consumption Smoothing, Savings, Credit and Insurance</a:t>
                      </a:r>
                      <a:endParaRPr lang="en-US" sz="1800" kern="1200" dirty="0">
                        <a:solidFill>
                          <a:schemeClr val="dk1"/>
                        </a:solidFill>
                        <a:effectLst/>
                        <a:latin typeface="+mn-lt"/>
                        <a:ea typeface="+mn-ea"/>
                        <a:cs typeface="+mn-cs"/>
                      </a:endParaRPr>
                    </a:p>
                    <a:p>
                      <a:r>
                        <a:rPr lang="en-US" sz="1800" kern="1200" dirty="0">
                          <a:solidFill>
                            <a:schemeClr val="dk1"/>
                          </a:solidFill>
                          <a:effectLst/>
                          <a:latin typeface="+mn-lt"/>
                          <a:ea typeface="+mn-ea"/>
                          <a:cs typeface="+mn-cs"/>
                        </a:rPr>
                        <a:t>- Consumption smoothing</a:t>
                      </a:r>
                    </a:p>
                    <a:p>
                      <a:r>
                        <a:rPr lang="en-US" sz="1800" kern="1200" dirty="0">
                          <a:solidFill>
                            <a:schemeClr val="dk1"/>
                          </a:solidFill>
                          <a:effectLst/>
                          <a:latin typeface="+mn-lt"/>
                          <a:ea typeface="+mn-ea"/>
                          <a:cs typeface="+mn-cs"/>
                        </a:rPr>
                        <a:t>- Saving behavior and permanent income hypothesis</a:t>
                      </a:r>
                    </a:p>
                    <a:p>
                      <a:r>
                        <a:rPr lang="en-US" sz="1800" kern="1200" dirty="0">
                          <a:solidFill>
                            <a:schemeClr val="dk1"/>
                          </a:solidFill>
                          <a:effectLst/>
                          <a:latin typeface="+mn-lt"/>
                          <a:ea typeface="+mn-ea"/>
                          <a:cs typeface="+mn-cs"/>
                        </a:rPr>
                        <a:t>- Rural credit markets</a:t>
                      </a:r>
                    </a:p>
                    <a:p>
                      <a:r>
                        <a:rPr lang="en-US" sz="1800" kern="1200" dirty="0">
                          <a:solidFill>
                            <a:schemeClr val="dk1"/>
                          </a:solidFill>
                          <a:effectLst/>
                          <a:latin typeface="+mn-lt"/>
                          <a:ea typeface="+mn-ea"/>
                          <a:cs typeface="+mn-cs"/>
                        </a:rPr>
                        <a:t>- Formal credit and insurance rationing</a:t>
                      </a:r>
                    </a:p>
                    <a:p>
                      <a:r>
                        <a:rPr lang="en-US" sz="1800" kern="1200" dirty="0">
                          <a:solidFill>
                            <a:schemeClr val="dk1"/>
                          </a:solidFill>
                          <a:effectLst/>
                          <a:latin typeface="+mn-lt"/>
                          <a:ea typeface="+mn-ea"/>
                          <a:cs typeface="+mn-cs"/>
                        </a:rPr>
                        <a:t>- Rural</a:t>
                      </a:r>
                      <a:r>
                        <a:rPr lang="en-US" sz="1800" kern="1200" baseline="0" dirty="0">
                          <a:solidFill>
                            <a:schemeClr val="dk1"/>
                          </a:solidFill>
                          <a:effectLst/>
                          <a:latin typeface="+mn-lt"/>
                          <a:ea typeface="+mn-ea"/>
                          <a:cs typeface="+mn-cs"/>
                        </a:rPr>
                        <a:t> household’s risk management</a:t>
                      </a:r>
                      <a:endParaRPr lang="en-US" sz="18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370840">
                <a:tc>
                  <a:txBody>
                    <a:bodyPr/>
                    <a:lstStyle/>
                    <a:p>
                      <a:r>
                        <a:rPr lang="en-US" sz="1800" kern="1200" dirty="0">
                          <a:solidFill>
                            <a:schemeClr val="dk1"/>
                          </a:solidFill>
                          <a:effectLst/>
                          <a:latin typeface="+mn-lt"/>
                          <a:ea typeface="+mn-ea"/>
                          <a:cs typeface="+mn-cs"/>
                        </a:rPr>
                        <a:t>Week 14</a:t>
                      </a:r>
                    </a:p>
                    <a:p>
                      <a:endParaRPr lang="en-US" dirty="0"/>
                    </a:p>
                  </a:txBody>
                  <a:tcPr/>
                </a:tc>
                <a:tc>
                  <a:txBody>
                    <a:bodyPr/>
                    <a:lstStyle/>
                    <a:p>
                      <a:r>
                        <a:rPr lang="en-US" sz="1800" b="1" kern="1200" dirty="0">
                          <a:solidFill>
                            <a:schemeClr val="dk1"/>
                          </a:solidFill>
                          <a:effectLst/>
                          <a:latin typeface="+mn-lt"/>
                          <a:ea typeface="+mn-ea"/>
                          <a:cs typeface="+mn-cs"/>
                        </a:rPr>
                        <a:t>7. Firm</a:t>
                      </a:r>
                      <a:r>
                        <a:rPr lang="en-US" sz="1800" b="1" kern="1200" baseline="0" dirty="0">
                          <a:solidFill>
                            <a:schemeClr val="dk1"/>
                          </a:solidFill>
                          <a:effectLst/>
                          <a:latin typeface="+mn-lt"/>
                          <a:ea typeface="+mn-ea"/>
                          <a:cs typeface="+mn-cs"/>
                        </a:rPr>
                        <a:t> and</a:t>
                      </a:r>
                      <a:r>
                        <a:rPr lang="en-US" sz="1800" b="1" kern="1200" dirty="0">
                          <a:solidFill>
                            <a:schemeClr val="dk1"/>
                          </a:solidFill>
                          <a:effectLst/>
                          <a:latin typeface="+mn-lt"/>
                          <a:ea typeface="+mn-ea"/>
                          <a:cs typeface="+mn-cs"/>
                        </a:rPr>
                        <a:t> Labor</a:t>
                      </a:r>
                    </a:p>
                    <a:p>
                      <a:r>
                        <a:rPr lang="en-US" sz="1800" kern="1200" dirty="0">
                          <a:solidFill>
                            <a:schemeClr val="dk1"/>
                          </a:solidFill>
                          <a:effectLst/>
                          <a:latin typeface="+mn-lt"/>
                          <a:ea typeface="+mn-ea"/>
                          <a:cs typeface="+mn-cs"/>
                        </a:rPr>
                        <a:t>- Entrepreneur’s characteristics in developing countries</a:t>
                      </a:r>
                    </a:p>
                    <a:p>
                      <a:r>
                        <a:rPr lang="en-US" sz="1800" kern="1200" dirty="0">
                          <a:solidFill>
                            <a:schemeClr val="dk1"/>
                          </a:solidFill>
                          <a:effectLst/>
                          <a:latin typeface="+mn-lt"/>
                          <a:ea typeface="+mn-ea"/>
                          <a:cs typeface="+mn-cs"/>
                        </a:rPr>
                        <a:t>- Bottlenecks for entrepreneurship in developing countries</a:t>
                      </a:r>
                    </a:p>
                    <a:p>
                      <a:r>
                        <a:rPr lang="en-US" sz="1800" kern="1200" dirty="0">
                          <a:solidFill>
                            <a:schemeClr val="dk1"/>
                          </a:solidFill>
                          <a:effectLst/>
                          <a:latin typeface="+mn-lt"/>
                          <a:ea typeface="+mn-ea"/>
                          <a:cs typeface="+mn-cs"/>
                        </a:rPr>
                        <a:t>- Transformations in the Thai labor market</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94454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02916"/>
          </a:xfrm>
        </p:spPr>
        <p:txBody>
          <a:bodyPr>
            <a:normAutofit fontScale="90000"/>
          </a:bodyPr>
          <a:lstStyle/>
          <a:p>
            <a:r>
              <a:rPr lang="en-US" dirty="0"/>
              <a:t>Semester plan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51429115"/>
              </p:ext>
            </p:extLst>
          </p:nvPr>
        </p:nvGraphicFramePr>
        <p:xfrm>
          <a:off x="457200" y="1350963"/>
          <a:ext cx="8229600" cy="3759200"/>
        </p:xfrm>
        <a:graphic>
          <a:graphicData uri="http://schemas.openxmlformats.org/drawingml/2006/table">
            <a:tbl>
              <a:tblPr firstRow="1" bandRow="1">
                <a:tableStyleId>{5C22544A-7EE6-4342-B048-85BDC9FD1C3A}</a:tableStyleId>
              </a:tblPr>
              <a:tblGrid>
                <a:gridCol w="2382982">
                  <a:extLst>
                    <a:ext uri="{9D8B030D-6E8A-4147-A177-3AD203B41FA5}">
                      <a16:colId xmlns:a16="http://schemas.microsoft.com/office/drawing/2014/main" val="20000"/>
                    </a:ext>
                  </a:extLst>
                </a:gridCol>
                <a:gridCol w="5846618">
                  <a:extLst>
                    <a:ext uri="{9D8B030D-6E8A-4147-A177-3AD203B41FA5}">
                      <a16:colId xmlns:a16="http://schemas.microsoft.com/office/drawing/2014/main" val="20001"/>
                    </a:ext>
                  </a:extLst>
                </a:gridCol>
              </a:tblGrid>
              <a:tr h="370840">
                <a:tc>
                  <a:txBody>
                    <a:bodyPr/>
                    <a:lstStyle/>
                    <a:p>
                      <a:pPr marL="0" marR="0" algn="ctr">
                        <a:spcBef>
                          <a:spcPts val="0"/>
                        </a:spcBef>
                        <a:spcAft>
                          <a:spcPts val="0"/>
                        </a:spcAft>
                      </a:pPr>
                      <a:r>
                        <a:rPr lang="en-US" sz="1800" dirty="0">
                          <a:effectLst/>
                          <a:latin typeface="Times New Roman"/>
                          <a:ea typeface="ＭＳ 明朝"/>
                          <a:cs typeface="Times New Roman"/>
                        </a:rPr>
                        <a:t>Date</a:t>
                      </a:r>
                      <a:endParaRPr lang="en-US" sz="1800" dirty="0">
                        <a:effectLst/>
                        <a:latin typeface="Cambria"/>
                        <a:ea typeface="ＭＳ 明朝"/>
                        <a:cs typeface="Times New Roman"/>
                      </a:endParaRPr>
                    </a:p>
                  </a:txBody>
                  <a:tcPr marL="68580" marR="68580" marT="0" marB="0"/>
                </a:tc>
                <a:tc>
                  <a:txBody>
                    <a:bodyPr/>
                    <a:lstStyle/>
                    <a:p>
                      <a:pPr marL="0" marR="0" algn="ctr">
                        <a:spcBef>
                          <a:spcPts val="0"/>
                        </a:spcBef>
                        <a:spcAft>
                          <a:spcPts val="0"/>
                        </a:spcAft>
                      </a:pPr>
                      <a:r>
                        <a:rPr lang="en-US" sz="1800" dirty="0">
                          <a:effectLst/>
                          <a:latin typeface="Times New Roman"/>
                          <a:ea typeface="ＭＳ 明朝"/>
                          <a:cs typeface="Times New Roman"/>
                        </a:rPr>
                        <a:t>Topic</a:t>
                      </a:r>
                      <a:endParaRPr lang="en-US" sz="1800" dirty="0">
                        <a:effectLst/>
                        <a:latin typeface="Cambria"/>
                        <a:ea typeface="ＭＳ 明朝"/>
                        <a:cs typeface="Times New Roman"/>
                      </a:endParaRPr>
                    </a:p>
                  </a:txBody>
                  <a:tcPr marL="68580" marR="68580" marT="0" marB="0"/>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kern="1200" dirty="0">
                        <a:solidFill>
                          <a:schemeClr val="dk1"/>
                        </a:solidFill>
                        <a:effectLst/>
                        <a:latin typeface="+mn-lt"/>
                        <a:ea typeface="+mn-ea"/>
                        <a:cs typeface="+mn-cs"/>
                      </a:endParaRPr>
                    </a:p>
                  </a:txBody>
                  <a:tcPr/>
                </a:tc>
                <a:tc>
                  <a:txBody>
                    <a:bodyPr/>
                    <a:lstStyle/>
                    <a:p>
                      <a:endParaRPr lang="en-US" sz="1800" kern="1200" dirty="0">
                        <a:solidFill>
                          <a:schemeClr val="tx2">
                            <a:lumMod val="75000"/>
                          </a:schemeClr>
                        </a:solidFill>
                        <a:effectLst/>
                        <a:latin typeface="+mn-lt"/>
                        <a:ea typeface="+mn-ea"/>
                        <a:cs typeface="+mn-cs"/>
                      </a:endParaRPr>
                    </a:p>
                  </a:txBody>
                  <a:tcPr/>
                </a:tc>
                <a:extLst>
                  <a:ext uri="{0D108BD9-81ED-4DB2-BD59-A6C34878D82A}">
                    <a16:rowId xmlns:a16="http://schemas.microsoft.com/office/drawing/2014/main" val="10001"/>
                  </a:ext>
                </a:extLst>
              </a:tr>
              <a:tr h="370840">
                <a:tc>
                  <a:txBody>
                    <a:bodyPr/>
                    <a:lstStyle/>
                    <a:p>
                      <a:r>
                        <a:rPr lang="en-US" sz="1800" kern="1200" dirty="0">
                          <a:solidFill>
                            <a:schemeClr val="dk1"/>
                          </a:solidFill>
                          <a:effectLst/>
                          <a:latin typeface="+mn-lt"/>
                          <a:ea typeface="+mn-ea"/>
                          <a:cs typeface="+mn-cs"/>
                        </a:rPr>
                        <a:t>Week 15</a:t>
                      </a:r>
                    </a:p>
                  </a:txBody>
                  <a:tcPr/>
                </a:tc>
                <a:tc>
                  <a:txBody>
                    <a:bodyPr/>
                    <a:lstStyle/>
                    <a:p>
                      <a:r>
                        <a:rPr lang="en-US" sz="1800" b="1" kern="1200" dirty="0">
                          <a:solidFill>
                            <a:schemeClr val="dk1"/>
                          </a:solidFill>
                          <a:effectLst/>
                          <a:latin typeface="+mn-lt"/>
                          <a:ea typeface="+mn-ea"/>
                          <a:cs typeface="+mn-cs"/>
                        </a:rPr>
                        <a:t>8. Political Economy and Corruption</a:t>
                      </a:r>
                      <a:endParaRPr lang="en-US" sz="1800" kern="1200" dirty="0">
                        <a:solidFill>
                          <a:schemeClr val="dk1"/>
                        </a:solidFill>
                        <a:effectLst/>
                        <a:latin typeface="+mn-lt"/>
                        <a:ea typeface="+mn-ea"/>
                        <a:cs typeface="+mn-cs"/>
                      </a:endParaRPr>
                    </a:p>
                    <a:p>
                      <a:pPr marL="0" indent="0">
                        <a:buFontTx/>
                        <a:buNone/>
                      </a:pPr>
                      <a:r>
                        <a:rPr lang="en-US" sz="1800" kern="1200" dirty="0">
                          <a:solidFill>
                            <a:schemeClr val="dk1"/>
                          </a:solidFill>
                          <a:effectLst/>
                          <a:latin typeface="+mn-lt"/>
                          <a:ea typeface="+mn-ea"/>
                          <a:cs typeface="+mn-cs"/>
                        </a:rPr>
                        <a:t>- Corruption and monitoring</a:t>
                      </a:r>
                    </a:p>
                    <a:p>
                      <a:pPr marL="0" indent="0">
                        <a:buFontTx/>
                        <a:buNone/>
                      </a:pPr>
                      <a:endParaRPr lang="en-US" sz="180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r h="951333">
                <a:tc>
                  <a:txBody>
                    <a:bodyPr/>
                    <a:lstStyle/>
                    <a:p>
                      <a:r>
                        <a:rPr lang="en-US" sz="1800" kern="1200" dirty="0">
                          <a:solidFill>
                            <a:schemeClr val="dk1"/>
                          </a:solidFill>
                          <a:effectLst/>
                          <a:latin typeface="+mn-lt"/>
                          <a:ea typeface="+mn-ea"/>
                          <a:cs typeface="+mn-cs"/>
                        </a:rPr>
                        <a:t>Week 16</a:t>
                      </a:r>
                    </a:p>
                    <a:p>
                      <a:endParaRPr lang="en-US" dirty="0"/>
                    </a:p>
                  </a:txBody>
                  <a:tcPr>
                    <a:lnB w="12700" cap="flat" cmpd="sng" algn="ctr">
                      <a:noFill/>
                      <a:prstDash val="solid"/>
                      <a:round/>
                      <a:headEnd type="none" w="med" len="med"/>
                      <a:tailEnd type="none" w="med" len="med"/>
                    </a:lnB>
                  </a:tcPr>
                </a:tc>
                <a:tc>
                  <a:txBody>
                    <a:bodyPr/>
                    <a:lstStyle/>
                    <a:p>
                      <a:r>
                        <a:rPr lang="en-US" sz="1800" b="1" kern="1200" dirty="0">
                          <a:solidFill>
                            <a:schemeClr val="dk1"/>
                          </a:solidFill>
                          <a:effectLst/>
                          <a:latin typeface="+mn-lt"/>
                          <a:ea typeface="+mn-ea"/>
                          <a:cs typeface="+mn-cs"/>
                        </a:rPr>
                        <a:t>9. Natural Resources, Environment, and Development </a:t>
                      </a:r>
                      <a:endParaRPr lang="en-US" sz="1800" kern="1200" dirty="0">
                        <a:solidFill>
                          <a:schemeClr val="dk1"/>
                        </a:solidFill>
                        <a:effectLst/>
                        <a:latin typeface="+mn-lt"/>
                        <a:ea typeface="+mn-ea"/>
                        <a:cs typeface="+mn-cs"/>
                      </a:endParaRPr>
                    </a:p>
                    <a:p>
                      <a:r>
                        <a:rPr lang="en-US" sz="1800" kern="1200" dirty="0">
                          <a:solidFill>
                            <a:schemeClr val="dk1"/>
                          </a:solidFill>
                          <a:effectLst/>
                          <a:latin typeface="+mn-lt"/>
                          <a:ea typeface="+mn-ea"/>
                          <a:cs typeface="+mn-cs"/>
                        </a:rPr>
                        <a:t>- Poverty and environment</a:t>
                      </a:r>
                    </a:p>
                    <a:p>
                      <a:r>
                        <a:rPr lang="en-US" sz="1800" kern="1200" dirty="0">
                          <a:solidFill>
                            <a:schemeClr val="dk1"/>
                          </a:solidFill>
                          <a:effectLst/>
                          <a:latin typeface="+mn-lt"/>
                          <a:ea typeface="+mn-ea"/>
                          <a:cs typeface="+mn-cs"/>
                        </a:rPr>
                        <a:t>- Climate change and the poor</a:t>
                      </a:r>
                    </a:p>
                  </a:txBody>
                  <a:tcPr>
                    <a:lnB w="12700" cap="flat" cmpd="sng" algn="ctr">
                      <a:noFill/>
                      <a:prstDash val="solid"/>
                      <a:round/>
                      <a:headEnd type="none" w="med" len="med"/>
                      <a:tailEnd type="none" w="med" len="med"/>
                    </a:lnB>
                  </a:tcPr>
                </a:tc>
                <a:extLst>
                  <a:ext uri="{0D108BD9-81ED-4DB2-BD59-A6C34878D82A}">
                    <a16:rowId xmlns:a16="http://schemas.microsoft.com/office/drawing/2014/main" val="10003"/>
                  </a:ext>
                </a:extLst>
              </a:tr>
              <a:tr h="237387">
                <a:tc>
                  <a:txBody>
                    <a:bodyPr/>
                    <a:lstStyle/>
                    <a:p>
                      <a:pPr marL="0" indent="0">
                        <a:buFontTx/>
                        <a:buNone/>
                      </a:pPr>
                      <a:r>
                        <a:rPr lang="en-US" dirty="0"/>
                        <a:t>Last day (May 9)</a:t>
                      </a:r>
                    </a:p>
                    <a:p>
                      <a:pPr marL="0" indent="0">
                        <a:buFontTx/>
                        <a:buNone/>
                      </a:pPr>
                      <a:r>
                        <a:rPr lang="en-US" dirty="0"/>
                        <a:t>*Makeup for Royal Ploughing Ceremony</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r>
                        <a:rPr lang="en-US" b="1" dirty="0"/>
                        <a:t>Project presentation</a:t>
                      </a:r>
                    </a:p>
                    <a:p>
                      <a:endParaRPr lang="en-US" dirty="0"/>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379288786"/>
              </p:ext>
            </p:extLst>
          </p:nvPr>
        </p:nvGraphicFramePr>
        <p:xfrm>
          <a:off x="1234243" y="5484315"/>
          <a:ext cx="6096000" cy="370840"/>
        </p:xfrm>
        <a:graphic>
          <a:graphicData uri="http://schemas.openxmlformats.org/drawingml/2006/table">
            <a:tbl>
              <a:tblPr bandRow="1">
                <a:tableStyleId>{5C22544A-7EE6-4342-B048-85BDC9FD1C3A}</a:tableStyleId>
              </a:tblPr>
              <a:tblGrid>
                <a:gridCol w="2804791">
                  <a:extLst>
                    <a:ext uri="{9D8B030D-6E8A-4147-A177-3AD203B41FA5}">
                      <a16:colId xmlns:a16="http://schemas.microsoft.com/office/drawing/2014/main" val="20000"/>
                    </a:ext>
                  </a:extLst>
                </a:gridCol>
                <a:gridCol w="3291209">
                  <a:extLst>
                    <a:ext uri="{9D8B030D-6E8A-4147-A177-3AD203B41FA5}">
                      <a16:colId xmlns:a16="http://schemas.microsoft.com/office/drawing/2014/main" val="20001"/>
                    </a:ext>
                  </a:extLst>
                </a:gridCol>
              </a:tblGrid>
              <a:tr h="370840">
                <a:tc>
                  <a:txBody>
                    <a:bodyPr/>
                    <a:lstStyle/>
                    <a:p>
                      <a:pPr marL="0" marR="0">
                        <a:spcBef>
                          <a:spcPts val="0"/>
                        </a:spcBef>
                        <a:spcAft>
                          <a:spcPts val="0"/>
                        </a:spcAft>
                      </a:pPr>
                      <a:r>
                        <a:rPr lang="en-US" sz="1800" b="1" dirty="0">
                          <a:solidFill>
                            <a:srgbClr val="D2533C"/>
                          </a:solidFill>
                          <a:effectLst/>
                          <a:latin typeface="+mn-lt"/>
                          <a:ea typeface="ＭＳ 明朝"/>
                          <a:cs typeface="Times New Roman"/>
                        </a:rPr>
                        <a:t>May 14:</a:t>
                      </a:r>
                      <a:r>
                        <a:rPr lang="en-US" sz="1800" b="1" baseline="0" dirty="0">
                          <a:solidFill>
                            <a:srgbClr val="D2533C"/>
                          </a:solidFill>
                          <a:effectLst/>
                          <a:latin typeface="+mn-lt"/>
                          <a:ea typeface="ＭＳ 明朝"/>
                          <a:cs typeface="Times New Roman"/>
                        </a:rPr>
                        <a:t> 9.00-12.00</a:t>
                      </a:r>
                      <a:endParaRPr lang="en-US" sz="1800" b="1" dirty="0">
                        <a:solidFill>
                          <a:srgbClr val="D2533C"/>
                        </a:solidFill>
                        <a:effectLst/>
                        <a:latin typeface="+mn-lt"/>
                        <a:ea typeface="ＭＳ 明朝"/>
                        <a:cs typeface="Times New Roman"/>
                      </a:endParaRPr>
                    </a:p>
                  </a:txBody>
                  <a:tcPr marL="68580" marR="68580" marT="0" marB="0"/>
                </a:tc>
                <a:tc>
                  <a:txBody>
                    <a:bodyPr/>
                    <a:lstStyle/>
                    <a:p>
                      <a:pPr marL="0" marR="0">
                        <a:spcBef>
                          <a:spcPts val="0"/>
                        </a:spcBef>
                        <a:spcAft>
                          <a:spcPts val="0"/>
                        </a:spcAft>
                      </a:pPr>
                      <a:r>
                        <a:rPr lang="en-US" sz="1800" b="1" dirty="0">
                          <a:solidFill>
                            <a:srgbClr val="D2533C"/>
                          </a:solidFill>
                          <a:effectLst/>
                          <a:latin typeface="+mn-lt"/>
                          <a:ea typeface="ＭＳ 明朝"/>
                          <a:cs typeface="Times New Roman"/>
                        </a:rPr>
                        <a:t>Final Exam</a:t>
                      </a:r>
                    </a:p>
                  </a:txBody>
                  <a:tcPr marL="68580" marR="6858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356365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Grading:</a:t>
            </a:r>
            <a:endParaRPr lang="en-US" sz="2800" dirty="0"/>
          </a:p>
        </p:txBody>
      </p:sp>
      <p:sp>
        <p:nvSpPr>
          <p:cNvPr id="3" name="Content Placeholder 2"/>
          <p:cNvSpPr>
            <a:spLocks noGrp="1"/>
          </p:cNvSpPr>
          <p:nvPr>
            <p:ph idx="1"/>
          </p:nvPr>
        </p:nvSpPr>
        <p:spPr/>
        <p:txBody>
          <a:bodyPr/>
          <a:lstStyle/>
          <a:p>
            <a:r>
              <a:rPr lang="en-US" dirty="0"/>
              <a:t>Participations &amp; assignments			10%</a:t>
            </a:r>
          </a:p>
          <a:p>
            <a:r>
              <a:rPr lang="en-US" dirty="0"/>
              <a:t>Research project 					10%</a:t>
            </a:r>
          </a:p>
          <a:p>
            <a:pPr lvl="1"/>
            <a:r>
              <a:rPr lang="en-US" dirty="0">
                <a:solidFill>
                  <a:srgbClr val="79463D"/>
                </a:solidFill>
              </a:rPr>
              <a:t>Proposal due Apr 4 (after midterm)</a:t>
            </a:r>
          </a:p>
          <a:p>
            <a:pPr lvl="1"/>
            <a:r>
              <a:rPr lang="en-US" dirty="0">
                <a:solidFill>
                  <a:srgbClr val="79463D"/>
                </a:solidFill>
              </a:rPr>
              <a:t>Final report</a:t>
            </a:r>
          </a:p>
          <a:p>
            <a:r>
              <a:rPr lang="en-US" dirty="0"/>
              <a:t>Discussions						10%</a:t>
            </a:r>
          </a:p>
          <a:p>
            <a:r>
              <a:rPr lang="en-US" dirty="0"/>
              <a:t>Midterm exam					30%</a:t>
            </a:r>
          </a:p>
          <a:p>
            <a:r>
              <a:rPr lang="en-US" dirty="0"/>
              <a:t>Final	exam						40%</a:t>
            </a:r>
          </a:p>
          <a:p>
            <a:endParaRPr lang="en-US" dirty="0"/>
          </a:p>
        </p:txBody>
      </p:sp>
    </p:spTree>
    <p:extLst>
      <p:ext uri="{BB962C8B-B14F-4D97-AF65-F5344CB8AC3E}">
        <p14:creationId xmlns:p14="http://schemas.microsoft.com/office/powerpoint/2010/main" val="904530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95316"/>
            <a:ext cx="8229600" cy="5965702"/>
          </a:xfrm>
        </p:spPr>
        <p:txBody>
          <a:bodyPr>
            <a:noAutofit/>
          </a:bodyPr>
          <a:lstStyle/>
          <a:p>
            <a:r>
              <a:rPr lang="en-US" sz="2000" dirty="0"/>
              <a:t>Participation includes discussions in class and exchanging interesting topics/stories related to course topics from reading articles (e.g. from The Economist, WSJ, </a:t>
            </a:r>
            <a:r>
              <a:rPr lang="en-US" sz="2000" dirty="0" err="1"/>
              <a:t>ThaiPublica</a:t>
            </a:r>
            <a:r>
              <a:rPr lang="en-US" sz="2000" dirty="0"/>
              <a:t>) or development blogs. You can find some interesting blogs:</a:t>
            </a:r>
          </a:p>
          <a:p>
            <a:pPr lvl="1"/>
            <a:r>
              <a:rPr lang="en-US" u="sng" dirty="0">
                <a:solidFill>
                  <a:srgbClr val="3366FF"/>
                </a:solidFill>
                <a:hlinkClick r:id="rId2"/>
              </a:rPr>
              <a:t>http://blogs.worldbank.org/</a:t>
            </a:r>
            <a:r>
              <a:rPr lang="en-US" dirty="0">
                <a:solidFill>
                  <a:srgbClr val="3366FF"/>
                </a:solidFill>
              </a:rPr>
              <a:t> </a:t>
            </a:r>
            <a:r>
              <a:rPr lang="en-US" dirty="0"/>
              <a:t>(There are many blogs under the World Bank blogs)</a:t>
            </a:r>
          </a:p>
          <a:p>
            <a:pPr lvl="1"/>
            <a:r>
              <a:rPr lang="en-US" u="sng" dirty="0">
                <a:hlinkClick r:id="rId3"/>
              </a:rPr>
              <a:t>http://blogs.adb.org/</a:t>
            </a:r>
            <a:endParaRPr lang="en-US" dirty="0"/>
          </a:p>
          <a:p>
            <a:pPr lvl="1"/>
            <a:r>
              <a:rPr lang="en-US" u="sng" dirty="0">
                <a:hlinkClick r:id="rId4"/>
              </a:rPr>
              <a:t>http://chrisblattman.com/</a:t>
            </a:r>
            <a:endParaRPr lang="en-US" dirty="0"/>
          </a:p>
          <a:p>
            <a:pPr marL="0" indent="0">
              <a:buNone/>
            </a:pPr>
            <a:endParaRPr lang="en-US" sz="2000" dirty="0"/>
          </a:p>
          <a:p>
            <a:r>
              <a:rPr lang="en-US" sz="2000" dirty="0"/>
              <a:t>Students have to develop a research paper (option 1) using any dataset on any topic that they are interested and hand in infographic-type presentation, or (option 2) creating any innovation to help the poor with better living. The paper’s contents include research motivation, review literature, data analyses or problem analyses and discussion on the research questions. The draft proposal (1-2 pages) needs to be submitted by </a:t>
            </a:r>
            <a:r>
              <a:rPr lang="en-US" sz="2000" b="1" dirty="0"/>
              <a:t>Apr 4, 2019</a:t>
            </a:r>
            <a:r>
              <a:rPr lang="en-US" sz="2000" dirty="0"/>
              <a:t>. Final paper will be due at the end of the semester. </a:t>
            </a:r>
          </a:p>
        </p:txBody>
      </p:sp>
    </p:spTree>
    <p:extLst>
      <p:ext uri="{BB962C8B-B14F-4D97-AF65-F5344CB8AC3E}">
        <p14:creationId xmlns:p14="http://schemas.microsoft.com/office/powerpoint/2010/main" val="3825124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0506" y="1030422"/>
            <a:ext cx="7289586" cy="2308324"/>
          </a:xfrm>
          <a:prstGeom prst="rect">
            <a:avLst/>
          </a:prstGeom>
          <a:noFill/>
        </p:spPr>
        <p:txBody>
          <a:bodyPr wrap="square" rtlCol="0">
            <a:spAutoFit/>
          </a:bodyPr>
          <a:lstStyle/>
          <a:p>
            <a:r>
              <a:rPr lang="en-US" dirty="0">
                <a:hlinkClick r:id="rId2"/>
              </a:rPr>
              <a:t>http://data.worldbank.org/</a:t>
            </a:r>
          </a:p>
          <a:p>
            <a:endParaRPr lang="en-US" dirty="0">
              <a:hlinkClick r:id="rId2"/>
            </a:endParaRPr>
          </a:p>
          <a:p>
            <a:r>
              <a:rPr lang="en-US" dirty="0">
                <a:hlinkClick r:id="rId2"/>
              </a:rPr>
              <a:t>http://data.worldbank.org/data-catalog/world-development-indicators</a:t>
            </a:r>
          </a:p>
          <a:p>
            <a:endParaRPr lang="en-US" dirty="0">
              <a:hlinkClick r:id="rId2"/>
            </a:endParaRPr>
          </a:p>
          <a:p>
            <a:r>
              <a:rPr lang="en-US" dirty="0">
                <a:hlinkClick r:id="rId2"/>
              </a:rPr>
              <a:t>http://blogs.worldbank.org/opendata/</a:t>
            </a:r>
            <a:endParaRPr lang="en-US" dirty="0"/>
          </a:p>
          <a:p>
            <a:endParaRPr lang="en-US" dirty="0"/>
          </a:p>
          <a:p>
            <a:r>
              <a:rPr lang="en-US" dirty="0">
                <a:hlinkClick r:id="rId3"/>
              </a:rPr>
              <a:t>http://blogs.worldbank.org/category/tags/dataviz</a:t>
            </a:r>
            <a:endParaRPr lang="en-US" dirty="0"/>
          </a:p>
          <a:p>
            <a:endParaRPr lang="en-US" dirty="0"/>
          </a:p>
        </p:txBody>
      </p:sp>
    </p:spTree>
    <p:extLst>
      <p:ext uri="{BB962C8B-B14F-4D97-AF65-F5344CB8AC3E}">
        <p14:creationId xmlns:p14="http://schemas.microsoft.com/office/powerpoint/2010/main" val="2388274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416626"/>
          </a:xfrm>
        </p:spPr>
        <p:txBody>
          <a:bodyPr>
            <a:normAutofit/>
          </a:bodyPr>
          <a:lstStyle/>
          <a:p>
            <a:r>
              <a:rPr lang="en-US" sz="2000" dirty="0">
                <a:solidFill>
                  <a:schemeClr val="tx1"/>
                </a:solidFill>
              </a:rPr>
              <a:t>Discussions will use the following readings: </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056576676"/>
              </p:ext>
            </p:extLst>
          </p:nvPr>
        </p:nvGraphicFramePr>
        <p:xfrm>
          <a:off x="457200" y="950026"/>
          <a:ext cx="8229600" cy="3845560"/>
        </p:xfrm>
        <a:graphic>
          <a:graphicData uri="http://schemas.openxmlformats.org/drawingml/2006/table">
            <a:tbl>
              <a:tblPr firstRow="1" bandRow="1">
                <a:tableStyleId>{5C22544A-7EE6-4342-B048-85BDC9FD1C3A}</a:tableStyleId>
              </a:tblPr>
              <a:tblGrid>
                <a:gridCol w="2250374">
                  <a:extLst>
                    <a:ext uri="{9D8B030D-6E8A-4147-A177-3AD203B41FA5}">
                      <a16:colId xmlns:a16="http://schemas.microsoft.com/office/drawing/2014/main" val="20000"/>
                    </a:ext>
                  </a:extLst>
                </a:gridCol>
                <a:gridCol w="5979226">
                  <a:extLst>
                    <a:ext uri="{9D8B030D-6E8A-4147-A177-3AD203B41FA5}">
                      <a16:colId xmlns:a16="http://schemas.microsoft.com/office/drawing/2014/main" val="20001"/>
                    </a:ext>
                  </a:extLst>
                </a:gridCol>
              </a:tblGrid>
              <a:tr h="370840">
                <a:tc>
                  <a:txBody>
                    <a:bodyPr/>
                    <a:lstStyle/>
                    <a:p>
                      <a:pPr algn="ctr"/>
                      <a:r>
                        <a:rPr lang="en-US" sz="1600" dirty="0"/>
                        <a:t>Topics</a:t>
                      </a:r>
                    </a:p>
                  </a:txBody>
                  <a:tcPr/>
                </a:tc>
                <a:tc>
                  <a:txBody>
                    <a:bodyPr/>
                    <a:lstStyle/>
                    <a:p>
                      <a:pPr algn="ctr"/>
                      <a:r>
                        <a:rPr lang="en-US" sz="1600" dirty="0"/>
                        <a:t>Readings</a:t>
                      </a:r>
                    </a:p>
                  </a:txBody>
                  <a:tcPr/>
                </a:tc>
                <a:extLst>
                  <a:ext uri="{0D108BD9-81ED-4DB2-BD59-A6C34878D82A}">
                    <a16:rowId xmlns:a16="http://schemas.microsoft.com/office/drawing/2014/main" val="10000"/>
                  </a:ext>
                </a:extLst>
              </a:tr>
              <a:tr h="370840">
                <a:tc>
                  <a:txBody>
                    <a:bodyPr/>
                    <a:lstStyle/>
                    <a:p>
                      <a:pPr algn="ctr"/>
                      <a:r>
                        <a:rPr lang="en-US" sz="1600" dirty="0"/>
                        <a:t>4.1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latin typeface="+mn-lt"/>
                          <a:ea typeface="+mn-ea"/>
                          <a:cs typeface="+mn-cs"/>
                        </a:rPr>
                        <a:t>To Learn </a:t>
                      </a:r>
                      <a:r>
                        <a:rPr lang="en-US" sz="1600" kern="1200" dirty="0">
                          <a:solidFill>
                            <a:schemeClr val="dk1"/>
                          </a:solidFill>
                          <a:effectLst/>
                          <a:latin typeface="+mn-lt"/>
                          <a:ea typeface="+mn-ea"/>
                          <a:cs typeface="+mn-cs"/>
                        </a:rPr>
                        <a:t>(from More Than Good Intentions by Dean </a:t>
                      </a:r>
                      <a:r>
                        <a:rPr lang="en-US" sz="1600" kern="1200" dirty="0" err="1">
                          <a:solidFill>
                            <a:schemeClr val="dk1"/>
                          </a:solidFill>
                          <a:effectLst/>
                          <a:latin typeface="+mn-lt"/>
                          <a:ea typeface="+mn-ea"/>
                          <a:cs typeface="+mn-cs"/>
                        </a:rPr>
                        <a:t>Karlan</a:t>
                      </a:r>
                      <a:r>
                        <a:rPr lang="en-US" sz="1600" kern="1200" dirty="0">
                          <a:solidFill>
                            <a:schemeClr val="dk1"/>
                          </a:solidFill>
                          <a:effectLst/>
                          <a:latin typeface="+mn-lt"/>
                          <a:ea typeface="+mn-ea"/>
                          <a:cs typeface="+mn-cs"/>
                        </a:rPr>
                        <a:t> and Jacob Appel) </a:t>
                      </a:r>
                      <a:endParaRPr lang="en-US" sz="1600" dirty="0"/>
                    </a:p>
                  </a:txBody>
                  <a:tcPr/>
                </a:tc>
                <a:extLst>
                  <a:ext uri="{0D108BD9-81ED-4DB2-BD59-A6C34878D82A}">
                    <a16:rowId xmlns:a16="http://schemas.microsoft.com/office/drawing/2014/main" val="10001"/>
                  </a:ext>
                </a:extLst>
              </a:tr>
              <a:tr h="370840">
                <a:tc>
                  <a:txBody>
                    <a:bodyPr/>
                    <a:lstStyle/>
                    <a:p>
                      <a:pPr algn="ctr"/>
                      <a:r>
                        <a:rPr lang="en-US" sz="1600" dirty="0"/>
                        <a:t>4.2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latin typeface="+mn-lt"/>
                          <a:ea typeface="+mn-ea"/>
                          <a:cs typeface="+mn-cs"/>
                        </a:rPr>
                        <a:t>Low-Hanging Fruit of Better (Global) Health </a:t>
                      </a:r>
                      <a:r>
                        <a:rPr lang="en-US" sz="1600" kern="1200" dirty="0">
                          <a:solidFill>
                            <a:schemeClr val="dk1"/>
                          </a:solidFill>
                          <a:effectLst/>
                          <a:latin typeface="+mn-lt"/>
                          <a:ea typeface="+mn-ea"/>
                          <a:cs typeface="+mn-cs"/>
                        </a:rPr>
                        <a:t>(from Poor Economics by Banerjee and </a:t>
                      </a:r>
                      <a:r>
                        <a:rPr lang="en-US" sz="1600" kern="1200" dirty="0" err="1">
                          <a:solidFill>
                            <a:schemeClr val="dk1"/>
                          </a:solidFill>
                          <a:effectLst/>
                          <a:latin typeface="+mn-lt"/>
                          <a:ea typeface="+mn-ea"/>
                          <a:cs typeface="+mn-cs"/>
                        </a:rPr>
                        <a:t>Duflo</a:t>
                      </a:r>
                      <a:r>
                        <a:rPr lang="en-US" sz="1600" kern="1200" dirty="0">
                          <a:solidFill>
                            <a:schemeClr val="dk1"/>
                          </a:solidFill>
                          <a:effectLst/>
                          <a:latin typeface="+mn-lt"/>
                          <a:ea typeface="+mn-ea"/>
                          <a:cs typeface="+mn-cs"/>
                        </a:rPr>
                        <a:t>) </a:t>
                      </a:r>
                      <a:endParaRPr lang="en-US" sz="1600" dirty="0"/>
                    </a:p>
                  </a:txBody>
                  <a:tcPr/>
                </a:tc>
                <a:extLst>
                  <a:ext uri="{0D108BD9-81ED-4DB2-BD59-A6C34878D82A}">
                    <a16:rowId xmlns:a16="http://schemas.microsoft.com/office/drawing/2014/main" val="10002"/>
                  </a:ext>
                </a:extLst>
              </a:tr>
              <a:tr h="370840">
                <a:tc>
                  <a:txBody>
                    <a:bodyPr/>
                    <a:lstStyle/>
                    <a:p>
                      <a:pPr algn="ctr"/>
                      <a:r>
                        <a:rPr lang="en-US" sz="1600" dirty="0"/>
                        <a:t>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latin typeface="+mn-lt"/>
                          <a:ea typeface="+mn-ea"/>
                          <a:cs typeface="+mn-cs"/>
                        </a:rPr>
                        <a:t>To Save </a:t>
                      </a:r>
                      <a:r>
                        <a:rPr lang="en-US" sz="1600" kern="1200" dirty="0">
                          <a:solidFill>
                            <a:schemeClr val="dk1"/>
                          </a:solidFill>
                          <a:effectLst/>
                          <a:latin typeface="+mn-lt"/>
                          <a:ea typeface="+mn-ea"/>
                          <a:cs typeface="+mn-cs"/>
                        </a:rPr>
                        <a:t>(from More Than Good Intentions by Dean </a:t>
                      </a:r>
                      <a:r>
                        <a:rPr lang="en-US" sz="1600" kern="1200" dirty="0" err="1">
                          <a:solidFill>
                            <a:schemeClr val="dk1"/>
                          </a:solidFill>
                          <a:effectLst/>
                          <a:latin typeface="+mn-lt"/>
                          <a:ea typeface="+mn-ea"/>
                          <a:cs typeface="+mn-cs"/>
                        </a:rPr>
                        <a:t>Karlan</a:t>
                      </a:r>
                      <a:r>
                        <a:rPr lang="en-US" sz="1600" kern="1200" dirty="0">
                          <a:solidFill>
                            <a:schemeClr val="dk1"/>
                          </a:solidFill>
                          <a:effectLst/>
                          <a:latin typeface="+mn-lt"/>
                          <a:ea typeface="+mn-ea"/>
                          <a:cs typeface="+mn-cs"/>
                        </a:rPr>
                        <a:t> and Jacob Appel) </a:t>
                      </a:r>
                      <a:endParaRPr lang="en-US" sz="1600" dirty="0"/>
                    </a:p>
                  </a:txBody>
                  <a:tcPr/>
                </a:tc>
                <a:extLst>
                  <a:ext uri="{0D108BD9-81ED-4DB2-BD59-A6C34878D82A}">
                    <a16:rowId xmlns:a16="http://schemas.microsoft.com/office/drawing/2014/main" val="10003"/>
                  </a:ext>
                </a:extLst>
              </a:tr>
              <a:tr h="370840">
                <a:tc>
                  <a:txBody>
                    <a:bodyPr/>
                    <a:lstStyle/>
                    <a:p>
                      <a:pPr algn="ctr"/>
                      <a:r>
                        <a:rPr lang="en-US" sz="1600" dirty="0"/>
                        <a:t>6</a:t>
                      </a:r>
                    </a:p>
                  </a:txBody>
                  <a:tcPr/>
                </a:tc>
                <a:tc>
                  <a:txBody>
                    <a:bodyPr/>
                    <a:lstStyle/>
                    <a:p>
                      <a:r>
                        <a:rPr lang="en-US" sz="1600" b="1" kern="1200" dirty="0">
                          <a:solidFill>
                            <a:schemeClr val="dk1"/>
                          </a:solidFill>
                          <a:effectLst/>
                          <a:latin typeface="+mn-lt"/>
                          <a:ea typeface="+mn-ea"/>
                          <a:cs typeface="+mn-cs"/>
                        </a:rPr>
                        <a:t>To Borrow </a:t>
                      </a:r>
                      <a:r>
                        <a:rPr lang="en-US" sz="1600" kern="1200" dirty="0">
                          <a:solidFill>
                            <a:schemeClr val="dk1"/>
                          </a:solidFill>
                          <a:effectLst/>
                          <a:latin typeface="+mn-lt"/>
                          <a:ea typeface="+mn-ea"/>
                          <a:cs typeface="+mn-cs"/>
                        </a:rPr>
                        <a:t>(from More Than Good Intentions by Dean </a:t>
                      </a:r>
                      <a:r>
                        <a:rPr lang="en-US" sz="1600" kern="1200" dirty="0" err="1">
                          <a:solidFill>
                            <a:schemeClr val="dk1"/>
                          </a:solidFill>
                          <a:effectLst/>
                          <a:latin typeface="+mn-lt"/>
                          <a:ea typeface="+mn-ea"/>
                          <a:cs typeface="+mn-cs"/>
                        </a:rPr>
                        <a:t>Karlan</a:t>
                      </a:r>
                      <a:r>
                        <a:rPr lang="en-US" sz="1600" kern="1200" dirty="0">
                          <a:solidFill>
                            <a:schemeClr val="dk1"/>
                          </a:solidFill>
                          <a:effectLst/>
                          <a:latin typeface="+mn-lt"/>
                          <a:ea typeface="+mn-ea"/>
                          <a:cs typeface="+mn-cs"/>
                        </a:rPr>
                        <a:t> and Jacob Appel) </a:t>
                      </a:r>
                      <a:endParaRPr lang="en-US" sz="1600" dirty="0"/>
                    </a:p>
                  </a:txBody>
                  <a:tcPr/>
                </a:tc>
                <a:extLst>
                  <a:ext uri="{0D108BD9-81ED-4DB2-BD59-A6C34878D82A}">
                    <a16:rowId xmlns:a16="http://schemas.microsoft.com/office/drawing/2014/main" val="10004"/>
                  </a:ext>
                </a:extLst>
              </a:tr>
              <a:tr h="370840">
                <a:tc>
                  <a:txBody>
                    <a:bodyPr/>
                    <a:lstStyle/>
                    <a:p>
                      <a:pPr algn="ctr"/>
                      <a:r>
                        <a:rPr lang="en-US" sz="1600" dirty="0"/>
                        <a:t>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latin typeface="+mn-lt"/>
                          <a:ea typeface="+mn-ea"/>
                          <a:cs typeface="+mn-cs"/>
                        </a:rPr>
                        <a:t>Barefoot Hedge-Fund Managers </a:t>
                      </a:r>
                      <a:r>
                        <a:rPr lang="en-US" sz="1600" kern="1200" dirty="0">
                          <a:solidFill>
                            <a:schemeClr val="dk1"/>
                          </a:solidFill>
                          <a:effectLst/>
                          <a:latin typeface="+mn-lt"/>
                          <a:ea typeface="+mn-ea"/>
                          <a:cs typeface="+mn-cs"/>
                        </a:rPr>
                        <a:t>(from Poor Economics by Banerjee and </a:t>
                      </a:r>
                      <a:r>
                        <a:rPr lang="en-US" sz="1600" kern="1200" dirty="0" err="1">
                          <a:solidFill>
                            <a:schemeClr val="dk1"/>
                          </a:solidFill>
                          <a:effectLst/>
                          <a:latin typeface="+mn-lt"/>
                          <a:ea typeface="+mn-ea"/>
                          <a:cs typeface="+mn-cs"/>
                        </a:rPr>
                        <a:t>Duflo</a:t>
                      </a:r>
                      <a:r>
                        <a:rPr lang="en-US" sz="1600" kern="1200" dirty="0">
                          <a:solidFill>
                            <a:schemeClr val="dk1"/>
                          </a:solidFill>
                          <a:effectLst/>
                          <a:latin typeface="+mn-lt"/>
                          <a:ea typeface="+mn-ea"/>
                          <a:cs typeface="+mn-cs"/>
                        </a:rPr>
                        <a:t>) </a:t>
                      </a:r>
                      <a:endParaRPr lang="en-US" sz="1600" dirty="0"/>
                    </a:p>
                  </a:txBody>
                  <a:tcPr/>
                </a:tc>
                <a:extLst>
                  <a:ext uri="{0D108BD9-81ED-4DB2-BD59-A6C34878D82A}">
                    <a16:rowId xmlns:a16="http://schemas.microsoft.com/office/drawing/2014/main" val="10005"/>
                  </a:ext>
                </a:extLst>
              </a:tr>
              <a:tr h="370840">
                <a:tc>
                  <a:txBody>
                    <a:bodyPr/>
                    <a:lstStyle/>
                    <a:p>
                      <a:pPr algn="ctr"/>
                      <a:r>
                        <a:rPr lang="en-US" sz="1600" dirty="0"/>
                        <a:t>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latin typeface="+mn-lt"/>
                          <a:ea typeface="+mn-ea"/>
                          <a:cs typeface="+mn-cs"/>
                        </a:rPr>
                        <a:t>Reluctant Entrepreneurs </a:t>
                      </a:r>
                      <a:r>
                        <a:rPr lang="en-US" sz="1600" kern="1200" dirty="0">
                          <a:solidFill>
                            <a:schemeClr val="dk1"/>
                          </a:solidFill>
                          <a:effectLst/>
                          <a:latin typeface="+mn-lt"/>
                          <a:ea typeface="+mn-ea"/>
                          <a:cs typeface="+mn-cs"/>
                        </a:rPr>
                        <a:t>(from Poor Economics by Banerjee and </a:t>
                      </a:r>
                      <a:r>
                        <a:rPr lang="en-US" sz="1600" kern="1200" dirty="0" err="1">
                          <a:solidFill>
                            <a:schemeClr val="dk1"/>
                          </a:solidFill>
                          <a:effectLst/>
                          <a:latin typeface="+mn-lt"/>
                          <a:ea typeface="+mn-ea"/>
                          <a:cs typeface="+mn-cs"/>
                        </a:rPr>
                        <a:t>Duflo</a:t>
                      </a:r>
                      <a:r>
                        <a:rPr lang="en-US" sz="1600" kern="1200" dirty="0">
                          <a:solidFill>
                            <a:schemeClr val="dk1"/>
                          </a:solidFill>
                          <a:effectLst/>
                          <a:latin typeface="+mn-lt"/>
                          <a:ea typeface="+mn-ea"/>
                          <a:cs typeface="+mn-cs"/>
                        </a:rPr>
                        <a:t>) </a:t>
                      </a:r>
                      <a:endParaRPr lang="en-US" sz="1600" dirty="0"/>
                    </a:p>
                  </a:txBody>
                  <a:tcPr/>
                </a:tc>
                <a:extLst>
                  <a:ext uri="{0D108BD9-81ED-4DB2-BD59-A6C34878D82A}">
                    <a16:rowId xmlns:a16="http://schemas.microsoft.com/office/drawing/2014/main" val="10006"/>
                  </a:ext>
                </a:extLst>
              </a:tr>
            </a:tbl>
          </a:graphicData>
        </a:graphic>
      </p:graphicFrame>
      <p:sp>
        <p:nvSpPr>
          <p:cNvPr id="7" name="TextBox 6"/>
          <p:cNvSpPr txBox="1"/>
          <p:nvPr/>
        </p:nvSpPr>
        <p:spPr>
          <a:xfrm>
            <a:off x="457200" y="4880758"/>
            <a:ext cx="8140535" cy="1754326"/>
          </a:xfrm>
          <a:prstGeom prst="rect">
            <a:avLst/>
          </a:prstGeom>
          <a:noFill/>
        </p:spPr>
        <p:txBody>
          <a:bodyPr wrap="square" rtlCol="0">
            <a:spAutoFit/>
          </a:bodyPr>
          <a:lstStyle/>
          <a:p>
            <a:r>
              <a:rPr lang="en-US" dirty="0"/>
              <a:t>- Each selects one reading to be a discussion leader: summarize the reading to your friend in class (20 mins), give your opinions or comments on the reading, and ask questions related to the reading. The leading group needs to submit a 2-3 pages review of the reading. </a:t>
            </a:r>
          </a:p>
          <a:p>
            <a:r>
              <a:rPr lang="en-US" dirty="0"/>
              <a:t>- Others need to also give opinions or comments, and answer your friends’ questions.</a:t>
            </a:r>
          </a:p>
        </p:txBody>
      </p:sp>
    </p:spTree>
    <p:extLst>
      <p:ext uri="{BB962C8B-B14F-4D97-AF65-F5344CB8AC3E}">
        <p14:creationId xmlns:p14="http://schemas.microsoft.com/office/powerpoint/2010/main" val="8533357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579</TotalTime>
  <Words>990</Words>
  <Application>Microsoft Macintosh PowerPoint</Application>
  <PresentationFormat>On-screen Show (4:3)</PresentationFormat>
  <Paragraphs>155</Paragraphs>
  <Slides>12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ＭＳ 明朝</vt:lpstr>
      <vt:lpstr>ＭＳ Ｐゴシック</vt:lpstr>
      <vt:lpstr>Arial</vt:lpstr>
      <vt:lpstr>Britannic Bold</vt:lpstr>
      <vt:lpstr>Calibri</vt:lpstr>
      <vt:lpstr>Cambria</vt:lpstr>
      <vt:lpstr>Cordia New</vt:lpstr>
      <vt:lpstr>Times New Roman</vt:lpstr>
      <vt:lpstr>Clarity</vt:lpstr>
      <vt:lpstr>EE461 Development microeconomics</vt:lpstr>
      <vt:lpstr>PowerPoint Presentation</vt:lpstr>
      <vt:lpstr>Recommended Textbooks</vt:lpstr>
      <vt:lpstr>Recommended Textbooks</vt:lpstr>
      <vt:lpstr>Semester plan</vt:lpstr>
      <vt:lpstr>Semester plan</vt:lpstr>
      <vt:lpstr>Semester plan</vt:lpstr>
      <vt:lpstr>Semester plan</vt:lpstr>
      <vt:lpstr>Grading:</vt:lpstr>
      <vt:lpstr>PowerPoint Presentation</vt:lpstr>
      <vt:lpstr>PowerPoint Presentation</vt:lpstr>
      <vt:lpstr>Discussions will use the following readings: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microeconomics</dc:title>
  <dc:creator>namtipka</dc:creator>
  <cp:lastModifiedBy>Chayanee</cp:lastModifiedBy>
  <cp:revision>40</cp:revision>
  <dcterms:created xsi:type="dcterms:W3CDTF">2014-01-15T09:26:11Z</dcterms:created>
  <dcterms:modified xsi:type="dcterms:W3CDTF">2019-01-14T03:19:18Z</dcterms:modified>
</cp:coreProperties>
</file>