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handoutMasterIdLst>
    <p:handoutMasterId r:id="rId39"/>
  </p:handoutMasterIdLst>
  <p:sldIdLst>
    <p:sldId id="324" r:id="rId2"/>
    <p:sldId id="348" r:id="rId3"/>
    <p:sldId id="309" r:id="rId4"/>
    <p:sldId id="332" r:id="rId5"/>
    <p:sldId id="347" r:id="rId6"/>
    <p:sldId id="329" r:id="rId7"/>
    <p:sldId id="351" r:id="rId8"/>
    <p:sldId id="325" r:id="rId9"/>
    <p:sldId id="349" r:id="rId10"/>
    <p:sldId id="327" r:id="rId11"/>
    <p:sldId id="350" r:id="rId12"/>
    <p:sldId id="352" r:id="rId13"/>
    <p:sldId id="367" r:id="rId14"/>
    <p:sldId id="328" r:id="rId15"/>
    <p:sldId id="353" r:id="rId16"/>
    <p:sldId id="355" r:id="rId17"/>
    <p:sldId id="345" r:id="rId18"/>
    <p:sldId id="354" r:id="rId19"/>
    <p:sldId id="357" r:id="rId20"/>
    <p:sldId id="342" r:id="rId21"/>
    <p:sldId id="358" r:id="rId22"/>
    <p:sldId id="359" r:id="rId23"/>
    <p:sldId id="338" r:id="rId24"/>
    <p:sldId id="360" r:id="rId25"/>
    <p:sldId id="334" r:id="rId26"/>
    <p:sldId id="361" r:id="rId27"/>
    <p:sldId id="336" r:id="rId28"/>
    <p:sldId id="363" r:id="rId29"/>
    <p:sldId id="343" r:id="rId30"/>
    <p:sldId id="364" r:id="rId31"/>
    <p:sldId id="365" r:id="rId32"/>
    <p:sldId id="344" r:id="rId33"/>
    <p:sldId id="331" r:id="rId34"/>
    <p:sldId id="366" r:id="rId35"/>
    <p:sldId id="368" r:id="rId36"/>
    <p:sldId id="346"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8668" autoAdjust="0"/>
  </p:normalViewPr>
  <p:slideViewPr>
    <p:cSldViewPr snapToGrid="0" snapToObjects="1">
      <p:cViewPr varScale="1">
        <p:scale>
          <a:sx n="46" d="100"/>
          <a:sy n="46" d="100"/>
        </p:scale>
        <p:origin x="-2656" y="-104"/>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handoutMaster" Target="handoutMasters/handout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634E468F-A51C-7C46-B06A-9223592104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 xmlns:a16="http://schemas.microsoft.com/office/drawing/2014/main" id="{A47209F2-813D-8A4C-B2FD-F6F0CD535E8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072126D-8674-0146-B747-C36D849975E9}" type="datetimeFigureOut">
              <a:rPr lang="en-US" smtClean="0"/>
              <a:t>9/10/19 </a:t>
            </a:fld>
            <a:endParaRPr lang="en-US"/>
          </a:p>
        </p:txBody>
      </p:sp>
      <p:sp>
        <p:nvSpPr>
          <p:cNvPr id="4" name="Footer Placeholder 3">
            <a:extLst>
              <a:ext uri="{FF2B5EF4-FFF2-40B4-BE49-F238E27FC236}">
                <a16:creationId xmlns="" xmlns:a16="http://schemas.microsoft.com/office/drawing/2014/main" id="{A54D2AED-B945-064E-825E-088AA84FDD1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 xmlns:a16="http://schemas.microsoft.com/office/drawing/2014/main" id="{7DF8C198-3EDB-C144-B9DC-A6604B7C69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38128F-0CFF-A244-99EE-15975E7B16B5}" type="slidenum">
              <a:rPr lang="en-US" smtClean="0"/>
              <a:t>‹#›</a:t>
            </a:fld>
            <a:endParaRPr lang="en-US"/>
          </a:p>
        </p:txBody>
      </p:sp>
    </p:spTree>
    <p:extLst>
      <p:ext uri="{BB962C8B-B14F-4D97-AF65-F5344CB8AC3E}">
        <p14:creationId xmlns:p14="http://schemas.microsoft.com/office/powerpoint/2010/main" val="983279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9/10/19 </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9/10/19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9/10/19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9/10/19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9/10/19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9/10/19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9/10/19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9/10/19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9/10/19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9/10/19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9/10/19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9/10/19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800" b="1" dirty="0" smtClean="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smtClean="0">
                <a:solidFill>
                  <a:prstClr val="black"/>
                </a:solidFill>
                <a:latin typeface="Bookman Old Style"/>
                <a:cs typeface="Bookman Old Style"/>
              </a:rPr>
              <a:t>Pananya Larbprasertporn</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1779956" y="3238854"/>
            <a:ext cx="5583580" cy="1569660"/>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Juristic Persons </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a:cs typeface="Bookman Old Style"/>
              </a:rPr>
              <a:t>Juristic Persons</a:t>
            </a:r>
            <a:endParaRPr lang="en-US" b="1" dirty="0">
              <a:latin typeface="Bookman Old Style"/>
              <a:cs typeface="Bookman Old Style"/>
            </a:endParaRPr>
          </a:p>
        </p:txBody>
      </p:sp>
      <p:sp>
        <p:nvSpPr>
          <p:cNvPr id="3" name="Content Placeholder 2"/>
          <p:cNvSpPr>
            <a:spLocks noGrp="1"/>
          </p:cNvSpPr>
          <p:nvPr>
            <p:ph idx="1"/>
          </p:nvPr>
        </p:nvSpPr>
        <p:spPr>
          <a:xfrm>
            <a:off x="457200" y="1600200"/>
            <a:ext cx="8229600" cy="4756149"/>
          </a:xfrm>
        </p:spPr>
        <p:txBody>
          <a:bodyPr>
            <a:normAutofit fontScale="92500" lnSpcReduction="10000"/>
          </a:bodyPr>
          <a:lstStyle/>
          <a:p>
            <a:pPr algn="just"/>
            <a:r>
              <a:rPr lang="en-US" dirty="0" smtClean="0">
                <a:latin typeface="Bookman Old Style"/>
                <a:cs typeface="Bookman Old Style"/>
              </a:rPr>
              <a:t>Outline</a:t>
            </a:r>
          </a:p>
          <a:p>
            <a:pPr marL="514350" indent="-514350" algn="just">
              <a:buAutoNum type="arabicPeriod"/>
            </a:pPr>
            <a:r>
              <a:rPr lang="en-US" dirty="0" smtClean="0">
                <a:latin typeface="Bookman Old Style"/>
                <a:cs typeface="Bookman Old Style"/>
              </a:rPr>
              <a:t>Definition</a:t>
            </a:r>
          </a:p>
          <a:p>
            <a:pPr marL="514350" indent="-514350" algn="just">
              <a:buAutoNum type="arabicPeriod"/>
            </a:pPr>
            <a:r>
              <a:rPr lang="en-US" dirty="0" smtClean="0">
                <a:latin typeface="Bookman Old Style"/>
                <a:cs typeface="Bookman Old Style"/>
              </a:rPr>
              <a:t>Establishment of juristic persons by law</a:t>
            </a:r>
          </a:p>
          <a:p>
            <a:pPr marL="514350" indent="-514350" algn="just">
              <a:buAutoNum type="arabicPeriod"/>
            </a:pPr>
            <a:r>
              <a:rPr lang="en-US" dirty="0" smtClean="0">
                <a:latin typeface="Bookman Old Style"/>
                <a:cs typeface="Bookman Old Style"/>
              </a:rPr>
              <a:t>Rights and duties of juristic persons</a:t>
            </a:r>
          </a:p>
          <a:p>
            <a:pPr marL="514350" indent="-514350" algn="just">
              <a:buAutoNum type="arabicPeriod"/>
            </a:pPr>
            <a:r>
              <a:rPr lang="en-US" dirty="0" smtClean="0">
                <a:latin typeface="Bookman Old Style"/>
                <a:cs typeface="Bookman Old Style"/>
              </a:rPr>
              <a:t>Representatives</a:t>
            </a:r>
          </a:p>
          <a:p>
            <a:pPr marL="514350" indent="-514350" algn="just">
              <a:buAutoNum type="arabicPeriod"/>
            </a:pPr>
            <a:r>
              <a:rPr lang="en-US" dirty="0" smtClean="0">
                <a:latin typeface="Bookman Old Style"/>
                <a:cs typeface="Bookman Old Style"/>
              </a:rPr>
              <a:t>Representatives acting beyond the scope</a:t>
            </a:r>
          </a:p>
          <a:p>
            <a:pPr marL="514350" indent="-514350" algn="just">
              <a:buAutoNum type="arabicPeriod"/>
            </a:pPr>
            <a:r>
              <a:rPr lang="en-US" dirty="0" smtClean="0">
                <a:latin typeface="Bookman Old Style"/>
                <a:cs typeface="Bookman Old Style"/>
              </a:rPr>
              <a:t>Conflict of Interest</a:t>
            </a:r>
          </a:p>
          <a:p>
            <a:pPr marL="514350" indent="-514350" algn="just">
              <a:buAutoNum type="arabicPeriod"/>
            </a:pPr>
            <a:r>
              <a:rPr lang="en-US" dirty="0" smtClean="0">
                <a:latin typeface="Bookman Old Style"/>
                <a:cs typeface="Bookman Old Style"/>
              </a:rPr>
              <a:t>Liability of juristic persons</a:t>
            </a:r>
          </a:p>
          <a:p>
            <a:pPr marL="514350" indent="-514350" algn="just">
              <a:buAutoNum type="arabicPeriod"/>
            </a:pPr>
            <a:endParaRPr lang="en-US" dirty="0" smtClean="0"/>
          </a:p>
        </p:txBody>
      </p:sp>
      <p:sp>
        <p:nvSpPr>
          <p:cNvPr id="4" name="Slide Number Placeholder 3"/>
          <p:cNvSpPr>
            <a:spLocks noGrp="1"/>
          </p:cNvSpPr>
          <p:nvPr>
            <p:ph type="sldNum" sz="quarter" idx="12"/>
          </p:nvPr>
        </p:nvSpPr>
        <p:spPr/>
        <p:txBody>
          <a:bodyPr/>
          <a:lstStyle/>
          <a:p>
            <a:fld id="{AEDAE4D7-47EC-4444-8F74-101BA9C3A3F0}" type="slidenum">
              <a:rPr lang="en-US" smtClean="0"/>
              <a:pPr/>
              <a:t>2</a:t>
            </a:fld>
            <a:endParaRPr lang="en-US"/>
          </a:p>
        </p:txBody>
      </p:sp>
    </p:spTree>
    <p:extLst>
      <p:ext uri="{BB962C8B-B14F-4D97-AF65-F5344CB8AC3E}">
        <p14:creationId xmlns:p14="http://schemas.microsoft.com/office/powerpoint/2010/main" val="131791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554545"/>
          </a:xfrm>
          <a:prstGeom prst="rect">
            <a:avLst/>
          </a:prstGeom>
          <a:noFill/>
        </p:spPr>
        <p:txBody>
          <a:bodyPr wrap="square" rtlCol="0">
            <a:spAutoFit/>
          </a:bodyPr>
          <a:lstStyle/>
          <a:p>
            <a:pPr marL="457200" indent="-457200">
              <a:spcBef>
                <a:spcPts val="600"/>
              </a:spcBef>
              <a:spcAft>
                <a:spcPts val="600"/>
              </a:spcAft>
              <a:buFont typeface="Wingdings" panose="05000000000000000000" pitchFamily="2" charset="2"/>
              <a:buChar char="§"/>
            </a:pPr>
            <a:r>
              <a:rPr lang="en-US" sz="2800" b="1" dirty="0">
                <a:latin typeface="Bookman Old Style"/>
                <a:cs typeface="+mj-cs"/>
              </a:rPr>
              <a:t>What is a Juristic Person?</a:t>
            </a:r>
          </a:p>
          <a:p>
            <a:pPr marL="457200">
              <a:spcBef>
                <a:spcPts val="600"/>
              </a:spcBef>
              <a:spcAft>
                <a:spcPts val="600"/>
              </a:spcAft>
            </a:pPr>
            <a:r>
              <a:rPr lang="en-US" sz="2800" dirty="0">
                <a:latin typeface="Bookman Old Style"/>
                <a:cs typeface="+mj-cs"/>
              </a:rPr>
              <a:t>Juristic person is an entity created by law and given certain legal rights and duties of a human being</a:t>
            </a:r>
            <a:r>
              <a:rPr lang="en-US" sz="2800" dirty="0" smtClean="0">
                <a:latin typeface="Bookman Old Style"/>
                <a:cs typeface="+mj-cs"/>
              </a:rPr>
              <a:t>.</a:t>
            </a:r>
          </a:p>
          <a:p>
            <a:pPr marL="457200">
              <a:spcBef>
                <a:spcPts val="600"/>
              </a:spcBef>
              <a:spcAft>
                <a:spcPts val="600"/>
              </a:spcAft>
            </a:pPr>
            <a:r>
              <a:rPr lang="en-US" sz="2800" b="1" dirty="0" smtClean="0">
                <a:latin typeface="Bookman Old Style"/>
                <a:cs typeface="+mj-cs"/>
              </a:rPr>
              <a:t>Q</a:t>
            </a:r>
            <a:r>
              <a:rPr lang="en-US" sz="2800" dirty="0" smtClean="0">
                <a:latin typeface="Bookman Old Style"/>
                <a:cs typeface="+mj-cs"/>
              </a:rPr>
              <a:t>: Any juristic persons you know?</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3164302" y="346262"/>
            <a:ext cx="3231474" cy="646331"/>
          </a:xfrm>
          <a:prstGeom prst="rect">
            <a:avLst/>
          </a:prstGeom>
          <a:noFill/>
        </p:spPr>
        <p:txBody>
          <a:bodyPr wrap="none" rtlCol="0">
            <a:spAutoFit/>
          </a:bodyPr>
          <a:lstStyle/>
          <a:p>
            <a:pPr algn="ctr"/>
            <a:r>
              <a:rPr lang="en-US" sz="3600" b="1" dirty="0" smtClean="0">
                <a:latin typeface="Bookman Old Style"/>
                <a:cs typeface="Bookman Old Style"/>
              </a:rPr>
              <a:t>1. Definition</a:t>
            </a:r>
            <a:endParaRPr lang="en-US" sz="3600" b="1" dirty="0">
              <a:latin typeface="Bookman Old Style"/>
              <a:cs typeface="Bookman Old Style"/>
            </a:endParaRPr>
          </a:p>
        </p:txBody>
      </p:sp>
      <p:pic>
        <p:nvPicPr>
          <p:cNvPr id="4" name="Picture 3">
            <a:extLst>
              <a:ext uri="{FF2B5EF4-FFF2-40B4-BE49-F238E27FC236}">
                <a16:creationId xmlns="" xmlns:a16="http://schemas.microsoft.com/office/drawing/2014/main" id="{9118B0D0-4005-440B-BDAC-0BDE8559DFB7}"/>
              </a:ext>
            </a:extLst>
          </p:cNvPr>
          <p:cNvPicPr>
            <a:picLocks noChangeAspect="1"/>
          </p:cNvPicPr>
          <p:nvPr/>
        </p:nvPicPr>
        <p:blipFill>
          <a:blip r:embed="rId2"/>
          <a:stretch>
            <a:fillRect/>
          </a:stretch>
        </p:blipFill>
        <p:spPr>
          <a:xfrm>
            <a:off x="3049917" y="4316758"/>
            <a:ext cx="2942644" cy="1953180"/>
          </a:xfrm>
          <a:prstGeom prst="rect">
            <a:avLst/>
          </a:prstGeom>
        </p:spPr>
      </p:pic>
    </p:spTree>
    <p:extLst>
      <p:ext uri="{BB962C8B-B14F-4D97-AF65-F5344CB8AC3E}">
        <p14:creationId xmlns:p14="http://schemas.microsoft.com/office/powerpoint/2010/main" val="2701111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616375"/>
          </a:xfrm>
          <a:prstGeom prst="rect">
            <a:avLst/>
          </a:prstGeom>
          <a:noFill/>
        </p:spPr>
        <p:txBody>
          <a:bodyPr wrap="square" rtlCol="0">
            <a:spAutoFit/>
          </a:bodyPr>
          <a:lstStyle/>
          <a:p>
            <a:pPr marL="457200" indent="-457200">
              <a:buFont typeface="Wingdings" panose="05000000000000000000" pitchFamily="2" charset="2"/>
              <a:buChar char="§"/>
            </a:pPr>
            <a:r>
              <a:rPr lang="en-US" sz="2800" b="1" dirty="0" smtClean="0">
                <a:latin typeface="Bookman Old Style"/>
                <a:cs typeface="+mj-cs"/>
              </a:rPr>
              <a:t>Juristic Persons can only be established by law</a:t>
            </a:r>
            <a:endParaRPr lang="en-US" sz="2800" b="1" dirty="0">
              <a:latin typeface="Bookman Old Style"/>
              <a:cs typeface="+mj-cs"/>
            </a:endParaRPr>
          </a:p>
          <a:p>
            <a:pPr marL="457200"/>
            <a:endParaRPr lang="en-US" sz="2800" b="1" i="1" dirty="0">
              <a:latin typeface="Bookman Old Style"/>
              <a:cs typeface="+mj-cs"/>
            </a:endParaRPr>
          </a:p>
          <a:p>
            <a:pPr marL="457200"/>
            <a:r>
              <a:rPr lang="en-US" sz="2800" b="1" i="1" dirty="0">
                <a:latin typeface="Bookman Old Style"/>
                <a:cs typeface="+mj-cs"/>
              </a:rPr>
              <a:t>Section 65 of the TCCC</a:t>
            </a:r>
            <a:r>
              <a:rPr lang="en-US" sz="2800" dirty="0">
                <a:latin typeface="Bookman Old Style"/>
                <a:cs typeface="+mj-cs"/>
              </a:rPr>
              <a:t> </a:t>
            </a:r>
          </a:p>
          <a:p>
            <a:pPr marL="457200"/>
            <a:endParaRPr lang="en-US" sz="2800" dirty="0">
              <a:latin typeface="Bookman Old Style"/>
              <a:cs typeface="+mj-cs"/>
            </a:endParaRPr>
          </a:p>
          <a:p>
            <a:pPr marL="457200"/>
            <a:r>
              <a:rPr lang="en-US" sz="2800" dirty="0">
                <a:latin typeface="Bookman Old Style"/>
                <a:cs typeface="+mj-cs"/>
              </a:rPr>
              <a:t>“A juristic person can come into existence only by virtue of this Code or of other law.”</a:t>
            </a:r>
          </a:p>
          <a:p>
            <a:pPr>
              <a:spcBef>
                <a:spcPts val="600"/>
              </a:spcBef>
              <a:spcAft>
                <a:spcPts val="600"/>
              </a:spcAft>
            </a:pP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315344" y="119580"/>
            <a:ext cx="6906533" cy="1200329"/>
          </a:xfrm>
          <a:prstGeom prst="rect">
            <a:avLst/>
          </a:prstGeom>
          <a:noFill/>
        </p:spPr>
        <p:txBody>
          <a:bodyPr wrap="none" rtlCol="0">
            <a:spAutoFit/>
          </a:bodyPr>
          <a:lstStyle/>
          <a:p>
            <a:pPr algn="ctr"/>
            <a:r>
              <a:rPr lang="en-US" sz="3600" b="1" dirty="0" smtClean="0">
                <a:latin typeface="Bookman Old Style"/>
                <a:cs typeface="Bookman Old Style"/>
              </a:rPr>
              <a:t>2. Establishment </a:t>
            </a:r>
            <a:r>
              <a:rPr lang="en-US" sz="3600" b="1" dirty="0">
                <a:latin typeface="Bookman Old Style"/>
                <a:cs typeface="Bookman Old Style"/>
              </a:rPr>
              <a:t>of Juristic </a:t>
            </a:r>
            <a:br>
              <a:rPr lang="en-US" sz="3600" b="1" dirty="0">
                <a:latin typeface="Bookman Old Style"/>
                <a:cs typeface="Bookman Old Style"/>
              </a:rPr>
            </a:br>
            <a:r>
              <a:rPr lang="en-US" sz="3600" b="1" dirty="0" smtClean="0">
                <a:latin typeface="Bookman Old Style"/>
                <a:cs typeface="Bookman Old Style"/>
              </a:rPr>
              <a:t>Persons by Law</a:t>
            </a:r>
            <a:endParaRPr lang="en-US" sz="3600" b="1" dirty="0">
              <a:latin typeface="Bookman Old Style"/>
              <a:cs typeface="Bookman Old Style"/>
            </a:endParaRPr>
          </a:p>
        </p:txBody>
      </p:sp>
    </p:spTree>
    <p:extLst>
      <p:ext uri="{BB962C8B-B14F-4D97-AF65-F5344CB8AC3E}">
        <p14:creationId xmlns:p14="http://schemas.microsoft.com/office/powerpoint/2010/main" val="1093386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2350" y="0"/>
            <a:ext cx="7294449" cy="1417638"/>
          </a:xfrm>
        </p:spPr>
        <p:txBody>
          <a:bodyPr/>
          <a:lstStyle/>
          <a:p>
            <a:r>
              <a:rPr lang="en-US" sz="3600" b="1" dirty="0" smtClean="0">
                <a:latin typeface="Bookman Old Style"/>
                <a:cs typeface="Bookman Old Style"/>
              </a:rPr>
              <a:t>2. Establishment </a:t>
            </a:r>
            <a:r>
              <a:rPr lang="en-US" sz="3600" b="1" dirty="0">
                <a:latin typeface="Bookman Old Style"/>
                <a:cs typeface="Bookman Old Style"/>
              </a:rPr>
              <a:t>of Juristic </a:t>
            </a:r>
            <a:br>
              <a:rPr lang="en-US" sz="3600" b="1" dirty="0">
                <a:latin typeface="Bookman Old Style"/>
                <a:cs typeface="Bookman Old Style"/>
              </a:rPr>
            </a:br>
            <a:r>
              <a:rPr lang="en-US" sz="3600" b="1" dirty="0" smtClean="0">
                <a:latin typeface="Bookman Old Style"/>
                <a:cs typeface="Bookman Old Style"/>
              </a:rPr>
              <a:t>Persons by Law</a:t>
            </a:r>
            <a:r>
              <a:rPr lang="en-US" sz="3600" b="1" dirty="0">
                <a:latin typeface="Bookman Old Style"/>
                <a:cs typeface="Bookman Old Style"/>
              </a:rPr>
              <a:t/>
            </a:r>
            <a:br>
              <a:rPr lang="en-US" sz="3600" b="1" dirty="0">
                <a:latin typeface="Bookman Old Style"/>
                <a:cs typeface="Bookman Old Style"/>
              </a:rPr>
            </a:br>
            <a:endParaRPr lang="en-US" sz="3600" dirty="0"/>
          </a:p>
        </p:txBody>
      </p:sp>
      <p:sp>
        <p:nvSpPr>
          <p:cNvPr id="3" name="Content Placeholder 2"/>
          <p:cNvSpPr>
            <a:spLocks noGrp="1"/>
          </p:cNvSpPr>
          <p:nvPr>
            <p:ph idx="1"/>
          </p:nvPr>
        </p:nvSpPr>
        <p:spPr>
          <a:xfrm>
            <a:off x="457200" y="1600200"/>
            <a:ext cx="8229600" cy="4756149"/>
          </a:xfrm>
        </p:spPr>
        <p:txBody>
          <a:bodyPr/>
          <a:lstStyle/>
          <a:p>
            <a:pPr algn="just"/>
            <a:r>
              <a:rPr lang="th-TH" dirty="0" smtClean="0"/>
              <a:t>มาตรา </a:t>
            </a:r>
            <a:r>
              <a:rPr lang="en-US" dirty="0" smtClean="0"/>
              <a:t>65 </a:t>
            </a:r>
            <a:r>
              <a:rPr lang="th-TH" dirty="0" smtClean="0"/>
              <a:t>ป.พ.พ. นิติบุคคลจะมีขึ้นได้ก็แต่ด้วยอาศัยอำนาจแห่งประมวลกฎหมายนี้หรือกฎหมายอื่น</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3466524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632318" cy="4385816"/>
          </a:xfrm>
          <a:prstGeom prst="rect">
            <a:avLst/>
          </a:prstGeom>
          <a:noFill/>
        </p:spPr>
        <p:txBody>
          <a:bodyPr wrap="square" rtlCol="0">
            <a:spAutoFit/>
          </a:bodyPr>
          <a:lstStyle/>
          <a:p>
            <a:pPr marL="457200">
              <a:spcBef>
                <a:spcPts val="600"/>
              </a:spcBef>
              <a:spcAft>
                <a:spcPts val="600"/>
              </a:spcAft>
            </a:pPr>
            <a:r>
              <a:rPr lang="en-US" sz="2800" dirty="0">
                <a:latin typeface="Bookman Old Style"/>
                <a:cs typeface="+mj-cs"/>
              </a:rPr>
              <a:t>5 types of juristic persons under TCCC:</a:t>
            </a:r>
          </a:p>
          <a:p>
            <a:pPr marL="971550" indent="-514350">
              <a:spcBef>
                <a:spcPts val="600"/>
              </a:spcBef>
              <a:spcAft>
                <a:spcPts val="600"/>
              </a:spcAft>
              <a:buFont typeface="+mj-lt"/>
              <a:buAutoNum type="arabicParenR"/>
            </a:pPr>
            <a:r>
              <a:rPr lang="en-US" sz="2800" dirty="0">
                <a:latin typeface="Bookman Old Style"/>
                <a:cs typeface="+mj-cs"/>
              </a:rPr>
              <a:t>Registered ordinary </a:t>
            </a:r>
            <a:r>
              <a:rPr lang="en-US" sz="2800" dirty="0" smtClean="0">
                <a:latin typeface="Bookman Old Style"/>
                <a:cs typeface="+mj-cs"/>
              </a:rPr>
              <a:t>partnership</a:t>
            </a:r>
            <a:r>
              <a:rPr lang="th-TH" sz="2800" dirty="0" smtClean="0">
                <a:latin typeface="Bookman Old Style"/>
                <a:cs typeface="+mj-cs"/>
              </a:rPr>
              <a:t> (</a:t>
            </a:r>
            <a:r>
              <a:rPr lang="th-TH" sz="2800" dirty="0" smtClean="0">
                <a:latin typeface="Bookman Old Style"/>
                <a:cs typeface="+mj-cs"/>
              </a:rPr>
              <a:t>ห้างหุ้นส่วนจดทะเบียน</a:t>
            </a:r>
            <a:r>
              <a:rPr lang="th-TH" sz="2800" dirty="0" smtClean="0">
                <a:latin typeface="Bookman Old Style"/>
                <a:cs typeface="+mj-cs"/>
              </a:rPr>
              <a:t>)</a:t>
            </a:r>
            <a:r>
              <a:rPr lang="en-US" sz="2800" dirty="0" smtClean="0">
                <a:latin typeface="Bookman Old Style"/>
                <a:cs typeface="+mj-cs"/>
              </a:rPr>
              <a:t>;</a:t>
            </a:r>
            <a:endParaRPr lang="en-US" sz="2800" dirty="0">
              <a:latin typeface="Bookman Old Style"/>
              <a:cs typeface="+mj-cs"/>
            </a:endParaRPr>
          </a:p>
          <a:p>
            <a:pPr marL="971550" indent="-514350">
              <a:spcBef>
                <a:spcPts val="600"/>
              </a:spcBef>
              <a:spcAft>
                <a:spcPts val="600"/>
              </a:spcAft>
              <a:buFont typeface="+mj-lt"/>
              <a:buAutoNum type="arabicParenR"/>
            </a:pPr>
            <a:r>
              <a:rPr lang="en-US" sz="2800" dirty="0">
                <a:latin typeface="Bookman Old Style"/>
                <a:cs typeface="+mj-cs"/>
              </a:rPr>
              <a:t>Limited </a:t>
            </a:r>
            <a:r>
              <a:rPr lang="en-US" sz="2800" dirty="0" smtClean="0">
                <a:latin typeface="Bookman Old Style"/>
                <a:cs typeface="+mj-cs"/>
              </a:rPr>
              <a:t>partnership</a:t>
            </a:r>
            <a:r>
              <a:rPr lang="th-TH" sz="2800" dirty="0" smtClean="0">
                <a:latin typeface="Bookman Old Style"/>
                <a:cs typeface="+mj-cs"/>
              </a:rPr>
              <a:t> (ห้างหุ้นส่วนจำกัด)</a:t>
            </a:r>
            <a:r>
              <a:rPr lang="en-US" sz="2800" dirty="0" smtClean="0">
                <a:latin typeface="Bookman Old Style"/>
                <a:cs typeface="+mj-cs"/>
              </a:rPr>
              <a:t>;</a:t>
            </a:r>
            <a:endParaRPr lang="en-US" sz="2800" dirty="0">
              <a:latin typeface="Bookman Old Style"/>
              <a:cs typeface="+mj-cs"/>
            </a:endParaRPr>
          </a:p>
          <a:p>
            <a:pPr marL="971550" indent="-514350">
              <a:spcBef>
                <a:spcPts val="600"/>
              </a:spcBef>
              <a:spcAft>
                <a:spcPts val="600"/>
              </a:spcAft>
              <a:buFont typeface="+mj-lt"/>
              <a:buAutoNum type="arabicParenR"/>
            </a:pPr>
            <a:r>
              <a:rPr lang="en-US" sz="2800" dirty="0">
                <a:latin typeface="Bookman Old Style"/>
                <a:cs typeface="+mj-cs"/>
              </a:rPr>
              <a:t>Limited </a:t>
            </a:r>
            <a:r>
              <a:rPr lang="en-US" sz="2800" dirty="0" smtClean="0">
                <a:latin typeface="Bookman Old Style"/>
                <a:cs typeface="+mj-cs"/>
              </a:rPr>
              <a:t>company</a:t>
            </a:r>
            <a:r>
              <a:rPr lang="th-TH" sz="2800" dirty="0" smtClean="0">
                <a:latin typeface="Bookman Old Style"/>
                <a:cs typeface="+mj-cs"/>
              </a:rPr>
              <a:t> (บริษัทจำกัด)</a:t>
            </a:r>
            <a:r>
              <a:rPr lang="en-US" sz="2800" dirty="0" smtClean="0">
                <a:latin typeface="Bookman Old Style"/>
                <a:cs typeface="+mj-cs"/>
              </a:rPr>
              <a:t>;</a:t>
            </a:r>
            <a:endParaRPr lang="en-US" sz="2800" dirty="0">
              <a:latin typeface="Bookman Old Style"/>
              <a:cs typeface="+mj-cs"/>
            </a:endParaRPr>
          </a:p>
          <a:p>
            <a:pPr marL="971550" indent="-514350">
              <a:spcBef>
                <a:spcPts val="600"/>
              </a:spcBef>
              <a:spcAft>
                <a:spcPts val="600"/>
              </a:spcAft>
              <a:buFont typeface="+mj-lt"/>
              <a:buAutoNum type="arabicParenR"/>
            </a:pPr>
            <a:r>
              <a:rPr lang="en-US" sz="2800" dirty="0" smtClean="0">
                <a:latin typeface="Bookman Old Style"/>
                <a:cs typeface="+mj-cs"/>
              </a:rPr>
              <a:t>Association</a:t>
            </a:r>
            <a:r>
              <a:rPr lang="th-TH" sz="2800" dirty="0" smtClean="0">
                <a:latin typeface="Bookman Old Style"/>
                <a:cs typeface="+mj-cs"/>
              </a:rPr>
              <a:t> (สมาคม)</a:t>
            </a:r>
            <a:r>
              <a:rPr lang="en-US" sz="2800" dirty="0" smtClean="0">
                <a:latin typeface="Bookman Old Style"/>
                <a:cs typeface="+mj-cs"/>
              </a:rPr>
              <a:t>; </a:t>
            </a:r>
            <a:r>
              <a:rPr lang="en-US" sz="2800" dirty="0">
                <a:latin typeface="Bookman Old Style"/>
                <a:cs typeface="+mj-cs"/>
              </a:rPr>
              <a:t>and</a:t>
            </a:r>
          </a:p>
          <a:p>
            <a:pPr marL="971550" indent="-514350">
              <a:spcBef>
                <a:spcPts val="600"/>
              </a:spcBef>
              <a:spcAft>
                <a:spcPts val="600"/>
              </a:spcAft>
              <a:buFont typeface="+mj-lt"/>
              <a:buAutoNum type="arabicParenR"/>
            </a:pPr>
            <a:r>
              <a:rPr lang="en-US" sz="2800" dirty="0" smtClean="0">
                <a:latin typeface="Bookman Old Style"/>
                <a:cs typeface="+mj-cs"/>
              </a:rPr>
              <a:t>Foundation</a:t>
            </a:r>
            <a:r>
              <a:rPr lang="th-TH" sz="2800" dirty="0" smtClean="0">
                <a:latin typeface="Bookman Old Style"/>
                <a:cs typeface="+mj-cs"/>
              </a:rPr>
              <a:t> (มูลนิธิ)</a:t>
            </a:r>
            <a:endParaRPr lang="en-US" sz="2800" dirty="0">
              <a:latin typeface="Bookman Old Style"/>
              <a:cs typeface="+mj-cs"/>
            </a:endParaRP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379400" y="142333"/>
            <a:ext cx="7608596" cy="1200329"/>
          </a:xfrm>
          <a:prstGeom prst="rect">
            <a:avLst/>
          </a:prstGeom>
          <a:noFill/>
        </p:spPr>
        <p:txBody>
          <a:bodyPr wrap="square" rtlCol="0">
            <a:spAutoFit/>
          </a:bodyPr>
          <a:lstStyle/>
          <a:p>
            <a:pPr algn="ctr"/>
            <a:r>
              <a:rPr lang="en-US" sz="3600" b="1" dirty="0" smtClean="0">
                <a:latin typeface="Bookman Old Style"/>
                <a:cs typeface="Bookman Old Style"/>
              </a:rPr>
              <a:t>2. Establishment of Juristic Persons by Law </a:t>
            </a:r>
            <a:endParaRPr lang="en-US" sz="3600" b="1" dirty="0">
              <a:latin typeface="Bookman Old Style"/>
              <a:cs typeface="Bookman Old Style"/>
            </a:endParaRPr>
          </a:p>
        </p:txBody>
      </p:sp>
    </p:spTree>
    <p:extLst>
      <p:ext uri="{BB962C8B-B14F-4D97-AF65-F5344CB8AC3E}">
        <p14:creationId xmlns:p14="http://schemas.microsoft.com/office/powerpoint/2010/main" val="2079994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632318" cy="4539704"/>
          </a:xfrm>
          <a:prstGeom prst="rect">
            <a:avLst/>
          </a:prstGeom>
          <a:noFill/>
        </p:spPr>
        <p:txBody>
          <a:bodyPr wrap="square" rtlCol="0">
            <a:spAutoFit/>
          </a:bodyPr>
          <a:lstStyle/>
          <a:p>
            <a:pPr marL="457200">
              <a:spcBef>
                <a:spcPts val="600"/>
              </a:spcBef>
              <a:spcAft>
                <a:spcPts val="600"/>
              </a:spcAft>
            </a:pPr>
            <a:r>
              <a:rPr lang="en-US" sz="2800" dirty="0" smtClean="0">
                <a:latin typeface="Bookman Old Style"/>
                <a:cs typeface="+mj-cs"/>
              </a:rPr>
              <a:t>Juristic persons established by other laws:</a:t>
            </a:r>
          </a:p>
          <a:p>
            <a:pPr marL="457200">
              <a:spcBef>
                <a:spcPts val="600"/>
              </a:spcBef>
              <a:spcAft>
                <a:spcPts val="600"/>
              </a:spcAft>
            </a:pPr>
            <a:r>
              <a:rPr lang="en-US" sz="2800" dirty="0" smtClean="0">
                <a:latin typeface="Bookman Old Style"/>
                <a:cs typeface="+mj-cs"/>
              </a:rPr>
              <a:t>For example:</a:t>
            </a:r>
          </a:p>
          <a:p>
            <a:pPr marL="914400" indent="-457200">
              <a:spcBef>
                <a:spcPts val="600"/>
              </a:spcBef>
              <a:spcAft>
                <a:spcPts val="600"/>
              </a:spcAft>
              <a:buFontTx/>
              <a:buChar char="-"/>
            </a:pPr>
            <a:r>
              <a:rPr lang="en-US" sz="2800" dirty="0" err="1" smtClean="0">
                <a:latin typeface="Bookman Old Style"/>
                <a:cs typeface="+mj-cs"/>
              </a:rPr>
              <a:t>Thammasat</a:t>
            </a:r>
            <a:r>
              <a:rPr lang="en-US" sz="2800" dirty="0" smtClean="0">
                <a:latin typeface="Bookman Old Style"/>
                <a:cs typeface="+mj-cs"/>
              </a:rPr>
              <a:t> University </a:t>
            </a:r>
            <a:endParaRPr lang="th-TH" sz="2800" dirty="0" smtClean="0">
              <a:latin typeface="Bookman Old Style"/>
              <a:cs typeface="+mj-cs"/>
            </a:endParaRPr>
          </a:p>
          <a:p>
            <a:pPr marL="914400" indent="-457200">
              <a:spcBef>
                <a:spcPts val="600"/>
              </a:spcBef>
              <a:spcAft>
                <a:spcPts val="600"/>
              </a:spcAft>
              <a:buFontTx/>
              <a:buChar char="-"/>
            </a:pPr>
            <a:r>
              <a:rPr lang="en-US" sz="2800" dirty="0" smtClean="0">
                <a:latin typeface="Bookman Old Style"/>
                <a:cs typeface="+mj-cs"/>
              </a:rPr>
              <a:t>Temples</a:t>
            </a:r>
          </a:p>
          <a:p>
            <a:pPr marL="914400" indent="-457200">
              <a:spcBef>
                <a:spcPts val="600"/>
              </a:spcBef>
              <a:spcAft>
                <a:spcPts val="600"/>
              </a:spcAft>
              <a:buFontTx/>
              <a:buChar char="-"/>
            </a:pPr>
            <a:r>
              <a:rPr lang="en-US" sz="2800" dirty="0" smtClean="0">
                <a:latin typeface="Bookman Old Style"/>
                <a:cs typeface="+mj-cs"/>
              </a:rPr>
              <a:t>Office of the Council of State</a:t>
            </a:r>
            <a:endParaRPr lang="th-TH" sz="2800" dirty="0" smtClean="0">
              <a:latin typeface="Bookman Old Style"/>
              <a:cs typeface="+mj-cs"/>
            </a:endParaRPr>
          </a:p>
          <a:p>
            <a:pPr marL="914400" indent="-457200">
              <a:spcBef>
                <a:spcPts val="600"/>
              </a:spcBef>
              <a:spcAft>
                <a:spcPts val="600"/>
              </a:spcAft>
              <a:buFontTx/>
              <a:buChar char="-"/>
            </a:pPr>
            <a:endParaRPr lang="en-US" sz="2800" dirty="0" smtClean="0">
              <a:latin typeface="Bookman Old Style"/>
              <a:cs typeface="+mj-cs"/>
            </a:endParaRPr>
          </a:p>
          <a:p>
            <a:pPr marL="914400" indent="-457200">
              <a:spcBef>
                <a:spcPts val="600"/>
              </a:spcBef>
              <a:spcAft>
                <a:spcPts val="600"/>
              </a:spcAft>
              <a:buFontTx/>
              <a:buChar char="-"/>
            </a:pPr>
            <a:endParaRPr lang="en-US" sz="2800" dirty="0">
              <a:latin typeface="Bookman Old Style"/>
              <a:cs typeface="+mj-cs"/>
            </a:endParaRPr>
          </a:p>
          <a:p>
            <a:pPr marL="457200"/>
            <a:r>
              <a:rPr lang="en-US" sz="2800" dirty="0" smtClean="0">
                <a:latin typeface="Bookman Old Style"/>
                <a:cs typeface="+mj-cs"/>
              </a:rPr>
              <a:t> </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379400" y="142333"/>
            <a:ext cx="7608596" cy="1200329"/>
          </a:xfrm>
          <a:prstGeom prst="rect">
            <a:avLst/>
          </a:prstGeom>
          <a:noFill/>
        </p:spPr>
        <p:txBody>
          <a:bodyPr wrap="square" rtlCol="0">
            <a:spAutoFit/>
          </a:bodyPr>
          <a:lstStyle/>
          <a:p>
            <a:pPr algn="ctr"/>
            <a:r>
              <a:rPr lang="en-US" sz="3600" b="1" dirty="0" smtClean="0">
                <a:latin typeface="Bookman Old Style"/>
                <a:cs typeface="Bookman Old Style"/>
              </a:rPr>
              <a:t>2. Establishment of Juristic Persons by Law </a:t>
            </a:r>
            <a:endParaRPr lang="en-US" sz="3600" b="1" dirty="0">
              <a:latin typeface="Bookman Old Style"/>
              <a:cs typeface="Bookman Old Style"/>
            </a:endParaRPr>
          </a:p>
        </p:txBody>
      </p:sp>
    </p:spTree>
    <p:extLst>
      <p:ext uri="{BB962C8B-B14F-4D97-AF65-F5344CB8AC3E}">
        <p14:creationId xmlns:p14="http://schemas.microsoft.com/office/powerpoint/2010/main" val="507567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35503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66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has rights and duties conformity with the provisions of this Code or of other law within the scope of its power and duties, or its object as provided by or defined in the law, regulation or constitutive act.”</a:t>
            </a: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864195" y="104191"/>
            <a:ext cx="5763116" cy="1200329"/>
          </a:xfrm>
          <a:prstGeom prst="rect">
            <a:avLst/>
          </a:prstGeom>
          <a:noFill/>
        </p:spPr>
        <p:txBody>
          <a:bodyPr wrap="none" rtlCol="0">
            <a:spAutoFit/>
          </a:bodyPr>
          <a:lstStyle/>
          <a:p>
            <a:pPr algn="ctr"/>
            <a:r>
              <a:rPr lang="en-US" sz="3600" b="1" dirty="0" smtClean="0">
                <a:latin typeface="Bookman Old Style"/>
                <a:cs typeface="Bookman Old Style"/>
              </a:rPr>
              <a:t>3. </a:t>
            </a:r>
            <a:r>
              <a:rPr lang="en-US" sz="3600" b="1" dirty="0" smtClean="0">
                <a:latin typeface="Bookman Old Style"/>
                <a:cs typeface="Bookman Old Style"/>
              </a:rPr>
              <a:t>Rights </a:t>
            </a:r>
            <a:r>
              <a:rPr lang="en-US" sz="3600" b="1" dirty="0">
                <a:latin typeface="Bookman Old Style"/>
                <a:cs typeface="Bookman Old Style"/>
              </a:rPr>
              <a:t>and Duties of </a:t>
            </a:r>
            <a:br>
              <a:rPr lang="en-US" sz="3600" b="1" dirty="0">
                <a:latin typeface="Bookman Old Style"/>
                <a:cs typeface="Bookman Old Style"/>
              </a:rPr>
            </a:br>
            <a:r>
              <a:rPr lang="en-US" sz="3600" b="1" dirty="0">
                <a:latin typeface="Bookman Old Style"/>
                <a:cs typeface="Bookman Old Style"/>
              </a:rPr>
              <a:t>Juristic Persons</a:t>
            </a:r>
          </a:p>
        </p:txBody>
      </p:sp>
    </p:spTree>
    <p:extLst>
      <p:ext uri="{BB962C8B-B14F-4D97-AF65-F5344CB8AC3E}">
        <p14:creationId xmlns:p14="http://schemas.microsoft.com/office/powerpoint/2010/main" val="2765610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8005" y="1536784"/>
            <a:ext cx="8714305" cy="2754600"/>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th-TH" sz="2800" dirty="0" smtClean="0">
                <a:latin typeface="Bookman Old Style"/>
                <a:cs typeface="+mj-cs"/>
              </a:rPr>
              <a:t>มาตรา </a:t>
            </a:r>
            <a:r>
              <a:rPr lang="en-US" sz="2800" dirty="0" smtClean="0">
                <a:latin typeface="Bookman Old Style"/>
                <a:cs typeface="+mj-cs"/>
              </a:rPr>
              <a:t>66 </a:t>
            </a:r>
            <a:r>
              <a:rPr lang="th-TH" sz="2800" dirty="0" smtClean="0">
                <a:latin typeface="Bookman Old Style"/>
                <a:cs typeface="+mj-cs"/>
              </a:rPr>
              <a:t>ป.พ.พ. นิติบุคคลย่อมมีสิทธิและหน้าที่ตามบทบัญญัติแห่งประมวลกฎหมายนี้หรือกฎหมายอื่น ภายในขอบแห่งอำนาจหน้าที่หรือวัตถุประสงค์ดังได้บัญญัติหรือกำหนดไว้ในกฎหมาย ข้อบังคับ หรือตราสารจัดตั้ง </a:t>
            </a:r>
            <a:endParaRPr lang="en-US" sz="2800" dirty="0">
              <a:latin typeface="Bookman Old Style"/>
              <a:cs typeface="+mj-cs"/>
            </a:endParaRPr>
          </a:p>
          <a:p>
            <a:pPr marL="457200"/>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864195" y="104191"/>
            <a:ext cx="5763116" cy="1200329"/>
          </a:xfrm>
          <a:prstGeom prst="rect">
            <a:avLst/>
          </a:prstGeom>
          <a:noFill/>
        </p:spPr>
        <p:txBody>
          <a:bodyPr wrap="none" rtlCol="0">
            <a:spAutoFit/>
          </a:bodyPr>
          <a:lstStyle/>
          <a:p>
            <a:pPr algn="ctr"/>
            <a:r>
              <a:rPr lang="en-US" sz="3600" b="1" dirty="0" smtClean="0">
                <a:latin typeface="Bookman Old Style"/>
                <a:cs typeface="Bookman Old Style"/>
              </a:rPr>
              <a:t>3. </a:t>
            </a:r>
            <a:r>
              <a:rPr lang="en-US" sz="3600" b="1" dirty="0" smtClean="0">
                <a:latin typeface="Bookman Old Style"/>
                <a:cs typeface="Bookman Old Style"/>
              </a:rPr>
              <a:t>Rights </a:t>
            </a:r>
            <a:r>
              <a:rPr lang="en-US" sz="3600" b="1" dirty="0">
                <a:latin typeface="Bookman Old Style"/>
                <a:cs typeface="Bookman Old Style"/>
              </a:rPr>
              <a:t>and Duties of </a:t>
            </a:r>
            <a:br>
              <a:rPr lang="en-US" sz="3600" b="1" dirty="0">
                <a:latin typeface="Bookman Old Style"/>
                <a:cs typeface="Bookman Old Style"/>
              </a:rPr>
            </a:br>
            <a:r>
              <a:rPr lang="en-US" sz="3600" b="1" dirty="0">
                <a:latin typeface="Bookman Old Style"/>
                <a:cs typeface="Bookman Old Style"/>
              </a:rPr>
              <a:t>Juristic Persons</a:t>
            </a:r>
          </a:p>
        </p:txBody>
      </p:sp>
    </p:spTree>
    <p:extLst>
      <p:ext uri="{BB962C8B-B14F-4D97-AF65-F5344CB8AC3E}">
        <p14:creationId xmlns:p14="http://schemas.microsoft.com/office/powerpoint/2010/main" val="2654740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84720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Rights and Duties of Juristic Persons</a:t>
            </a:r>
          </a:p>
          <a:p>
            <a:pPr marL="346075">
              <a:spcBef>
                <a:spcPts val="600"/>
              </a:spcBef>
              <a:spcAft>
                <a:spcPts val="600"/>
              </a:spcAft>
            </a:pPr>
            <a:r>
              <a:rPr lang="en-US" sz="2800" i="1" dirty="0">
                <a:latin typeface="Bookman Old Style"/>
                <a:cs typeface="+mj-cs"/>
              </a:rPr>
              <a:t>Section 67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“Subject to Section 66, a juristic person enjoys the same rights and is subject to the same duties as a natural person, </a:t>
            </a:r>
            <a:r>
              <a:rPr lang="en-US" sz="2800" i="1" u="sng" dirty="0">
                <a:latin typeface="Bookman Old Style"/>
                <a:cs typeface="+mj-cs"/>
              </a:rPr>
              <a:t>except</a:t>
            </a:r>
            <a:r>
              <a:rPr lang="en-US" sz="2800" dirty="0">
                <a:latin typeface="Bookman Old Style"/>
                <a:cs typeface="+mj-cs"/>
              </a:rPr>
              <a:t> those which, by reason of their nature, may only be enjoyed or incurred only by a natural person.”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909910" y="94802"/>
            <a:ext cx="5763116" cy="1200329"/>
          </a:xfrm>
          <a:prstGeom prst="rect">
            <a:avLst/>
          </a:prstGeom>
          <a:noFill/>
        </p:spPr>
        <p:txBody>
          <a:bodyPr wrap="none" rtlCol="0">
            <a:spAutoFit/>
          </a:bodyPr>
          <a:lstStyle/>
          <a:p>
            <a:pPr algn="ctr"/>
            <a:r>
              <a:rPr lang="en-US" sz="3600" b="1" dirty="0" smtClean="0">
                <a:latin typeface="Bookman Old Style"/>
                <a:cs typeface="Bookman Old Style"/>
              </a:rPr>
              <a:t>3. </a:t>
            </a:r>
            <a:r>
              <a:rPr lang="en-US" sz="3600" b="1" dirty="0" smtClean="0">
                <a:latin typeface="Bookman Old Style"/>
                <a:cs typeface="Bookman Old Style"/>
              </a:rPr>
              <a:t>Rights </a:t>
            </a:r>
            <a:r>
              <a:rPr lang="en-US" sz="3600" b="1" dirty="0">
                <a:latin typeface="Bookman Old Style"/>
                <a:cs typeface="Bookman Old Style"/>
              </a:rPr>
              <a:t>and Duties of </a:t>
            </a:r>
            <a:br>
              <a:rPr lang="en-US" sz="3600" b="1" dirty="0">
                <a:latin typeface="Bookman Old Style"/>
                <a:cs typeface="Bookman Old Style"/>
              </a:rPr>
            </a:br>
            <a:r>
              <a:rPr lang="en-US" sz="3600" b="1" dirty="0">
                <a:latin typeface="Bookman Old Style"/>
                <a:cs typeface="Bookman Old Style"/>
              </a:rPr>
              <a:t>Juristic Persons</a:t>
            </a:r>
          </a:p>
        </p:txBody>
      </p:sp>
    </p:spTree>
    <p:extLst>
      <p:ext uri="{BB962C8B-B14F-4D97-AF65-F5344CB8AC3E}">
        <p14:creationId xmlns:p14="http://schemas.microsoft.com/office/powerpoint/2010/main" val="806960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246769"/>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th-TH" sz="2800" dirty="0" smtClean="0">
                <a:latin typeface="Bookman Old Style"/>
                <a:cs typeface="+mj-cs"/>
              </a:rPr>
              <a:t>มาตรา </a:t>
            </a:r>
            <a:r>
              <a:rPr lang="en-US" sz="2800" dirty="0" smtClean="0">
                <a:latin typeface="Bookman Old Style"/>
                <a:cs typeface="+mj-cs"/>
              </a:rPr>
              <a:t>67 </a:t>
            </a:r>
            <a:r>
              <a:rPr lang="th-TH" sz="2800" dirty="0" smtClean="0">
                <a:latin typeface="Bookman Old Style"/>
                <a:cs typeface="+mj-cs"/>
              </a:rPr>
              <a:t>ป.พ.พ. ภายใต้บังคับมาตรา </a:t>
            </a:r>
            <a:r>
              <a:rPr lang="en-US" sz="2800" dirty="0" smtClean="0">
                <a:latin typeface="Bookman Old Style"/>
                <a:cs typeface="+mj-cs"/>
              </a:rPr>
              <a:t>66 </a:t>
            </a:r>
            <a:r>
              <a:rPr lang="th-TH" sz="2800" dirty="0" smtClean="0">
                <a:latin typeface="Bookman Old Style"/>
                <a:cs typeface="+mj-cs"/>
              </a:rPr>
              <a:t>นิติบุคคลย่อมมีสิทธิและหน้าที่เช่นเดียวกับบุคคลธรรมดา เว้นแต่สิทธิและหน้าที่ซึ่งโดยสภาพจะพึงมีพึงเป็นได้เฉพาะแก่บุคคลธรรมดาเท่านั้น</a:t>
            </a:r>
            <a:r>
              <a:rPr lang="en-US" sz="2800" dirty="0" smtClean="0">
                <a:latin typeface="Bookman Old Style"/>
                <a:cs typeface="+mj-cs"/>
              </a:rPr>
              <a:t> </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909910" y="94802"/>
            <a:ext cx="5763116" cy="1200329"/>
          </a:xfrm>
          <a:prstGeom prst="rect">
            <a:avLst/>
          </a:prstGeom>
          <a:noFill/>
        </p:spPr>
        <p:txBody>
          <a:bodyPr wrap="none" rtlCol="0">
            <a:spAutoFit/>
          </a:bodyPr>
          <a:lstStyle/>
          <a:p>
            <a:pPr algn="ctr"/>
            <a:r>
              <a:rPr lang="en-US" sz="3600" b="1" dirty="0" smtClean="0">
                <a:latin typeface="Bookman Old Style"/>
                <a:cs typeface="Bookman Old Style"/>
              </a:rPr>
              <a:t>3. </a:t>
            </a:r>
            <a:r>
              <a:rPr lang="en-US" sz="3600" b="1" dirty="0" smtClean="0">
                <a:latin typeface="Bookman Old Style"/>
                <a:cs typeface="Bookman Old Style"/>
              </a:rPr>
              <a:t>Rights </a:t>
            </a:r>
            <a:r>
              <a:rPr lang="en-US" sz="3600" b="1" dirty="0">
                <a:latin typeface="Bookman Old Style"/>
                <a:cs typeface="Bookman Old Style"/>
              </a:rPr>
              <a:t>and Duties of </a:t>
            </a:r>
            <a:br>
              <a:rPr lang="en-US" sz="3600" b="1" dirty="0">
                <a:latin typeface="Bookman Old Style"/>
                <a:cs typeface="Bookman Old Style"/>
              </a:rPr>
            </a:br>
            <a:r>
              <a:rPr lang="en-US" sz="3600" b="1" dirty="0">
                <a:latin typeface="Bookman Old Style"/>
                <a:cs typeface="Bookman Old Style"/>
              </a:rPr>
              <a:t>Juristic Persons</a:t>
            </a:r>
          </a:p>
        </p:txBody>
      </p:sp>
    </p:spTree>
    <p:extLst>
      <p:ext uri="{BB962C8B-B14F-4D97-AF65-F5344CB8AC3E}">
        <p14:creationId xmlns:p14="http://schemas.microsoft.com/office/powerpoint/2010/main" val="1602977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831544"/>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Rights, which can be enjoyed </a:t>
            </a:r>
            <a:r>
              <a:rPr lang="en-US" sz="2800" dirty="0">
                <a:latin typeface="Bookman Old Style"/>
              </a:rPr>
              <a:t>only </a:t>
            </a:r>
            <a:r>
              <a:rPr lang="en-US" sz="2800" dirty="0" smtClean="0">
                <a:latin typeface="Bookman Old Style"/>
                <a:cs typeface="+mj-cs"/>
              </a:rPr>
              <a:t>by a natural person, for example, right to life, family, etc.</a:t>
            </a:r>
          </a:p>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Rights, which can be enjoyed by a juristic person, for example, right to name, property, etc.</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909910" y="94802"/>
            <a:ext cx="5763116" cy="1200329"/>
          </a:xfrm>
          <a:prstGeom prst="rect">
            <a:avLst/>
          </a:prstGeom>
          <a:noFill/>
        </p:spPr>
        <p:txBody>
          <a:bodyPr wrap="none" rtlCol="0">
            <a:spAutoFit/>
          </a:bodyPr>
          <a:lstStyle/>
          <a:p>
            <a:pPr algn="ctr"/>
            <a:r>
              <a:rPr lang="en-US" sz="3600" b="1" dirty="0" smtClean="0">
                <a:latin typeface="Bookman Old Style"/>
                <a:cs typeface="Bookman Old Style"/>
              </a:rPr>
              <a:t>3. </a:t>
            </a:r>
            <a:r>
              <a:rPr lang="en-US" sz="3600" b="1" dirty="0" smtClean="0">
                <a:latin typeface="Bookman Old Style"/>
                <a:cs typeface="Bookman Old Style"/>
              </a:rPr>
              <a:t>Rights </a:t>
            </a:r>
            <a:r>
              <a:rPr lang="en-US" sz="3600" b="1" dirty="0">
                <a:latin typeface="Bookman Old Style"/>
                <a:cs typeface="Bookman Old Style"/>
              </a:rPr>
              <a:t>and Duties of </a:t>
            </a:r>
            <a:br>
              <a:rPr lang="en-US" sz="3600" b="1" dirty="0">
                <a:latin typeface="Bookman Old Style"/>
                <a:cs typeface="Bookman Old Style"/>
              </a:rPr>
            </a:br>
            <a:r>
              <a:rPr lang="en-US" sz="3600" b="1" dirty="0">
                <a:latin typeface="Bookman Old Style"/>
                <a:cs typeface="Bookman Old Style"/>
              </a:rPr>
              <a:t>Juristic Persons</a:t>
            </a:r>
          </a:p>
        </p:txBody>
      </p:sp>
    </p:spTree>
    <p:extLst>
      <p:ext uri="{BB962C8B-B14F-4D97-AF65-F5344CB8AC3E}">
        <p14:creationId xmlns:p14="http://schemas.microsoft.com/office/powerpoint/2010/main" val="3695440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108817"/>
          </a:xfrm>
          <a:prstGeom prst="rect">
            <a:avLst/>
          </a:prstGeom>
          <a:noFill/>
        </p:spPr>
        <p:txBody>
          <a:bodyPr wrap="square" rtlCol="0">
            <a:spAutoFit/>
          </a:bodyPr>
          <a:lstStyle/>
          <a:p>
            <a:pPr marL="346075">
              <a:spcBef>
                <a:spcPts val="600"/>
              </a:spcBef>
              <a:spcAft>
                <a:spcPts val="600"/>
              </a:spcAft>
            </a:pPr>
            <a:r>
              <a:rPr lang="en-US" sz="2600" dirty="0">
                <a:latin typeface="Bookman Old Style"/>
                <a:cs typeface="+mj-cs"/>
              </a:rPr>
              <a:t>In operating business within its registered objects, Company ABC entered into a sales contract with Mr. Peter. Later, Mr. Peter failed to perform his obligations under such contract. </a:t>
            </a:r>
          </a:p>
          <a:p>
            <a:pPr marL="346075">
              <a:spcBef>
                <a:spcPts val="600"/>
              </a:spcBef>
              <a:spcAft>
                <a:spcPts val="600"/>
              </a:spcAft>
            </a:pPr>
            <a:endParaRPr lang="en-US" sz="2600" dirty="0">
              <a:latin typeface="Bookman Old Style"/>
              <a:cs typeface="+mj-cs"/>
            </a:endParaRPr>
          </a:p>
          <a:p>
            <a:pPr marL="346075">
              <a:spcBef>
                <a:spcPts val="600"/>
              </a:spcBef>
              <a:spcAft>
                <a:spcPts val="600"/>
              </a:spcAft>
            </a:pPr>
            <a:r>
              <a:rPr lang="en-US" sz="2600" dirty="0">
                <a:latin typeface="Bookman Old Style"/>
                <a:cs typeface="+mj-cs"/>
              </a:rPr>
              <a:t>Can Company ABC sue Mr. Peter for a breach of contract, if filing a lawsuit is not in the objects of the Company? </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3671954" y="346262"/>
            <a:ext cx="2216171" cy="646331"/>
          </a:xfrm>
          <a:prstGeom prst="rect">
            <a:avLst/>
          </a:prstGeom>
          <a:noFill/>
        </p:spPr>
        <p:txBody>
          <a:bodyPr wrap="none" rtlCol="0">
            <a:spAutoFit/>
          </a:bodyPr>
          <a:lstStyle/>
          <a:p>
            <a:pPr algn="ctr"/>
            <a:r>
              <a:rPr lang="en-US" sz="3600" b="1" smtClean="0">
                <a:latin typeface="Bookman Old Style"/>
                <a:cs typeface="Bookman Old Style"/>
              </a:rPr>
              <a:t>Exercise</a:t>
            </a:r>
            <a:endParaRPr lang="en-US" sz="3600" b="1" dirty="0">
              <a:latin typeface="Bookman Old Style"/>
              <a:cs typeface="Bookman Old Style"/>
            </a:endParaRPr>
          </a:p>
        </p:txBody>
      </p:sp>
    </p:spTree>
    <p:extLst>
      <p:ext uri="{BB962C8B-B14F-4D97-AF65-F5344CB8AC3E}">
        <p14:creationId xmlns:p14="http://schemas.microsoft.com/office/powerpoint/2010/main" val="2382710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57020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i="1" dirty="0">
                <a:latin typeface="Bookman Old Style"/>
                <a:cs typeface="+mj-cs"/>
              </a:rPr>
              <a:t>Section 70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“A juristic person must have one or several </a:t>
            </a:r>
            <a:r>
              <a:rPr lang="en-US" sz="2800" u="sng" dirty="0">
                <a:latin typeface="Bookman Old Style"/>
                <a:cs typeface="+mj-cs"/>
              </a:rPr>
              <a:t>representatives</a:t>
            </a:r>
            <a:r>
              <a:rPr lang="en-US" sz="2800" dirty="0">
                <a:latin typeface="Bookman Old Style"/>
                <a:cs typeface="+mj-cs"/>
              </a:rPr>
              <a:t> as prescribed by the law, regulations or its constitutive act.</a:t>
            </a:r>
          </a:p>
          <a:p>
            <a:pPr marL="346075">
              <a:spcBef>
                <a:spcPts val="600"/>
              </a:spcBef>
              <a:spcAft>
                <a:spcPts val="600"/>
              </a:spcAft>
            </a:pPr>
            <a:r>
              <a:rPr lang="en-US" sz="2800" u="sng" dirty="0">
                <a:latin typeface="Bookman Old Style"/>
                <a:cs typeface="+mj-cs"/>
              </a:rPr>
              <a:t>The will of a juristic person </a:t>
            </a:r>
            <a:r>
              <a:rPr lang="en-US" sz="2800" dirty="0">
                <a:latin typeface="Bookman Old Style"/>
                <a:cs typeface="+mj-cs"/>
              </a:rPr>
              <a:t>is declared through its representatives.”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1753193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985433"/>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th-TH" sz="2800" dirty="0" smtClean="0">
                <a:latin typeface="Bookman Old Style"/>
                <a:cs typeface="+mj-cs"/>
              </a:rPr>
              <a:t>มาตรา </a:t>
            </a:r>
            <a:r>
              <a:rPr lang="en-US" sz="2800" dirty="0" smtClean="0">
                <a:latin typeface="Bookman Old Style"/>
                <a:cs typeface="+mj-cs"/>
              </a:rPr>
              <a:t>70 </a:t>
            </a:r>
            <a:r>
              <a:rPr lang="th-TH" sz="2800" dirty="0" smtClean="0">
                <a:latin typeface="Bookman Old Style"/>
                <a:cs typeface="+mj-cs"/>
              </a:rPr>
              <a:t>ป.พ.พ. นิติบุคคลต้องมีผู้แทนคนหนึ่งหรือหลายคน ทั้งนี้ตามที่กฎหมาย ข้อบังคับ หรือตราสารจัดตั้งจะได้กำหนดไว้</a:t>
            </a:r>
          </a:p>
          <a:p>
            <a:pPr marL="346075">
              <a:spcBef>
                <a:spcPts val="600"/>
              </a:spcBef>
              <a:spcAft>
                <a:spcPts val="600"/>
              </a:spcAft>
            </a:pPr>
            <a:r>
              <a:rPr lang="th-TH" sz="2800" dirty="0" smtClean="0">
                <a:latin typeface="Bookman Old Style"/>
                <a:cs typeface="+mj-cs"/>
              </a:rPr>
              <a:t>ความประสงค์ของนิติบุคคลย่อมแสดงออกโดยผู้แทนของนิติบุคคล</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927151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40065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For example, a representative(s) of a limited company is(are) a “director(s</a:t>
            </a:r>
            <a:r>
              <a:rPr lang="en-US" sz="2800" dirty="0">
                <a:latin typeface="Bookman Old Style"/>
                <a:cs typeface="+mj-cs"/>
              </a:rPr>
              <a:t>)</a:t>
            </a:r>
            <a:r>
              <a:rPr lang="en-US" sz="2800" dirty="0" smtClean="0">
                <a:latin typeface="Bookman Old Style"/>
                <a:cs typeface="+mj-cs"/>
              </a:rPr>
              <a:t>” </a:t>
            </a:r>
            <a:r>
              <a:rPr lang="th-TH" sz="2800" dirty="0" smtClean="0">
                <a:latin typeface="Bookman Old Style"/>
                <a:cs typeface="+mj-cs"/>
              </a:rPr>
              <a:t>(กรรมการ)</a:t>
            </a:r>
            <a:r>
              <a:rPr lang="en-US" sz="2800" dirty="0" smtClean="0">
                <a:latin typeface="Bookman Old Style"/>
                <a:cs typeface="+mj-cs"/>
              </a:rPr>
              <a:t>.</a:t>
            </a:r>
            <a:endParaRPr lang="en-US" sz="2800" dirty="0">
              <a:latin typeface="Bookman Old Style"/>
              <a:cs typeface="+mj-cs"/>
            </a:endParaRPr>
          </a:p>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Manager (</a:t>
            </a:r>
            <a:r>
              <a:rPr lang="th-TH" sz="2800" dirty="0" smtClean="0">
                <a:latin typeface="Bookman Old Style"/>
                <a:cs typeface="+mj-cs"/>
              </a:rPr>
              <a:t>ผู้จัดการ</a:t>
            </a:r>
            <a:r>
              <a:rPr lang="en-US" sz="2800" dirty="0" smtClean="0">
                <a:latin typeface="Bookman Old Style"/>
                <a:cs typeface="+mj-cs"/>
              </a:rPr>
              <a:t>), </a:t>
            </a:r>
            <a:r>
              <a:rPr lang="en-US" sz="2800" dirty="0" smtClean="0">
                <a:latin typeface="Bookman Old Style"/>
                <a:cs typeface="+mj-cs"/>
              </a:rPr>
              <a:t>who is</a:t>
            </a:r>
            <a:r>
              <a:rPr lang="en-US" sz="2800" dirty="0" smtClean="0">
                <a:latin typeface="Bookman Old Style"/>
                <a:cs typeface="+mj-cs"/>
              </a:rPr>
              <a:t> not at the same time a director, is not a representative of a limited company. </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16</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2273996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31983"/>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b="1" dirty="0" smtClean="0">
                <a:latin typeface="Bookman Old Style"/>
                <a:cs typeface="+mj-cs"/>
              </a:rPr>
              <a:t>Majority Rule</a:t>
            </a:r>
          </a:p>
          <a:p>
            <a:pPr marL="346075">
              <a:spcBef>
                <a:spcPts val="600"/>
              </a:spcBef>
              <a:spcAft>
                <a:spcPts val="600"/>
              </a:spcAft>
            </a:pPr>
            <a:r>
              <a:rPr lang="en-US" sz="2800" i="1" dirty="0">
                <a:latin typeface="Bookman Old Style"/>
              </a:rPr>
              <a:t>Section 71 of TCCC</a:t>
            </a:r>
            <a:r>
              <a:rPr lang="en-US" sz="2800" dirty="0">
                <a:latin typeface="Bookman Old Style"/>
              </a:rPr>
              <a:t> </a:t>
            </a:r>
            <a:endParaRPr lang="en-US" sz="2800" dirty="0">
              <a:latin typeface="Bookman Old Style"/>
              <a:cs typeface="+mj-cs"/>
            </a:endParaRPr>
          </a:p>
          <a:p>
            <a:pPr marL="346075">
              <a:spcBef>
                <a:spcPts val="600"/>
              </a:spcBef>
              <a:spcAft>
                <a:spcPts val="600"/>
              </a:spcAft>
            </a:pPr>
            <a:r>
              <a:rPr lang="en-US" sz="2800" dirty="0">
                <a:latin typeface="Bookman Old Style"/>
                <a:cs typeface="+mj-cs"/>
              </a:rPr>
              <a:t>“In the case where a juristic person has several representatives, </a:t>
            </a:r>
            <a:r>
              <a:rPr lang="en-US" sz="2800" u="sng" dirty="0">
                <a:latin typeface="Bookman Old Style"/>
                <a:cs typeface="+mj-cs"/>
              </a:rPr>
              <a:t>if it is not otherwise provided</a:t>
            </a:r>
            <a:r>
              <a:rPr lang="en-US" sz="2800" dirty="0">
                <a:latin typeface="Bookman Old Style"/>
                <a:cs typeface="+mj-cs"/>
              </a:rPr>
              <a:t> by the law, or defined in regulations or constitutive act, decisions as to the affairs of juristic person are made by a majority of </a:t>
            </a:r>
            <a:r>
              <a:rPr lang="en-US" sz="2800" dirty="0" smtClean="0">
                <a:latin typeface="Bookman Old Style"/>
                <a:cs typeface="+mj-cs"/>
              </a:rPr>
              <a:t>representatives.”</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17</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2337399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84720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b="1" dirty="0" smtClean="0">
                <a:latin typeface="Bookman Old Style"/>
                <a:cs typeface="+mj-cs"/>
              </a:rPr>
              <a:t>Majority </a:t>
            </a:r>
            <a:r>
              <a:rPr lang="en-US" sz="2800" b="1" dirty="0" smtClean="0">
                <a:latin typeface="Bookman Old Style"/>
                <a:cs typeface="+mj-cs"/>
              </a:rPr>
              <a:t>Rule</a:t>
            </a:r>
          </a:p>
          <a:p>
            <a:pPr marL="346075">
              <a:spcBef>
                <a:spcPts val="600"/>
              </a:spcBef>
              <a:spcAft>
                <a:spcPts val="600"/>
              </a:spcAft>
            </a:pPr>
            <a:r>
              <a:rPr lang="th-TH" sz="2800" dirty="0" smtClean="0">
                <a:latin typeface="Bookman Old Style"/>
                <a:cs typeface="+mj-cs"/>
              </a:rPr>
              <a:t>มาตรา </a:t>
            </a:r>
            <a:r>
              <a:rPr lang="en-US" sz="2800" dirty="0" smtClean="0">
                <a:latin typeface="Bookman Old Style"/>
                <a:cs typeface="+mj-cs"/>
              </a:rPr>
              <a:t>71 </a:t>
            </a:r>
            <a:r>
              <a:rPr lang="th-TH" sz="2800" dirty="0" smtClean="0">
                <a:latin typeface="Bookman Old Style"/>
                <a:cs typeface="+mj-cs"/>
              </a:rPr>
              <a:t>ป.พ.พ. ในกรณีที่นิติบุคคลมีผู้แทนหลายคน การดำเนินกิจการของนิติบุคคลให้เป็นไปตามเสียงข้างมากของผู้แทนของนิติบุคคลนั้น เว้นแต่จะได้มีข้อกำหนดไว้เป็นประการอื่นในกฎหมาย ข้อบังคับ หรือตราสารจัดตั้ง</a:t>
            </a:r>
            <a:r>
              <a:rPr lang="en-US" sz="2800" dirty="0" smtClean="0">
                <a:latin typeface="Bookman Old Style"/>
                <a:cs typeface="+mj-cs"/>
              </a:rPr>
              <a:t> </a:t>
            </a:r>
            <a:endParaRPr lang="en-US" sz="2800" dirty="0" smtClean="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18</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2432696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708434"/>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Management of Juristic Persons</a:t>
            </a:r>
          </a:p>
          <a:p>
            <a:pPr marL="346075">
              <a:spcBef>
                <a:spcPts val="600"/>
              </a:spcBef>
              <a:spcAft>
                <a:spcPts val="600"/>
              </a:spcAft>
            </a:pPr>
            <a:r>
              <a:rPr lang="en-US" sz="2800" b="1" dirty="0" smtClean="0">
                <a:latin typeface="Bookman Old Style"/>
                <a:cs typeface="+mj-cs"/>
              </a:rPr>
              <a:t>Majority </a:t>
            </a:r>
            <a:r>
              <a:rPr lang="en-US" sz="2800" b="1" dirty="0" smtClean="0">
                <a:latin typeface="Bookman Old Style"/>
                <a:cs typeface="+mj-cs"/>
              </a:rPr>
              <a:t>Rule</a:t>
            </a:r>
            <a:r>
              <a:rPr lang="en-US" sz="2800" dirty="0" smtClean="0">
                <a:latin typeface="Bookman Old Style"/>
                <a:cs typeface="+mj-cs"/>
              </a:rPr>
              <a:t>, if not otherwise provided, e.g., by two-third majority or unanimity.</a:t>
            </a:r>
            <a:endParaRPr lang="th-TH" sz="2800" dirty="0" smtClean="0">
              <a:latin typeface="Bookman Old Style"/>
              <a:cs typeface="+mj-cs"/>
            </a:endParaRPr>
          </a:p>
          <a:p>
            <a:pPr marL="346075">
              <a:spcBef>
                <a:spcPts val="600"/>
              </a:spcBef>
              <a:spcAft>
                <a:spcPts val="600"/>
              </a:spcAft>
            </a:pPr>
            <a:r>
              <a:rPr lang="en-US" sz="2800" b="1" dirty="0" smtClean="0">
                <a:latin typeface="Bookman Old Style"/>
                <a:cs typeface="+mj-cs"/>
              </a:rPr>
              <a:t>Q: </a:t>
            </a:r>
            <a:r>
              <a:rPr lang="en-US" sz="2800" dirty="0" smtClean="0">
                <a:latin typeface="Bookman Old Style"/>
                <a:cs typeface="+mj-cs"/>
              </a:rPr>
              <a:t>If one representative abstains?</a:t>
            </a:r>
          </a:p>
          <a:p>
            <a:pPr marL="346075">
              <a:spcBef>
                <a:spcPts val="600"/>
              </a:spcBef>
              <a:spcAft>
                <a:spcPts val="600"/>
              </a:spcAft>
            </a:pPr>
            <a:r>
              <a:rPr lang="en-US" sz="2800" dirty="0" smtClean="0">
                <a:latin typeface="Bookman Old Style"/>
                <a:cs typeface="+mj-cs"/>
              </a:rPr>
              <a:t>(refusing to vote)</a:t>
            </a:r>
            <a:endParaRPr lang="en-US" sz="2800" dirty="0" smtClean="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19</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141442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278094"/>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Temporary Representatives</a:t>
            </a:r>
          </a:p>
          <a:p>
            <a:pPr marL="346075">
              <a:spcBef>
                <a:spcPts val="600"/>
              </a:spcBef>
              <a:spcAft>
                <a:spcPts val="600"/>
              </a:spcAft>
            </a:pPr>
            <a:r>
              <a:rPr lang="en-US" sz="2800" i="1" dirty="0">
                <a:latin typeface="Bookman Old Style"/>
                <a:cs typeface="+mj-cs"/>
              </a:rPr>
              <a:t>Section 73 of TCCC</a:t>
            </a:r>
            <a:r>
              <a:rPr lang="en-US" sz="2800" dirty="0">
                <a:latin typeface="Bookman Old Style"/>
                <a:cs typeface="+mj-cs"/>
              </a:rPr>
              <a:t> </a:t>
            </a:r>
          </a:p>
          <a:p>
            <a:pPr marL="346075">
              <a:spcBef>
                <a:spcPts val="600"/>
              </a:spcBef>
              <a:spcAft>
                <a:spcPts val="600"/>
              </a:spcAft>
            </a:pPr>
            <a:r>
              <a:rPr lang="en-US" sz="2800" dirty="0">
                <a:latin typeface="Bookman Old Style"/>
                <a:cs typeface="+mj-cs"/>
              </a:rPr>
              <a:t>“If a vacancy occurs among the representatives of juristic person, and there is reason to believe that damage might ensue from delay, the Court may, on the application of any interested person or of the Public Prosecutor, appoint a temporary representative”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20</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2610690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262432"/>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Temporary Representatives</a:t>
            </a:r>
          </a:p>
          <a:p>
            <a:pPr marL="346075">
              <a:spcBef>
                <a:spcPts val="600"/>
              </a:spcBef>
              <a:spcAft>
                <a:spcPts val="600"/>
              </a:spcAft>
            </a:pPr>
            <a:r>
              <a:rPr lang="th-TH" sz="2800" dirty="0" smtClean="0">
                <a:latin typeface="Bookman Old Style"/>
                <a:cs typeface="+mj-cs"/>
              </a:rPr>
              <a:t>มาตรา </a:t>
            </a:r>
            <a:r>
              <a:rPr lang="en-US" sz="2800" dirty="0" smtClean="0">
                <a:latin typeface="Bookman Old Style"/>
                <a:cs typeface="+mj-cs"/>
              </a:rPr>
              <a:t>73 </a:t>
            </a:r>
            <a:r>
              <a:rPr lang="th-TH" sz="2800" dirty="0" smtClean="0">
                <a:latin typeface="Bookman Old Style"/>
                <a:cs typeface="+mj-cs"/>
              </a:rPr>
              <a:t> ป.พ.พ</a:t>
            </a:r>
            <a:r>
              <a:rPr lang="th-TH" sz="2800" i="1" dirty="0" smtClean="0">
                <a:latin typeface="Bookman Old Style"/>
                <a:cs typeface="+mj-cs"/>
              </a:rPr>
              <a:t>. </a:t>
            </a:r>
            <a:r>
              <a:rPr lang="th-TH" sz="2800" dirty="0" smtClean="0">
                <a:latin typeface="Bookman Old Style"/>
                <a:cs typeface="+mj-cs"/>
              </a:rPr>
              <a:t>ถ้ามีตำแหน่งว่างลงในจำนวนผู้แทนของนิติบุคคล และมีเหตุอันควรเชื่อว่าการปล่อยตำแหน่งว่างไว้น่าจะเกิดความเสียหายขึ้นได้ เมื่อผู้มีส่วนได้เสียหรือพนักงานอัยการร้องขอ ศาลจะแต่งตั้งผู้แทนชั่วคราวขึ้นก็ได้</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21</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3839512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2985433"/>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Temporary </a:t>
            </a:r>
            <a:r>
              <a:rPr lang="en-US" sz="2800" b="1" dirty="0" smtClean="0">
                <a:latin typeface="Bookman Old Style"/>
                <a:cs typeface="+mj-cs"/>
              </a:rPr>
              <a:t>Representatives</a:t>
            </a:r>
            <a:endParaRPr lang="th-TH" sz="2800" b="1" dirty="0" smtClean="0">
              <a:latin typeface="Bookman Old Style"/>
              <a:cs typeface="+mj-cs"/>
            </a:endParaRPr>
          </a:p>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Only when the law, regulations or constitutive act do not rule about the temporary representative </a:t>
            </a:r>
          </a:p>
          <a:p>
            <a:pPr marL="346075" indent="-346075">
              <a:spcBef>
                <a:spcPts val="600"/>
              </a:spcBef>
              <a:spcAft>
                <a:spcPts val="600"/>
              </a:spcAft>
              <a:buFont typeface="Wingdings" panose="05000000000000000000" pitchFamily="2" charset="2"/>
              <a:buChar char="§"/>
            </a:pPr>
            <a:r>
              <a:rPr lang="en-US" sz="2800" dirty="0" smtClean="0">
                <a:latin typeface="Bookman Old Style"/>
                <a:cs typeface="+mj-cs"/>
              </a:rPr>
              <a:t>Examples of vacancy include death, resignation </a:t>
            </a:r>
            <a:r>
              <a:rPr lang="th-TH" sz="2800" dirty="0" smtClean="0">
                <a:latin typeface="Bookman Old Style"/>
                <a:cs typeface="+mj-cs"/>
              </a:rPr>
              <a:t>(ลาออก)</a:t>
            </a:r>
            <a:r>
              <a:rPr lang="en-US" sz="2800" dirty="0" smtClean="0">
                <a:latin typeface="Bookman Old Style"/>
                <a:cs typeface="+mj-cs"/>
              </a:rPr>
              <a:t>, etc.</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22</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443969" y="346262"/>
            <a:ext cx="4672147" cy="646331"/>
          </a:xfrm>
          <a:prstGeom prst="rect">
            <a:avLst/>
          </a:prstGeom>
          <a:noFill/>
        </p:spPr>
        <p:txBody>
          <a:bodyPr wrap="none" rtlCol="0">
            <a:spAutoFit/>
          </a:bodyPr>
          <a:lstStyle/>
          <a:p>
            <a:pPr algn="ctr"/>
            <a:r>
              <a:rPr lang="en-US" sz="3600" b="1" dirty="0">
                <a:latin typeface="Bookman Old Style"/>
                <a:cs typeface="Bookman Old Style"/>
              </a:rPr>
              <a:t>4</a:t>
            </a:r>
            <a:r>
              <a:rPr lang="en-US" sz="3600" b="1" dirty="0" smtClean="0">
                <a:latin typeface="Bookman Old Style"/>
                <a:cs typeface="Bookman Old Style"/>
              </a:rPr>
              <a:t>. </a:t>
            </a:r>
            <a:r>
              <a:rPr lang="en-US" sz="3600" b="1" dirty="0">
                <a:latin typeface="Bookman Old Style"/>
                <a:cs typeface="Bookman Old Style"/>
              </a:rPr>
              <a:t>Representatives</a:t>
            </a:r>
          </a:p>
        </p:txBody>
      </p:sp>
    </p:spTree>
    <p:extLst>
      <p:ext uri="{BB962C8B-B14F-4D97-AF65-F5344CB8AC3E}">
        <p14:creationId xmlns:p14="http://schemas.microsoft.com/office/powerpoint/2010/main" val="742013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493264"/>
          </a:xfrm>
          <a:prstGeom prst="rect">
            <a:avLst/>
          </a:prstGeom>
          <a:noFill/>
        </p:spPr>
        <p:txBody>
          <a:bodyPr wrap="square" rtlCol="0">
            <a:spAutoFit/>
          </a:bodyPr>
          <a:lstStyle/>
          <a:p>
            <a:pPr marL="346075">
              <a:spcBef>
                <a:spcPts val="600"/>
              </a:spcBef>
              <a:spcAft>
                <a:spcPts val="600"/>
              </a:spcAft>
            </a:pPr>
            <a:r>
              <a:rPr lang="en-US" sz="2800" b="1" i="1" dirty="0" smtClean="0">
                <a:latin typeface="Bookman Old Style"/>
                <a:cs typeface="+mj-cs"/>
              </a:rPr>
              <a:t>5.1. Scope </a:t>
            </a:r>
            <a:r>
              <a:rPr lang="en-US" sz="2800" b="1" i="1" dirty="0">
                <a:latin typeface="Bookman Old Style"/>
                <a:cs typeface="+mj-cs"/>
              </a:rPr>
              <a:t>of objects of the juristic person</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within</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binds the juristic person. </a:t>
            </a:r>
          </a:p>
          <a:p>
            <a:pPr marL="346075"/>
            <a:r>
              <a:rPr lang="en-US" sz="2800" dirty="0">
                <a:latin typeface="Bookman Old Style"/>
                <a:cs typeface="+mj-cs"/>
              </a:rPr>
              <a:t>     Representatives are not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23</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250054" y="76642"/>
            <a:ext cx="7310985" cy="1200329"/>
          </a:xfrm>
          <a:prstGeom prst="rect">
            <a:avLst/>
          </a:prstGeom>
          <a:noFill/>
        </p:spPr>
        <p:txBody>
          <a:bodyPr wrap="square" rtlCol="0">
            <a:spAutoFit/>
          </a:bodyPr>
          <a:lstStyle/>
          <a:p>
            <a:pPr algn="ctr"/>
            <a:r>
              <a:rPr lang="en-US" sz="3600" b="1" dirty="0">
                <a:latin typeface="Bookman Old Style"/>
                <a:cs typeface="Bookman Old Style"/>
              </a:rPr>
              <a:t>5</a:t>
            </a:r>
            <a:r>
              <a:rPr lang="en-US" sz="3600" b="1" dirty="0" smtClean="0">
                <a:latin typeface="Bookman Old Style"/>
                <a:cs typeface="Bookman Old Style"/>
              </a:rPr>
              <a:t>. Representative acting beyond the scope</a:t>
            </a:r>
            <a:endParaRPr lang="en-US" sz="3600" b="1" dirty="0">
              <a:latin typeface="Bookman Old Style"/>
              <a:cs typeface="Bookman Old Style"/>
            </a:endParaRPr>
          </a:p>
        </p:txBody>
      </p:sp>
      <p:sp>
        <p:nvSpPr>
          <p:cNvPr id="7" name="Arrow: Right 6">
            <a:extLst>
              <a:ext uri="{FF2B5EF4-FFF2-40B4-BE49-F238E27FC236}">
                <a16:creationId xmlns="" xmlns:a16="http://schemas.microsoft.com/office/drawing/2014/main" id="{8C3868EC-090E-462B-9DF0-63D8440271BF}"/>
              </a:ext>
            </a:extLst>
          </p:cNvPr>
          <p:cNvSpPr/>
          <p:nvPr/>
        </p:nvSpPr>
        <p:spPr>
          <a:xfrm>
            <a:off x="852488" y="3720541"/>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 xmlns:a16="http://schemas.microsoft.com/office/drawing/2014/main" id="{570DC0E3-FF77-436F-B38E-67D93589313B}"/>
              </a:ext>
            </a:extLst>
          </p:cNvPr>
          <p:cNvSpPr/>
          <p:nvPr/>
        </p:nvSpPr>
        <p:spPr>
          <a:xfrm>
            <a:off x="852488" y="423188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2507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278094"/>
          </a:xfrm>
          <a:prstGeom prst="rect">
            <a:avLst/>
          </a:prstGeom>
          <a:noFill/>
        </p:spPr>
        <p:txBody>
          <a:bodyPr wrap="square" rtlCol="0">
            <a:spAutoFit/>
          </a:bodyPr>
          <a:lstStyle/>
          <a:p>
            <a:pPr marL="346075">
              <a:spcBef>
                <a:spcPts val="600"/>
              </a:spcBef>
              <a:spcAft>
                <a:spcPts val="600"/>
              </a:spcAft>
            </a:pPr>
            <a:r>
              <a:rPr lang="en-US" sz="2800" b="1" i="1" dirty="0" smtClean="0">
                <a:latin typeface="Bookman Old Style"/>
                <a:cs typeface="+mj-cs"/>
              </a:rPr>
              <a:t>5.1. Scope </a:t>
            </a:r>
            <a:r>
              <a:rPr lang="en-US" sz="2800" b="1" i="1" dirty="0">
                <a:latin typeface="Bookman Old Style"/>
                <a:cs typeface="+mj-cs"/>
              </a:rPr>
              <a:t>of objects of the juristic person</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within</a:t>
            </a:r>
            <a:r>
              <a:rPr lang="en-US" sz="2800" dirty="0">
                <a:latin typeface="Bookman Old Style"/>
                <a:cs typeface="+mj-cs"/>
              </a:rPr>
              <a:t> the scope of the juristic person’s registered objects </a:t>
            </a:r>
            <a:r>
              <a:rPr lang="en-US" sz="2800" dirty="0" smtClean="0">
                <a:latin typeface="Bookman Old Style"/>
                <a:cs typeface="+mj-cs"/>
              </a:rPr>
              <a:t>…</a:t>
            </a:r>
          </a:p>
          <a:p>
            <a:pPr>
              <a:spcBef>
                <a:spcPts val="600"/>
              </a:spcBef>
              <a:spcAft>
                <a:spcPts val="600"/>
              </a:spcAft>
            </a:pPr>
            <a:r>
              <a:rPr lang="en-US" sz="2800" dirty="0" smtClean="0">
                <a:latin typeface="Bookman Old Style"/>
                <a:cs typeface="+mj-cs"/>
              </a:rPr>
              <a:t>E.g. </a:t>
            </a:r>
            <a:r>
              <a:rPr lang="en-US" sz="2800" dirty="0">
                <a:latin typeface="Bookman Old Style"/>
              </a:rPr>
              <a:t>Company A’s object is to sell flowers online. Ms. B, a representative, </a:t>
            </a:r>
            <a:r>
              <a:rPr lang="en-US" sz="2800" dirty="0" smtClean="0">
                <a:latin typeface="Bookman Old Style"/>
              </a:rPr>
              <a:t>buys </a:t>
            </a:r>
            <a:r>
              <a:rPr lang="en-US" sz="2800" dirty="0">
                <a:latin typeface="Bookman Old Style"/>
              </a:rPr>
              <a:t>flowers to make bouquets as ordered by customers. The sell contract binds Company A and not Ms. B.</a:t>
            </a:r>
            <a:endParaRPr lang="en-US" sz="2800" dirty="0">
              <a:latin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24</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250054" y="76642"/>
            <a:ext cx="7310985" cy="1200329"/>
          </a:xfrm>
          <a:prstGeom prst="rect">
            <a:avLst/>
          </a:prstGeom>
          <a:noFill/>
        </p:spPr>
        <p:txBody>
          <a:bodyPr wrap="square" rtlCol="0">
            <a:spAutoFit/>
          </a:bodyPr>
          <a:lstStyle/>
          <a:p>
            <a:pPr algn="ctr"/>
            <a:r>
              <a:rPr lang="en-US" sz="3600" b="1" dirty="0">
                <a:latin typeface="Bookman Old Style"/>
                <a:cs typeface="Bookman Old Style"/>
              </a:rPr>
              <a:t>5</a:t>
            </a:r>
            <a:r>
              <a:rPr lang="en-US" sz="3600" b="1" dirty="0" smtClean="0">
                <a:latin typeface="Bookman Old Style"/>
                <a:cs typeface="Bookman Old Style"/>
              </a:rPr>
              <a:t>. Representative acting beyond the scope</a:t>
            </a:r>
            <a:endParaRPr lang="en-US" sz="3600" b="1" dirty="0">
              <a:latin typeface="Bookman Old Style"/>
              <a:cs typeface="Bookman Old Style"/>
            </a:endParaRPr>
          </a:p>
        </p:txBody>
      </p:sp>
    </p:spTree>
    <p:extLst>
      <p:ext uri="{BB962C8B-B14F-4D97-AF65-F5344CB8AC3E}">
        <p14:creationId xmlns:p14="http://schemas.microsoft.com/office/powerpoint/2010/main" val="1440293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339376"/>
          </a:xfrm>
          <a:prstGeom prst="rect">
            <a:avLst/>
          </a:prstGeom>
          <a:noFill/>
        </p:spPr>
        <p:txBody>
          <a:bodyPr wrap="square" rtlCol="0">
            <a:spAutoFit/>
          </a:bodyPr>
          <a:lstStyle/>
          <a:p>
            <a:pPr>
              <a:spcBef>
                <a:spcPts val="600"/>
              </a:spcBef>
              <a:spcAft>
                <a:spcPts val="600"/>
              </a:spcAft>
            </a:pPr>
            <a:r>
              <a:rPr lang="en-US" sz="2800" b="1" i="1" dirty="0" smtClean="0">
                <a:latin typeface="Bookman Old Style"/>
              </a:rPr>
              <a:t>5.1. Scope </a:t>
            </a:r>
            <a:r>
              <a:rPr lang="en-US" sz="2800" b="1" i="1" dirty="0">
                <a:latin typeface="Bookman Old Style"/>
              </a:rPr>
              <a:t>of objects of the juristic person </a:t>
            </a: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 juristic person’s registered objects …</a:t>
            </a:r>
          </a:p>
          <a:p>
            <a:pPr marL="346075">
              <a:spcBef>
                <a:spcPts val="600"/>
              </a:spcBef>
              <a:spcAft>
                <a:spcPts val="600"/>
              </a:spcAft>
            </a:pPr>
            <a:r>
              <a:rPr lang="en-US" sz="2800" dirty="0">
                <a:latin typeface="Bookman Old Style"/>
                <a:cs typeface="+mj-cs"/>
              </a:rPr>
              <a:t>     Such act does not bind the juristic person. </a:t>
            </a:r>
          </a:p>
          <a:p>
            <a:pPr marL="346075"/>
            <a:r>
              <a:rPr lang="en-US" sz="2800" dirty="0">
                <a:latin typeface="Bookman Old Style"/>
                <a:cs typeface="+mj-cs"/>
              </a:rPr>
              <a:t>     Representatives are personally liable for such act.</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25</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250054" y="87590"/>
            <a:ext cx="7628466" cy="1200329"/>
          </a:xfrm>
          <a:prstGeom prst="rect">
            <a:avLst/>
          </a:prstGeom>
          <a:noFill/>
        </p:spPr>
        <p:txBody>
          <a:bodyPr wrap="square" rtlCol="0">
            <a:spAutoFit/>
          </a:bodyPr>
          <a:lstStyle/>
          <a:p>
            <a:pPr algn="ctr"/>
            <a:r>
              <a:rPr lang="en-US" sz="3600" b="1" dirty="0">
                <a:latin typeface="Bookman Old Style"/>
                <a:cs typeface="Bookman Old Style"/>
              </a:rPr>
              <a:t>5. Representative acting </a:t>
            </a:r>
            <a:r>
              <a:rPr lang="en-US" sz="3600" b="1" dirty="0" smtClean="0">
                <a:latin typeface="Bookman Old Style"/>
                <a:cs typeface="Bookman Old Style"/>
              </a:rPr>
              <a:t>beyond </a:t>
            </a:r>
            <a:r>
              <a:rPr lang="en-US" sz="3600" b="1" dirty="0">
                <a:latin typeface="Bookman Old Style"/>
                <a:cs typeface="Bookman Old Style"/>
              </a:rPr>
              <a:t>the scope</a:t>
            </a:r>
            <a:endParaRPr lang="en-US" sz="3600" b="1" dirty="0">
              <a:latin typeface="Bookman Old Style"/>
              <a:cs typeface="Bookman Old Style"/>
            </a:endParaRPr>
          </a:p>
        </p:txBody>
      </p:sp>
      <p:sp>
        <p:nvSpPr>
          <p:cNvPr id="7" name="Arrow: Right 6">
            <a:extLst>
              <a:ext uri="{FF2B5EF4-FFF2-40B4-BE49-F238E27FC236}">
                <a16:creationId xmlns="" xmlns:a16="http://schemas.microsoft.com/office/drawing/2014/main" id="{8C3868EC-090E-462B-9DF0-63D8440271BF}"/>
              </a:ext>
            </a:extLst>
          </p:cNvPr>
          <p:cNvSpPr/>
          <p:nvPr/>
        </p:nvSpPr>
        <p:spPr>
          <a:xfrm>
            <a:off x="852488" y="320647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 xmlns:a16="http://schemas.microsoft.com/office/drawing/2014/main" id="{570DC0E3-FF77-436F-B38E-67D93589313B}"/>
              </a:ext>
            </a:extLst>
          </p:cNvPr>
          <p:cNvSpPr/>
          <p:nvPr/>
        </p:nvSpPr>
        <p:spPr>
          <a:xfrm>
            <a:off x="852488" y="4066945"/>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576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847207"/>
          </a:xfrm>
          <a:prstGeom prst="rect">
            <a:avLst/>
          </a:prstGeom>
          <a:noFill/>
        </p:spPr>
        <p:txBody>
          <a:bodyPr wrap="square" rtlCol="0">
            <a:spAutoFit/>
          </a:bodyPr>
          <a:lstStyle/>
          <a:p>
            <a:pPr>
              <a:spcBef>
                <a:spcPts val="600"/>
              </a:spcBef>
              <a:spcAft>
                <a:spcPts val="600"/>
              </a:spcAft>
            </a:pPr>
            <a:r>
              <a:rPr lang="en-US" sz="2800" b="1" i="1" dirty="0" smtClean="0">
                <a:latin typeface="Bookman Old Style"/>
              </a:rPr>
              <a:t>5.1. Scope </a:t>
            </a:r>
            <a:r>
              <a:rPr lang="en-US" sz="2800" b="1" i="1" dirty="0">
                <a:latin typeface="Bookman Old Style"/>
              </a:rPr>
              <a:t>of objects of the juristic person </a:t>
            </a: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 juristic person’s registered objects </a:t>
            </a:r>
            <a:r>
              <a:rPr lang="en-US" sz="2800" dirty="0" smtClean="0">
                <a:latin typeface="Bookman Old Style"/>
                <a:cs typeface="+mj-cs"/>
              </a:rPr>
              <a:t>…</a:t>
            </a:r>
          </a:p>
          <a:p>
            <a:pPr>
              <a:spcBef>
                <a:spcPts val="600"/>
              </a:spcBef>
              <a:spcAft>
                <a:spcPts val="600"/>
              </a:spcAft>
            </a:pPr>
            <a:r>
              <a:rPr lang="en-US" sz="2800" dirty="0" smtClean="0">
                <a:latin typeface="Bookman Old Style"/>
                <a:cs typeface="+mj-cs"/>
              </a:rPr>
              <a:t>E.g. </a:t>
            </a:r>
            <a:r>
              <a:rPr lang="en-US" sz="2800" dirty="0">
                <a:latin typeface="Bookman Old Style"/>
              </a:rPr>
              <a:t>Company A’s object is to sell </a:t>
            </a:r>
            <a:r>
              <a:rPr lang="en-US" sz="2800" dirty="0" smtClean="0">
                <a:latin typeface="Bookman Old Style"/>
              </a:rPr>
              <a:t>flowers online. </a:t>
            </a:r>
            <a:r>
              <a:rPr lang="en-US" sz="2800" dirty="0">
                <a:latin typeface="Bookman Old Style"/>
              </a:rPr>
              <a:t>Ms. B, a representative, </a:t>
            </a:r>
            <a:r>
              <a:rPr lang="en-US" sz="2800" dirty="0" smtClean="0">
                <a:latin typeface="Bookman Old Style"/>
              </a:rPr>
              <a:t>lends money to C for interest</a:t>
            </a:r>
            <a:r>
              <a:rPr lang="th-TH" sz="2800" dirty="0" smtClean="0">
                <a:latin typeface="Bookman Old Style"/>
              </a:rPr>
              <a:t> (ดอกเบี้ย)</a:t>
            </a:r>
            <a:r>
              <a:rPr lang="en-US" sz="2800" dirty="0" smtClean="0">
                <a:latin typeface="Bookman Old Style"/>
              </a:rPr>
              <a:t>. </a:t>
            </a:r>
            <a:r>
              <a:rPr lang="en-US" sz="2800" dirty="0">
                <a:latin typeface="Bookman Old Style"/>
              </a:rPr>
              <a:t>The </a:t>
            </a:r>
            <a:r>
              <a:rPr lang="en-US" sz="2800" dirty="0" smtClean="0">
                <a:latin typeface="Bookman Old Style"/>
              </a:rPr>
              <a:t>contract </a:t>
            </a:r>
            <a:r>
              <a:rPr lang="en-US" sz="2800" dirty="0">
                <a:latin typeface="Bookman Old Style"/>
              </a:rPr>
              <a:t>binds </a:t>
            </a:r>
            <a:r>
              <a:rPr lang="en-US" sz="2800" dirty="0" smtClean="0">
                <a:latin typeface="Bookman Old Style"/>
              </a:rPr>
              <a:t>Ms. B and not Company A.</a:t>
            </a:r>
            <a:endParaRPr lang="en-US" sz="2800" dirty="0">
              <a:latin typeface="Bookman Old Style"/>
            </a:endParaRPr>
          </a:p>
          <a:p>
            <a:pPr>
              <a:spcBef>
                <a:spcPts val="600"/>
              </a:spcBef>
              <a:spcAft>
                <a:spcPts val="600"/>
              </a:spcAft>
            </a:pP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26</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250054" y="87590"/>
            <a:ext cx="7628466" cy="1200329"/>
          </a:xfrm>
          <a:prstGeom prst="rect">
            <a:avLst/>
          </a:prstGeom>
          <a:noFill/>
        </p:spPr>
        <p:txBody>
          <a:bodyPr wrap="square" rtlCol="0">
            <a:spAutoFit/>
          </a:bodyPr>
          <a:lstStyle/>
          <a:p>
            <a:pPr algn="ctr"/>
            <a:r>
              <a:rPr lang="en-US" sz="3600" b="1" dirty="0">
                <a:latin typeface="Bookman Old Style"/>
                <a:cs typeface="Bookman Old Style"/>
              </a:rPr>
              <a:t>5. Representative acting </a:t>
            </a:r>
            <a:r>
              <a:rPr lang="en-US" sz="3600" b="1" dirty="0" smtClean="0">
                <a:latin typeface="Bookman Old Style"/>
                <a:cs typeface="Bookman Old Style"/>
              </a:rPr>
              <a:t>beyond </a:t>
            </a:r>
            <a:r>
              <a:rPr lang="en-US" sz="3600" b="1" dirty="0">
                <a:latin typeface="Bookman Old Style"/>
                <a:cs typeface="Bookman Old Style"/>
              </a:rPr>
              <a:t>the scope</a:t>
            </a:r>
            <a:endParaRPr lang="en-US" sz="3600" b="1" dirty="0">
              <a:latin typeface="Bookman Old Style"/>
              <a:cs typeface="Bookman Old Style"/>
            </a:endParaRPr>
          </a:p>
        </p:txBody>
      </p:sp>
    </p:spTree>
    <p:extLst>
      <p:ext uri="{BB962C8B-B14F-4D97-AF65-F5344CB8AC3E}">
        <p14:creationId xmlns:p14="http://schemas.microsoft.com/office/powerpoint/2010/main" val="1846210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416320"/>
          </a:xfrm>
          <a:prstGeom prst="rect">
            <a:avLst/>
          </a:prstGeom>
          <a:noFill/>
        </p:spPr>
        <p:txBody>
          <a:bodyPr wrap="square" rtlCol="0">
            <a:spAutoFit/>
          </a:bodyPr>
          <a:lstStyle/>
          <a:p>
            <a:pPr>
              <a:spcBef>
                <a:spcPts val="600"/>
              </a:spcBef>
              <a:spcAft>
                <a:spcPts val="600"/>
              </a:spcAft>
            </a:pPr>
            <a:r>
              <a:rPr lang="en-US" sz="2800" b="1" i="1" dirty="0" smtClean="0">
                <a:latin typeface="Bookman Old Style"/>
                <a:cs typeface="+mj-cs"/>
              </a:rPr>
              <a:t>5.2. Scope </a:t>
            </a:r>
            <a:r>
              <a:rPr lang="en-US" sz="2800" b="1" i="1" dirty="0">
                <a:latin typeface="Bookman Old Style"/>
                <a:cs typeface="+mj-cs"/>
              </a:rPr>
              <a:t>of registered power of representatives</a:t>
            </a:r>
          </a:p>
          <a:p>
            <a:pPr marL="346075">
              <a:spcBef>
                <a:spcPts val="600"/>
              </a:spcBef>
              <a:spcAft>
                <a:spcPts val="600"/>
              </a:spcAft>
            </a:pPr>
            <a:r>
              <a:rPr lang="en-US" sz="2800" dirty="0">
                <a:latin typeface="Bookman Old Style"/>
                <a:cs typeface="+mj-cs"/>
              </a:rPr>
              <a:t>If representatives act </a:t>
            </a:r>
            <a:r>
              <a:rPr lang="en-US" sz="2800" i="1" u="sng" dirty="0">
                <a:latin typeface="Bookman Old Style"/>
                <a:cs typeface="+mj-cs"/>
              </a:rPr>
              <a:t>beyond</a:t>
            </a:r>
            <a:r>
              <a:rPr lang="en-US" sz="2800" dirty="0">
                <a:latin typeface="Bookman Old Style"/>
                <a:cs typeface="+mj-cs"/>
              </a:rPr>
              <a:t> the scope of their registered </a:t>
            </a:r>
            <a:r>
              <a:rPr lang="en-US" sz="2800" dirty="0" smtClean="0">
                <a:latin typeface="Bookman Old Style"/>
                <a:cs typeface="+mj-cs"/>
              </a:rPr>
              <a:t>power, but within the objects of the juristic person </a:t>
            </a:r>
            <a:r>
              <a:rPr lang="en-US" sz="2800" dirty="0">
                <a:latin typeface="Bookman Old Style"/>
                <a:cs typeface="+mj-cs"/>
              </a:rPr>
              <a:t>…</a:t>
            </a:r>
          </a:p>
          <a:p>
            <a:pPr marL="346075">
              <a:spcBef>
                <a:spcPts val="600"/>
              </a:spcBef>
              <a:spcAft>
                <a:spcPts val="600"/>
              </a:spcAft>
            </a:pPr>
            <a:r>
              <a:rPr lang="en-US" sz="2800" dirty="0">
                <a:latin typeface="Bookman Old Style"/>
                <a:cs typeface="+mj-cs"/>
              </a:rPr>
              <a:t>     The juristic person can either deny or ratify the act.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27</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335610" y="109488"/>
            <a:ext cx="7575753" cy="1200329"/>
          </a:xfrm>
          <a:prstGeom prst="rect">
            <a:avLst/>
          </a:prstGeom>
          <a:noFill/>
        </p:spPr>
        <p:txBody>
          <a:bodyPr wrap="square" rtlCol="0">
            <a:spAutoFit/>
          </a:bodyPr>
          <a:lstStyle/>
          <a:p>
            <a:pPr algn="ctr"/>
            <a:r>
              <a:rPr lang="en-US" sz="3600" b="1" dirty="0">
                <a:latin typeface="Bookman Old Style"/>
                <a:cs typeface="Bookman Old Style"/>
              </a:rPr>
              <a:t>5. Representative acting </a:t>
            </a:r>
            <a:r>
              <a:rPr lang="en-US" sz="3600" b="1" dirty="0" smtClean="0">
                <a:latin typeface="Bookman Old Style"/>
                <a:cs typeface="Bookman Old Style"/>
              </a:rPr>
              <a:t>beyond </a:t>
            </a:r>
            <a:r>
              <a:rPr lang="en-US" sz="3600" b="1" dirty="0">
                <a:latin typeface="Bookman Old Style"/>
                <a:cs typeface="Bookman Old Style"/>
              </a:rPr>
              <a:t>the scope</a:t>
            </a:r>
            <a:endParaRPr lang="en-US" sz="3600" b="1" dirty="0">
              <a:latin typeface="Bookman Old Style"/>
              <a:cs typeface="Bookman Old Style"/>
            </a:endParaRPr>
          </a:p>
        </p:txBody>
      </p:sp>
      <p:sp>
        <p:nvSpPr>
          <p:cNvPr id="7" name="Arrow: Right 6">
            <a:extLst>
              <a:ext uri="{FF2B5EF4-FFF2-40B4-BE49-F238E27FC236}">
                <a16:creationId xmlns="" xmlns:a16="http://schemas.microsoft.com/office/drawing/2014/main" id="{8C3868EC-090E-462B-9DF0-63D8440271BF}"/>
              </a:ext>
            </a:extLst>
          </p:cNvPr>
          <p:cNvSpPr/>
          <p:nvPr/>
        </p:nvSpPr>
        <p:spPr>
          <a:xfrm>
            <a:off x="805216" y="4134094"/>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3245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693319"/>
          </a:xfrm>
          <a:prstGeom prst="rect">
            <a:avLst/>
          </a:prstGeom>
          <a:noFill/>
        </p:spPr>
        <p:txBody>
          <a:bodyPr wrap="square" rtlCol="0">
            <a:spAutoFit/>
          </a:bodyPr>
          <a:lstStyle/>
          <a:p>
            <a:pPr>
              <a:spcBef>
                <a:spcPts val="600"/>
              </a:spcBef>
              <a:spcAft>
                <a:spcPts val="600"/>
              </a:spcAft>
            </a:pPr>
            <a:r>
              <a:rPr lang="en-US" sz="2800" b="1" i="1" dirty="0" smtClean="0">
                <a:latin typeface="Bookman Old Style"/>
                <a:cs typeface="+mj-cs"/>
              </a:rPr>
              <a:t>5.2. Scope </a:t>
            </a:r>
            <a:r>
              <a:rPr lang="en-US" sz="2800" b="1" i="1" dirty="0">
                <a:latin typeface="Bookman Old Style"/>
                <a:cs typeface="+mj-cs"/>
              </a:rPr>
              <a:t>of registered power of representatives</a:t>
            </a:r>
          </a:p>
          <a:p>
            <a:pPr marL="346075">
              <a:spcBef>
                <a:spcPts val="600"/>
              </a:spcBef>
              <a:spcAft>
                <a:spcPts val="600"/>
              </a:spcAft>
            </a:pPr>
            <a:r>
              <a:rPr lang="en-US" sz="2800" dirty="0" smtClean="0">
                <a:latin typeface="Bookman Old Style"/>
                <a:cs typeface="+mj-cs"/>
              </a:rPr>
              <a:t>E.g. </a:t>
            </a:r>
            <a:r>
              <a:rPr lang="en-US" sz="2800" dirty="0">
                <a:latin typeface="Bookman Old Style"/>
              </a:rPr>
              <a:t>Company A’s object is to sell flowers online. </a:t>
            </a:r>
            <a:r>
              <a:rPr lang="en-US" sz="2800" dirty="0" smtClean="0">
                <a:latin typeface="Bookman Old Style"/>
              </a:rPr>
              <a:t>Ms</a:t>
            </a:r>
            <a:r>
              <a:rPr lang="en-US" sz="2800" dirty="0">
                <a:latin typeface="Bookman Old Style"/>
              </a:rPr>
              <a:t>. </a:t>
            </a:r>
            <a:r>
              <a:rPr lang="en-US" sz="2800" dirty="0" smtClean="0">
                <a:latin typeface="Bookman Old Style"/>
              </a:rPr>
              <a:t>B, a representative, has the registered power only to buy </a:t>
            </a:r>
            <a:r>
              <a:rPr lang="en-US" sz="2800" dirty="0">
                <a:latin typeface="Bookman Old Style"/>
              </a:rPr>
              <a:t>flowers to make bouquets as ordered by customers. </a:t>
            </a:r>
            <a:r>
              <a:rPr lang="en-US" sz="2800" dirty="0" smtClean="0">
                <a:latin typeface="Bookman Old Style"/>
              </a:rPr>
              <a:t>One day, a motorbike used to deliver flowers was broken, so Ms. B bought a new motorbike. </a:t>
            </a:r>
            <a:endParaRPr lang="en-US" sz="2800" dirty="0">
              <a:solidFill>
                <a:srgbClr val="FF0000"/>
              </a:solidFill>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28</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1335610" y="109488"/>
            <a:ext cx="7575753" cy="1200329"/>
          </a:xfrm>
          <a:prstGeom prst="rect">
            <a:avLst/>
          </a:prstGeom>
          <a:noFill/>
        </p:spPr>
        <p:txBody>
          <a:bodyPr wrap="square" rtlCol="0">
            <a:spAutoFit/>
          </a:bodyPr>
          <a:lstStyle/>
          <a:p>
            <a:pPr algn="ctr"/>
            <a:r>
              <a:rPr lang="en-US" sz="3600" b="1" dirty="0">
                <a:latin typeface="Bookman Old Style"/>
                <a:cs typeface="Bookman Old Style"/>
              </a:rPr>
              <a:t>5. Representative acting </a:t>
            </a:r>
            <a:r>
              <a:rPr lang="en-US" sz="3600" b="1" dirty="0" smtClean="0">
                <a:latin typeface="Bookman Old Style"/>
                <a:cs typeface="Bookman Old Style"/>
              </a:rPr>
              <a:t>beyond </a:t>
            </a:r>
            <a:r>
              <a:rPr lang="en-US" sz="3600" b="1" dirty="0">
                <a:latin typeface="Bookman Old Style"/>
                <a:cs typeface="Bookman Old Style"/>
              </a:rPr>
              <a:t>the scope</a:t>
            </a:r>
            <a:endParaRPr lang="en-US" sz="3600" b="1" dirty="0">
              <a:latin typeface="Bookman Old Style"/>
              <a:cs typeface="Bookman Old Style"/>
            </a:endParaRPr>
          </a:p>
        </p:txBody>
      </p:sp>
    </p:spTree>
    <p:extLst>
      <p:ext uri="{BB962C8B-B14F-4D97-AF65-F5344CB8AC3E}">
        <p14:creationId xmlns:p14="http://schemas.microsoft.com/office/powerpoint/2010/main" val="11609062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600986"/>
          </a:xfrm>
          <a:prstGeom prst="rect">
            <a:avLst/>
          </a:prstGeom>
          <a:noFill/>
        </p:spPr>
        <p:txBody>
          <a:bodyPr wrap="square" rtlCol="0">
            <a:spAutoFit/>
          </a:bodyPr>
          <a:lstStyle/>
          <a:p>
            <a:pPr>
              <a:spcBef>
                <a:spcPts val="600"/>
              </a:spcBef>
              <a:spcAft>
                <a:spcPts val="600"/>
              </a:spcAft>
            </a:pPr>
            <a:r>
              <a:rPr lang="en-US" sz="2600" dirty="0">
                <a:latin typeface="Bookman Old Style"/>
                <a:cs typeface="+mj-cs"/>
              </a:rPr>
              <a:t>Section 74 </a:t>
            </a:r>
            <a:r>
              <a:rPr lang="en-US" sz="2600" dirty="0" smtClean="0">
                <a:latin typeface="Bookman Old Style"/>
                <a:cs typeface="+mj-cs"/>
              </a:rPr>
              <a:t>TCCC “</a:t>
            </a:r>
            <a:r>
              <a:rPr lang="en-US" sz="2600" dirty="0">
                <a:latin typeface="Bookman Old Style"/>
                <a:cs typeface="+mj-cs"/>
              </a:rPr>
              <a:t>In a matter in which the interested of a juristic person conflict with those of the representative of juristic person, the latter has no representative power.”</a:t>
            </a:r>
          </a:p>
          <a:p>
            <a:pPr>
              <a:spcBef>
                <a:spcPts val="600"/>
              </a:spcBef>
              <a:spcAft>
                <a:spcPts val="600"/>
              </a:spcAft>
            </a:pPr>
            <a:endParaRPr lang="en-US" sz="2600" dirty="0">
              <a:latin typeface="Bookman Old Style"/>
              <a:cs typeface="+mj-cs"/>
            </a:endParaRPr>
          </a:p>
          <a:p>
            <a:pPr>
              <a:spcBef>
                <a:spcPts val="600"/>
              </a:spcBef>
              <a:spcAft>
                <a:spcPts val="600"/>
              </a:spcAft>
            </a:pPr>
            <a:r>
              <a:rPr lang="en-US" sz="2600" dirty="0">
                <a:latin typeface="Bookman Old Style"/>
                <a:cs typeface="+mj-cs"/>
              </a:rPr>
              <a:t>Section 75 refers to Section 73 when the conflict of interest results in the insufficiency of representatives.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29</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074846" y="346262"/>
            <a:ext cx="5410406" cy="646331"/>
          </a:xfrm>
          <a:prstGeom prst="rect">
            <a:avLst/>
          </a:prstGeom>
          <a:noFill/>
        </p:spPr>
        <p:txBody>
          <a:bodyPr wrap="none" rtlCol="0">
            <a:spAutoFit/>
          </a:bodyPr>
          <a:lstStyle/>
          <a:p>
            <a:pPr algn="ctr"/>
            <a:r>
              <a:rPr lang="en-US" sz="3600" b="1" dirty="0">
                <a:latin typeface="Bookman Old Style"/>
                <a:cs typeface="Bookman Old Style"/>
              </a:rPr>
              <a:t>6</a:t>
            </a:r>
            <a:r>
              <a:rPr lang="en-US" sz="3600" b="1" dirty="0" smtClean="0">
                <a:latin typeface="Bookman Old Style"/>
                <a:cs typeface="Bookman Old Style"/>
              </a:rPr>
              <a:t>. </a:t>
            </a:r>
            <a:r>
              <a:rPr lang="en-US" sz="3600" b="1" dirty="0">
                <a:latin typeface="Bookman Old Style"/>
                <a:cs typeface="Bookman Old Style"/>
              </a:rPr>
              <a:t>Conflict of Interest</a:t>
            </a:r>
          </a:p>
        </p:txBody>
      </p:sp>
    </p:spTree>
    <p:extLst>
      <p:ext uri="{BB962C8B-B14F-4D97-AF65-F5344CB8AC3E}">
        <p14:creationId xmlns:p14="http://schemas.microsoft.com/office/powerpoint/2010/main" val="2182452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1692771"/>
          </a:xfrm>
          <a:prstGeom prst="rect">
            <a:avLst/>
          </a:prstGeom>
          <a:noFill/>
        </p:spPr>
        <p:txBody>
          <a:bodyPr wrap="square" rtlCol="0">
            <a:spAutoFit/>
          </a:bodyPr>
          <a:lstStyle/>
          <a:p>
            <a:pPr>
              <a:spcBef>
                <a:spcPts val="600"/>
              </a:spcBef>
              <a:spcAft>
                <a:spcPts val="600"/>
              </a:spcAft>
            </a:pPr>
            <a:r>
              <a:rPr lang="th-TH" sz="2600" dirty="0" smtClean="0">
                <a:latin typeface="Bookman Old Style"/>
                <a:cs typeface="+mj-cs"/>
              </a:rPr>
              <a:t>มาตรา </a:t>
            </a:r>
            <a:r>
              <a:rPr lang="en-US" sz="2600" dirty="0" smtClean="0">
                <a:latin typeface="Bookman Old Style"/>
                <a:cs typeface="+mj-cs"/>
              </a:rPr>
              <a:t>74 </a:t>
            </a:r>
            <a:r>
              <a:rPr lang="th-TH" sz="2600" dirty="0" smtClean="0">
                <a:latin typeface="Bookman Old Style"/>
                <a:cs typeface="+mj-cs"/>
              </a:rPr>
              <a:t>ป.พ.พ.</a:t>
            </a:r>
            <a:r>
              <a:rPr lang="en-US" sz="2600" dirty="0" smtClean="0">
                <a:latin typeface="Bookman Old Style"/>
                <a:cs typeface="+mj-cs"/>
              </a:rPr>
              <a:t> </a:t>
            </a:r>
            <a:r>
              <a:rPr lang="th-TH" sz="2600" dirty="0" smtClean="0">
                <a:latin typeface="Bookman Old Style"/>
                <a:cs typeface="+mj-cs"/>
              </a:rPr>
              <a:t>ถ้าประโยชน์ได้เสียของนิติบุคคลขัดกับประโยชน์ได้เสียของผู้แทนของนิติบุคคลในการอันใด ผู้แทนของนิติบุคคลนั้นจะเป็นผู้แทนในการอันนั้นไม่ได้</a:t>
            </a:r>
            <a:endParaRPr lang="en-US" sz="26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30</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074846" y="346262"/>
            <a:ext cx="5410406" cy="646331"/>
          </a:xfrm>
          <a:prstGeom prst="rect">
            <a:avLst/>
          </a:prstGeom>
          <a:noFill/>
        </p:spPr>
        <p:txBody>
          <a:bodyPr wrap="none" rtlCol="0">
            <a:spAutoFit/>
          </a:bodyPr>
          <a:lstStyle/>
          <a:p>
            <a:pPr algn="ctr"/>
            <a:r>
              <a:rPr lang="en-US" sz="3600" b="1" dirty="0">
                <a:latin typeface="Bookman Old Style"/>
                <a:cs typeface="Bookman Old Style"/>
              </a:rPr>
              <a:t>6</a:t>
            </a:r>
            <a:r>
              <a:rPr lang="en-US" sz="3600" b="1" dirty="0" smtClean="0">
                <a:latin typeface="Bookman Old Style"/>
                <a:cs typeface="Bookman Old Style"/>
              </a:rPr>
              <a:t>. </a:t>
            </a:r>
            <a:r>
              <a:rPr lang="en-US" sz="3600" b="1" dirty="0">
                <a:latin typeface="Bookman Old Style"/>
                <a:cs typeface="Bookman Old Style"/>
              </a:rPr>
              <a:t>Conflict of Interest</a:t>
            </a:r>
          </a:p>
        </p:txBody>
      </p:sp>
    </p:spTree>
    <p:extLst>
      <p:ext uri="{BB962C8B-B14F-4D97-AF65-F5344CB8AC3E}">
        <p14:creationId xmlns:p14="http://schemas.microsoft.com/office/powerpoint/2010/main" val="860974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latin typeface="Bookman Old Style"/>
                <a:cs typeface="Bookman Old Style"/>
              </a:rPr>
              <a:t>7. Juristic Person’s </a:t>
            </a:r>
            <a:r>
              <a:rPr lang="en-US" sz="3600" b="1" dirty="0">
                <a:latin typeface="Bookman Old Style"/>
                <a:cs typeface="Bookman Old Style"/>
              </a:rPr>
              <a:t>L</a:t>
            </a:r>
            <a:r>
              <a:rPr lang="en-US" sz="3600" b="1" dirty="0" smtClean="0">
                <a:latin typeface="Bookman Old Style"/>
                <a:cs typeface="Bookman Old Style"/>
              </a:rPr>
              <a:t>iability</a:t>
            </a:r>
            <a:endParaRPr lang="en-US" sz="3600" b="1" dirty="0">
              <a:latin typeface="Bookman Old Style"/>
              <a:cs typeface="Bookman Old Style"/>
            </a:endParaRPr>
          </a:p>
        </p:txBody>
      </p:sp>
      <p:sp>
        <p:nvSpPr>
          <p:cNvPr id="3" name="Content Placeholder 2"/>
          <p:cNvSpPr>
            <a:spLocks noGrp="1"/>
          </p:cNvSpPr>
          <p:nvPr>
            <p:ph idx="1"/>
          </p:nvPr>
        </p:nvSpPr>
        <p:spPr/>
        <p:txBody>
          <a:bodyPr/>
          <a:lstStyle/>
          <a:p>
            <a:pPr algn="just"/>
            <a:r>
              <a:rPr lang="en-US" dirty="0" smtClean="0">
                <a:latin typeface="Bookman Old Style"/>
                <a:cs typeface="Bookman Old Style"/>
              </a:rPr>
              <a:t>7. Juristic person’s liability</a:t>
            </a:r>
          </a:p>
          <a:p>
            <a:pPr algn="just"/>
            <a:r>
              <a:rPr lang="en-US" dirty="0" smtClean="0">
                <a:latin typeface="Bookman Old Style"/>
                <a:cs typeface="Bookman Old Style"/>
              </a:rPr>
              <a:t>7.1. Contractual liability</a:t>
            </a:r>
          </a:p>
          <a:p>
            <a:pPr algn="just"/>
            <a:r>
              <a:rPr lang="en-US" dirty="0" smtClean="0">
                <a:latin typeface="Bookman Old Style"/>
                <a:cs typeface="Bookman Old Style"/>
              </a:rPr>
              <a:t>7.2. Tortious liability</a:t>
            </a:r>
            <a:endParaRPr lang="en-US" dirty="0">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31</a:t>
            </a:fld>
            <a:endParaRPr lang="en-US"/>
          </a:p>
        </p:txBody>
      </p:sp>
    </p:spTree>
    <p:extLst>
      <p:ext uri="{BB962C8B-B14F-4D97-AF65-F5344CB8AC3E}">
        <p14:creationId xmlns:p14="http://schemas.microsoft.com/office/powerpoint/2010/main" val="33108469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308872"/>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800" b="1" dirty="0">
                <a:latin typeface="Bookman Old Style"/>
                <a:cs typeface="+mj-cs"/>
              </a:rPr>
              <a:t>Considerations for Binding Contracts </a:t>
            </a:r>
          </a:p>
          <a:p>
            <a:pPr marL="860425" indent="-514350">
              <a:spcBef>
                <a:spcPts val="600"/>
              </a:spcBef>
              <a:spcAft>
                <a:spcPts val="600"/>
              </a:spcAft>
              <a:buAutoNum type="arabicParenBoth"/>
            </a:pPr>
            <a:r>
              <a:rPr lang="en-US" sz="2800" dirty="0">
                <a:latin typeface="Bookman Old Style"/>
                <a:cs typeface="+mj-cs"/>
              </a:rPr>
              <a:t>Being a representative;</a:t>
            </a:r>
          </a:p>
          <a:p>
            <a:pPr marL="860425" indent="-514350">
              <a:spcBef>
                <a:spcPts val="600"/>
              </a:spcBef>
              <a:spcAft>
                <a:spcPts val="600"/>
              </a:spcAft>
              <a:buAutoNum type="arabicParenBoth"/>
            </a:pPr>
            <a:r>
              <a:rPr lang="en-US" sz="2800" dirty="0">
                <a:latin typeface="Bookman Old Style"/>
                <a:cs typeface="+mj-cs"/>
              </a:rPr>
              <a:t>Acting within the scope of objects;</a:t>
            </a:r>
          </a:p>
          <a:p>
            <a:pPr marL="860425" indent="-514350">
              <a:spcBef>
                <a:spcPts val="600"/>
              </a:spcBef>
              <a:spcAft>
                <a:spcPts val="600"/>
              </a:spcAft>
              <a:buAutoNum type="arabicParenBoth"/>
            </a:pPr>
            <a:r>
              <a:rPr lang="en-US" sz="2800" dirty="0">
                <a:latin typeface="Bookman Old Style"/>
                <a:cs typeface="+mj-cs"/>
              </a:rPr>
              <a:t>Acting within the scope of the registered power of representatives;</a:t>
            </a:r>
          </a:p>
          <a:p>
            <a:pPr marL="860425" indent="-514350">
              <a:spcBef>
                <a:spcPts val="600"/>
              </a:spcBef>
              <a:spcAft>
                <a:spcPts val="600"/>
              </a:spcAft>
              <a:buAutoNum type="arabicParenBoth"/>
            </a:pPr>
            <a:r>
              <a:rPr lang="en-US" sz="2800" dirty="0">
                <a:latin typeface="Bookman Old Style"/>
                <a:cs typeface="+mj-cs"/>
              </a:rPr>
              <a:t>Having no conflict of interest (see (1</a:t>
            </a:r>
            <a:r>
              <a:rPr lang="en-US" sz="2800" dirty="0" smtClean="0">
                <a:latin typeface="Bookman Old Style"/>
                <a:cs typeface="+mj-cs"/>
              </a:rPr>
              <a:t>) and Section 74 TCCC)</a:t>
            </a:r>
            <a:endParaRPr lang="en-US" sz="2800" dirty="0">
              <a:latin typeface="Bookman Old Style"/>
              <a:cs typeface="+mj-cs"/>
            </a:endParaRPr>
          </a:p>
          <a:p>
            <a:pPr marL="346075">
              <a:spcBef>
                <a:spcPts val="600"/>
              </a:spcBef>
              <a:spcAft>
                <a:spcPts val="600"/>
              </a:spcAft>
            </a:pPr>
            <a:endParaRPr lang="en-US" sz="2800" u="sng"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32</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134551" y="0"/>
            <a:ext cx="5336717" cy="1200329"/>
          </a:xfrm>
          <a:prstGeom prst="rect">
            <a:avLst/>
          </a:prstGeom>
          <a:noFill/>
        </p:spPr>
        <p:txBody>
          <a:bodyPr wrap="none" rtlCol="0">
            <a:spAutoFit/>
          </a:bodyPr>
          <a:lstStyle/>
          <a:p>
            <a:pPr algn="ctr"/>
            <a:r>
              <a:rPr lang="en-US" sz="3600" b="1" dirty="0" smtClean="0">
                <a:latin typeface="Bookman Old Style"/>
                <a:cs typeface="Bookman Old Style"/>
              </a:rPr>
              <a:t>7.1. Juristic </a:t>
            </a:r>
            <a:r>
              <a:rPr lang="en-US" sz="3600" b="1" dirty="0">
                <a:latin typeface="Bookman Old Style"/>
                <a:cs typeface="Bookman Old Style"/>
              </a:rPr>
              <a:t>Person’s </a:t>
            </a:r>
            <a:br>
              <a:rPr lang="en-US" sz="3600" b="1" dirty="0">
                <a:latin typeface="Bookman Old Style"/>
                <a:cs typeface="Bookman Old Style"/>
              </a:rPr>
            </a:br>
            <a:r>
              <a:rPr lang="en-US" sz="3600" b="1" dirty="0">
                <a:latin typeface="Bookman Old Style"/>
                <a:cs typeface="Bookman Old Style"/>
              </a:rPr>
              <a:t>Contractual Liability </a:t>
            </a:r>
          </a:p>
        </p:txBody>
      </p:sp>
    </p:spTree>
    <p:extLst>
      <p:ext uri="{BB962C8B-B14F-4D97-AF65-F5344CB8AC3E}">
        <p14:creationId xmlns:p14="http://schemas.microsoft.com/office/powerpoint/2010/main" val="19935254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5678478"/>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500" b="1" dirty="0">
                <a:latin typeface="Bookman Old Style"/>
                <a:cs typeface="+mj-cs"/>
              </a:rPr>
              <a:t>Tortious Liability of a Juristic Person to a third party </a:t>
            </a:r>
            <a:r>
              <a:rPr lang="en-US" sz="2500" dirty="0">
                <a:latin typeface="Bookman Old Style"/>
                <a:cs typeface="+mj-cs"/>
              </a:rPr>
              <a:t>(Section 76 TCCC)</a:t>
            </a:r>
          </a:p>
          <a:p>
            <a:pPr marL="346075">
              <a:spcBef>
                <a:spcPts val="600"/>
              </a:spcBef>
              <a:spcAft>
                <a:spcPts val="600"/>
              </a:spcAft>
            </a:pPr>
            <a:r>
              <a:rPr lang="en-US" sz="2500" dirty="0">
                <a:latin typeface="Bookman Old Style"/>
                <a:cs typeface="+mj-cs"/>
              </a:rPr>
              <a:t>If damage is caused by an act of </a:t>
            </a:r>
            <a:r>
              <a:rPr lang="en-US" sz="2500" u="sng" dirty="0">
                <a:latin typeface="Bookman Old Style"/>
                <a:cs typeface="+mj-cs"/>
              </a:rPr>
              <a:t>representatives</a:t>
            </a:r>
            <a:r>
              <a:rPr lang="en-US" sz="2500" dirty="0">
                <a:latin typeface="Bookman Old Style"/>
                <a:cs typeface="+mj-cs"/>
              </a:rPr>
              <a:t> or the </a:t>
            </a:r>
            <a:r>
              <a:rPr lang="en-US" sz="2500" u="sng" dirty="0">
                <a:latin typeface="Bookman Old Style"/>
                <a:cs typeface="+mj-cs"/>
              </a:rPr>
              <a:t>person empowered to act on behalf of the juristic person</a:t>
            </a:r>
            <a:r>
              <a:rPr lang="en-US" sz="2500" dirty="0">
                <a:latin typeface="Bookman Old Style"/>
                <a:cs typeface="+mj-cs"/>
              </a:rPr>
              <a:t> …</a:t>
            </a:r>
            <a:endParaRPr lang="en-US" sz="2500" i="1" dirty="0">
              <a:latin typeface="Bookman Old Style"/>
              <a:cs typeface="+mj-cs"/>
            </a:endParaRPr>
          </a:p>
          <a:p>
            <a:pPr marL="692150" indent="-346075">
              <a:spcBef>
                <a:spcPts val="600"/>
              </a:spcBef>
              <a:spcAft>
                <a:spcPts val="600"/>
              </a:spcAft>
              <a:buFontTx/>
              <a:buChar char="-"/>
            </a:pPr>
            <a:r>
              <a:rPr lang="en-US" sz="2500" dirty="0">
                <a:latin typeface="Bookman Old Style"/>
                <a:cs typeface="+mj-cs"/>
              </a:rPr>
              <a:t>in performing their of duties      A juristic person is bound to make compensation for any damage done to other persons.</a:t>
            </a:r>
          </a:p>
          <a:p>
            <a:pPr marL="692150" indent="-346075">
              <a:spcBef>
                <a:spcPts val="600"/>
              </a:spcBef>
              <a:spcAft>
                <a:spcPts val="600"/>
              </a:spcAft>
              <a:buFontTx/>
              <a:buChar char="-"/>
            </a:pPr>
            <a:r>
              <a:rPr lang="en-US" sz="2500" dirty="0">
                <a:latin typeface="Bookman Old Style"/>
                <a:cs typeface="+mj-cs"/>
              </a:rPr>
              <a:t>not within the scope of the object or power and duties of the juristic person      The underlined persons are jointly liable to make compensation.</a:t>
            </a:r>
          </a:p>
          <a:p>
            <a:pPr marL="346075"/>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33</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187218" y="42256"/>
            <a:ext cx="5299948" cy="1200329"/>
          </a:xfrm>
          <a:prstGeom prst="rect">
            <a:avLst/>
          </a:prstGeom>
          <a:noFill/>
        </p:spPr>
        <p:txBody>
          <a:bodyPr wrap="none" rtlCol="0">
            <a:spAutoFit/>
          </a:bodyPr>
          <a:lstStyle/>
          <a:p>
            <a:pPr algn="ctr"/>
            <a:r>
              <a:rPr lang="en-US" sz="3600" b="1" dirty="0" smtClean="0">
                <a:latin typeface="Bookman Old Style"/>
                <a:cs typeface="Bookman Old Style"/>
              </a:rPr>
              <a:t>7.2. </a:t>
            </a:r>
            <a:r>
              <a:rPr lang="en-US" sz="3600" b="1" dirty="0" smtClean="0">
                <a:latin typeface="Bookman Old Style"/>
                <a:cs typeface="Bookman Old Style"/>
              </a:rPr>
              <a:t>Juristic </a:t>
            </a:r>
            <a:r>
              <a:rPr lang="en-US" sz="3600" b="1" dirty="0">
                <a:latin typeface="Bookman Old Style"/>
                <a:cs typeface="Bookman Old Style"/>
              </a:rPr>
              <a:t>Person’s</a:t>
            </a:r>
            <a:br>
              <a:rPr lang="en-US" sz="3600" b="1" dirty="0">
                <a:latin typeface="Bookman Old Style"/>
                <a:cs typeface="Bookman Old Style"/>
              </a:rPr>
            </a:br>
            <a:r>
              <a:rPr lang="en-US" sz="3600" b="1" dirty="0">
                <a:latin typeface="Bookman Old Style"/>
                <a:cs typeface="Bookman Old Style"/>
              </a:rPr>
              <a:t>Tortious Liability</a:t>
            </a:r>
          </a:p>
        </p:txBody>
      </p:sp>
      <p:sp>
        <p:nvSpPr>
          <p:cNvPr id="7" name="Arrow: Right 6">
            <a:extLst>
              <a:ext uri="{FF2B5EF4-FFF2-40B4-BE49-F238E27FC236}">
                <a16:creationId xmlns="" xmlns:a16="http://schemas.microsoft.com/office/drawing/2014/main" id="{A1153D5F-6433-4005-8654-06FF5770F4DE}"/>
              </a:ext>
            </a:extLst>
          </p:cNvPr>
          <p:cNvSpPr/>
          <p:nvPr/>
        </p:nvSpPr>
        <p:spPr>
          <a:xfrm>
            <a:off x="5628945" y="389924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 xmlns:a16="http://schemas.microsoft.com/office/drawing/2014/main" id="{5053BED6-5F57-4A18-B736-67975D61CEA8}"/>
              </a:ext>
            </a:extLst>
          </p:cNvPr>
          <p:cNvSpPr/>
          <p:nvPr/>
        </p:nvSpPr>
        <p:spPr>
          <a:xfrm>
            <a:off x="5540605" y="5590699"/>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83690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247317"/>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500" b="1" dirty="0">
                <a:latin typeface="Bookman Old Style"/>
                <a:cs typeface="+mj-cs"/>
              </a:rPr>
              <a:t>Tortious Liability of a Juristic Person to a third </a:t>
            </a:r>
            <a:r>
              <a:rPr lang="en-US" sz="2500" b="1" dirty="0" smtClean="0">
                <a:latin typeface="Bookman Old Style"/>
                <a:cs typeface="+mj-cs"/>
              </a:rPr>
              <a:t>party</a:t>
            </a:r>
            <a:endParaRPr lang="th-TH" sz="2500" b="1" dirty="0" smtClean="0">
              <a:latin typeface="Bookman Old Style"/>
              <a:cs typeface="+mj-cs"/>
            </a:endParaRPr>
          </a:p>
          <a:p>
            <a:pPr marL="346075" indent="-346075">
              <a:spcBef>
                <a:spcPts val="600"/>
              </a:spcBef>
              <a:spcAft>
                <a:spcPts val="600"/>
              </a:spcAft>
              <a:buFont typeface="Wingdings" panose="05000000000000000000" pitchFamily="2" charset="2"/>
              <a:buChar char="§"/>
            </a:pPr>
            <a:r>
              <a:rPr lang="th-TH" sz="2000" dirty="0" smtClean="0">
                <a:latin typeface="Bookman Old Style"/>
                <a:cs typeface="+mj-cs"/>
              </a:rPr>
              <a:t>มาตรา </a:t>
            </a:r>
            <a:r>
              <a:rPr lang="en-US" sz="2000" dirty="0" smtClean="0">
                <a:latin typeface="Bookman Old Style"/>
                <a:cs typeface="+mj-cs"/>
              </a:rPr>
              <a:t>76 </a:t>
            </a:r>
            <a:r>
              <a:rPr lang="th-TH" sz="2000" dirty="0" smtClean="0">
                <a:latin typeface="Bookman Old Style"/>
                <a:cs typeface="+mj-cs"/>
              </a:rPr>
              <a:t>ป.พ.พ. ถ้าการกระทำตามหน้าที่ของผู้แทนนิติบุคคล</a:t>
            </a:r>
            <a:r>
              <a:rPr lang="th-TH" sz="2000" u="sng" dirty="0" smtClean="0">
                <a:latin typeface="Bookman Old Style"/>
                <a:cs typeface="+mj-cs"/>
              </a:rPr>
              <a:t>หรือผู้มีอำนาจทำการแทนนิติบุคคล </a:t>
            </a:r>
            <a:r>
              <a:rPr lang="th-TH" sz="2000" dirty="0" smtClean="0">
                <a:latin typeface="Bookman Old Style"/>
                <a:cs typeface="+mj-cs"/>
              </a:rPr>
              <a:t>เป็นเหตุให้เกิดความเสียหายแก่บุคคลอื่น นิติบุคคลนั้นต้องรับผิดชดใช้ค่าสินไหมทดแทนเพื่อความเสียหายนั้น แต่ไม่สูญเสียสิทธิที่จะไล่เบี้ยเอาแก่ผู้ก่อความเสียหาย</a:t>
            </a:r>
          </a:p>
          <a:p>
            <a:pPr marL="346075" indent="-346075">
              <a:spcBef>
                <a:spcPts val="600"/>
              </a:spcBef>
              <a:spcAft>
                <a:spcPts val="600"/>
              </a:spcAft>
              <a:buFont typeface="Wingdings" panose="05000000000000000000" pitchFamily="2" charset="2"/>
              <a:buChar char="§"/>
            </a:pPr>
            <a:r>
              <a:rPr lang="th-TH" sz="2000" dirty="0" smtClean="0">
                <a:latin typeface="Bookman Old Style"/>
                <a:cs typeface="+mj-cs"/>
              </a:rPr>
              <a:t>ถ้าความเสียหายแก่บุคคลอื่นเกิดจากการกระทำที่ไม่อยู่ในขอบวัตถุประสงค์หรืออำนาจหน้าที่ของนิติบุคคล บรรดาบุคคลดังกล่าวตามวรรคหนึ่งที่ได้เห็นชอบให้กระทำการนั้นหรือได้เป็นผู้กระทำการดังกล่าว ต้องร่วมกันรับผิดชดใช้ค่าสินไหมทดแทนแก้ผู้ที่ได้รับความเสียหายนั้น</a:t>
            </a:r>
            <a:endParaRPr lang="en-US" sz="20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34</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187218" y="42256"/>
            <a:ext cx="5299948" cy="1200329"/>
          </a:xfrm>
          <a:prstGeom prst="rect">
            <a:avLst/>
          </a:prstGeom>
          <a:noFill/>
        </p:spPr>
        <p:txBody>
          <a:bodyPr wrap="none" rtlCol="0">
            <a:spAutoFit/>
          </a:bodyPr>
          <a:lstStyle/>
          <a:p>
            <a:pPr algn="ctr"/>
            <a:r>
              <a:rPr lang="en-US" sz="3600" b="1" dirty="0" smtClean="0">
                <a:latin typeface="Bookman Old Style"/>
                <a:cs typeface="Bookman Old Style"/>
              </a:rPr>
              <a:t>7.2. </a:t>
            </a:r>
            <a:r>
              <a:rPr lang="en-US" sz="3600" b="1" dirty="0" smtClean="0">
                <a:latin typeface="Bookman Old Style"/>
                <a:cs typeface="Bookman Old Style"/>
              </a:rPr>
              <a:t>Juristic </a:t>
            </a:r>
            <a:r>
              <a:rPr lang="en-US" sz="3600" b="1" dirty="0">
                <a:latin typeface="Bookman Old Style"/>
                <a:cs typeface="Bookman Old Style"/>
              </a:rPr>
              <a:t>Person’s</a:t>
            </a:r>
            <a:br>
              <a:rPr lang="en-US" sz="3600" b="1" dirty="0">
                <a:latin typeface="Bookman Old Style"/>
                <a:cs typeface="Bookman Old Style"/>
              </a:rPr>
            </a:br>
            <a:r>
              <a:rPr lang="en-US" sz="3600" b="1" dirty="0">
                <a:latin typeface="Bookman Old Style"/>
                <a:cs typeface="Bookman Old Style"/>
              </a:rPr>
              <a:t>Tortious Liability</a:t>
            </a:r>
          </a:p>
        </p:txBody>
      </p:sp>
    </p:spTree>
    <p:extLst>
      <p:ext uri="{BB962C8B-B14F-4D97-AF65-F5344CB8AC3E}">
        <p14:creationId xmlns:p14="http://schemas.microsoft.com/office/powerpoint/2010/main" val="34044843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524042"/>
          </a:xfrm>
          <a:prstGeom prst="rect">
            <a:avLst/>
          </a:prstGeom>
          <a:noFill/>
        </p:spPr>
        <p:txBody>
          <a:bodyPr wrap="square" rtlCol="0">
            <a:spAutoFit/>
          </a:bodyPr>
          <a:lstStyle/>
          <a:p>
            <a:pPr marL="346075" indent="-346075">
              <a:spcBef>
                <a:spcPts val="600"/>
              </a:spcBef>
              <a:spcAft>
                <a:spcPts val="600"/>
              </a:spcAft>
              <a:buFont typeface="Wingdings" panose="05000000000000000000" pitchFamily="2" charset="2"/>
              <a:buChar char="§"/>
            </a:pPr>
            <a:r>
              <a:rPr lang="en-US" sz="2500" b="1" dirty="0">
                <a:latin typeface="Bookman Old Style"/>
                <a:cs typeface="+mj-cs"/>
              </a:rPr>
              <a:t>Tortious Liability of a Juristic Person to a third party </a:t>
            </a:r>
            <a:r>
              <a:rPr lang="en-US" sz="2500" dirty="0">
                <a:latin typeface="Bookman Old Style"/>
                <a:cs typeface="+mj-cs"/>
              </a:rPr>
              <a:t>(Section 76 TCCC)</a:t>
            </a:r>
          </a:p>
          <a:p>
            <a:pPr marL="346075"/>
            <a:r>
              <a:rPr lang="en-US" sz="2800" dirty="0" smtClean="0">
                <a:latin typeface="Bookman Old Style"/>
                <a:cs typeface="+mj-cs"/>
              </a:rPr>
              <a:t>E.g. </a:t>
            </a:r>
            <a:r>
              <a:rPr lang="en-US" sz="2800" dirty="0">
                <a:latin typeface="Bookman Old Style"/>
              </a:rPr>
              <a:t>Company A’s object is to sell flowers online. Ms. </a:t>
            </a:r>
            <a:r>
              <a:rPr lang="en-US" sz="2800" dirty="0" smtClean="0">
                <a:latin typeface="Bookman Old Style"/>
              </a:rPr>
              <a:t>Z works at Company A as </a:t>
            </a:r>
            <a:r>
              <a:rPr lang="en-US" sz="2800" dirty="0">
                <a:latin typeface="Bookman Old Style"/>
              </a:rPr>
              <a:t>a </a:t>
            </a:r>
            <a:r>
              <a:rPr lang="en-US" sz="2800" dirty="0" smtClean="0">
                <a:latin typeface="Bookman Old Style"/>
              </a:rPr>
              <a:t>courier to deliver flowers to customers. One day, Ms. Z was riding a motorbike to deliver flowers to one customer. With negligence, she hit a boy, who was crossing the street. </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35</a:t>
            </a:fld>
            <a:endParaRPr lang="en-US" dirty="0"/>
          </a:p>
        </p:txBody>
      </p:sp>
      <p:sp>
        <p:nvSpPr>
          <p:cNvPr id="5" name="TextBox 4">
            <a:extLst>
              <a:ext uri="{FF2B5EF4-FFF2-40B4-BE49-F238E27FC236}">
                <a16:creationId xmlns="" xmlns:a16="http://schemas.microsoft.com/office/drawing/2014/main" id="{CF843534-B43E-4664-86E6-1D119FB5DEEA}"/>
              </a:ext>
            </a:extLst>
          </p:cNvPr>
          <p:cNvSpPr txBox="1"/>
          <p:nvPr/>
        </p:nvSpPr>
        <p:spPr>
          <a:xfrm>
            <a:off x="2187218" y="42256"/>
            <a:ext cx="5299948" cy="1200329"/>
          </a:xfrm>
          <a:prstGeom prst="rect">
            <a:avLst/>
          </a:prstGeom>
          <a:noFill/>
        </p:spPr>
        <p:txBody>
          <a:bodyPr wrap="none" rtlCol="0">
            <a:spAutoFit/>
          </a:bodyPr>
          <a:lstStyle/>
          <a:p>
            <a:pPr algn="ctr"/>
            <a:r>
              <a:rPr lang="en-US" sz="3600" b="1" dirty="0" smtClean="0">
                <a:latin typeface="Bookman Old Style"/>
                <a:cs typeface="Bookman Old Style"/>
              </a:rPr>
              <a:t>7.2. </a:t>
            </a:r>
            <a:r>
              <a:rPr lang="en-US" sz="3600" b="1" dirty="0" smtClean="0">
                <a:latin typeface="Bookman Old Style"/>
                <a:cs typeface="Bookman Old Style"/>
              </a:rPr>
              <a:t>Juristic </a:t>
            </a:r>
            <a:r>
              <a:rPr lang="en-US" sz="3600" b="1" dirty="0">
                <a:latin typeface="Bookman Old Style"/>
                <a:cs typeface="Bookman Old Style"/>
              </a:rPr>
              <a:t>Person’s</a:t>
            </a:r>
            <a:br>
              <a:rPr lang="en-US" sz="3600" b="1" dirty="0">
                <a:latin typeface="Bookman Old Style"/>
                <a:cs typeface="Bookman Old Style"/>
              </a:rPr>
            </a:br>
            <a:r>
              <a:rPr lang="en-US" sz="3600" b="1" dirty="0">
                <a:latin typeface="Bookman Old Style"/>
                <a:cs typeface="Bookman Old Style"/>
              </a:rPr>
              <a:t>Tortious Liability</a:t>
            </a:r>
          </a:p>
        </p:txBody>
      </p:sp>
    </p:spTree>
    <p:extLst>
      <p:ext uri="{BB962C8B-B14F-4D97-AF65-F5344CB8AC3E}">
        <p14:creationId xmlns:p14="http://schemas.microsoft.com/office/powerpoint/2010/main" val="1065802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Suggested Reading</a:t>
            </a:r>
            <a:endParaRPr lang="en-US" dirty="0"/>
          </a:p>
        </p:txBody>
      </p:sp>
      <p:pic>
        <p:nvPicPr>
          <p:cNvPr id="5" name="Content Placeholder 4"/>
          <p:cNvPicPr>
            <a:picLocks noGrp="1" noChangeAspect="1"/>
          </p:cNvPicPr>
          <p:nvPr>
            <p:ph idx="1"/>
          </p:nvPr>
        </p:nvPicPr>
        <p:blipFill>
          <a:blip r:embed="rId2"/>
          <a:srcRect l="-76613" r="-76613"/>
          <a:stretch>
            <a:fillRect/>
          </a:stretch>
        </p:blipFill>
        <p:spPr>
          <a:xfrm>
            <a:off x="457200" y="1600200"/>
            <a:ext cx="8229600" cy="4756150"/>
          </a:xfrm>
        </p:spPr>
      </p:pic>
      <p:sp>
        <p:nvSpPr>
          <p:cNvPr id="4" name="Slide Number Placeholder 3"/>
          <p:cNvSpPr>
            <a:spLocks noGrp="1"/>
          </p:cNvSpPr>
          <p:nvPr>
            <p:ph type="sldNum" sz="quarter" idx="12"/>
          </p:nvPr>
        </p:nvSpPr>
        <p:spPr/>
        <p:txBody>
          <a:bodyPr/>
          <a:lstStyle/>
          <a:p>
            <a:fld id="{AEDAE4D7-47EC-4444-8F74-101BA9C3A3F0}" type="slidenum">
              <a:rPr lang="en-US" smtClean="0"/>
              <a:pPr/>
              <a:t>36</a:t>
            </a:fld>
            <a:endParaRPr lang="en-US"/>
          </a:p>
        </p:txBody>
      </p:sp>
    </p:spTree>
    <p:extLst>
      <p:ext uri="{BB962C8B-B14F-4D97-AF65-F5344CB8AC3E}">
        <p14:creationId xmlns:p14="http://schemas.microsoft.com/office/powerpoint/2010/main" val="1495547758"/>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Munin_Specific Performance</Template>
  <TotalTime>17137</TotalTime>
  <Words>1857</Words>
  <Application>Microsoft Macintosh PowerPoint</Application>
  <PresentationFormat>On-screen Show (4:3)</PresentationFormat>
  <Paragraphs>185</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Munin_Specific Performance</vt:lpstr>
      <vt:lpstr>TU 122 Law in Everyday Life</vt:lpstr>
      <vt:lpstr>Juristic Persons</vt:lpstr>
      <vt:lpstr>PowerPoint Presentation</vt:lpstr>
      <vt:lpstr>PowerPoint Presentation</vt:lpstr>
      <vt:lpstr>2. Establishment of Juristic  Persons by Law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7. Juristic Person’s Liability</vt:lpstr>
      <vt:lpstr>PowerPoint Presentation</vt:lpstr>
      <vt:lpstr>PowerPoint Presentation</vt:lpstr>
      <vt:lpstr>PowerPoint Presentation</vt:lpstr>
      <vt:lpstr>PowerPoint Presentation</vt:lpstr>
      <vt:lpstr>Suggested Reading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Pananya Larbprasertporn</cp:lastModifiedBy>
  <cp:revision>496</cp:revision>
  <cp:lastPrinted>2018-10-21T17:11:18Z</cp:lastPrinted>
  <dcterms:created xsi:type="dcterms:W3CDTF">2014-05-06T17:21:22Z</dcterms:created>
  <dcterms:modified xsi:type="dcterms:W3CDTF">2019-10-11T02:22:52Z</dcterms:modified>
</cp:coreProperties>
</file>