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58"/>
  </p:notesMasterIdLst>
  <p:handoutMasterIdLst>
    <p:handoutMasterId r:id="rId59"/>
  </p:handoutMasterIdLst>
  <p:sldIdLst>
    <p:sldId id="256" r:id="rId2"/>
    <p:sldId id="257" r:id="rId3"/>
    <p:sldId id="299" r:id="rId4"/>
    <p:sldId id="316" r:id="rId5"/>
    <p:sldId id="317" r:id="rId6"/>
    <p:sldId id="258" r:id="rId7"/>
    <p:sldId id="259" r:id="rId8"/>
    <p:sldId id="260" r:id="rId9"/>
    <p:sldId id="261" r:id="rId10"/>
    <p:sldId id="262" r:id="rId11"/>
    <p:sldId id="263" r:id="rId12"/>
    <p:sldId id="319" r:id="rId13"/>
    <p:sldId id="269" r:id="rId14"/>
    <p:sldId id="265" r:id="rId15"/>
    <p:sldId id="270" r:id="rId16"/>
    <p:sldId id="292" r:id="rId17"/>
    <p:sldId id="271" r:id="rId18"/>
    <p:sldId id="272" r:id="rId19"/>
    <p:sldId id="274" r:id="rId20"/>
    <p:sldId id="320" r:id="rId21"/>
    <p:sldId id="273" r:id="rId22"/>
    <p:sldId id="275" r:id="rId23"/>
    <p:sldId id="266" r:id="rId24"/>
    <p:sldId id="321" r:id="rId25"/>
    <p:sldId id="276" r:id="rId26"/>
    <p:sldId id="278" r:id="rId27"/>
    <p:sldId id="300" r:id="rId28"/>
    <p:sldId id="293" r:id="rId29"/>
    <p:sldId id="268" r:id="rId30"/>
    <p:sldId id="281" r:id="rId31"/>
    <p:sldId id="282" r:id="rId32"/>
    <p:sldId id="283" r:id="rId33"/>
    <p:sldId id="285" r:id="rId34"/>
    <p:sldId id="286" r:id="rId35"/>
    <p:sldId id="287" r:id="rId36"/>
    <p:sldId id="298" r:id="rId37"/>
    <p:sldId id="288" r:id="rId38"/>
    <p:sldId id="289" r:id="rId39"/>
    <p:sldId id="291" r:id="rId40"/>
    <p:sldId id="301" r:id="rId41"/>
    <p:sldId id="307" r:id="rId42"/>
    <p:sldId id="323" r:id="rId43"/>
    <p:sldId id="303" r:id="rId44"/>
    <p:sldId id="308" r:id="rId45"/>
    <p:sldId id="304" r:id="rId46"/>
    <p:sldId id="305" r:id="rId47"/>
    <p:sldId id="306" r:id="rId48"/>
    <p:sldId id="313" r:id="rId49"/>
    <p:sldId id="310" r:id="rId50"/>
    <p:sldId id="311" r:id="rId51"/>
    <p:sldId id="312" r:id="rId52"/>
    <p:sldId id="314" r:id="rId53"/>
    <p:sldId id="315" r:id="rId54"/>
    <p:sldId id="324" r:id="rId55"/>
    <p:sldId id="325" r:id="rId56"/>
    <p:sldId id="326" r:id="rId57"/>
  </p:sldIdLst>
  <p:sldSz cx="9144000" cy="6858000" type="screen4x3"/>
  <p:notesSz cx="9799638" cy="67357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3333CC"/>
    <a:srgbClr val="000099"/>
    <a:srgbClr val="B60606"/>
    <a:srgbClr val="990000"/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551488" y="0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5F728B7-FC66-4DEF-83C7-700A540F4B3E}" type="datetimeFigureOut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397625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551488" y="6397625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8F183D7-B881-4D18-A35B-E625A3A0FD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51488" y="0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52401-5A90-431E-BC9C-5CC534B2D1A8}" type="datetimeFigureOut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16275" y="504825"/>
            <a:ext cx="3367088" cy="25257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79488" y="3198813"/>
            <a:ext cx="7840662" cy="3032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46563" cy="3365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51488" y="6397625"/>
            <a:ext cx="4246562" cy="3365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A286BAE-E561-43F3-86B4-E9268B77DF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8DA72DE-AB22-458C-A97F-308C6D84050D}" type="slidenum">
              <a:rPr lang="en-US"/>
              <a:pPr>
                <a:defRPr/>
              </a:pPr>
              <a:t>1</a:t>
            </a:fld>
            <a:endParaRPr lang="en-US"/>
          </a:p>
        </p:txBody>
      </p:sp>
      <p:sp>
        <p:nvSpPr>
          <p:cNvPr id="4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30BB95C-E140-4DAC-A732-25F72F0BB416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120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2B159CC-47F5-4FCD-B8A7-B56AE795A557}" type="slidenum">
              <a:rPr lang="en-US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A2BC2E5-275A-4CC5-9FBF-D2E4EA01B4CF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2227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03A3B8F3-2D6C-4099-9E10-FB0C8A596D51}" type="slidenum">
              <a:rPr lang="tr-TR" sz="1200">
                <a:latin typeface="Calibri" pitchFamily="34" charset="0"/>
              </a:rPr>
              <a:pPr algn="r"/>
              <a:t>14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2228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C6ECD29-5D41-4D96-8003-602BCB9AA245}" type="slidenum">
              <a:rPr lang="en-US"/>
              <a:pPr>
                <a:defRPr/>
              </a:pPr>
              <a:t>23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560306B-AC9A-4C49-9F4B-90EE24667C9B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23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3251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DD029FD-841D-45FF-8181-26793DF60E27}" type="slidenum">
              <a:rPr lang="tr-TR" sz="1200">
                <a:latin typeface="Calibri" pitchFamily="34" charset="0"/>
              </a:rPr>
              <a:pPr algn="r"/>
              <a:t>23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3252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805441-060E-4CB3-A29D-F84D67E6BB33}" type="slidenum">
              <a:rPr lang="en-US"/>
              <a:pPr>
                <a:defRPr/>
              </a:pPr>
              <a:t>29</a:t>
            </a:fld>
            <a:endParaRPr lang="en-US"/>
          </a:p>
        </p:txBody>
      </p:sp>
      <p:sp>
        <p:nvSpPr>
          <p:cNvPr id="5" name="Slide Number Placeholder 6"/>
          <p:cNvSpPr txBox="1">
            <a:spLocks noGrp="1"/>
          </p:cNvSpPr>
          <p:nvPr/>
        </p:nvSpPr>
        <p:spPr>
          <a:xfrm>
            <a:off x="5551488" y="6397625"/>
            <a:ext cx="4246562" cy="336550"/>
          </a:xfrm>
          <a:prstGeom prst="rect">
            <a:avLst/>
          </a:prstGeom>
          <a:noFill/>
        </p:spPr>
        <p:txBody>
          <a:bodyPr anchor="b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F974DDA-D86B-4925-84A7-7A8A72180366}" type="slidenum">
              <a:rPr lang="en-US" sz="1200"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29</a:t>
            </a:fld>
            <a:endParaRPr lang="en-US" sz="1200">
              <a:latin typeface="+mn-lt"/>
              <a:cs typeface="+mn-cs"/>
            </a:endParaRPr>
          </a:p>
        </p:txBody>
      </p:sp>
      <p:sp>
        <p:nvSpPr>
          <p:cNvPr id="54275" name="Rectangle 7"/>
          <p:cNvSpPr txBox="1">
            <a:spLocks noGrp="1" noChangeArrowheads="1"/>
          </p:cNvSpPr>
          <p:nvPr/>
        </p:nvSpPr>
        <p:spPr bwMode="auto">
          <a:xfrm>
            <a:off x="5551488" y="6397625"/>
            <a:ext cx="42465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986E7F4-BEC0-4511-A486-F9502599D7EE}" type="slidenum">
              <a:rPr lang="tr-TR" sz="1200">
                <a:latin typeface="Calibri" pitchFamily="34" charset="0"/>
              </a:rPr>
              <a:pPr algn="r"/>
              <a:t>29</a:t>
            </a:fld>
            <a:endParaRPr lang="tr-TR" sz="1200">
              <a:latin typeface="Calibri" pitchFamily="34" charset="0"/>
            </a:endParaRPr>
          </a:p>
        </p:txBody>
      </p:sp>
      <p:sp>
        <p:nvSpPr>
          <p:cNvPr id="54276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7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r-TR" sz="18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C6CF23-16A2-4FB9-AF6D-80F178D70BB1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42CC1-65C4-45DC-9E13-9FCC322737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0E892-7064-484A-A5E6-B78188FC144E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49CA8-27A9-48B3-8A4E-9FAC8FEED6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05E16-1666-4B54-A637-AC006B4D784C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49495-50C5-4796-9F61-5114F5DED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6CCFF-E686-40A2-9AA6-D6B38D44F2E9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53633-6F27-4A05-AA05-0F08FB28D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FF75C-AA32-498A-AF2E-945E3E7128D6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4CF6F-2E95-4D24-A4CB-A64D3129C9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CEE40-F4C9-43C2-9872-8DC62BB64CC1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69908-E1C8-49D0-9D77-87012816EB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5E13C-6C42-4BC5-AE4F-6511DC2441CF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8E9388-2D20-47D3-B1EC-A036AC91EE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921B6-01F2-43EA-93D9-26758EA2DCAF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AFDB3-28D3-4251-9F51-3F234DFE78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3000A-2001-416A-A943-E94A390FB48E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84644-84D8-4467-87DE-2D0CACF4C9A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32DA14-28A7-47AB-90A0-E7FDE9519ADE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89146-6FDD-4D99-ABAA-E2AC39A3E1A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386A3-B3D1-4861-A3C3-8B63B6B8F88E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5B885-7986-4A3A-B1EC-BF41AB598A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0D84EEC-F851-4F8A-83B9-422A290E3CC5}" type="datetime1">
              <a:rPr lang="en-US"/>
              <a:pPr>
                <a:defRPr/>
              </a:pPr>
              <a:t>3/26/2012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D3781C1-9FD2-461C-95DA-0477764BB8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684213" y="1844675"/>
            <a:ext cx="7773987" cy="2306638"/>
          </a:xfrm>
        </p:spPr>
        <p:txBody>
          <a:bodyPr/>
          <a:lstStyle/>
          <a:p>
            <a:pPr eaLnBrk="1" hangingPunct="1"/>
            <a:r>
              <a:rPr lang="en-US" sz="6600" b="1" smtClean="0">
                <a:solidFill>
                  <a:srgbClr val="953735"/>
                </a:solidFill>
                <a:cs typeface="Angsana New" charset="-34"/>
              </a:rPr>
              <a:t>Fiscal policy in Thailand</a:t>
            </a:r>
            <a:endParaRPr lang="en-US" sz="6600" smtClean="0">
              <a:solidFill>
                <a:srgbClr val="953735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solidFill>
                  <a:srgbClr val="E46C0A"/>
                </a:solidFill>
                <a:cs typeface="Angsana New" charset="-34"/>
              </a:rPr>
              <a:t>Reference</a:t>
            </a:r>
            <a:endParaRPr lang="en-US" sz="4000" smtClean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135937" cy="4852987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</a:rPr>
              <a:t>Songtham Pinto, et. al.,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</a:rPr>
              <a:t>Assessing Fiscal Vulnerability in Thailand: Fiscal Risks and Policy Implication</a:t>
            </a:r>
            <a:r>
              <a:rPr lang="en-US" b="1" smtClean="0">
                <a:latin typeface="Times New Roman" pitchFamily="18" charset="0"/>
              </a:rPr>
              <a:t>, an article presented at the Bank of Thailand Symposium 2007</a:t>
            </a:r>
            <a:r>
              <a:rPr lang="en-US" b="1" smtClean="0"/>
              <a:t> </a:t>
            </a:r>
            <a:r>
              <a:rPr lang="en-US" sz="40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http://www.bot.or.th/thai/EconomicConditions/Semina/symposium/symposium_docload/paper5_songtum.pdf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D86823-85C4-4219-89FE-BBE4B27AF9A2}" type="slidenum">
              <a:rPr lang="en-US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sz="5400" b="1" smtClean="0">
                <a:solidFill>
                  <a:srgbClr val="E46C0A"/>
                </a:solidFill>
                <a:cs typeface="Angsana New" charset="-34"/>
              </a:rPr>
              <a:t>Reference</a:t>
            </a:r>
            <a:endParaRPr lang="en-US" sz="400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0FEE6-83C3-4E20-8DBF-2AE35238A94D}" type="slidenum">
              <a:rPr lang="en-US"/>
              <a:pPr>
                <a:defRPr/>
              </a:pPr>
              <a:t>3</a:t>
            </a:fld>
            <a:endParaRPr lang="en-US"/>
          </a:p>
        </p:txBody>
      </p:sp>
      <p:sp>
        <p:nvSpPr>
          <p:cNvPr id="5124" name="Rectangle 5"/>
          <p:cNvSpPr>
            <a:spLocks noChangeArrowheads="1"/>
          </p:cNvSpPr>
          <p:nvPr/>
        </p:nvSpPr>
        <p:spPr bwMode="auto">
          <a:xfrm>
            <a:off x="571500" y="1500188"/>
            <a:ext cx="7858125" cy="478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36588" lvl="1" indent="-365125">
              <a:buFont typeface="Arial" charset="0"/>
              <a:buChar char="•"/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Cordia New" pitchFamily="34" charset="-34"/>
              </a:rPr>
              <a:t>“THAI ECONOMIC PERFORMANCE AND FISCAL SCENARIOS AFTER THE CRISIS” </a:t>
            </a:r>
            <a:r>
              <a:rPr lang="en-US" sz="3200" b="1">
                <a:solidFill>
                  <a:srgbClr val="000000"/>
                </a:solidFill>
                <a:latin typeface="Times New Roman" pitchFamily="18" charset="0"/>
                <a:cs typeface="Cordia New" pitchFamily="34" charset="-34"/>
              </a:rPr>
              <a:t>by </a:t>
            </a:r>
            <a:r>
              <a:rPr lang="en-US" sz="3200" b="1">
                <a:latin typeface="Times New Roman" pitchFamily="18" charset="0"/>
                <a:cs typeface="Cordia New" pitchFamily="34" charset="-34"/>
              </a:rPr>
              <a:t>Dr. Porametee Vimolsiri, in Facing the Aging Society in ASEAN Countries Symposium on the Emerging Middle Income Class and Social Safety Network, March 15, 2010 </a:t>
            </a:r>
            <a:r>
              <a:rPr lang="en-US" sz="2800" b="1">
                <a:solidFill>
                  <a:srgbClr val="3333CC"/>
                </a:solidFill>
                <a:latin typeface="Times New Roman" pitchFamily="18" charset="0"/>
              </a:rPr>
              <a:t>http://praipol.com/Thai%20Economic%20Performance%20Fiscal%20Scenerio%20After%20the%20Crisis_DrPorametee.pdf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h-TH" sz="6000" b="1" dirty="0" smtClean="0">
                <a:solidFill>
                  <a:schemeClr val="accent6">
                    <a:lumMod val="75000"/>
                  </a:schemeClr>
                </a:solidFill>
              </a:rPr>
              <a:t>เอกสารอ้างอิง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</p:txBody>
      </p:sp>
      <p:sp>
        <p:nvSpPr>
          <p:cNvPr id="67587" name="Content Placeholder 2"/>
          <p:cNvSpPr>
            <a:spLocks noGrp="1"/>
          </p:cNvSpPr>
          <p:nvPr>
            <p:ph idx="4294967295"/>
          </p:nvPr>
        </p:nvSpPr>
        <p:spPr>
          <a:xfrm>
            <a:off x="468313" y="1196975"/>
            <a:ext cx="8229600" cy="4852988"/>
          </a:xfrm>
        </p:spPr>
        <p:txBody>
          <a:bodyPr/>
          <a:lstStyle/>
          <a:p>
            <a:pPr eaLnBrk="1" hangingPunct="1"/>
            <a:r>
              <a:rPr lang="en-US" b="1" smtClean="0">
                <a:latin typeface="Times New Roman" pitchFamily="18" charset="0"/>
                <a:cs typeface="Angsana New" charset="-34"/>
              </a:rPr>
              <a:t>Surajit Luxanasut et.al. 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Angsana New" charset="-34"/>
              </a:rPr>
              <a:t>“Challenges of the Fiscal Policy”</a:t>
            </a:r>
            <a:r>
              <a:rPr lang="en-US" sz="4400" b="1" smtClean="0">
                <a:latin typeface="Times New Roman" pitchFamily="18" charset="0"/>
                <a:cs typeface="Angsana New" charset="-34"/>
              </a:rPr>
              <a:t> </a:t>
            </a:r>
            <a:r>
              <a:rPr lang="th-TH" sz="4400" b="1" smtClean="0">
                <a:latin typeface="Times New Roman" pitchFamily="18" charset="0"/>
                <a:cs typeface="Angsana New" charset="-34"/>
              </a:rPr>
              <a:t>(</a:t>
            </a:r>
            <a:r>
              <a:rPr lang="th-TH" b="1" smtClean="0">
                <a:latin typeface="Times New Roman" pitchFamily="18" charset="0"/>
                <a:cs typeface="Angsana New" charset="-34"/>
              </a:rPr>
              <a:t>สุรจิต ลักษณะสุต และคณะ 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Angsana New" charset="-34"/>
              </a:rPr>
              <a:t>“ความท้าทายของนโยบายการคลัง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Angsana New" charset="-34"/>
              </a:rPr>
              <a:t>: </a:t>
            </a:r>
            <a:r>
              <a:rPr lang="th-TH" b="1" smtClean="0">
                <a:solidFill>
                  <a:srgbClr val="FF0000"/>
                </a:solidFill>
                <a:latin typeface="Times New Roman" pitchFamily="18" charset="0"/>
                <a:cs typeface="Angsana New" charset="-34"/>
              </a:rPr>
              <a:t>สู่ความยั่งยืนและการขยายตัวทางเศรษฐกิจระยะยาว”) </a:t>
            </a:r>
            <a:r>
              <a:rPr lang="th-TH" sz="4400" b="1" smtClean="0">
                <a:latin typeface="Times New Roman" pitchFamily="18" charset="0"/>
                <a:cs typeface="Angsana New" charset="-34"/>
              </a:rPr>
              <a:t> </a:t>
            </a:r>
            <a:r>
              <a:rPr lang="en-US" b="1" smtClean="0">
                <a:latin typeface="Times New Roman" pitchFamily="18" charset="0"/>
              </a:rPr>
              <a:t>an article presented at the Bank of Thailand Symposium 2010 </a:t>
            </a:r>
            <a:r>
              <a:rPr lang="en-US" b="1" smtClean="0">
                <a:solidFill>
                  <a:srgbClr val="3333CC"/>
                </a:solidFill>
                <a:latin typeface="Times New Roman" pitchFamily="18" charset="0"/>
                <a:cs typeface="Angsana New" charset="-34"/>
              </a:rPr>
              <a:t>http://www.bot.or.th/Thai/EconomicConditions/Semina/symposium/Paper_Sym2553/Paper5.pdf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A213681-43AD-42B7-B41D-3C955697A1B8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tle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latin typeface="Times New Roman" pitchFamily="18" charset="0"/>
                <a:cs typeface="Angsana New" charset="-34"/>
              </a:rPr>
              <a:t>Outline</a:t>
            </a:r>
            <a:endParaRPr lang="th-TH" sz="5400" b="1" smtClean="0">
              <a:latin typeface="Times New Roman" pitchFamily="18" charset="0"/>
            </a:endParaRPr>
          </a:p>
        </p:txBody>
      </p:sp>
      <p:sp>
        <p:nvSpPr>
          <p:cNvPr id="68611" name="Content Placeholder 2"/>
          <p:cNvSpPr>
            <a:spLocks noGrp="1"/>
          </p:cNvSpPr>
          <p:nvPr>
            <p:ph idx="4294967295"/>
          </p:nvPr>
        </p:nvSpPr>
        <p:spPr/>
        <p:txBody>
          <a:bodyPr/>
          <a:lstStyle/>
          <a:p>
            <a:pPr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Policy Tools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(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Objectives, Revenue, Expenditure, Public Debt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)</a:t>
            </a:r>
          </a:p>
          <a:p>
            <a:pPr eaLnBrk="1" hangingPunct="1"/>
            <a:r>
              <a:rPr lang="en-US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Future Issues</a:t>
            </a:r>
            <a:r>
              <a:rPr lang="th-TH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 (</a:t>
            </a:r>
            <a:r>
              <a:rPr lang="en-US" sz="5400" b="1" smtClean="0">
                <a:solidFill>
                  <a:srgbClr val="0000FF"/>
                </a:solidFill>
                <a:latin typeface="Angsana New" charset="-34"/>
                <a:cs typeface="Angsana New" charset="-34"/>
              </a:rPr>
              <a:t>Fiscal Burden, Fiscal Decentralization, Crisis-related Issues)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0FCA46E-D416-464B-BA75-4D3DE09C118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68313" y="1628775"/>
            <a:ext cx="8280400" cy="4895850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r>
              <a:rPr lang="en-US" sz="4800" b="1" smtClean="0">
                <a:latin typeface="Angsana New" charset="-34"/>
                <a:cs typeface="Angsana New" charset="-34"/>
              </a:rPr>
              <a:t>:</a:t>
            </a:r>
            <a:endParaRPr lang="en-US" sz="4800" smtClean="0">
              <a:solidFill>
                <a:srgbClr val="7030A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Government revenue (taxes, charges, state enterprise profit)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Government expenditure 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fiscal budget, state enterprise spending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)</a:t>
            </a:r>
            <a:endParaRPr lang="en-US" sz="4800" smtClean="0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Public debt</a:t>
            </a:r>
            <a:endParaRPr lang="en-US" sz="4800" smtClean="0">
              <a:solidFill>
                <a:srgbClr val="99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BB04E85-CDB1-4A76-9890-F4DEE02D8765}" type="slidenum">
              <a:rPr lang="en-US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Responsible agencies: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984807"/>
                </a:solidFill>
                <a:latin typeface="Angsana New" charset="-34"/>
                <a:cs typeface="Angsana New" charset="-34"/>
              </a:rPr>
              <a:t>Directly: Ministry of Finance, Budget Bureau</a:t>
            </a:r>
          </a:p>
          <a:p>
            <a:pPr lvl="1" eaLnBrk="1" hangingPunct="1">
              <a:buFont typeface="Arial" charset="0"/>
              <a:buChar char="•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Indirectly: NESDB, Bank of Thailand, Local Government Organizations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None/>
            </a:pPr>
            <a:r>
              <a:rPr lang="th-TH" sz="4800" b="1" smtClean="0">
                <a:latin typeface="Angsana New" charset="-34"/>
                <a:cs typeface="Angsana New" charset="-34"/>
              </a:rPr>
              <a:t>      </a:t>
            </a:r>
            <a:endParaRPr lang="en-US" sz="48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A8D0EE-0127-4547-9015-190C23EA837F}" type="slidenum">
              <a:rPr lang="en-US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400" b="1" smtClean="0">
                <a:solidFill>
                  <a:srgbClr val="632523"/>
                </a:solidFill>
                <a:latin typeface="Angsana New" charset="-34"/>
                <a:cs typeface="Angsana New" charset="-34"/>
              </a:rPr>
              <a:t>Objectives:</a:t>
            </a:r>
            <a:endParaRPr lang="en-US" sz="4400" smtClean="0">
              <a:solidFill>
                <a:srgbClr val="632523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Macroeconomic stability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[Management of 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aggregate demand affecting growth, employment, and inflation]</a:t>
            </a:r>
            <a:endParaRPr lang="en-US" sz="4400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400" b="1" smtClean="0">
                <a:solidFill>
                  <a:schemeClr val="hlink"/>
                </a:solidFill>
                <a:latin typeface="Angsana New" charset="-34"/>
                <a:cs typeface="Angsana New" charset="-34"/>
              </a:rPr>
              <a:t>Efficient resource allocation</a:t>
            </a: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th-TH" sz="4400" b="1" smtClean="0"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latin typeface="Angsana New" charset="-34"/>
                <a:cs typeface="Angsana New" charset="-34"/>
              </a:rPr>
              <a:t>promoting savings, investment, export</a:t>
            </a:r>
            <a:r>
              <a:rPr lang="th-TH" sz="4400" b="1" smtClean="0">
                <a:latin typeface="Angsana New" charset="-34"/>
                <a:cs typeface="Angsana New" charset="-34"/>
              </a:rPr>
              <a:t>)</a:t>
            </a:r>
            <a:endParaRPr lang="en-US" sz="44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5EC80E-C61A-4DA2-8AC9-E9AF68664151}" type="slidenum">
              <a:rPr lang="en-US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6600" b="1" smtClean="0">
                <a:solidFill>
                  <a:srgbClr val="002060"/>
                </a:solidFill>
                <a:latin typeface="Angsana New" charset="-34"/>
                <a:cs typeface="Angsana New" charset="-34"/>
              </a:rPr>
              <a:t>Policy Tools</a:t>
            </a:r>
            <a:endParaRPr lang="th-TH" sz="6600" b="1" smtClean="0">
              <a:solidFill>
                <a:srgbClr val="002060"/>
              </a:solidFill>
              <a:latin typeface="Angsana New" charset="-34"/>
            </a:endParaRP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400" b="1" smtClean="0">
                <a:solidFill>
                  <a:srgbClr val="632523"/>
                </a:solidFill>
                <a:latin typeface="Angsana New" charset="-34"/>
                <a:cs typeface="Angsana New" charset="-34"/>
              </a:rPr>
              <a:t>Objectives:</a:t>
            </a:r>
            <a:endParaRPr lang="en-US" sz="4400" smtClean="0">
              <a:solidFill>
                <a:srgbClr val="632523"/>
              </a:solidFill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latin typeface="Angsana New" charset="-34"/>
                <a:cs typeface="Angsana New" charset="-34"/>
              </a:rPr>
              <a:t>Fair income distribution </a:t>
            </a:r>
            <a:r>
              <a:rPr lang="th-TH" sz="4400" b="1" smtClean="0"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latin typeface="Angsana New" charset="-34"/>
                <a:cs typeface="Angsana New" charset="-34"/>
              </a:rPr>
              <a:t>progressive tax rate</a:t>
            </a:r>
            <a:r>
              <a:rPr lang="th-TH" sz="4400" b="1" smtClean="0">
                <a:latin typeface="Angsana New" charset="-34"/>
                <a:cs typeface="Angsana New" charset="-34"/>
              </a:rPr>
              <a:t>)</a:t>
            </a:r>
            <a:endParaRPr lang="en-US" sz="4400" smtClean="0"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Poverty alleviation/eradication </a:t>
            </a:r>
            <a:r>
              <a:rPr lang="th-TH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free hospital, transfer payments</a:t>
            </a:r>
            <a:r>
              <a:rPr lang="th-TH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)</a:t>
            </a:r>
            <a:endParaRPr lang="en-US" sz="4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public goods</a:t>
            </a:r>
            <a:r>
              <a:rPr lang="th-TH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(law and order, environment protection)</a:t>
            </a:r>
            <a:endParaRPr lang="en-US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861D3B-8FF8-40B2-8BD1-38443F506742}" type="slidenum">
              <a:rPr lang="en-US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4800" b="1" smtClean="0">
                <a:latin typeface="Angsana New" charset="-34"/>
                <a:cs typeface="Angsana New" charset="-34"/>
              </a:rPr>
              <a:t>Government Revenue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90% </a:t>
            </a:r>
            <a:r>
              <a:rPr lang="en-US" sz="4000" b="1" smtClean="0">
                <a:latin typeface="Angsana New" charset="-34"/>
                <a:cs typeface="Angsana New" charset="-34"/>
              </a:rPr>
              <a:t>from taxes </a:t>
            </a:r>
            <a:r>
              <a:rPr lang="th-TH" sz="4000" b="1" smtClean="0">
                <a:latin typeface="Angsana New" charset="-34"/>
                <a:cs typeface="Angsana New" charset="-34"/>
              </a:rPr>
              <a:t>(</a:t>
            </a:r>
            <a:r>
              <a:rPr lang="en-US" sz="4000" b="1" smtClean="0">
                <a:latin typeface="Angsana New" charset="-34"/>
                <a:cs typeface="Angsana New" charset="-34"/>
              </a:rPr>
              <a:t>value added, income, excise, import-export</a:t>
            </a:r>
            <a:r>
              <a:rPr lang="th-TH" sz="4000" b="1" smtClean="0">
                <a:latin typeface="Angsana New" charset="-34"/>
                <a:cs typeface="Angsana New" charset="-34"/>
              </a:rPr>
              <a:t>)</a:t>
            </a:r>
            <a:endParaRPr lang="en-US" sz="4000" smtClean="0"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4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0%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of total tax revenue derived from VAT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(7%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of sales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value</a:t>
            </a:r>
            <a:r>
              <a:rPr lang="th-TH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) </a:t>
            </a:r>
            <a:r>
              <a:rPr lang="en-US" sz="40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and excise tax</a:t>
            </a:r>
            <a:endParaRPr lang="en-US" sz="4000" smtClean="0">
              <a:solidFill>
                <a:srgbClr val="99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solidFill>
                  <a:schemeClr val="hlink"/>
                </a:solidFill>
                <a:latin typeface="Angsana New" charset="-34"/>
                <a:cs typeface="Angsana New" charset="-34"/>
              </a:rPr>
              <a:t>Relies more on indirect taxes</a:t>
            </a:r>
            <a:endParaRPr lang="en-US" sz="4000" smtClean="0">
              <a:solidFill>
                <a:schemeClr val="hlink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Most important tax base: consumption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Depends less on international trade</a:t>
            </a:r>
            <a:endParaRPr lang="en-US" sz="40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C86DB8-86A2-454A-B8D4-CCFB08CBA013}" type="slidenum">
              <a:rPr lang="en-US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013"/>
          <p:cNvSpPr txBox="1">
            <a:spLocks noChangeArrowheads="1"/>
          </p:cNvSpPr>
          <p:nvPr/>
        </p:nvSpPr>
        <p:spPr bwMode="auto">
          <a:xfrm>
            <a:off x="2484438" y="260350"/>
            <a:ext cx="387667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latin typeface="Calibri" pitchFamily="34" charset="0"/>
              </a:rPr>
              <a:t>Government Revenue</a:t>
            </a:r>
            <a:endParaRPr lang="tr-TR" sz="3200" b="1">
              <a:latin typeface="Calibri" pitchFamily="34" charset="0"/>
            </a:endParaRPr>
          </a:p>
        </p:txBody>
      </p:sp>
      <p:graphicFrame>
        <p:nvGraphicFramePr>
          <p:cNvPr id="1026" name="Object 2011"/>
          <p:cNvGraphicFramePr>
            <a:graphicFrameLocks noChangeAspect="1"/>
          </p:cNvGraphicFramePr>
          <p:nvPr/>
        </p:nvGraphicFramePr>
        <p:xfrm>
          <a:off x="288925" y="928688"/>
          <a:ext cx="8855075" cy="4233862"/>
        </p:xfrm>
        <a:graphic>
          <a:graphicData uri="http://schemas.openxmlformats.org/presentationml/2006/ole">
            <p:oleObj spid="_x0000_s1026" name="Worksheet" r:id="rId3" imgW="7743749" imgH="2524049" progId="Excel.Sheet.8">
              <p:embed/>
            </p:oleObj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391CC8-EC37-4DDC-95EE-5D97D527475D}" type="slidenum">
              <a:rPr lang="en-US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0658" name="Group 2"/>
          <p:cNvGraphicFramePr>
            <a:graphicFrameLocks noGrp="1"/>
          </p:cNvGraphicFramePr>
          <p:nvPr/>
        </p:nvGraphicFramePr>
        <p:xfrm>
          <a:off x="90488" y="479425"/>
          <a:ext cx="8963025" cy="5899150"/>
        </p:xfrm>
        <a:graphic>
          <a:graphicData uri="http://schemas.openxmlformats.org/drawingml/2006/table">
            <a:tbl>
              <a:tblPr/>
              <a:tblGrid>
                <a:gridCol w="2717800"/>
                <a:gridCol w="892175"/>
                <a:gridCol w="892175"/>
                <a:gridCol w="892175"/>
                <a:gridCol w="892175"/>
                <a:gridCol w="892175"/>
                <a:gridCol w="892175"/>
                <a:gridCol w="892175"/>
              </a:tblGrid>
              <a:tr h="51435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Government Revenue 2004 - 2010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th-TH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(Unit: Billion Baht)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2009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2010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Revenue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772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937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1,057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1,119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1,276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1,139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1,265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Excise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287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278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291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406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Customs Department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106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100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80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  97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Total for 3 departments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1,154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1,327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1,428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1,497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1,654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1,510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1,768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44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Other revenues, Tax Rebates, and Allocations to Local Governments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(45)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(62)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(88)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(53)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(108)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(99)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   (89)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Total Net Revenue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1,109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1,265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1,340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1,444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1,546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1,411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  1,679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8107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 Net Revenue as % of GDP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17.8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17.1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16.9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17.0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15.6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16.6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ngsana New" charset="-34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th-TH" sz="54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Revenue from corporate income tax is greater than revenue from personal income tax (different from developed countries)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2754C5A-70D6-405C-B9C1-528D5EE52B50}" type="slidenum">
              <a:rPr lang="en-US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2075" y="582613"/>
            <a:ext cx="9328150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780C93-AA5A-4244-9E5C-3FD07463441D}" type="slidenum">
              <a:rPr lang="en-US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endParaRPr lang="th-TH" sz="4800" b="1" smtClean="0">
              <a:solidFill>
                <a:schemeClr val="accent2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Small collection of personal income tax because: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Effective tax rate = </a:t>
            </a: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5% (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compared with nominal rates of </a:t>
            </a: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0% - 37%)</a:t>
            </a:r>
            <a:endParaRPr lang="en-US" sz="48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Out of more than 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30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million labor force, only 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5-7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million file income tax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AEB4F7-44E2-4AD5-8B12-577C3B0CB2AF}" type="slidenum">
              <a:rPr lang="en-US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Small collection of personal income tax because: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Two-thirds of income tax revenue are paid by rich earners (net income greater than 1 million baht), which account for only 3% of total taxpayers</a:t>
            </a:r>
            <a:endParaRPr lang="th-TH" sz="5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Room for more revenue?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B913597-6ABE-4E4B-8037-2C1504851F42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71" name="Group 59"/>
          <p:cNvGraphicFramePr>
            <a:graphicFrameLocks noGrp="1"/>
          </p:cNvGraphicFramePr>
          <p:nvPr/>
        </p:nvGraphicFramePr>
        <p:xfrm>
          <a:off x="785813" y="428625"/>
          <a:ext cx="7429500" cy="5703888"/>
        </p:xfrm>
        <a:graphic>
          <a:graphicData uri="http://schemas.openxmlformats.org/drawingml/2006/table">
            <a:tbl>
              <a:tblPr/>
              <a:tblGrid>
                <a:gridCol w="3028950"/>
                <a:gridCol w="1309687"/>
                <a:gridCol w="1309688"/>
                <a:gridCol w="1781175"/>
              </a:tblGrid>
              <a:tr h="38576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4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Personal Income Tax, 2006</a:t>
                      </a:r>
                      <a:endParaRPr kumimoji="0" lang="th-TH" sz="4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Net income class (baht)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Taxpayers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 of tax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 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%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revenue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&lt; 100,000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1.656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29%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100,001 - 500,000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3.528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62%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13%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500,001 - 1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million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0.375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7%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21%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- 4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0.153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3%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40%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&gt; 4 </a:t>
                      </a: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million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0.011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0.2%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8576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Total</a:t>
                      </a:r>
                      <a:endParaRPr kumimoji="0" lang="th-TH" sz="3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5.723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3A8C65-183A-4F43-AB1C-830E6D8F2041}" type="slidenum">
              <a:rPr lang="en-US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5400" b="1" smtClean="0">
                <a:latin typeface="Angsana New" charset="-34"/>
                <a:cs typeface="Angsana New" charset="-34"/>
              </a:rPr>
              <a:t>Government expenditure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Total budget about</a:t>
            </a:r>
            <a:r>
              <a:rPr lang="th-TH" sz="5400" b="1" smtClean="0">
                <a:latin typeface="Angsana New" charset="-34"/>
                <a:cs typeface="Angsana New" charset="-34"/>
              </a:rPr>
              <a:t> 18% </a:t>
            </a:r>
            <a:r>
              <a:rPr lang="en-US" sz="5400" b="1" smtClean="0">
                <a:latin typeface="Angsana New" charset="-34"/>
                <a:cs typeface="Angsana New" charset="-34"/>
              </a:rPr>
              <a:t>of</a:t>
            </a:r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GDP : still</a:t>
            </a:r>
            <a:r>
              <a:rPr lang="th-TH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lower than Asian developing countries </a:t>
            </a:r>
            <a:r>
              <a:rPr lang="th-TH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(23%) 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and lower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than developed countries </a:t>
            </a: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(35%)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79F7E-90AA-43CE-B7E3-2D2159F8BDEB}" type="slidenum">
              <a:rPr lang="en-US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429625" cy="6143625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en-US" sz="5400" b="1" smtClean="0">
                <a:latin typeface="Angsana New" charset="-34"/>
                <a:cs typeface="Angsana New" charset="-34"/>
              </a:rPr>
              <a:t>Government expenditure</a:t>
            </a:r>
            <a:endParaRPr lang="en-US" sz="5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5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More than 70% of total is “current expenditure” (salaries, transfer payments), 26% is “capital expenditure” (fixed assets e.g. buildings, vehicles)</a:t>
            </a:r>
            <a:endParaRPr lang="th-TH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10D02-44F5-4A1B-BEFF-DBE759C03F4B}" type="slidenum">
              <a:rPr lang="en-US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A16D298-20E0-4D34-85CB-9F0C86C4228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20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graphicFrame>
        <p:nvGraphicFramePr>
          <p:cNvPr id="71684" name="Object 2"/>
          <p:cNvGraphicFramePr>
            <a:graphicFrameLocks noChangeAspect="1"/>
          </p:cNvGraphicFramePr>
          <p:nvPr/>
        </p:nvGraphicFramePr>
        <p:xfrm>
          <a:off x="1042988" y="620713"/>
          <a:ext cx="6997700" cy="4824412"/>
        </p:xfrm>
        <a:graphic>
          <a:graphicData uri="http://schemas.openxmlformats.org/presentationml/2006/ole">
            <p:oleObj spid="_x0000_s71684" name="Worksheet" r:id="rId3" imgW="3705149" imgH="2524049" progId="Excel.Sheet.8">
              <p:embed/>
            </p:oleObj>
          </a:graphicData>
        </a:graphic>
      </p:graphicFrame>
      <p:sp>
        <p:nvSpPr>
          <p:cNvPr id="71685" name="TextBox 4"/>
          <p:cNvSpPr txBox="1">
            <a:spLocks noChangeArrowheads="1"/>
          </p:cNvSpPr>
          <p:nvPr/>
        </p:nvSpPr>
        <p:spPr bwMode="auto">
          <a:xfrm>
            <a:off x="1835150" y="5661025"/>
            <a:ext cx="58150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1">
                <a:solidFill>
                  <a:srgbClr val="FF0000"/>
                </a:solidFill>
                <a:latin typeface="Angsana New" charset="-34"/>
                <a:cs typeface="Angsana New" charset="-34"/>
              </a:rPr>
              <a:t>Budget deficit and small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395288" y="476250"/>
            <a:ext cx="8286750" cy="6143625"/>
          </a:xfrm>
        </p:spPr>
        <p:txBody>
          <a:bodyPr/>
          <a:lstStyle/>
          <a:p>
            <a:pPr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Pro-cyclical, rather than counter-cyclical</a:t>
            </a:r>
            <a:endParaRPr lang="en-US" sz="48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  <a:p>
            <a:pPr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Classified by function: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Education gets the biggest share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25%)</a:t>
            </a:r>
            <a:endParaRPr lang="en-US" sz="48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Economic services</a:t>
            </a:r>
            <a:r>
              <a:rPr lang="th-TH" sz="4800" b="1" smtClean="0">
                <a:latin typeface="Angsana New" charset="-34"/>
                <a:cs typeface="Angsana New" charset="-34"/>
              </a:rPr>
              <a:t> (</a:t>
            </a:r>
            <a:r>
              <a:rPr lang="en-US" sz="4800" b="1" smtClean="0">
                <a:latin typeface="Angsana New" charset="-34"/>
                <a:cs typeface="Angsana New" charset="-34"/>
              </a:rPr>
              <a:t>transport, agriculture and industry</a:t>
            </a:r>
            <a:r>
              <a:rPr lang="th-TH" sz="4800" b="1" smtClean="0">
                <a:latin typeface="Angsana New" charset="-34"/>
                <a:cs typeface="Angsana New" charset="-34"/>
              </a:rPr>
              <a:t>) </a:t>
            </a:r>
            <a:r>
              <a:rPr lang="en-US" sz="4800" b="1" smtClean="0">
                <a:latin typeface="Angsana New" charset="-34"/>
                <a:cs typeface="Angsana New" charset="-34"/>
              </a:rPr>
              <a:t>high share in 1990s, but declining</a:t>
            </a:r>
            <a:endParaRPr lang="en-US" sz="48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4ED0D1-96ED-4E17-9109-C4750EFD85F0}" type="slidenum">
              <a:rPr lang="en-US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Classified by function: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“Defense” high in1970s and 1980s, but sharply reduced</a:t>
            </a:r>
          </a:p>
          <a:p>
            <a:pPr lvl="2" eaLnBrk="1" hangingPunct="1"/>
            <a:r>
              <a:rPr lang="en-US" sz="5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“Health and social security” increasing in recent years</a:t>
            </a:r>
            <a:endParaRPr lang="en-US" sz="54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015BA3-B096-47C6-AF47-EC38361EB45C}" type="slidenum">
              <a:rPr lang="en-US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" y="533400"/>
            <a:ext cx="7929562" cy="622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42D2A4-5F54-4896-9DC8-A22B4F66DCB4}" type="slidenum">
              <a:rPr lang="en-US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796" name="Group 92"/>
          <p:cNvGraphicFramePr>
            <a:graphicFrameLocks noGrp="1"/>
          </p:cNvGraphicFramePr>
          <p:nvPr/>
        </p:nvGraphicFramePr>
        <p:xfrm>
          <a:off x="914400" y="304800"/>
          <a:ext cx="7391400" cy="5969000"/>
        </p:xfrm>
        <a:graphic>
          <a:graphicData uri="http://schemas.openxmlformats.org/drawingml/2006/table">
            <a:tbl>
              <a:tblPr/>
              <a:tblGrid>
                <a:gridCol w="3305175"/>
                <a:gridCol w="1093788"/>
                <a:gridCol w="909637"/>
                <a:gridCol w="1154113"/>
                <a:gridCol w="928687"/>
              </a:tblGrid>
              <a:tr h="249238">
                <a:tc gridSpan="5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Expenditure by Functional Classification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Unit: million baht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39713">
                <a:tc rowSpan="3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Functional Classification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Budget Year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2011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249238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Amount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%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Amount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%</a:t>
                      </a:r>
                      <a:r>
                        <a:rPr kumimoji="0" lang="th-TH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 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General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426,280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519,073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25.1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ADA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Defence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153,544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9.0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168,319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8.1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Public order and safety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110,557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122,566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5.9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Economic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287,861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16.9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424,685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Environment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4,171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2,761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Housing and communities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28,839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1.7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46,486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2.2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Health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178,432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208,093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10.1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Religion, Culture and Recreation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13,195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0.8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16,373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0.8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Education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379,125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22.3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422,240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20.4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7DEE8"/>
                    </a:solidFill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Social Security and Welfare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117,996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7.0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139,404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6.7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238">
                <a:tc>
                  <a:txBody>
                    <a:bodyPr/>
                    <a:lstStyle/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Total</a:t>
                      </a:r>
                      <a:endParaRPr kumimoji="0" lang="th-TH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ngsana New" charset="-34"/>
                        <a:cs typeface="Angsana New" charset="-34"/>
                      </a:endParaRP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1,700,000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2,070,000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ngsana New" charset="-34"/>
                          <a:cs typeface="Angsana New" charset="-34"/>
                        </a:rPr>
                        <a:t>100.0</a:t>
                      </a:r>
                    </a:p>
                  </a:txBody>
                  <a:tcPr marL="8049" marR="8049" marT="8049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“Past-based budgeting”</a:t>
            </a: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VS</a:t>
            </a:r>
          </a:p>
          <a:p>
            <a:pPr lvl="2" eaLnBrk="1" hangingPunct="1">
              <a:buFont typeface="Arial" charset="0"/>
              <a:buNone/>
            </a:pPr>
            <a:r>
              <a:rPr lang="en-US" sz="4400" b="1" smtClean="0">
                <a:latin typeface="Angsana New" charset="-34"/>
                <a:cs typeface="Angsana New" charset="-34"/>
              </a:rPr>
              <a:t>    </a:t>
            </a:r>
            <a:r>
              <a:rPr lang="en-US" sz="44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“performance-based budgeting”</a:t>
            </a:r>
            <a:endParaRPr lang="en-US" sz="4400" smtClean="0">
              <a:solidFill>
                <a:schemeClr val="folHlink"/>
              </a:solidFill>
              <a:latin typeface="Angsana New" charset="-34"/>
              <a:cs typeface="Angsana New" charset="-34"/>
            </a:endParaRP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Total budget depends on forecast revenue + macroeconomic policy</a:t>
            </a:r>
          </a:p>
          <a:p>
            <a:pPr lvl="2" eaLnBrk="1" hangingPunct="1">
              <a:buFont typeface="Courier New" pitchFamily="49" charset="0"/>
              <a:buChar char="o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By law, deficits cannot exceed 20% of total expenditure </a:t>
            </a:r>
            <a:r>
              <a:rPr lang="en-US" sz="4400" b="1" smtClean="0">
                <a:solidFill>
                  <a:srgbClr val="000099"/>
                </a:solidFill>
                <a:latin typeface="Angsana New" charset="-34"/>
                <a:cs typeface="Angsana New" charset="-34"/>
                <a:sym typeface="Wingdings" pitchFamily="2" charset="2"/>
              </a:rPr>
              <a:t> fiscal discipline</a:t>
            </a:r>
            <a:endParaRPr lang="en-US" sz="4400" smtClean="0">
              <a:solidFill>
                <a:srgbClr val="000099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8D81E3-FE6A-4401-9668-FC76086E37E8}" type="slidenum">
              <a:rPr lang="en-US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3600" b="1" smtClean="0">
                <a:latin typeface="Angsana New" charset="-34"/>
                <a:cs typeface="Angsana New" charset="-34"/>
              </a:rPr>
              <a:t> </a:t>
            </a:r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deficits during the two oil crises (1973 and 1979)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later more discipline and budget surpluses during 1988 -1996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endParaRPr lang="th-TH" sz="48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F8FEA2-1FEE-4459-803F-06815E519BD5}" type="slidenum">
              <a:rPr lang="en-US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eaLnBrk="1" hangingPunct="1"/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Budget Determination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Budget deficits again after the 1997 crisis during 1999-2004</a:t>
            </a:r>
            <a:r>
              <a:rPr lang="th-TH" sz="4800" b="1" smtClean="0">
                <a:solidFill>
                  <a:schemeClr val="folHlink"/>
                </a:solidFill>
                <a:latin typeface="Angsana New" charset="-34"/>
                <a:cs typeface="Angsana New" charset="-34"/>
              </a:rPr>
              <a:t>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balanced budget in 2005, and back to deficits again during 2006-2012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EBC4F2-3080-4CEA-A362-36094883D226}" type="slidenum">
              <a:rPr lang="en-US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4800" b="1" smtClean="0">
                <a:latin typeface="Angsana New" charset="-34"/>
                <a:cs typeface="Angsana New" charset="-34"/>
              </a:rPr>
              <a:t>Fiscal sustainability issue</a:t>
            </a:r>
            <a:endParaRPr lang="en-US" sz="48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Government fiscal burden after the 1997 crisis to solve NPLs and stimulate economy</a:t>
            </a: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Public debt increased from 12% of GDP in 1996 to 57% of GDP in 2001 </a:t>
            </a:r>
            <a:endParaRPr lang="th-TH" sz="48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B155894-EE38-4C1D-B432-FC3AB8ADDA8B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28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6"/>
          <p:cNvGrpSpPr>
            <a:grpSpLocks noChangeAspect="1"/>
          </p:cNvGrpSpPr>
          <p:nvPr/>
        </p:nvGrpSpPr>
        <p:grpSpPr bwMode="auto">
          <a:xfrm>
            <a:off x="228600" y="430213"/>
            <a:ext cx="8107363" cy="6351587"/>
            <a:chOff x="144" y="271"/>
            <a:chExt cx="5107" cy="4001"/>
          </a:xfrm>
        </p:grpSpPr>
        <p:sp>
          <p:nvSpPr>
            <p:cNvPr id="25605" name="AutoShape 5"/>
            <p:cNvSpPr>
              <a:spLocks noChangeAspect="1" noChangeArrowheads="1" noTextEdit="1"/>
            </p:cNvSpPr>
            <p:nvPr/>
          </p:nvSpPr>
          <p:spPr bwMode="auto">
            <a:xfrm>
              <a:off x="144" y="271"/>
              <a:ext cx="5088" cy="40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grpSp>
          <p:nvGrpSpPr>
            <p:cNvPr id="25606" name="Group 111"/>
            <p:cNvGrpSpPr>
              <a:grpSpLocks/>
            </p:cNvGrpSpPr>
            <p:nvPr/>
          </p:nvGrpSpPr>
          <p:grpSpPr bwMode="auto">
            <a:xfrm>
              <a:off x="584" y="881"/>
              <a:ext cx="4508" cy="2642"/>
              <a:chOff x="584" y="881"/>
              <a:chExt cx="4508" cy="2642"/>
            </a:xfrm>
          </p:grpSpPr>
          <p:sp>
            <p:nvSpPr>
              <p:cNvPr id="25703" name="Rectangle 7"/>
              <p:cNvSpPr>
                <a:spLocks noChangeArrowheads="1"/>
              </p:cNvSpPr>
              <p:nvPr/>
            </p:nvSpPr>
            <p:spPr bwMode="auto">
              <a:xfrm>
                <a:off x="584" y="881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4" name="Rectangle 8"/>
              <p:cNvSpPr>
                <a:spLocks noChangeArrowheads="1"/>
              </p:cNvSpPr>
              <p:nvPr/>
            </p:nvSpPr>
            <p:spPr bwMode="auto">
              <a:xfrm>
                <a:off x="584" y="904"/>
                <a:ext cx="4508" cy="31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5" name="Rectangle 9"/>
              <p:cNvSpPr>
                <a:spLocks noChangeArrowheads="1"/>
              </p:cNvSpPr>
              <p:nvPr/>
            </p:nvSpPr>
            <p:spPr bwMode="auto">
              <a:xfrm>
                <a:off x="584" y="935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6" name="Rectangle 10"/>
              <p:cNvSpPr>
                <a:spLocks noChangeArrowheads="1"/>
              </p:cNvSpPr>
              <p:nvPr/>
            </p:nvSpPr>
            <p:spPr bwMode="auto">
              <a:xfrm>
                <a:off x="584" y="958"/>
                <a:ext cx="4508" cy="24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7" name="Rectangle 11"/>
              <p:cNvSpPr>
                <a:spLocks noChangeArrowheads="1"/>
              </p:cNvSpPr>
              <p:nvPr/>
            </p:nvSpPr>
            <p:spPr bwMode="auto">
              <a:xfrm>
                <a:off x="584" y="982"/>
                <a:ext cx="4508" cy="23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8" name="Rectangle 12"/>
              <p:cNvSpPr>
                <a:spLocks noChangeArrowheads="1"/>
              </p:cNvSpPr>
              <p:nvPr/>
            </p:nvSpPr>
            <p:spPr bwMode="auto">
              <a:xfrm>
                <a:off x="584" y="1005"/>
                <a:ext cx="4508" cy="31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09" name="Rectangle 13"/>
              <p:cNvSpPr>
                <a:spLocks noChangeArrowheads="1"/>
              </p:cNvSpPr>
              <p:nvPr/>
            </p:nvSpPr>
            <p:spPr bwMode="auto">
              <a:xfrm>
                <a:off x="584" y="1036"/>
                <a:ext cx="4508" cy="23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0" name="Rectangle 14"/>
              <p:cNvSpPr>
                <a:spLocks noChangeArrowheads="1"/>
              </p:cNvSpPr>
              <p:nvPr/>
            </p:nvSpPr>
            <p:spPr bwMode="auto">
              <a:xfrm>
                <a:off x="584" y="1059"/>
                <a:ext cx="4508" cy="23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1" name="Rectangle 15"/>
              <p:cNvSpPr>
                <a:spLocks noChangeArrowheads="1"/>
              </p:cNvSpPr>
              <p:nvPr/>
            </p:nvSpPr>
            <p:spPr bwMode="auto">
              <a:xfrm>
                <a:off x="584" y="1082"/>
                <a:ext cx="4508" cy="31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2" name="Rectangle 16"/>
              <p:cNvSpPr>
                <a:spLocks noChangeArrowheads="1"/>
              </p:cNvSpPr>
              <p:nvPr/>
            </p:nvSpPr>
            <p:spPr bwMode="auto">
              <a:xfrm>
                <a:off x="584" y="1113"/>
                <a:ext cx="4508" cy="23"/>
              </a:xfrm>
              <a:prstGeom prst="rect">
                <a:avLst/>
              </a:prstGeom>
              <a:solidFill>
                <a:srgbClr val="D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3" name="Rectangle 17"/>
              <p:cNvSpPr>
                <a:spLocks noChangeArrowheads="1"/>
              </p:cNvSpPr>
              <p:nvPr/>
            </p:nvSpPr>
            <p:spPr bwMode="auto">
              <a:xfrm>
                <a:off x="584" y="1136"/>
                <a:ext cx="4508" cy="23"/>
              </a:xfrm>
              <a:prstGeom prst="rect">
                <a:avLst/>
              </a:prstGeom>
              <a:solidFill>
                <a:srgbClr val="D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4" name="Rectangle 18"/>
              <p:cNvSpPr>
                <a:spLocks noChangeArrowheads="1"/>
              </p:cNvSpPr>
              <p:nvPr/>
            </p:nvSpPr>
            <p:spPr bwMode="auto">
              <a:xfrm>
                <a:off x="584" y="1159"/>
                <a:ext cx="4508" cy="23"/>
              </a:xfrm>
              <a:prstGeom prst="rect">
                <a:avLst/>
              </a:prstGeom>
              <a:solidFill>
                <a:srgbClr val="D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5" name="Rectangle 19"/>
              <p:cNvSpPr>
                <a:spLocks noChangeArrowheads="1"/>
              </p:cNvSpPr>
              <p:nvPr/>
            </p:nvSpPr>
            <p:spPr bwMode="auto">
              <a:xfrm>
                <a:off x="584" y="1182"/>
                <a:ext cx="4508" cy="31"/>
              </a:xfrm>
              <a:prstGeom prst="rect">
                <a:avLst/>
              </a:prstGeom>
              <a:solidFill>
                <a:srgbClr val="D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6" name="Rectangle 20"/>
              <p:cNvSpPr>
                <a:spLocks noChangeArrowheads="1"/>
              </p:cNvSpPr>
              <p:nvPr/>
            </p:nvSpPr>
            <p:spPr bwMode="auto">
              <a:xfrm>
                <a:off x="584" y="1213"/>
                <a:ext cx="4508" cy="23"/>
              </a:xfrm>
              <a:prstGeom prst="rect">
                <a:avLst/>
              </a:prstGeom>
              <a:solidFill>
                <a:srgbClr val="D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7" name="Rectangle 21"/>
              <p:cNvSpPr>
                <a:spLocks noChangeArrowheads="1"/>
              </p:cNvSpPr>
              <p:nvPr/>
            </p:nvSpPr>
            <p:spPr bwMode="auto">
              <a:xfrm>
                <a:off x="584" y="1236"/>
                <a:ext cx="4508" cy="24"/>
              </a:xfrm>
              <a:prstGeom prst="rect">
                <a:avLst/>
              </a:prstGeom>
              <a:solidFill>
                <a:srgbClr val="D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8" name="Rectangle 22"/>
              <p:cNvSpPr>
                <a:spLocks noChangeArrowheads="1"/>
              </p:cNvSpPr>
              <p:nvPr/>
            </p:nvSpPr>
            <p:spPr bwMode="auto">
              <a:xfrm>
                <a:off x="584" y="1260"/>
                <a:ext cx="4508" cy="31"/>
              </a:xfrm>
              <a:prstGeom prst="rect">
                <a:avLst/>
              </a:prstGeom>
              <a:solidFill>
                <a:srgbClr val="D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19" name="Rectangle 23"/>
              <p:cNvSpPr>
                <a:spLocks noChangeArrowheads="1"/>
              </p:cNvSpPr>
              <p:nvPr/>
            </p:nvSpPr>
            <p:spPr bwMode="auto">
              <a:xfrm>
                <a:off x="584" y="1291"/>
                <a:ext cx="4508" cy="23"/>
              </a:xfrm>
              <a:prstGeom prst="rect">
                <a:avLst/>
              </a:prstGeom>
              <a:solidFill>
                <a:srgbClr val="D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0" name="Rectangle 24"/>
              <p:cNvSpPr>
                <a:spLocks noChangeArrowheads="1"/>
              </p:cNvSpPr>
              <p:nvPr/>
            </p:nvSpPr>
            <p:spPr bwMode="auto">
              <a:xfrm>
                <a:off x="584" y="1314"/>
                <a:ext cx="4508" cy="23"/>
              </a:xfrm>
              <a:prstGeom prst="rect">
                <a:avLst/>
              </a:prstGeom>
              <a:solidFill>
                <a:srgbClr val="D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1" name="Rectangle 25"/>
              <p:cNvSpPr>
                <a:spLocks noChangeArrowheads="1"/>
              </p:cNvSpPr>
              <p:nvPr/>
            </p:nvSpPr>
            <p:spPr bwMode="auto">
              <a:xfrm>
                <a:off x="584" y="1337"/>
                <a:ext cx="4508" cy="23"/>
              </a:xfrm>
              <a:prstGeom prst="rect">
                <a:avLst/>
              </a:prstGeom>
              <a:solidFill>
                <a:srgbClr val="D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2" name="Rectangle 26"/>
              <p:cNvSpPr>
                <a:spLocks noChangeArrowheads="1"/>
              </p:cNvSpPr>
              <p:nvPr/>
            </p:nvSpPr>
            <p:spPr bwMode="auto">
              <a:xfrm>
                <a:off x="584" y="1360"/>
                <a:ext cx="4508" cy="31"/>
              </a:xfrm>
              <a:prstGeom prst="rect">
                <a:avLst/>
              </a:prstGeom>
              <a:solidFill>
                <a:srgbClr val="D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3" name="Rectangle 27"/>
              <p:cNvSpPr>
                <a:spLocks noChangeArrowheads="1"/>
              </p:cNvSpPr>
              <p:nvPr/>
            </p:nvSpPr>
            <p:spPr bwMode="auto">
              <a:xfrm>
                <a:off x="584" y="1391"/>
                <a:ext cx="4508" cy="23"/>
              </a:xfrm>
              <a:prstGeom prst="rect">
                <a:avLst/>
              </a:prstGeom>
              <a:solidFill>
                <a:srgbClr val="D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4" name="Rectangle 28"/>
              <p:cNvSpPr>
                <a:spLocks noChangeArrowheads="1"/>
              </p:cNvSpPr>
              <p:nvPr/>
            </p:nvSpPr>
            <p:spPr bwMode="auto">
              <a:xfrm>
                <a:off x="584" y="1414"/>
                <a:ext cx="4508" cy="23"/>
              </a:xfrm>
              <a:prstGeom prst="rect">
                <a:avLst/>
              </a:prstGeom>
              <a:solidFill>
                <a:srgbClr val="D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5" name="Rectangle 29"/>
              <p:cNvSpPr>
                <a:spLocks noChangeArrowheads="1"/>
              </p:cNvSpPr>
              <p:nvPr/>
            </p:nvSpPr>
            <p:spPr bwMode="auto">
              <a:xfrm>
                <a:off x="584" y="1437"/>
                <a:ext cx="4508" cy="31"/>
              </a:xfrm>
              <a:prstGeom prst="rect">
                <a:avLst/>
              </a:prstGeom>
              <a:solidFill>
                <a:srgbClr val="E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6" name="Rectangle 30"/>
              <p:cNvSpPr>
                <a:spLocks noChangeArrowheads="1"/>
              </p:cNvSpPr>
              <p:nvPr/>
            </p:nvSpPr>
            <p:spPr bwMode="auto">
              <a:xfrm>
                <a:off x="584" y="1468"/>
                <a:ext cx="4508" cy="23"/>
              </a:xfrm>
              <a:prstGeom prst="rect">
                <a:avLst/>
              </a:prstGeom>
              <a:solidFill>
                <a:srgbClr val="E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7" name="Rectangle 31"/>
              <p:cNvSpPr>
                <a:spLocks noChangeArrowheads="1"/>
              </p:cNvSpPr>
              <p:nvPr/>
            </p:nvSpPr>
            <p:spPr bwMode="auto">
              <a:xfrm>
                <a:off x="584" y="1491"/>
                <a:ext cx="4508" cy="24"/>
              </a:xfrm>
              <a:prstGeom prst="rect">
                <a:avLst/>
              </a:prstGeom>
              <a:solidFill>
                <a:srgbClr val="E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8" name="Rectangle 32"/>
              <p:cNvSpPr>
                <a:spLocks noChangeArrowheads="1"/>
              </p:cNvSpPr>
              <p:nvPr/>
            </p:nvSpPr>
            <p:spPr bwMode="auto">
              <a:xfrm>
                <a:off x="584" y="1515"/>
                <a:ext cx="4508" cy="30"/>
              </a:xfrm>
              <a:prstGeom prst="rect">
                <a:avLst/>
              </a:prstGeom>
              <a:solidFill>
                <a:srgbClr val="E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29" name="Rectangle 33"/>
              <p:cNvSpPr>
                <a:spLocks noChangeArrowheads="1"/>
              </p:cNvSpPr>
              <p:nvPr/>
            </p:nvSpPr>
            <p:spPr bwMode="auto">
              <a:xfrm>
                <a:off x="584" y="1545"/>
                <a:ext cx="4508" cy="24"/>
              </a:xfrm>
              <a:prstGeom prst="rect">
                <a:avLst/>
              </a:prstGeom>
              <a:solidFill>
                <a:srgbClr val="E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0" name="Rectangle 34"/>
              <p:cNvSpPr>
                <a:spLocks noChangeArrowheads="1"/>
              </p:cNvSpPr>
              <p:nvPr/>
            </p:nvSpPr>
            <p:spPr bwMode="auto">
              <a:xfrm>
                <a:off x="584" y="1569"/>
                <a:ext cx="4508" cy="23"/>
              </a:xfrm>
              <a:prstGeom prst="rect">
                <a:avLst/>
              </a:prstGeom>
              <a:solidFill>
                <a:srgbClr val="E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1" name="Rectangle 35"/>
              <p:cNvSpPr>
                <a:spLocks noChangeArrowheads="1"/>
              </p:cNvSpPr>
              <p:nvPr/>
            </p:nvSpPr>
            <p:spPr bwMode="auto">
              <a:xfrm>
                <a:off x="584" y="1592"/>
                <a:ext cx="4508" cy="23"/>
              </a:xfrm>
              <a:prstGeom prst="rect">
                <a:avLst/>
              </a:prstGeom>
              <a:solidFill>
                <a:srgbClr val="E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2" name="Rectangle 36"/>
              <p:cNvSpPr>
                <a:spLocks noChangeArrowheads="1"/>
              </p:cNvSpPr>
              <p:nvPr/>
            </p:nvSpPr>
            <p:spPr bwMode="auto">
              <a:xfrm>
                <a:off x="584" y="1615"/>
                <a:ext cx="4508" cy="31"/>
              </a:xfrm>
              <a:prstGeom prst="rect">
                <a:avLst/>
              </a:prstGeom>
              <a:solidFill>
                <a:srgbClr val="E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3" name="Rectangle 37"/>
              <p:cNvSpPr>
                <a:spLocks noChangeArrowheads="1"/>
              </p:cNvSpPr>
              <p:nvPr/>
            </p:nvSpPr>
            <p:spPr bwMode="auto">
              <a:xfrm>
                <a:off x="584" y="1646"/>
                <a:ext cx="4508" cy="23"/>
              </a:xfrm>
              <a:prstGeom prst="rect">
                <a:avLst/>
              </a:prstGeom>
              <a:solidFill>
                <a:srgbClr val="E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4" name="Rectangle 38"/>
              <p:cNvSpPr>
                <a:spLocks noChangeArrowheads="1"/>
              </p:cNvSpPr>
              <p:nvPr/>
            </p:nvSpPr>
            <p:spPr bwMode="auto">
              <a:xfrm>
                <a:off x="584" y="1669"/>
                <a:ext cx="4508" cy="23"/>
              </a:xfrm>
              <a:prstGeom prst="rect">
                <a:avLst/>
              </a:prstGeom>
              <a:solidFill>
                <a:srgbClr val="E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5" name="Rectangle 39"/>
              <p:cNvSpPr>
                <a:spLocks noChangeArrowheads="1"/>
              </p:cNvSpPr>
              <p:nvPr/>
            </p:nvSpPr>
            <p:spPr bwMode="auto">
              <a:xfrm>
                <a:off x="584" y="1692"/>
                <a:ext cx="4508" cy="31"/>
              </a:xfrm>
              <a:prstGeom prst="rect">
                <a:avLst/>
              </a:prstGeom>
              <a:solidFill>
                <a:srgbClr val="F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6" name="Rectangle 40"/>
              <p:cNvSpPr>
                <a:spLocks noChangeArrowheads="1"/>
              </p:cNvSpPr>
              <p:nvPr/>
            </p:nvSpPr>
            <p:spPr bwMode="auto">
              <a:xfrm>
                <a:off x="584" y="1723"/>
                <a:ext cx="4508" cy="23"/>
              </a:xfrm>
              <a:prstGeom prst="rect">
                <a:avLst/>
              </a:prstGeom>
              <a:solidFill>
                <a:srgbClr val="F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7" name="Rectangle 41"/>
              <p:cNvSpPr>
                <a:spLocks noChangeArrowheads="1"/>
              </p:cNvSpPr>
              <p:nvPr/>
            </p:nvSpPr>
            <p:spPr bwMode="auto">
              <a:xfrm>
                <a:off x="584" y="1746"/>
                <a:ext cx="4508" cy="23"/>
              </a:xfrm>
              <a:prstGeom prst="rect">
                <a:avLst/>
              </a:prstGeom>
              <a:solidFill>
                <a:srgbClr val="F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8" name="Rectangle 42"/>
              <p:cNvSpPr>
                <a:spLocks noChangeArrowheads="1"/>
              </p:cNvSpPr>
              <p:nvPr/>
            </p:nvSpPr>
            <p:spPr bwMode="auto">
              <a:xfrm>
                <a:off x="584" y="1769"/>
                <a:ext cx="4508" cy="24"/>
              </a:xfrm>
              <a:prstGeom prst="rect">
                <a:avLst/>
              </a:prstGeom>
              <a:solidFill>
                <a:srgbClr val="F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39" name="Rectangle 43"/>
              <p:cNvSpPr>
                <a:spLocks noChangeArrowheads="1"/>
              </p:cNvSpPr>
              <p:nvPr/>
            </p:nvSpPr>
            <p:spPr bwMode="auto">
              <a:xfrm>
                <a:off x="584" y="1793"/>
                <a:ext cx="4508" cy="31"/>
              </a:xfrm>
              <a:prstGeom prst="rect">
                <a:avLst/>
              </a:prstGeom>
              <a:solidFill>
                <a:srgbClr val="F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0" name="Rectangle 44"/>
              <p:cNvSpPr>
                <a:spLocks noChangeArrowheads="1"/>
              </p:cNvSpPr>
              <p:nvPr/>
            </p:nvSpPr>
            <p:spPr bwMode="auto">
              <a:xfrm>
                <a:off x="584" y="1824"/>
                <a:ext cx="4508" cy="23"/>
              </a:xfrm>
              <a:prstGeom prst="rect">
                <a:avLst/>
              </a:prstGeom>
              <a:solidFill>
                <a:srgbClr val="F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1" name="Rectangle 45"/>
              <p:cNvSpPr>
                <a:spLocks noChangeArrowheads="1"/>
              </p:cNvSpPr>
              <p:nvPr/>
            </p:nvSpPr>
            <p:spPr bwMode="auto">
              <a:xfrm>
                <a:off x="584" y="1847"/>
                <a:ext cx="4508" cy="23"/>
              </a:xfrm>
              <a:prstGeom prst="rect">
                <a:avLst/>
              </a:prstGeom>
              <a:solidFill>
                <a:srgbClr val="F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2" name="Rectangle 46"/>
              <p:cNvSpPr>
                <a:spLocks noChangeArrowheads="1"/>
              </p:cNvSpPr>
              <p:nvPr/>
            </p:nvSpPr>
            <p:spPr bwMode="auto">
              <a:xfrm>
                <a:off x="584" y="1870"/>
                <a:ext cx="4508" cy="31"/>
              </a:xfrm>
              <a:prstGeom prst="rect">
                <a:avLst/>
              </a:prstGeom>
              <a:solidFill>
                <a:srgbClr val="F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3" name="Rectangle 47"/>
              <p:cNvSpPr>
                <a:spLocks noChangeArrowheads="1"/>
              </p:cNvSpPr>
              <p:nvPr/>
            </p:nvSpPr>
            <p:spPr bwMode="auto">
              <a:xfrm>
                <a:off x="584" y="1901"/>
                <a:ext cx="4508" cy="23"/>
              </a:xfrm>
              <a:prstGeom prst="rect">
                <a:avLst/>
              </a:prstGeom>
              <a:solidFill>
                <a:srgbClr val="F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4" name="Rectangle 48"/>
              <p:cNvSpPr>
                <a:spLocks noChangeArrowheads="1"/>
              </p:cNvSpPr>
              <p:nvPr/>
            </p:nvSpPr>
            <p:spPr bwMode="auto">
              <a:xfrm>
                <a:off x="584" y="1924"/>
                <a:ext cx="4508" cy="23"/>
              </a:xfrm>
              <a:prstGeom prst="rect">
                <a:avLst/>
              </a:prstGeom>
              <a:solidFill>
                <a:srgbClr val="FA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5" name="Rectangle 49"/>
              <p:cNvSpPr>
                <a:spLocks noChangeArrowheads="1"/>
              </p:cNvSpPr>
              <p:nvPr/>
            </p:nvSpPr>
            <p:spPr bwMode="auto">
              <a:xfrm>
                <a:off x="584" y="1947"/>
                <a:ext cx="4508" cy="23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6" name="Rectangle 50"/>
              <p:cNvSpPr>
                <a:spLocks noChangeArrowheads="1"/>
              </p:cNvSpPr>
              <p:nvPr/>
            </p:nvSpPr>
            <p:spPr bwMode="auto">
              <a:xfrm>
                <a:off x="584" y="1970"/>
                <a:ext cx="4508" cy="31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7" name="Rectangle 51"/>
              <p:cNvSpPr>
                <a:spLocks noChangeArrowheads="1"/>
              </p:cNvSpPr>
              <p:nvPr/>
            </p:nvSpPr>
            <p:spPr bwMode="auto">
              <a:xfrm>
                <a:off x="584" y="2001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8" name="Rectangle 52"/>
              <p:cNvSpPr>
                <a:spLocks noChangeArrowheads="1"/>
              </p:cNvSpPr>
              <p:nvPr/>
            </p:nvSpPr>
            <p:spPr bwMode="auto">
              <a:xfrm>
                <a:off x="584" y="2024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49" name="Rectangle 53"/>
              <p:cNvSpPr>
                <a:spLocks noChangeArrowheads="1"/>
              </p:cNvSpPr>
              <p:nvPr/>
            </p:nvSpPr>
            <p:spPr bwMode="auto">
              <a:xfrm>
                <a:off x="584" y="2047"/>
                <a:ext cx="4508" cy="31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0" name="Rectangle 54"/>
              <p:cNvSpPr>
                <a:spLocks noChangeArrowheads="1"/>
              </p:cNvSpPr>
              <p:nvPr/>
            </p:nvSpPr>
            <p:spPr bwMode="auto">
              <a:xfrm>
                <a:off x="584" y="2078"/>
                <a:ext cx="4508" cy="24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1" name="Rectangle 55"/>
              <p:cNvSpPr>
                <a:spLocks noChangeArrowheads="1"/>
              </p:cNvSpPr>
              <p:nvPr/>
            </p:nvSpPr>
            <p:spPr bwMode="auto">
              <a:xfrm>
                <a:off x="584" y="2102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2" name="Rectangle 56"/>
              <p:cNvSpPr>
                <a:spLocks noChangeArrowheads="1"/>
              </p:cNvSpPr>
              <p:nvPr/>
            </p:nvSpPr>
            <p:spPr bwMode="auto">
              <a:xfrm>
                <a:off x="584" y="2125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3" name="Rectangle 57"/>
              <p:cNvSpPr>
                <a:spLocks noChangeArrowheads="1"/>
              </p:cNvSpPr>
              <p:nvPr/>
            </p:nvSpPr>
            <p:spPr bwMode="auto">
              <a:xfrm>
                <a:off x="584" y="2148"/>
                <a:ext cx="4508" cy="31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4" name="Rectangle 58"/>
              <p:cNvSpPr>
                <a:spLocks noChangeArrowheads="1"/>
              </p:cNvSpPr>
              <p:nvPr/>
            </p:nvSpPr>
            <p:spPr bwMode="auto">
              <a:xfrm>
                <a:off x="584" y="2179"/>
                <a:ext cx="4508" cy="2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5" name="Rectangle 59"/>
              <p:cNvSpPr>
                <a:spLocks noChangeArrowheads="1"/>
              </p:cNvSpPr>
              <p:nvPr/>
            </p:nvSpPr>
            <p:spPr bwMode="auto">
              <a:xfrm>
                <a:off x="584" y="2202"/>
                <a:ext cx="4508" cy="23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6" name="Rectangle 60"/>
              <p:cNvSpPr>
                <a:spLocks noChangeArrowheads="1"/>
              </p:cNvSpPr>
              <p:nvPr/>
            </p:nvSpPr>
            <p:spPr bwMode="auto">
              <a:xfrm>
                <a:off x="584" y="2225"/>
                <a:ext cx="4508" cy="31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7" name="Rectangle 61"/>
              <p:cNvSpPr>
                <a:spLocks noChangeArrowheads="1"/>
              </p:cNvSpPr>
              <p:nvPr/>
            </p:nvSpPr>
            <p:spPr bwMode="auto">
              <a:xfrm>
                <a:off x="584" y="2256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8" name="Rectangle 62"/>
              <p:cNvSpPr>
                <a:spLocks noChangeArrowheads="1"/>
              </p:cNvSpPr>
              <p:nvPr/>
            </p:nvSpPr>
            <p:spPr bwMode="auto">
              <a:xfrm>
                <a:off x="584" y="2279"/>
                <a:ext cx="4508" cy="23"/>
              </a:xfrm>
              <a:prstGeom prst="rect">
                <a:avLst/>
              </a:prstGeom>
              <a:solidFill>
                <a:srgbClr val="F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59" name="Rectangle 63"/>
              <p:cNvSpPr>
                <a:spLocks noChangeArrowheads="1"/>
              </p:cNvSpPr>
              <p:nvPr/>
            </p:nvSpPr>
            <p:spPr bwMode="auto">
              <a:xfrm>
                <a:off x="584" y="2302"/>
                <a:ext cx="4508" cy="24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0" name="Rectangle 64"/>
              <p:cNvSpPr>
                <a:spLocks noChangeArrowheads="1"/>
              </p:cNvSpPr>
              <p:nvPr/>
            </p:nvSpPr>
            <p:spPr bwMode="auto">
              <a:xfrm>
                <a:off x="584" y="2326"/>
                <a:ext cx="4508" cy="30"/>
              </a:xfrm>
              <a:prstGeom prst="rect">
                <a:avLst/>
              </a:prstGeom>
              <a:solidFill>
                <a:srgbClr val="F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1" name="Rectangle 65"/>
              <p:cNvSpPr>
                <a:spLocks noChangeArrowheads="1"/>
              </p:cNvSpPr>
              <p:nvPr/>
            </p:nvSpPr>
            <p:spPr bwMode="auto">
              <a:xfrm>
                <a:off x="584" y="2356"/>
                <a:ext cx="4508" cy="24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2" name="Rectangle 66"/>
              <p:cNvSpPr>
                <a:spLocks noChangeArrowheads="1"/>
              </p:cNvSpPr>
              <p:nvPr/>
            </p:nvSpPr>
            <p:spPr bwMode="auto">
              <a:xfrm>
                <a:off x="584" y="2380"/>
                <a:ext cx="4508" cy="23"/>
              </a:xfrm>
              <a:prstGeom prst="rect">
                <a:avLst/>
              </a:prstGeom>
              <a:solidFill>
                <a:srgbClr val="F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3" name="Rectangle 67"/>
              <p:cNvSpPr>
                <a:spLocks noChangeArrowheads="1"/>
              </p:cNvSpPr>
              <p:nvPr/>
            </p:nvSpPr>
            <p:spPr bwMode="auto">
              <a:xfrm>
                <a:off x="584" y="2403"/>
                <a:ext cx="4508" cy="31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4" name="Rectangle 68"/>
              <p:cNvSpPr>
                <a:spLocks noChangeArrowheads="1"/>
              </p:cNvSpPr>
              <p:nvPr/>
            </p:nvSpPr>
            <p:spPr bwMode="auto">
              <a:xfrm>
                <a:off x="584" y="2434"/>
                <a:ext cx="4508" cy="23"/>
              </a:xfrm>
              <a:prstGeom prst="rect">
                <a:avLst/>
              </a:prstGeom>
              <a:solidFill>
                <a:srgbClr val="F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5" name="Rectangle 69"/>
              <p:cNvSpPr>
                <a:spLocks noChangeArrowheads="1"/>
              </p:cNvSpPr>
              <p:nvPr/>
            </p:nvSpPr>
            <p:spPr bwMode="auto">
              <a:xfrm>
                <a:off x="584" y="2457"/>
                <a:ext cx="4508" cy="23"/>
              </a:xfrm>
              <a:prstGeom prst="rect">
                <a:avLst/>
              </a:prstGeom>
              <a:solidFill>
                <a:srgbClr val="FA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6" name="Rectangle 70"/>
              <p:cNvSpPr>
                <a:spLocks noChangeArrowheads="1"/>
              </p:cNvSpPr>
              <p:nvPr/>
            </p:nvSpPr>
            <p:spPr bwMode="auto">
              <a:xfrm>
                <a:off x="584" y="2480"/>
                <a:ext cx="4508" cy="23"/>
              </a:xfrm>
              <a:prstGeom prst="rect">
                <a:avLst/>
              </a:prstGeom>
              <a:solidFill>
                <a:srgbClr val="F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7" name="Rectangle 71"/>
              <p:cNvSpPr>
                <a:spLocks noChangeArrowheads="1"/>
              </p:cNvSpPr>
              <p:nvPr/>
            </p:nvSpPr>
            <p:spPr bwMode="auto">
              <a:xfrm>
                <a:off x="584" y="2503"/>
                <a:ext cx="4508" cy="31"/>
              </a:xfrm>
              <a:prstGeom prst="rect">
                <a:avLst/>
              </a:prstGeom>
              <a:solidFill>
                <a:srgbClr val="F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8" name="Rectangle 72"/>
              <p:cNvSpPr>
                <a:spLocks noChangeArrowheads="1"/>
              </p:cNvSpPr>
              <p:nvPr/>
            </p:nvSpPr>
            <p:spPr bwMode="auto">
              <a:xfrm>
                <a:off x="584" y="2534"/>
                <a:ext cx="4508" cy="23"/>
              </a:xfrm>
              <a:prstGeom prst="rect">
                <a:avLst/>
              </a:prstGeom>
              <a:solidFill>
                <a:srgbClr val="F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69" name="Rectangle 73"/>
              <p:cNvSpPr>
                <a:spLocks noChangeArrowheads="1"/>
              </p:cNvSpPr>
              <p:nvPr/>
            </p:nvSpPr>
            <p:spPr bwMode="auto">
              <a:xfrm>
                <a:off x="584" y="2557"/>
                <a:ext cx="4508" cy="23"/>
              </a:xfrm>
              <a:prstGeom prst="rect">
                <a:avLst/>
              </a:prstGeom>
              <a:solidFill>
                <a:srgbClr val="F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0" name="Rectangle 74"/>
              <p:cNvSpPr>
                <a:spLocks noChangeArrowheads="1"/>
              </p:cNvSpPr>
              <p:nvPr/>
            </p:nvSpPr>
            <p:spPr bwMode="auto">
              <a:xfrm>
                <a:off x="584" y="2580"/>
                <a:ext cx="4508" cy="31"/>
              </a:xfrm>
              <a:prstGeom prst="rect">
                <a:avLst/>
              </a:prstGeom>
              <a:solidFill>
                <a:srgbClr val="F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1" name="Rectangle 75"/>
              <p:cNvSpPr>
                <a:spLocks noChangeArrowheads="1"/>
              </p:cNvSpPr>
              <p:nvPr/>
            </p:nvSpPr>
            <p:spPr bwMode="auto">
              <a:xfrm>
                <a:off x="584" y="2611"/>
                <a:ext cx="4508" cy="24"/>
              </a:xfrm>
              <a:prstGeom prst="rect">
                <a:avLst/>
              </a:prstGeom>
              <a:solidFill>
                <a:srgbClr val="F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2" name="Rectangle 76"/>
              <p:cNvSpPr>
                <a:spLocks noChangeArrowheads="1"/>
              </p:cNvSpPr>
              <p:nvPr/>
            </p:nvSpPr>
            <p:spPr bwMode="auto">
              <a:xfrm>
                <a:off x="584" y="2635"/>
                <a:ext cx="4508" cy="23"/>
              </a:xfrm>
              <a:prstGeom prst="rect">
                <a:avLst/>
              </a:prstGeom>
              <a:solidFill>
                <a:srgbClr val="F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3" name="Rectangle 77"/>
              <p:cNvSpPr>
                <a:spLocks noChangeArrowheads="1"/>
              </p:cNvSpPr>
              <p:nvPr/>
            </p:nvSpPr>
            <p:spPr bwMode="auto">
              <a:xfrm>
                <a:off x="584" y="2658"/>
                <a:ext cx="4508" cy="23"/>
              </a:xfrm>
              <a:prstGeom prst="rect">
                <a:avLst/>
              </a:prstGeom>
              <a:solidFill>
                <a:srgbClr val="F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4" name="Rectangle 78"/>
              <p:cNvSpPr>
                <a:spLocks noChangeArrowheads="1"/>
              </p:cNvSpPr>
              <p:nvPr/>
            </p:nvSpPr>
            <p:spPr bwMode="auto">
              <a:xfrm>
                <a:off x="584" y="2681"/>
                <a:ext cx="4508" cy="31"/>
              </a:xfrm>
              <a:prstGeom prst="rect">
                <a:avLst/>
              </a:prstGeom>
              <a:solidFill>
                <a:srgbClr val="F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5" name="Rectangle 79"/>
              <p:cNvSpPr>
                <a:spLocks noChangeArrowheads="1"/>
              </p:cNvSpPr>
              <p:nvPr/>
            </p:nvSpPr>
            <p:spPr bwMode="auto">
              <a:xfrm>
                <a:off x="584" y="2712"/>
                <a:ext cx="4508" cy="23"/>
              </a:xfrm>
              <a:prstGeom prst="rect">
                <a:avLst/>
              </a:prstGeom>
              <a:solidFill>
                <a:srgbClr val="E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6" name="Rectangle 80"/>
              <p:cNvSpPr>
                <a:spLocks noChangeArrowheads="1"/>
              </p:cNvSpPr>
              <p:nvPr/>
            </p:nvSpPr>
            <p:spPr bwMode="auto">
              <a:xfrm>
                <a:off x="584" y="2735"/>
                <a:ext cx="4508" cy="23"/>
              </a:xfrm>
              <a:prstGeom prst="rect">
                <a:avLst/>
              </a:prstGeom>
              <a:solidFill>
                <a:srgbClr val="E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7" name="Rectangle 81"/>
              <p:cNvSpPr>
                <a:spLocks noChangeArrowheads="1"/>
              </p:cNvSpPr>
              <p:nvPr/>
            </p:nvSpPr>
            <p:spPr bwMode="auto">
              <a:xfrm>
                <a:off x="584" y="2758"/>
                <a:ext cx="4508" cy="31"/>
              </a:xfrm>
              <a:prstGeom prst="rect">
                <a:avLst/>
              </a:prstGeom>
              <a:solidFill>
                <a:srgbClr val="E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8" name="Rectangle 82"/>
              <p:cNvSpPr>
                <a:spLocks noChangeArrowheads="1"/>
              </p:cNvSpPr>
              <p:nvPr/>
            </p:nvSpPr>
            <p:spPr bwMode="auto">
              <a:xfrm>
                <a:off x="584" y="2789"/>
                <a:ext cx="4508" cy="23"/>
              </a:xfrm>
              <a:prstGeom prst="rect">
                <a:avLst/>
              </a:prstGeom>
              <a:solidFill>
                <a:srgbClr val="E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79" name="Rectangle 83"/>
              <p:cNvSpPr>
                <a:spLocks noChangeArrowheads="1"/>
              </p:cNvSpPr>
              <p:nvPr/>
            </p:nvSpPr>
            <p:spPr bwMode="auto">
              <a:xfrm>
                <a:off x="584" y="2812"/>
                <a:ext cx="4508" cy="23"/>
              </a:xfrm>
              <a:prstGeom prst="rect">
                <a:avLst/>
              </a:prstGeom>
              <a:solidFill>
                <a:srgbClr val="E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0" name="Rectangle 84"/>
              <p:cNvSpPr>
                <a:spLocks noChangeArrowheads="1"/>
              </p:cNvSpPr>
              <p:nvPr/>
            </p:nvSpPr>
            <p:spPr bwMode="auto">
              <a:xfrm>
                <a:off x="584" y="2835"/>
                <a:ext cx="4508" cy="31"/>
              </a:xfrm>
              <a:prstGeom prst="rect">
                <a:avLst/>
              </a:prstGeom>
              <a:solidFill>
                <a:srgbClr val="E7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1" name="Rectangle 85"/>
              <p:cNvSpPr>
                <a:spLocks noChangeArrowheads="1"/>
              </p:cNvSpPr>
              <p:nvPr/>
            </p:nvSpPr>
            <p:spPr bwMode="auto">
              <a:xfrm>
                <a:off x="584" y="2866"/>
                <a:ext cx="4508" cy="23"/>
              </a:xfrm>
              <a:prstGeom prst="rect">
                <a:avLst/>
              </a:prstGeom>
              <a:solidFill>
                <a:srgbClr val="E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2" name="Rectangle 86"/>
              <p:cNvSpPr>
                <a:spLocks noChangeArrowheads="1"/>
              </p:cNvSpPr>
              <p:nvPr/>
            </p:nvSpPr>
            <p:spPr bwMode="auto">
              <a:xfrm>
                <a:off x="584" y="2889"/>
                <a:ext cx="4508" cy="24"/>
              </a:xfrm>
              <a:prstGeom prst="rect">
                <a:avLst/>
              </a:prstGeom>
              <a:solidFill>
                <a:srgbClr val="E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3" name="Rectangle 87"/>
              <p:cNvSpPr>
                <a:spLocks noChangeArrowheads="1"/>
              </p:cNvSpPr>
              <p:nvPr/>
            </p:nvSpPr>
            <p:spPr bwMode="auto">
              <a:xfrm>
                <a:off x="584" y="2913"/>
                <a:ext cx="4508" cy="23"/>
              </a:xfrm>
              <a:prstGeom prst="rect">
                <a:avLst/>
              </a:prstGeom>
              <a:solidFill>
                <a:srgbClr val="E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4" name="Rectangle 88"/>
              <p:cNvSpPr>
                <a:spLocks noChangeArrowheads="1"/>
              </p:cNvSpPr>
              <p:nvPr/>
            </p:nvSpPr>
            <p:spPr bwMode="auto">
              <a:xfrm>
                <a:off x="584" y="2936"/>
                <a:ext cx="4508" cy="31"/>
              </a:xfrm>
              <a:prstGeom prst="rect">
                <a:avLst/>
              </a:prstGeom>
              <a:solidFill>
                <a:srgbClr val="E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5" name="Rectangle 89"/>
              <p:cNvSpPr>
                <a:spLocks noChangeArrowheads="1"/>
              </p:cNvSpPr>
              <p:nvPr/>
            </p:nvSpPr>
            <p:spPr bwMode="auto">
              <a:xfrm>
                <a:off x="584" y="2967"/>
                <a:ext cx="4508" cy="23"/>
              </a:xfrm>
              <a:prstGeom prst="rect">
                <a:avLst/>
              </a:prstGeom>
              <a:solidFill>
                <a:srgbClr val="D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6" name="Rectangle 90"/>
              <p:cNvSpPr>
                <a:spLocks noChangeArrowheads="1"/>
              </p:cNvSpPr>
              <p:nvPr/>
            </p:nvSpPr>
            <p:spPr bwMode="auto">
              <a:xfrm>
                <a:off x="584" y="2990"/>
                <a:ext cx="4508" cy="23"/>
              </a:xfrm>
              <a:prstGeom prst="rect">
                <a:avLst/>
              </a:prstGeom>
              <a:solidFill>
                <a:srgbClr val="D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7" name="Rectangle 91"/>
              <p:cNvSpPr>
                <a:spLocks noChangeArrowheads="1"/>
              </p:cNvSpPr>
              <p:nvPr/>
            </p:nvSpPr>
            <p:spPr bwMode="auto">
              <a:xfrm>
                <a:off x="584" y="3013"/>
                <a:ext cx="4508" cy="31"/>
              </a:xfrm>
              <a:prstGeom prst="rect">
                <a:avLst/>
              </a:prstGeom>
              <a:solidFill>
                <a:srgbClr val="D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8" name="Rectangle 92"/>
              <p:cNvSpPr>
                <a:spLocks noChangeArrowheads="1"/>
              </p:cNvSpPr>
              <p:nvPr/>
            </p:nvSpPr>
            <p:spPr bwMode="auto">
              <a:xfrm>
                <a:off x="584" y="3044"/>
                <a:ext cx="4508" cy="23"/>
              </a:xfrm>
              <a:prstGeom prst="rect">
                <a:avLst/>
              </a:prstGeom>
              <a:solidFill>
                <a:srgbClr val="DB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89" name="Rectangle 93"/>
              <p:cNvSpPr>
                <a:spLocks noChangeArrowheads="1"/>
              </p:cNvSpPr>
              <p:nvPr/>
            </p:nvSpPr>
            <p:spPr bwMode="auto">
              <a:xfrm>
                <a:off x="584" y="3067"/>
                <a:ext cx="4508" cy="23"/>
              </a:xfrm>
              <a:prstGeom prst="rect">
                <a:avLst/>
              </a:prstGeom>
              <a:solidFill>
                <a:srgbClr val="D9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0" name="Rectangle 94"/>
              <p:cNvSpPr>
                <a:spLocks noChangeArrowheads="1"/>
              </p:cNvSpPr>
              <p:nvPr/>
            </p:nvSpPr>
            <p:spPr bwMode="auto">
              <a:xfrm>
                <a:off x="584" y="3090"/>
                <a:ext cx="4508" cy="23"/>
              </a:xfrm>
              <a:prstGeom prst="rect">
                <a:avLst/>
              </a:prstGeom>
              <a:solidFill>
                <a:srgbClr val="D8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1" name="Rectangle 95"/>
              <p:cNvSpPr>
                <a:spLocks noChangeArrowheads="1"/>
              </p:cNvSpPr>
              <p:nvPr/>
            </p:nvSpPr>
            <p:spPr bwMode="auto">
              <a:xfrm>
                <a:off x="584" y="3113"/>
                <a:ext cx="4508" cy="31"/>
              </a:xfrm>
              <a:prstGeom prst="rect">
                <a:avLst/>
              </a:prstGeom>
              <a:solidFill>
                <a:srgbClr val="D6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2" name="Rectangle 96"/>
              <p:cNvSpPr>
                <a:spLocks noChangeArrowheads="1"/>
              </p:cNvSpPr>
              <p:nvPr/>
            </p:nvSpPr>
            <p:spPr bwMode="auto">
              <a:xfrm>
                <a:off x="584" y="3144"/>
                <a:ext cx="4508" cy="23"/>
              </a:xfrm>
              <a:prstGeom prst="rect">
                <a:avLst/>
              </a:prstGeom>
              <a:solidFill>
                <a:srgbClr val="D5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3" name="Rectangle 97"/>
              <p:cNvSpPr>
                <a:spLocks noChangeArrowheads="1"/>
              </p:cNvSpPr>
              <p:nvPr/>
            </p:nvSpPr>
            <p:spPr bwMode="auto">
              <a:xfrm>
                <a:off x="584" y="3167"/>
                <a:ext cx="4508" cy="24"/>
              </a:xfrm>
              <a:prstGeom prst="rect">
                <a:avLst/>
              </a:prstGeom>
              <a:solidFill>
                <a:srgbClr val="D4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4" name="Rectangle 98"/>
              <p:cNvSpPr>
                <a:spLocks noChangeArrowheads="1"/>
              </p:cNvSpPr>
              <p:nvPr/>
            </p:nvSpPr>
            <p:spPr bwMode="auto">
              <a:xfrm>
                <a:off x="584" y="3191"/>
                <a:ext cx="4508" cy="31"/>
              </a:xfrm>
              <a:prstGeom prst="rect">
                <a:avLst/>
              </a:prstGeom>
              <a:solidFill>
                <a:srgbClr val="D3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5" name="Rectangle 99"/>
              <p:cNvSpPr>
                <a:spLocks noChangeArrowheads="1"/>
              </p:cNvSpPr>
              <p:nvPr/>
            </p:nvSpPr>
            <p:spPr bwMode="auto">
              <a:xfrm>
                <a:off x="584" y="3222"/>
                <a:ext cx="4508" cy="23"/>
              </a:xfrm>
              <a:prstGeom prst="rect">
                <a:avLst/>
              </a:prstGeom>
              <a:solidFill>
                <a:srgbClr val="D2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6" name="Rectangle 100"/>
              <p:cNvSpPr>
                <a:spLocks noChangeArrowheads="1"/>
              </p:cNvSpPr>
              <p:nvPr/>
            </p:nvSpPr>
            <p:spPr bwMode="auto">
              <a:xfrm>
                <a:off x="584" y="3245"/>
                <a:ext cx="4508" cy="23"/>
              </a:xfrm>
              <a:prstGeom prst="rect">
                <a:avLst/>
              </a:prstGeom>
              <a:solidFill>
                <a:srgbClr val="D1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7" name="Rectangle 101"/>
              <p:cNvSpPr>
                <a:spLocks noChangeArrowheads="1"/>
              </p:cNvSpPr>
              <p:nvPr/>
            </p:nvSpPr>
            <p:spPr bwMode="auto">
              <a:xfrm>
                <a:off x="584" y="3268"/>
                <a:ext cx="4508" cy="23"/>
              </a:xfrm>
              <a:prstGeom prst="rect">
                <a:avLst/>
              </a:prstGeom>
              <a:solidFill>
                <a:srgbClr val="D0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8" name="Rectangle 102"/>
              <p:cNvSpPr>
                <a:spLocks noChangeArrowheads="1"/>
              </p:cNvSpPr>
              <p:nvPr/>
            </p:nvSpPr>
            <p:spPr bwMode="auto">
              <a:xfrm>
                <a:off x="584" y="3291"/>
                <a:ext cx="4508" cy="31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799" name="Rectangle 103"/>
              <p:cNvSpPr>
                <a:spLocks noChangeArrowheads="1"/>
              </p:cNvSpPr>
              <p:nvPr/>
            </p:nvSpPr>
            <p:spPr bwMode="auto">
              <a:xfrm>
                <a:off x="584" y="3322"/>
                <a:ext cx="4508" cy="23"/>
              </a:xfrm>
              <a:prstGeom prst="rect">
                <a:avLst/>
              </a:prstGeom>
              <a:solidFill>
                <a:srgbClr val="C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0" name="Rectangle 104"/>
              <p:cNvSpPr>
                <a:spLocks noChangeArrowheads="1"/>
              </p:cNvSpPr>
              <p:nvPr/>
            </p:nvSpPr>
            <p:spPr bwMode="auto">
              <a:xfrm>
                <a:off x="584" y="3345"/>
                <a:ext cx="4508" cy="23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1" name="Rectangle 105"/>
              <p:cNvSpPr>
                <a:spLocks noChangeArrowheads="1"/>
              </p:cNvSpPr>
              <p:nvPr/>
            </p:nvSpPr>
            <p:spPr bwMode="auto">
              <a:xfrm>
                <a:off x="584" y="3368"/>
                <a:ext cx="4508" cy="31"/>
              </a:xfrm>
              <a:prstGeom prst="rect">
                <a:avLst/>
              </a:prstGeom>
              <a:solidFill>
                <a:srgbClr val="CE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2" name="Rectangle 106"/>
              <p:cNvSpPr>
                <a:spLocks noChangeArrowheads="1"/>
              </p:cNvSpPr>
              <p:nvPr/>
            </p:nvSpPr>
            <p:spPr bwMode="auto">
              <a:xfrm>
                <a:off x="584" y="3399"/>
                <a:ext cx="4508" cy="23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3" name="Rectangle 107"/>
              <p:cNvSpPr>
                <a:spLocks noChangeArrowheads="1"/>
              </p:cNvSpPr>
              <p:nvPr/>
            </p:nvSpPr>
            <p:spPr bwMode="auto">
              <a:xfrm>
                <a:off x="584" y="3422"/>
                <a:ext cx="4508" cy="24"/>
              </a:xfrm>
              <a:prstGeom prst="rect">
                <a:avLst/>
              </a:prstGeom>
              <a:solidFill>
                <a:srgbClr val="CD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4" name="Rectangle 108"/>
              <p:cNvSpPr>
                <a:spLocks noChangeArrowheads="1"/>
              </p:cNvSpPr>
              <p:nvPr/>
            </p:nvSpPr>
            <p:spPr bwMode="auto">
              <a:xfrm>
                <a:off x="584" y="3446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5" name="Rectangle 109"/>
              <p:cNvSpPr>
                <a:spLocks noChangeArrowheads="1"/>
              </p:cNvSpPr>
              <p:nvPr/>
            </p:nvSpPr>
            <p:spPr bwMode="auto">
              <a:xfrm>
                <a:off x="584" y="3469"/>
                <a:ext cx="4508" cy="31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  <p:sp>
            <p:nvSpPr>
              <p:cNvPr id="25806" name="Rectangle 110"/>
              <p:cNvSpPr>
                <a:spLocks noChangeArrowheads="1"/>
              </p:cNvSpPr>
              <p:nvPr/>
            </p:nvSpPr>
            <p:spPr bwMode="auto">
              <a:xfrm>
                <a:off x="584" y="3500"/>
                <a:ext cx="4508" cy="23"/>
              </a:xfrm>
              <a:prstGeom prst="rect">
                <a:avLst/>
              </a:prstGeom>
              <a:solidFill>
                <a:srgbClr val="CC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th-TH">
                  <a:latin typeface="Calibri" pitchFamily="34" charset="0"/>
                </a:endParaRPr>
              </a:p>
            </p:txBody>
          </p:sp>
        </p:grpSp>
        <p:sp>
          <p:nvSpPr>
            <p:cNvPr id="25607" name="Rectangle 112"/>
            <p:cNvSpPr>
              <a:spLocks noChangeArrowheads="1"/>
            </p:cNvSpPr>
            <p:nvPr/>
          </p:nvSpPr>
          <p:spPr bwMode="auto">
            <a:xfrm>
              <a:off x="584" y="881"/>
              <a:ext cx="4508" cy="2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</a:endParaRPr>
            </a:p>
          </p:txBody>
        </p:sp>
        <p:sp>
          <p:nvSpPr>
            <p:cNvPr id="25608" name="Line 113"/>
            <p:cNvSpPr>
              <a:spLocks noChangeShapeType="1"/>
            </p:cNvSpPr>
            <p:nvPr/>
          </p:nvSpPr>
          <p:spPr bwMode="auto">
            <a:xfrm>
              <a:off x="584" y="308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09" name="Line 114"/>
            <p:cNvSpPr>
              <a:spLocks noChangeShapeType="1"/>
            </p:cNvSpPr>
            <p:nvPr/>
          </p:nvSpPr>
          <p:spPr bwMode="auto">
            <a:xfrm>
              <a:off x="584" y="264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0" name="Line 115"/>
            <p:cNvSpPr>
              <a:spLocks noChangeShapeType="1"/>
            </p:cNvSpPr>
            <p:nvPr/>
          </p:nvSpPr>
          <p:spPr bwMode="auto">
            <a:xfrm>
              <a:off x="584" y="220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1" name="Line 116"/>
            <p:cNvSpPr>
              <a:spLocks noChangeShapeType="1"/>
            </p:cNvSpPr>
            <p:nvPr/>
          </p:nvSpPr>
          <p:spPr bwMode="auto">
            <a:xfrm>
              <a:off x="584" y="1762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2" name="Line 117"/>
            <p:cNvSpPr>
              <a:spLocks noChangeShapeType="1"/>
            </p:cNvSpPr>
            <p:nvPr/>
          </p:nvSpPr>
          <p:spPr bwMode="auto">
            <a:xfrm>
              <a:off x="584" y="1321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3" name="Line 118"/>
            <p:cNvSpPr>
              <a:spLocks noChangeShapeType="1"/>
            </p:cNvSpPr>
            <p:nvPr/>
          </p:nvSpPr>
          <p:spPr bwMode="auto">
            <a:xfrm>
              <a:off x="584" y="881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4" name="Rectangle 119"/>
            <p:cNvSpPr>
              <a:spLocks noChangeArrowheads="1"/>
            </p:cNvSpPr>
            <p:nvPr/>
          </p:nvSpPr>
          <p:spPr bwMode="auto">
            <a:xfrm>
              <a:off x="584" y="881"/>
              <a:ext cx="4508" cy="2642"/>
            </a:xfrm>
            <a:prstGeom prst="rect">
              <a:avLst/>
            </a:prstGeom>
            <a:noFill/>
            <a:ln w="14288">
              <a:solidFill>
                <a:srgbClr val="80808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th-TH">
                <a:latin typeface="Calibri" pitchFamily="34" charset="0"/>
              </a:endParaRPr>
            </a:p>
          </p:txBody>
        </p:sp>
        <p:sp>
          <p:nvSpPr>
            <p:cNvPr id="25615" name="Line 120"/>
            <p:cNvSpPr>
              <a:spLocks noChangeShapeType="1"/>
            </p:cNvSpPr>
            <p:nvPr/>
          </p:nvSpPr>
          <p:spPr bwMode="auto">
            <a:xfrm>
              <a:off x="584" y="881"/>
              <a:ext cx="1" cy="2642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6" name="Line 121"/>
            <p:cNvSpPr>
              <a:spLocks noChangeShapeType="1"/>
            </p:cNvSpPr>
            <p:nvPr/>
          </p:nvSpPr>
          <p:spPr bwMode="auto">
            <a:xfrm>
              <a:off x="565" y="3523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7" name="Line 122"/>
            <p:cNvSpPr>
              <a:spLocks noChangeShapeType="1"/>
            </p:cNvSpPr>
            <p:nvPr/>
          </p:nvSpPr>
          <p:spPr bwMode="auto">
            <a:xfrm>
              <a:off x="565" y="308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8" name="Line 123"/>
            <p:cNvSpPr>
              <a:spLocks noChangeShapeType="1"/>
            </p:cNvSpPr>
            <p:nvPr/>
          </p:nvSpPr>
          <p:spPr bwMode="auto">
            <a:xfrm>
              <a:off x="565" y="264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19" name="Line 124"/>
            <p:cNvSpPr>
              <a:spLocks noChangeShapeType="1"/>
            </p:cNvSpPr>
            <p:nvPr/>
          </p:nvSpPr>
          <p:spPr bwMode="auto">
            <a:xfrm>
              <a:off x="565" y="220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0" name="Line 125"/>
            <p:cNvSpPr>
              <a:spLocks noChangeShapeType="1"/>
            </p:cNvSpPr>
            <p:nvPr/>
          </p:nvSpPr>
          <p:spPr bwMode="auto">
            <a:xfrm>
              <a:off x="565" y="1762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1" name="Line 126"/>
            <p:cNvSpPr>
              <a:spLocks noChangeShapeType="1"/>
            </p:cNvSpPr>
            <p:nvPr/>
          </p:nvSpPr>
          <p:spPr bwMode="auto">
            <a:xfrm>
              <a:off x="565" y="1321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2" name="Line 127"/>
            <p:cNvSpPr>
              <a:spLocks noChangeShapeType="1"/>
            </p:cNvSpPr>
            <p:nvPr/>
          </p:nvSpPr>
          <p:spPr bwMode="auto">
            <a:xfrm>
              <a:off x="565" y="881"/>
              <a:ext cx="19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3" name="Line 128"/>
            <p:cNvSpPr>
              <a:spLocks noChangeShapeType="1"/>
            </p:cNvSpPr>
            <p:nvPr/>
          </p:nvSpPr>
          <p:spPr bwMode="auto">
            <a:xfrm>
              <a:off x="584" y="3523"/>
              <a:ext cx="4508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4" name="Line 129"/>
            <p:cNvSpPr>
              <a:spLocks noChangeShapeType="1"/>
            </p:cNvSpPr>
            <p:nvPr/>
          </p:nvSpPr>
          <p:spPr bwMode="auto">
            <a:xfrm flipV="1">
              <a:off x="584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5" name="Line 130"/>
            <p:cNvSpPr>
              <a:spLocks noChangeShapeType="1"/>
            </p:cNvSpPr>
            <p:nvPr/>
          </p:nvSpPr>
          <p:spPr bwMode="auto">
            <a:xfrm flipV="1">
              <a:off x="1033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6" name="Line 131"/>
            <p:cNvSpPr>
              <a:spLocks noChangeShapeType="1"/>
            </p:cNvSpPr>
            <p:nvPr/>
          </p:nvSpPr>
          <p:spPr bwMode="auto">
            <a:xfrm flipV="1">
              <a:off x="1481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7" name="Line 132"/>
            <p:cNvSpPr>
              <a:spLocks noChangeShapeType="1"/>
            </p:cNvSpPr>
            <p:nvPr/>
          </p:nvSpPr>
          <p:spPr bwMode="auto">
            <a:xfrm flipV="1">
              <a:off x="1940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8" name="Line 133"/>
            <p:cNvSpPr>
              <a:spLocks noChangeShapeType="1"/>
            </p:cNvSpPr>
            <p:nvPr/>
          </p:nvSpPr>
          <p:spPr bwMode="auto">
            <a:xfrm flipV="1">
              <a:off x="2389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29" name="Line 134"/>
            <p:cNvSpPr>
              <a:spLocks noChangeShapeType="1"/>
            </p:cNvSpPr>
            <p:nvPr/>
          </p:nvSpPr>
          <p:spPr bwMode="auto">
            <a:xfrm flipV="1">
              <a:off x="2838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0" name="Line 135"/>
            <p:cNvSpPr>
              <a:spLocks noChangeShapeType="1"/>
            </p:cNvSpPr>
            <p:nvPr/>
          </p:nvSpPr>
          <p:spPr bwMode="auto">
            <a:xfrm flipV="1">
              <a:off x="3287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1" name="Line 136"/>
            <p:cNvSpPr>
              <a:spLocks noChangeShapeType="1"/>
            </p:cNvSpPr>
            <p:nvPr/>
          </p:nvSpPr>
          <p:spPr bwMode="auto">
            <a:xfrm flipV="1">
              <a:off x="3735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2" name="Line 137"/>
            <p:cNvSpPr>
              <a:spLocks noChangeShapeType="1"/>
            </p:cNvSpPr>
            <p:nvPr/>
          </p:nvSpPr>
          <p:spPr bwMode="auto">
            <a:xfrm flipV="1">
              <a:off x="4194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3" name="Line 138"/>
            <p:cNvSpPr>
              <a:spLocks noChangeShapeType="1"/>
            </p:cNvSpPr>
            <p:nvPr/>
          </p:nvSpPr>
          <p:spPr bwMode="auto">
            <a:xfrm flipV="1">
              <a:off x="4643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4" name="Line 139"/>
            <p:cNvSpPr>
              <a:spLocks noChangeShapeType="1"/>
            </p:cNvSpPr>
            <p:nvPr/>
          </p:nvSpPr>
          <p:spPr bwMode="auto">
            <a:xfrm flipV="1">
              <a:off x="5092" y="3523"/>
              <a:ext cx="1" cy="23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5" name="Line 140"/>
            <p:cNvSpPr>
              <a:spLocks noChangeShapeType="1"/>
            </p:cNvSpPr>
            <p:nvPr/>
          </p:nvSpPr>
          <p:spPr bwMode="auto">
            <a:xfrm>
              <a:off x="808" y="1939"/>
              <a:ext cx="449" cy="8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6" name="Line 141"/>
            <p:cNvSpPr>
              <a:spLocks noChangeShapeType="1"/>
            </p:cNvSpPr>
            <p:nvPr/>
          </p:nvSpPr>
          <p:spPr bwMode="auto">
            <a:xfrm flipV="1">
              <a:off x="1257" y="1646"/>
              <a:ext cx="458" cy="301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7" name="Line 142"/>
            <p:cNvSpPr>
              <a:spLocks noChangeShapeType="1"/>
            </p:cNvSpPr>
            <p:nvPr/>
          </p:nvSpPr>
          <p:spPr bwMode="auto">
            <a:xfrm flipV="1">
              <a:off x="1715" y="1391"/>
              <a:ext cx="449" cy="255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8" name="Line 143"/>
            <p:cNvSpPr>
              <a:spLocks noChangeShapeType="1"/>
            </p:cNvSpPr>
            <p:nvPr/>
          </p:nvSpPr>
          <p:spPr bwMode="auto">
            <a:xfrm>
              <a:off x="2164" y="1391"/>
              <a:ext cx="449" cy="77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39" name="Line 144"/>
            <p:cNvSpPr>
              <a:spLocks noChangeShapeType="1"/>
            </p:cNvSpPr>
            <p:nvPr/>
          </p:nvSpPr>
          <p:spPr bwMode="auto">
            <a:xfrm>
              <a:off x="2613" y="1468"/>
              <a:ext cx="449" cy="2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0" name="Line 145"/>
            <p:cNvSpPr>
              <a:spLocks noChangeShapeType="1"/>
            </p:cNvSpPr>
            <p:nvPr/>
          </p:nvSpPr>
          <p:spPr bwMode="auto">
            <a:xfrm>
              <a:off x="3062" y="1692"/>
              <a:ext cx="449" cy="1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1" name="Line 146"/>
            <p:cNvSpPr>
              <a:spLocks noChangeShapeType="1"/>
            </p:cNvSpPr>
            <p:nvPr/>
          </p:nvSpPr>
          <p:spPr bwMode="auto">
            <a:xfrm>
              <a:off x="3511" y="1816"/>
              <a:ext cx="458" cy="440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2" name="Line 147"/>
            <p:cNvSpPr>
              <a:spLocks noChangeShapeType="1"/>
            </p:cNvSpPr>
            <p:nvPr/>
          </p:nvSpPr>
          <p:spPr bwMode="auto">
            <a:xfrm>
              <a:off x="3969" y="2256"/>
              <a:ext cx="449" cy="224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3" name="Line 148"/>
            <p:cNvSpPr>
              <a:spLocks noChangeShapeType="1"/>
            </p:cNvSpPr>
            <p:nvPr/>
          </p:nvSpPr>
          <p:spPr bwMode="auto">
            <a:xfrm>
              <a:off x="4418" y="2480"/>
              <a:ext cx="449" cy="502"/>
            </a:xfrm>
            <a:prstGeom prst="line">
              <a:avLst/>
            </a:prstGeom>
            <a:noFill/>
            <a:ln w="14288">
              <a:solidFill>
                <a:srgbClr val="000080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4" name="Line 149"/>
            <p:cNvSpPr>
              <a:spLocks noChangeShapeType="1"/>
            </p:cNvSpPr>
            <p:nvPr/>
          </p:nvSpPr>
          <p:spPr bwMode="auto">
            <a:xfrm>
              <a:off x="808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5" name="Freeform 150"/>
            <p:cNvSpPr>
              <a:spLocks/>
            </p:cNvSpPr>
            <p:nvPr/>
          </p:nvSpPr>
          <p:spPr bwMode="auto">
            <a:xfrm>
              <a:off x="1257" y="1321"/>
              <a:ext cx="458" cy="1"/>
            </a:xfrm>
            <a:custGeom>
              <a:avLst/>
              <a:gdLst>
                <a:gd name="T0" fmla="*/ 0 w 458"/>
                <a:gd name="T1" fmla="*/ 0 h 1"/>
                <a:gd name="T2" fmla="*/ 224 w 458"/>
                <a:gd name="T3" fmla="*/ 0 h 1"/>
                <a:gd name="T4" fmla="*/ 458 w 458"/>
                <a:gd name="T5" fmla="*/ 0 h 1"/>
                <a:gd name="T6" fmla="*/ 0 60000 65536"/>
                <a:gd name="T7" fmla="*/ 0 60000 65536"/>
                <a:gd name="T8" fmla="*/ 0 60000 65536"/>
                <a:gd name="T9" fmla="*/ 0 w 458"/>
                <a:gd name="T10" fmla="*/ 0 h 1"/>
                <a:gd name="T11" fmla="*/ 458 w 458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8" h="1">
                  <a:moveTo>
                    <a:pt x="0" y="0"/>
                  </a:moveTo>
                  <a:lnTo>
                    <a:pt x="224" y="0"/>
                  </a:lnTo>
                  <a:lnTo>
                    <a:pt x="458" y="0"/>
                  </a:lnTo>
                </a:path>
              </a:pathLst>
            </a:cu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6" name="Line 151"/>
            <p:cNvSpPr>
              <a:spLocks noChangeShapeType="1"/>
            </p:cNvSpPr>
            <p:nvPr/>
          </p:nvSpPr>
          <p:spPr bwMode="auto">
            <a:xfrm>
              <a:off x="1715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7" name="Line 152"/>
            <p:cNvSpPr>
              <a:spLocks noChangeShapeType="1"/>
            </p:cNvSpPr>
            <p:nvPr/>
          </p:nvSpPr>
          <p:spPr bwMode="auto">
            <a:xfrm>
              <a:off x="2164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8" name="Line 153"/>
            <p:cNvSpPr>
              <a:spLocks noChangeShapeType="1"/>
            </p:cNvSpPr>
            <p:nvPr/>
          </p:nvSpPr>
          <p:spPr bwMode="auto">
            <a:xfrm>
              <a:off x="2613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49" name="Line 154"/>
            <p:cNvSpPr>
              <a:spLocks noChangeShapeType="1"/>
            </p:cNvSpPr>
            <p:nvPr/>
          </p:nvSpPr>
          <p:spPr bwMode="auto">
            <a:xfrm>
              <a:off x="3062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0" name="Freeform 155"/>
            <p:cNvSpPr>
              <a:spLocks/>
            </p:cNvSpPr>
            <p:nvPr/>
          </p:nvSpPr>
          <p:spPr bwMode="auto">
            <a:xfrm>
              <a:off x="3511" y="1321"/>
              <a:ext cx="458" cy="1"/>
            </a:xfrm>
            <a:custGeom>
              <a:avLst/>
              <a:gdLst>
                <a:gd name="T0" fmla="*/ 0 w 458"/>
                <a:gd name="T1" fmla="*/ 0 h 1"/>
                <a:gd name="T2" fmla="*/ 224 w 458"/>
                <a:gd name="T3" fmla="*/ 0 h 1"/>
                <a:gd name="T4" fmla="*/ 458 w 458"/>
                <a:gd name="T5" fmla="*/ 0 h 1"/>
                <a:gd name="T6" fmla="*/ 0 60000 65536"/>
                <a:gd name="T7" fmla="*/ 0 60000 65536"/>
                <a:gd name="T8" fmla="*/ 0 60000 65536"/>
                <a:gd name="T9" fmla="*/ 0 w 458"/>
                <a:gd name="T10" fmla="*/ 0 h 1"/>
                <a:gd name="T11" fmla="*/ 458 w 458"/>
                <a:gd name="T12" fmla="*/ 1 h 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458" h="1">
                  <a:moveTo>
                    <a:pt x="0" y="0"/>
                  </a:moveTo>
                  <a:lnTo>
                    <a:pt x="224" y="0"/>
                  </a:lnTo>
                  <a:lnTo>
                    <a:pt x="458" y="0"/>
                  </a:lnTo>
                </a:path>
              </a:pathLst>
            </a:cu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1" name="Line 156"/>
            <p:cNvSpPr>
              <a:spLocks noChangeShapeType="1"/>
            </p:cNvSpPr>
            <p:nvPr/>
          </p:nvSpPr>
          <p:spPr bwMode="auto">
            <a:xfrm>
              <a:off x="3969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2" name="Line 157"/>
            <p:cNvSpPr>
              <a:spLocks noChangeShapeType="1"/>
            </p:cNvSpPr>
            <p:nvPr/>
          </p:nvSpPr>
          <p:spPr bwMode="auto">
            <a:xfrm>
              <a:off x="4418" y="1321"/>
              <a:ext cx="449" cy="1"/>
            </a:xfrm>
            <a:prstGeom prst="line">
              <a:avLst/>
            </a:prstGeom>
            <a:noFill/>
            <a:ln w="44450">
              <a:solidFill>
                <a:srgbClr val="FF00FF"/>
              </a:solidFill>
              <a:round/>
              <a:headEnd/>
              <a:tailEnd/>
            </a:ln>
          </p:spPr>
          <p:txBody>
            <a:bodyPr/>
            <a:lstStyle/>
            <a:p>
              <a:endParaRPr lang="th-TH"/>
            </a:p>
          </p:txBody>
        </p:sp>
        <p:sp>
          <p:nvSpPr>
            <p:cNvPr id="25653" name="Rectangle 158"/>
            <p:cNvSpPr>
              <a:spLocks noChangeArrowheads="1"/>
            </p:cNvSpPr>
            <p:nvPr/>
          </p:nvSpPr>
          <p:spPr bwMode="auto">
            <a:xfrm>
              <a:off x="2239" y="441"/>
              <a:ext cx="524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Debt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4" name="Rectangle 159"/>
            <p:cNvSpPr>
              <a:spLocks noChangeArrowheads="1"/>
            </p:cNvSpPr>
            <p:nvPr/>
          </p:nvSpPr>
          <p:spPr bwMode="auto">
            <a:xfrm>
              <a:off x="2651" y="441"/>
              <a:ext cx="196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/ 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5" name="Rectangle 160"/>
            <p:cNvSpPr>
              <a:spLocks noChangeArrowheads="1"/>
            </p:cNvSpPr>
            <p:nvPr/>
          </p:nvSpPr>
          <p:spPr bwMode="auto">
            <a:xfrm>
              <a:off x="2744" y="441"/>
              <a:ext cx="327" cy="4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80"/>
                  </a:solidFill>
                  <a:latin typeface="Arial Narrow" pitchFamily="34" charset="0"/>
                  <a:cs typeface="Angsana New" charset="-34"/>
                </a:rPr>
                <a:t>GDP</a:t>
              </a:r>
              <a:endParaRPr lang="en-US" sz="2300" b="1">
                <a:solidFill>
                  <a:srgbClr val="000080"/>
                </a:solidFill>
                <a:latin typeface="Arial Narrow" pitchFamily="34" charset="0"/>
                <a:cs typeface="Angsana New" charset="-34"/>
              </a:endParaRPr>
            </a:p>
            <a:p>
              <a:endParaRPr lang="tr-TR" sz="2800">
                <a:cs typeface="Angsana New" charset="-34"/>
              </a:endParaRPr>
            </a:p>
          </p:txBody>
        </p:sp>
        <p:sp>
          <p:nvSpPr>
            <p:cNvPr id="25656" name="Rectangle 161"/>
            <p:cNvSpPr>
              <a:spLocks noChangeArrowheads="1"/>
            </p:cNvSpPr>
            <p:nvPr/>
          </p:nvSpPr>
          <p:spPr bwMode="auto">
            <a:xfrm>
              <a:off x="892" y="1870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7" name="Rectangle 162"/>
            <p:cNvSpPr>
              <a:spLocks noChangeArrowheads="1"/>
            </p:cNvSpPr>
            <p:nvPr/>
          </p:nvSpPr>
          <p:spPr bwMode="auto">
            <a:xfrm>
              <a:off x="1341" y="1878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57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8" name="Rectangle 163"/>
            <p:cNvSpPr>
              <a:spLocks noChangeArrowheads="1"/>
            </p:cNvSpPr>
            <p:nvPr/>
          </p:nvSpPr>
          <p:spPr bwMode="auto">
            <a:xfrm>
              <a:off x="1491" y="1878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59" name="Rectangle 164"/>
            <p:cNvSpPr>
              <a:spLocks noChangeArrowheads="1"/>
            </p:cNvSpPr>
            <p:nvPr/>
          </p:nvSpPr>
          <p:spPr bwMode="auto">
            <a:xfrm>
              <a:off x="1528" y="1878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0" name="Rectangle 165"/>
            <p:cNvSpPr>
              <a:spLocks noChangeArrowheads="1"/>
            </p:cNvSpPr>
            <p:nvPr/>
          </p:nvSpPr>
          <p:spPr bwMode="auto">
            <a:xfrm>
              <a:off x="1799" y="1576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1" name="Rectangle 166"/>
            <p:cNvSpPr>
              <a:spLocks noChangeArrowheads="1"/>
            </p:cNvSpPr>
            <p:nvPr/>
          </p:nvSpPr>
          <p:spPr bwMode="auto">
            <a:xfrm>
              <a:off x="1949" y="1576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2" name="Rectangle 167"/>
            <p:cNvSpPr>
              <a:spLocks noChangeArrowheads="1"/>
            </p:cNvSpPr>
            <p:nvPr/>
          </p:nvSpPr>
          <p:spPr bwMode="auto">
            <a:xfrm>
              <a:off x="1986" y="1576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3" name="Rectangle 168"/>
            <p:cNvSpPr>
              <a:spLocks noChangeArrowheads="1"/>
            </p:cNvSpPr>
            <p:nvPr/>
          </p:nvSpPr>
          <p:spPr bwMode="auto">
            <a:xfrm>
              <a:off x="2248" y="1321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4" name="Rectangle 169"/>
            <p:cNvSpPr>
              <a:spLocks noChangeArrowheads="1"/>
            </p:cNvSpPr>
            <p:nvPr/>
          </p:nvSpPr>
          <p:spPr bwMode="auto">
            <a:xfrm>
              <a:off x="2398" y="1321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5" name="Rectangle 170"/>
            <p:cNvSpPr>
              <a:spLocks noChangeArrowheads="1"/>
            </p:cNvSpPr>
            <p:nvPr/>
          </p:nvSpPr>
          <p:spPr bwMode="auto">
            <a:xfrm>
              <a:off x="2435" y="1321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2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6" name="Rectangle 171"/>
            <p:cNvSpPr>
              <a:spLocks noChangeArrowheads="1"/>
            </p:cNvSpPr>
            <p:nvPr/>
          </p:nvSpPr>
          <p:spPr bwMode="auto">
            <a:xfrm>
              <a:off x="2697" y="1399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7" name="Rectangle 172"/>
            <p:cNvSpPr>
              <a:spLocks noChangeArrowheads="1"/>
            </p:cNvSpPr>
            <p:nvPr/>
          </p:nvSpPr>
          <p:spPr bwMode="auto">
            <a:xfrm>
              <a:off x="2847" y="1399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8" name="Rectangle 173"/>
            <p:cNvSpPr>
              <a:spLocks noChangeArrowheads="1"/>
            </p:cNvSpPr>
            <p:nvPr/>
          </p:nvSpPr>
          <p:spPr bwMode="auto">
            <a:xfrm>
              <a:off x="2884" y="1399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69" name="Rectangle 174"/>
            <p:cNvSpPr>
              <a:spLocks noChangeArrowheads="1"/>
            </p:cNvSpPr>
            <p:nvPr/>
          </p:nvSpPr>
          <p:spPr bwMode="auto">
            <a:xfrm>
              <a:off x="3146" y="1623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60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0" name="Rectangle 175"/>
            <p:cNvSpPr>
              <a:spLocks noChangeArrowheads="1"/>
            </p:cNvSpPr>
            <p:nvPr/>
          </p:nvSpPr>
          <p:spPr bwMode="auto">
            <a:xfrm>
              <a:off x="3296" y="1623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1" name="Rectangle 176"/>
            <p:cNvSpPr>
              <a:spLocks noChangeArrowheads="1"/>
            </p:cNvSpPr>
            <p:nvPr/>
          </p:nvSpPr>
          <p:spPr bwMode="auto">
            <a:xfrm>
              <a:off x="3333" y="1623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2" name="Rectangle 177"/>
            <p:cNvSpPr>
              <a:spLocks noChangeArrowheads="1"/>
            </p:cNvSpPr>
            <p:nvPr/>
          </p:nvSpPr>
          <p:spPr bwMode="auto">
            <a:xfrm>
              <a:off x="3595" y="1746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3" name="Rectangle 178"/>
            <p:cNvSpPr>
              <a:spLocks noChangeArrowheads="1"/>
            </p:cNvSpPr>
            <p:nvPr/>
          </p:nvSpPr>
          <p:spPr bwMode="auto">
            <a:xfrm>
              <a:off x="3745" y="1746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4" name="Rectangle 179"/>
            <p:cNvSpPr>
              <a:spLocks noChangeArrowheads="1"/>
            </p:cNvSpPr>
            <p:nvPr/>
          </p:nvSpPr>
          <p:spPr bwMode="auto">
            <a:xfrm>
              <a:off x="3782" y="1746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5" name="Rectangle 180"/>
            <p:cNvSpPr>
              <a:spLocks noChangeArrowheads="1"/>
            </p:cNvSpPr>
            <p:nvPr/>
          </p:nvSpPr>
          <p:spPr bwMode="auto">
            <a:xfrm>
              <a:off x="4053" y="2187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6" name="Rectangle 181"/>
            <p:cNvSpPr>
              <a:spLocks noChangeArrowheads="1"/>
            </p:cNvSpPr>
            <p:nvPr/>
          </p:nvSpPr>
          <p:spPr bwMode="auto">
            <a:xfrm>
              <a:off x="4203" y="2187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7" name="Rectangle 182"/>
            <p:cNvSpPr>
              <a:spLocks noChangeArrowheads="1"/>
            </p:cNvSpPr>
            <p:nvPr/>
          </p:nvSpPr>
          <p:spPr bwMode="auto">
            <a:xfrm>
              <a:off x="4241" y="2187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8" name="Rectangle 183"/>
            <p:cNvSpPr>
              <a:spLocks noChangeArrowheads="1"/>
            </p:cNvSpPr>
            <p:nvPr/>
          </p:nvSpPr>
          <p:spPr bwMode="auto">
            <a:xfrm>
              <a:off x="4502" y="2411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51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79" name="Rectangle 184"/>
            <p:cNvSpPr>
              <a:spLocks noChangeArrowheads="1"/>
            </p:cNvSpPr>
            <p:nvPr/>
          </p:nvSpPr>
          <p:spPr bwMode="auto">
            <a:xfrm>
              <a:off x="4652" y="2411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0" name="Rectangle 185"/>
            <p:cNvSpPr>
              <a:spLocks noChangeArrowheads="1"/>
            </p:cNvSpPr>
            <p:nvPr/>
          </p:nvSpPr>
          <p:spPr bwMode="auto">
            <a:xfrm>
              <a:off x="4689" y="2411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1" name="Rectangle 186"/>
            <p:cNvSpPr>
              <a:spLocks noChangeArrowheads="1"/>
            </p:cNvSpPr>
            <p:nvPr/>
          </p:nvSpPr>
          <p:spPr bwMode="auto">
            <a:xfrm>
              <a:off x="4905" y="2913"/>
              <a:ext cx="243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46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2" name="Rectangle 187"/>
            <p:cNvSpPr>
              <a:spLocks noChangeArrowheads="1"/>
            </p:cNvSpPr>
            <p:nvPr/>
          </p:nvSpPr>
          <p:spPr bwMode="auto">
            <a:xfrm>
              <a:off x="5054" y="2913"/>
              <a:ext cx="112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  <a:cs typeface="Angsana New" charset="-34"/>
                </a:rPr>
                <a:t>.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3" name="Rectangle 188"/>
            <p:cNvSpPr>
              <a:spLocks noChangeArrowheads="1"/>
            </p:cNvSpPr>
            <p:nvPr/>
          </p:nvSpPr>
          <p:spPr bwMode="auto">
            <a:xfrm>
              <a:off x="5092" y="2913"/>
              <a:ext cx="159" cy="1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500" b="1">
                  <a:solidFill>
                    <a:srgbClr val="000000"/>
                  </a:solidFill>
                </a:rPr>
                <a:t>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4" name="Rectangle 189"/>
            <p:cNvSpPr>
              <a:spLocks noChangeArrowheads="1"/>
            </p:cNvSpPr>
            <p:nvPr/>
          </p:nvSpPr>
          <p:spPr bwMode="auto">
            <a:xfrm>
              <a:off x="462" y="3500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40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5" name="Rectangle 190"/>
            <p:cNvSpPr>
              <a:spLocks noChangeArrowheads="1"/>
            </p:cNvSpPr>
            <p:nvPr/>
          </p:nvSpPr>
          <p:spPr bwMode="auto">
            <a:xfrm>
              <a:off x="462" y="305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45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6" name="Rectangle 191"/>
            <p:cNvSpPr>
              <a:spLocks noChangeArrowheads="1"/>
            </p:cNvSpPr>
            <p:nvPr/>
          </p:nvSpPr>
          <p:spPr bwMode="auto">
            <a:xfrm>
              <a:off x="462" y="261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50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7" name="Rectangle 192"/>
            <p:cNvSpPr>
              <a:spLocks noChangeArrowheads="1"/>
            </p:cNvSpPr>
            <p:nvPr/>
          </p:nvSpPr>
          <p:spPr bwMode="auto">
            <a:xfrm>
              <a:off x="462" y="217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55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8" name="Rectangle 193"/>
            <p:cNvSpPr>
              <a:spLocks noChangeArrowheads="1"/>
            </p:cNvSpPr>
            <p:nvPr/>
          </p:nvSpPr>
          <p:spPr bwMode="auto">
            <a:xfrm>
              <a:off x="462" y="1739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60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89" name="Rectangle 194"/>
            <p:cNvSpPr>
              <a:spLocks noChangeArrowheads="1"/>
            </p:cNvSpPr>
            <p:nvPr/>
          </p:nvSpPr>
          <p:spPr bwMode="auto">
            <a:xfrm>
              <a:off x="462" y="1298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65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0" name="Rectangle 195"/>
            <p:cNvSpPr>
              <a:spLocks noChangeArrowheads="1"/>
            </p:cNvSpPr>
            <p:nvPr/>
          </p:nvSpPr>
          <p:spPr bwMode="auto">
            <a:xfrm>
              <a:off x="462" y="858"/>
              <a:ext cx="1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>
                  <a:solidFill>
                    <a:srgbClr val="000000"/>
                  </a:solidFill>
                </a:rPr>
                <a:t>70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1" name="Rectangle 196"/>
            <p:cNvSpPr>
              <a:spLocks noChangeArrowheads="1"/>
            </p:cNvSpPr>
            <p:nvPr/>
          </p:nvSpPr>
          <p:spPr bwMode="auto">
            <a:xfrm>
              <a:off x="696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2000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2" name="Rectangle 197"/>
            <p:cNvSpPr>
              <a:spLocks noChangeArrowheads="1"/>
            </p:cNvSpPr>
            <p:nvPr/>
          </p:nvSpPr>
          <p:spPr bwMode="auto">
            <a:xfrm>
              <a:off x="1145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2001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3" name="Rectangle 198"/>
            <p:cNvSpPr>
              <a:spLocks noChangeArrowheads="1"/>
            </p:cNvSpPr>
            <p:nvPr/>
          </p:nvSpPr>
          <p:spPr bwMode="auto">
            <a:xfrm>
              <a:off x="1603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2002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4" name="Rectangle 199"/>
            <p:cNvSpPr>
              <a:spLocks noChangeArrowheads="1"/>
            </p:cNvSpPr>
            <p:nvPr/>
          </p:nvSpPr>
          <p:spPr bwMode="auto">
            <a:xfrm>
              <a:off x="2052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2003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5" name="Rectangle 200"/>
            <p:cNvSpPr>
              <a:spLocks noChangeArrowheads="1"/>
            </p:cNvSpPr>
            <p:nvPr/>
          </p:nvSpPr>
          <p:spPr bwMode="auto">
            <a:xfrm>
              <a:off x="2501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2004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6" name="Rectangle 201"/>
            <p:cNvSpPr>
              <a:spLocks noChangeArrowheads="1"/>
            </p:cNvSpPr>
            <p:nvPr/>
          </p:nvSpPr>
          <p:spPr bwMode="auto">
            <a:xfrm>
              <a:off x="2950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2005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7" name="Rectangle 202"/>
            <p:cNvSpPr>
              <a:spLocks noChangeArrowheads="1"/>
            </p:cNvSpPr>
            <p:nvPr/>
          </p:nvSpPr>
          <p:spPr bwMode="auto">
            <a:xfrm>
              <a:off x="3399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2006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8" name="Rectangle 203"/>
            <p:cNvSpPr>
              <a:spLocks noChangeArrowheads="1"/>
            </p:cNvSpPr>
            <p:nvPr/>
          </p:nvSpPr>
          <p:spPr bwMode="auto">
            <a:xfrm>
              <a:off x="3857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2007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699" name="Rectangle 204"/>
            <p:cNvSpPr>
              <a:spLocks noChangeArrowheads="1"/>
            </p:cNvSpPr>
            <p:nvPr/>
          </p:nvSpPr>
          <p:spPr bwMode="auto">
            <a:xfrm>
              <a:off x="4306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2008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0" name="Rectangle 205"/>
            <p:cNvSpPr>
              <a:spLocks noChangeArrowheads="1"/>
            </p:cNvSpPr>
            <p:nvPr/>
          </p:nvSpPr>
          <p:spPr bwMode="auto">
            <a:xfrm>
              <a:off x="4755" y="3592"/>
              <a:ext cx="271" cy="1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1100">
                  <a:solidFill>
                    <a:srgbClr val="000000"/>
                  </a:solidFill>
                </a:rPr>
                <a:t>2009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1" name="Rectangle 206"/>
            <p:cNvSpPr>
              <a:spLocks noChangeArrowheads="1"/>
            </p:cNvSpPr>
            <p:nvPr/>
          </p:nvSpPr>
          <p:spPr bwMode="auto">
            <a:xfrm>
              <a:off x="2725" y="3785"/>
              <a:ext cx="337" cy="2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2300" b="1">
                  <a:solidFill>
                    <a:srgbClr val="000000"/>
                  </a:solidFill>
                  <a:latin typeface="Arial Narrow" pitchFamily="34" charset="0"/>
                  <a:cs typeface="Angsana New" charset="-34"/>
                </a:rPr>
                <a:t>FY</a:t>
              </a:r>
              <a:endParaRPr lang="tr-TR" sz="2800">
                <a:cs typeface="Angsana New" charset="-34"/>
              </a:endParaRPr>
            </a:p>
          </p:txBody>
        </p:sp>
        <p:sp>
          <p:nvSpPr>
            <p:cNvPr id="25702" name="Rectangle 207"/>
            <p:cNvSpPr>
              <a:spLocks noChangeArrowheads="1"/>
            </p:cNvSpPr>
            <p:nvPr/>
          </p:nvSpPr>
          <p:spPr bwMode="auto">
            <a:xfrm rot="-5400000">
              <a:off x="303" y="2143"/>
              <a:ext cx="131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tr-TR" sz="700" b="1">
                  <a:solidFill>
                    <a:srgbClr val="000000"/>
                  </a:solidFill>
                  <a:cs typeface="Angsana New" charset="-34"/>
                </a:rPr>
                <a:t>(%)</a:t>
              </a:r>
              <a:endParaRPr lang="tr-TR" sz="2800">
                <a:cs typeface="Angsana New" charset="-34"/>
              </a:endParaRPr>
            </a:p>
          </p:txBody>
        </p:sp>
      </p:grpSp>
      <p:sp>
        <p:nvSpPr>
          <p:cNvPr id="25603" name="Text Box 208"/>
          <p:cNvSpPr txBox="1">
            <a:spLocks noChangeArrowheads="1"/>
          </p:cNvSpPr>
          <p:nvPr/>
        </p:nvSpPr>
        <p:spPr bwMode="auto">
          <a:xfrm>
            <a:off x="3505200" y="990600"/>
            <a:ext cx="142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accent2"/>
                </a:solidFill>
                <a:cs typeface="Angsana New" charset="-34"/>
              </a:rPr>
              <a:t>Before FIDF</a:t>
            </a:r>
            <a:endParaRPr lang="tr-TR">
              <a:solidFill>
                <a:schemeClr val="accent2"/>
              </a:solidFill>
              <a:cs typeface="Angsana New" charset="-34"/>
            </a:endParaRPr>
          </a:p>
        </p:txBody>
      </p:sp>
      <p:sp>
        <p:nvSpPr>
          <p:cNvPr id="207" name="Slide Number Placeholder 20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E3A693-E8EB-40CD-B5FE-274136D1E83C}" type="slidenum">
              <a:rPr lang="en-US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286750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5400" b="1" smtClean="0">
                <a:latin typeface="Angsana New" charset="-34"/>
                <a:cs typeface="Angsana New" charset="-34"/>
              </a:rPr>
              <a:t> Fiscal sustainability issue</a:t>
            </a:r>
            <a:endParaRPr lang="en-US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Loss of FIDF = 1.4 trillion baht, to be financed by government  (Financial Institution Development Fund)</a:t>
            </a:r>
            <a:endParaRPr lang="en-US" sz="5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F6BBDF-AF23-456E-B548-4F8FCC0E6A94}" type="slidenum">
              <a:rPr lang="en-US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en-US" sz="4800" b="1" smtClean="0">
                <a:latin typeface="Angsana New" charset="-34"/>
                <a:cs typeface="Angsana New" charset="-34"/>
              </a:rPr>
              <a:t> Fiscal sustainability issue</a:t>
            </a:r>
            <a:endParaRPr lang="en-US" sz="48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quasi-fiscal obligations</a:t>
            </a:r>
            <a:r>
              <a:rPr lang="en-US" sz="4800" b="1" smtClean="0">
                <a:latin typeface="Angsana New" charset="-34"/>
                <a:cs typeface="Angsana New" charset="-34"/>
              </a:rPr>
              <a:t>: extrabudgetary “populist” spending mainly introduced by Thaksin Government</a:t>
            </a:r>
            <a:r>
              <a:rPr lang="th-TH" sz="4800" b="1" smtClean="0">
                <a:latin typeface="Angsana New" charset="-34"/>
                <a:cs typeface="Angsana New" charset="-34"/>
              </a:rPr>
              <a:t>  </a:t>
            </a:r>
            <a:r>
              <a:rPr lang="en-US" sz="4800" b="1" smtClean="0">
                <a:latin typeface="Angsana New" charset="-34"/>
                <a:cs typeface="Angsana New" charset="-34"/>
              </a:rPr>
              <a:t>e.g. housing for the poor, village fund, SME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loans</a:t>
            </a: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Could become budgetary burden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C0939B-DC0B-4033-99D0-56F805EB7BCB}" type="slidenum">
              <a:rPr lang="en-US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2" eaLnBrk="1" hangingPunct="1"/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sustainability defined in 2004</a:t>
            </a:r>
            <a:endParaRPr lang="th-TH" sz="4800" b="1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Public debt/GDP &lt;</a:t>
            </a:r>
            <a:r>
              <a:rPr lang="th-TH" sz="4800" b="1" smtClean="0">
                <a:latin typeface="Angsana New" charset="-34"/>
                <a:cs typeface="Angsana New" charset="-34"/>
              </a:rPr>
              <a:t> 50%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debt payment in budget &lt;</a:t>
            </a:r>
            <a:r>
              <a:rPr lang="th-TH" sz="4800" b="1" smtClean="0">
                <a:latin typeface="Angsana New" charset="-34"/>
                <a:cs typeface="Angsana New" charset="-34"/>
              </a:rPr>
              <a:t>15%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Balanced budget achieved from 2005 onwards</a:t>
            </a:r>
            <a:endParaRPr lang="en-US" sz="48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Capital budget/ total budget &gt;</a:t>
            </a:r>
            <a:r>
              <a:rPr lang="th-TH" sz="4800" b="1" smtClean="0">
                <a:latin typeface="Angsana New" charset="-34"/>
                <a:cs typeface="Angsana New" charset="-34"/>
              </a:rPr>
              <a:t>25%</a:t>
            </a:r>
            <a:endParaRPr lang="en-US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331A09-2D74-4321-8311-2E63077F046F}" type="slidenum">
              <a:rPr lang="en-US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2" eaLnBrk="1" hangingPunct="1"/>
            <a:r>
              <a:rPr lang="th-TH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Fiscal sustainability problem if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too many populist projects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5400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increase social security payments</a:t>
            </a:r>
          </a:p>
          <a:p>
            <a:pPr lvl="3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Low economic growth (&lt; 4.5%)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5400" b="1" smtClean="0">
                <a:latin typeface="Angsana New" charset="-34"/>
                <a:cs typeface="Angsana New" charset="-34"/>
              </a:rPr>
              <a:t> No tax reform</a:t>
            </a:r>
            <a:endParaRPr lang="en-US" sz="5400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7EFB9B-A0B3-4414-A212-565828E19BBD}" type="slidenum">
              <a:rPr lang="en-US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 </a:t>
            </a:r>
            <a:r>
              <a:rPr lang="en-US" sz="5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54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 1997 constitution: fiscal decentralization from central to local government to promote democracy, grassroot participation</a:t>
            </a:r>
            <a:endParaRPr lang="th-TH" sz="5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C3EDB4-560F-4ADD-8B48-FE2AAD01877E}" type="slidenum">
              <a:rPr lang="en-US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Some functions are delegated to local government: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infrastructure e.g. village roads, water supply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protecting natural resources and environment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B931E3-F3C4-413F-B855-B849EAB987D8}" type="slidenum">
              <a:rPr lang="en-US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1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Some functions are delegated to local government: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education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garbage collection</a:t>
            </a:r>
          </a:p>
          <a:p>
            <a:pPr lvl="2" eaLnBrk="1" hangingPunct="1"/>
            <a:r>
              <a:rPr lang="en-US" sz="4400" b="1" smtClean="0">
                <a:latin typeface="Angsana New" charset="-34"/>
                <a:cs typeface="Angsana New" charset="-34"/>
              </a:rPr>
              <a:t> tourism promotion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0341B22-39D0-4D45-B8B7-CAFB0E56152D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48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Target: total budget for local governments to be at least 35% of total central government revenue from FY2007</a:t>
            </a: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onwards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E7FF1-8039-465C-A633-9C64032F0AB9}" type="slidenum">
              <a:rPr lang="en-US"/>
              <a:pPr>
                <a:defRPr/>
              </a:pPr>
              <a:t>37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1210" name="Group 74"/>
          <p:cNvGraphicFramePr>
            <a:graphicFrameLocks noGrp="1"/>
          </p:cNvGraphicFramePr>
          <p:nvPr>
            <p:ph idx="1"/>
          </p:nvPr>
        </p:nvGraphicFramePr>
        <p:xfrm>
          <a:off x="762000" y="1143000"/>
          <a:ext cx="6553200" cy="4953000"/>
        </p:xfrm>
        <a:graphic>
          <a:graphicData uri="http://schemas.openxmlformats.org/drawingml/2006/table">
            <a:tbl>
              <a:tblPr/>
              <a:tblGrid>
                <a:gridCol w="4648200"/>
                <a:gridCol w="1905000"/>
              </a:tblGrid>
              <a:tr h="6191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Revenue items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Mill. baht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1. Total LGO budget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490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,000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Own collection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32,021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Joint collection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114,728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VAT share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64,300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0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th-TH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    </a:t>
                      </a: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Subsidy from central government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D0D0D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278,949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D0D0D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3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2. Total central government revenue</a:t>
                      </a:r>
                      <a:endParaRPr kumimoji="0" lang="tr-TR" sz="3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1,400,000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9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3. </a:t>
                      </a:r>
                      <a:r>
                        <a:rPr kumimoji="0" lang="th-TH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  (1.  </a:t>
                      </a: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/ 2.)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Angsana New" pitchFamily="18" charset="-34"/>
                          <a:cs typeface="Angsana New" pitchFamily="18" charset="-34"/>
                        </a:rPr>
                        <a:t>35.0 %</a:t>
                      </a:r>
                      <a:endParaRPr kumimoji="0" lang="tr-TR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Angsana New" pitchFamily="18" charset="-34"/>
                        <a:cs typeface="Angsana New" pitchFamily="18" charset="-34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E1D1A5-091E-400D-86DD-61038EC3FB53}" type="slidenum">
              <a:rPr lang="en-US"/>
              <a:pPr>
                <a:defRPr/>
              </a:pPr>
              <a:t>38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lvl="1" eaLnBrk="1" hangingPunct="1">
              <a:buFont typeface="Wingdings" pitchFamily="2" charset="2"/>
              <a:buChar char="q"/>
            </a:pPr>
            <a:r>
              <a:rPr lang="th-TH" sz="60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60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Fiscal decentralization</a:t>
            </a:r>
            <a:endParaRPr lang="en-US" sz="6000" smtClean="0">
              <a:solidFill>
                <a:srgbClr val="3333CC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5400" b="1" smtClean="0">
                <a:latin typeface="Angsana New" charset="-34"/>
                <a:cs typeface="Angsana New" charset="-34"/>
              </a:rPr>
              <a:t> </a:t>
            </a:r>
            <a:r>
              <a:rPr lang="en-US" sz="5400" b="1" smtClean="0">
                <a:latin typeface="Angsana New" charset="-34"/>
                <a:cs typeface="Angsana New" charset="-34"/>
              </a:rPr>
              <a:t>Problem: Lack of readiness of LGO to expedite spending</a:t>
            </a:r>
            <a:endParaRPr lang="en-US" sz="5400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In the 2007 constitution, LGO share was reduced to 25% of total central government revenue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9BC8FE-3A66-4106-9641-90AF5518C600}" type="slidenum">
              <a:rPr lang="en-US"/>
              <a:pPr>
                <a:defRPr/>
              </a:pPr>
              <a:t>39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Economic “subprime” recession in 2008-9 reduced tax revenue</a:t>
            </a:r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Government adopted Keynesian policy by increasing spending to relieve suffering and stimulate economy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2BB049-A3CA-4E08-9A4C-CD84E925238C}" type="slidenum">
              <a:rPr lang="en-US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Abhisit’s Government Mid-year 2009 budget increased by over 100 billion baht for (Stimulus Package 1 or SP1) :</a:t>
            </a:r>
            <a:endParaRPr lang="th-TH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  <a:r>
              <a:rPr lang="en-US" sz="3600" b="1" smtClean="0">
                <a:latin typeface="Angsana New" charset="-34"/>
                <a:cs typeface="Angsana New" charset="-34"/>
              </a:rPr>
              <a:t>6 welfare measures: free electricity, water, buses, trains, and lower prices on oil products and LPG</a:t>
            </a:r>
            <a:r>
              <a:rPr lang="th-TH" sz="3600" b="1" smtClean="0">
                <a:latin typeface="Angsana New" charset="-34"/>
                <a:cs typeface="Angsana New" charset="-34"/>
              </a:rPr>
              <a:t> </a:t>
            </a:r>
          </a:p>
          <a:p>
            <a:pPr lvl="3" eaLnBrk="1" hangingPunct="1"/>
            <a:r>
              <a:rPr lang="th-TH" sz="3600" b="1" smtClean="0">
                <a:latin typeface="Angsana New" charset="-34"/>
                <a:cs typeface="Angsana New" charset="-34"/>
              </a:rPr>
              <a:t> 2</a:t>
            </a:r>
            <a:r>
              <a:rPr lang="en-US" sz="3600" b="1" smtClean="0">
                <a:latin typeface="Angsana New" charset="-34"/>
                <a:cs typeface="Angsana New" charset="-34"/>
              </a:rPr>
              <a:t>,000 baht for income less than 20,000 </a:t>
            </a:r>
            <a:r>
              <a:rPr lang="th-TH" sz="3600" b="1" smtClean="0">
                <a:latin typeface="Angsana New" charset="-34"/>
                <a:cs typeface="Angsana New" charset="-34"/>
              </a:rPr>
              <a:t>฿ </a:t>
            </a:r>
            <a:r>
              <a:rPr lang="en-US" sz="3600" b="1" smtClean="0">
                <a:latin typeface="Angsana New" charset="-34"/>
                <a:cs typeface="Angsana New" charset="-34"/>
              </a:rPr>
              <a:t>/month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A9E02B8-4FBE-4EED-8CEE-814F236064A6}" type="slidenum">
              <a:rPr lang="en-US"/>
              <a:pPr>
                <a:defRPr/>
              </a:pPr>
              <a:t>41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b="1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Abhisit’s Government Mid-year 2009 budget increased by over 100 billion baht for (Stimulus Package 1 or SP1) :</a:t>
            </a:r>
            <a:endParaRPr lang="th-TH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3600" b="1" smtClean="0">
                <a:latin typeface="Angsana New" charset="-34"/>
                <a:cs typeface="Angsana New" charset="-34"/>
              </a:rPr>
              <a:t> 500 </a:t>
            </a:r>
            <a:r>
              <a:rPr lang="th-TH" sz="3600" b="1" smtClean="0">
                <a:latin typeface="Angsana New" charset="-34"/>
                <a:cs typeface="Angsana New" charset="-34"/>
              </a:rPr>
              <a:t>฿ </a:t>
            </a:r>
            <a:r>
              <a:rPr lang="en-US" sz="3600" b="1" smtClean="0">
                <a:latin typeface="Angsana New" charset="-34"/>
                <a:cs typeface="Angsana New" charset="-34"/>
              </a:rPr>
              <a:t>monthly allowance for the elderly</a:t>
            </a:r>
          </a:p>
          <a:p>
            <a:pPr lvl="3" eaLnBrk="1" hangingPunct="1"/>
            <a:r>
              <a:rPr lang="en-US" sz="3600" b="1" smtClean="0">
                <a:latin typeface="Angsana New" charset="-34"/>
                <a:cs typeface="Angsana New" charset="-34"/>
              </a:rPr>
              <a:t> Free education extended to 15 years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D634A95-38DF-417F-B709-BE95FDB95B8C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42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SP2 “Strengthening Thailand” or    </a:t>
            </a:r>
            <a:r>
              <a:rPr lang="th-TH" sz="4400" b="1" smtClean="0">
                <a:latin typeface="Angsana New" charset="-34"/>
                <a:cs typeface="Angsana New" charset="-34"/>
              </a:rPr>
              <a:t>“แผนปฏิบัติการไทยเข้มแข็ง” </a:t>
            </a:r>
            <a:r>
              <a:rPr lang="en-US" sz="4400" b="1" smtClean="0">
                <a:latin typeface="Angsana New" charset="-34"/>
                <a:cs typeface="Angsana New" charset="-34"/>
              </a:rPr>
              <a:t>to spend </a:t>
            </a:r>
            <a:r>
              <a:rPr lang="th-TH" sz="4400" b="1" smtClean="0">
                <a:latin typeface="Angsana New" charset="-34"/>
                <a:cs typeface="Angsana New" charset="-34"/>
              </a:rPr>
              <a:t>1.43 </a:t>
            </a:r>
            <a:r>
              <a:rPr lang="en-US" sz="4400" b="1" smtClean="0">
                <a:latin typeface="Angsana New" charset="-34"/>
                <a:cs typeface="Angsana New" charset="-34"/>
              </a:rPr>
              <a:t>trillion baht in</a:t>
            </a:r>
            <a:r>
              <a:rPr lang="th-TH" sz="4400" b="1" smtClean="0">
                <a:latin typeface="Angsana New" charset="-34"/>
                <a:cs typeface="Angsana New" charset="-34"/>
              </a:rPr>
              <a:t> 3 </a:t>
            </a:r>
            <a:r>
              <a:rPr lang="en-US" sz="4400" b="1" smtClean="0">
                <a:latin typeface="Angsana New" charset="-34"/>
                <a:cs typeface="Angsana New" charset="-34"/>
              </a:rPr>
              <a:t>years</a:t>
            </a:r>
            <a:r>
              <a:rPr lang="th-TH" sz="4400" b="1" smtClean="0">
                <a:latin typeface="Angsana New" charset="-34"/>
                <a:cs typeface="Angsana New" charset="-34"/>
              </a:rPr>
              <a:t> (2010 – 2012) </a:t>
            </a:r>
            <a:r>
              <a:rPr lang="en-US" sz="4400" b="1" smtClean="0">
                <a:latin typeface="Angsana New" charset="-34"/>
                <a:cs typeface="Angsana New" charset="-34"/>
              </a:rPr>
              <a:t>to further stimulate the economy and increase competitiveness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C078407-103F-4195-881B-3C6740E5C948}" type="slidenum">
              <a:rPr lang="en-US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To invest mainly in economic infrastructure, e.g. transport, water supply, energy, education, health, etc. (including “creative economy”)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 </a:t>
            </a:r>
            <a:r>
              <a:rPr lang="en-US" sz="4400" b="1" smtClean="0">
                <a:latin typeface="Angsana New" charset="-34"/>
                <a:cs typeface="Angsana New" charset="-34"/>
              </a:rPr>
              <a:t>Need to borrow 800 billion baht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Actual spending much less than planned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7C98C1-0F51-4A93-A0CD-8CA0D1BF8401}" type="slidenum">
              <a:rPr lang="en-US"/>
              <a:pPr>
                <a:defRPr/>
              </a:pPr>
              <a:t>44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</a:p>
          <a:p>
            <a:pPr lvl="2" eaLnBrk="1" hangingPunct="1"/>
            <a:r>
              <a:rPr lang="th-TH" sz="4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solidFill>
                  <a:srgbClr val="3333CC"/>
                </a:solidFill>
                <a:latin typeface="Angsana New" charset="-34"/>
                <a:cs typeface="Angsana New" charset="-34"/>
              </a:rPr>
              <a:t>Budget deficits continued in 2010-2012 and beyond</a:t>
            </a:r>
          </a:p>
          <a:p>
            <a:pPr lvl="2" eaLnBrk="1" hangingPunct="1"/>
            <a:r>
              <a:rPr lang="en-US" sz="4400" b="1" smtClean="0">
                <a:solidFill>
                  <a:srgbClr val="C00000"/>
                </a:solidFill>
                <a:latin typeface="Angsana New" charset="-34"/>
                <a:cs typeface="Angsana New" charset="-34"/>
              </a:rPr>
              <a:t>Public debts are expected to rise and could peak reaching 60% of GDP in 2013/14, and may decline if GDP growth of 5% can be achieved (Study by the Ministry of Finance)</a:t>
            </a:r>
            <a:endParaRPr lang="th-TH" sz="4400" b="1" smtClean="0">
              <a:solidFill>
                <a:srgbClr val="C00000"/>
              </a:solidFill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3E80E1-3AF6-4A22-8EFB-AA4D99D7846C}" type="slidenum">
              <a:rPr lang="en-US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214313"/>
            <a:ext cx="8786812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400" b="1" smtClean="0">
                <a:latin typeface="Angsana New" charset="-34"/>
                <a:cs typeface="Angsana New" charset="-34"/>
              </a:rPr>
              <a:t>Fiscal Sustainability Issue (Again) in the next 10 years:</a:t>
            </a:r>
            <a:endParaRPr lang="th-TH" sz="44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en-US" sz="4000" b="1" smtClean="0">
                <a:latin typeface="Angsana New" charset="-34"/>
                <a:cs typeface="Angsana New" charset="-34"/>
              </a:rPr>
              <a:t>Public Debt/GDP &lt; </a:t>
            </a:r>
            <a:r>
              <a:rPr lang="th-TH" sz="4000" b="1" smtClean="0">
                <a:latin typeface="Angsana New" charset="-34"/>
                <a:cs typeface="Angsana New" charset="-34"/>
              </a:rPr>
              <a:t>50%  </a:t>
            </a:r>
            <a:r>
              <a:rPr lang="th-TH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?)</a:t>
            </a: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Debt repayments/ Budget  &lt; </a:t>
            </a:r>
            <a:r>
              <a:rPr lang="th-TH" sz="4000" b="1" smtClean="0">
                <a:latin typeface="Angsana New" charset="-34"/>
                <a:cs typeface="Angsana New" charset="-34"/>
              </a:rPr>
              <a:t>15%</a:t>
            </a:r>
            <a:endParaRPr lang="en-US" sz="4000" b="1" smtClean="0">
              <a:latin typeface="Angsana New" charset="-34"/>
              <a:cs typeface="Angsana New" charset="-34"/>
            </a:endParaRP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Balance budget 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(?)</a:t>
            </a:r>
          </a:p>
          <a:p>
            <a:pPr lvl="3" eaLnBrk="1" hangingPunct="1"/>
            <a:r>
              <a:rPr lang="th-TH" sz="4000" b="1" smtClean="0">
                <a:latin typeface="Angsana New" charset="-34"/>
                <a:cs typeface="Angsana New" charset="-34"/>
              </a:rPr>
              <a:t> </a:t>
            </a:r>
            <a:r>
              <a:rPr lang="en-US" sz="4000" b="1" smtClean="0">
                <a:latin typeface="Angsana New" charset="-34"/>
                <a:cs typeface="Angsana New" charset="-34"/>
              </a:rPr>
              <a:t>Capital expenditure/ total budget not less than</a:t>
            </a:r>
            <a:r>
              <a:rPr lang="th-TH" sz="4000" b="1" smtClean="0">
                <a:latin typeface="Angsana New" charset="-34"/>
                <a:cs typeface="Angsana New" charset="-34"/>
              </a:rPr>
              <a:t> 25%  </a:t>
            </a:r>
            <a:r>
              <a:rPr lang="en-US" sz="40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(?)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4DC6D-F462-4621-B359-2D72FDE259BE}" type="slidenum">
              <a:rPr lang="en-US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54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4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2" eaLnBrk="1" hangingPunct="1"/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Study by Dr. Porametee Vimolsiri</a:t>
            </a:r>
          </a:p>
          <a:p>
            <a:pPr lvl="2" eaLnBrk="1" hangingPunct="1"/>
            <a:r>
              <a:rPr lang="en-US" sz="4800" b="1" smtClean="0">
                <a:latin typeface="Angsana New" charset="-34"/>
                <a:cs typeface="Angsana New" charset="-34"/>
              </a:rPr>
              <a:t> Fiscal Sustainability Issue in the future under three scenarios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71D110-09F1-42E0-96CB-AC9D5D8C2383}" type="slidenum">
              <a:rPr lang="en-US"/>
              <a:pPr>
                <a:defRPr/>
              </a:pPr>
              <a:t>48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C8D6B6-BCF8-4F2B-9F59-14EB6C4070D8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pic>
        <p:nvPicPr>
          <p:cNvPr id="450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9075"/>
            <a:ext cx="91440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E3BC52-6EE0-4489-8CBF-973FD6E15850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460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219075"/>
            <a:ext cx="88773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9107E2-918C-4413-93E0-5050DCC51753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  <p:pic>
        <p:nvPicPr>
          <p:cNvPr id="471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0"/>
            <a:ext cx="88582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TextBox 3"/>
          <p:cNvSpPr txBox="1">
            <a:spLocks noChangeArrowheads="1"/>
          </p:cNvSpPr>
          <p:nvPr/>
        </p:nvSpPr>
        <p:spPr bwMode="auto">
          <a:xfrm>
            <a:off x="428625" y="4000500"/>
            <a:ext cx="8570913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Thai capital expenditure as % of GDP </a:t>
            </a: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far below average of 7.7% for Asian developing </a:t>
            </a:r>
          </a:p>
          <a:p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countries;</a:t>
            </a:r>
          </a:p>
          <a:p>
            <a:r>
              <a:rPr lang="en-US" sz="32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and below the Thai average of 4.31% </a:t>
            </a:r>
          </a:p>
          <a:p>
            <a:r>
              <a:rPr lang="en-US" sz="3200" b="1">
                <a:solidFill>
                  <a:srgbClr val="3333CC"/>
                </a:solidFill>
                <a:latin typeface="Times New Roman" pitchFamily="18" charset="0"/>
                <a:cs typeface="Times New Roman" pitchFamily="18" charset="0"/>
              </a:rPr>
              <a:t>in 2000 - 2007</a:t>
            </a:r>
            <a:endParaRPr lang="th-TH" sz="3200" b="1">
              <a:solidFill>
                <a:srgbClr val="33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th-TH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Tradeoff between fiscal discipline and capital spending by government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latin typeface="Angsana New" charset="-34"/>
                <a:cs typeface="Angsana New" charset="-34"/>
              </a:rPr>
              <a:t>Policy suggestions: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Use more “fiscal  space”– more taxes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More revenue collected by local administration</a:t>
            </a:r>
            <a:endParaRPr lang="th-TH" sz="44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A462C2-5AAC-496C-BBA2-A7DE29C1A41C}" type="slidenum">
              <a:rPr lang="en-US"/>
              <a:pPr>
                <a:defRPr/>
              </a:pPr>
              <a:t>52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ontent Placeholder 2"/>
          <p:cNvSpPr>
            <a:spLocks noGrp="1"/>
          </p:cNvSpPr>
          <p:nvPr>
            <p:ph idx="1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th-TH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Role of Fiscal Policy in the subprime crisis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latin typeface="Angsana New" charset="-34"/>
                <a:cs typeface="Angsana New" charset="-34"/>
              </a:rPr>
              <a:t>Policy suggestions: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4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increase expenditure efficiency </a:t>
            </a:r>
          </a:p>
          <a:p>
            <a:pPr lvl="2" eaLnBrk="1" hangingPunct="1">
              <a:buFont typeface="Angsana New" charset="-34"/>
              <a:buChar char="›"/>
            </a:pPr>
            <a:r>
              <a:rPr lang="en-US" sz="4800" b="1" smtClean="0">
                <a:latin typeface="Angsana New" charset="-34"/>
                <a:cs typeface="Angsana New" charset="-34"/>
              </a:rPr>
              <a:t> More fiscal consideration for some   medium-term issues, e.g. aging population, climate changes, and public service obligations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6A4C60-93E7-4443-93C4-0B3B9CB5AA81}" type="slidenum">
              <a:rPr lang="en-US"/>
              <a:pPr>
                <a:defRPr/>
              </a:pPr>
              <a:t>53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990000"/>
                </a:solidFill>
                <a:latin typeface="Angsana New" charset="-34"/>
                <a:cs typeface="Angsana New" charset="-34"/>
              </a:rPr>
              <a:t>Increasing budget burden from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400" b="1" smtClean="0">
                <a:latin typeface="Angsana New" charset="-34"/>
                <a:cs typeface="Angsana New" charset="-34"/>
              </a:rPr>
              <a:t>  </a:t>
            </a:r>
            <a:r>
              <a:rPr lang="en-US" sz="4800" b="1" smtClean="0">
                <a:latin typeface="Angsana New" charset="-34"/>
                <a:cs typeface="Angsana New" charset="-34"/>
              </a:rPr>
              <a:t>The big flood in 2011, remedy and prevention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Populist policy by the Yingluck Gov’t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586F021-4107-4C7A-ACFC-94A2A0DF4F59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54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No clear plan for tax reform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400" b="1" smtClean="0">
                <a:latin typeface="Angsana New" charset="-34"/>
                <a:cs typeface="Angsana New" charset="-34"/>
              </a:rPr>
              <a:t>  </a:t>
            </a:r>
            <a:r>
              <a:rPr lang="en-US" sz="4800" b="1" smtClean="0">
                <a:latin typeface="Angsana New" charset="-34"/>
                <a:cs typeface="Angsana New" charset="-34"/>
              </a:rPr>
              <a:t>The new land &amp; building tax?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Higher VAT rate?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Excise taxes?</a:t>
            </a: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DDAAF4D-50F5-4753-A482-4910A96BD3AB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55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Content Placeholder 2"/>
          <p:cNvSpPr>
            <a:spLocks noGrp="1"/>
          </p:cNvSpPr>
          <p:nvPr>
            <p:ph idx="4294967295"/>
          </p:nvPr>
        </p:nvSpPr>
        <p:spPr>
          <a:xfrm>
            <a:off x="428625" y="428625"/>
            <a:ext cx="8501063" cy="6143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q"/>
            </a:pPr>
            <a:r>
              <a:rPr lang="en-US" sz="4800" b="1" smtClean="0">
                <a:solidFill>
                  <a:srgbClr val="FF0000"/>
                </a:solidFill>
                <a:latin typeface="Angsana New" charset="-34"/>
                <a:cs typeface="Angsana New" charset="-34"/>
              </a:rPr>
              <a:t> Fiscal Policy after the big flood in 2011</a:t>
            </a:r>
            <a:endParaRPr lang="en-US" sz="4000" smtClean="0">
              <a:solidFill>
                <a:srgbClr val="FF0000"/>
              </a:solidFill>
              <a:latin typeface="Angsana New" charset="-34"/>
              <a:cs typeface="Angsana New" charset="-34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sz="4800" b="1" smtClean="0">
                <a:solidFill>
                  <a:srgbClr val="000099"/>
                </a:solidFill>
                <a:latin typeface="Angsana New" charset="-34"/>
                <a:cs typeface="Angsana New" charset="-34"/>
              </a:rPr>
              <a:t>No clear plan for tax reform</a:t>
            </a:r>
          </a:p>
          <a:p>
            <a:pPr lvl="2" eaLnBrk="1" hangingPunct="1">
              <a:buFont typeface="Wingdings" pitchFamily="2" charset="2"/>
              <a:buChar char="v"/>
            </a:pPr>
            <a:r>
              <a:rPr lang="en-US" sz="4800" b="1" smtClean="0">
                <a:latin typeface="Angsana New" charset="-34"/>
                <a:cs typeface="Angsana New" charset="-34"/>
              </a:rPr>
              <a:t> Reduced corporate tax rates result in more tax income?</a:t>
            </a:r>
            <a:endParaRPr lang="th-TH" sz="4800" b="1" smtClean="0">
              <a:latin typeface="Angsana New" charset="-34"/>
              <a:cs typeface="Angsana New" charset="-34"/>
            </a:endParaRPr>
          </a:p>
          <a:p>
            <a:pPr lvl="2" eaLnBrk="1" hangingPunct="1">
              <a:buFont typeface="Wingdings" pitchFamily="2" charset="2"/>
              <a:buChar char="v"/>
            </a:pPr>
            <a:r>
              <a:rPr lang="th-TH" sz="4800" b="1" smtClean="0">
                <a:latin typeface="Angsana New" charset="-34"/>
                <a:cs typeface="Angsana New" charset="-34"/>
              </a:rPr>
              <a:t> </a:t>
            </a:r>
            <a:r>
              <a:rPr lang="en-US" sz="4800" b="1" smtClean="0">
                <a:latin typeface="Angsana New" charset="-34"/>
                <a:cs typeface="Angsana New" charset="-34"/>
              </a:rPr>
              <a:t>Wider tax base for personal income tax?</a:t>
            </a:r>
            <a:endParaRPr lang="th-TH" sz="4800" b="1" smtClean="0">
              <a:latin typeface="Angsana New" charset="-34"/>
              <a:cs typeface="Angsana New" charset="-34"/>
            </a:endParaRPr>
          </a:p>
        </p:txBody>
      </p:sp>
      <p:sp>
        <p:nvSpPr>
          <p:cNvPr id="4" name="Slide Number Placeholder 3"/>
          <p:cNvSpPr txBox="1">
            <a:spLocks noGrp="1"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43108DE-BAC8-4E41-A913-3E0A9274B101}" type="slidenum">
              <a:rPr lang="en-US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56</a:t>
            </a:fld>
            <a:endParaRPr lang="en-US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929</TotalTime>
  <Words>1518</Words>
  <Application>Microsoft Office PowerPoint</Application>
  <PresentationFormat>On-screen Show (4:3)</PresentationFormat>
  <Paragraphs>446</Paragraphs>
  <Slides>56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6" baseType="lpstr">
      <vt:lpstr>Arial</vt:lpstr>
      <vt:lpstr>Calibri</vt:lpstr>
      <vt:lpstr>Angsana New</vt:lpstr>
      <vt:lpstr>Times New Roman</vt:lpstr>
      <vt:lpstr>Cordia New</vt:lpstr>
      <vt:lpstr>Wingdings</vt:lpstr>
      <vt:lpstr>Courier New</vt:lpstr>
      <vt:lpstr>Arial Narrow</vt:lpstr>
      <vt:lpstr>Office Theme</vt:lpstr>
      <vt:lpstr>Microsoft Office Excel Worksheet</vt:lpstr>
      <vt:lpstr>Fiscal policy in Thailand</vt:lpstr>
      <vt:lpstr>Reference</vt:lpstr>
      <vt:lpstr>Reference</vt:lpstr>
      <vt:lpstr>เอกสารอ้างอิง </vt:lpstr>
      <vt:lpstr>Outline</vt:lpstr>
      <vt:lpstr>Policy Tools</vt:lpstr>
      <vt:lpstr>Policy Tools</vt:lpstr>
      <vt:lpstr>Policy Tools</vt:lpstr>
      <vt:lpstr>Policy Tools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นโยบายการคลังของไทย</dc:title>
  <dc:creator>Praipol</dc:creator>
  <cp:lastModifiedBy>WincoolV5</cp:lastModifiedBy>
  <cp:revision>63</cp:revision>
  <dcterms:created xsi:type="dcterms:W3CDTF">2007-10-07T04:31:49Z</dcterms:created>
  <dcterms:modified xsi:type="dcterms:W3CDTF">2012-03-26T08:44:25Z</dcterms:modified>
</cp:coreProperties>
</file>