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528" y="-1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9/22/17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Development Macroeconomics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Discussion Week 6</a:t>
            </a:r>
          </a:p>
          <a:p>
            <a:r>
              <a:rPr lang="en-US" sz="2600" dirty="0" err="1" smtClean="0"/>
              <a:t>Sussangkarn</a:t>
            </a:r>
            <a:r>
              <a:rPr lang="en-US" sz="2600" dirty="0" smtClean="0"/>
              <a:t> and </a:t>
            </a:r>
            <a:r>
              <a:rPr lang="en-US" sz="2600" dirty="0" err="1" smtClean="0"/>
              <a:t>Nikomborirka</a:t>
            </a:r>
            <a:endParaRPr lang="en-US" sz="2600" dirty="0" smtClean="0"/>
          </a:p>
          <a:p>
            <a:r>
              <a:rPr lang="en-US" dirty="0" smtClean="0"/>
              <a:t>Thailand’s Long Term Growth: Aspiration, Reality and Challenges</a:t>
            </a:r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Round 1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6171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Explain the 6 factors that supported Thailand’s growth from 1960 to 1985. </a:t>
            </a:r>
            <a:r>
              <a:rPr lang="en-US" sz="2400" dirty="0" smtClean="0"/>
              <a:t>(pp. 26-28</a:t>
            </a:r>
            <a:r>
              <a:rPr lang="en-US" sz="2400" dirty="0" smtClean="0"/>
              <a:t>)</a:t>
            </a:r>
          </a:p>
          <a:p>
            <a:pPr lvl="1"/>
            <a:r>
              <a:rPr lang="en-US" sz="2000" dirty="0" smtClean="0"/>
              <a:t>Political stability, macroeconomic stability, agricultural resources, human capital, social cohesion, relationship with foreigners </a:t>
            </a:r>
            <a:endParaRPr lang="en-US" dirty="0"/>
          </a:p>
          <a:p>
            <a:r>
              <a:rPr lang="en-US" dirty="0" smtClean="0"/>
              <a:t>What was the main downside of the growth process during this period? </a:t>
            </a:r>
            <a:r>
              <a:rPr lang="en-US" sz="2400" dirty="0" smtClean="0"/>
              <a:t>(pp. 28-29</a:t>
            </a:r>
            <a:r>
              <a:rPr lang="en-US" sz="2400" dirty="0" smtClean="0"/>
              <a:t>)</a:t>
            </a:r>
          </a:p>
          <a:p>
            <a:pPr lvl="1"/>
            <a:r>
              <a:rPr lang="en-US" sz="2000" dirty="0" smtClean="0"/>
              <a:t>Inequality: between regions, between rich and poor, in the education system</a:t>
            </a:r>
            <a:endParaRPr lang="en-US" dirty="0"/>
          </a:p>
          <a:p>
            <a:r>
              <a:rPr lang="en-US" dirty="0"/>
              <a:t>Do you see any contradiction in the discussion of human capital (education)</a:t>
            </a:r>
            <a:r>
              <a:rPr lang="en-US" dirty="0" smtClean="0"/>
              <a:t>? </a:t>
            </a:r>
            <a:r>
              <a:rPr lang="en-US" sz="2400" dirty="0" smtClean="0"/>
              <a:t>(pp. 27-28</a:t>
            </a:r>
            <a:r>
              <a:rPr lang="en-US" sz="2400" dirty="0" smtClean="0"/>
              <a:t>)</a:t>
            </a:r>
          </a:p>
          <a:p>
            <a:pPr lvl="1"/>
            <a:r>
              <a:rPr lang="en-US" sz="2000" dirty="0" smtClean="0"/>
              <a:t>Education contributed to growth in the 1960-1085 (p. 27) period but then is seen as weakness and a disadvantage (bottom of p 28-top p. 29). Little bit contradictory, however, it appears the paper is talking about the benefits of universal primary education first and then latter the weakness of secondary education.  </a:t>
            </a:r>
            <a:endParaRPr lang="en-US" sz="2000" dirty="0"/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Round 2</a:t>
            </a:r>
            <a:r>
              <a:rPr lang="en-US" sz="4000" dirty="0" smtClean="0"/>
              <a:t> </a:t>
            </a:r>
            <a:br>
              <a:rPr lang="en-US" sz="4000" dirty="0" smtClean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What caused the high-growth period from 1985 to 1996? </a:t>
            </a:r>
            <a:r>
              <a:rPr lang="en-US" sz="2600" dirty="0" smtClean="0"/>
              <a:t>(p. 29</a:t>
            </a:r>
            <a:r>
              <a:rPr lang="en-US" sz="2600" dirty="0" smtClean="0"/>
              <a:t>)</a:t>
            </a:r>
          </a:p>
          <a:p>
            <a:pPr lvl="1"/>
            <a:r>
              <a:rPr lang="en-US" sz="2900" dirty="0" smtClean="0"/>
              <a:t>FDI, in part caused by Plaza Accords which made the yen appreciate. Japanese and other countries in NE Asia looked for lower cost production sites. </a:t>
            </a:r>
            <a:endParaRPr lang="en-US" sz="2900" dirty="0"/>
          </a:p>
          <a:p>
            <a:r>
              <a:rPr lang="en-US" dirty="0" smtClean="0"/>
              <a:t>What problem was beginning to develop? </a:t>
            </a:r>
            <a:r>
              <a:rPr lang="en-US" sz="2600" dirty="0" smtClean="0"/>
              <a:t>(pp. 30-31)</a:t>
            </a:r>
          </a:p>
          <a:p>
            <a:pPr lvl="1"/>
            <a:r>
              <a:rPr lang="en-US" dirty="0" smtClean="0"/>
              <a:t>In addition to FDI, there was a large inflow of short-term finance (loans, investment in stock market and real estate) and then a panic and the flight of this finance causing a financial and balance of payments/currency crisis. Needed to have a large devaluation.  </a:t>
            </a:r>
            <a:endParaRPr lang="en-US" dirty="0"/>
          </a:p>
          <a:p>
            <a:r>
              <a:rPr lang="en-US" dirty="0"/>
              <a:t>In the years following the AFC, why has growth (and investment, Fig. 2) not rebounded? Why </a:t>
            </a:r>
            <a:r>
              <a:rPr lang="en-US" dirty="0" smtClean="0"/>
              <a:t>has Thailand become the </a:t>
            </a:r>
            <a:r>
              <a:rPr lang="en-US" dirty="0"/>
              <a:t>“sick man” of ASEAN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Political instability (coups and red/yellow shirt protests) which may be scaring off investors; floods in 2011 which disrupted production, damaged factories and may have created a perception among investors that it could happen again. Inability to attract investment in higher value goods production. Possibly also weak human capital.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/>
              <a:t>Round </a:t>
            </a:r>
            <a:r>
              <a:rPr lang="en-US" sz="4000" dirty="0" smtClean="0"/>
              <a:t>3 </a:t>
            </a:r>
            <a:br>
              <a:rPr lang="en-US" sz="4000" dirty="0" smtClean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dirty="0" smtClean="0"/>
              <a:t>The authors suggest a “big push” may be needed.  What type of push are they talking about? </a:t>
            </a:r>
            <a:r>
              <a:rPr lang="en-US" sz="2400" dirty="0" smtClean="0"/>
              <a:t>(p. 35</a:t>
            </a:r>
            <a:r>
              <a:rPr lang="en-US" sz="2400" dirty="0" smtClean="0"/>
              <a:t>)</a:t>
            </a:r>
          </a:p>
          <a:p>
            <a:pPr lvl="1"/>
            <a:r>
              <a:rPr lang="en-US" sz="2000" dirty="0" smtClean="0"/>
              <a:t>Large scale investment. Both private and public. Public investment in infrastructure, notably rail development and links to Laos and China. </a:t>
            </a:r>
            <a:endParaRPr lang="en-US" sz="2800" dirty="0"/>
          </a:p>
          <a:p>
            <a:r>
              <a:rPr lang="en-US" sz="2800" dirty="0" smtClean="0"/>
              <a:t>Further in the paper </a:t>
            </a:r>
            <a:r>
              <a:rPr lang="en-US" sz="2400" dirty="0" smtClean="0"/>
              <a:t>(p. 37)</a:t>
            </a:r>
            <a:r>
              <a:rPr lang="en-US" sz="2800" dirty="0" smtClean="0"/>
              <a:t>, the authors write: “</a:t>
            </a:r>
            <a:r>
              <a:rPr lang="is-IS" sz="2800" dirty="0" smtClean="0"/>
              <a:t>…</a:t>
            </a:r>
            <a:r>
              <a:rPr lang="en-US" sz="2800" dirty="0" smtClean="0"/>
              <a:t>with rising wages, Thailand can never hope to regain its competitiveness in labor-intensive exports</a:t>
            </a:r>
            <a:r>
              <a:rPr lang="is-IS" sz="2800" dirty="0" smtClean="0"/>
              <a:t>…</a:t>
            </a:r>
            <a:r>
              <a:rPr lang="en-US" sz="2800" dirty="0" smtClean="0"/>
              <a:t>”.  And there is a lack of new investment </a:t>
            </a:r>
            <a:r>
              <a:rPr lang="en-US" sz="2400" dirty="0" smtClean="0"/>
              <a:t>(Fig. 2)</a:t>
            </a:r>
            <a:r>
              <a:rPr lang="en-US" sz="2800" dirty="0" smtClean="0"/>
              <a:t>.  What might this suggest</a:t>
            </a:r>
            <a:r>
              <a:rPr lang="en-US" sz="2800" dirty="0" smtClean="0"/>
              <a:t>?</a:t>
            </a:r>
          </a:p>
          <a:p>
            <a:pPr lvl="1"/>
            <a:r>
              <a:rPr lang="en-US" sz="2400" dirty="0" smtClean="0"/>
              <a:t>Middle income trap (although the authors don’t like that term)</a:t>
            </a:r>
            <a:endParaRPr lang="en-US" sz="2400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923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497</Words>
  <Application>Microsoft Macintosh PowerPoint</Application>
  <PresentationFormat>On-screen Show (4:3)</PresentationFormat>
  <Paragraphs>36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Development Macroeconomics</vt:lpstr>
      <vt:lpstr> Round 1  </vt:lpstr>
      <vt:lpstr> Round 2  </vt:lpstr>
      <vt:lpstr> Round 3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31</cp:revision>
  <cp:lastPrinted>2017-09-01T01:36:23Z</cp:lastPrinted>
  <dcterms:created xsi:type="dcterms:W3CDTF">2016-08-17T11:19:23Z</dcterms:created>
  <dcterms:modified xsi:type="dcterms:W3CDTF">2017-09-22T07:04:44Z</dcterms:modified>
</cp:coreProperties>
</file>