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53" r:id="rId2"/>
    <p:sldId id="263" r:id="rId3"/>
    <p:sldId id="354" r:id="rId4"/>
    <p:sldId id="355" r:id="rId5"/>
    <p:sldId id="278" r:id="rId6"/>
    <p:sldId id="356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F15872-934C-433F-868F-3715D0AD5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FDFD3-91BB-4C1B-BF5E-44F3266BE2B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A7EC22AB-425D-4E10-B22A-22A54FF4C502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F3E7E5-B185-4FD8-A499-BE9DA53148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41D580-3B1B-488C-880E-8BF1E53C0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126D-1ADE-4F56-9127-186FF3066B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A48C0-7D94-4402-956A-A8E70F88F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97E2A2D-E216-4FEE-BFE8-5151C4FB348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7E2A2D-E216-4FEE-BFE8-5151C4FB3488}" type="slidenum">
              <a:rPr lang="en-US" altLang="th-TH" smtClean="0"/>
              <a:pPr/>
              <a:t>5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158307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7904-1749-4C3C-A22E-585A63BC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A9B2-67D4-4D22-8A61-47EC2CD63B6C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2E07D-7004-428A-ABE2-9B3245F7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50C2E-FD55-42C9-8370-3EB574F7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41A4-8FF6-4F78-846F-0B0E7BF985F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964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6DDD3-5DFA-4665-B39D-94033C1E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D9FA7-CD91-4940-A0DF-2D229BB4753E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BDD43-07B2-4A55-A5B4-4F4B5466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6985-E86A-41A7-B5B6-08BA39BD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2936F-16F4-4C4F-BF56-41A2A62709D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0507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336D0-824B-4ECF-BDEC-7A17960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897A-9F7D-447F-BFC9-504082B58CBC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D9F83-B93A-4068-8E58-5A2E84AB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80FAD-09D0-4A99-B6B5-A8543B91B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8346C-56C8-41B4-B0B8-A7149D9D896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9539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4C2B82-740A-4907-B725-16B79AC1F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A5EA-E9C0-4F45-88EF-61BE77C550CF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245BB0-6157-4CE4-B998-C129C440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B1E77-8016-4180-96B7-47DF5B4C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6F740-E861-4BF2-BBEB-FEF915AC9C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5406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A4FAB0-4775-49DF-9B82-CBB0A5F1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B13-E021-4537-91C5-F4BC8BB46F05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430CA9-E484-4BAE-BEBB-4A0E13B1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2620B-86C0-49CE-9D96-873D0C79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FBADA-FB60-43BB-B67D-261A3BFFA72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5172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D1D659-8D9E-4D15-AA75-829FCF397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558EF-4876-48BF-A2CF-F036222BD63E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E281DA-7FC2-4E83-9290-EB4E385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C661E5-171F-40E0-8FB1-30E9BB7F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08465-571A-4730-B6D6-4E2C092F546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38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6BA1DB-A0B8-4383-92DC-A410D4ED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FA2F-CD6D-4603-8E00-35600D233F42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A11A28-4415-451A-B032-BAECF52A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073F4E-E9E5-4FD1-B7FE-BCAB8C3D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D3CCA-244A-40A9-80FC-0C04A503EED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1957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D3AC33-FE52-4424-948F-7A34862B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002C6-DEC0-4FBE-A08C-C2C3228F7C76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B3D90-2757-4797-B09E-217C2AAF1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69BB8B-2B5E-492F-AB63-5B80FAC5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46AD4-91DA-415C-A4A8-2227F63A95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750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5EA494-3A24-462D-A47E-18BAC65A3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4842-9F64-41C4-A4F5-ABBBA9C38C91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43D67D-4647-4CE1-93EA-2CF2CA60A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217C1-EFEB-4537-8713-C3B6ADDE4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4B53-4725-4E70-96B8-38D7B9638DA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0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03417-E6D0-46C6-9439-9BABD2DBE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1AA6-4177-4A19-A18E-33B08162A9DA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9922D-FA45-4735-99E2-0518C7BB8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220-C460-40B8-A718-04632801F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F9C5F-85B2-4ABA-AE5C-AFA853D6578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7707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22A44-4321-4030-BB14-676ECDE61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6DC13-8713-4EA2-89CD-B059D391E49F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2CDA-F300-4040-BA2F-6BA7EB515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884C-A1D3-41C0-A127-D5F42AD6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9E6E7-2A59-4442-B161-E973614EACE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7392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Placeholder 1">
            <a:extLst>
              <a:ext uri="{FF2B5EF4-FFF2-40B4-BE49-F238E27FC236}">
                <a16:creationId xmlns:a16="http://schemas.microsoft.com/office/drawing/2014/main" id="{4B2F32B2-BE71-4000-B1EC-BB87DFE8AC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66563" name="Text Placeholder 2">
            <a:extLst>
              <a:ext uri="{FF2B5EF4-FFF2-40B4-BE49-F238E27FC236}">
                <a16:creationId xmlns:a16="http://schemas.microsoft.com/office/drawing/2014/main" id="{742A20BA-FC32-4BC4-BFB2-DD61A44169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ADE55-0BB1-47B7-B0BD-60453A4B8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85DCC36-64B7-4BF6-8C9D-B15D26A07D25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D2EC-9419-4A19-BBC8-0FAF8AE61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FAC8A-6DBC-4200-9CF4-8862B32CF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9A198FD-0912-492A-9EDE-331544F4BB22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Monopolistic Competition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13)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11 Part 4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Monopolistic Competition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u="sng" dirty="0">
                <a:latin typeface="+mj-lt"/>
              </a:rPr>
              <a:t>Assumptions</a:t>
            </a:r>
          </a:p>
          <a:p>
            <a:pPr marL="457200" indent="-457200" eaLnBrk="1" hangingPunct="1">
              <a:buFont typeface="+mj-lt"/>
              <a:buAutoNum type="arabicParenR"/>
            </a:pPr>
            <a:r>
              <a:rPr lang="en-US" altLang="th-TH" sz="2400" dirty="0">
                <a:latin typeface="+mj-lt"/>
              </a:rPr>
              <a:t>Many Buyers</a:t>
            </a:r>
          </a:p>
          <a:p>
            <a:pPr marL="457200" indent="-457200" eaLnBrk="1" hangingPunct="1">
              <a:buFont typeface="+mj-lt"/>
              <a:buAutoNum type="arabicParenR"/>
            </a:pPr>
            <a:r>
              <a:rPr lang="en-US" altLang="th-TH" sz="2400" dirty="0">
                <a:latin typeface="+mj-lt"/>
              </a:rPr>
              <a:t>Many Sellers</a:t>
            </a:r>
          </a:p>
          <a:p>
            <a:pPr marL="457200" indent="-457200" eaLnBrk="1" hangingPunct="1">
              <a:buFont typeface="+mj-lt"/>
              <a:buAutoNum type="arabicParenR"/>
            </a:pPr>
            <a:r>
              <a:rPr lang="en-US" altLang="th-TH" sz="2400" dirty="0">
                <a:latin typeface="+mj-lt"/>
              </a:rPr>
              <a:t>Free entry and Exit</a:t>
            </a:r>
          </a:p>
          <a:p>
            <a:pPr marL="457200" indent="-457200" eaLnBrk="1" hangingPunct="1">
              <a:buFont typeface="+mj-lt"/>
              <a:buAutoNum type="arabicParenR"/>
            </a:pPr>
            <a:r>
              <a:rPr lang="en-US" altLang="th-TH" sz="2400" dirty="0">
                <a:latin typeface="+mj-lt"/>
              </a:rPr>
              <a:t>Product Differentiation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algn="just" eaLnBrk="1" hangingPunct="1"/>
            <a:r>
              <a:rPr lang="en-US" altLang="th-TH" sz="2400" dirty="0">
                <a:latin typeface="+mj-lt"/>
              </a:rPr>
              <a:t>When firms have </a:t>
            </a:r>
            <a:r>
              <a:rPr lang="en-US" altLang="th-TH" sz="2400" b="1" dirty="0">
                <a:latin typeface="+mj-lt"/>
              </a:rPr>
              <a:t>horizontally differentiated products</a:t>
            </a:r>
            <a:r>
              <a:rPr lang="en-US" altLang="th-TH" sz="2400" dirty="0">
                <a:latin typeface="+mj-lt"/>
              </a:rPr>
              <a:t>, they each face downward-sloping demand for their product because </a:t>
            </a:r>
            <a:r>
              <a:rPr lang="en-US" altLang="th-TH" sz="2400" u="sng" dirty="0">
                <a:latin typeface="+mj-lt"/>
              </a:rPr>
              <a:t>a small change in price will not cause ALL buyers to switch to another firm's product</a:t>
            </a:r>
            <a:r>
              <a:rPr lang="en-US" altLang="th-TH" sz="2400" dirty="0">
                <a:latin typeface="+mj-lt"/>
              </a:rPr>
              <a:t>.</a:t>
            </a:r>
          </a:p>
          <a:p>
            <a:pPr algn="just" eaLnBrk="1" hangingPunct="1"/>
            <a:endParaRPr lang="en-US" sz="2400" kern="10" dirty="0">
              <a:latin typeface="+mj-lt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sz="2400" kern="10" dirty="0">
                <a:latin typeface="+mj-lt"/>
                <a:cs typeface="Times New Roman" panose="02020603050405020304" pitchFamily="18" charset="0"/>
              </a:rPr>
              <a:t>Examples: Restaurants and Local Doctors</a:t>
            </a:r>
            <a:endParaRPr lang="en-US" altLang="th-TH" sz="24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Monopolistic Competition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+mj-lt"/>
              </a:rPr>
              <a:t>A simple way to think about monopolistic competition is that it is a combination between monopoly and perfect competition.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b="1" dirty="0">
                <a:latin typeface="+mj-lt"/>
              </a:rPr>
              <a:t>It is similar to monopoly because of the product differentiation</a:t>
            </a:r>
            <a:r>
              <a:rPr lang="en-US" altLang="th-TH" sz="2400" dirty="0">
                <a:latin typeface="+mj-lt"/>
              </a:rPr>
              <a:t>, so firms in both monopolistic competition and monopoly face </a:t>
            </a:r>
            <a:r>
              <a:rPr lang="en-US" altLang="th-TH" sz="2400" u="sng" dirty="0">
                <a:latin typeface="+mj-lt"/>
              </a:rPr>
              <a:t>downward-sloping demand curve</a:t>
            </a:r>
            <a:r>
              <a:rPr lang="en-US" altLang="th-TH" sz="2400" dirty="0">
                <a:latin typeface="+mj-lt"/>
              </a:rPr>
              <a:t>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But note that unlike monopoly, monopolistic competition assumes </a:t>
            </a:r>
            <a:r>
              <a:rPr lang="en-US" altLang="th-TH" sz="2400" u="sng" dirty="0">
                <a:latin typeface="+mj-lt"/>
              </a:rPr>
              <a:t>FREE ENTRY AND EXIT</a:t>
            </a:r>
            <a:r>
              <a:rPr lang="en-US" altLang="th-TH" sz="2400" dirty="0">
                <a:latin typeface="+mj-lt"/>
              </a:rPr>
              <a:t>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b="1" dirty="0">
                <a:latin typeface="+mj-lt"/>
              </a:rPr>
              <a:t>It is similar to perfect competition because of the many buyers and sellers and the free entry/exit condition.</a:t>
            </a:r>
          </a:p>
        </p:txBody>
      </p:sp>
    </p:spTree>
    <p:extLst>
      <p:ext uri="{BB962C8B-B14F-4D97-AF65-F5344CB8AC3E}">
        <p14:creationId xmlns:p14="http://schemas.microsoft.com/office/powerpoint/2010/main" val="2855251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Monopolistic Competition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u="sng" dirty="0">
                <a:latin typeface="+mj-lt"/>
              </a:rPr>
              <a:t>Profits in the Three Market Structures</a:t>
            </a: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endParaRPr lang="en-US" altLang="th-TH" sz="2400" b="1" u="sng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In monopolistic competition and perfect competition, </a:t>
            </a:r>
            <a:r>
              <a:rPr lang="en-US" altLang="th-TH" sz="2400" b="1" dirty="0">
                <a:latin typeface="+mj-lt"/>
              </a:rPr>
              <a:t>new firms can enter the market in the long run </a:t>
            </a:r>
            <a:r>
              <a:rPr lang="en-US" altLang="th-TH" sz="2400" dirty="0">
                <a:latin typeface="+mj-lt"/>
              </a:rPr>
              <a:t>until profits of incumbent firms become zero.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BC119176-135D-4400-BF21-BA2E3F44A0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646058"/>
              </p:ext>
            </p:extLst>
          </p:nvPr>
        </p:nvGraphicFramePr>
        <p:xfrm>
          <a:off x="684000" y="2133110"/>
          <a:ext cx="77760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0">
                  <a:extLst>
                    <a:ext uri="{9D8B030D-6E8A-4147-A177-3AD203B41FA5}">
                      <a16:colId xmlns:a16="http://schemas.microsoft.com/office/drawing/2014/main" val="3862991552"/>
                    </a:ext>
                  </a:extLst>
                </a:gridCol>
                <a:gridCol w="2592000">
                  <a:extLst>
                    <a:ext uri="{9D8B030D-6E8A-4147-A177-3AD203B41FA5}">
                      <a16:colId xmlns:a16="http://schemas.microsoft.com/office/drawing/2014/main" val="1898936290"/>
                    </a:ext>
                  </a:extLst>
                </a:gridCol>
                <a:gridCol w="2592000">
                  <a:extLst>
                    <a:ext uri="{9D8B030D-6E8A-4147-A177-3AD203B41FA5}">
                      <a16:colId xmlns:a16="http://schemas.microsoft.com/office/drawing/2014/main" val="2857075292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Market Structures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Short Run Profit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Long Run Profit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405688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r>
                        <a:rPr lang="en-US" sz="2000" dirty="0"/>
                        <a:t>Monopoly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Can be positive</a:t>
                      </a:r>
                    </a:p>
                    <a:p>
                      <a:r>
                        <a:rPr lang="en-US" sz="2000" dirty="0"/>
                        <a:t>(abnormal profit)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Can be positive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(abnormal profit)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3042928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r>
                        <a:rPr lang="en-US" sz="2000" dirty="0"/>
                        <a:t>Monopolistic Competition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Can be positive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(abnormal profit)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Zero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(normal profit)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03755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r>
                        <a:rPr lang="en-US" sz="2000" dirty="0"/>
                        <a:t>Perfect Competition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Can be positive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(abnormal profit)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Zero</a:t>
                      </a:r>
                    </a:p>
                    <a:p>
                      <a:r>
                        <a:rPr lang="en-US" sz="2000" dirty="0"/>
                        <a:t>(normal profit)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504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0142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Slide Number Placeholder 3">
            <a:extLst>
              <a:ext uri="{FF2B5EF4-FFF2-40B4-BE49-F238E27FC236}">
                <a16:creationId xmlns:a16="http://schemas.microsoft.com/office/drawing/2014/main" id="{9CBBDFC8-D79C-4E00-B747-77C0E858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6EC6706-EB97-4118-AECC-2370BF9AB7E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3286" name="AutoShape 38">
            <a:extLst>
              <a:ext uri="{FF2B5EF4-FFF2-40B4-BE49-F238E27FC236}">
                <a16:creationId xmlns:a16="http://schemas.microsoft.com/office/drawing/2014/main" id="{A37B14ED-BCA2-428B-91A0-D9D6D6723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Short-Run Equilibrium with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π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&gt; 0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39A600-54BA-488A-A8BA-5A7C57C5AA76}"/>
              </a:ext>
            </a:extLst>
          </p:cNvPr>
          <p:cNvGrpSpPr/>
          <p:nvPr/>
        </p:nvGrpSpPr>
        <p:grpSpPr>
          <a:xfrm>
            <a:off x="506932" y="1241425"/>
            <a:ext cx="7960776" cy="5259387"/>
            <a:chOff x="506932" y="1241425"/>
            <a:chExt cx="7960776" cy="5259387"/>
          </a:xfrm>
        </p:grpSpPr>
        <p:sp>
          <p:nvSpPr>
            <p:cNvPr id="62469" name="Line 3">
              <a:extLst>
                <a:ext uri="{FF2B5EF4-FFF2-40B4-BE49-F238E27FC236}">
                  <a16:creationId xmlns:a16="http://schemas.microsoft.com/office/drawing/2014/main" id="{674CE0E4-DC92-4F07-99EE-F2F49468EF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7800" y="6019800"/>
              <a:ext cx="56388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0" name="Line 4">
              <a:extLst>
                <a:ext uri="{FF2B5EF4-FFF2-40B4-BE49-F238E27FC236}">
                  <a16:creationId xmlns:a16="http://schemas.microsoft.com/office/drawing/2014/main" id="{2906BDC5-033E-4A55-9513-FB2EEADC5D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25575" y="1241425"/>
              <a:ext cx="22225" cy="477837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1" name="Text Box 5">
              <a:extLst>
                <a:ext uri="{FF2B5EF4-FFF2-40B4-BE49-F238E27FC236}">
                  <a16:creationId xmlns:a16="http://schemas.microsoft.com/office/drawing/2014/main" id="{4002A39D-9322-4657-8DEA-4B36BC1CEC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6925" y="5756275"/>
              <a:ext cx="1841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GB" altLang="th-TH" sz="2400">
                <a:latin typeface="Calibri" panose="020F0502020204030204" pitchFamily="34" charset="0"/>
              </a:endParaRPr>
            </a:p>
          </p:txBody>
        </p:sp>
        <p:sp>
          <p:nvSpPr>
            <p:cNvPr id="62472" name="Line 6">
              <a:extLst>
                <a:ext uri="{FF2B5EF4-FFF2-40B4-BE49-F238E27FC236}">
                  <a16:creationId xmlns:a16="http://schemas.microsoft.com/office/drawing/2014/main" id="{C6D56D1F-90D5-43D3-8AB0-6ED140563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33513" y="1600200"/>
              <a:ext cx="4424362" cy="441166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3" name="Line 7">
              <a:extLst>
                <a:ext uri="{FF2B5EF4-FFF2-40B4-BE49-F238E27FC236}">
                  <a16:creationId xmlns:a16="http://schemas.microsoft.com/office/drawing/2014/main" id="{0ACDCF81-BFA1-4A6F-AEBC-290176C383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7800" y="3792538"/>
              <a:ext cx="4876783" cy="2227261"/>
            </a:xfrm>
            <a:prstGeom prst="line">
              <a:avLst/>
            </a:prstGeom>
            <a:noFill/>
            <a:ln w="3810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4" name="Arc 8">
              <a:extLst>
                <a:ext uri="{FF2B5EF4-FFF2-40B4-BE49-F238E27FC236}">
                  <a16:creationId xmlns:a16="http://schemas.microsoft.com/office/drawing/2014/main" id="{7C033E77-8712-45DD-AB91-B574DE11B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2763" y="2438400"/>
              <a:ext cx="4075112" cy="2286000"/>
            </a:xfrm>
            <a:custGeom>
              <a:avLst/>
              <a:gdLst>
                <a:gd name="T0" fmla="*/ 2147483647 w 29614"/>
                <a:gd name="T1" fmla="*/ 2147483647 h 21600"/>
                <a:gd name="T2" fmla="*/ 0 w 29614"/>
                <a:gd name="T3" fmla="*/ 2147483647 h 21600"/>
                <a:gd name="T4" fmla="*/ 2147483647 w 29614"/>
                <a:gd name="T5" fmla="*/ 0 h 21600"/>
                <a:gd name="T6" fmla="*/ 0 60000 65536"/>
                <a:gd name="T7" fmla="*/ 0 60000 65536"/>
                <a:gd name="T8" fmla="*/ 0 60000 65536"/>
                <a:gd name="T9" fmla="*/ 0 w 29614"/>
                <a:gd name="T10" fmla="*/ 0 h 21600"/>
                <a:gd name="T11" fmla="*/ 29614 w 29614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9614" h="21600" fill="none" extrusionOk="0">
                  <a:moveTo>
                    <a:pt x="29614" y="19976"/>
                  </a:moveTo>
                  <a:cubicBezTo>
                    <a:pt x="27007" y="21048"/>
                    <a:pt x="24216" y="21599"/>
                    <a:pt x="21398" y="21600"/>
                  </a:cubicBezTo>
                  <a:cubicBezTo>
                    <a:pt x="10607" y="21600"/>
                    <a:pt x="1472" y="13636"/>
                    <a:pt x="-1" y="2947"/>
                  </a:cubicBezTo>
                </a:path>
                <a:path w="29614" h="21600" stroke="0" extrusionOk="0">
                  <a:moveTo>
                    <a:pt x="29614" y="19976"/>
                  </a:moveTo>
                  <a:cubicBezTo>
                    <a:pt x="27007" y="21048"/>
                    <a:pt x="24216" y="21599"/>
                    <a:pt x="21398" y="21600"/>
                  </a:cubicBezTo>
                  <a:cubicBezTo>
                    <a:pt x="10607" y="21600"/>
                    <a:pt x="1472" y="13636"/>
                    <a:pt x="-1" y="2947"/>
                  </a:cubicBezTo>
                  <a:lnTo>
                    <a:pt x="21398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5" name="Text Box 9">
              <a:extLst>
                <a:ext uri="{FF2B5EF4-FFF2-40B4-BE49-F238E27FC236}">
                  <a16:creationId xmlns:a16="http://schemas.microsoft.com/office/drawing/2014/main" id="{7C9AD20C-BDE5-4C1D-937E-6C824A5333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1525" y="4460875"/>
              <a:ext cx="19367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Average Cost</a:t>
              </a:r>
            </a:p>
          </p:txBody>
        </p:sp>
        <p:sp>
          <p:nvSpPr>
            <p:cNvPr id="62476" name="Text Box 10">
              <a:extLst>
                <a:ext uri="{FF2B5EF4-FFF2-40B4-BE49-F238E27FC236}">
                  <a16:creationId xmlns:a16="http://schemas.microsoft.com/office/drawing/2014/main" id="{B5303C25-E2FC-4100-8945-06865358F5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15158" y="5783265"/>
              <a:ext cx="1352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Quantity</a:t>
              </a:r>
            </a:p>
          </p:txBody>
        </p:sp>
        <p:sp>
          <p:nvSpPr>
            <p:cNvPr id="62477" name="Text Box 11">
              <a:extLst>
                <a:ext uri="{FF2B5EF4-FFF2-40B4-BE49-F238E27FC236}">
                  <a16:creationId xmlns:a16="http://schemas.microsoft.com/office/drawing/2014/main" id="{6EE4C71B-0DCF-488A-A405-4C20E619B0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932" y="1367135"/>
              <a:ext cx="81624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Price</a:t>
              </a:r>
            </a:p>
          </p:txBody>
        </p:sp>
        <p:sp>
          <p:nvSpPr>
            <p:cNvPr id="62479" name="Text Box 13">
              <a:extLst>
                <a:ext uri="{FF2B5EF4-FFF2-40B4-BE49-F238E27FC236}">
                  <a16:creationId xmlns:a16="http://schemas.microsoft.com/office/drawing/2014/main" id="{B56A979E-2931-42B6-84DE-4092B8065C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56325" y="3241675"/>
              <a:ext cx="2071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Marginal Cost</a:t>
              </a:r>
            </a:p>
          </p:txBody>
        </p:sp>
        <p:sp>
          <p:nvSpPr>
            <p:cNvPr id="62480" name="Line 14">
              <a:extLst>
                <a:ext uri="{FF2B5EF4-FFF2-40B4-BE49-F238E27FC236}">
                  <a16:creationId xmlns:a16="http://schemas.microsoft.com/office/drawing/2014/main" id="{DF1457F1-2826-4996-A5A8-866E3C04BF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97274" y="3792536"/>
              <a:ext cx="0" cy="22478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1" name="Line 15">
              <a:extLst>
                <a:ext uri="{FF2B5EF4-FFF2-40B4-BE49-F238E27FC236}">
                  <a16:creationId xmlns:a16="http://schemas.microsoft.com/office/drawing/2014/main" id="{9CB9D3CC-3A71-45D8-BF21-A4FDB870F9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70025" y="3733800"/>
              <a:ext cx="20891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2" name="Text Box 16">
              <a:extLst>
                <a:ext uri="{FF2B5EF4-FFF2-40B4-BE49-F238E27FC236}">
                  <a16:creationId xmlns:a16="http://schemas.microsoft.com/office/drawing/2014/main" id="{58CC90DA-6148-411F-AFE0-35010F392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4069" y="6043612"/>
              <a:ext cx="50641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Calibri" panose="020F0502020204030204" pitchFamily="34" charset="0"/>
                </a:rPr>
                <a:t>q*</a:t>
              </a:r>
            </a:p>
          </p:txBody>
        </p:sp>
        <p:sp>
          <p:nvSpPr>
            <p:cNvPr id="62483" name="Text Box 17">
              <a:extLst>
                <a:ext uri="{FF2B5EF4-FFF2-40B4-BE49-F238E27FC236}">
                  <a16:creationId xmlns:a16="http://schemas.microsoft.com/office/drawing/2014/main" id="{FAA26201-A907-4811-A020-9B4172ED8C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8318" y="3512591"/>
              <a:ext cx="50206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P*</a:t>
              </a:r>
            </a:p>
          </p:txBody>
        </p:sp>
        <p:sp>
          <p:nvSpPr>
            <p:cNvPr id="62494" name="Line 28">
              <a:extLst>
                <a:ext uri="{FF2B5EF4-FFF2-40B4-BE49-F238E27FC236}">
                  <a16:creationId xmlns:a16="http://schemas.microsoft.com/office/drawing/2014/main" id="{F0015AEF-A81B-4FF1-BC2A-ECA09FDB81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4150" y="1606550"/>
              <a:ext cx="2790820" cy="44196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62495" name="Text Box 29">
              <a:extLst>
                <a:ext uri="{FF2B5EF4-FFF2-40B4-BE49-F238E27FC236}">
                  <a16:creationId xmlns:a16="http://schemas.microsoft.com/office/drawing/2014/main" id="{CEAEA003-49D0-4D13-B28B-DA417E86E0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4627" y="5478227"/>
              <a:ext cx="6270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MR</a:t>
              </a:r>
              <a:endParaRPr lang="en-US" altLang="th-TH" sz="2400" b="1" dirty="0">
                <a:solidFill>
                  <a:srgbClr val="FF0000"/>
                </a:solidFill>
                <a:latin typeface="+mj-lt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77BDEC9-2BCE-4131-A036-F78E3116A720}"/>
                </a:ext>
              </a:extLst>
            </p:cNvPr>
            <p:cNvSpPr txBox="1"/>
            <p:nvPr/>
          </p:nvSpPr>
          <p:spPr>
            <a:xfrm>
              <a:off x="6156325" y="1935689"/>
              <a:ext cx="2225675" cy="461665"/>
            </a:xfrm>
            <a:prstGeom prst="rect">
              <a:avLst/>
            </a:prstGeom>
            <a:noFill/>
            <a:ln w="38100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+mj-lt"/>
                </a:rPr>
                <a:t>P* &gt; AC, so </a:t>
              </a:r>
              <a:r>
                <a:rPr lang="el-GR" sz="2400" dirty="0">
                  <a:latin typeface="+mj-lt"/>
                </a:rPr>
                <a:t>π </a:t>
              </a:r>
              <a:r>
                <a:rPr lang="en-US" sz="2400" dirty="0">
                  <a:latin typeface="+mj-lt"/>
                </a:rPr>
                <a:t>&gt;</a:t>
              </a:r>
              <a:r>
                <a:rPr lang="el-GR" sz="2400" dirty="0">
                  <a:latin typeface="+mj-lt"/>
                </a:rPr>
                <a:t> 0</a:t>
              </a:r>
              <a:endParaRPr lang="th-TH" sz="2400" dirty="0">
                <a:latin typeface="+mj-lt"/>
              </a:endParaRPr>
            </a:p>
          </p:txBody>
        </p:sp>
        <p:sp>
          <p:nvSpPr>
            <p:cNvPr id="32" name="Text Box 29">
              <a:extLst>
                <a:ext uri="{FF2B5EF4-FFF2-40B4-BE49-F238E27FC236}">
                  <a16:creationId xmlns:a16="http://schemas.microsoft.com/office/drawing/2014/main" id="{130DBC00-5F07-4473-991D-E930690DDC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3705" y="5477522"/>
              <a:ext cx="37863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D</a:t>
              </a:r>
              <a:endParaRPr lang="en-US" altLang="th-TH" sz="2400" b="1" dirty="0">
                <a:solidFill>
                  <a:srgbClr val="FF0000"/>
                </a:solidFill>
                <a:latin typeface="+mj-lt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Slide Number Placeholder 3">
            <a:extLst>
              <a:ext uri="{FF2B5EF4-FFF2-40B4-BE49-F238E27FC236}">
                <a16:creationId xmlns:a16="http://schemas.microsoft.com/office/drawing/2014/main" id="{9CBBDFC8-D79C-4E00-B747-77C0E858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6EC6706-EB97-4118-AECC-2370BF9AB7E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3286" name="AutoShape 38">
            <a:extLst>
              <a:ext uri="{FF2B5EF4-FFF2-40B4-BE49-F238E27FC236}">
                <a16:creationId xmlns:a16="http://schemas.microsoft.com/office/drawing/2014/main" id="{A37B14ED-BCA2-428B-91A0-D9D6D6723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Equilibrium with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π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= 0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BFF6980-4A9D-4A1B-9263-28F7C5F44223}"/>
              </a:ext>
            </a:extLst>
          </p:cNvPr>
          <p:cNvGrpSpPr/>
          <p:nvPr/>
        </p:nvGrpSpPr>
        <p:grpSpPr>
          <a:xfrm>
            <a:off x="506932" y="1241425"/>
            <a:ext cx="8052851" cy="5332410"/>
            <a:chOff x="506932" y="1241425"/>
            <a:chExt cx="8052851" cy="5332410"/>
          </a:xfrm>
        </p:grpSpPr>
        <p:sp>
          <p:nvSpPr>
            <p:cNvPr id="62469" name="Line 3">
              <a:extLst>
                <a:ext uri="{FF2B5EF4-FFF2-40B4-BE49-F238E27FC236}">
                  <a16:creationId xmlns:a16="http://schemas.microsoft.com/office/drawing/2014/main" id="{674CE0E4-DC92-4F07-99EE-F2F49468EF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7800" y="6019800"/>
              <a:ext cx="56388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0" name="Line 4">
              <a:extLst>
                <a:ext uri="{FF2B5EF4-FFF2-40B4-BE49-F238E27FC236}">
                  <a16:creationId xmlns:a16="http://schemas.microsoft.com/office/drawing/2014/main" id="{2906BDC5-033E-4A55-9513-FB2EEADC5D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25575" y="1241425"/>
              <a:ext cx="22225" cy="477837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1" name="Text Box 5">
              <a:extLst>
                <a:ext uri="{FF2B5EF4-FFF2-40B4-BE49-F238E27FC236}">
                  <a16:creationId xmlns:a16="http://schemas.microsoft.com/office/drawing/2014/main" id="{4002A39D-9322-4657-8DEA-4B36BC1CEC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6925" y="5756275"/>
              <a:ext cx="1841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GB" altLang="th-TH" sz="2400">
                <a:latin typeface="Calibri" panose="020F0502020204030204" pitchFamily="34" charset="0"/>
              </a:endParaRPr>
            </a:p>
          </p:txBody>
        </p:sp>
        <p:sp>
          <p:nvSpPr>
            <p:cNvPr id="62472" name="Line 6">
              <a:extLst>
                <a:ext uri="{FF2B5EF4-FFF2-40B4-BE49-F238E27FC236}">
                  <a16:creationId xmlns:a16="http://schemas.microsoft.com/office/drawing/2014/main" id="{C6D56D1F-90D5-43D3-8AB0-6ED140563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33513" y="1600200"/>
              <a:ext cx="4424362" cy="44116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3" name="Line 7">
              <a:extLst>
                <a:ext uri="{FF2B5EF4-FFF2-40B4-BE49-F238E27FC236}">
                  <a16:creationId xmlns:a16="http://schemas.microsoft.com/office/drawing/2014/main" id="{0ACDCF81-BFA1-4A6F-AEBC-290176C383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7800" y="3792538"/>
              <a:ext cx="4876783" cy="2227261"/>
            </a:xfrm>
            <a:prstGeom prst="line">
              <a:avLst/>
            </a:prstGeom>
            <a:noFill/>
            <a:ln w="3810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4" name="Arc 8">
              <a:extLst>
                <a:ext uri="{FF2B5EF4-FFF2-40B4-BE49-F238E27FC236}">
                  <a16:creationId xmlns:a16="http://schemas.microsoft.com/office/drawing/2014/main" id="{7C033E77-8712-45DD-AB91-B574DE11B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2763" y="2438400"/>
              <a:ext cx="4075112" cy="2286000"/>
            </a:xfrm>
            <a:custGeom>
              <a:avLst/>
              <a:gdLst>
                <a:gd name="T0" fmla="*/ 2147483647 w 29614"/>
                <a:gd name="T1" fmla="*/ 2147483647 h 21600"/>
                <a:gd name="T2" fmla="*/ 0 w 29614"/>
                <a:gd name="T3" fmla="*/ 2147483647 h 21600"/>
                <a:gd name="T4" fmla="*/ 2147483647 w 29614"/>
                <a:gd name="T5" fmla="*/ 0 h 21600"/>
                <a:gd name="T6" fmla="*/ 0 60000 65536"/>
                <a:gd name="T7" fmla="*/ 0 60000 65536"/>
                <a:gd name="T8" fmla="*/ 0 60000 65536"/>
                <a:gd name="T9" fmla="*/ 0 w 29614"/>
                <a:gd name="T10" fmla="*/ 0 h 21600"/>
                <a:gd name="T11" fmla="*/ 29614 w 29614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9614" h="21600" fill="none" extrusionOk="0">
                  <a:moveTo>
                    <a:pt x="29614" y="19976"/>
                  </a:moveTo>
                  <a:cubicBezTo>
                    <a:pt x="27007" y="21048"/>
                    <a:pt x="24216" y="21599"/>
                    <a:pt x="21398" y="21600"/>
                  </a:cubicBezTo>
                  <a:cubicBezTo>
                    <a:pt x="10607" y="21600"/>
                    <a:pt x="1472" y="13636"/>
                    <a:pt x="-1" y="2947"/>
                  </a:cubicBezTo>
                </a:path>
                <a:path w="29614" h="21600" stroke="0" extrusionOk="0">
                  <a:moveTo>
                    <a:pt x="29614" y="19976"/>
                  </a:moveTo>
                  <a:cubicBezTo>
                    <a:pt x="27007" y="21048"/>
                    <a:pt x="24216" y="21599"/>
                    <a:pt x="21398" y="21600"/>
                  </a:cubicBezTo>
                  <a:cubicBezTo>
                    <a:pt x="10607" y="21600"/>
                    <a:pt x="1472" y="13636"/>
                    <a:pt x="-1" y="2947"/>
                  </a:cubicBezTo>
                  <a:lnTo>
                    <a:pt x="21398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75" name="Text Box 9">
              <a:extLst>
                <a:ext uri="{FF2B5EF4-FFF2-40B4-BE49-F238E27FC236}">
                  <a16:creationId xmlns:a16="http://schemas.microsoft.com/office/drawing/2014/main" id="{7C9AD20C-BDE5-4C1D-937E-6C824A5333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1525" y="4460875"/>
              <a:ext cx="19367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Average Cost</a:t>
              </a:r>
            </a:p>
          </p:txBody>
        </p:sp>
        <p:sp>
          <p:nvSpPr>
            <p:cNvPr id="62476" name="Text Box 10">
              <a:extLst>
                <a:ext uri="{FF2B5EF4-FFF2-40B4-BE49-F238E27FC236}">
                  <a16:creationId xmlns:a16="http://schemas.microsoft.com/office/drawing/2014/main" id="{B5303C25-E2FC-4100-8945-06865358F5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15158" y="5783265"/>
              <a:ext cx="1352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Quantity</a:t>
              </a:r>
            </a:p>
          </p:txBody>
        </p:sp>
        <p:sp>
          <p:nvSpPr>
            <p:cNvPr id="62477" name="Text Box 11">
              <a:extLst>
                <a:ext uri="{FF2B5EF4-FFF2-40B4-BE49-F238E27FC236}">
                  <a16:creationId xmlns:a16="http://schemas.microsoft.com/office/drawing/2014/main" id="{6EE4C71B-0DCF-488A-A405-4C20E619B0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932" y="1367135"/>
              <a:ext cx="81624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Price</a:t>
              </a:r>
            </a:p>
          </p:txBody>
        </p:sp>
        <p:sp>
          <p:nvSpPr>
            <p:cNvPr id="62478" name="Text Box 12">
              <a:extLst>
                <a:ext uri="{FF2B5EF4-FFF2-40B4-BE49-F238E27FC236}">
                  <a16:creationId xmlns:a16="http://schemas.microsoft.com/office/drawing/2014/main" id="{CAA3CDF1-F818-4A2A-A5B6-DF09AB1163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5250" y="1854200"/>
              <a:ext cx="2654300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>
                  <a:latin typeface="Calibri" panose="020F0502020204030204" pitchFamily="34" charset="0"/>
                </a:rPr>
                <a:t>Residual Demand shifts in as entry occurs</a:t>
              </a:r>
            </a:p>
          </p:txBody>
        </p:sp>
        <p:sp>
          <p:nvSpPr>
            <p:cNvPr id="62479" name="Text Box 13">
              <a:extLst>
                <a:ext uri="{FF2B5EF4-FFF2-40B4-BE49-F238E27FC236}">
                  <a16:creationId xmlns:a16="http://schemas.microsoft.com/office/drawing/2014/main" id="{B56A979E-2931-42B6-84DE-4092B8065C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56325" y="3241675"/>
              <a:ext cx="2071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Marginal Cost</a:t>
              </a:r>
            </a:p>
          </p:txBody>
        </p:sp>
        <p:sp>
          <p:nvSpPr>
            <p:cNvPr id="62480" name="Line 14">
              <a:extLst>
                <a:ext uri="{FF2B5EF4-FFF2-40B4-BE49-F238E27FC236}">
                  <a16:creationId xmlns:a16="http://schemas.microsoft.com/office/drawing/2014/main" id="{DF1457F1-2826-4996-A5A8-866E3C04BF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97274" y="3792536"/>
              <a:ext cx="0" cy="22478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1" name="Line 15">
              <a:extLst>
                <a:ext uri="{FF2B5EF4-FFF2-40B4-BE49-F238E27FC236}">
                  <a16:creationId xmlns:a16="http://schemas.microsoft.com/office/drawing/2014/main" id="{9CB9D3CC-3A71-45D8-BF21-A4FDB870F9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70025" y="3733800"/>
              <a:ext cx="20891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2" name="Text Box 16">
              <a:extLst>
                <a:ext uri="{FF2B5EF4-FFF2-40B4-BE49-F238E27FC236}">
                  <a16:creationId xmlns:a16="http://schemas.microsoft.com/office/drawing/2014/main" id="{58CC90DA-6148-411F-AFE0-35010F392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4069" y="6043612"/>
              <a:ext cx="50641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q*</a:t>
              </a:r>
            </a:p>
          </p:txBody>
        </p:sp>
        <p:sp>
          <p:nvSpPr>
            <p:cNvPr id="62483" name="Text Box 17">
              <a:extLst>
                <a:ext uri="{FF2B5EF4-FFF2-40B4-BE49-F238E27FC236}">
                  <a16:creationId xmlns:a16="http://schemas.microsoft.com/office/drawing/2014/main" id="{FAA26201-A907-4811-A020-9B4172ED8C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8318" y="3512591"/>
              <a:ext cx="50206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+mj-lt"/>
                </a:rPr>
                <a:t>P*</a:t>
              </a:r>
            </a:p>
          </p:txBody>
        </p:sp>
        <p:sp>
          <p:nvSpPr>
            <p:cNvPr id="62484" name="Line 18">
              <a:extLst>
                <a:ext uri="{FF2B5EF4-FFF2-40B4-BE49-F238E27FC236}">
                  <a16:creationId xmlns:a16="http://schemas.microsoft.com/office/drawing/2014/main" id="{B6FDADE6-73A9-4E74-9CDA-A5746938C3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7800" y="2971800"/>
              <a:ext cx="3200384" cy="30400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5" name="Line 19">
              <a:extLst>
                <a:ext uri="{FF2B5EF4-FFF2-40B4-BE49-F238E27FC236}">
                  <a16:creationId xmlns:a16="http://schemas.microsoft.com/office/drawing/2014/main" id="{167FC960-DFC9-4B45-BE0B-4737027C27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7800" y="2971800"/>
              <a:ext cx="1295400" cy="30480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6" name="Line 20">
              <a:extLst>
                <a:ext uri="{FF2B5EF4-FFF2-40B4-BE49-F238E27FC236}">
                  <a16:creationId xmlns:a16="http://schemas.microsoft.com/office/drawing/2014/main" id="{4372E08D-053F-4678-AFC6-184E902FEE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14442" y="4021137"/>
              <a:ext cx="17912" cy="19986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7" name="Line 21">
              <a:extLst>
                <a:ext uri="{FF2B5EF4-FFF2-40B4-BE49-F238E27FC236}">
                  <a16:creationId xmlns:a16="http://schemas.microsoft.com/office/drawing/2014/main" id="{08A44F1C-3DB4-4747-B86B-1E9EA5858D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47800" y="4038600"/>
              <a:ext cx="1066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88" name="Text Box 22">
              <a:extLst>
                <a:ext uri="{FF2B5EF4-FFF2-40B4-BE49-F238E27FC236}">
                  <a16:creationId xmlns:a16="http://schemas.microsoft.com/office/drawing/2014/main" id="{ACE2ACC4-B1BB-47DA-95DC-0C68140074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7259" y="6042819"/>
              <a:ext cx="70405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Calibri" panose="020F0502020204030204" pitchFamily="34" charset="0"/>
                </a:rPr>
                <a:t>q**</a:t>
              </a:r>
            </a:p>
          </p:txBody>
        </p:sp>
        <p:sp>
          <p:nvSpPr>
            <p:cNvPr id="62489" name="Text Box 23">
              <a:extLst>
                <a:ext uri="{FF2B5EF4-FFF2-40B4-BE49-F238E27FC236}">
                  <a16:creationId xmlns:a16="http://schemas.microsoft.com/office/drawing/2014/main" id="{F7CC47A3-BD99-4499-B626-DFCA1A0E15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3851275"/>
              <a:ext cx="674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P**</a:t>
              </a:r>
            </a:p>
          </p:txBody>
        </p:sp>
        <p:sp>
          <p:nvSpPr>
            <p:cNvPr id="62490" name="Line 24">
              <a:extLst>
                <a:ext uri="{FF2B5EF4-FFF2-40B4-BE49-F238E27FC236}">
                  <a16:creationId xmlns:a16="http://schemas.microsoft.com/office/drawing/2014/main" id="{5D2A0DCE-8448-44EB-9657-339CFA1B12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38400" y="1828800"/>
              <a:ext cx="7620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91" name="Line 25">
              <a:extLst>
                <a:ext uri="{FF2B5EF4-FFF2-40B4-BE49-F238E27FC236}">
                  <a16:creationId xmlns:a16="http://schemas.microsoft.com/office/drawing/2014/main" id="{66222DA0-0B1C-4FB1-AC4D-379CEB8B1A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00200" y="1828800"/>
              <a:ext cx="914400" cy="1143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92" name="Line 26">
              <a:extLst>
                <a:ext uri="{FF2B5EF4-FFF2-40B4-BE49-F238E27FC236}">
                  <a16:creationId xmlns:a16="http://schemas.microsoft.com/office/drawing/2014/main" id="{7BC264DB-6A18-4683-BC0B-CB134FF6FC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49560" y="6559550"/>
              <a:ext cx="506412" cy="142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2493" name="Line 27">
              <a:extLst>
                <a:ext uri="{FF2B5EF4-FFF2-40B4-BE49-F238E27FC236}">
                  <a16:creationId xmlns:a16="http://schemas.microsoft.com/office/drawing/2014/main" id="{32E44E14-99F4-42C5-8D63-9AF32CEDDA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5950" y="3843338"/>
              <a:ext cx="1588" cy="2365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 dirty="0"/>
            </a:p>
          </p:txBody>
        </p:sp>
        <p:sp>
          <p:nvSpPr>
            <p:cNvPr id="62494" name="Line 28">
              <a:extLst>
                <a:ext uri="{FF2B5EF4-FFF2-40B4-BE49-F238E27FC236}">
                  <a16:creationId xmlns:a16="http://schemas.microsoft.com/office/drawing/2014/main" id="{F0015AEF-A81B-4FF1-BC2A-ECA09FDB81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4150" y="1606550"/>
              <a:ext cx="2790820" cy="4419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275E0F79-6479-46C7-9E58-9EE652732DF8}"/>
                </a:ext>
              </a:extLst>
            </p:cNvPr>
            <p:cNvSpPr txBox="1"/>
            <p:nvPr/>
          </p:nvSpPr>
          <p:spPr>
            <a:xfrm>
              <a:off x="6156325" y="1935689"/>
              <a:ext cx="2403458" cy="461665"/>
            </a:xfrm>
            <a:prstGeom prst="rect">
              <a:avLst/>
            </a:prstGeom>
            <a:noFill/>
            <a:ln w="38100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+mj-lt"/>
                </a:rPr>
                <a:t>P** = AC, so </a:t>
              </a:r>
              <a:r>
                <a:rPr lang="el-GR" sz="2400" dirty="0">
                  <a:latin typeface="+mj-lt"/>
                </a:rPr>
                <a:t>π = 0</a:t>
              </a:r>
              <a:endParaRPr lang="th-TH" sz="2400" dirty="0">
                <a:latin typeface="+mj-lt"/>
              </a:endParaRPr>
            </a:p>
          </p:txBody>
        </p:sp>
        <p:sp>
          <p:nvSpPr>
            <p:cNvPr id="32" name="Text Box 29">
              <a:extLst>
                <a:ext uri="{FF2B5EF4-FFF2-40B4-BE49-F238E27FC236}">
                  <a16:creationId xmlns:a16="http://schemas.microsoft.com/office/drawing/2014/main" id="{CF1B595D-C61B-4CCA-9A71-1570831365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1518" y="5557341"/>
              <a:ext cx="6270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MR</a:t>
              </a:r>
              <a:endParaRPr lang="en-US" altLang="th-TH" sz="2400" b="1" dirty="0">
                <a:solidFill>
                  <a:srgbClr val="FF0000"/>
                </a:solidFill>
                <a:latin typeface="+mj-lt"/>
              </a:endParaRPr>
            </a:p>
          </p:txBody>
        </p:sp>
        <p:sp>
          <p:nvSpPr>
            <p:cNvPr id="33" name="Text Box 29">
              <a:extLst>
                <a:ext uri="{FF2B5EF4-FFF2-40B4-BE49-F238E27FC236}">
                  <a16:creationId xmlns:a16="http://schemas.microsoft.com/office/drawing/2014/main" id="{C498BBB3-63CA-4111-9D8D-1BE6C2B72C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4505" y="5553722"/>
              <a:ext cx="37863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solidFill>
                    <a:srgbClr val="FF0000"/>
                  </a:solidFill>
                  <a:latin typeface="+mj-lt"/>
                </a:rPr>
                <a:t>D</a:t>
              </a:r>
              <a:endParaRPr lang="en-US" altLang="th-TH" sz="2400" b="1" dirty="0">
                <a:solidFill>
                  <a:srgbClr val="FF0000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2884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300</Words>
  <Application>Microsoft Office PowerPoint</Application>
  <PresentationFormat>On-screen Show (4:3)</PresentationFormat>
  <Paragraphs>82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68</cp:revision>
  <dcterms:created xsi:type="dcterms:W3CDTF">2010-03-18T15:25:01Z</dcterms:created>
  <dcterms:modified xsi:type="dcterms:W3CDTF">2019-11-12T17:04:28Z</dcterms:modified>
</cp:coreProperties>
</file>