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handoutMasterIdLst>
    <p:handoutMasterId r:id="rId36"/>
  </p:handoutMasterIdLst>
  <p:sldIdLst>
    <p:sldId id="256" r:id="rId2"/>
    <p:sldId id="467" r:id="rId3"/>
    <p:sldId id="886" r:id="rId4"/>
    <p:sldId id="884" r:id="rId5"/>
    <p:sldId id="885" r:id="rId6"/>
    <p:sldId id="572" r:id="rId7"/>
    <p:sldId id="523" r:id="rId8"/>
    <p:sldId id="887" r:id="rId9"/>
    <p:sldId id="888" r:id="rId10"/>
    <p:sldId id="611" r:id="rId11"/>
    <p:sldId id="546" r:id="rId12"/>
    <p:sldId id="547" r:id="rId13"/>
    <p:sldId id="879" r:id="rId14"/>
    <p:sldId id="883" r:id="rId15"/>
    <p:sldId id="574" r:id="rId16"/>
    <p:sldId id="591" r:id="rId17"/>
    <p:sldId id="892" r:id="rId18"/>
    <p:sldId id="608" r:id="rId19"/>
    <p:sldId id="889" r:id="rId20"/>
    <p:sldId id="881" r:id="rId21"/>
    <p:sldId id="880" r:id="rId22"/>
    <p:sldId id="882" r:id="rId23"/>
    <p:sldId id="893" r:id="rId24"/>
    <p:sldId id="609" r:id="rId25"/>
    <p:sldId id="895" r:id="rId26"/>
    <p:sldId id="497" r:id="rId27"/>
    <p:sldId id="590" r:id="rId28"/>
    <p:sldId id="506" r:id="rId29"/>
    <p:sldId id="894" r:id="rId30"/>
    <p:sldId id="505" r:id="rId31"/>
    <p:sldId id="896" r:id="rId32"/>
    <p:sldId id="899" r:id="rId33"/>
    <p:sldId id="596"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A3150C-EC23-429B-B38C-A0D4DA18402F}" v="132" dt="2023-05-01T13:09:33.3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6247" autoAdjust="0"/>
  </p:normalViewPr>
  <p:slideViewPr>
    <p:cSldViewPr snapToGrid="0">
      <p:cViewPr varScale="1">
        <p:scale>
          <a:sx n="63" d="100"/>
          <a:sy n="63" d="100"/>
        </p:scale>
        <p:origin x="732" y="52"/>
      </p:cViewPr>
      <p:guideLst/>
    </p:cSldViewPr>
  </p:slideViewPr>
  <p:outlineViewPr>
    <p:cViewPr>
      <p:scale>
        <a:sx n="33" d="100"/>
        <a:sy n="33" d="100"/>
      </p:scale>
      <p:origin x="0" y="-432"/>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en-US" sz="1800" b="1" dirty="0"/>
              <a:t>GMS International Visitor Arrivals excl.</a:t>
            </a:r>
            <a:r>
              <a:rPr lang="en-US" sz="1800" b="1" baseline="0" dirty="0"/>
              <a:t> 2 provinces in PRC</a:t>
            </a:r>
            <a:endParaRPr lang="en-US" sz="1800" b="1" dirty="0"/>
          </a:p>
        </c:rich>
      </c:tx>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stacked"/>
        <c:varyColors val="0"/>
        <c:ser>
          <c:idx val="0"/>
          <c:order val="0"/>
          <c:tx>
            <c:strRef>
              <c:f>Sheet1!$B$1</c:f>
              <c:strCache>
                <c:ptCount val="1"/>
                <c:pt idx="0">
                  <c:v>Cambodia</c:v>
                </c:pt>
              </c:strCache>
            </c:strRef>
          </c:tx>
          <c:spPr>
            <a:solidFill>
              <a:schemeClr val="accent1"/>
            </a:solidFill>
            <a:ln>
              <a:noFill/>
            </a:ln>
            <a:effectLst/>
          </c:spPr>
          <c:invertIfNegative val="0"/>
          <c:cat>
            <c:numRef>
              <c:f>Sheet1!$A$2:$A$7</c:f>
              <c:numCache>
                <c:formatCode>General</c:formatCode>
                <c:ptCount val="6"/>
                <c:pt idx="0">
                  <c:v>2016</c:v>
                </c:pt>
                <c:pt idx="1">
                  <c:v>2017</c:v>
                </c:pt>
                <c:pt idx="2">
                  <c:v>2018</c:v>
                </c:pt>
                <c:pt idx="3">
                  <c:v>2019</c:v>
                </c:pt>
                <c:pt idx="4">
                  <c:v>2020</c:v>
                </c:pt>
                <c:pt idx="5">
                  <c:v>2021</c:v>
                </c:pt>
              </c:numCache>
            </c:numRef>
          </c:cat>
          <c:val>
            <c:numRef>
              <c:f>Sheet1!$B$2:$B$7</c:f>
              <c:numCache>
                <c:formatCode>#,##0</c:formatCode>
                <c:ptCount val="6"/>
                <c:pt idx="0">
                  <c:v>5011712</c:v>
                </c:pt>
                <c:pt idx="1">
                  <c:v>5602157</c:v>
                </c:pt>
                <c:pt idx="2">
                  <c:v>6201077</c:v>
                </c:pt>
                <c:pt idx="3">
                  <c:v>6610592</c:v>
                </c:pt>
                <c:pt idx="4">
                  <c:v>1306143</c:v>
                </c:pt>
                <c:pt idx="5">
                  <c:v>196495</c:v>
                </c:pt>
              </c:numCache>
            </c:numRef>
          </c:val>
          <c:extLst>
            <c:ext xmlns:c16="http://schemas.microsoft.com/office/drawing/2014/chart" uri="{C3380CC4-5D6E-409C-BE32-E72D297353CC}">
              <c16:uniqueId val="{00000000-AE38-4CCA-AE83-53525BCF7811}"/>
            </c:ext>
          </c:extLst>
        </c:ser>
        <c:ser>
          <c:idx val="1"/>
          <c:order val="1"/>
          <c:tx>
            <c:strRef>
              <c:f>Sheet1!$C$1</c:f>
              <c:strCache>
                <c:ptCount val="1"/>
                <c:pt idx="0">
                  <c:v>Lao PDR</c:v>
                </c:pt>
              </c:strCache>
            </c:strRef>
          </c:tx>
          <c:spPr>
            <a:solidFill>
              <a:schemeClr val="accent2"/>
            </a:solidFill>
            <a:ln>
              <a:noFill/>
            </a:ln>
            <a:effectLst/>
          </c:spPr>
          <c:invertIfNegative val="0"/>
          <c:cat>
            <c:numRef>
              <c:f>Sheet1!$A$2:$A$7</c:f>
              <c:numCache>
                <c:formatCode>General</c:formatCode>
                <c:ptCount val="6"/>
                <c:pt idx="0">
                  <c:v>2016</c:v>
                </c:pt>
                <c:pt idx="1">
                  <c:v>2017</c:v>
                </c:pt>
                <c:pt idx="2">
                  <c:v>2018</c:v>
                </c:pt>
                <c:pt idx="3">
                  <c:v>2019</c:v>
                </c:pt>
                <c:pt idx="4">
                  <c:v>2020</c:v>
                </c:pt>
                <c:pt idx="5">
                  <c:v>2021</c:v>
                </c:pt>
              </c:numCache>
            </c:numRef>
          </c:cat>
          <c:val>
            <c:numRef>
              <c:f>Sheet1!$C$2:$C$7</c:f>
              <c:numCache>
                <c:formatCode>#,##0</c:formatCode>
                <c:ptCount val="6"/>
                <c:pt idx="0">
                  <c:v>4239047</c:v>
                </c:pt>
                <c:pt idx="1">
                  <c:v>3868838</c:v>
                </c:pt>
                <c:pt idx="2">
                  <c:v>4186432</c:v>
                </c:pt>
                <c:pt idx="3">
                  <c:v>4791065</c:v>
                </c:pt>
                <c:pt idx="4">
                  <c:v>886447</c:v>
                </c:pt>
                <c:pt idx="5" formatCode="General">
                  <c:v>0</c:v>
                </c:pt>
              </c:numCache>
            </c:numRef>
          </c:val>
          <c:extLst>
            <c:ext xmlns:c16="http://schemas.microsoft.com/office/drawing/2014/chart" uri="{C3380CC4-5D6E-409C-BE32-E72D297353CC}">
              <c16:uniqueId val="{00000001-AE38-4CCA-AE83-53525BCF7811}"/>
            </c:ext>
          </c:extLst>
        </c:ser>
        <c:ser>
          <c:idx val="2"/>
          <c:order val="2"/>
          <c:tx>
            <c:strRef>
              <c:f>Sheet1!$D$1</c:f>
              <c:strCache>
                <c:ptCount val="1"/>
                <c:pt idx="0">
                  <c:v>Myanmar</c:v>
                </c:pt>
              </c:strCache>
            </c:strRef>
          </c:tx>
          <c:spPr>
            <a:solidFill>
              <a:schemeClr val="accent3"/>
            </a:solidFill>
            <a:ln>
              <a:noFill/>
            </a:ln>
            <a:effectLst/>
          </c:spPr>
          <c:invertIfNegative val="0"/>
          <c:cat>
            <c:numRef>
              <c:f>Sheet1!$A$2:$A$7</c:f>
              <c:numCache>
                <c:formatCode>General</c:formatCode>
                <c:ptCount val="6"/>
                <c:pt idx="0">
                  <c:v>2016</c:v>
                </c:pt>
                <c:pt idx="1">
                  <c:v>2017</c:v>
                </c:pt>
                <c:pt idx="2">
                  <c:v>2018</c:v>
                </c:pt>
                <c:pt idx="3">
                  <c:v>2019</c:v>
                </c:pt>
                <c:pt idx="4">
                  <c:v>2020</c:v>
                </c:pt>
                <c:pt idx="5">
                  <c:v>2021</c:v>
                </c:pt>
              </c:numCache>
            </c:numRef>
          </c:cat>
          <c:val>
            <c:numRef>
              <c:f>Sheet1!$D$2:$D$7</c:f>
              <c:numCache>
                <c:formatCode>#,##0</c:formatCode>
                <c:ptCount val="6"/>
                <c:pt idx="0">
                  <c:v>2907207</c:v>
                </c:pt>
                <c:pt idx="1">
                  <c:v>3443113</c:v>
                </c:pt>
                <c:pt idx="2">
                  <c:v>3551428</c:v>
                </c:pt>
                <c:pt idx="3">
                  <c:v>4364101</c:v>
                </c:pt>
                <c:pt idx="4">
                  <c:v>903343</c:v>
                </c:pt>
                <c:pt idx="5">
                  <c:v>130947</c:v>
                </c:pt>
              </c:numCache>
            </c:numRef>
          </c:val>
          <c:extLst>
            <c:ext xmlns:c16="http://schemas.microsoft.com/office/drawing/2014/chart" uri="{C3380CC4-5D6E-409C-BE32-E72D297353CC}">
              <c16:uniqueId val="{00000002-AE38-4CCA-AE83-53525BCF7811}"/>
            </c:ext>
          </c:extLst>
        </c:ser>
        <c:ser>
          <c:idx val="3"/>
          <c:order val="3"/>
          <c:tx>
            <c:strRef>
              <c:f>Sheet1!$E$1</c:f>
              <c:strCache>
                <c:ptCount val="1"/>
                <c:pt idx="0">
                  <c:v>Thailand </c:v>
                </c:pt>
              </c:strCache>
            </c:strRef>
          </c:tx>
          <c:spPr>
            <a:solidFill>
              <a:schemeClr val="accent4"/>
            </a:solidFill>
            <a:ln>
              <a:noFill/>
            </a:ln>
            <a:effectLst/>
          </c:spPr>
          <c:invertIfNegative val="0"/>
          <c:cat>
            <c:numRef>
              <c:f>Sheet1!$A$2:$A$7</c:f>
              <c:numCache>
                <c:formatCode>General</c:formatCode>
                <c:ptCount val="6"/>
                <c:pt idx="0">
                  <c:v>2016</c:v>
                </c:pt>
                <c:pt idx="1">
                  <c:v>2017</c:v>
                </c:pt>
                <c:pt idx="2">
                  <c:v>2018</c:v>
                </c:pt>
                <c:pt idx="3">
                  <c:v>2019</c:v>
                </c:pt>
                <c:pt idx="4">
                  <c:v>2020</c:v>
                </c:pt>
                <c:pt idx="5">
                  <c:v>2021</c:v>
                </c:pt>
              </c:numCache>
            </c:numRef>
          </c:cat>
          <c:val>
            <c:numRef>
              <c:f>Sheet1!$E$2:$E$7</c:f>
              <c:numCache>
                <c:formatCode>#,##0</c:formatCode>
                <c:ptCount val="6"/>
                <c:pt idx="0">
                  <c:v>32588303</c:v>
                </c:pt>
                <c:pt idx="1">
                  <c:v>35381210</c:v>
                </c:pt>
                <c:pt idx="2">
                  <c:v>38178194</c:v>
                </c:pt>
                <c:pt idx="3">
                  <c:v>39797406</c:v>
                </c:pt>
                <c:pt idx="4">
                  <c:v>6702396</c:v>
                </c:pt>
                <c:pt idx="5">
                  <c:v>427869</c:v>
                </c:pt>
              </c:numCache>
            </c:numRef>
          </c:val>
          <c:extLst>
            <c:ext xmlns:c16="http://schemas.microsoft.com/office/drawing/2014/chart" uri="{C3380CC4-5D6E-409C-BE32-E72D297353CC}">
              <c16:uniqueId val="{00000003-AE38-4CCA-AE83-53525BCF7811}"/>
            </c:ext>
          </c:extLst>
        </c:ser>
        <c:ser>
          <c:idx val="4"/>
          <c:order val="4"/>
          <c:tx>
            <c:strRef>
              <c:f>Sheet1!$F$1</c:f>
              <c:strCache>
                <c:ptCount val="1"/>
                <c:pt idx="0">
                  <c:v>Viet Nam</c:v>
                </c:pt>
              </c:strCache>
            </c:strRef>
          </c:tx>
          <c:spPr>
            <a:solidFill>
              <a:schemeClr val="accent5"/>
            </a:solidFill>
            <a:ln>
              <a:noFill/>
            </a:ln>
            <a:effectLst/>
          </c:spPr>
          <c:invertIfNegative val="0"/>
          <c:cat>
            <c:numRef>
              <c:f>Sheet1!$A$2:$A$7</c:f>
              <c:numCache>
                <c:formatCode>General</c:formatCode>
                <c:ptCount val="6"/>
                <c:pt idx="0">
                  <c:v>2016</c:v>
                </c:pt>
                <c:pt idx="1">
                  <c:v>2017</c:v>
                </c:pt>
                <c:pt idx="2">
                  <c:v>2018</c:v>
                </c:pt>
                <c:pt idx="3">
                  <c:v>2019</c:v>
                </c:pt>
                <c:pt idx="4">
                  <c:v>2020</c:v>
                </c:pt>
                <c:pt idx="5">
                  <c:v>2021</c:v>
                </c:pt>
              </c:numCache>
            </c:numRef>
          </c:cat>
          <c:val>
            <c:numRef>
              <c:f>Sheet1!$F$2:$F$7</c:f>
              <c:numCache>
                <c:formatCode>#,##0</c:formatCode>
                <c:ptCount val="6"/>
                <c:pt idx="0">
                  <c:v>10012735</c:v>
                </c:pt>
                <c:pt idx="1">
                  <c:v>12922151</c:v>
                </c:pt>
                <c:pt idx="2">
                  <c:v>15497791</c:v>
                </c:pt>
                <c:pt idx="3">
                  <c:v>18000591</c:v>
                </c:pt>
                <c:pt idx="4">
                  <c:v>3686779</c:v>
                </c:pt>
                <c:pt idx="5" formatCode="General">
                  <c:v>0</c:v>
                </c:pt>
              </c:numCache>
            </c:numRef>
          </c:val>
          <c:extLst>
            <c:ext xmlns:c16="http://schemas.microsoft.com/office/drawing/2014/chart" uri="{C3380CC4-5D6E-409C-BE32-E72D297353CC}">
              <c16:uniqueId val="{00000004-AE38-4CCA-AE83-53525BCF7811}"/>
            </c:ext>
          </c:extLst>
        </c:ser>
        <c:dLbls>
          <c:showLegendKey val="0"/>
          <c:showVal val="0"/>
          <c:showCatName val="0"/>
          <c:showSerName val="0"/>
          <c:showPercent val="0"/>
          <c:showBubbleSize val="0"/>
        </c:dLbls>
        <c:gapWidth val="150"/>
        <c:overlap val="100"/>
        <c:axId val="432964623"/>
        <c:axId val="432965039"/>
      </c:barChart>
      <c:catAx>
        <c:axId val="4329646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432965039"/>
        <c:crosses val="autoZero"/>
        <c:auto val="1"/>
        <c:lblAlgn val="ctr"/>
        <c:lblOffset val="100"/>
        <c:noMultiLvlLbl val="0"/>
      </c:catAx>
      <c:valAx>
        <c:axId val="432965039"/>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43296462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BC8E1B4-BEA7-42E4-87C4-29D0E2310B2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1D928EBF-3E44-45BE-8693-5EEA2908053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A4FC6B7-BFCF-4C80-9782-0FF99FBFA78A}" type="datetimeFigureOut">
              <a:rPr lang="en-US" smtClean="0"/>
              <a:t>5/2/2023</a:t>
            </a:fld>
            <a:endParaRPr lang="en-US" dirty="0"/>
          </a:p>
        </p:txBody>
      </p:sp>
      <p:sp>
        <p:nvSpPr>
          <p:cNvPr id="4" name="Footer Placeholder 3">
            <a:extLst>
              <a:ext uri="{FF2B5EF4-FFF2-40B4-BE49-F238E27FC236}">
                <a16:creationId xmlns:a16="http://schemas.microsoft.com/office/drawing/2014/main" id="{44E4D814-2363-42FC-9F39-BCD03B1CC0E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5531E611-4DA5-47F8-AC27-CC30C6A843E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E544D15-25EA-45AF-B03E-ACF736248244}" type="slidenum">
              <a:rPr lang="en-US" smtClean="0"/>
              <a:t>‹#›</a:t>
            </a:fld>
            <a:endParaRPr lang="en-US" dirty="0"/>
          </a:p>
        </p:txBody>
      </p:sp>
    </p:spTree>
    <p:extLst>
      <p:ext uri="{BB962C8B-B14F-4D97-AF65-F5344CB8AC3E}">
        <p14:creationId xmlns:p14="http://schemas.microsoft.com/office/powerpoint/2010/main" val="2712904684"/>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37687D-0F19-41CD-B625-F0CF3A8F3EA7}" type="datetimeFigureOut">
              <a:rPr lang="en-US" smtClean="0"/>
              <a:t>5/2/2023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931A40-939A-4D28-B5AC-70B382B3AD37}" type="slidenum">
              <a:rPr lang="en-US" smtClean="0"/>
              <a:t>‹#›</a:t>
            </a:fld>
            <a:endParaRPr lang="en-US" dirty="0"/>
          </a:p>
        </p:txBody>
      </p:sp>
    </p:spTree>
    <p:extLst>
      <p:ext uri="{BB962C8B-B14F-4D97-AF65-F5344CB8AC3E}">
        <p14:creationId xmlns:p14="http://schemas.microsoft.com/office/powerpoint/2010/main" val="4046477902"/>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Prime Minister Hun Sen told Mr. Morita that after civil wars now Cambodia can use its budget not for purchasing weapons but for building schools and hospitals. Mr. Morita said he was impressed by the wisdom of the people in this region. ADB volunteered to serve the GMS as secretariat.  Most of multilateral development bank take country approach, they make program focusing specific countries and allocate budget to the country. Since the inception of GMS, ADB has been allocating both to national projects and regional projects. ADB replicated the regional cooperation to the other subregion in Asia and the Pacific. ADB is now called as a regional cooperation bank.  </a:t>
            </a:r>
          </a:p>
        </p:txBody>
      </p:sp>
    </p:spTree>
    <p:extLst>
      <p:ext uri="{BB962C8B-B14F-4D97-AF65-F5344CB8AC3E}">
        <p14:creationId xmlns:p14="http://schemas.microsoft.com/office/powerpoint/2010/main" val="981714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59123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E6DFB-BF62-4BBE-B251-59E4531A9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26B600D-D3B9-4168-8257-E855C85FED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C600201-06E2-4522-A90D-F7C0B95ADB96}"/>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7524C3A-AA00-42AB-BB23-AE92EEFF540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E58B38A-B039-45AB-AA1F-6EDF744B95C8}"/>
              </a:ext>
            </a:extLst>
          </p:cNvPr>
          <p:cNvSpPr>
            <a:spLocks noGrp="1"/>
          </p:cNvSpPr>
          <p:nvPr>
            <p:ph type="sldNum" sz="quarter" idx="12"/>
          </p:nvPr>
        </p:nvSpPr>
        <p:spPr/>
        <p:txBody>
          <a:bodyPr/>
          <a:lstStyle/>
          <a:p>
            <a:fld id="{5E4BB733-C0E6-4E57-83C7-5E89521A76A2}" type="slidenum">
              <a:rPr lang="en-US" smtClean="0"/>
              <a:t>‹#›</a:t>
            </a:fld>
            <a:endParaRPr lang="en-US" dirty="0"/>
          </a:p>
        </p:txBody>
      </p:sp>
    </p:spTree>
    <p:extLst>
      <p:ext uri="{BB962C8B-B14F-4D97-AF65-F5344CB8AC3E}">
        <p14:creationId xmlns:p14="http://schemas.microsoft.com/office/powerpoint/2010/main" val="830837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39BA5-ABD2-409E-9A88-432CBDDEDFD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B7720C-A3C7-4E84-8E46-24C7265B72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A574D6A-BCD1-4F3B-85D6-E38EDBE289D4}"/>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E643140F-998A-48F7-803C-94F85862DD0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B619BA-2B7F-42CC-99D9-4DB00E313CF0}"/>
              </a:ext>
            </a:extLst>
          </p:cNvPr>
          <p:cNvSpPr>
            <a:spLocks noGrp="1"/>
          </p:cNvSpPr>
          <p:nvPr>
            <p:ph type="sldNum" sz="quarter" idx="12"/>
          </p:nvPr>
        </p:nvSpPr>
        <p:spPr/>
        <p:txBody>
          <a:bodyPr/>
          <a:lstStyle/>
          <a:p>
            <a:fld id="{5E4BB733-C0E6-4E57-83C7-5E89521A76A2}" type="slidenum">
              <a:rPr lang="en-US" smtClean="0"/>
              <a:t>‹#›</a:t>
            </a:fld>
            <a:endParaRPr lang="en-US" dirty="0"/>
          </a:p>
        </p:txBody>
      </p:sp>
    </p:spTree>
    <p:extLst>
      <p:ext uri="{BB962C8B-B14F-4D97-AF65-F5344CB8AC3E}">
        <p14:creationId xmlns:p14="http://schemas.microsoft.com/office/powerpoint/2010/main" val="3884310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040D4-45AA-4913-AB80-E42600D33C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57E7F2F-C43B-457E-AAD5-D6828D2FD91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5CF210-93B6-4DCE-BAE1-D042BE0FBEAF}"/>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A95F1A64-807D-42B7-BD0E-AC2BABB211B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A36EDCB-EFB2-4815-BD4F-A1E76E8323A4}"/>
              </a:ext>
            </a:extLst>
          </p:cNvPr>
          <p:cNvSpPr>
            <a:spLocks noGrp="1"/>
          </p:cNvSpPr>
          <p:nvPr>
            <p:ph type="sldNum" sz="quarter" idx="12"/>
          </p:nvPr>
        </p:nvSpPr>
        <p:spPr/>
        <p:txBody>
          <a:bodyPr/>
          <a:lstStyle/>
          <a:p>
            <a:fld id="{5E4BB733-C0E6-4E57-83C7-5E89521A76A2}" type="slidenum">
              <a:rPr lang="en-US" smtClean="0"/>
              <a:t>‹#›</a:t>
            </a:fld>
            <a:endParaRPr lang="en-US" dirty="0"/>
          </a:p>
        </p:txBody>
      </p:sp>
    </p:spTree>
    <p:extLst>
      <p:ext uri="{BB962C8B-B14F-4D97-AF65-F5344CB8AC3E}">
        <p14:creationId xmlns:p14="http://schemas.microsoft.com/office/powerpoint/2010/main" val="3015403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394A2-22D9-4B2B-869D-04F712DDFFE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6F0AB-0089-4D53-84E8-D62322A33B0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81D6BF-46EC-483B-87BC-E02F0C9CC04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E7FA3B9-202A-4C59-98DA-DEBC5EF930E6}"/>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BFC914C1-3D33-410E-89D6-F8966F7BAB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E61F934-5BB8-4107-8624-A4A42F27B932}"/>
              </a:ext>
            </a:extLst>
          </p:cNvPr>
          <p:cNvSpPr>
            <a:spLocks noGrp="1"/>
          </p:cNvSpPr>
          <p:nvPr>
            <p:ph type="sldNum" sz="quarter" idx="12"/>
          </p:nvPr>
        </p:nvSpPr>
        <p:spPr/>
        <p:txBody>
          <a:bodyPr/>
          <a:lstStyle/>
          <a:p>
            <a:fld id="{5E4BB733-C0E6-4E57-83C7-5E89521A76A2}" type="slidenum">
              <a:rPr lang="en-US" smtClean="0"/>
              <a:t>‹#›</a:t>
            </a:fld>
            <a:endParaRPr lang="en-US" dirty="0"/>
          </a:p>
        </p:txBody>
      </p:sp>
    </p:spTree>
    <p:extLst>
      <p:ext uri="{BB962C8B-B14F-4D97-AF65-F5344CB8AC3E}">
        <p14:creationId xmlns:p14="http://schemas.microsoft.com/office/powerpoint/2010/main" val="10308954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DBF14-3C2E-4C58-BAEA-A1985DE5542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042A174-284F-4657-8F5C-58A9741F82A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E533751-FF19-40FC-95D3-E047DD4EE0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805763C-1F4B-4E2B-B292-0D9D452C01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DF526AF-6C94-4ABE-AB1C-2C122FAF13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1551BAB-5C7D-43F7-A4BB-64D875484027}"/>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FE51054A-6C91-4E06-AA6A-3A5FF64DEDAB}"/>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8F5E5D70-B0B8-4FFE-922B-9956DAA2B6E3}"/>
              </a:ext>
            </a:extLst>
          </p:cNvPr>
          <p:cNvSpPr>
            <a:spLocks noGrp="1"/>
          </p:cNvSpPr>
          <p:nvPr>
            <p:ph type="sldNum" sz="quarter" idx="12"/>
          </p:nvPr>
        </p:nvSpPr>
        <p:spPr/>
        <p:txBody>
          <a:bodyPr/>
          <a:lstStyle/>
          <a:p>
            <a:fld id="{5E4BB733-C0E6-4E57-83C7-5E89521A76A2}" type="slidenum">
              <a:rPr lang="en-US" smtClean="0"/>
              <a:t>‹#›</a:t>
            </a:fld>
            <a:endParaRPr lang="en-US" dirty="0"/>
          </a:p>
        </p:txBody>
      </p:sp>
    </p:spTree>
    <p:extLst>
      <p:ext uri="{BB962C8B-B14F-4D97-AF65-F5344CB8AC3E}">
        <p14:creationId xmlns:p14="http://schemas.microsoft.com/office/powerpoint/2010/main" val="742833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F7BDA-F8CD-4BDF-A49A-F890D64F1B1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E7BAF9-DEA1-459B-A74B-228FD175B492}"/>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C1A66E51-5908-4827-B4B4-2BE228B52E67}"/>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3FCA1462-95C4-41D7-A2DC-66FDCB4EBB89}"/>
              </a:ext>
            </a:extLst>
          </p:cNvPr>
          <p:cNvSpPr>
            <a:spLocks noGrp="1"/>
          </p:cNvSpPr>
          <p:nvPr>
            <p:ph type="sldNum" sz="quarter" idx="12"/>
          </p:nvPr>
        </p:nvSpPr>
        <p:spPr/>
        <p:txBody>
          <a:bodyPr/>
          <a:lstStyle/>
          <a:p>
            <a:fld id="{5E4BB733-C0E6-4E57-83C7-5E89521A76A2}" type="slidenum">
              <a:rPr lang="en-US" smtClean="0"/>
              <a:t>‹#›</a:t>
            </a:fld>
            <a:endParaRPr lang="en-US" dirty="0"/>
          </a:p>
        </p:txBody>
      </p:sp>
    </p:spTree>
    <p:extLst>
      <p:ext uri="{BB962C8B-B14F-4D97-AF65-F5344CB8AC3E}">
        <p14:creationId xmlns:p14="http://schemas.microsoft.com/office/powerpoint/2010/main" val="2308526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9F8732-9AC1-4921-BCCD-68FC74909B63}"/>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AEB9554F-3DBB-4773-8207-905F90BF323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F9408FBB-016C-4FB0-86CB-BF4AB07E6C19}"/>
              </a:ext>
            </a:extLst>
          </p:cNvPr>
          <p:cNvSpPr>
            <a:spLocks noGrp="1"/>
          </p:cNvSpPr>
          <p:nvPr>
            <p:ph type="sldNum" sz="quarter" idx="12"/>
          </p:nvPr>
        </p:nvSpPr>
        <p:spPr/>
        <p:txBody>
          <a:bodyPr/>
          <a:lstStyle/>
          <a:p>
            <a:fld id="{5E4BB733-C0E6-4E57-83C7-5E89521A76A2}" type="slidenum">
              <a:rPr lang="en-US" smtClean="0"/>
              <a:t>‹#›</a:t>
            </a:fld>
            <a:endParaRPr lang="en-US" dirty="0"/>
          </a:p>
        </p:txBody>
      </p:sp>
    </p:spTree>
    <p:extLst>
      <p:ext uri="{BB962C8B-B14F-4D97-AF65-F5344CB8AC3E}">
        <p14:creationId xmlns:p14="http://schemas.microsoft.com/office/powerpoint/2010/main" val="37536486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9B0EB-0985-4B97-B304-67916C44D5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F7D5A9D-00CD-4964-8A79-4A45393313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33E9292-6358-42B5-9DF2-B44EED411F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845981-2652-4356-B835-0E41D1A631A3}"/>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4F87D0B0-63AB-4A11-B240-AEF9D6BCFC1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9E3ADA5-42C0-4ABE-AF80-D1B3B51A62C4}"/>
              </a:ext>
            </a:extLst>
          </p:cNvPr>
          <p:cNvSpPr>
            <a:spLocks noGrp="1"/>
          </p:cNvSpPr>
          <p:nvPr>
            <p:ph type="sldNum" sz="quarter" idx="12"/>
          </p:nvPr>
        </p:nvSpPr>
        <p:spPr/>
        <p:txBody>
          <a:bodyPr/>
          <a:lstStyle/>
          <a:p>
            <a:fld id="{5E4BB733-C0E6-4E57-83C7-5E89521A76A2}" type="slidenum">
              <a:rPr lang="en-US" smtClean="0"/>
              <a:t>‹#›</a:t>
            </a:fld>
            <a:endParaRPr lang="en-US" dirty="0"/>
          </a:p>
        </p:txBody>
      </p:sp>
    </p:spTree>
    <p:extLst>
      <p:ext uri="{BB962C8B-B14F-4D97-AF65-F5344CB8AC3E}">
        <p14:creationId xmlns:p14="http://schemas.microsoft.com/office/powerpoint/2010/main" val="3260809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CA584-6B85-47E5-BA53-4DC06044F2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0459FFE-37B7-4922-96D6-7B8209D782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FE60DC54-633C-4E06-A35B-8C7AFF495E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706AAD-8B53-4CCC-B00F-4AEC8484BB02}"/>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092C2997-9BD2-4455-9A29-60839235CD8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0DAAC11-EA19-4404-80EC-CEE29976A791}"/>
              </a:ext>
            </a:extLst>
          </p:cNvPr>
          <p:cNvSpPr>
            <a:spLocks noGrp="1"/>
          </p:cNvSpPr>
          <p:nvPr>
            <p:ph type="sldNum" sz="quarter" idx="12"/>
          </p:nvPr>
        </p:nvSpPr>
        <p:spPr/>
        <p:txBody>
          <a:bodyPr/>
          <a:lstStyle/>
          <a:p>
            <a:fld id="{5E4BB733-C0E6-4E57-83C7-5E89521A76A2}" type="slidenum">
              <a:rPr lang="en-US" smtClean="0"/>
              <a:t>‹#›</a:t>
            </a:fld>
            <a:endParaRPr lang="en-US" dirty="0"/>
          </a:p>
        </p:txBody>
      </p:sp>
    </p:spTree>
    <p:extLst>
      <p:ext uri="{BB962C8B-B14F-4D97-AF65-F5344CB8AC3E}">
        <p14:creationId xmlns:p14="http://schemas.microsoft.com/office/powerpoint/2010/main" val="685983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1D4C5-792C-4F43-831C-5F7CC90D0CA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F5D8063-EE66-42EF-A35C-A48BC326B7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39D0529-C2AC-4AF6-B624-A7C78E235147}"/>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704B3F60-1E8A-4152-A48D-628889D9BFB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D3C7C9E-0373-4007-B8C3-B1442902DA27}"/>
              </a:ext>
            </a:extLst>
          </p:cNvPr>
          <p:cNvSpPr>
            <a:spLocks noGrp="1"/>
          </p:cNvSpPr>
          <p:nvPr>
            <p:ph type="sldNum" sz="quarter" idx="12"/>
          </p:nvPr>
        </p:nvSpPr>
        <p:spPr/>
        <p:txBody>
          <a:bodyPr/>
          <a:lstStyle/>
          <a:p>
            <a:fld id="{5E4BB733-C0E6-4E57-83C7-5E89521A76A2}" type="slidenum">
              <a:rPr lang="en-US" smtClean="0"/>
              <a:t>‹#›</a:t>
            </a:fld>
            <a:endParaRPr lang="en-US" dirty="0"/>
          </a:p>
        </p:txBody>
      </p:sp>
    </p:spTree>
    <p:extLst>
      <p:ext uri="{BB962C8B-B14F-4D97-AF65-F5344CB8AC3E}">
        <p14:creationId xmlns:p14="http://schemas.microsoft.com/office/powerpoint/2010/main" val="3648309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71BEA2-F778-4A5F-A1E4-E388653D095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03C91D8-D269-406F-929F-92243CFFFD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FD02CB-782E-41DE-A029-1AB5461CBEE9}"/>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3A0593AA-AF91-4716-BDE7-E0FEDE869AC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D5EDC07-AA6D-4F09-B8C5-A97D8BC719E8}"/>
              </a:ext>
            </a:extLst>
          </p:cNvPr>
          <p:cNvSpPr>
            <a:spLocks noGrp="1"/>
          </p:cNvSpPr>
          <p:nvPr>
            <p:ph type="sldNum" sz="quarter" idx="12"/>
          </p:nvPr>
        </p:nvSpPr>
        <p:spPr/>
        <p:txBody>
          <a:bodyPr/>
          <a:lstStyle/>
          <a:p>
            <a:fld id="{5E4BB733-C0E6-4E57-83C7-5E89521A76A2}" type="slidenum">
              <a:rPr lang="en-US" smtClean="0"/>
              <a:t>‹#›</a:t>
            </a:fld>
            <a:endParaRPr lang="en-US" dirty="0"/>
          </a:p>
        </p:txBody>
      </p:sp>
    </p:spTree>
    <p:extLst>
      <p:ext uri="{BB962C8B-B14F-4D97-AF65-F5344CB8AC3E}">
        <p14:creationId xmlns:p14="http://schemas.microsoft.com/office/powerpoint/2010/main" val="1983887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99B341-E9E3-4CD9-84B9-7389FF00BE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8A7E33-E0F2-4C73-9CD7-E50F4BEFF0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DA38A0-4C3C-48FA-84DD-69A65E7F0D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1379EAF4-28F3-4BF6-A017-014F4A4923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06F8CCB5-E8BB-42CF-9384-E53E5E6DFCE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4BB733-C0E6-4E57-83C7-5E89521A76A2}" type="slidenum">
              <a:rPr lang="en-US" smtClean="0"/>
              <a:t>‹#›</a:t>
            </a:fld>
            <a:endParaRPr lang="en-US" dirty="0"/>
          </a:p>
        </p:txBody>
      </p:sp>
    </p:spTree>
    <p:extLst>
      <p:ext uri="{BB962C8B-B14F-4D97-AF65-F5344CB8AC3E}">
        <p14:creationId xmlns:p14="http://schemas.microsoft.com/office/powerpoint/2010/main" val="1266623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jpeg"/><Relationship Id="rId4" Type="http://schemas.openxmlformats.org/officeDocument/2006/relationships/image" Target="../media/image36.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3D079-F316-44EF-B4BD-BFB9B24C2170}"/>
              </a:ext>
            </a:extLst>
          </p:cNvPr>
          <p:cNvSpPr>
            <a:spLocks noGrp="1"/>
          </p:cNvSpPr>
          <p:nvPr>
            <p:ph type="title"/>
          </p:nvPr>
        </p:nvSpPr>
        <p:spPr>
          <a:xfrm>
            <a:off x="831850" y="1709738"/>
            <a:ext cx="10515600" cy="1867651"/>
          </a:xfrm>
        </p:spPr>
        <p:txBody>
          <a:bodyPr anchor="t">
            <a:normAutofit/>
          </a:bodyPr>
          <a:lstStyle/>
          <a:p>
            <a:pPr algn="ctr"/>
            <a:r>
              <a:rPr lang="en-US" sz="4000" dirty="0">
                <a:solidFill>
                  <a:schemeClr val="accent6">
                    <a:lumMod val="75000"/>
                  </a:schemeClr>
                </a:solidFill>
                <a:effectLst/>
                <a:ea typeface="Calibri" panose="020F0502020204030204" pitchFamily="34" charset="0"/>
                <a:cs typeface="Cordia New" panose="020B0304020202020204" pitchFamily="34" charset="-34"/>
              </a:rPr>
              <a:t>EE361 Economics of CLMV Countries</a:t>
            </a:r>
            <a:br>
              <a:rPr lang="en-US" sz="1800" dirty="0">
                <a:effectLst/>
                <a:ea typeface="Calibri" panose="020F0502020204030204" pitchFamily="34" charset="0"/>
                <a:cs typeface="Cordia New" panose="020B0304020202020204" pitchFamily="34" charset="-34"/>
              </a:rPr>
            </a:br>
            <a:r>
              <a:rPr lang="en-US" sz="4000" dirty="0">
                <a:solidFill>
                  <a:schemeClr val="accent6">
                    <a:lumMod val="75000"/>
                  </a:schemeClr>
                </a:solidFill>
                <a:cs typeface="Arial" panose="020B0604020202020204" pitchFamily="34" charset="0"/>
              </a:rPr>
              <a:t>GMS Tourism Strategy and Lao Tourism Project</a:t>
            </a:r>
          </a:p>
        </p:txBody>
      </p:sp>
      <p:sp>
        <p:nvSpPr>
          <p:cNvPr id="3" name="Subtitle 2">
            <a:extLst>
              <a:ext uri="{FF2B5EF4-FFF2-40B4-BE49-F238E27FC236}">
                <a16:creationId xmlns:a16="http://schemas.microsoft.com/office/drawing/2014/main" id="{10500A09-F60D-446A-88C8-772F384ED23C}"/>
              </a:ext>
            </a:extLst>
          </p:cNvPr>
          <p:cNvSpPr>
            <a:spLocks noGrp="1"/>
          </p:cNvSpPr>
          <p:nvPr>
            <p:ph type="body" idx="1"/>
          </p:nvPr>
        </p:nvSpPr>
        <p:spPr>
          <a:xfrm>
            <a:off x="831850" y="4589463"/>
            <a:ext cx="10515600" cy="1766887"/>
          </a:xfrm>
        </p:spPr>
        <p:txBody>
          <a:bodyPr>
            <a:noAutofit/>
          </a:bodyPr>
          <a:lstStyle/>
          <a:p>
            <a:pPr algn="ctr"/>
            <a:r>
              <a:rPr lang="en-US" sz="2800" dirty="0">
                <a:solidFill>
                  <a:schemeClr val="accent6">
                    <a:lumMod val="75000"/>
                  </a:schemeClr>
                </a:solidFill>
                <a:latin typeface="Arial" panose="020B0604020202020204" pitchFamily="34" charset="0"/>
                <a:cs typeface="Arial" panose="020B0604020202020204" pitchFamily="34" charset="0"/>
              </a:rPr>
              <a:t>Guest Lecturer: Yasushi Negishi</a:t>
            </a:r>
          </a:p>
          <a:p>
            <a:pPr algn="ctr"/>
            <a:r>
              <a:rPr lang="en-US" sz="2800" dirty="0">
                <a:solidFill>
                  <a:schemeClr val="accent6">
                    <a:lumMod val="75000"/>
                  </a:schemeClr>
                </a:solidFill>
                <a:latin typeface="Arial" panose="020B0604020202020204" pitchFamily="34" charset="0"/>
                <a:cs typeface="Arial" panose="020B0604020202020204" pitchFamily="34" charset="0"/>
              </a:rPr>
              <a:t>Puey </a:t>
            </a:r>
            <a:r>
              <a:rPr lang="en-US" sz="2800" dirty="0" err="1">
                <a:solidFill>
                  <a:schemeClr val="accent6">
                    <a:lumMod val="75000"/>
                  </a:schemeClr>
                </a:solidFill>
                <a:latin typeface="Arial" panose="020B0604020202020204" pitchFamily="34" charset="0"/>
                <a:cs typeface="Arial" panose="020B0604020202020204" pitchFamily="34" charset="0"/>
              </a:rPr>
              <a:t>Ungphakorn</a:t>
            </a:r>
            <a:r>
              <a:rPr lang="en-US" sz="2800" dirty="0">
                <a:solidFill>
                  <a:schemeClr val="accent6">
                    <a:lumMod val="75000"/>
                  </a:schemeClr>
                </a:solidFill>
                <a:latin typeface="Arial" panose="020B0604020202020204" pitchFamily="34" charset="0"/>
                <a:cs typeface="Arial" panose="020B0604020202020204" pitchFamily="34" charset="0"/>
              </a:rPr>
              <a:t> School of Development Studies</a:t>
            </a:r>
          </a:p>
          <a:p>
            <a:pPr algn="ctr"/>
            <a:r>
              <a:rPr lang="en-US" sz="2800" dirty="0">
                <a:solidFill>
                  <a:schemeClr val="accent6">
                    <a:lumMod val="75000"/>
                  </a:schemeClr>
                </a:solidFill>
                <a:latin typeface="Arial" panose="020B0604020202020204" pitchFamily="34" charset="0"/>
                <a:cs typeface="Arial" panose="020B0604020202020204" pitchFamily="34" charset="0"/>
              </a:rPr>
              <a:t>Thammasat University</a:t>
            </a:r>
          </a:p>
        </p:txBody>
      </p:sp>
      <p:sp>
        <p:nvSpPr>
          <p:cNvPr id="6" name="Slide Number Placeholder 5">
            <a:extLst>
              <a:ext uri="{FF2B5EF4-FFF2-40B4-BE49-F238E27FC236}">
                <a16:creationId xmlns:a16="http://schemas.microsoft.com/office/drawing/2014/main" id="{E7CC93CF-418C-4088-BAF1-CFA13854937A}"/>
              </a:ext>
            </a:extLst>
          </p:cNvPr>
          <p:cNvSpPr>
            <a:spLocks noGrp="1"/>
          </p:cNvSpPr>
          <p:nvPr>
            <p:ph type="sldNum" sz="quarter" idx="12"/>
          </p:nvPr>
        </p:nvSpPr>
        <p:spPr/>
        <p:txBody>
          <a:bodyPr>
            <a:normAutofit/>
          </a:bodyPr>
          <a:lstStyle/>
          <a:p>
            <a:pPr>
              <a:spcAft>
                <a:spcPts val="600"/>
              </a:spcAft>
            </a:pPr>
            <a:fld id="{5E4BB733-C0E6-4E57-83C7-5E89521A76A2}" type="slidenum">
              <a:rPr lang="en-US" sz="1000" smtClean="0">
                <a:solidFill>
                  <a:schemeClr val="accent2"/>
                </a:solidFill>
              </a:rPr>
              <a:pPr>
                <a:spcAft>
                  <a:spcPts val="600"/>
                </a:spcAft>
              </a:pPr>
              <a:t>1</a:t>
            </a:fld>
            <a:endParaRPr lang="en-US" sz="1000" dirty="0">
              <a:solidFill>
                <a:schemeClr val="accent2"/>
              </a:solidFill>
            </a:endParaRPr>
          </a:p>
        </p:txBody>
      </p:sp>
    </p:spTree>
    <p:extLst>
      <p:ext uri="{BB962C8B-B14F-4D97-AF65-F5344CB8AC3E}">
        <p14:creationId xmlns:p14="http://schemas.microsoft.com/office/powerpoint/2010/main" val="3764259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9E9B2-5860-4ECB-AB9B-F3D8E9E4DEFC}"/>
              </a:ext>
            </a:extLst>
          </p:cNvPr>
          <p:cNvSpPr>
            <a:spLocks noGrp="1"/>
          </p:cNvSpPr>
          <p:nvPr>
            <p:ph type="title"/>
          </p:nvPr>
        </p:nvSpPr>
        <p:spPr/>
        <p:txBody>
          <a:bodyPr>
            <a:normAutofit/>
          </a:bodyPr>
          <a:lstStyle/>
          <a:p>
            <a:pPr algn="ctr"/>
            <a:r>
              <a:rPr lang="en-US" dirty="0">
                <a:solidFill>
                  <a:schemeClr val="accent6">
                    <a:lumMod val="75000"/>
                  </a:schemeClr>
                </a:solidFill>
              </a:rPr>
              <a:t>Table of contents</a:t>
            </a:r>
          </a:p>
        </p:txBody>
      </p:sp>
      <p:sp>
        <p:nvSpPr>
          <p:cNvPr id="5" name="Content Placeholder 4">
            <a:extLst>
              <a:ext uri="{FF2B5EF4-FFF2-40B4-BE49-F238E27FC236}">
                <a16:creationId xmlns:a16="http://schemas.microsoft.com/office/drawing/2014/main" id="{B64D5DE7-F446-409B-8A0D-EB745B4EAFA1}"/>
              </a:ext>
            </a:extLst>
          </p:cNvPr>
          <p:cNvSpPr>
            <a:spLocks noGrp="1"/>
          </p:cNvSpPr>
          <p:nvPr>
            <p:ph idx="1"/>
          </p:nvPr>
        </p:nvSpPr>
        <p:spPr>
          <a:xfrm>
            <a:off x="2507673" y="1825625"/>
            <a:ext cx="7259782" cy="4351338"/>
          </a:xfrm>
        </p:spPr>
        <p:txBody>
          <a:bodyPr>
            <a:normAutofit/>
          </a:bodyPr>
          <a:lstStyle/>
          <a:p>
            <a:pPr marL="514350" indent="-514350">
              <a:buFont typeface="+mj-lt"/>
              <a:buAutoNum type="arabicPeriod"/>
            </a:pPr>
            <a:r>
              <a:rPr lang="en-US" sz="3600" dirty="0">
                <a:solidFill>
                  <a:schemeClr val="accent6">
                    <a:lumMod val="75000"/>
                  </a:schemeClr>
                </a:solidFill>
                <a:latin typeface="+mj-lt"/>
                <a:cs typeface="Arial" panose="020B0604020202020204" pitchFamily="34" charset="0"/>
              </a:rPr>
              <a:t>Brief introduction on GMS</a:t>
            </a:r>
          </a:p>
          <a:p>
            <a:pPr marL="514350" indent="-514350">
              <a:buFont typeface="+mj-lt"/>
              <a:buAutoNum type="arabicPeriod"/>
            </a:pPr>
            <a:endParaRPr lang="en-US" sz="3600" dirty="0">
              <a:solidFill>
                <a:schemeClr val="accent6">
                  <a:lumMod val="75000"/>
                </a:schemeClr>
              </a:solidFill>
              <a:latin typeface="+mj-lt"/>
              <a:cs typeface="Arial" panose="020B0604020202020204" pitchFamily="34" charset="0"/>
            </a:endParaRPr>
          </a:p>
          <a:p>
            <a:pPr marL="514350" indent="-514350">
              <a:buFont typeface="+mj-lt"/>
              <a:buAutoNum type="arabicPeriod"/>
            </a:pPr>
            <a:r>
              <a:rPr lang="en-US" sz="3600" dirty="0">
                <a:solidFill>
                  <a:schemeClr val="accent6">
                    <a:lumMod val="75000"/>
                  </a:schemeClr>
                </a:solidFill>
                <a:latin typeface="+mj-lt"/>
                <a:cs typeface="Arial" panose="020B0604020202020204" pitchFamily="34" charset="0"/>
              </a:rPr>
              <a:t>GMS Tourism Strategy</a:t>
            </a:r>
          </a:p>
          <a:p>
            <a:pPr marL="514350" indent="-514350">
              <a:buFont typeface="+mj-lt"/>
              <a:buAutoNum type="arabicPeriod"/>
            </a:pPr>
            <a:endParaRPr lang="en-US" sz="3600" dirty="0">
              <a:solidFill>
                <a:schemeClr val="accent6">
                  <a:lumMod val="75000"/>
                </a:schemeClr>
              </a:solidFill>
              <a:latin typeface="+mj-lt"/>
              <a:cs typeface="Arial" panose="020B0604020202020204" pitchFamily="34" charset="0"/>
            </a:endParaRPr>
          </a:p>
          <a:p>
            <a:pPr marL="514350" indent="-514350">
              <a:buFont typeface="+mj-lt"/>
              <a:buAutoNum type="arabicPeriod"/>
            </a:pPr>
            <a:r>
              <a:rPr lang="en-US" sz="3600" dirty="0">
                <a:solidFill>
                  <a:schemeClr val="accent6">
                    <a:lumMod val="75000"/>
                  </a:schemeClr>
                </a:solidFill>
                <a:latin typeface="+mj-lt"/>
                <a:cs typeface="Arial" panose="020B0604020202020204" pitchFamily="34" charset="0"/>
              </a:rPr>
              <a:t>ADB’s tourism project in Lao PDR</a:t>
            </a:r>
          </a:p>
        </p:txBody>
      </p:sp>
      <p:sp>
        <p:nvSpPr>
          <p:cNvPr id="4" name="Slide Number Placeholder 3">
            <a:extLst>
              <a:ext uri="{FF2B5EF4-FFF2-40B4-BE49-F238E27FC236}">
                <a16:creationId xmlns:a16="http://schemas.microsoft.com/office/drawing/2014/main" id="{50903B59-E3A1-4E0D-8016-4F7607CD6186}"/>
              </a:ext>
            </a:extLst>
          </p:cNvPr>
          <p:cNvSpPr>
            <a:spLocks noGrp="1"/>
          </p:cNvSpPr>
          <p:nvPr>
            <p:ph type="sldNum" sz="quarter" idx="12"/>
          </p:nvPr>
        </p:nvSpPr>
        <p:spPr/>
        <p:txBody>
          <a:bodyPr/>
          <a:lstStyle/>
          <a:p>
            <a:fld id="{5E4BB733-C0E6-4E57-83C7-5E89521A76A2}" type="slidenum">
              <a:rPr lang="en-US" smtClean="0"/>
              <a:t>2</a:t>
            </a:fld>
            <a:endParaRPr lang="en-US" dirty="0"/>
          </a:p>
        </p:txBody>
      </p:sp>
    </p:spTree>
    <p:extLst>
      <p:ext uri="{BB962C8B-B14F-4D97-AF65-F5344CB8AC3E}">
        <p14:creationId xmlns:p14="http://schemas.microsoft.com/office/powerpoint/2010/main" val="3055511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E7B2581-345E-5971-93E7-3E915062692D}"/>
              </a:ext>
            </a:extLst>
          </p:cNvPr>
          <p:cNvSpPr>
            <a:spLocks noGrp="1"/>
          </p:cNvSpPr>
          <p:nvPr>
            <p:ph type="sldNum" sz="quarter" idx="12"/>
          </p:nvPr>
        </p:nvSpPr>
        <p:spPr/>
        <p:txBody>
          <a:bodyPr/>
          <a:lstStyle/>
          <a:p>
            <a:fld id="{5E4BB733-C0E6-4E57-83C7-5E89521A76A2}" type="slidenum">
              <a:rPr lang="en-US" smtClean="0"/>
              <a:t>3</a:t>
            </a:fld>
            <a:endParaRPr lang="en-US" dirty="0"/>
          </a:p>
        </p:txBody>
      </p:sp>
      <p:sp>
        <p:nvSpPr>
          <p:cNvPr id="7" name="TextBox 6">
            <a:extLst>
              <a:ext uri="{FF2B5EF4-FFF2-40B4-BE49-F238E27FC236}">
                <a16:creationId xmlns:a16="http://schemas.microsoft.com/office/drawing/2014/main" id="{DB2AF592-9B50-D442-007F-3497288CBD13}"/>
              </a:ext>
            </a:extLst>
          </p:cNvPr>
          <p:cNvSpPr txBox="1"/>
          <p:nvPr/>
        </p:nvSpPr>
        <p:spPr>
          <a:xfrm>
            <a:off x="3089565" y="2773280"/>
            <a:ext cx="6728992" cy="707886"/>
          </a:xfrm>
          <a:prstGeom prst="rect">
            <a:avLst/>
          </a:prstGeom>
          <a:noFill/>
        </p:spPr>
        <p:txBody>
          <a:bodyPr wrap="square">
            <a:spAutoFit/>
          </a:bodyPr>
          <a:lstStyle/>
          <a:p>
            <a:pPr algn="ctr"/>
            <a:r>
              <a:rPr lang="en-US" sz="4000" dirty="0">
                <a:solidFill>
                  <a:schemeClr val="accent6">
                    <a:lumMod val="75000"/>
                  </a:schemeClr>
                </a:solidFill>
                <a:latin typeface="+mj-lt"/>
                <a:cs typeface="Arial" panose="020B0604020202020204" pitchFamily="34" charset="0"/>
              </a:rPr>
              <a:t>1.  Brief introduction on GMS </a:t>
            </a:r>
          </a:p>
        </p:txBody>
      </p:sp>
    </p:spTree>
    <p:extLst>
      <p:ext uri="{BB962C8B-B14F-4D97-AF65-F5344CB8AC3E}">
        <p14:creationId xmlns:p14="http://schemas.microsoft.com/office/powerpoint/2010/main" val="15032876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206FF-6F7E-7DC1-2432-3F3EA2B5AE0D}"/>
              </a:ext>
            </a:extLst>
          </p:cNvPr>
          <p:cNvSpPr>
            <a:spLocks noGrp="1"/>
          </p:cNvSpPr>
          <p:nvPr>
            <p:ph type="title"/>
          </p:nvPr>
        </p:nvSpPr>
        <p:spPr>
          <a:xfrm>
            <a:off x="838200" y="365125"/>
            <a:ext cx="5084298" cy="1325563"/>
          </a:xfrm>
        </p:spPr>
        <p:txBody>
          <a:bodyPr/>
          <a:lstStyle/>
          <a:p>
            <a:pPr algn="ctr"/>
            <a:r>
              <a:rPr lang="en-US" dirty="0">
                <a:solidFill>
                  <a:schemeClr val="accent6">
                    <a:lumMod val="75000"/>
                  </a:schemeClr>
                </a:solidFill>
              </a:rPr>
              <a:t>About GMS</a:t>
            </a:r>
          </a:p>
        </p:txBody>
      </p:sp>
      <p:sp>
        <p:nvSpPr>
          <p:cNvPr id="3" name="Content Placeholder 2">
            <a:extLst>
              <a:ext uri="{FF2B5EF4-FFF2-40B4-BE49-F238E27FC236}">
                <a16:creationId xmlns:a16="http://schemas.microsoft.com/office/drawing/2014/main" id="{4E64FB47-05DE-6E83-E05A-3EC047A7ADC0}"/>
              </a:ext>
            </a:extLst>
          </p:cNvPr>
          <p:cNvSpPr>
            <a:spLocks noGrp="1"/>
          </p:cNvSpPr>
          <p:nvPr>
            <p:ph idx="1"/>
          </p:nvPr>
        </p:nvSpPr>
        <p:spPr>
          <a:xfrm>
            <a:off x="1119560" y="1755285"/>
            <a:ext cx="4516244" cy="4351338"/>
          </a:xfrm>
        </p:spPr>
        <p:txBody>
          <a:bodyPr>
            <a:noAutofit/>
          </a:bodyPr>
          <a:lstStyle/>
          <a:p>
            <a:pPr marL="342900" indent="-342900">
              <a:buFont typeface="+mj-lt"/>
              <a:buAutoNum type="arabicPeriod"/>
            </a:pPr>
            <a:r>
              <a:rPr lang="en-US" sz="2000" dirty="0">
                <a:solidFill>
                  <a:schemeClr val="accent6">
                    <a:lumMod val="75000"/>
                  </a:schemeClr>
                </a:solidFill>
              </a:rPr>
              <a:t>Established in 1992</a:t>
            </a:r>
          </a:p>
          <a:p>
            <a:pPr marL="342900" indent="-342900">
              <a:buFont typeface="+mj-lt"/>
              <a:buAutoNum type="arabicPeriod"/>
            </a:pPr>
            <a:r>
              <a:rPr lang="en-US" sz="2000" dirty="0">
                <a:solidFill>
                  <a:schemeClr val="accent6">
                    <a:lumMod val="75000"/>
                  </a:schemeClr>
                </a:solidFill>
              </a:rPr>
              <a:t>Members: Cambodia, the People's Republic of China (Yunnan Province and Guangxi Zhuang Autonomous Region), Lao PDR, Myanmar, Thailand,  and Viet Nam.</a:t>
            </a:r>
          </a:p>
          <a:p>
            <a:pPr marL="342900" indent="-342900">
              <a:buFont typeface="+mj-lt"/>
              <a:buAutoNum type="arabicPeriod"/>
            </a:pPr>
            <a:r>
              <a:rPr lang="en-US" sz="2000" dirty="0">
                <a:solidFill>
                  <a:schemeClr val="accent6">
                    <a:lumMod val="75000"/>
                  </a:schemeClr>
                </a:solidFill>
              </a:rPr>
              <a:t>Coordinating Ministry: </a:t>
            </a:r>
            <a:r>
              <a:rPr lang="en-US" sz="2000" dirty="0">
                <a:solidFill>
                  <a:schemeClr val="accent6">
                    <a:lumMod val="75000"/>
                  </a:schemeClr>
                </a:solidFill>
                <a:highlight>
                  <a:srgbClr val="FFFF00"/>
                </a:highlight>
              </a:rPr>
              <a:t>Ministries of Planning </a:t>
            </a:r>
            <a:r>
              <a:rPr lang="en-US" sz="2000" dirty="0">
                <a:solidFill>
                  <a:schemeClr val="accent6">
                    <a:lumMod val="75000"/>
                  </a:schemeClr>
                </a:solidFill>
              </a:rPr>
              <a:t>(in case of Thailand, NESDB )</a:t>
            </a:r>
          </a:p>
          <a:p>
            <a:pPr marL="342900" indent="-342900">
              <a:buFont typeface="+mj-lt"/>
              <a:buAutoNum type="arabicPeriod"/>
            </a:pPr>
            <a:r>
              <a:rPr lang="en-US" sz="2000" dirty="0">
                <a:solidFill>
                  <a:schemeClr val="accent6">
                    <a:lumMod val="75000"/>
                  </a:schemeClr>
                </a:solidFill>
              </a:rPr>
              <a:t>Secretariat: </a:t>
            </a:r>
            <a:r>
              <a:rPr lang="en-US" sz="2000" dirty="0">
                <a:solidFill>
                  <a:schemeClr val="accent6">
                    <a:lumMod val="75000"/>
                  </a:schemeClr>
                </a:solidFill>
                <a:highlight>
                  <a:srgbClr val="FFFF00"/>
                </a:highlight>
              </a:rPr>
              <a:t>ADB</a:t>
            </a:r>
            <a:r>
              <a:rPr lang="en-US" sz="2000" dirty="0">
                <a:solidFill>
                  <a:schemeClr val="accent6">
                    <a:lumMod val="75000"/>
                  </a:schemeClr>
                </a:solidFill>
              </a:rPr>
              <a:t> (in Manila)</a:t>
            </a:r>
          </a:p>
          <a:p>
            <a:pPr marL="342900" indent="-342900">
              <a:buFont typeface="+mj-lt"/>
              <a:buAutoNum type="arabicPeriod"/>
            </a:pPr>
            <a:r>
              <a:rPr lang="en-US" sz="2000" dirty="0">
                <a:solidFill>
                  <a:schemeClr val="accent6">
                    <a:lumMod val="75000"/>
                  </a:schemeClr>
                </a:solidFill>
              </a:rPr>
              <a:t>Principle of agreement: </a:t>
            </a:r>
            <a:r>
              <a:rPr lang="en-US" sz="2000" b="1" dirty="0">
                <a:solidFill>
                  <a:schemeClr val="accent6">
                    <a:lumMod val="75000"/>
                  </a:schemeClr>
                </a:solidFill>
                <a:highlight>
                  <a:srgbClr val="FFFF00"/>
                </a:highlight>
              </a:rPr>
              <a:t>One + One.</a:t>
            </a:r>
            <a:r>
              <a:rPr lang="en-US" sz="2000" b="1" dirty="0">
                <a:solidFill>
                  <a:schemeClr val="accent6">
                    <a:lumMod val="75000"/>
                  </a:schemeClr>
                </a:solidFill>
              </a:rPr>
              <a:t>   </a:t>
            </a:r>
            <a:r>
              <a:rPr lang="en-US" sz="2000" dirty="0">
                <a:solidFill>
                  <a:schemeClr val="accent6">
                    <a:lumMod val="75000"/>
                  </a:schemeClr>
                </a:solidFill>
              </a:rPr>
              <a:t> If </a:t>
            </a:r>
            <a:r>
              <a:rPr lang="en-US" sz="2000" b="1" dirty="0">
                <a:solidFill>
                  <a:schemeClr val="accent6">
                    <a:lumMod val="75000"/>
                  </a:schemeClr>
                </a:solidFill>
              </a:rPr>
              <a:t>two</a:t>
            </a:r>
            <a:r>
              <a:rPr lang="en-US" sz="2000" dirty="0">
                <a:solidFill>
                  <a:schemeClr val="accent6">
                    <a:lumMod val="75000"/>
                  </a:schemeClr>
                </a:solidFill>
              </a:rPr>
              <a:t> countries agree to do on a certain project, the other members would endorse it.</a:t>
            </a:r>
          </a:p>
        </p:txBody>
      </p:sp>
      <p:sp>
        <p:nvSpPr>
          <p:cNvPr id="4" name="Slide Number Placeholder 3">
            <a:extLst>
              <a:ext uri="{FF2B5EF4-FFF2-40B4-BE49-F238E27FC236}">
                <a16:creationId xmlns:a16="http://schemas.microsoft.com/office/drawing/2014/main" id="{0A325A7A-C8AC-1632-6DF5-726B7CC84923}"/>
              </a:ext>
            </a:extLst>
          </p:cNvPr>
          <p:cNvSpPr>
            <a:spLocks noGrp="1"/>
          </p:cNvSpPr>
          <p:nvPr>
            <p:ph type="sldNum" sz="quarter" idx="12"/>
          </p:nvPr>
        </p:nvSpPr>
        <p:spPr/>
        <p:txBody>
          <a:bodyPr/>
          <a:lstStyle/>
          <a:p>
            <a:fld id="{5E4BB733-C0E6-4E57-83C7-5E89521A76A2}" type="slidenum">
              <a:rPr lang="en-US" smtClean="0"/>
              <a:t>4</a:t>
            </a:fld>
            <a:endParaRPr lang="en-US" dirty="0"/>
          </a:p>
        </p:txBody>
      </p:sp>
      <p:pic>
        <p:nvPicPr>
          <p:cNvPr id="1026" name="Picture 2" descr="The 149th GRIPS Forum “Greater Mekong Subregion (GMS): A New ...">
            <a:extLst>
              <a:ext uri="{FF2B5EF4-FFF2-40B4-BE49-F238E27FC236}">
                <a16:creationId xmlns:a16="http://schemas.microsoft.com/office/drawing/2014/main" id="{38AA7C2A-5AFF-FEE6-5551-1DD2F15D0C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8078" y="308853"/>
            <a:ext cx="4007251" cy="526900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EC2A9D7-A9E2-F587-62C8-BC404AFDCB84}"/>
              </a:ext>
            </a:extLst>
          </p:cNvPr>
          <p:cNvSpPr txBox="1"/>
          <p:nvPr/>
        </p:nvSpPr>
        <p:spPr>
          <a:xfrm>
            <a:off x="7117733" y="5643397"/>
            <a:ext cx="4516244" cy="923330"/>
          </a:xfrm>
          <a:prstGeom prst="rect">
            <a:avLst/>
          </a:prstGeom>
          <a:noFill/>
        </p:spPr>
        <p:txBody>
          <a:bodyPr wrap="square" rtlCol="0">
            <a:spAutoFit/>
          </a:bodyPr>
          <a:lstStyle/>
          <a:p>
            <a:r>
              <a:rPr lang="en-US" dirty="0"/>
              <a:t>Mr. </a:t>
            </a:r>
            <a:r>
              <a:rPr lang="en-US" dirty="0" err="1"/>
              <a:t>Noritada</a:t>
            </a:r>
            <a:r>
              <a:rPr lang="en-US" dirty="0"/>
              <a:t> Morita, former ADB Director General for Mekong Regional Department who supported the establishment of GMS </a:t>
            </a:r>
          </a:p>
        </p:txBody>
      </p:sp>
    </p:spTree>
    <p:extLst>
      <p:ext uri="{BB962C8B-B14F-4D97-AF65-F5344CB8AC3E}">
        <p14:creationId xmlns:p14="http://schemas.microsoft.com/office/powerpoint/2010/main" val="4380394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206FF-6F7E-7DC1-2432-3F3EA2B5AE0D}"/>
              </a:ext>
            </a:extLst>
          </p:cNvPr>
          <p:cNvSpPr>
            <a:spLocks noGrp="1"/>
          </p:cNvSpPr>
          <p:nvPr>
            <p:ph type="title"/>
          </p:nvPr>
        </p:nvSpPr>
        <p:spPr>
          <a:xfrm>
            <a:off x="838200" y="365125"/>
            <a:ext cx="4169898" cy="1325563"/>
          </a:xfrm>
        </p:spPr>
        <p:txBody>
          <a:bodyPr/>
          <a:lstStyle/>
          <a:p>
            <a:pPr algn="ctr"/>
            <a:r>
              <a:rPr lang="en-US" dirty="0">
                <a:solidFill>
                  <a:schemeClr val="accent6">
                    <a:lumMod val="75000"/>
                  </a:schemeClr>
                </a:solidFill>
              </a:rPr>
              <a:t>About ASEAN</a:t>
            </a:r>
          </a:p>
        </p:txBody>
      </p:sp>
      <p:sp>
        <p:nvSpPr>
          <p:cNvPr id="3" name="Content Placeholder 2">
            <a:extLst>
              <a:ext uri="{FF2B5EF4-FFF2-40B4-BE49-F238E27FC236}">
                <a16:creationId xmlns:a16="http://schemas.microsoft.com/office/drawing/2014/main" id="{4E64FB47-05DE-6E83-E05A-3EC047A7ADC0}"/>
              </a:ext>
            </a:extLst>
          </p:cNvPr>
          <p:cNvSpPr>
            <a:spLocks noGrp="1"/>
          </p:cNvSpPr>
          <p:nvPr>
            <p:ph idx="1"/>
          </p:nvPr>
        </p:nvSpPr>
        <p:spPr>
          <a:xfrm>
            <a:off x="699651" y="1617800"/>
            <a:ext cx="4380914" cy="4351338"/>
          </a:xfrm>
        </p:spPr>
        <p:txBody>
          <a:bodyPr>
            <a:noAutofit/>
          </a:bodyPr>
          <a:lstStyle/>
          <a:p>
            <a:pPr marL="342900" indent="-342900">
              <a:buFont typeface="+mj-lt"/>
              <a:buAutoNum type="arabicPeriod"/>
            </a:pPr>
            <a:r>
              <a:rPr lang="en-US" sz="2000" dirty="0">
                <a:solidFill>
                  <a:schemeClr val="accent6">
                    <a:lumMod val="75000"/>
                  </a:schemeClr>
                </a:solidFill>
              </a:rPr>
              <a:t>Established in 1967 in Bangkok</a:t>
            </a:r>
          </a:p>
          <a:p>
            <a:pPr marL="342900" indent="-342900">
              <a:buFont typeface="+mj-lt"/>
              <a:buAutoNum type="arabicPeriod"/>
            </a:pPr>
            <a:r>
              <a:rPr lang="en-US" sz="2000" dirty="0">
                <a:solidFill>
                  <a:schemeClr val="accent6">
                    <a:lumMod val="75000"/>
                  </a:schemeClr>
                </a:solidFill>
              </a:rPr>
              <a:t>Member countries: Indonesia, Malaysia, Philippines, Singapore and Thailand (five founding members),  Brunei Darussalam (1984), Viet Nam (1995), Lao PDR and Myanmar (1997) and Cambodia (1999) </a:t>
            </a:r>
          </a:p>
          <a:p>
            <a:pPr marL="342900" indent="-342900">
              <a:buFont typeface="+mj-lt"/>
              <a:buAutoNum type="arabicPeriod"/>
            </a:pPr>
            <a:r>
              <a:rPr lang="en-US" sz="2000" dirty="0">
                <a:solidFill>
                  <a:schemeClr val="accent6">
                    <a:lumMod val="75000"/>
                  </a:schemeClr>
                </a:solidFill>
              </a:rPr>
              <a:t>Coordinating Ministry: </a:t>
            </a:r>
            <a:r>
              <a:rPr lang="en-US" sz="2000" dirty="0">
                <a:solidFill>
                  <a:schemeClr val="accent6">
                    <a:lumMod val="75000"/>
                  </a:schemeClr>
                </a:solidFill>
                <a:highlight>
                  <a:srgbClr val="FFFF00"/>
                </a:highlight>
              </a:rPr>
              <a:t>Ministries of Foreign Affairs</a:t>
            </a:r>
            <a:endParaRPr lang="en-US" sz="2000" dirty="0">
              <a:solidFill>
                <a:schemeClr val="accent6">
                  <a:lumMod val="75000"/>
                </a:schemeClr>
              </a:solidFill>
            </a:endParaRPr>
          </a:p>
          <a:p>
            <a:pPr marL="342900" indent="-342900">
              <a:buFont typeface="+mj-lt"/>
              <a:buAutoNum type="arabicPeriod"/>
            </a:pPr>
            <a:r>
              <a:rPr lang="en-US" sz="2000" dirty="0">
                <a:solidFill>
                  <a:schemeClr val="accent6">
                    <a:lumMod val="75000"/>
                  </a:schemeClr>
                </a:solidFill>
              </a:rPr>
              <a:t>Secretariat: ASEAN secretariat (in Jakarta)</a:t>
            </a:r>
          </a:p>
          <a:p>
            <a:pPr marL="342900" indent="-342900">
              <a:buFont typeface="+mj-lt"/>
              <a:buAutoNum type="arabicPeriod"/>
            </a:pPr>
            <a:r>
              <a:rPr lang="en-US" sz="2000" dirty="0">
                <a:solidFill>
                  <a:schemeClr val="accent6">
                    <a:lumMod val="75000"/>
                  </a:schemeClr>
                </a:solidFill>
              </a:rPr>
              <a:t>Principle of agreement: Member countries’ </a:t>
            </a:r>
            <a:r>
              <a:rPr lang="en-US" sz="2000" dirty="0">
                <a:solidFill>
                  <a:schemeClr val="accent6">
                    <a:lumMod val="75000"/>
                  </a:schemeClr>
                </a:solidFill>
                <a:highlight>
                  <a:srgbClr val="FFFF00"/>
                </a:highlight>
              </a:rPr>
              <a:t>consensus basis</a:t>
            </a:r>
            <a:r>
              <a:rPr lang="en-US" sz="2000" dirty="0">
                <a:solidFill>
                  <a:schemeClr val="accent6">
                    <a:lumMod val="75000"/>
                  </a:schemeClr>
                </a:solidFill>
              </a:rPr>
              <a:t>.</a:t>
            </a:r>
          </a:p>
        </p:txBody>
      </p:sp>
      <p:sp>
        <p:nvSpPr>
          <p:cNvPr id="4" name="Slide Number Placeholder 3">
            <a:extLst>
              <a:ext uri="{FF2B5EF4-FFF2-40B4-BE49-F238E27FC236}">
                <a16:creationId xmlns:a16="http://schemas.microsoft.com/office/drawing/2014/main" id="{0A325A7A-C8AC-1632-6DF5-726B7CC84923}"/>
              </a:ext>
            </a:extLst>
          </p:cNvPr>
          <p:cNvSpPr>
            <a:spLocks noGrp="1"/>
          </p:cNvSpPr>
          <p:nvPr>
            <p:ph type="sldNum" sz="quarter" idx="12"/>
          </p:nvPr>
        </p:nvSpPr>
        <p:spPr/>
        <p:txBody>
          <a:bodyPr/>
          <a:lstStyle/>
          <a:p>
            <a:fld id="{5E4BB733-C0E6-4E57-83C7-5E89521A76A2}" type="slidenum">
              <a:rPr lang="en-US" smtClean="0"/>
              <a:t>5</a:t>
            </a:fld>
            <a:endParaRPr lang="en-US" dirty="0"/>
          </a:p>
        </p:txBody>
      </p:sp>
      <p:pic>
        <p:nvPicPr>
          <p:cNvPr id="5" name="Content Placeholder 3">
            <a:extLst>
              <a:ext uri="{FF2B5EF4-FFF2-40B4-BE49-F238E27FC236}">
                <a16:creationId xmlns:a16="http://schemas.microsoft.com/office/drawing/2014/main" id="{4BE3DA90-3112-D0D5-2838-E6AAFF46E782}"/>
              </a:ext>
            </a:extLst>
          </p:cNvPr>
          <p:cNvPicPr>
            <a:picLocks/>
          </p:cNvPicPr>
          <p:nvPr/>
        </p:nvPicPr>
        <p:blipFill>
          <a:blip r:embed="rId3" cstate="print">
            <a:lum bright="-12000" contrast="18000"/>
          </a:blip>
          <a:srcRect/>
          <a:stretch>
            <a:fillRect/>
          </a:stretch>
        </p:blipFill>
        <p:spPr bwMode="auto">
          <a:xfrm>
            <a:off x="5247670" y="1614"/>
            <a:ext cx="6944329" cy="6841395"/>
          </a:xfrm>
          <a:prstGeom prst="rect">
            <a:avLst/>
          </a:prstGeom>
          <a:solidFill>
            <a:srgbClr val="CCECFF"/>
          </a:solidFill>
          <a:ln w="9525">
            <a:noFill/>
            <a:miter lim="800000"/>
            <a:headEnd/>
            <a:tailEnd/>
          </a:ln>
          <a:effectLst/>
        </p:spPr>
      </p:pic>
      <p:sp>
        <p:nvSpPr>
          <p:cNvPr id="10" name="Freeform: Shape 9">
            <a:extLst>
              <a:ext uri="{FF2B5EF4-FFF2-40B4-BE49-F238E27FC236}">
                <a16:creationId xmlns:a16="http://schemas.microsoft.com/office/drawing/2014/main" id="{D4EAD570-D6A3-9AC5-ABAC-C6A9B79C44C1}"/>
              </a:ext>
            </a:extLst>
          </p:cNvPr>
          <p:cNvSpPr/>
          <p:nvPr/>
        </p:nvSpPr>
        <p:spPr>
          <a:xfrm>
            <a:off x="8541834" y="4069450"/>
            <a:ext cx="1171269" cy="1472858"/>
          </a:xfrm>
          <a:custGeom>
            <a:avLst/>
            <a:gdLst>
              <a:gd name="connsiteX0" fmla="*/ 211873 w 1171269"/>
              <a:gd name="connsiteY0" fmla="*/ 34199 h 1472858"/>
              <a:gd name="connsiteX1" fmla="*/ 267629 w 1171269"/>
              <a:gd name="connsiteY1" fmla="*/ 56501 h 1472858"/>
              <a:gd name="connsiteX2" fmla="*/ 301083 w 1171269"/>
              <a:gd name="connsiteY2" fmla="*/ 123409 h 1472858"/>
              <a:gd name="connsiteX3" fmla="*/ 334537 w 1171269"/>
              <a:gd name="connsiteY3" fmla="*/ 168013 h 1472858"/>
              <a:gd name="connsiteX4" fmla="*/ 412595 w 1171269"/>
              <a:gd name="connsiteY4" fmla="*/ 223770 h 1472858"/>
              <a:gd name="connsiteX5" fmla="*/ 468351 w 1171269"/>
              <a:gd name="connsiteY5" fmla="*/ 301828 h 1472858"/>
              <a:gd name="connsiteX6" fmla="*/ 512956 w 1171269"/>
              <a:gd name="connsiteY6" fmla="*/ 346433 h 1472858"/>
              <a:gd name="connsiteX7" fmla="*/ 524107 w 1171269"/>
              <a:gd name="connsiteY7" fmla="*/ 379887 h 1472858"/>
              <a:gd name="connsiteX8" fmla="*/ 546410 w 1171269"/>
              <a:gd name="connsiteY8" fmla="*/ 457945 h 1472858"/>
              <a:gd name="connsiteX9" fmla="*/ 568712 w 1171269"/>
              <a:gd name="connsiteY9" fmla="*/ 491399 h 1472858"/>
              <a:gd name="connsiteX10" fmla="*/ 579864 w 1171269"/>
              <a:gd name="connsiteY10" fmla="*/ 547155 h 1472858"/>
              <a:gd name="connsiteX11" fmla="*/ 602166 w 1171269"/>
              <a:gd name="connsiteY11" fmla="*/ 602911 h 1472858"/>
              <a:gd name="connsiteX12" fmla="*/ 613317 w 1171269"/>
              <a:gd name="connsiteY12" fmla="*/ 636365 h 1472858"/>
              <a:gd name="connsiteX13" fmla="*/ 624468 w 1171269"/>
              <a:gd name="connsiteY13" fmla="*/ 680970 h 1472858"/>
              <a:gd name="connsiteX14" fmla="*/ 646771 w 1171269"/>
              <a:gd name="connsiteY14" fmla="*/ 759028 h 1472858"/>
              <a:gd name="connsiteX15" fmla="*/ 669073 w 1171269"/>
              <a:gd name="connsiteY15" fmla="*/ 848238 h 1472858"/>
              <a:gd name="connsiteX16" fmla="*/ 724829 w 1171269"/>
              <a:gd name="connsiteY16" fmla="*/ 959750 h 1472858"/>
              <a:gd name="connsiteX17" fmla="*/ 758283 w 1171269"/>
              <a:gd name="connsiteY17" fmla="*/ 1015506 h 1472858"/>
              <a:gd name="connsiteX18" fmla="*/ 836342 w 1171269"/>
              <a:gd name="connsiteY18" fmla="*/ 1093565 h 1472858"/>
              <a:gd name="connsiteX19" fmla="*/ 925551 w 1171269"/>
              <a:gd name="connsiteY19" fmla="*/ 1138170 h 1472858"/>
              <a:gd name="connsiteX20" fmla="*/ 1014761 w 1171269"/>
              <a:gd name="connsiteY20" fmla="*/ 1193926 h 1472858"/>
              <a:gd name="connsiteX21" fmla="*/ 1115122 w 1171269"/>
              <a:gd name="connsiteY21" fmla="*/ 1294287 h 1472858"/>
              <a:gd name="connsiteX22" fmla="*/ 1159727 w 1171269"/>
              <a:gd name="connsiteY22" fmla="*/ 1350043 h 1472858"/>
              <a:gd name="connsiteX23" fmla="*/ 1103971 w 1171269"/>
              <a:gd name="connsiteY23" fmla="*/ 1472706 h 1472858"/>
              <a:gd name="connsiteX24" fmla="*/ 914400 w 1171269"/>
              <a:gd name="connsiteY24" fmla="*/ 1439252 h 1472858"/>
              <a:gd name="connsiteX25" fmla="*/ 758283 w 1171269"/>
              <a:gd name="connsiteY25" fmla="*/ 1394648 h 1472858"/>
              <a:gd name="connsiteX26" fmla="*/ 613317 w 1171269"/>
              <a:gd name="connsiteY26" fmla="*/ 1361194 h 1472858"/>
              <a:gd name="connsiteX27" fmla="*/ 468351 w 1171269"/>
              <a:gd name="connsiteY27" fmla="*/ 1249682 h 1472858"/>
              <a:gd name="connsiteX28" fmla="*/ 434898 w 1171269"/>
              <a:gd name="connsiteY28" fmla="*/ 1193926 h 1472858"/>
              <a:gd name="connsiteX29" fmla="*/ 379142 w 1171269"/>
              <a:gd name="connsiteY29" fmla="*/ 1138170 h 1472858"/>
              <a:gd name="connsiteX30" fmla="*/ 278781 w 1171269"/>
              <a:gd name="connsiteY30" fmla="*/ 1048960 h 1472858"/>
              <a:gd name="connsiteX31" fmla="*/ 234176 w 1171269"/>
              <a:gd name="connsiteY31" fmla="*/ 970901 h 1472858"/>
              <a:gd name="connsiteX32" fmla="*/ 200722 w 1171269"/>
              <a:gd name="connsiteY32" fmla="*/ 926296 h 1472858"/>
              <a:gd name="connsiteX33" fmla="*/ 178420 w 1171269"/>
              <a:gd name="connsiteY33" fmla="*/ 881691 h 1472858"/>
              <a:gd name="connsiteX34" fmla="*/ 144966 w 1171269"/>
              <a:gd name="connsiteY34" fmla="*/ 837087 h 1472858"/>
              <a:gd name="connsiteX35" fmla="*/ 89210 w 1171269"/>
              <a:gd name="connsiteY35" fmla="*/ 680970 h 1472858"/>
              <a:gd name="connsiteX36" fmla="*/ 55756 w 1171269"/>
              <a:gd name="connsiteY36" fmla="*/ 580609 h 1472858"/>
              <a:gd name="connsiteX37" fmla="*/ 44605 w 1171269"/>
              <a:gd name="connsiteY37" fmla="*/ 547155 h 1472858"/>
              <a:gd name="connsiteX38" fmla="*/ 0 w 1171269"/>
              <a:gd name="connsiteY38" fmla="*/ 279526 h 1472858"/>
              <a:gd name="connsiteX39" fmla="*/ 44605 w 1171269"/>
              <a:gd name="connsiteY39" fmla="*/ 45350 h 1472858"/>
              <a:gd name="connsiteX40" fmla="*/ 78059 w 1171269"/>
              <a:gd name="connsiteY40" fmla="*/ 23048 h 1472858"/>
              <a:gd name="connsiteX41" fmla="*/ 100361 w 1171269"/>
              <a:gd name="connsiteY41" fmla="*/ 745 h 1472858"/>
              <a:gd name="connsiteX42" fmla="*/ 211873 w 1171269"/>
              <a:gd name="connsiteY42" fmla="*/ 34199 h 147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171269" h="1472858">
                <a:moveTo>
                  <a:pt x="211873" y="34199"/>
                </a:moveTo>
                <a:cubicBezTo>
                  <a:pt x="239751" y="43492"/>
                  <a:pt x="251340" y="44866"/>
                  <a:pt x="267629" y="56501"/>
                </a:cubicBezTo>
                <a:cubicBezTo>
                  <a:pt x="295765" y="76598"/>
                  <a:pt x="286296" y="97533"/>
                  <a:pt x="301083" y="123409"/>
                </a:cubicBezTo>
                <a:cubicBezTo>
                  <a:pt x="310304" y="139545"/>
                  <a:pt x="320723" y="155580"/>
                  <a:pt x="334537" y="168013"/>
                </a:cubicBezTo>
                <a:cubicBezTo>
                  <a:pt x="358304" y="189404"/>
                  <a:pt x="386576" y="205184"/>
                  <a:pt x="412595" y="223770"/>
                </a:cubicBezTo>
                <a:cubicBezTo>
                  <a:pt x="429244" y="248743"/>
                  <a:pt x="448994" y="279706"/>
                  <a:pt x="468351" y="301828"/>
                </a:cubicBezTo>
                <a:cubicBezTo>
                  <a:pt x="482197" y="317652"/>
                  <a:pt x="498088" y="331565"/>
                  <a:pt x="512956" y="346433"/>
                </a:cubicBezTo>
                <a:cubicBezTo>
                  <a:pt x="516673" y="357584"/>
                  <a:pt x="520729" y="368628"/>
                  <a:pt x="524107" y="379887"/>
                </a:cubicBezTo>
                <a:cubicBezTo>
                  <a:pt x="531883" y="405806"/>
                  <a:pt x="536360" y="432820"/>
                  <a:pt x="546410" y="457945"/>
                </a:cubicBezTo>
                <a:cubicBezTo>
                  <a:pt x="551387" y="470389"/>
                  <a:pt x="561278" y="480248"/>
                  <a:pt x="568712" y="491399"/>
                </a:cubicBezTo>
                <a:cubicBezTo>
                  <a:pt x="572429" y="509984"/>
                  <a:pt x="574418" y="529001"/>
                  <a:pt x="579864" y="547155"/>
                </a:cubicBezTo>
                <a:cubicBezTo>
                  <a:pt x="585616" y="566328"/>
                  <a:pt x="595138" y="584168"/>
                  <a:pt x="602166" y="602911"/>
                </a:cubicBezTo>
                <a:cubicBezTo>
                  <a:pt x="606293" y="613917"/>
                  <a:pt x="610088" y="625063"/>
                  <a:pt x="613317" y="636365"/>
                </a:cubicBezTo>
                <a:cubicBezTo>
                  <a:pt x="617527" y="651101"/>
                  <a:pt x="620435" y="666184"/>
                  <a:pt x="624468" y="680970"/>
                </a:cubicBezTo>
                <a:cubicBezTo>
                  <a:pt x="631588" y="707077"/>
                  <a:pt x="639798" y="732881"/>
                  <a:pt x="646771" y="759028"/>
                </a:cubicBezTo>
                <a:cubicBezTo>
                  <a:pt x="654669" y="788645"/>
                  <a:pt x="656998" y="820065"/>
                  <a:pt x="669073" y="848238"/>
                </a:cubicBezTo>
                <a:cubicBezTo>
                  <a:pt x="718749" y="964148"/>
                  <a:pt x="681644" y="890654"/>
                  <a:pt x="724829" y="959750"/>
                </a:cubicBezTo>
                <a:cubicBezTo>
                  <a:pt x="736316" y="978130"/>
                  <a:pt x="744408" y="998856"/>
                  <a:pt x="758283" y="1015506"/>
                </a:cubicBezTo>
                <a:cubicBezTo>
                  <a:pt x="781840" y="1043774"/>
                  <a:pt x="803430" y="1077109"/>
                  <a:pt x="836342" y="1093565"/>
                </a:cubicBezTo>
                <a:cubicBezTo>
                  <a:pt x="866078" y="1108433"/>
                  <a:pt x="902042" y="1114662"/>
                  <a:pt x="925551" y="1138170"/>
                </a:cubicBezTo>
                <a:cubicBezTo>
                  <a:pt x="973159" y="1185777"/>
                  <a:pt x="944363" y="1165766"/>
                  <a:pt x="1014761" y="1193926"/>
                </a:cubicBezTo>
                <a:cubicBezTo>
                  <a:pt x="1048215" y="1227380"/>
                  <a:pt x="1100161" y="1249404"/>
                  <a:pt x="1115122" y="1294287"/>
                </a:cubicBezTo>
                <a:cubicBezTo>
                  <a:pt x="1130511" y="1340455"/>
                  <a:pt x="1116493" y="1321220"/>
                  <a:pt x="1159727" y="1350043"/>
                </a:cubicBezTo>
                <a:cubicBezTo>
                  <a:pt x="1166967" y="1400720"/>
                  <a:pt x="1200602" y="1468505"/>
                  <a:pt x="1103971" y="1472706"/>
                </a:cubicBezTo>
                <a:cubicBezTo>
                  <a:pt x="1039865" y="1475493"/>
                  <a:pt x="914400" y="1439252"/>
                  <a:pt x="914400" y="1439252"/>
                </a:cubicBezTo>
                <a:cubicBezTo>
                  <a:pt x="843833" y="1392208"/>
                  <a:pt x="901992" y="1424587"/>
                  <a:pt x="758283" y="1394648"/>
                </a:cubicBezTo>
                <a:cubicBezTo>
                  <a:pt x="709733" y="1384534"/>
                  <a:pt x="661639" y="1372345"/>
                  <a:pt x="613317" y="1361194"/>
                </a:cubicBezTo>
                <a:cubicBezTo>
                  <a:pt x="582162" y="1338940"/>
                  <a:pt x="495790" y="1280170"/>
                  <a:pt x="468351" y="1249682"/>
                </a:cubicBezTo>
                <a:cubicBezTo>
                  <a:pt x="453852" y="1233572"/>
                  <a:pt x="448438" y="1210851"/>
                  <a:pt x="434898" y="1193926"/>
                </a:cubicBezTo>
                <a:cubicBezTo>
                  <a:pt x="418479" y="1173402"/>
                  <a:pt x="396725" y="1157707"/>
                  <a:pt x="379142" y="1138170"/>
                </a:cubicBezTo>
                <a:cubicBezTo>
                  <a:pt x="305197" y="1056008"/>
                  <a:pt x="369335" y="1103291"/>
                  <a:pt x="278781" y="1048960"/>
                </a:cubicBezTo>
                <a:cubicBezTo>
                  <a:pt x="263913" y="1022940"/>
                  <a:pt x="250265" y="996184"/>
                  <a:pt x="234176" y="970901"/>
                </a:cubicBezTo>
                <a:cubicBezTo>
                  <a:pt x="224198" y="955221"/>
                  <a:pt x="210572" y="942056"/>
                  <a:pt x="200722" y="926296"/>
                </a:cubicBezTo>
                <a:cubicBezTo>
                  <a:pt x="191912" y="912200"/>
                  <a:pt x="187230" y="895787"/>
                  <a:pt x="178420" y="881691"/>
                </a:cubicBezTo>
                <a:cubicBezTo>
                  <a:pt x="168570" y="865931"/>
                  <a:pt x="153992" y="853333"/>
                  <a:pt x="144966" y="837087"/>
                </a:cubicBezTo>
                <a:cubicBezTo>
                  <a:pt x="130221" y="810545"/>
                  <a:pt x="92612" y="691176"/>
                  <a:pt x="89210" y="680970"/>
                </a:cubicBezTo>
                <a:lnTo>
                  <a:pt x="55756" y="580609"/>
                </a:lnTo>
                <a:cubicBezTo>
                  <a:pt x="52039" y="569458"/>
                  <a:pt x="46771" y="558708"/>
                  <a:pt x="44605" y="547155"/>
                </a:cubicBezTo>
                <a:cubicBezTo>
                  <a:pt x="5628" y="339281"/>
                  <a:pt x="18656" y="428777"/>
                  <a:pt x="0" y="279526"/>
                </a:cubicBezTo>
                <a:cubicBezTo>
                  <a:pt x="2647" y="259673"/>
                  <a:pt x="14029" y="94271"/>
                  <a:pt x="44605" y="45350"/>
                </a:cubicBezTo>
                <a:cubicBezTo>
                  <a:pt x="51708" y="33985"/>
                  <a:pt x="67594" y="31420"/>
                  <a:pt x="78059" y="23048"/>
                </a:cubicBezTo>
                <a:cubicBezTo>
                  <a:pt x="86269" y="16480"/>
                  <a:pt x="90052" y="2807"/>
                  <a:pt x="100361" y="745"/>
                </a:cubicBezTo>
                <a:cubicBezTo>
                  <a:pt x="129520" y="-5087"/>
                  <a:pt x="183995" y="24906"/>
                  <a:pt x="211873" y="34199"/>
                </a:cubicBezTo>
                <a:close/>
              </a:path>
            </a:pathLst>
          </a:cu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D4680DD-69FA-76F7-A0E8-676B35AC7DD2}"/>
              </a:ext>
            </a:extLst>
          </p:cNvPr>
          <p:cNvSpPr txBox="1"/>
          <p:nvPr/>
        </p:nvSpPr>
        <p:spPr>
          <a:xfrm>
            <a:off x="7895226" y="4675074"/>
            <a:ext cx="959005" cy="261610"/>
          </a:xfrm>
          <a:prstGeom prst="rect">
            <a:avLst/>
          </a:prstGeom>
          <a:noFill/>
        </p:spPr>
        <p:txBody>
          <a:bodyPr wrap="square" rtlCol="0">
            <a:spAutoFit/>
          </a:bodyPr>
          <a:lstStyle/>
          <a:p>
            <a:r>
              <a:rPr lang="en-US" sz="1100" dirty="0">
                <a:solidFill>
                  <a:srgbClr val="7030A0"/>
                </a:solidFill>
                <a:latin typeface="Amasis MT Pro Black" panose="02040A04050005020304" pitchFamily="18" charset="0"/>
              </a:rPr>
              <a:t>IMT-GT</a:t>
            </a:r>
          </a:p>
        </p:txBody>
      </p:sp>
    </p:spTree>
    <p:extLst>
      <p:ext uri="{BB962C8B-B14F-4D97-AF65-F5344CB8AC3E}">
        <p14:creationId xmlns:p14="http://schemas.microsoft.com/office/powerpoint/2010/main" val="7875048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E7B2581-345E-5971-93E7-3E915062692D}"/>
              </a:ext>
            </a:extLst>
          </p:cNvPr>
          <p:cNvSpPr>
            <a:spLocks noGrp="1"/>
          </p:cNvSpPr>
          <p:nvPr>
            <p:ph type="sldNum" sz="quarter" idx="12"/>
          </p:nvPr>
        </p:nvSpPr>
        <p:spPr/>
        <p:txBody>
          <a:bodyPr/>
          <a:lstStyle/>
          <a:p>
            <a:fld id="{5E4BB733-C0E6-4E57-83C7-5E89521A76A2}" type="slidenum">
              <a:rPr lang="en-US" smtClean="0"/>
              <a:t>6</a:t>
            </a:fld>
            <a:endParaRPr lang="en-US" dirty="0"/>
          </a:p>
        </p:txBody>
      </p:sp>
      <p:sp>
        <p:nvSpPr>
          <p:cNvPr id="7" name="TextBox 6">
            <a:extLst>
              <a:ext uri="{FF2B5EF4-FFF2-40B4-BE49-F238E27FC236}">
                <a16:creationId xmlns:a16="http://schemas.microsoft.com/office/drawing/2014/main" id="{DB2AF592-9B50-D442-007F-3497288CBD13}"/>
              </a:ext>
            </a:extLst>
          </p:cNvPr>
          <p:cNvSpPr txBox="1"/>
          <p:nvPr/>
        </p:nvSpPr>
        <p:spPr>
          <a:xfrm>
            <a:off x="3089565" y="2773280"/>
            <a:ext cx="6096000" cy="707886"/>
          </a:xfrm>
          <a:prstGeom prst="rect">
            <a:avLst/>
          </a:prstGeom>
          <a:noFill/>
        </p:spPr>
        <p:txBody>
          <a:bodyPr wrap="square">
            <a:spAutoFit/>
          </a:bodyPr>
          <a:lstStyle/>
          <a:p>
            <a:r>
              <a:rPr lang="en-US" sz="4000" dirty="0">
                <a:solidFill>
                  <a:schemeClr val="accent6">
                    <a:lumMod val="75000"/>
                  </a:schemeClr>
                </a:solidFill>
                <a:latin typeface="+mj-lt"/>
                <a:cs typeface="Arial" panose="020B0604020202020204" pitchFamily="34" charset="0"/>
              </a:rPr>
              <a:t>2.   GMS Tourism Strategy</a:t>
            </a:r>
          </a:p>
        </p:txBody>
      </p:sp>
    </p:spTree>
    <p:extLst>
      <p:ext uri="{BB962C8B-B14F-4D97-AF65-F5344CB8AC3E}">
        <p14:creationId xmlns:p14="http://schemas.microsoft.com/office/powerpoint/2010/main" val="59667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F473C-2874-B329-A6A8-28FADFFA41C3}"/>
              </a:ext>
            </a:extLst>
          </p:cNvPr>
          <p:cNvSpPr>
            <a:spLocks noGrp="1"/>
          </p:cNvSpPr>
          <p:nvPr>
            <p:ph type="title"/>
          </p:nvPr>
        </p:nvSpPr>
        <p:spPr>
          <a:xfrm>
            <a:off x="1189314" y="365125"/>
            <a:ext cx="10164485" cy="385907"/>
          </a:xfrm>
        </p:spPr>
        <p:txBody>
          <a:bodyPr>
            <a:normAutofit fontScale="90000"/>
          </a:bodyPr>
          <a:lstStyle/>
          <a:p>
            <a:pPr algn="ctr"/>
            <a:r>
              <a:rPr lang="en-US" dirty="0">
                <a:solidFill>
                  <a:schemeClr val="accent6">
                    <a:lumMod val="75000"/>
                  </a:schemeClr>
                </a:solidFill>
              </a:rPr>
              <a:t>Global Tourism Trends 2015 </a:t>
            </a:r>
          </a:p>
        </p:txBody>
      </p:sp>
      <p:sp>
        <p:nvSpPr>
          <p:cNvPr id="4" name="Slide Number Placeholder 3">
            <a:extLst>
              <a:ext uri="{FF2B5EF4-FFF2-40B4-BE49-F238E27FC236}">
                <a16:creationId xmlns:a16="http://schemas.microsoft.com/office/drawing/2014/main" id="{35AFDE09-4BAE-5D88-166F-FC61F5660B3B}"/>
              </a:ext>
            </a:extLst>
          </p:cNvPr>
          <p:cNvSpPr>
            <a:spLocks noGrp="1"/>
          </p:cNvSpPr>
          <p:nvPr>
            <p:ph type="sldNum" sz="quarter" idx="12"/>
          </p:nvPr>
        </p:nvSpPr>
        <p:spPr/>
        <p:txBody>
          <a:bodyPr/>
          <a:lstStyle/>
          <a:p>
            <a:fld id="{5E4BB733-C0E6-4E57-83C7-5E89521A76A2}" type="slidenum">
              <a:rPr lang="en-US" smtClean="0"/>
              <a:t>7</a:t>
            </a:fld>
            <a:endParaRPr lang="en-US" dirty="0"/>
          </a:p>
        </p:txBody>
      </p:sp>
      <p:sp>
        <p:nvSpPr>
          <p:cNvPr id="3" name="TextBox 2">
            <a:extLst>
              <a:ext uri="{FF2B5EF4-FFF2-40B4-BE49-F238E27FC236}">
                <a16:creationId xmlns:a16="http://schemas.microsoft.com/office/drawing/2014/main" id="{30A6B328-6950-21F4-46DB-730DA339803A}"/>
              </a:ext>
            </a:extLst>
          </p:cNvPr>
          <p:cNvSpPr txBox="1"/>
          <p:nvPr/>
        </p:nvSpPr>
        <p:spPr>
          <a:xfrm>
            <a:off x="508455" y="820589"/>
            <a:ext cx="5088377" cy="5509200"/>
          </a:xfrm>
          <a:prstGeom prst="rect">
            <a:avLst/>
          </a:prstGeom>
          <a:noFill/>
        </p:spPr>
        <p:txBody>
          <a:bodyPr wrap="square" rtlCol="0">
            <a:spAutoFit/>
          </a:bodyPr>
          <a:lstStyle/>
          <a:p>
            <a:pPr marL="285750" indent="-285750">
              <a:buFont typeface="Arial" panose="020B0604020202020204" pitchFamily="34" charset="0"/>
              <a:buChar char="•"/>
            </a:pPr>
            <a:r>
              <a:rPr lang="en-US" sz="2200" dirty="0">
                <a:solidFill>
                  <a:schemeClr val="accent6">
                    <a:lumMod val="75000"/>
                  </a:schemeClr>
                </a:solidFill>
              </a:rPr>
              <a:t>Tourism is growing rapidly worldwide. International visitor arrivals surpassed 1.18 billion in 2015, a 40% increase compared to 2005. The tourism industry generates about 10% of global GDP.</a:t>
            </a:r>
          </a:p>
          <a:p>
            <a:pPr marL="285750" indent="-285750">
              <a:buFont typeface="Arial" panose="020B0604020202020204" pitchFamily="34" charset="0"/>
              <a:buChar char="•"/>
            </a:pPr>
            <a:endParaRPr lang="en-US" sz="2200" dirty="0">
              <a:solidFill>
                <a:schemeClr val="accent6">
                  <a:lumMod val="75000"/>
                </a:schemeClr>
              </a:solidFill>
            </a:endParaRPr>
          </a:p>
          <a:p>
            <a:pPr marL="285750" indent="-285750">
              <a:buFont typeface="Arial" panose="020B0604020202020204" pitchFamily="34" charset="0"/>
              <a:buChar char="•"/>
            </a:pPr>
            <a:r>
              <a:rPr lang="en-US" sz="2200" dirty="0">
                <a:solidFill>
                  <a:schemeClr val="accent6">
                    <a:lumMod val="75000"/>
                  </a:schemeClr>
                </a:solidFill>
              </a:rPr>
              <a:t>Demographic changes: Millenniums (age 15 -29 years), seniors (age 60+), emerging middle class are increasing their shares among travelers.</a:t>
            </a:r>
          </a:p>
          <a:p>
            <a:pPr marL="285750" indent="-285750">
              <a:buFont typeface="Arial" panose="020B0604020202020204" pitchFamily="34" charset="0"/>
              <a:buChar char="•"/>
            </a:pPr>
            <a:endParaRPr lang="en-US" sz="2200" dirty="0">
              <a:solidFill>
                <a:schemeClr val="accent6">
                  <a:lumMod val="75000"/>
                </a:schemeClr>
              </a:solidFill>
            </a:endParaRPr>
          </a:p>
          <a:p>
            <a:pPr marL="285750" indent="-285750">
              <a:buFont typeface="Arial" panose="020B0604020202020204" pitchFamily="34" charset="0"/>
              <a:buChar char="•"/>
            </a:pPr>
            <a:r>
              <a:rPr lang="en-US" sz="2200" dirty="0">
                <a:solidFill>
                  <a:schemeClr val="accent6">
                    <a:lumMod val="75000"/>
                  </a:schemeClr>
                </a:solidFill>
              </a:rPr>
              <a:t>About 43% of travelers purchase tourism services online. Social media provides consumer-generated content worldwide and allow SMEs to affordably connect with global markets.</a:t>
            </a:r>
          </a:p>
        </p:txBody>
      </p:sp>
      <p:pic>
        <p:nvPicPr>
          <p:cNvPr id="1030" name="Picture 6" descr="旅行に行く若者のイラスト">
            <a:extLst>
              <a:ext uri="{FF2B5EF4-FFF2-40B4-BE49-F238E27FC236}">
                <a16:creationId xmlns:a16="http://schemas.microsoft.com/office/drawing/2014/main" id="{3B66F44F-1089-4D84-0B03-77EE082DF0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0867" y="2738508"/>
            <a:ext cx="2106159" cy="210615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旅行をする高齢者のイラスト">
            <a:extLst>
              <a:ext uri="{FF2B5EF4-FFF2-40B4-BE49-F238E27FC236}">
                <a16:creationId xmlns:a16="http://schemas.microsoft.com/office/drawing/2014/main" id="{F3FECE44-0D7E-0C85-1407-CF28FA28C7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65501" y="2912834"/>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家族旅行のイラスト「飛行機でお出かけ」">
            <a:extLst>
              <a:ext uri="{FF2B5EF4-FFF2-40B4-BE49-F238E27FC236}">
                <a16:creationId xmlns:a16="http://schemas.microsoft.com/office/drawing/2014/main" id="{8A766881-64A3-8250-618D-6F87FD9770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05307" y="893153"/>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寝転がりながら携帯電話を使う人のイラスト（男性）">
            <a:extLst>
              <a:ext uri="{FF2B5EF4-FFF2-40B4-BE49-F238E27FC236}">
                <a16:creationId xmlns:a16="http://schemas.microsoft.com/office/drawing/2014/main" id="{C49EB9C9-D8AF-478B-B4D6-F1A2F5EC85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65105" y="4859183"/>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SNSをやる人のイラスト（女性）">
            <a:extLst>
              <a:ext uri="{FF2B5EF4-FFF2-40B4-BE49-F238E27FC236}">
                <a16:creationId xmlns:a16="http://schemas.microsoft.com/office/drawing/2014/main" id="{47ACC02F-1950-39DC-E645-369E52327FA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24734" y="4824412"/>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トランクを持って旅行をしている女性のイラスト">
            <a:extLst>
              <a:ext uri="{FF2B5EF4-FFF2-40B4-BE49-F238E27FC236}">
                <a16:creationId xmlns:a16="http://schemas.microsoft.com/office/drawing/2014/main" id="{8361E0B6-CF78-F410-1B49-E709266DB8A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378401" y="2912834"/>
            <a:ext cx="1714500" cy="1714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EE8074F-DF9D-5EC7-E6A7-E8F820B4427D}"/>
              </a:ext>
            </a:extLst>
          </p:cNvPr>
          <p:cNvSpPr txBox="1"/>
          <p:nvPr/>
        </p:nvSpPr>
        <p:spPr>
          <a:xfrm>
            <a:off x="584657" y="6259330"/>
            <a:ext cx="5251642" cy="461665"/>
          </a:xfrm>
          <a:prstGeom prst="rect">
            <a:avLst/>
          </a:prstGeom>
          <a:noFill/>
        </p:spPr>
        <p:txBody>
          <a:bodyPr wrap="square" rtlCol="0">
            <a:spAutoFit/>
          </a:bodyPr>
          <a:lstStyle/>
          <a:p>
            <a:r>
              <a:rPr lang="en-US" sz="1200" dirty="0"/>
              <a:t>(Source) 2017. Mekong Tourism Coordinating Office, Greater Mekong Subregion </a:t>
            </a:r>
          </a:p>
          <a:p>
            <a:r>
              <a:rPr lang="en-US" sz="1200" dirty="0"/>
              <a:t>Tourism Strategy 2016-2025, Bangkok.</a:t>
            </a:r>
          </a:p>
        </p:txBody>
      </p:sp>
    </p:spTree>
    <p:extLst>
      <p:ext uri="{BB962C8B-B14F-4D97-AF65-F5344CB8AC3E}">
        <p14:creationId xmlns:p14="http://schemas.microsoft.com/office/powerpoint/2010/main" val="40978487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F473C-2874-B329-A6A8-28FADFFA41C3}"/>
              </a:ext>
            </a:extLst>
          </p:cNvPr>
          <p:cNvSpPr>
            <a:spLocks noGrp="1"/>
          </p:cNvSpPr>
          <p:nvPr>
            <p:ph type="title"/>
          </p:nvPr>
        </p:nvSpPr>
        <p:spPr>
          <a:xfrm>
            <a:off x="1189314" y="365125"/>
            <a:ext cx="10164485" cy="385907"/>
          </a:xfrm>
        </p:spPr>
        <p:txBody>
          <a:bodyPr>
            <a:normAutofit fontScale="90000"/>
          </a:bodyPr>
          <a:lstStyle/>
          <a:p>
            <a:pPr algn="ctr"/>
            <a:r>
              <a:rPr lang="en-US" dirty="0">
                <a:solidFill>
                  <a:schemeClr val="accent6">
                    <a:lumMod val="75000"/>
                  </a:schemeClr>
                </a:solidFill>
              </a:rPr>
              <a:t>GMS International Visitor Arrivals 2005-2015 </a:t>
            </a:r>
          </a:p>
        </p:txBody>
      </p:sp>
      <p:sp>
        <p:nvSpPr>
          <p:cNvPr id="4" name="Slide Number Placeholder 3">
            <a:extLst>
              <a:ext uri="{FF2B5EF4-FFF2-40B4-BE49-F238E27FC236}">
                <a16:creationId xmlns:a16="http://schemas.microsoft.com/office/drawing/2014/main" id="{35AFDE09-4BAE-5D88-166F-FC61F5660B3B}"/>
              </a:ext>
            </a:extLst>
          </p:cNvPr>
          <p:cNvSpPr>
            <a:spLocks noGrp="1"/>
          </p:cNvSpPr>
          <p:nvPr>
            <p:ph type="sldNum" sz="quarter" idx="12"/>
          </p:nvPr>
        </p:nvSpPr>
        <p:spPr/>
        <p:txBody>
          <a:bodyPr/>
          <a:lstStyle/>
          <a:p>
            <a:fld id="{5E4BB733-C0E6-4E57-83C7-5E89521A76A2}" type="slidenum">
              <a:rPr lang="en-US" smtClean="0"/>
              <a:t>8</a:t>
            </a:fld>
            <a:endParaRPr lang="en-US" dirty="0"/>
          </a:p>
        </p:txBody>
      </p:sp>
      <p:sp>
        <p:nvSpPr>
          <p:cNvPr id="3" name="TextBox 2">
            <a:extLst>
              <a:ext uri="{FF2B5EF4-FFF2-40B4-BE49-F238E27FC236}">
                <a16:creationId xmlns:a16="http://schemas.microsoft.com/office/drawing/2014/main" id="{30A6B328-6950-21F4-46DB-730DA339803A}"/>
              </a:ext>
            </a:extLst>
          </p:cNvPr>
          <p:cNvSpPr txBox="1"/>
          <p:nvPr/>
        </p:nvSpPr>
        <p:spPr>
          <a:xfrm>
            <a:off x="457198" y="1035585"/>
            <a:ext cx="2930579" cy="4493538"/>
          </a:xfrm>
          <a:prstGeom prst="rect">
            <a:avLst/>
          </a:prstGeom>
          <a:noFill/>
        </p:spPr>
        <p:txBody>
          <a:bodyPr wrap="square" rtlCol="0">
            <a:spAutoFit/>
          </a:bodyPr>
          <a:lstStyle/>
          <a:p>
            <a:pPr marL="285750" indent="-285750">
              <a:buFont typeface="Arial" panose="020B0604020202020204" pitchFamily="34" charset="0"/>
              <a:buChar char="•"/>
            </a:pPr>
            <a:r>
              <a:rPr lang="en-US" sz="2200" dirty="0">
                <a:solidFill>
                  <a:schemeClr val="accent6">
                    <a:lumMod val="75000"/>
                  </a:schemeClr>
                </a:solidFill>
              </a:rPr>
              <a:t>GMS international visitor arrivals are growing by 10.6% per year and reached 57.9 million in 2015.</a:t>
            </a:r>
          </a:p>
          <a:p>
            <a:pPr marL="285750" indent="-285750">
              <a:buFont typeface="Arial" panose="020B0604020202020204" pitchFamily="34" charset="0"/>
              <a:buChar char="•"/>
            </a:pPr>
            <a:endParaRPr lang="en-US" sz="2200" dirty="0">
              <a:solidFill>
                <a:schemeClr val="accent6">
                  <a:lumMod val="75000"/>
                </a:schemeClr>
              </a:solidFill>
            </a:endParaRPr>
          </a:p>
          <a:p>
            <a:pPr marL="285750" indent="-285750">
              <a:buFont typeface="Arial" panose="020B0604020202020204" pitchFamily="34" charset="0"/>
              <a:buChar char="•"/>
            </a:pPr>
            <a:r>
              <a:rPr lang="en-US" sz="2200" b="1" dirty="0">
                <a:solidFill>
                  <a:schemeClr val="accent6">
                    <a:lumMod val="75000"/>
                  </a:schemeClr>
                </a:solidFill>
              </a:rPr>
              <a:t>Thailand receives the largest share. </a:t>
            </a:r>
            <a:r>
              <a:rPr lang="en-US" sz="2200" dirty="0">
                <a:solidFill>
                  <a:schemeClr val="accent6">
                    <a:lumMod val="75000"/>
                  </a:schemeClr>
                </a:solidFill>
              </a:rPr>
              <a:t>Myanmar’s average annual growth is highest, followed by the Lao PDR and Cambodia.</a:t>
            </a:r>
          </a:p>
        </p:txBody>
      </p:sp>
      <p:pic>
        <p:nvPicPr>
          <p:cNvPr id="6" name="Picture 5">
            <a:extLst>
              <a:ext uri="{FF2B5EF4-FFF2-40B4-BE49-F238E27FC236}">
                <a16:creationId xmlns:a16="http://schemas.microsoft.com/office/drawing/2014/main" id="{8BFACC23-3901-A8F5-8D92-F34BB6444F8A}"/>
              </a:ext>
            </a:extLst>
          </p:cNvPr>
          <p:cNvPicPr>
            <a:picLocks noChangeAspect="1"/>
          </p:cNvPicPr>
          <p:nvPr/>
        </p:nvPicPr>
        <p:blipFill>
          <a:blip r:embed="rId2"/>
          <a:stretch>
            <a:fillRect/>
          </a:stretch>
        </p:blipFill>
        <p:spPr>
          <a:xfrm>
            <a:off x="3524536" y="1054050"/>
            <a:ext cx="8620125" cy="4953000"/>
          </a:xfrm>
          <a:prstGeom prst="rect">
            <a:avLst/>
          </a:prstGeom>
        </p:spPr>
      </p:pic>
      <p:sp>
        <p:nvSpPr>
          <p:cNvPr id="8" name="TextBox 7">
            <a:extLst>
              <a:ext uri="{FF2B5EF4-FFF2-40B4-BE49-F238E27FC236}">
                <a16:creationId xmlns:a16="http://schemas.microsoft.com/office/drawing/2014/main" id="{7037313F-30E0-BB0D-F2F8-3A68A11C9B8E}"/>
              </a:ext>
            </a:extLst>
          </p:cNvPr>
          <p:cNvSpPr txBox="1"/>
          <p:nvPr/>
        </p:nvSpPr>
        <p:spPr>
          <a:xfrm>
            <a:off x="3532373" y="3828474"/>
            <a:ext cx="8606620" cy="385906"/>
          </a:xfrm>
          <a:prstGeom prst="rect">
            <a:avLst/>
          </a:prstGeom>
          <a:noFill/>
          <a:ln w="57150">
            <a:solidFill>
              <a:srgbClr val="0070C0"/>
            </a:solidFill>
          </a:ln>
        </p:spPr>
        <p:txBody>
          <a:bodyPr wrap="square" rtlCol="0">
            <a:spAutoFit/>
          </a:bodyPr>
          <a:lstStyle/>
          <a:p>
            <a:endParaRPr lang="en-US" dirty="0"/>
          </a:p>
        </p:txBody>
      </p:sp>
      <p:sp>
        <p:nvSpPr>
          <p:cNvPr id="9" name="TextBox 8">
            <a:extLst>
              <a:ext uri="{FF2B5EF4-FFF2-40B4-BE49-F238E27FC236}">
                <a16:creationId xmlns:a16="http://schemas.microsoft.com/office/drawing/2014/main" id="{0DCD0733-FA3F-B485-283D-74106891A1F3}"/>
              </a:ext>
            </a:extLst>
          </p:cNvPr>
          <p:cNvSpPr txBox="1"/>
          <p:nvPr/>
        </p:nvSpPr>
        <p:spPr>
          <a:xfrm>
            <a:off x="3532373" y="2821065"/>
            <a:ext cx="8590144" cy="617921"/>
          </a:xfrm>
          <a:prstGeom prst="rect">
            <a:avLst/>
          </a:prstGeom>
          <a:noFill/>
          <a:ln w="57150">
            <a:solidFill>
              <a:srgbClr val="FF0000"/>
            </a:solidFill>
          </a:ln>
        </p:spPr>
        <p:txBody>
          <a:bodyPr wrap="square" rtlCol="0">
            <a:spAutoFit/>
          </a:bodyPr>
          <a:lstStyle/>
          <a:p>
            <a:endParaRPr lang="en-US" dirty="0"/>
          </a:p>
        </p:txBody>
      </p:sp>
      <p:pic>
        <p:nvPicPr>
          <p:cNvPr id="2054" name="Picture 6" descr="ランタン祭りのイラスト">
            <a:extLst>
              <a:ext uri="{FF2B5EF4-FFF2-40B4-BE49-F238E27FC236}">
                <a16:creationId xmlns:a16="http://schemas.microsoft.com/office/drawing/2014/main" id="{0D50AF81-02D2-A8D2-7EA5-7CF3310D66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2487" y="5399308"/>
            <a:ext cx="1215483" cy="1215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1189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F473C-2874-B329-A6A8-28FADFFA41C3}"/>
              </a:ext>
            </a:extLst>
          </p:cNvPr>
          <p:cNvSpPr>
            <a:spLocks noGrp="1"/>
          </p:cNvSpPr>
          <p:nvPr>
            <p:ph type="title"/>
          </p:nvPr>
        </p:nvSpPr>
        <p:spPr>
          <a:xfrm>
            <a:off x="1189314" y="365125"/>
            <a:ext cx="10164485" cy="385907"/>
          </a:xfrm>
        </p:spPr>
        <p:txBody>
          <a:bodyPr>
            <a:normAutofit fontScale="90000"/>
          </a:bodyPr>
          <a:lstStyle/>
          <a:p>
            <a:pPr algn="ctr"/>
            <a:r>
              <a:rPr lang="en-US" dirty="0">
                <a:solidFill>
                  <a:schemeClr val="accent6">
                    <a:lumMod val="75000"/>
                  </a:schemeClr>
                </a:solidFill>
              </a:rPr>
              <a:t>GMS Tourism Trends 2015 </a:t>
            </a:r>
          </a:p>
        </p:txBody>
      </p:sp>
      <p:sp>
        <p:nvSpPr>
          <p:cNvPr id="4" name="Slide Number Placeholder 3">
            <a:extLst>
              <a:ext uri="{FF2B5EF4-FFF2-40B4-BE49-F238E27FC236}">
                <a16:creationId xmlns:a16="http://schemas.microsoft.com/office/drawing/2014/main" id="{35AFDE09-4BAE-5D88-166F-FC61F5660B3B}"/>
              </a:ext>
            </a:extLst>
          </p:cNvPr>
          <p:cNvSpPr>
            <a:spLocks noGrp="1"/>
          </p:cNvSpPr>
          <p:nvPr>
            <p:ph type="sldNum" sz="quarter" idx="12"/>
          </p:nvPr>
        </p:nvSpPr>
        <p:spPr/>
        <p:txBody>
          <a:bodyPr/>
          <a:lstStyle/>
          <a:p>
            <a:fld id="{5E4BB733-C0E6-4E57-83C7-5E89521A76A2}" type="slidenum">
              <a:rPr lang="en-US" smtClean="0"/>
              <a:t>9</a:t>
            </a:fld>
            <a:endParaRPr lang="en-US" dirty="0"/>
          </a:p>
        </p:txBody>
      </p:sp>
      <p:pic>
        <p:nvPicPr>
          <p:cNvPr id="7" name="Picture 6">
            <a:extLst>
              <a:ext uri="{FF2B5EF4-FFF2-40B4-BE49-F238E27FC236}">
                <a16:creationId xmlns:a16="http://schemas.microsoft.com/office/drawing/2014/main" id="{7B9F3DC3-6950-02B7-F51A-2299A1139C5C}"/>
              </a:ext>
            </a:extLst>
          </p:cNvPr>
          <p:cNvPicPr>
            <a:picLocks noChangeAspect="1"/>
          </p:cNvPicPr>
          <p:nvPr/>
        </p:nvPicPr>
        <p:blipFill rotWithShape="1">
          <a:blip r:embed="rId2"/>
          <a:srcRect t="8689"/>
          <a:stretch/>
        </p:blipFill>
        <p:spPr>
          <a:xfrm>
            <a:off x="3675107" y="1028702"/>
            <a:ext cx="8495733" cy="3752031"/>
          </a:xfrm>
          <a:prstGeom prst="rect">
            <a:avLst/>
          </a:prstGeom>
        </p:spPr>
      </p:pic>
      <p:sp>
        <p:nvSpPr>
          <p:cNvPr id="10" name="TextBox 9">
            <a:extLst>
              <a:ext uri="{FF2B5EF4-FFF2-40B4-BE49-F238E27FC236}">
                <a16:creationId xmlns:a16="http://schemas.microsoft.com/office/drawing/2014/main" id="{F4932A48-DFC5-5930-7058-9A60D5CBEDB1}"/>
              </a:ext>
            </a:extLst>
          </p:cNvPr>
          <p:cNvSpPr txBox="1"/>
          <p:nvPr/>
        </p:nvSpPr>
        <p:spPr>
          <a:xfrm>
            <a:off x="3812501" y="2175215"/>
            <a:ext cx="8154648" cy="298344"/>
          </a:xfrm>
          <a:prstGeom prst="rect">
            <a:avLst/>
          </a:prstGeom>
          <a:noFill/>
          <a:ln w="57150">
            <a:solidFill>
              <a:schemeClr val="accent2">
                <a:lumMod val="75000"/>
              </a:schemeClr>
            </a:solidFill>
          </a:ln>
        </p:spPr>
        <p:txBody>
          <a:bodyPr wrap="square" rtlCol="0">
            <a:spAutoFit/>
          </a:bodyPr>
          <a:lstStyle/>
          <a:p>
            <a:endParaRPr lang="en-US" dirty="0"/>
          </a:p>
        </p:txBody>
      </p:sp>
      <p:sp>
        <p:nvSpPr>
          <p:cNvPr id="11" name="TextBox 10">
            <a:extLst>
              <a:ext uri="{FF2B5EF4-FFF2-40B4-BE49-F238E27FC236}">
                <a16:creationId xmlns:a16="http://schemas.microsoft.com/office/drawing/2014/main" id="{D25577D5-97E9-7865-B995-7CA95ABF3593}"/>
              </a:ext>
            </a:extLst>
          </p:cNvPr>
          <p:cNvSpPr txBox="1"/>
          <p:nvPr/>
        </p:nvSpPr>
        <p:spPr>
          <a:xfrm>
            <a:off x="3812501" y="1496473"/>
            <a:ext cx="8154649" cy="298344"/>
          </a:xfrm>
          <a:prstGeom prst="rect">
            <a:avLst/>
          </a:prstGeom>
          <a:noFill/>
          <a:ln w="57150">
            <a:solidFill>
              <a:srgbClr val="FFC000"/>
            </a:solidFill>
          </a:ln>
        </p:spPr>
        <p:txBody>
          <a:bodyPr wrap="square" rtlCol="0">
            <a:spAutoFit/>
          </a:bodyPr>
          <a:lstStyle/>
          <a:p>
            <a:endParaRPr lang="en-US" dirty="0"/>
          </a:p>
        </p:txBody>
      </p:sp>
      <p:sp>
        <p:nvSpPr>
          <p:cNvPr id="3" name="TextBox 2">
            <a:extLst>
              <a:ext uri="{FF2B5EF4-FFF2-40B4-BE49-F238E27FC236}">
                <a16:creationId xmlns:a16="http://schemas.microsoft.com/office/drawing/2014/main" id="{30A6B328-6950-21F4-46DB-730DA339803A}"/>
              </a:ext>
            </a:extLst>
          </p:cNvPr>
          <p:cNvSpPr txBox="1"/>
          <p:nvPr/>
        </p:nvSpPr>
        <p:spPr>
          <a:xfrm>
            <a:off x="457198" y="960635"/>
            <a:ext cx="3211571" cy="5509200"/>
          </a:xfrm>
          <a:prstGeom prst="rect">
            <a:avLst/>
          </a:prstGeom>
          <a:noFill/>
        </p:spPr>
        <p:txBody>
          <a:bodyPr wrap="square" rtlCol="0">
            <a:spAutoFit/>
          </a:bodyPr>
          <a:lstStyle/>
          <a:p>
            <a:pPr marL="285750" indent="-285750">
              <a:buFont typeface="Arial" panose="020B0604020202020204" pitchFamily="34" charset="0"/>
              <a:buChar char="•"/>
            </a:pPr>
            <a:r>
              <a:rPr lang="en-US" sz="2200" b="1" dirty="0">
                <a:solidFill>
                  <a:schemeClr val="accent6">
                    <a:lumMod val="75000"/>
                  </a:schemeClr>
                </a:solidFill>
              </a:rPr>
              <a:t>International visitor arrivals </a:t>
            </a:r>
            <a:r>
              <a:rPr lang="en-US" sz="2200" dirty="0">
                <a:solidFill>
                  <a:schemeClr val="accent6">
                    <a:lumMod val="75000"/>
                  </a:schemeClr>
                </a:solidFill>
              </a:rPr>
              <a:t>reached </a:t>
            </a:r>
            <a:r>
              <a:rPr lang="en-US" sz="2200" b="1" dirty="0">
                <a:solidFill>
                  <a:schemeClr val="accent6">
                    <a:lumMod val="75000"/>
                  </a:schemeClr>
                </a:solidFill>
              </a:rPr>
              <a:t>44.8 million </a:t>
            </a:r>
            <a:r>
              <a:rPr lang="en-US" sz="2200" dirty="0">
                <a:solidFill>
                  <a:schemeClr val="accent6">
                    <a:lumMod val="75000"/>
                  </a:schemeClr>
                </a:solidFill>
              </a:rPr>
              <a:t>and generated </a:t>
            </a:r>
            <a:r>
              <a:rPr lang="en-US" sz="2200" b="1" dirty="0">
                <a:solidFill>
                  <a:schemeClr val="accent6">
                    <a:lumMod val="75000"/>
                  </a:schemeClr>
                </a:solidFill>
              </a:rPr>
              <a:t>$44.3 billion </a:t>
            </a:r>
            <a:r>
              <a:rPr lang="en-US" sz="2200" dirty="0">
                <a:solidFill>
                  <a:schemeClr val="accent6">
                    <a:lumMod val="75000"/>
                  </a:schemeClr>
                </a:solidFill>
              </a:rPr>
              <a:t>in receipts. Tourism supports </a:t>
            </a:r>
            <a:r>
              <a:rPr lang="en-US" sz="2200" b="1" dirty="0">
                <a:solidFill>
                  <a:schemeClr val="accent6">
                    <a:lumMod val="75000"/>
                  </a:schemeClr>
                </a:solidFill>
              </a:rPr>
              <a:t>7 million jobs </a:t>
            </a:r>
            <a:r>
              <a:rPr lang="en-US" sz="2200" dirty="0">
                <a:solidFill>
                  <a:schemeClr val="accent6">
                    <a:lumMod val="75000"/>
                  </a:schemeClr>
                </a:solidFill>
              </a:rPr>
              <a:t>in the GMS. </a:t>
            </a:r>
          </a:p>
          <a:p>
            <a:pPr marL="285750" indent="-285750">
              <a:buFont typeface="Arial" panose="020B0604020202020204" pitchFamily="34" charset="0"/>
              <a:buChar char="•"/>
            </a:pPr>
            <a:endParaRPr lang="en-US" sz="2200" dirty="0">
              <a:solidFill>
                <a:schemeClr val="accent6">
                  <a:lumMod val="75000"/>
                </a:schemeClr>
              </a:solidFill>
            </a:endParaRPr>
          </a:p>
          <a:p>
            <a:pPr marL="285750" indent="-285750">
              <a:buFont typeface="Arial" panose="020B0604020202020204" pitchFamily="34" charset="0"/>
              <a:buChar char="•"/>
            </a:pPr>
            <a:r>
              <a:rPr lang="en-US" sz="2200" dirty="0">
                <a:solidFill>
                  <a:schemeClr val="accent6">
                    <a:lumMod val="75000"/>
                  </a:schemeClr>
                </a:solidFill>
              </a:rPr>
              <a:t>About </a:t>
            </a:r>
            <a:r>
              <a:rPr lang="en-US" sz="2200" b="1" dirty="0">
                <a:solidFill>
                  <a:schemeClr val="accent6">
                    <a:lumMod val="75000"/>
                  </a:schemeClr>
                </a:solidFill>
              </a:rPr>
              <a:t>one-third of international arrivals visit at least two countries </a:t>
            </a:r>
            <a:r>
              <a:rPr lang="en-US" sz="2200" dirty="0">
                <a:solidFill>
                  <a:schemeClr val="accent6">
                    <a:lumMod val="75000"/>
                  </a:schemeClr>
                </a:solidFill>
              </a:rPr>
              <a:t>while travelling in the GMS and </a:t>
            </a:r>
            <a:r>
              <a:rPr lang="en-US" sz="2200" b="1" dirty="0">
                <a:solidFill>
                  <a:schemeClr val="accent6">
                    <a:lumMod val="75000"/>
                  </a:schemeClr>
                </a:solidFill>
              </a:rPr>
              <a:t>millions of residents cross borders </a:t>
            </a:r>
            <a:r>
              <a:rPr lang="en-US" sz="2200" dirty="0">
                <a:solidFill>
                  <a:schemeClr val="accent6">
                    <a:lumMod val="75000"/>
                  </a:schemeClr>
                </a:solidFill>
              </a:rPr>
              <a:t>each year for day trips. </a:t>
            </a:r>
          </a:p>
          <a:p>
            <a:endParaRPr lang="en-US" sz="2200" dirty="0">
              <a:solidFill>
                <a:schemeClr val="accent6">
                  <a:lumMod val="75000"/>
                </a:schemeClr>
              </a:solidFill>
            </a:endParaRPr>
          </a:p>
        </p:txBody>
      </p:sp>
      <p:pic>
        <p:nvPicPr>
          <p:cNvPr id="5" name="Picture 12" descr="ホテルマン・ベルボーイのイラスト">
            <a:extLst>
              <a:ext uri="{FF2B5EF4-FFF2-40B4-BE49-F238E27FC236}">
                <a16:creationId xmlns:a16="http://schemas.microsoft.com/office/drawing/2014/main" id="{F1DEDC8B-4245-1E5C-D86C-E49B16E0FE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9990" y="4848800"/>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4" descr="ルームサービスのイラスト（女性）">
            <a:extLst>
              <a:ext uri="{FF2B5EF4-FFF2-40B4-BE49-F238E27FC236}">
                <a16:creationId xmlns:a16="http://schemas.microsoft.com/office/drawing/2014/main" id="{4F17B3AD-5E82-6886-E4D4-63BFE42C8F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34490" y="4848800"/>
            <a:ext cx="1714500" cy="17145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77F379F-F7B5-925F-E3A1-AA499D427FD8}"/>
              </a:ext>
            </a:extLst>
          </p:cNvPr>
          <p:cNvSpPr txBox="1"/>
          <p:nvPr/>
        </p:nvSpPr>
        <p:spPr>
          <a:xfrm>
            <a:off x="8988724" y="3545414"/>
            <a:ext cx="759125" cy="298344"/>
          </a:xfrm>
          <a:prstGeom prst="rect">
            <a:avLst/>
          </a:prstGeom>
          <a:noFill/>
          <a:ln w="57150">
            <a:solidFill>
              <a:srgbClr val="0070C0"/>
            </a:solidFill>
          </a:ln>
        </p:spPr>
        <p:txBody>
          <a:bodyPr wrap="square" rtlCol="0">
            <a:spAutoFit/>
          </a:bodyPr>
          <a:lstStyle/>
          <a:p>
            <a:endParaRPr lang="en-US" dirty="0"/>
          </a:p>
        </p:txBody>
      </p:sp>
      <p:sp>
        <p:nvSpPr>
          <p:cNvPr id="9" name="TextBox 8">
            <a:extLst>
              <a:ext uri="{FF2B5EF4-FFF2-40B4-BE49-F238E27FC236}">
                <a16:creationId xmlns:a16="http://schemas.microsoft.com/office/drawing/2014/main" id="{C52E15B9-A2A1-0BCA-305F-0373D1374C2F}"/>
              </a:ext>
            </a:extLst>
          </p:cNvPr>
          <p:cNvSpPr txBox="1"/>
          <p:nvPr/>
        </p:nvSpPr>
        <p:spPr>
          <a:xfrm>
            <a:off x="7519990" y="3545414"/>
            <a:ext cx="759125" cy="298344"/>
          </a:xfrm>
          <a:prstGeom prst="rect">
            <a:avLst/>
          </a:prstGeom>
          <a:noFill/>
          <a:ln w="57150">
            <a:solidFill>
              <a:srgbClr val="FF0000"/>
            </a:solidFill>
          </a:ln>
        </p:spPr>
        <p:txBody>
          <a:bodyPr wrap="square" rtlCol="0">
            <a:spAutoFit/>
          </a:bodyPr>
          <a:lstStyle/>
          <a:p>
            <a:endParaRPr lang="en-US" dirty="0">
              <a:solidFill>
                <a:srgbClr val="FF0000"/>
              </a:solidFill>
            </a:endParaRPr>
          </a:p>
        </p:txBody>
      </p:sp>
    </p:spTree>
    <p:extLst>
      <p:ext uri="{BB962C8B-B14F-4D97-AF65-F5344CB8AC3E}">
        <p14:creationId xmlns:p14="http://schemas.microsoft.com/office/powerpoint/2010/main" val="2060931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F473C-2874-B329-A6A8-28FADFFA41C3}"/>
              </a:ext>
            </a:extLst>
          </p:cNvPr>
          <p:cNvSpPr>
            <a:spLocks noGrp="1"/>
          </p:cNvSpPr>
          <p:nvPr>
            <p:ph type="title"/>
          </p:nvPr>
        </p:nvSpPr>
        <p:spPr>
          <a:xfrm>
            <a:off x="838200" y="365125"/>
            <a:ext cx="4753131" cy="1325563"/>
          </a:xfrm>
        </p:spPr>
        <p:txBody>
          <a:bodyPr>
            <a:normAutofit/>
          </a:bodyPr>
          <a:lstStyle/>
          <a:p>
            <a:r>
              <a:rPr lang="en-US" sz="3600" dirty="0">
                <a:solidFill>
                  <a:schemeClr val="accent6">
                    <a:lumMod val="75000"/>
                  </a:schemeClr>
                </a:solidFill>
              </a:rPr>
              <a:t>Visions of GMS Tourism Strategy </a:t>
            </a:r>
          </a:p>
        </p:txBody>
      </p:sp>
      <p:sp>
        <p:nvSpPr>
          <p:cNvPr id="3" name="Content Placeholder 2">
            <a:extLst>
              <a:ext uri="{FF2B5EF4-FFF2-40B4-BE49-F238E27FC236}">
                <a16:creationId xmlns:a16="http://schemas.microsoft.com/office/drawing/2014/main" id="{A1EAC748-FEB7-993B-5844-BE609576804F}"/>
              </a:ext>
            </a:extLst>
          </p:cNvPr>
          <p:cNvSpPr>
            <a:spLocks noGrp="1"/>
          </p:cNvSpPr>
          <p:nvPr>
            <p:ph idx="1"/>
          </p:nvPr>
        </p:nvSpPr>
        <p:spPr>
          <a:xfrm>
            <a:off x="943131" y="1769483"/>
            <a:ext cx="4648200" cy="4351338"/>
          </a:xfrm>
        </p:spPr>
        <p:txBody>
          <a:bodyPr>
            <a:noAutofit/>
          </a:bodyPr>
          <a:lstStyle/>
          <a:p>
            <a:r>
              <a:rPr lang="en-US" sz="2400" dirty="0">
                <a:solidFill>
                  <a:schemeClr val="accent6">
                    <a:lumMod val="75000"/>
                  </a:schemeClr>
                </a:solidFill>
              </a:rPr>
              <a:t>GMS countries have been </a:t>
            </a:r>
            <a:r>
              <a:rPr lang="en-US" sz="2400" b="1" dirty="0">
                <a:solidFill>
                  <a:schemeClr val="accent6">
                    <a:lumMod val="75000"/>
                  </a:schemeClr>
                </a:solidFill>
              </a:rPr>
              <a:t>working to strengthen subregional tourism cooperation since 2005</a:t>
            </a:r>
            <a:r>
              <a:rPr lang="en-US" sz="2400" dirty="0">
                <a:solidFill>
                  <a:schemeClr val="accent6">
                    <a:lumMod val="75000"/>
                  </a:schemeClr>
                </a:solidFill>
              </a:rPr>
              <a:t>. </a:t>
            </a:r>
          </a:p>
          <a:p>
            <a:r>
              <a:rPr lang="en-US" sz="2400" dirty="0">
                <a:solidFill>
                  <a:schemeClr val="accent6">
                    <a:lumMod val="75000"/>
                  </a:schemeClr>
                </a:solidFill>
              </a:rPr>
              <a:t>Strategy e</a:t>
            </a:r>
            <a:r>
              <a:rPr lang="en-US" sz="2400" b="0" i="0" dirty="0">
                <a:solidFill>
                  <a:schemeClr val="accent6">
                    <a:lumMod val="75000"/>
                  </a:schemeClr>
                </a:solidFill>
                <a:effectLst/>
              </a:rPr>
              <a:t>nvisions </a:t>
            </a:r>
            <a:r>
              <a:rPr lang="en-US" sz="2400" b="1" i="0" dirty="0">
                <a:solidFill>
                  <a:schemeClr val="accent6">
                    <a:lumMod val="75000"/>
                  </a:schemeClr>
                </a:solidFill>
                <a:effectLst/>
              </a:rPr>
              <a:t>the GMS as a single destination</a:t>
            </a:r>
            <a:r>
              <a:rPr lang="en-US" sz="2400" b="0" i="0" dirty="0">
                <a:solidFill>
                  <a:schemeClr val="accent6">
                    <a:lumMod val="75000"/>
                  </a:schemeClr>
                </a:solidFill>
                <a:effectLst/>
              </a:rPr>
              <a:t>.</a:t>
            </a:r>
            <a:r>
              <a:rPr lang="en-US" sz="2400" b="1" dirty="0">
                <a:solidFill>
                  <a:schemeClr val="accent6">
                    <a:lumMod val="75000"/>
                  </a:schemeClr>
                </a:solidFill>
              </a:rPr>
              <a:t> </a:t>
            </a:r>
          </a:p>
          <a:p>
            <a:r>
              <a:rPr lang="en-US" sz="2400" dirty="0">
                <a:solidFill>
                  <a:schemeClr val="accent6">
                    <a:lumMod val="75000"/>
                  </a:schemeClr>
                </a:solidFill>
              </a:rPr>
              <a:t>Strategy delivers</a:t>
            </a:r>
            <a:r>
              <a:rPr lang="en-US" sz="2400" b="1" dirty="0">
                <a:solidFill>
                  <a:schemeClr val="accent6">
                    <a:lumMod val="75000"/>
                  </a:schemeClr>
                </a:solidFill>
              </a:rPr>
              <a:t> a truly unique Mekong brand of tourism</a:t>
            </a:r>
            <a:r>
              <a:rPr lang="en-US" sz="2400" dirty="0">
                <a:solidFill>
                  <a:schemeClr val="accent6">
                    <a:lumMod val="75000"/>
                  </a:schemeClr>
                </a:solidFill>
              </a:rPr>
              <a:t> that showcases the subregion’s incomparable beauty, diversity, and spirit, and </a:t>
            </a:r>
            <a:r>
              <a:rPr lang="en-US" sz="2400" b="1" dirty="0">
                <a:solidFill>
                  <a:schemeClr val="accent6">
                    <a:lumMod val="75000"/>
                  </a:schemeClr>
                </a:solidFill>
              </a:rPr>
              <a:t>brings its people a better quality of life</a:t>
            </a:r>
            <a:r>
              <a:rPr lang="en-US" sz="2400" dirty="0">
                <a:solidFill>
                  <a:schemeClr val="accent6">
                    <a:lumMod val="75000"/>
                  </a:schemeClr>
                </a:solidFill>
              </a:rPr>
              <a:t>. </a:t>
            </a:r>
          </a:p>
          <a:p>
            <a:endParaRPr lang="en-US" sz="2400" b="0" i="0" dirty="0">
              <a:solidFill>
                <a:schemeClr val="accent6">
                  <a:lumMod val="75000"/>
                </a:schemeClr>
              </a:solidFill>
              <a:effectLst/>
            </a:endParaRPr>
          </a:p>
        </p:txBody>
      </p:sp>
      <p:sp>
        <p:nvSpPr>
          <p:cNvPr id="4" name="Slide Number Placeholder 3">
            <a:extLst>
              <a:ext uri="{FF2B5EF4-FFF2-40B4-BE49-F238E27FC236}">
                <a16:creationId xmlns:a16="http://schemas.microsoft.com/office/drawing/2014/main" id="{35AFDE09-4BAE-5D88-166F-FC61F5660B3B}"/>
              </a:ext>
            </a:extLst>
          </p:cNvPr>
          <p:cNvSpPr>
            <a:spLocks noGrp="1"/>
          </p:cNvSpPr>
          <p:nvPr>
            <p:ph type="sldNum" sz="quarter" idx="12"/>
          </p:nvPr>
        </p:nvSpPr>
        <p:spPr/>
        <p:txBody>
          <a:bodyPr/>
          <a:lstStyle/>
          <a:p>
            <a:fld id="{5E4BB733-C0E6-4E57-83C7-5E89521A76A2}" type="slidenum">
              <a:rPr lang="en-US" smtClean="0"/>
              <a:t>10</a:t>
            </a:fld>
            <a:endParaRPr lang="en-US" dirty="0"/>
          </a:p>
        </p:txBody>
      </p:sp>
      <p:sp>
        <p:nvSpPr>
          <p:cNvPr id="7" name="AutoShape 4">
            <a:extLst>
              <a:ext uri="{FF2B5EF4-FFF2-40B4-BE49-F238E27FC236}">
                <a16:creationId xmlns:a16="http://schemas.microsoft.com/office/drawing/2014/main" id="{31B51018-E157-1360-3E2C-70B10804459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a:extLst>
              <a:ext uri="{FF2B5EF4-FFF2-40B4-BE49-F238E27FC236}">
                <a16:creationId xmlns:a16="http://schemas.microsoft.com/office/drawing/2014/main" id="{BC53FC7C-B011-8412-26EC-A2ED6E3AFF87}"/>
              </a:ext>
            </a:extLst>
          </p:cNvPr>
          <p:cNvPicPr>
            <a:picLocks noChangeAspect="1"/>
          </p:cNvPicPr>
          <p:nvPr/>
        </p:nvPicPr>
        <p:blipFill>
          <a:blip r:embed="rId2"/>
          <a:stretch>
            <a:fillRect/>
          </a:stretch>
        </p:blipFill>
        <p:spPr>
          <a:xfrm>
            <a:off x="6669681" y="466389"/>
            <a:ext cx="4121963" cy="5848731"/>
          </a:xfrm>
          <a:prstGeom prst="rect">
            <a:avLst/>
          </a:prstGeom>
        </p:spPr>
      </p:pic>
    </p:spTree>
    <p:extLst>
      <p:ext uri="{BB962C8B-B14F-4D97-AF65-F5344CB8AC3E}">
        <p14:creationId xmlns:p14="http://schemas.microsoft.com/office/powerpoint/2010/main" val="976575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8AC3AED-7BE9-9A7C-F51C-734FEC2C01C9}"/>
              </a:ext>
            </a:extLst>
          </p:cNvPr>
          <p:cNvSpPr>
            <a:spLocks noGrp="1"/>
          </p:cNvSpPr>
          <p:nvPr>
            <p:ph type="sldNum" sz="quarter" idx="12"/>
          </p:nvPr>
        </p:nvSpPr>
        <p:spPr/>
        <p:txBody>
          <a:bodyPr/>
          <a:lstStyle/>
          <a:p>
            <a:fld id="{5E4BB733-C0E6-4E57-83C7-5E89521A76A2}" type="slidenum">
              <a:rPr lang="en-US" smtClean="0"/>
              <a:t>11</a:t>
            </a:fld>
            <a:endParaRPr lang="en-US" dirty="0"/>
          </a:p>
        </p:txBody>
      </p:sp>
      <p:pic>
        <p:nvPicPr>
          <p:cNvPr id="8" name="Picture 7">
            <a:extLst>
              <a:ext uri="{FF2B5EF4-FFF2-40B4-BE49-F238E27FC236}">
                <a16:creationId xmlns:a16="http://schemas.microsoft.com/office/drawing/2014/main" id="{70CF25DA-3A86-25FA-3FDC-AC597911495B}"/>
              </a:ext>
            </a:extLst>
          </p:cNvPr>
          <p:cNvPicPr>
            <a:picLocks noChangeAspect="1"/>
          </p:cNvPicPr>
          <p:nvPr/>
        </p:nvPicPr>
        <p:blipFill>
          <a:blip r:embed="rId2"/>
          <a:stretch>
            <a:fillRect/>
          </a:stretch>
        </p:blipFill>
        <p:spPr>
          <a:xfrm>
            <a:off x="6978163" y="161110"/>
            <a:ext cx="3171825" cy="2159448"/>
          </a:xfrm>
          <a:prstGeom prst="rect">
            <a:avLst/>
          </a:prstGeom>
        </p:spPr>
      </p:pic>
      <p:pic>
        <p:nvPicPr>
          <p:cNvPr id="12" name="Picture 11">
            <a:extLst>
              <a:ext uri="{FF2B5EF4-FFF2-40B4-BE49-F238E27FC236}">
                <a16:creationId xmlns:a16="http://schemas.microsoft.com/office/drawing/2014/main" id="{B54C1F43-F1DD-CE32-71AF-CF946B7215A9}"/>
              </a:ext>
            </a:extLst>
          </p:cNvPr>
          <p:cNvPicPr>
            <a:picLocks noChangeAspect="1"/>
          </p:cNvPicPr>
          <p:nvPr/>
        </p:nvPicPr>
        <p:blipFill>
          <a:blip r:embed="rId3"/>
          <a:stretch>
            <a:fillRect/>
          </a:stretch>
        </p:blipFill>
        <p:spPr>
          <a:xfrm>
            <a:off x="6978167" y="4732204"/>
            <a:ext cx="1742356" cy="1955450"/>
          </a:xfrm>
          <a:prstGeom prst="rect">
            <a:avLst/>
          </a:prstGeom>
        </p:spPr>
      </p:pic>
      <p:sp>
        <p:nvSpPr>
          <p:cNvPr id="19" name="TextBox 18">
            <a:extLst>
              <a:ext uri="{FF2B5EF4-FFF2-40B4-BE49-F238E27FC236}">
                <a16:creationId xmlns:a16="http://schemas.microsoft.com/office/drawing/2014/main" id="{933821D1-2AC4-2346-810D-A392181CF1D9}"/>
              </a:ext>
            </a:extLst>
          </p:cNvPr>
          <p:cNvSpPr txBox="1"/>
          <p:nvPr/>
        </p:nvSpPr>
        <p:spPr>
          <a:xfrm>
            <a:off x="6577282" y="2322051"/>
            <a:ext cx="3171825" cy="369332"/>
          </a:xfrm>
          <a:prstGeom prst="rect">
            <a:avLst/>
          </a:prstGeom>
          <a:noFill/>
        </p:spPr>
        <p:txBody>
          <a:bodyPr wrap="square" rtlCol="0">
            <a:spAutoFit/>
          </a:bodyPr>
          <a:lstStyle/>
          <a:p>
            <a:pPr algn="ctr"/>
            <a:r>
              <a:rPr lang="en-US" b="1" dirty="0"/>
              <a:t>Ha Long Bay, Vet Nam</a:t>
            </a:r>
          </a:p>
        </p:txBody>
      </p:sp>
      <p:sp>
        <p:nvSpPr>
          <p:cNvPr id="20" name="TextBox 19">
            <a:extLst>
              <a:ext uri="{FF2B5EF4-FFF2-40B4-BE49-F238E27FC236}">
                <a16:creationId xmlns:a16="http://schemas.microsoft.com/office/drawing/2014/main" id="{0F199482-57C6-866D-7862-1E52D15141B1}"/>
              </a:ext>
            </a:extLst>
          </p:cNvPr>
          <p:cNvSpPr txBox="1"/>
          <p:nvPr/>
        </p:nvSpPr>
        <p:spPr>
          <a:xfrm>
            <a:off x="9118669" y="5154720"/>
            <a:ext cx="1660156" cy="923330"/>
          </a:xfrm>
          <a:prstGeom prst="rect">
            <a:avLst/>
          </a:prstGeom>
          <a:noFill/>
        </p:spPr>
        <p:txBody>
          <a:bodyPr wrap="square" rtlCol="0">
            <a:spAutoFit/>
          </a:bodyPr>
          <a:lstStyle/>
          <a:p>
            <a:r>
              <a:rPr lang="en-US" b="1" dirty="0"/>
              <a:t>4,400 temples </a:t>
            </a:r>
          </a:p>
          <a:p>
            <a:r>
              <a:rPr lang="en-US" b="1" dirty="0"/>
              <a:t>Bagan Myanmar</a:t>
            </a:r>
          </a:p>
        </p:txBody>
      </p:sp>
      <p:pic>
        <p:nvPicPr>
          <p:cNvPr id="24" name="Picture 23">
            <a:extLst>
              <a:ext uri="{FF2B5EF4-FFF2-40B4-BE49-F238E27FC236}">
                <a16:creationId xmlns:a16="http://schemas.microsoft.com/office/drawing/2014/main" id="{248517BC-7910-0EA4-3C7F-53C9FC0BF1F1}"/>
              </a:ext>
            </a:extLst>
          </p:cNvPr>
          <p:cNvPicPr>
            <a:picLocks noChangeAspect="1"/>
          </p:cNvPicPr>
          <p:nvPr/>
        </p:nvPicPr>
        <p:blipFill>
          <a:blip r:embed="rId4"/>
          <a:stretch>
            <a:fillRect/>
          </a:stretch>
        </p:blipFill>
        <p:spPr>
          <a:xfrm>
            <a:off x="6996643" y="2776001"/>
            <a:ext cx="1670421" cy="1844566"/>
          </a:xfrm>
          <a:prstGeom prst="rect">
            <a:avLst/>
          </a:prstGeom>
        </p:spPr>
      </p:pic>
      <p:sp>
        <p:nvSpPr>
          <p:cNvPr id="25" name="TextBox 24">
            <a:extLst>
              <a:ext uri="{FF2B5EF4-FFF2-40B4-BE49-F238E27FC236}">
                <a16:creationId xmlns:a16="http://schemas.microsoft.com/office/drawing/2014/main" id="{CE84B122-C86D-D1DA-23CD-FC1336C187D2}"/>
              </a:ext>
            </a:extLst>
          </p:cNvPr>
          <p:cNvSpPr txBox="1"/>
          <p:nvPr/>
        </p:nvSpPr>
        <p:spPr>
          <a:xfrm>
            <a:off x="9071190" y="2967335"/>
            <a:ext cx="1585911" cy="923330"/>
          </a:xfrm>
          <a:prstGeom prst="rect">
            <a:avLst/>
          </a:prstGeom>
          <a:noFill/>
        </p:spPr>
        <p:txBody>
          <a:bodyPr wrap="square" rtlCol="0">
            <a:spAutoFit/>
          </a:bodyPr>
          <a:lstStyle/>
          <a:p>
            <a:r>
              <a:rPr lang="en-US" b="1" dirty="0"/>
              <a:t>Angkor Wat,</a:t>
            </a:r>
          </a:p>
          <a:p>
            <a:r>
              <a:rPr lang="en-US" b="1" dirty="0" err="1"/>
              <a:t>Siem</a:t>
            </a:r>
            <a:r>
              <a:rPr lang="en-US" b="1" dirty="0"/>
              <a:t> Reap </a:t>
            </a:r>
          </a:p>
          <a:p>
            <a:r>
              <a:rPr lang="en-US" b="1" dirty="0"/>
              <a:t>Cambodia</a:t>
            </a:r>
          </a:p>
        </p:txBody>
      </p:sp>
      <p:sp>
        <p:nvSpPr>
          <p:cNvPr id="7" name="TextBox 6">
            <a:extLst>
              <a:ext uri="{FF2B5EF4-FFF2-40B4-BE49-F238E27FC236}">
                <a16:creationId xmlns:a16="http://schemas.microsoft.com/office/drawing/2014/main" id="{DFB73E9B-8A8E-9A2D-5A26-29981783AF91}"/>
              </a:ext>
            </a:extLst>
          </p:cNvPr>
          <p:cNvSpPr txBox="1"/>
          <p:nvPr/>
        </p:nvSpPr>
        <p:spPr>
          <a:xfrm>
            <a:off x="718099" y="1421421"/>
            <a:ext cx="4948183" cy="4154984"/>
          </a:xfrm>
          <a:prstGeom prst="rect">
            <a:avLst/>
          </a:prstGeom>
          <a:noFill/>
        </p:spPr>
        <p:txBody>
          <a:bodyPr wrap="square">
            <a:spAutoFit/>
          </a:bodyPr>
          <a:lstStyle/>
          <a:p>
            <a:pPr marL="342900" indent="-342900">
              <a:buFont typeface="Arial" panose="020B0604020202020204" pitchFamily="34" charset="0"/>
              <a:buChar char="•"/>
            </a:pPr>
            <a:r>
              <a:rPr kumimoji="0" lang="en-US" sz="2400" i="0" u="none" strike="noStrike" kern="1200" cap="none" spc="0" normalizeH="0" baseline="0" noProof="0" dirty="0">
                <a:ln>
                  <a:noFill/>
                </a:ln>
                <a:solidFill>
                  <a:schemeClr val="accent6">
                    <a:lumMod val="75000"/>
                  </a:schemeClr>
                </a:solidFill>
                <a:effectLst/>
                <a:uLnTx/>
                <a:uFillTx/>
                <a:latin typeface="Calibri" panose="020F0502020204030204" pitchFamily="34" charset="0"/>
                <a:ea typeface="Calibri" panose="020F0502020204030204" pitchFamily="34" charset="0"/>
                <a:cs typeface="Calibri" panose="020F0502020204030204" pitchFamily="34" charset="0"/>
              </a:rPr>
              <a:t>GMS people’s custom of graciously welcoming guests</a:t>
            </a:r>
          </a:p>
          <a:p>
            <a:pPr marL="342900" indent="-342900">
              <a:buFont typeface="Arial" panose="020B0604020202020204" pitchFamily="34" charset="0"/>
              <a:buChar char="•"/>
            </a:pPr>
            <a:r>
              <a:rPr kumimoji="0" lang="en-US" sz="2400" i="0" u="none" strike="noStrike" kern="1200" cap="none" spc="0" normalizeH="0" baseline="0" noProof="0" dirty="0">
                <a:ln>
                  <a:noFill/>
                </a:ln>
                <a:solidFill>
                  <a:schemeClr val="accent6">
                    <a:lumMod val="75000"/>
                  </a:schemeClr>
                </a:solidFill>
                <a:effectLst/>
                <a:uLnTx/>
                <a:uFillTx/>
                <a:latin typeface="Calibri" panose="020F0502020204030204" pitchFamily="34" charset="0"/>
                <a:ea typeface="Calibri" panose="020F0502020204030204" pitchFamily="34" charset="0"/>
                <a:cs typeface="Calibri" panose="020F0502020204030204" pitchFamily="34" charset="0"/>
              </a:rPr>
              <a:t>Outstanding tourism assets </a:t>
            </a:r>
          </a:p>
          <a:p>
            <a:pPr marL="342900" indent="-342900">
              <a:buFont typeface="Arial" panose="020B0604020202020204" pitchFamily="34" charset="0"/>
              <a:buChar char="•"/>
            </a:pPr>
            <a:r>
              <a:rPr kumimoji="0" lang="en-US" sz="2400" i="0" u="none" strike="noStrike" kern="1200" cap="none" spc="0" normalizeH="0" baseline="0" noProof="0" dirty="0">
                <a:ln>
                  <a:noFill/>
                </a:ln>
                <a:solidFill>
                  <a:schemeClr val="accent6">
                    <a:lumMod val="75000"/>
                  </a:schemeClr>
                </a:solidFill>
                <a:effectLst/>
                <a:uLnTx/>
                <a:uFillTx/>
                <a:latin typeface="Calibri" panose="020F0502020204030204" pitchFamily="34" charset="0"/>
                <a:ea typeface="Calibri" panose="020F0502020204030204" pitchFamily="34" charset="0"/>
                <a:cs typeface="Calibri" panose="020F0502020204030204" pitchFamily="34" charset="0"/>
              </a:rPr>
              <a:t>Short travel times to and from major source markets</a:t>
            </a:r>
          </a:p>
          <a:p>
            <a:pPr marL="342900" indent="-342900">
              <a:buFont typeface="Arial" panose="020B0604020202020204" pitchFamily="34" charset="0"/>
              <a:buChar char="•"/>
            </a:pPr>
            <a:r>
              <a:rPr kumimoji="0" lang="en-US" sz="2400" i="0" u="none" strike="noStrike" kern="1200" cap="none" spc="0" normalizeH="0" baseline="0" noProof="0" dirty="0">
                <a:ln>
                  <a:noFill/>
                </a:ln>
                <a:solidFill>
                  <a:schemeClr val="accent6">
                    <a:lumMod val="75000"/>
                  </a:schemeClr>
                </a:solidFill>
                <a:effectLst/>
                <a:uLnTx/>
                <a:uFillTx/>
                <a:latin typeface="Calibri" panose="020F0502020204030204" pitchFamily="34" charset="0"/>
                <a:ea typeface="Calibri" panose="020F0502020204030204" pitchFamily="34" charset="0"/>
                <a:cs typeface="Calibri" panose="020F0502020204030204" pitchFamily="34" charset="0"/>
              </a:rPr>
              <a:t>Excellent gateway connectivity</a:t>
            </a:r>
          </a:p>
          <a:p>
            <a:pPr marL="342900" indent="-342900">
              <a:buFont typeface="Arial" panose="020B0604020202020204" pitchFamily="34" charset="0"/>
              <a:buChar char="•"/>
            </a:pPr>
            <a:r>
              <a:rPr kumimoji="0" lang="en-US" sz="2400" i="0" u="none" strike="noStrike" kern="1200" cap="none" spc="0" normalizeH="0" baseline="0" noProof="0" dirty="0">
                <a:ln>
                  <a:noFill/>
                </a:ln>
                <a:solidFill>
                  <a:schemeClr val="accent6">
                    <a:lumMod val="75000"/>
                  </a:schemeClr>
                </a:solidFill>
                <a:effectLst/>
                <a:uLnTx/>
                <a:uFillTx/>
                <a:latin typeface="Calibri" panose="020F0502020204030204" pitchFamily="34" charset="0"/>
                <a:ea typeface="Calibri" panose="020F0502020204030204" pitchFamily="34" charset="0"/>
                <a:cs typeface="Calibri" panose="020F0502020204030204" pitchFamily="34" charset="0"/>
              </a:rPr>
              <a:t>Robust private sector participation </a:t>
            </a:r>
          </a:p>
          <a:p>
            <a:pPr marL="342900" indent="-342900">
              <a:buFont typeface="Arial" panose="020B0604020202020204" pitchFamily="34" charset="0"/>
              <a:buChar char="•"/>
            </a:pPr>
            <a:r>
              <a:rPr kumimoji="0" lang="en-US" sz="2400" i="0" u="none" strike="noStrike" kern="1200" cap="none" spc="0" normalizeH="0" baseline="0" noProof="0" dirty="0">
                <a:ln>
                  <a:noFill/>
                </a:ln>
                <a:solidFill>
                  <a:schemeClr val="accent6">
                    <a:lumMod val="75000"/>
                  </a:schemeClr>
                </a:solidFill>
                <a:effectLst/>
                <a:uLnTx/>
                <a:uFillTx/>
                <a:latin typeface="Calibri" panose="020F0502020204030204" pitchFamily="34" charset="0"/>
                <a:ea typeface="Calibri" panose="020F0502020204030204" pitchFamily="34" charset="0"/>
                <a:cs typeface="Calibri" panose="020F0502020204030204" pitchFamily="34" charset="0"/>
              </a:rPr>
              <a:t>Participation of local enterprises through IT</a:t>
            </a:r>
          </a:p>
          <a:p>
            <a:pPr marL="342900" indent="-342900">
              <a:buFont typeface="Arial" panose="020B0604020202020204" pitchFamily="34" charset="0"/>
              <a:buChar char="•"/>
            </a:pPr>
            <a:r>
              <a:rPr kumimoji="0" lang="en-US" sz="2400" i="0" u="none" strike="noStrike" kern="1200" cap="none" spc="0" normalizeH="0" baseline="0" noProof="0" dirty="0">
                <a:ln>
                  <a:noFill/>
                </a:ln>
                <a:solidFill>
                  <a:schemeClr val="accent6">
                    <a:lumMod val="75000"/>
                  </a:schemeClr>
                </a:solidFill>
                <a:effectLst/>
                <a:uLnTx/>
                <a:uFillTx/>
                <a:latin typeface="Calibri" panose="020F0502020204030204" pitchFamily="34" charset="0"/>
                <a:ea typeface="Calibri" panose="020F0502020204030204" pitchFamily="34" charset="0"/>
                <a:cs typeface="Calibri" panose="020F0502020204030204" pitchFamily="34" charset="0"/>
              </a:rPr>
              <a:t>Affluence of developing Asia and its strong affinity for leisure travel</a:t>
            </a:r>
          </a:p>
        </p:txBody>
      </p:sp>
      <p:sp>
        <p:nvSpPr>
          <p:cNvPr id="4" name="Title 1">
            <a:extLst>
              <a:ext uri="{FF2B5EF4-FFF2-40B4-BE49-F238E27FC236}">
                <a16:creationId xmlns:a16="http://schemas.microsoft.com/office/drawing/2014/main" id="{4DB6896E-4946-0173-D548-013D594EC602}"/>
              </a:ext>
            </a:extLst>
          </p:cNvPr>
          <p:cNvSpPr txBox="1">
            <a:spLocks/>
          </p:cNvSpPr>
          <p:nvPr/>
        </p:nvSpPr>
        <p:spPr>
          <a:xfrm>
            <a:off x="554639" y="458562"/>
            <a:ext cx="5111644" cy="650707"/>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dirty="0">
                <a:solidFill>
                  <a:schemeClr val="accent6">
                    <a:lumMod val="75000"/>
                  </a:schemeClr>
                </a:solidFill>
              </a:rPr>
              <a:t>Strengths of GMS Tourism</a:t>
            </a:r>
          </a:p>
        </p:txBody>
      </p:sp>
    </p:spTree>
    <p:extLst>
      <p:ext uri="{BB962C8B-B14F-4D97-AF65-F5344CB8AC3E}">
        <p14:creationId xmlns:p14="http://schemas.microsoft.com/office/powerpoint/2010/main" val="22615121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F473C-2874-B329-A6A8-28FADFFA41C3}"/>
              </a:ext>
            </a:extLst>
          </p:cNvPr>
          <p:cNvSpPr>
            <a:spLocks noGrp="1"/>
          </p:cNvSpPr>
          <p:nvPr>
            <p:ph type="title"/>
          </p:nvPr>
        </p:nvSpPr>
        <p:spPr>
          <a:xfrm>
            <a:off x="628653" y="318249"/>
            <a:ext cx="7023410" cy="835602"/>
          </a:xfrm>
        </p:spPr>
        <p:txBody>
          <a:bodyPr>
            <a:normAutofit/>
          </a:bodyPr>
          <a:lstStyle/>
          <a:p>
            <a:r>
              <a:rPr lang="en-US" sz="3600" dirty="0">
                <a:solidFill>
                  <a:schemeClr val="accent6">
                    <a:lumMod val="75000"/>
                  </a:schemeClr>
                </a:solidFill>
              </a:rPr>
              <a:t>Weaknesses of GMS Tourism Sector </a:t>
            </a:r>
          </a:p>
        </p:txBody>
      </p:sp>
      <p:sp>
        <p:nvSpPr>
          <p:cNvPr id="3" name="Content Placeholder 2">
            <a:extLst>
              <a:ext uri="{FF2B5EF4-FFF2-40B4-BE49-F238E27FC236}">
                <a16:creationId xmlns:a16="http://schemas.microsoft.com/office/drawing/2014/main" id="{A1EAC748-FEB7-993B-5844-BE609576804F}"/>
              </a:ext>
            </a:extLst>
          </p:cNvPr>
          <p:cNvSpPr>
            <a:spLocks noGrp="1"/>
          </p:cNvSpPr>
          <p:nvPr>
            <p:ph idx="1"/>
          </p:nvPr>
        </p:nvSpPr>
        <p:spPr>
          <a:xfrm>
            <a:off x="628653" y="1251612"/>
            <a:ext cx="4954729" cy="5469863"/>
          </a:xfrm>
        </p:spPr>
        <p:txBody>
          <a:bodyPr>
            <a:noAutofit/>
          </a:bodyPr>
          <a:lstStyle/>
          <a:p>
            <a:r>
              <a:rPr lang="en-US" sz="2000" i="0" dirty="0">
                <a:solidFill>
                  <a:schemeClr val="accent6">
                    <a:lumMod val="75000"/>
                  </a:schemeClr>
                </a:solidFill>
                <a:effectLst/>
              </a:rPr>
              <a:t>Shortage of skilled tourism workers and destination managers      	        </a:t>
            </a:r>
            <a:r>
              <a:rPr lang="en-US" sz="1800" i="0" dirty="0">
                <a:solidFill>
                  <a:srgbClr val="FF0000"/>
                </a:solidFill>
                <a:effectLst/>
              </a:rPr>
              <a:t>Provide training and improve skills.</a:t>
            </a:r>
            <a:r>
              <a:rPr lang="en-US" sz="2000" i="0" dirty="0">
                <a:solidFill>
                  <a:srgbClr val="FF0000"/>
                </a:solidFill>
                <a:effectLst/>
              </a:rPr>
              <a:t> </a:t>
            </a:r>
          </a:p>
          <a:p>
            <a:r>
              <a:rPr lang="en-US" sz="2000" i="0" dirty="0">
                <a:solidFill>
                  <a:schemeClr val="accent6">
                    <a:lumMod val="75000"/>
                  </a:schemeClr>
                </a:solidFill>
                <a:effectLst/>
              </a:rPr>
              <a:t>Underdeveloped transport and urban infrastructure in secondary destinations                          </a:t>
            </a:r>
            <a:r>
              <a:rPr lang="en-US" sz="1800" dirty="0">
                <a:solidFill>
                  <a:srgbClr val="FF0000"/>
                </a:solidFill>
              </a:rPr>
              <a:t>B</a:t>
            </a:r>
            <a:r>
              <a:rPr lang="en-US" sz="1800" i="0" dirty="0">
                <a:solidFill>
                  <a:srgbClr val="FF0000"/>
                </a:solidFill>
                <a:effectLst/>
              </a:rPr>
              <a:t>uild infrastructure to connect with tourist destinations and upgrade urban facilities.</a:t>
            </a:r>
          </a:p>
          <a:p>
            <a:r>
              <a:rPr lang="en-US" sz="2000" i="0" dirty="0">
                <a:solidFill>
                  <a:schemeClr val="accent6">
                    <a:lumMod val="75000"/>
                  </a:schemeClr>
                </a:solidFill>
                <a:effectLst/>
              </a:rPr>
              <a:t>Lack of integrated destination planning, and management      		         </a:t>
            </a:r>
            <a:r>
              <a:rPr lang="en-US" sz="1800" i="0" dirty="0">
                <a:solidFill>
                  <a:srgbClr val="FF0000"/>
                </a:solidFill>
                <a:effectLst/>
              </a:rPr>
              <a:t>Provide technical assistance to implement destination management.</a:t>
            </a:r>
          </a:p>
          <a:p>
            <a:r>
              <a:rPr lang="en-US" sz="2000" i="0" dirty="0">
                <a:solidFill>
                  <a:schemeClr val="accent6">
                    <a:lumMod val="75000"/>
                  </a:schemeClr>
                </a:solidFill>
                <a:effectLst/>
              </a:rPr>
              <a:t>Variable service standards      </a:t>
            </a:r>
            <a:r>
              <a:rPr lang="en-US" sz="2000" dirty="0">
                <a:solidFill>
                  <a:schemeClr val="accent6">
                    <a:lumMod val="75000"/>
                  </a:schemeClr>
                </a:solidFill>
              </a:rPr>
              <a:t>	            </a:t>
            </a:r>
            <a:r>
              <a:rPr lang="en-US" sz="1800" i="0" dirty="0">
                <a:solidFill>
                  <a:srgbClr val="FF0000"/>
                </a:solidFill>
                <a:effectLst/>
              </a:rPr>
              <a:t>Apply regional standards and upgrade the service to peers’ level.</a:t>
            </a:r>
          </a:p>
          <a:p>
            <a:r>
              <a:rPr lang="en-US" sz="2000" i="0" dirty="0">
                <a:solidFill>
                  <a:schemeClr val="accent6">
                    <a:lumMod val="75000"/>
                  </a:schemeClr>
                </a:solidFill>
                <a:effectLst/>
              </a:rPr>
              <a:t>Low awareness of private investment opportunities in secondary destinations </a:t>
            </a:r>
            <a:r>
              <a:rPr lang="en-US" sz="1800" i="0" dirty="0">
                <a:solidFill>
                  <a:srgbClr val="FF0000"/>
                </a:solidFill>
                <a:effectLst/>
              </a:rPr>
              <a:t>Provide awareness raise events to private sector/individuals and </a:t>
            </a:r>
            <a:r>
              <a:rPr lang="en-US" sz="1800" dirty="0">
                <a:solidFill>
                  <a:srgbClr val="FF0000"/>
                </a:solidFill>
              </a:rPr>
              <a:t>facilitate investment</a:t>
            </a:r>
            <a:r>
              <a:rPr lang="en-US" sz="1800" i="0" dirty="0">
                <a:solidFill>
                  <a:srgbClr val="FF0000"/>
                </a:solidFill>
                <a:effectLst/>
              </a:rPr>
              <a:t>.</a:t>
            </a:r>
          </a:p>
        </p:txBody>
      </p:sp>
      <p:sp>
        <p:nvSpPr>
          <p:cNvPr id="4" name="Slide Number Placeholder 3">
            <a:extLst>
              <a:ext uri="{FF2B5EF4-FFF2-40B4-BE49-F238E27FC236}">
                <a16:creationId xmlns:a16="http://schemas.microsoft.com/office/drawing/2014/main" id="{35AFDE09-4BAE-5D88-166F-FC61F5660B3B}"/>
              </a:ext>
            </a:extLst>
          </p:cNvPr>
          <p:cNvSpPr>
            <a:spLocks noGrp="1"/>
          </p:cNvSpPr>
          <p:nvPr>
            <p:ph type="sldNum" sz="quarter" idx="12"/>
          </p:nvPr>
        </p:nvSpPr>
        <p:spPr/>
        <p:txBody>
          <a:bodyPr/>
          <a:lstStyle/>
          <a:p>
            <a:fld id="{5E4BB733-C0E6-4E57-83C7-5E89521A76A2}" type="slidenum">
              <a:rPr lang="en-US" smtClean="0"/>
              <a:t>12</a:t>
            </a:fld>
            <a:endParaRPr lang="en-US" dirty="0"/>
          </a:p>
        </p:txBody>
      </p:sp>
      <p:pic>
        <p:nvPicPr>
          <p:cNvPr id="4100" name="Picture 4" descr="女性マネージャーのイラスト">
            <a:extLst>
              <a:ext uri="{FF2B5EF4-FFF2-40B4-BE49-F238E27FC236}">
                <a16:creationId xmlns:a16="http://schemas.microsoft.com/office/drawing/2014/main" id="{EC9CC09C-1B76-8212-5272-B503D95340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3639" y="1234761"/>
            <a:ext cx="2057121" cy="2057121"/>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山道のイラスト（背景素材）">
            <a:extLst>
              <a:ext uri="{FF2B5EF4-FFF2-40B4-BE49-F238E27FC236}">
                <a16:creationId xmlns:a16="http://schemas.microsoft.com/office/drawing/2014/main" id="{D1D8A02E-9829-EDAA-0EFA-B40B4CFA29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1059" y="1639950"/>
            <a:ext cx="2075873" cy="2075873"/>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チャンスを掴む人のイラスト（女性）">
            <a:extLst>
              <a:ext uri="{FF2B5EF4-FFF2-40B4-BE49-F238E27FC236}">
                <a16:creationId xmlns:a16="http://schemas.microsoft.com/office/drawing/2014/main" id="{1E5BB1DF-3B5D-F1CF-1EE7-2673EBD2BE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9720" y="4595999"/>
            <a:ext cx="1942913" cy="1942913"/>
          </a:xfrm>
          <a:prstGeom prst="rect">
            <a:avLst/>
          </a:prstGeom>
          <a:noFill/>
          <a:extLst>
            <a:ext uri="{909E8E84-426E-40DD-AFC4-6F175D3DCCD1}">
              <a14:hiddenFill xmlns:a14="http://schemas.microsoft.com/office/drawing/2010/main">
                <a:solidFill>
                  <a:srgbClr val="FFFFFF"/>
                </a:solidFill>
              </a14:hiddenFill>
            </a:ext>
          </a:extLst>
        </p:spPr>
      </p:pic>
      <p:pic>
        <p:nvPicPr>
          <p:cNvPr id="4112" name="Picture 16" descr="レビュアーのイラスト（男性）">
            <a:extLst>
              <a:ext uri="{FF2B5EF4-FFF2-40B4-BE49-F238E27FC236}">
                <a16:creationId xmlns:a16="http://schemas.microsoft.com/office/drawing/2014/main" id="{D7C2634E-3D68-D89C-31D3-24A4EF837E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73102" y="3826217"/>
            <a:ext cx="2075873" cy="2075873"/>
          </a:xfrm>
          <a:prstGeom prst="rect">
            <a:avLst/>
          </a:prstGeom>
          <a:noFill/>
          <a:extLst>
            <a:ext uri="{909E8E84-426E-40DD-AFC4-6F175D3DCCD1}">
              <a14:hiddenFill xmlns:a14="http://schemas.microsoft.com/office/drawing/2010/main">
                <a:solidFill>
                  <a:srgbClr val="FFFFFF"/>
                </a:solidFill>
              </a14:hiddenFill>
            </a:ext>
          </a:extLst>
        </p:spPr>
      </p:pic>
      <p:sp>
        <p:nvSpPr>
          <p:cNvPr id="6" name="Arrow: Right 5">
            <a:extLst>
              <a:ext uri="{FF2B5EF4-FFF2-40B4-BE49-F238E27FC236}">
                <a16:creationId xmlns:a16="http://schemas.microsoft.com/office/drawing/2014/main" id="{5305D17F-E75E-9A47-9C92-86C896F9738C}"/>
              </a:ext>
            </a:extLst>
          </p:cNvPr>
          <p:cNvSpPr/>
          <p:nvPr/>
        </p:nvSpPr>
        <p:spPr>
          <a:xfrm>
            <a:off x="628653" y="1884799"/>
            <a:ext cx="215454" cy="198408"/>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row: Right 6">
            <a:extLst>
              <a:ext uri="{FF2B5EF4-FFF2-40B4-BE49-F238E27FC236}">
                <a16:creationId xmlns:a16="http://schemas.microsoft.com/office/drawing/2014/main" id="{E764FF8F-A38A-D1B6-8CE8-D7BC1130B244}"/>
              </a:ext>
            </a:extLst>
          </p:cNvPr>
          <p:cNvSpPr/>
          <p:nvPr/>
        </p:nvSpPr>
        <p:spPr>
          <a:xfrm>
            <a:off x="636740" y="2840290"/>
            <a:ext cx="215454" cy="16987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4386CADF-C887-7A89-5847-1EAC820A7665}"/>
              </a:ext>
            </a:extLst>
          </p:cNvPr>
          <p:cNvSpPr/>
          <p:nvPr/>
        </p:nvSpPr>
        <p:spPr>
          <a:xfrm>
            <a:off x="636740" y="3964679"/>
            <a:ext cx="215454" cy="16987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Right 8">
            <a:extLst>
              <a:ext uri="{FF2B5EF4-FFF2-40B4-BE49-F238E27FC236}">
                <a16:creationId xmlns:a16="http://schemas.microsoft.com/office/drawing/2014/main" id="{0B40D41E-8B10-29E6-D722-D205F5177A0C}"/>
              </a:ext>
            </a:extLst>
          </p:cNvPr>
          <p:cNvSpPr/>
          <p:nvPr/>
        </p:nvSpPr>
        <p:spPr>
          <a:xfrm>
            <a:off x="636740" y="4898314"/>
            <a:ext cx="215454" cy="16987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Right 9">
            <a:extLst>
              <a:ext uri="{FF2B5EF4-FFF2-40B4-BE49-F238E27FC236}">
                <a16:creationId xmlns:a16="http://schemas.microsoft.com/office/drawing/2014/main" id="{6E60D307-16A6-C353-938D-792CE3816777}"/>
              </a:ext>
            </a:extLst>
          </p:cNvPr>
          <p:cNvSpPr/>
          <p:nvPr/>
        </p:nvSpPr>
        <p:spPr>
          <a:xfrm>
            <a:off x="636740" y="6024979"/>
            <a:ext cx="215454" cy="16987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61891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F473C-2874-B329-A6A8-28FADFFA41C3}"/>
              </a:ext>
            </a:extLst>
          </p:cNvPr>
          <p:cNvSpPr>
            <a:spLocks noGrp="1"/>
          </p:cNvSpPr>
          <p:nvPr>
            <p:ph type="title"/>
          </p:nvPr>
        </p:nvSpPr>
        <p:spPr>
          <a:xfrm>
            <a:off x="583367" y="796173"/>
            <a:ext cx="2594547" cy="2213768"/>
          </a:xfrm>
        </p:spPr>
        <p:txBody>
          <a:bodyPr>
            <a:normAutofit fontScale="90000"/>
          </a:bodyPr>
          <a:lstStyle/>
          <a:p>
            <a:pPr algn="ctr"/>
            <a:r>
              <a:rPr lang="en-US" sz="3600" dirty="0">
                <a:solidFill>
                  <a:schemeClr val="accent6">
                    <a:lumMod val="75000"/>
                  </a:schemeClr>
                </a:solidFill>
              </a:rPr>
              <a:t> GMS Tourism Cooperation Strategic Framework </a:t>
            </a:r>
          </a:p>
        </p:txBody>
      </p:sp>
      <p:sp>
        <p:nvSpPr>
          <p:cNvPr id="4" name="Slide Number Placeholder 3">
            <a:extLst>
              <a:ext uri="{FF2B5EF4-FFF2-40B4-BE49-F238E27FC236}">
                <a16:creationId xmlns:a16="http://schemas.microsoft.com/office/drawing/2014/main" id="{35AFDE09-4BAE-5D88-166F-FC61F5660B3B}"/>
              </a:ext>
            </a:extLst>
          </p:cNvPr>
          <p:cNvSpPr>
            <a:spLocks noGrp="1"/>
          </p:cNvSpPr>
          <p:nvPr>
            <p:ph type="sldNum" sz="quarter" idx="12"/>
          </p:nvPr>
        </p:nvSpPr>
        <p:spPr/>
        <p:txBody>
          <a:bodyPr/>
          <a:lstStyle/>
          <a:p>
            <a:fld id="{5E4BB733-C0E6-4E57-83C7-5E89521A76A2}" type="slidenum">
              <a:rPr lang="en-US" smtClean="0"/>
              <a:t>13</a:t>
            </a:fld>
            <a:endParaRPr lang="en-US" dirty="0"/>
          </a:p>
        </p:txBody>
      </p:sp>
      <p:pic>
        <p:nvPicPr>
          <p:cNvPr id="7" name="Picture 6">
            <a:extLst>
              <a:ext uri="{FF2B5EF4-FFF2-40B4-BE49-F238E27FC236}">
                <a16:creationId xmlns:a16="http://schemas.microsoft.com/office/drawing/2014/main" id="{1BC630EC-868D-658A-2623-5CD69D68D839}"/>
              </a:ext>
            </a:extLst>
          </p:cNvPr>
          <p:cNvPicPr>
            <a:picLocks noChangeAspect="1"/>
          </p:cNvPicPr>
          <p:nvPr/>
        </p:nvPicPr>
        <p:blipFill>
          <a:blip r:embed="rId2"/>
          <a:stretch>
            <a:fillRect/>
          </a:stretch>
        </p:blipFill>
        <p:spPr>
          <a:xfrm>
            <a:off x="3506367" y="195114"/>
            <a:ext cx="6181856" cy="2652350"/>
          </a:xfrm>
          <a:prstGeom prst="rect">
            <a:avLst/>
          </a:prstGeom>
        </p:spPr>
      </p:pic>
      <p:pic>
        <p:nvPicPr>
          <p:cNvPr id="3" name="Picture 2">
            <a:extLst>
              <a:ext uri="{FF2B5EF4-FFF2-40B4-BE49-F238E27FC236}">
                <a16:creationId xmlns:a16="http://schemas.microsoft.com/office/drawing/2014/main" id="{A015816C-E3BA-D1C4-801A-B747DD3D3E43}"/>
              </a:ext>
            </a:extLst>
          </p:cNvPr>
          <p:cNvPicPr>
            <a:picLocks noChangeAspect="1"/>
          </p:cNvPicPr>
          <p:nvPr/>
        </p:nvPicPr>
        <p:blipFill>
          <a:blip r:embed="rId3"/>
          <a:stretch>
            <a:fillRect/>
          </a:stretch>
        </p:blipFill>
        <p:spPr>
          <a:xfrm>
            <a:off x="3516780" y="2065510"/>
            <a:ext cx="6181856" cy="4778477"/>
          </a:xfrm>
          <a:prstGeom prst="rect">
            <a:avLst/>
          </a:prstGeom>
          <a:ln>
            <a:solidFill>
              <a:schemeClr val="bg1"/>
            </a:solidFill>
          </a:ln>
        </p:spPr>
      </p:pic>
      <p:sp>
        <p:nvSpPr>
          <p:cNvPr id="5" name="TextBox 4">
            <a:extLst>
              <a:ext uri="{FF2B5EF4-FFF2-40B4-BE49-F238E27FC236}">
                <a16:creationId xmlns:a16="http://schemas.microsoft.com/office/drawing/2014/main" id="{71962A0E-A3BA-9944-E67A-EF7DFFC8D6E2}"/>
              </a:ext>
            </a:extLst>
          </p:cNvPr>
          <p:cNvSpPr txBox="1"/>
          <p:nvPr/>
        </p:nvSpPr>
        <p:spPr>
          <a:xfrm>
            <a:off x="9713626" y="495769"/>
            <a:ext cx="2130724" cy="369332"/>
          </a:xfrm>
          <a:prstGeom prst="rect">
            <a:avLst/>
          </a:prstGeom>
          <a:noFill/>
        </p:spPr>
        <p:txBody>
          <a:bodyPr wrap="square" rtlCol="0">
            <a:spAutoFit/>
          </a:bodyPr>
          <a:lstStyle/>
          <a:p>
            <a:r>
              <a:rPr lang="en-US" dirty="0">
                <a:solidFill>
                  <a:srgbClr val="FF0000"/>
                </a:solidFill>
              </a:rPr>
              <a:t>(Long-term goals)</a:t>
            </a:r>
          </a:p>
        </p:txBody>
      </p:sp>
      <p:sp>
        <p:nvSpPr>
          <p:cNvPr id="6" name="TextBox 5">
            <a:extLst>
              <a:ext uri="{FF2B5EF4-FFF2-40B4-BE49-F238E27FC236}">
                <a16:creationId xmlns:a16="http://schemas.microsoft.com/office/drawing/2014/main" id="{118123AD-91A2-0A49-80AE-1F86E0D1866D}"/>
              </a:ext>
            </a:extLst>
          </p:cNvPr>
          <p:cNvSpPr txBox="1"/>
          <p:nvPr/>
        </p:nvSpPr>
        <p:spPr>
          <a:xfrm>
            <a:off x="9738885" y="1142180"/>
            <a:ext cx="2383760" cy="923330"/>
          </a:xfrm>
          <a:prstGeom prst="rect">
            <a:avLst/>
          </a:prstGeom>
          <a:noFill/>
        </p:spPr>
        <p:txBody>
          <a:bodyPr wrap="square" rtlCol="0">
            <a:spAutoFit/>
          </a:bodyPr>
          <a:lstStyle/>
          <a:p>
            <a:r>
              <a:rPr lang="en-US" dirty="0">
                <a:solidFill>
                  <a:srgbClr val="FF0000"/>
                </a:solidFill>
              </a:rPr>
              <a:t>(Immediate and direct results from below programs)</a:t>
            </a:r>
          </a:p>
        </p:txBody>
      </p:sp>
      <p:sp>
        <p:nvSpPr>
          <p:cNvPr id="10" name="TextBox 9">
            <a:extLst>
              <a:ext uri="{FF2B5EF4-FFF2-40B4-BE49-F238E27FC236}">
                <a16:creationId xmlns:a16="http://schemas.microsoft.com/office/drawing/2014/main" id="{B0DAB868-346F-1919-8001-BE9D4581DB92}"/>
              </a:ext>
            </a:extLst>
          </p:cNvPr>
          <p:cNvSpPr txBox="1"/>
          <p:nvPr/>
        </p:nvSpPr>
        <p:spPr>
          <a:xfrm>
            <a:off x="9713626" y="2825935"/>
            <a:ext cx="2383760" cy="923330"/>
          </a:xfrm>
          <a:prstGeom prst="rect">
            <a:avLst/>
          </a:prstGeom>
          <a:noFill/>
        </p:spPr>
        <p:txBody>
          <a:bodyPr wrap="square" rtlCol="0">
            <a:spAutoFit/>
          </a:bodyPr>
          <a:lstStyle/>
          <a:p>
            <a:r>
              <a:rPr lang="en-US" dirty="0">
                <a:solidFill>
                  <a:srgbClr val="FF0000"/>
                </a:solidFill>
              </a:rPr>
              <a:t>(Specific programs under each strategic direction)</a:t>
            </a:r>
          </a:p>
        </p:txBody>
      </p:sp>
    </p:spTree>
    <p:extLst>
      <p:ext uri="{BB962C8B-B14F-4D97-AF65-F5344CB8AC3E}">
        <p14:creationId xmlns:p14="http://schemas.microsoft.com/office/powerpoint/2010/main" val="34830699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F473C-2874-B329-A6A8-28FADFFA41C3}"/>
              </a:ext>
            </a:extLst>
          </p:cNvPr>
          <p:cNvSpPr>
            <a:spLocks noGrp="1"/>
          </p:cNvSpPr>
          <p:nvPr>
            <p:ph type="title"/>
          </p:nvPr>
        </p:nvSpPr>
        <p:spPr>
          <a:xfrm>
            <a:off x="539643" y="1523567"/>
            <a:ext cx="3013025" cy="2778610"/>
          </a:xfrm>
        </p:spPr>
        <p:txBody>
          <a:bodyPr>
            <a:normAutofit/>
          </a:bodyPr>
          <a:lstStyle/>
          <a:p>
            <a:pPr algn="ctr"/>
            <a:r>
              <a:rPr lang="en-US" sz="3600" dirty="0">
                <a:solidFill>
                  <a:schemeClr val="accent6">
                    <a:lumMod val="75000"/>
                  </a:schemeClr>
                </a:solidFill>
              </a:rPr>
              <a:t> GMS Tourism Cooperation Strategic Directions and programs </a:t>
            </a:r>
          </a:p>
        </p:txBody>
      </p:sp>
      <p:sp>
        <p:nvSpPr>
          <p:cNvPr id="4" name="Slide Number Placeholder 3">
            <a:extLst>
              <a:ext uri="{FF2B5EF4-FFF2-40B4-BE49-F238E27FC236}">
                <a16:creationId xmlns:a16="http://schemas.microsoft.com/office/drawing/2014/main" id="{35AFDE09-4BAE-5D88-166F-FC61F5660B3B}"/>
              </a:ext>
            </a:extLst>
          </p:cNvPr>
          <p:cNvSpPr>
            <a:spLocks noGrp="1"/>
          </p:cNvSpPr>
          <p:nvPr>
            <p:ph type="sldNum" sz="quarter" idx="12"/>
          </p:nvPr>
        </p:nvSpPr>
        <p:spPr/>
        <p:txBody>
          <a:bodyPr/>
          <a:lstStyle/>
          <a:p>
            <a:fld id="{5E4BB733-C0E6-4E57-83C7-5E89521A76A2}" type="slidenum">
              <a:rPr lang="en-US" smtClean="0"/>
              <a:t>14</a:t>
            </a:fld>
            <a:endParaRPr lang="en-US" dirty="0"/>
          </a:p>
        </p:txBody>
      </p:sp>
      <p:pic>
        <p:nvPicPr>
          <p:cNvPr id="6" name="Picture 5">
            <a:extLst>
              <a:ext uri="{FF2B5EF4-FFF2-40B4-BE49-F238E27FC236}">
                <a16:creationId xmlns:a16="http://schemas.microsoft.com/office/drawing/2014/main" id="{66714C88-D21C-CAF6-B6D7-8B9E7DADF0E6}"/>
              </a:ext>
            </a:extLst>
          </p:cNvPr>
          <p:cNvPicPr>
            <a:picLocks noChangeAspect="1"/>
          </p:cNvPicPr>
          <p:nvPr/>
        </p:nvPicPr>
        <p:blipFill>
          <a:blip r:embed="rId2"/>
          <a:stretch>
            <a:fillRect/>
          </a:stretch>
        </p:blipFill>
        <p:spPr>
          <a:xfrm>
            <a:off x="3743325" y="119217"/>
            <a:ext cx="8448675" cy="6524625"/>
          </a:xfrm>
          <a:prstGeom prst="rect">
            <a:avLst/>
          </a:prstGeom>
        </p:spPr>
      </p:pic>
      <p:cxnSp>
        <p:nvCxnSpPr>
          <p:cNvPr id="9" name="Straight Connector 8">
            <a:extLst>
              <a:ext uri="{FF2B5EF4-FFF2-40B4-BE49-F238E27FC236}">
                <a16:creationId xmlns:a16="http://schemas.microsoft.com/office/drawing/2014/main" id="{AC88ACD3-5267-E4D3-9CC7-E036A651BAA5}"/>
              </a:ext>
            </a:extLst>
          </p:cNvPr>
          <p:cNvCxnSpPr/>
          <p:nvPr/>
        </p:nvCxnSpPr>
        <p:spPr>
          <a:xfrm>
            <a:off x="4627757" y="1784195"/>
            <a:ext cx="490653" cy="0"/>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13E6598-841D-8DA7-0016-AB0E3ABED2EF}"/>
              </a:ext>
            </a:extLst>
          </p:cNvPr>
          <p:cNvCxnSpPr>
            <a:cxnSpLocks/>
          </p:cNvCxnSpPr>
          <p:nvPr/>
        </p:nvCxnSpPr>
        <p:spPr>
          <a:xfrm>
            <a:off x="4088781" y="1947746"/>
            <a:ext cx="906965" cy="0"/>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F777F3C-0D3A-490E-C1D2-38A5C44340DD}"/>
              </a:ext>
            </a:extLst>
          </p:cNvPr>
          <p:cNvCxnSpPr>
            <a:cxnSpLocks/>
          </p:cNvCxnSpPr>
          <p:nvPr/>
        </p:nvCxnSpPr>
        <p:spPr>
          <a:xfrm>
            <a:off x="4137103" y="3066586"/>
            <a:ext cx="847492" cy="0"/>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69C842D-E88E-1A74-C46E-D0972EFC62C5}"/>
              </a:ext>
            </a:extLst>
          </p:cNvPr>
          <p:cNvCxnSpPr>
            <a:cxnSpLocks/>
          </p:cNvCxnSpPr>
          <p:nvPr/>
        </p:nvCxnSpPr>
        <p:spPr>
          <a:xfrm>
            <a:off x="3999573" y="4196575"/>
            <a:ext cx="1096535" cy="0"/>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9854804-0DE7-4171-813A-8CDC2A8DACC9}"/>
              </a:ext>
            </a:extLst>
          </p:cNvPr>
          <p:cNvCxnSpPr>
            <a:cxnSpLocks/>
          </p:cNvCxnSpPr>
          <p:nvPr/>
        </p:nvCxnSpPr>
        <p:spPr>
          <a:xfrm>
            <a:off x="4278351" y="4339347"/>
            <a:ext cx="538975" cy="0"/>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6558D25-330D-B001-6787-88689E811CEB}"/>
              </a:ext>
            </a:extLst>
          </p:cNvPr>
          <p:cNvCxnSpPr>
            <a:cxnSpLocks/>
          </p:cNvCxnSpPr>
          <p:nvPr/>
        </p:nvCxnSpPr>
        <p:spPr>
          <a:xfrm>
            <a:off x="4650059" y="4034547"/>
            <a:ext cx="468351" cy="0"/>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8738250-EE5C-C86A-5D31-879315276A02}"/>
              </a:ext>
            </a:extLst>
          </p:cNvPr>
          <p:cNvCxnSpPr>
            <a:cxnSpLocks/>
          </p:cNvCxnSpPr>
          <p:nvPr/>
        </p:nvCxnSpPr>
        <p:spPr>
          <a:xfrm>
            <a:off x="6248400" y="1773044"/>
            <a:ext cx="538975"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5E06C598-A0EF-3C70-7232-5EA1E7941AB2}"/>
              </a:ext>
            </a:extLst>
          </p:cNvPr>
          <p:cNvCxnSpPr>
            <a:cxnSpLocks/>
          </p:cNvCxnSpPr>
          <p:nvPr/>
        </p:nvCxnSpPr>
        <p:spPr>
          <a:xfrm>
            <a:off x="5820935" y="6530899"/>
            <a:ext cx="814041"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24E8CDC-86F9-B957-E5AB-FE20B8A8A1B7}"/>
              </a:ext>
            </a:extLst>
          </p:cNvPr>
          <p:cNvCxnSpPr>
            <a:cxnSpLocks/>
          </p:cNvCxnSpPr>
          <p:nvPr/>
        </p:nvCxnSpPr>
        <p:spPr>
          <a:xfrm>
            <a:off x="6096000" y="2873298"/>
            <a:ext cx="851210"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EC79198-3272-6D82-58C1-9BD2C6044167}"/>
              </a:ext>
            </a:extLst>
          </p:cNvPr>
          <p:cNvCxnSpPr>
            <a:cxnSpLocks/>
          </p:cNvCxnSpPr>
          <p:nvPr/>
        </p:nvCxnSpPr>
        <p:spPr>
          <a:xfrm>
            <a:off x="5564459" y="3036849"/>
            <a:ext cx="1360449"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F1B07BA-45D3-174F-E936-C3ADE9871F52}"/>
              </a:ext>
            </a:extLst>
          </p:cNvPr>
          <p:cNvCxnSpPr>
            <a:cxnSpLocks/>
          </p:cNvCxnSpPr>
          <p:nvPr/>
        </p:nvCxnSpPr>
        <p:spPr>
          <a:xfrm>
            <a:off x="6634976" y="5281962"/>
            <a:ext cx="312234"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744975A1-FBD4-AB86-3E87-B7F5F61268BC}"/>
              </a:ext>
            </a:extLst>
          </p:cNvPr>
          <p:cNvCxnSpPr>
            <a:cxnSpLocks/>
          </p:cNvCxnSpPr>
          <p:nvPr/>
        </p:nvCxnSpPr>
        <p:spPr>
          <a:xfrm>
            <a:off x="6148041" y="4018151"/>
            <a:ext cx="72111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2218C67C-DC89-94C6-B0CF-ACDE8B2B18DA}"/>
              </a:ext>
            </a:extLst>
          </p:cNvPr>
          <p:cNvCxnSpPr>
            <a:cxnSpLocks/>
          </p:cNvCxnSpPr>
          <p:nvPr/>
        </p:nvCxnSpPr>
        <p:spPr>
          <a:xfrm>
            <a:off x="5720576" y="4170551"/>
            <a:ext cx="1066799"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B34537BF-9519-F686-63E0-902811B970DC}"/>
              </a:ext>
            </a:extLst>
          </p:cNvPr>
          <p:cNvCxnSpPr>
            <a:cxnSpLocks/>
          </p:cNvCxnSpPr>
          <p:nvPr/>
        </p:nvCxnSpPr>
        <p:spPr>
          <a:xfrm>
            <a:off x="5990063" y="4313328"/>
            <a:ext cx="522249"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5F003F05-E92C-1253-41FF-248C36E718B9}"/>
              </a:ext>
            </a:extLst>
          </p:cNvPr>
          <p:cNvCxnSpPr>
            <a:cxnSpLocks/>
          </p:cNvCxnSpPr>
          <p:nvPr/>
        </p:nvCxnSpPr>
        <p:spPr>
          <a:xfrm>
            <a:off x="7571678" y="3036849"/>
            <a:ext cx="769434"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21A1E020-6DF0-55FD-FB57-506D239F1217}"/>
              </a:ext>
            </a:extLst>
          </p:cNvPr>
          <p:cNvCxnSpPr>
            <a:cxnSpLocks/>
          </p:cNvCxnSpPr>
          <p:nvPr/>
        </p:nvCxnSpPr>
        <p:spPr>
          <a:xfrm>
            <a:off x="7590266" y="3189249"/>
            <a:ext cx="739695"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33377832-785D-6921-9E6F-EDBF0A1F1356}"/>
              </a:ext>
            </a:extLst>
          </p:cNvPr>
          <p:cNvCxnSpPr>
            <a:cxnSpLocks/>
          </p:cNvCxnSpPr>
          <p:nvPr/>
        </p:nvCxnSpPr>
        <p:spPr>
          <a:xfrm>
            <a:off x="7333786" y="1914293"/>
            <a:ext cx="1254512"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8F5D97AF-0CBF-588F-EA29-A7FFEABD62D2}"/>
              </a:ext>
            </a:extLst>
          </p:cNvPr>
          <p:cNvCxnSpPr>
            <a:cxnSpLocks/>
          </p:cNvCxnSpPr>
          <p:nvPr/>
        </p:nvCxnSpPr>
        <p:spPr>
          <a:xfrm>
            <a:off x="7471317" y="2077844"/>
            <a:ext cx="992459"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D646FB8F-54DF-2003-CE3A-71CF787A1F82}"/>
              </a:ext>
            </a:extLst>
          </p:cNvPr>
          <p:cNvCxnSpPr>
            <a:cxnSpLocks/>
          </p:cNvCxnSpPr>
          <p:nvPr/>
        </p:nvCxnSpPr>
        <p:spPr>
          <a:xfrm>
            <a:off x="7956395" y="2873298"/>
            <a:ext cx="507381"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451EF629-88C2-A019-F7FC-94376D001C18}"/>
              </a:ext>
            </a:extLst>
          </p:cNvPr>
          <p:cNvCxnSpPr>
            <a:cxnSpLocks/>
          </p:cNvCxnSpPr>
          <p:nvPr/>
        </p:nvCxnSpPr>
        <p:spPr>
          <a:xfrm>
            <a:off x="7400692" y="4155688"/>
            <a:ext cx="1107688" cy="3712"/>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F0C41188-D593-C6E0-38E3-E79EF92E060A}"/>
              </a:ext>
            </a:extLst>
          </p:cNvPr>
          <p:cNvCxnSpPr>
            <a:cxnSpLocks/>
          </p:cNvCxnSpPr>
          <p:nvPr/>
        </p:nvCxnSpPr>
        <p:spPr>
          <a:xfrm>
            <a:off x="8041888" y="4007000"/>
            <a:ext cx="507381"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E7DF515C-9225-4AE5-ED44-9FCA2B38AEAF}"/>
              </a:ext>
            </a:extLst>
          </p:cNvPr>
          <p:cNvCxnSpPr>
            <a:cxnSpLocks/>
          </p:cNvCxnSpPr>
          <p:nvPr/>
        </p:nvCxnSpPr>
        <p:spPr>
          <a:xfrm>
            <a:off x="7586547" y="5270811"/>
            <a:ext cx="739695"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5307D949-E5EE-7004-528D-055D366B6FC7}"/>
              </a:ext>
            </a:extLst>
          </p:cNvPr>
          <p:cNvCxnSpPr>
            <a:cxnSpLocks/>
          </p:cNvCxnSpPr>
          <p:nvPr/>
        </p:nvCxnSpPr>
        <p:spPr>
          <a:xfrm>
            <a:off x="7593984" y="5434362"/>
            <a:ext cx="739695"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B6A3C82-74F4-04FE-17B0-05A9B030E3B1}"/>
              </a:ext>
            </a:extLst>
          </p:cNvPr>
          <p:cNvCxnSpPr>
            <a:cxnSpLocks/>
          </p:cNvCxnSpPr>
          <p:nvPr/>
        </p:nvCxnSpPr>
        <p:spPr>
          <a:xfrm>
            <a:off x="7911790" y="5118411"/>
            <a:ext cx="654206"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67841CA-E15B-FC79-33BB-2427799F382A}"/>
              </a:ext>
            </a:extLst>
          </p:cNvPr>
          <p:cNvCxnSpPr>
            <a:cxnSpLocks/>
          </p:cNvCxnSpPr>
          <p:nvPr/>
        </p:nvCxnSpPr>
        <p:spPr>
          <a:xfrm>
            <a:off x="7262232" y="6226098"/>
            <a:ext cx="1424568"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2B166DE-B46D-7BE7-517A-F1ECCD21B5B4}"/>
              </a:ext>
            </a:extLst>
          </p:cNvPr>
          <p:cNvCxnSpPr>
            <a:cxnSpLocks/>
          </p:cNvCxnSpPr>
          <p:nvPr/>
        </p:nvCxnSpPr>
        <p:spPr>
          <a:xfrm>
            <a:off x="7262232" y="6530899"/>
            <a:ext cx="1424568"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2F2DB2F7-DB1B-8EE0-1F36-8F6FC41BDFAB}"/>
              </a:ext>
            </a:extLst>
          </p:cNvPr>
          <p:cNvCxnSpPr>
            <a:cxnSpLocks/>
          </p:cNvCxnSpPr>
          <p:nvPr/>
        </p:nvCxnSpPr>
        <p:spPr>
          <a:xfrm>
            <a:off x="8886593" y="1914293"/>
            <a:ext cx="1539797"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0094713E-5D84-2CAE-185B-6F93FA1806F8}"/>
              </a:ext>
            </a:extLst>
          </p:cNvPr>
          <p:cNvCxnSpPr>
            <a:cxnSpLocks/>
          </p:cNvCxnSpPr>
          <p:nvPr/>
        </p:nvCxnSpPr>
        <p:spPr>
          <a:xfrm>
            <a:off x="9418135" y="5118411"/>
            <a:ext cx="1008255"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FE661EBB-189A-D621-1586-A4AB3E70B281}"/>
              </a:ext>
            </a:extLst>
          </p:cNvPr>
          <p:cNvCxnSpPr>
            <a:cxnSpLocks/>
          </p:cNvCxnSpPr>
          <p:nvPr/>
        </p:nvCxnSpPr>
        <p:spPr>
          <a:xfrm>
            <a:off x="9091033" y="5270811"/>
            <a:ext cx="1145786"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27C7FF74-2423-F3F4-2B91-448C22051EF9}"/>
              </a:ext>
            </a:extLst>
          </p:cNvPr>
          <p:cNvCxnSpPr>
            <a:cxnSpLocks/>
          </p:cNvCxnSpPr>
          <p:nvPr/>
        </p:nvCxnSpPr>
        <p:spPr>
          <a:xfrm>
            <a:off x="8983237" y="6226098"/>
            <a:ext cx="1342792"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6D29EAB6-00B1-8DF1-D1A0-3D463AB1656D}"/>
              </a:ext>
            </a:extLst>
          </p:cNvPr>
          <p:cNvCxnSpPr>
            <a:cxnSpLocks/>
          </p:cNvCxnSpPr>
          <p:nvPr/>
        </p:nvCxnSpPr>
        <p:spPr>
          <a:xfrm>
            <a:off x="8990673" y="6378498"/>
            <a:ext cx="1342792"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64ED3DCB-91EC-FF56-D569-09690D617A63}"/>
              </a:ext>
            </a:extLst>
          </p:cNvPr>
          <p:cNvCxnSpPr>
            <a:cxnSpLocks/>
          </p:cNvCxnSpPr>
          <p:nvPr/>
        </p:nvCxnSpPr>
        <p:spPr>
          <a:xfrm>
            <a:off x="9143073" y="6530898"/>
            <a:ext cx="1004537" cy="1"/>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21749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57A8851-021E-5CDE-9B3B-EAD2F9C85D4B}"/>
              </a:ext>
            </a:extLst>
          </p:cNvPr>
          <p:cNvSpPr>
            <a:spLocks noGrp="1"/>
          </p:cNvSpPr>
          <p:nvPr>
            <p:ph type="sldNum" sz="quarter" idx="12"/>
          </p:nvPr>
        </p:nvSpPr>
        <p:spPr/>
        <p:txBody>
          <a:bodyPr/>
          <a:lstStyle/>
          <a:p>
            <a:fld id="{5E4BB733-C0E6-4E57-83C7-5E89521A76A2}" type="slidenum">
              <a:rPr lang="en-US" smtClean="0"/>
              <a:t>15</a:t>
            </a:fld>
            <a:endParaRPr lang="en-US" dirty="0"/>
          </a:p>
        </p:txBody>
      </p:sp>
      <p:pic>
        <p:nvPicPr>
          <p:cNvPr id="1026" name="Picture 2">
            <a:extLst>
              <a:ext uri="{FF2B5EF4-FFF2-40B4-BE49-F238E27FC236}">
                <a16:creationId xmlns:a16="http://schemas.microsoft.com/office/drawing/2014/main" id="{FC6F257D-C5B7-453B-BC01-3D46C7CDCB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1568" y="2129884"/>
            <a:ext cx="3171263" cy="2966224"/>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a:extLst>
              <a:ext uri="{FF2B5EF4-FFF2-40B4-BE49-F238E27FC236}">
                <a16:creationId xmlns:a16="http://schemas.microsoft.com/office/drawing/2014/main" id="{F49811AF-9417-A3EF-1A76-C789513D2673}"/>
              </a:ext>
            </a:extLst>
          </p:cNvPr>
          <p:cNvSpPr txBox="1">
            <a:spLocks/>
          </p:cNvSpPr>
          <p:nvPr/>
        </p:nvSpPr>
        <p:spPr>
          <a:xfrm>
            <a:off x="997526" y="489820"/>
            <a:ext cx="10137200" cy="798659"/>
          </a:xfrm>
          <a:prstGeom prst="rect">
            <a:avLst/>
          </a:prstGeom>
        </p:spPr>
        <p:txBody>
          <a:bodyP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dirty="0">
                <a:solidFill>
                  <a:schemeClr val="accent6">
                    <a:lumMod val="75000"/>
                  </a:schemeClr>
                </a:solidFill>
              </a:rPr>
              <a:t>GMS Tourism: An Example of Regional Tourism Standards</a:t>
            </a:r>
            <a:endParaRPr lang="en-US" sz="3600" dirty="0"/>
          </a:p>
        </p:txBody>
      </p:sp>
      <p:sp>
        <p:nvSpPr>
          <p:cNvPr id="5" name="TextBox 4">
            <a:extLst>
              <a:ext uri="{FF2B5EF4-FFF2-40B4-BE49-F238E27FC236}">
                <a16:creationId xmlns:a16="http://schemas.microsoft.com/office/drawing/2014/main" id="{D906ED33-5525-4018-8CC6-11F5F9397970}"/>
              </a:ext>
            </a:extLst>
          </p:cNvPr>
          <p:cNvSpPr txBox="1"/>
          <p:nvPr/>
        </p:nvSpPr>
        <p:spPr>
          <a:xfrm>
            <a:off x="678875" y="1489828"/>
            <a:ext cx="3574472" cy="4493538"/>
          </a:xfrm>
          <a:prstGeom prst="rect">
            <a:avLst/>
          </a:prstGeom>
          <a:noFill/>
        </p:spPr>
        <p:txBody>
          <a:bodyPr wrap="square">
            <a:spAutoFit/>
          </a:bodyPr>
          <a:lstStyle/>
          <a:p>
            <a:r>
              <a:rPr lang="en-US" sz="2200" b="0" i="0" dirty="0">
                <a:solidFill>
                  <a:schemeClr val="accent6">
                    <a:lumMod val="75000"/>
                  </a:schemeClr>
                </a:solidFill>
                <a:effectLst/>
              </a:rPr>
              <a:t>The purpose of the ASEAN Clean Tourist City Standards (ASEAN Tourism Standards) is to provide ASEAN member countries with a tool that will improve the quality of tourism in their cities.</a:t>
            </a:r>
          </a:p>
          <a:p>
            <a:endParaRPr lang="en-US" sz="2200" dirty="0">
              <a:solidFill>
                <a:schemeClr val="accent6">
                  <a:lumMod val="75000"/>
                </a:schemeClr>
              </a:solidFill>
            </a:endParaRPr>
          </a:p>
          <a:p>
            <a:r>
              <a:rPr lang="en-US" sz="2200" dirty="0">
                <a:solidFill>
                  <a:schemeClr val="accent6">
                    <a:lumMod val="75000"/>
                  </a:schemeClr>
                </a:solidFill>
              </a:rPr>
              <a:t>Application of ASEAN Tourism Standards is promoted under GMS Tourism Strategy to upgrade the member countries’ service standards.</a:t>
            </a:r>
          </a:p>
        </p:txBody>
      </p:sp>
      <p:sp>
        <p:nvSpPr>
          <p:cNvPr id="8" name="TextBox 7">
            <a:extLst>
              <a:ext uri="{FF2B5EF4-FFF2-40B4-BE49-F238E27FC236}">
                <a16:creationId xmlns:a16="http://schemas.microsoft.com/office/drawing/2014/main" id="{588B080C-B46C-B5FD-E09D-C825AC34C815}"/>
              </a:ext>
            </a:extLst>
          </p:cNvPr>
          <p:cNvSpPr txBox="1"/>
          <p:nvPr/>
        </p:nvSpPr>
        <p:spPr>
          <a:xfrm>
            <a:off x="8530390" y="1467858"/>
            <a:ext cx="3171264" cy="4524315"/>
          </a:xfrm>
          <a:prstGeom prst="rect">
            <a:avLst/>
          </a:prstGeom>
          <a:noFill/>
        </p:spPr>
        <p:txBody>
          <a:bodyPr wrap="square">
            <a:spAutoFit/>
          </a:bodyPr>
          <a:lstStyle/>
          <a:p>
            <a:endParaRPr lang="en-US" dirty="0"/>
          </a:p>
          <a:p>
            <a:r>
              <a:rPr lang="en-US" dirty="0"/>
              <a:t>Items for ASEAN FOOD AND BEVERAGE SERVICES STANDARD</a:t>
            </a:r>
          </a:p>
          <a:p>
            <a:r>
              <a:rPr lang="en-US" dirty="0"/>
              <a:t> </a:t>
            </a:r>
          </a:p>
          <a:p>
            <a:pPr marL="342900" indent="-342900">
              <a:buAutoNum type="arabicPeriod"/>
            </a:pPr>
            <a:r>
              <a:rPr lang="en-US" dirty="0"/>
              <a:t>Design and construction of food premise</a:t>
            </a:r>
          </a:p>
          <a:p>
            <a:pPr marL="342900" indent="-342900">
              <a:buAutoNum type="arabicPeriod"/>
            </a:pPr>
            <a:r>
              <a:rPr lang="en-US" dirty="0"/>
              <a:t>Facilities</a:t>
            </a:r>
          </a:p>
          <a:p>
            <a:pPr marL="342900" indent="-342900">
              <a:buAutoNum type="arabicPeriod"/>
            </a:pPr>
            <a:r>
              <a:rPr lang="en-US" dirty="0"/>
              <a:t>Food and utensils storage</a:t>
            </a:r>
          </a:p>
          <a:p>
            <a:pPr marL="342900" indent="-342900">
              <a:buAutoNum type="arabicPeriod"/>
            </a:pPr>
            <a:r>
              <a:rPr lang="en-US" dirty="0"/>
              <a:t>Food processing</a:t>
            </a:r>
          </a:p>
          <a:p>
            <a:pPr marL="342900" indent="-342900">
              <a:buAutoNum type="arabicPeriod"/>
            </a:pPr>
            <a:r>
              <a:rPr lang="en-US" dirty="0"/>
              <a:t>Food disposal</a:t>
            </a:r>
          </a:p>
          <a:p>
            <a:pPr marL="342900" indent="-342900">
              <a:buAutoNum type="arabicPeriod"/>
            </a:pPr>
            <a:r>
              <a:rPr lang="en-US" dirty="0"/>
              <a:t>Health and hygiene of food handlers</a:t>
            </a:r>
          </a:p>
          <a:p>
            <a:pPr marL="342900" indent="-342900">
              <a:buAutoNum type="arabicPeriod"/>
            </a:pPr>
            <a:r>
              <a:rPr lang="en-US" dirty="0"/>
              <a:t>Cleanliness</a:t>
            </a:r>
          </a:p>
          <a:p>
            <a:pPr marL="342900" indent="-342900">
              <a:buAutoNum type="arabicPeriod"/>
            </a:pPr>
            <a:r>
              <a:rPr lang="en-US" dirty="0"/>
              <a:t>Maintenance</a:t>
            </a:r>
          </a:p>
          <a:p>
            <a:pPr marL="342900" indent="-342900">
              <a:buAutoNum type="arabicPeriod"/>
            </a:pPr>
            <a:r>
              <a:rPr lang="en-US" dirty="0"/>
              <a:t>Quality level</a:t>
            </a:r>
          </a:p>
          <a:p>
            <a:endParaRPr lang="en-US" dirty="0"/>
          </a:p>
        </p:txBody>
      </p:sp>
      <p:pic>
        <p:nvPicPr>
          <p:cNvPr id="4" name="Picture 2" descr="料理を差し出しているシェフのイラスト（女性）">
            <a:extLst>
              <a:ext uri="{FF2B5EF4-FFF2-40B4-BE49-F238E27FC236}">
                <a16:creationId xmlns:a16="http://schemas.microsoft.com/office/drawing/2014/main" id="{8929CA32-5EEE-4956-6498-BCEE364F90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77476" y="4653680"/>
            <a:ext cx="171450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72154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47998F0-75E8-F7D7-6734-DAFD03E29CA7}"/>
              </a:ext>
            </a:extLst>
          </p:cNvPr>
          <p:cNvSpPr>
            <a:spLocks noGrp="1"/>
          </p:cNvSpPr>
          <p:nvPr>
            <p:ph type="sldNum" sz="quarter" idx="12"/>
          </p:nvPr>
        </p:nvSpPr>
        <p:spPr/>
        <p:txBody>
          <a:bodyPr/>
          <a:lstStyle/>
          <a:p>
            <a:fld id="{5E4BB733-C0E6-4E57-83C7-5E89521A76A2}" type="slidenum">
              <a:rPr lang="en-US" smtClean="0"/>
              <a:t>16</a:t>
            </a:fld>
            <a:endParaRPr lang="en-US" dirty="0"/>
          </a:p>
        </p:txBody>
      </p:sp>
      <p:sp>
        <p:nvSpPr>
          <p:cNvPr id="3" name="Title 1">
            <a:extLst>
              <a:ext uri="{FF2B5EF4-FFF2-40B4-BE49-F238E27FC236}">
                <a16:creationId xmlns:a16="http://schemas.microsoft.com/office/drawing/2014/main" id="{7AD74E73-264F-9F52-5177-75B3BC804BEE}"/>
              </a:ext>
            </a:extLst>
          </p:cNvPr>
          <p:cNvSpPr txBox="1">
            <a:spLocks/>
          </p:cNvSpPr>
          <p:nvPr/>
        </p:nvSpPr>
        <p:spPr>
          <a:xfrm>
            <a:off x="997526" y="171160"/>
            <a:ext cx="10137200" cy="798659"/>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dirty="0">
                <a:solidFill>
                  <a:schemeClr val="accent6">
                    <a:lumMod val="75000"/>
                  </a:schemeClr>
                </a:solidFill>
              </a:rPr>
              <a:t>GMS Tourism: Multi-Country Tour Circuits  </a:t>
            </a:r>
            <a:endParaRPr lang="en-US" sz="3600" dirty="0"/>
          </a:p>
        </p:txBody>
      </p:sp>
      <p:pic>
        <p:nvPicPr>
          <p:cNvPr id="5" name="Picture 4">
            <a:extLst>
              <a:ext uri="{FF2B5EF4-FFF2-40B4-BE49-F238E27FC236}">
                <a16:creationId xmlns:a16="http://schemas.microsoft.com/office/drawing/2014/main" id="{B4353C78-E446-5883-E59C-9C79D3E8F24F}"/>
              </a:ext>
            </a:extLst>
          </p:cNvPr>
          <p:cNvPicPr>
            <a:picLocks noChangeAspect="1"/>
          </p:cNvPicPr>
          <p:nvPr/>
        </p:nvPicPr>
        <p:blipFill>
          <a:blip r:embed="rId2"/>
          <a:stretch>
            <a:fillRect/>
          </a:stretch>
        </p:blipFill>
        <p:spPr>
          <a:xfrm>
            <a:off x="869762" y="919186"/>
            <a:ext cx="10609250" cy="5452127"/>
          </a:xfrm>
          <a:prstGeom prst="rect">
            <a:avLst/>
          </a:prstGeom>
        </p:spPr>
      </p:pic>
    </p:spTree>
    <p:extLst>
      <p:ext uri="{BB962C8B-B14F-4D97-AF65-F5344CB8AC3E}">
        <p14:creationId xmlns:p14="http://schemas.microsoft.com/office/powerpoint/2010/main" val="39108920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47998F0-75E8-F7D7-6734-DAFD03E29CA7}"/>
              </a:ext>
            </a:extLst>
          </p:cNvPr>
          <p:cNvSpPr>
            <a:spLocks noGrp="1"/>
          </p:cNvSpPr>
          <p:nvPr>
            <p:ph type="sldNum" sz="quarter" idx="12"/>
          </p:nvPr>
        </p:nvSpPr>
        <p:spPr/>
        <p:txBody>
          <a:bodyPr/>
          <a:lstStyle/>
          <a:p>
            <a:fld id="{5E4BB733-C0E6-4E57-83C7-5E89521A76A2}" type="slidenum">
              <a:rPr lang="en-US" smtClean="0"/>
              <a:t>17</a:t>
            </a:fld>
            <a:endParaRPr lang="en-US" dirty="0"/>
          </a:p>
        </p:txBody>
      </p:sp>
      <p:sp>
        <p:nvSpPr>
          <p:cNvPr id="3" name="Title 1">
            <a:extLst>
              <a:ext uri="{FF2B5EF4-FFF2-40B4-BE49-F238E27FC236}">
                <a16:creationId xmlns:a16="http://schemas.microsoft.com/office/drawing/2014/main" id="{7AD74E73-264F-9F52-5177-75B3BC804BEE}"/>
              </a:ext>
            </a:extLst>
          </p:cNvPr>
          <p:cNvSpPr txBox="1">
            <a:spLocks/>
          </p:cNvSpPr>
          <p:nvPr/>
        </p:nvSpPr>
        <p:spPr>
          <a:xfrm>
            <a:off x="997526" y="214290"/>
            <a:ext cx="10137200" cy="898517"/>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dirty="0">
                <a:solidFill>
                  <a:schemeClr val="accent6">
                    <a:lumMod val="75000"/>
                  </a:schemeClr>
                </a:solidFill>
              </a:rPr>
              <a:t>GMS Tourism: Coordination between </a:t>
            </a:r>
          </a:p>
          <a:p>
            <a:pPr algn="ctr"/>
            <a:r>
              <a:rPr lang="en-US" sz="3600" dirty="0">
                <a:solidFill>
                  <a:schemeClr val="accent6">
                    <a:lumMod val="75000"/>
                  </a:schemeClr>
                </a:solidFill>
              </a:rPr>
              <a:t>Governments and stakeholders </a:t>
            </a:r>
          </a:p>
          <a:p>
            <a:pPr algn="ctr"/>
            <a:endParaRPr lang="en-US" sz="3600" dirty="0"/>
          </a:p>
        </p:txBody>
      </p:sp>
      <p:sp>
        <p:nvSpPr>
          <p:cNvPr id="6" name="TextBox 5">
            <a:extLst>
              <a:ext uri="{FF2B5EF4-FFF2-40B4-BE49-F238E27FC236}">
                <a16:creationId xmlns:a16="http://schemas.microsoft.com/office/drawing/2014/main" id="{A9378A14-6903-7DE9-7E3C-FE97B40D7703}"/>
              </a:ext>
            </a:extLst>
          </p:cNvPr>
          <p:cNvSpPr txBox="1"/>
          <p:nvPr/>
        </p:nvSpPr>
        <p:spPr>
          <a:xfrm>
            <a:off x="1020084" y="1172770"/>
            <a:ext cx="5165673" cy="5170646"/>
          </a:xfrm>
          <a:prstGeom prst="rect">
            <a:avLst/>
          </a:prstGeom>
          <a:noFill/>
        </p:spPr>
        <p:txBody>
          <a:bodyPr wrap="square">
            <a:spAutoFit/>
          </a:bodyPr>
          <a:lstStyle/>
          <a:p>
            <a:pPr algn="l" fontAlgn="base"/>
            <a:r>
              <a:rPr lang="en-US" sz="2200" b="0" i="0" dirty="0">
                <a:solidFill>
                  <a:schemeClr val="accent6">
                    <a:lumMod val="75000"/>
                  </a:schemeClr>
                </a:solidFill>
                <a:effectLst/>
              </a:rPr>
              <a:t>The Mekong Tourism Coordinating Office (MTCO) started operations in 2006. It came out the 16th meeting of the GMS Tourism Working Group and is composed of senior officials of the six GMS countries. MTCO activities are also supported by the ADB.</a:t>
            </a:r>
          </a:p>
          <a:p>
            <a:pPr algn="l" fontAlgn="base"/>
            <a:endParaRPr lang="en-US" sz="2200" b="0" i="0" dirty="0">
              <a:solidFill>
                <a:schemeClr val="accent6">
                  <a:lumMod val="75000"/>
                </a:schemeClr>
              </a:solidFill>
              <a:effectLst/>
            </a:endParaRPr>
          </a:p>
          <a:p>
            <a:pPr algn="l" fontAlgn="base"/>
            <a:r>
              <a:rPr lang="en-US" sz="2200" b="0" i="0" dirty="0">
                <a:solidFill>
                  <a:schemeClr val="accent6">
                    <a:lumMod val="75000"/>
                  </a:schemeClr>
                </a:solidFill>
                <a:effectLst/>
              </a:rPr>
              <a:t>Over the years, the MTCO has </a:t>
            </a:r>
            <a:r>
              <a:rPr lang="en-US" sz="2200" dirty="0">
                <a:solidFill>
                  <a:schemeClr val="accent6">
                    <a:lumMod val="75000"/>
                  </a:schemeClr>
                </a:solidFill>
              </a:rPr>
              <a:t>been playing</a:t>
            </a:r>
            <a:r>
              <a:rPr lang="en-US" sz="2200" b="0" i="0" dirty="0">
                <a:solidFill>
                  <a:schemeClr val="accent6">
                    <a:lumMod val="75000"/>
                  </a:schemeClr>
                </a:solidFill>
                <a:effectLst/>
              </a:rPr>
              <a:t> its in fostering and facilitating effective collaboration among the GMS governments, development partners, public enterprises, NGOs, private sector, academic institutions, and the media on the implementation of the GMS Tourism Sector Strategy.</a:t>
            </a:r>
          </a:p>
        </p:txBody>
      </p:sp>
      <p:pic>
        <p:nvPicPr>
          <p:cNvPr id="10" name="Picture 9" descr="Graphical user interface&#10;&#10;Description automatically generated with medium confidence">
            <a:extLst>
              <a:ext uri="{FF2B5EF4-FFF2-40B4-BE49-F238E27FC236}">
                <a16:creationId xmlns:a16="http://schemas.microsoft.com/office/drawing/2014/main" id="{BEFC61DA-E745-A1E9-C702-48F759F89A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16905" y="1177506"/>
            <a:ext cx="5165673" cy="2646349"/>
          </a:xfrm>
          <a:prstGeom prst="rect">
            <a:avLst/>
          </a:prstGeom>
        </p:spPr>
      </p:pic>
      <p:sp>
        <p:nvSpPr>
          <p:cNvPr id="11" name="TextBox 10">
            <a:extLst>
              <a:ext uri="{FF2B5EF4-FFF2-40B4-BE49-F238E27FC236}">
                <a16:creationId xmlns:a16="http://schemas.microsoft.com/office/drawing/2014/main" id="{D6C03114-D400-9074-ECAB-C7B4EA93153A}"/>
              </a:ext>
            </a:extLst>
          </p:cNvPr>
          <p:cNvSpPr txBox="1"/>
          <p:nvPr/>
        </p:nvSpPr>
        <p:spPr>
          <a:xfrm>
            <a:off x="7157916" y="4299872"/>
            <a:ext cx="3183147" cy="646331"/>
          </a:xfrm>
          <a:prstGeom prst="rect">
            <a:avLst/>
          </a:prstGeom>
          <a:noFill/>
        </p:spPr>
        <p:txBody>
          <a:bodyPr wrap="square" rtlCol="0">
            <a:spAutoFit/>
          </a:bodyPr>
          <a:lstStyle/>
          <a:p>
            <a:r>
              <a:rPr lang="en-US" dirty="0"/>
              <a:t>Link to the MTCO’s website:</a:t>
            </a:r>
          </a:p>
          <a:p>
            <a:r>
              <a:rPr lang="en-US" dirty="0"/>
              <a:t>https://mekongtourism.org/o</a:t>
            </a:r>
          </a:p>
        </p:txBody>
      </p:sp>
    </p:spTree>
    <p:extLst>
      <p:ext uri="{BB962C8B-B14F-4D97-AF65-F5344CB8AC3E}">
        <p14:creationId xmlns:p14="http://schemas.microsoft.com/office/powerpoint/2010/main" val="18648801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E7B2581-345E-5971-93E7-3E915062692D}"/>
              </a:ext>
            </a:extLst>
          </p:cNvPr>
          <p:cNvSpPr>
            <a:spLocks noGrp="1"/>
          </p:cNvSpPr>
          <p:nvPr>
            <p:ph type="sldNum" sz="quarter" idx="12"/>
          </p:nvPr>
        </p:nvSpPr>
        <p:spPr/>
        <p:txBody>
          <a:bodyPr/>
          <a:lstStyle/>
          <a:p>
            <a:fld id="{5E4BB733-C0E6-4E57-83C7-5E89521A76A2}" type="slidenum">
              <a:rPr lang="en-US" smtClean="0"/>
              <a:t>18</a:t>
            </a:fld>
            <a:endParaRPr lang="en-US" dirty="0"/>
          </a:p>
        </p:txBody>
      </p:sp>
      <p:sp>
        <p:nvSpPr>
          <p:cNvPr id="7" name="TextBox 6">
            <a:extLst>
              <a:ext uri="{FF2B5EF4-FFF2-40B4-BE49-F238E27FC236}">
                <a16:creationId xmlns:a16="http://schemas.microsoft.com/office/drawing/2014/main" id="{DB2AF592-9B50-D442-007F-3497288CBD13}"/>
              </a:ext>
            </a:extLst>
          </p:cNvPr>
          <p:cNvSpPr txBox="1"/>
          <p:nvPr/>
        </p:nvSpPr>
        <p:spPr>
          <a:xfrm>
            <a:off x="1288473" y="2773280"/>
            <a:ext cx="9095508" cy="1323439"/>
          </a:xfrm>
          <a:prstGeom prst="rect">
            <a:avLst/>
          </a:prstGeom>
          <a:noFill/>
        </p:spPr>
        <p:txBody>
          <a:bodyPr wrap="square">
            <a:spAutoFit/>
          </a:bodyPr>
          <a:lstStyle/>
          <a:p>
            <a:r>
              <a:rPr lang="en-US" sz="4000" dirty="0">
                <a:solidFill>
                  <a:schemeClr val="accent6">
                    <a:lumMod val="75000"/>
                  </a:schemeClr>
                </a:solidFill>
                <a:latin typeface="Arial" panose="020B0604020202020204" pitchFamily="34" charset="0"/>
                <a:cs typeface="Arial" panose="020B0604020202020204" pitchFamily="34" charset="0"/>
              </a:rPr>
              <a:t>2. Lao PDR’s Development Challenges</a:t>
            </a:r>
          </a:p>
          <a:p>
            <a:endParaRPr lang="en-US" sz="4000" dirty="0">
              <a:solidFill>
                <a:schemeClr val="accent6">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79618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1C976-647A-481F-B180-B68DD34AC561}"/>
              </a:ext>
            </a:extLst>
          </p:cNvPr>
          <p:cNvSpPr>
            <a:spLocks noGrp="1"/>
          </p:cNvSpPr>
          <p:nvPr>
            <p:ph type="title"/>
          </p:nvPr>
        </p:nvSpPr>
        <p:spPr/>
        <p:txBody>
          <a:bodyPr/>
          <a:lstStyle/>
          <a:p>
            <a:r>
              <a:rPr lang="en-US" dirty="0">
                <a:solidFill>
                  <a:schemeClr val="accent6">
                    <a:lumMod val="75000"/>
                  </a:schemeClr>
                </a:solidFill>
              </a:rPr>
              <a:t>Development challenges</a:t>
            </a:r>
            <a:endParaRPr lang="en-ID" dirty="0">
              <a:solidFill>
                <a:schemeClr val="accent6">
                  <a:lumMod val="75000"/>
                </a:schemeClr>
              </a:solidFill>
            </a:endParaRPr>
          </a:p>
        </p:txBody>
      </p:sp>
      <p:sp>
        <p:nvSpPr>
          <p:cNvPr id="3" name="Date Placeholder 2">
            <a:extLst>
              <a:ext uri="{FF2B5EF4-FFF2-40B4-BE49-F238E27FC236}">
                <a16:creationId xmlns:a16="http://schemas.microsoft.com/office/drawing/2014/main" id="{FA7F04ED-4232-4A8A-AE7C-B015642F7186}"/>
              </a:ext>
            </a:extLst>
          </p:cNvPr>
          <p:cNvSpPr>
            <a:spLocks noGrp="1"/>
          </p:cNvSpPr>
          <p:nvPr>
            <p:ph type="dt" sz="half" idx="10"/>
          </p:nvPr>
        </p:nvSpPr>
        <p:spPr/>
        <p:txBody>
          <a:bodyPr/>
          <a:lstStyle/>
          <a:p>
            <a:r>
              <a:rPr lang="en-US"/>
              <a:t>Semester 2 2022</a:t>
            </a:r>
          </a:p>
        </p:txBody>
      </p:sp>
      <p:sp>
        <p:nvSpPr>
          <p:cNvPr id="4" name="Footer Placeholder 3">
            <a:extLst>
              <a:ext uri="{FF2B5EF4-FFF2-40B4-BE49-F238E27FC236}">
                <a16:creationId xmlns:a16="http://schemas.microsoft.com/office/drawing/2014/main" id="{F8538E68-8745-4D7A-B740-DD78056EBBCF}"/>
              </a:ext>
            </a:extLst>
          </p:cNvPr>
          <p:cNvSpPr>
            <a:spLocks noGrp="1"/>
          </p:cNvSpPr>
          <p:nvPr>
            <p:ph type="ftr" sz="quarter" idx="11"/>
          </p:nvPr>
        </p:nvSpPr>
        <p:spPr/>
        <p:txBody>
          <a:bodyPr/>
          <a:lstStyle/>
          <a:p>
            <a:r>
              <a:rPr lang="en-US"/>
              <a:t>EE361 Economies of CLMV</a:t>
            </a:r>
          </a:p>
        </p:txBody>
      </p:sp>
      <p:sp>
        <p:nvSpPr>
          <p:cNvPr id="6" name="TextBox 5">
            <a:extLst>
              <a:ext uri="{FF2B5EF4-FFF2-40B4-BE49-F238E27FC236}">
                <a16:creationId xmlns:a16="http://schemas.microsoft.com/office/drawing/2014/main" id="{CBEC110A-0719-4561-8DA7-B01E04022B05}"/>
              </a:ext>
            </a:extLst>
          </p:cNvPr>
          <p:cNvSpPr txBox="1"/>
          <p:nvPr/>
        </p:nvSpPr>
        <p:spPr>
          <a:xfrm>
            <a:off x="838201" y="1398020"/>
            <a:ext cx="4114800" cy="4678204"/>
          </a:xfrm>
          <a:prstGeom prst="rect">
            <a:avLst/>
          </a:prstGeom>
          <a:noFill/>
        </p:spPr>
        <p:txBody>
          <a:bodyPr wrap="square">
            <a:spAutoFit/>
          </a:bodyPr>
          <a:lstStyle/>
          <a:p>
            <a:pPr marL="342900" indent="-342900">
              <a:spcAft>
                <a:spcPts val="1200"/>
              </a:spcAft>
              <a:buFont typeface="Arial" panose="020B0604020202020204" pitchFamily="34" charset="0"/>
              <a:buChar char="•"/>
            </a:pPr>
            <a:r>
              <a:rPr lang="en-US" sz="2400" dirty="0">
                <a:solidFill>
                  <a:schemeClr val="accent6">
                    <a:lumMod val="75000"/>
                  </a:schemeClr>
                </a:solidFill>
              </a:rPr>
              <a:t>Highly concentrated production and export structure in mining (34%) and power generation (21%) are fueling economic growth</a:t>
            </a:r>
          </a:p>
          <a:p>
            <a:pPr marL="342900" indent="-342900">
              <a:spcAft>
                <a:spcPts val="1200"/>
              </a:spcAft>
              <a:buFont typeface="Arial" panose="020B0604020202020204" pitchFamily="34" charset="0"/>
              <a:buChar char="•"/>
            </a:pPr>
            <a:r>
              <a:rPr lang="en-US" sz="2400" dirty="0">
                <a:solidFill>
                  <a:schemeClr val="accent6">
                    <a:lumMod val="75000"/>
                  </a:schemeClr>
                </a:solidFill>
              </a:rPr>
              <a:t>Half of exports go to Thailand and the PR China; while </a:t>
            </a:r>
            <a:r>
              <a:rPr lang="en-US" sz="2400" u="sng" dirty="0">
                <a:solidFill>
                  <a:schemeClr val="accent6">
                    <a:lumMod val="75000"/>
                  </a:schemeClr>
                </a:solidFill>
              </a:rPr>
              <a:t>these sectors account for 20% of total GDP and 50% of total exports, they create only 1% of total employment </a:t>
            </a:r>
          </a:p>
        </p:txBody>
      </p:sp>
      <p:pic>
        <p:nvPicPr>
          <p:cNvPr id="7" name="Picture 2" descr="What is the Status of Energy Infrastructure in ASEAN Power Sector? - ASEAN  Centre for Energy">
            <a:extLst>
              <a:ext uri="{FF2B5EF4-FFF2-40B4-BE49-F238E27FC236}">
                <a16:creationId xmlns:a16="http://schemas.microsoft.com/office/drawing/2014/main" id="{AF2C9B0B-5FD5-4922-B1B0-5328270E154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322" r="8527"/>
          <a:stretch/>
        </p:blipFill>
        <p:spPr bwMode="auto">
          <a:xfrm>
            <a:off x="4973615" y="1484784"/>
            <a:ext cx="7212772" cy="4591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16734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1C976-647A-481F-B180-B68DD34AC561}"/>
              </a:ext>
            </a:extLst>
          </p:cNvPr>
          <p:cNvSpPr>
            <a:spLocks noGrp="1"/>
          </p:cNvSpPr>
          <p:nvPr>
            <p:ph type="title"/>
          </p:nvPr>
        </p:nvSpPr>
        <p:spPr/>
        <p:txBody>
          <a:bodyPr/>
          <a:lstStyle/>
          <a:p>
            <a:r>
              <a:rPr lang="en-US" dirty="0">
                <a:solidFill>
                  <a:schemeClr val="accent6">
                    <a:lumMod val="75000"/>
                  </a:schemeClr>
                </a:solidFill>
              </a:rPr>
              <a:t>Development challenges</a:t>
            </a:r>
            <a:endParaRPr lang="en-ID" dirty="0">
              <a:solidFill>
                <a:schemeClr val="accent6">
                  <a:lumMod val="75000"/>
                </a:schemeClr>
              </a:solidFill>
            </a:endParaRPr>
          </a:p>
        </p:txBody>
      </p:sp>
      <p:sp>
        <p:nvSpPr>
          <p:cNvPr id="3" name="Date Placeholder 2">
            <a:extLst>
              <a:ext uri="{FF2B5EF4-FFF2-40B4-BE49-F238E27FC236}">
                <a16:creationId xmlns:a16="http://schemas.microsoft.com/office/drawing/2014/main" id="{FA7F04ED-4232-4A8A-AE7C-B015642F7186}"/>
              </a:ext>
            </a:extLst>
          </p:cNvPr>
          <p:cNvSpPr>
            <a:spLocks noGrp="1"/>
          </p:cNvSpPr>
          <p:nvPr>
            <p:ph type="dt" sz="half" idx="10"/>
          </p:nvPr>
        </p:nvSpPr>
        <p:spPr/>
        <p:txBody>
          <a:bodyPr/>
          <a:lstStyle/>
          <a:p>
            <a:r>
              <a:rPr lang="en-US"/>
              <a:t>Semester 2 2022</a:t>
            </a:r>
          </a:p>
        </p:txBody>
      </p:sp>
      <p:sp>
        <p:nvSpPr>
          <p:cNvPr id="4" name="Footer Placeholder 3">
            <a:extLst>
              <a:ext uri="{FF2B5EF4-FFF2-40B4-BE49-F238E27FC236}">
                <a16:creationId xmlns:a16="http://schemas.microsoft.com/office/drawing/2014/main" id="{F8538E68-8745-4D7A-B740-DD78056EBBCF}"/>
              </a:ext>
            </a:extLst>
          </p:cNvPr>
          <p:cNvSpPr>
            <a:spLocks noGrp="1"/>
          </p:cNvSpPr>
          <p:nvPr>
            <p:ph type="ftr" sz="quarter" idx="11"/>
          </p:nvPr>
        </p:nvSpPr>
        <p:spPr/>
        <p:txBody>
          <a:bodyPr/>
          <a:lstStyle/>
          <a:p>
            <a:r>
              <a:rPr lang="en-US"/>
              <a:t>EE361 Economies of CLMV</a:t>
            </a:r>
          </a:p>
        </p:txBody>
      </p:sp>
      <p:sp>
        <p:nvSpPr>
          <p:cNvPr id="6" name="TextBox 5">
            <a:extLst>
              <a:ext uri="{FF2B5EF4-FFF2-40B4-BE49-F238E27FC236}">
                <a16:creationId xmlns:a16="http://schemas.microsoft.com/office/drawing/2014/main" id="{CBEC110A-0719-4561-8DA7-B01E04022B05}"/>
              </a:ext>
            </a:extLst>
          </p:cNvPr>
          <p:cNvSpPr txBox="1"/>
          <p:nvPr/>
        </p:nvSpPr>
        <p:spPr>
          <a:xfrm>
            <a:off x="911425" y="1321956"/>
            <a:ext cx="4392488" cy="4832092"/>
          </a:xfrm>
          <a:prstGeom prst="rect">
            <a:avLst/>
          </a:prstGeom>
          <a:noFill/>
        </p:spPr>
        <p:txBody>
          <a:bodyPr wrap="square">
            <a:spAutoFit/>
          </a:bodyPr>
          <a:lstStyle/>
          <a:p>
            <a:pPr marL="342900" indent="-342900">
              <a:spcAft>
                <a:spcPts val="1200"/>
              </a:spcAft>
              <a:buFont typeface="Arial" panose="020B0604020202020204" pitchFamily="34" charset="0"/>
              <a:buChar char="•"/>
            </a:pPr>
            <a:r>
              <a:rPr lang="en-US" sz="2400" u="sng" dirty="0">
                <a:solidFill>
                  <a:schemeClr val="accent6">
                    <a:lumMod val="75000"/>
                  </a:schemeClr>
                </a:solidFill>
              </a:rPr>
              <a:t>Investments in infrastructure is lacking</a:t>
            </a:r>
          </a:p>
          <a:p>
            <a:pPr marL="342900" indent="-342900">
              <a:spcAft>
                <a:spcPts val="1200"/>
              </a:spcAft>
              <a:buFont typeface="Arial" panose="020B0604020202020204" pitchFamily="34" charset="0"/>
              <a:buChar char="•"/>
            </a:pPr>
            <a:r>
              <a:rPr lang="en-US" sz="2400" dirty="0">
                <a:solidFill>
                  <a:schemeClr val="accent6">
                    <a:lumMod val="75000"/>
                  </a:schemeClr>
                </a:solidFill>
              </a:rPr>
              <a:t>Quality and coverage of urban services have not kept up with rapid urbanization and urban growth </a:t>
            </a:r>
          </a:p>
          <a:p>
            <a:pPr marL="342900" indent="-342900">
              <a:spcAft>
                <a:spcPts val="1200"/>
              </a:spcAft>
              <a:buFont typeface="Arial" panose="020B0604020202020204" pitchFamily="34" charset="0"/>
              <a:buChar char="•"/>
            </a:pPr>
            <a:r>
              <a:rPr lang="en-US" sz="2400" dirty="0">
                <a:solidFill>
                  <a:schemeClr val="accent6">
                    <a:lumMod val="75000"/>
                  </a:schemeClr>
                </a:solidFill>
              </a:rPr>
              <a:t>Rural productivity is low; irrigation and other productive rural infrastructure, rural electrification, and </a:t>
            </a:r>
            <a:r>
              <a:rPr lang="en-US" sz="2400" u="sng" dirty="0">
                <a:solidFill>
                  <a:schemeClr val="accent6">
                    <a:lumMod val="75000"/>
                  </a:schemeClr>
                </a:solidFill>
              </a:rPr>
              <a:t>land transport must be strengthened</a:t>
            </a:r>
          </a:p>
        </p:txBody>
      </p:sp>
      <p:pic>
        <p:nvPicPr>
          <p:cNvPr id="8" name="Picture 7">
            <a:extLst>
              <a:ext uri="{FF2B5EF4-FFF2-40B4-BE49-F238E27FC236}">
                <a16:creationId xmlns:a16="http://schemas.microsoft.com/office/drawing/2014/main" id="{E0F2169A-BF05-4CB9-8D83-A7389A8F0B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47928" y="1512937"/>
            <a:ext cx="6744072" cy="4496048"/>
          </a:xfrm>
          <a:prstGeom prst="rect">
            <a:avLst/>
          </a:prstGeom>
        </p:spPr>
      </p:pic>
    </p:spTree>
    <p:extLst>
      <p:ext uri="{BB962C8B-B14F-4D97-AF65-F5344CB8AC3E}">
        <p14:creationId xmlns:p14="http://schemas.microsoft.com/office/powerpoint/2010/main" val="32765740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55B80-7452-4A47-8440-6A894FB1EE65}"/>
              </a:ext>
            </a:extLst>
          </p:cNvPr>
          <p:cNvSpPr>
            <a:spLocks noGrp="1"/>
          </p:cNvSpPr>
          <p:nvPr>
            <p:ph type="title"/>
          </p:nvPr>
        </p:nvSpPr>
        <p:spPr/>
        <p:txBody>
          <a:bodyPr/>
          <a:lstStyle/>
          <a:p>
            <a:r>
              <a:rPr lang="en-US" dirty="0">
                <a:solidFill>
                  <a:schemeClr val="accent6">
                    <a:lumMod val="75000"/>
                  </a:schemeClr>
                </a:solidFill>
              </a:rPr>
              <a:t>Development challenges</a:t>
            </a:r>
            <a:endParaRPr lang="en-ID" dirty="0">
              <a:solidFill>
                <a:schemeClr val="accent6">
                  <a:lumMod val="75000"/>
                </a:schemeClr>
              </a:solidFill>
            </a:endParaRPr>
          </a:p>
        </p:txBody>
      </p:sp>
      <p:sp>
        <p:nvSpPr>
          <p:cNvPr id="3" name="Date Placeholder 2">
            <a:extLst>
              <a:ext uri="{FF2B5EF4-FFF2-40B4-BE49-F238E27FC236}">
                <a16:creationId xmlns:a16="http://schemas.microsoft.com/office/drawing/2014/main" id="{07A35F02-813C-49D9-A4D8-99749EE3D1D1}"/>
              </a:ext>
            </a:extLst>
          </p:cNvPr>
          <p:cNvSpPr>
            <a:spLocks noGrp="1"/>
          </p:cNvSpPr>
          <p:nvPr>
            <p:ph type="dt" sz="half" idx="10"/>
          </p:nvPr>
        </p:nvSpPr>
        <p:spPr/>
        <p:txBody>
          <a:bodyPr/>
          <a:lstStyle/>
          <a:p>
            <a:r>
              <a:rPr lang="en-US"/>
              <a:t>Semester 2 2022</a:t>
            </a:r>
          </a:p>
        </p:txBody>
      </p:sp>
      <p:sp>
        <p:nvSpPr>
          <p:cNvPr id="4" name="Footer Placeholder 3">
            <a:extLst>
              <a:ext uri="{FF2B5EF4-FFF2-40B4-BE49-F238E27FC236}">
                <a16:creationId xmlns:a16="http://schemas.microsoft.com/office/drawing/2014/main" id="{0A3B5920-5AFF-42CC-84A7-C28C95292215}"/>
              </a:ext>
            </a:extLst>
          </p:cNvPr>
          <p:cNvSpPr>
            <a:spLocks noGrp="1"/>
          </p:cNvSpPr>
          <p:nvPr>
            <p:ph type="ftr" sz="quarter" idx="11"/>
          </p:nvPr>
        </p:nvSpPr>
        <p:spPr/>
        <p:txBody>
          <a:bodyPr/>
          <a:lstStyle/>
          <a:p>
            <a:r>
              <a:rPr lang="en-US"/>
              <a:t>EE361 Economies of CLMV</a:t>
            </a:r>
          </a:p>
        </p:txBody>
      </p:sp>
      <p:sp>
        <p:nvSpPr>
          <p:cNvPr id="6" name="TextBox 5">
            <a:extLst>
              <a:ext uri="{FF2B5EF4-FFF2-40B4-BE49-F238E27FC236}">
                <a16:creationId xmlns:a16="http://schemas.microsoft.com/office/drawing/2014/main" id="{DCE8C8C7-655C-4B4B-B15A-9F5781DB870F}"/>
              </a:ext>
            </a:extLst>
          </p:cNvPr>
          <p:cNvSpPr txBox="1"/>
          <p:nvPr/>
        </p:nvSpPr>
        <p:spPr>
          <a:xfrm>
            <a:off x="911424" y="1412776"/>
            <a:ext cx="4464496" cy="4832092"/>
          </a:xfrm>
          <a:prstGeom prst="rect">
            <a:avLst/>
          </a:prstGeom>
          <a:noFill/>
        </p:spPr>
        <p:txBody>
          <a:bodyPr wrap="square">
            <a:spAutoFit/>
          </a:bodyPr>
          <a:lstStyle/>
          <a:p>
            <a:pPr marL="342900" indent="-342900">
              <a:spcAft>
                <a:spcPts val="1200"/>
              </a:spcAft>
              <a:buFont typeface="Arial" panose="020B0604020202020204" pitchFamily="34" charset="0"/>
              <a:buChar char="•"/>
            </a:pPr>
            <a:r>
              <a:rPr lang="en-US" sz="2400" u="sng" dirty="0">
                <a:solidFill>
                  <a:schemeClr val="accent6">
                    <a:lumMod val="75000"/>
                  </a:schemeClr>
                </a:solidFill>
              </a:rPr>
              <a:t>Inadequate education and skills and poor access to quality health services constrain business expansion  </a:t>
            </a:r>
          </a:p>
          <a:p>
            <a:pPr marL="342900" indent="-342900">
              <a:spcAft>
                <a:spcPts val="1200"/>
              </a:spcAft>
              <a:buFont typeface="Arial" panose="020B0604020202020204" pitchFamily="34" charset="0"/>
              <a:buChar char="•"/>
            </a:pPr>
            <a:r>
              <a:rPr lang="en-US" sz="2400" dirty="0">
                <a:solidFill>
                  <a:schemeClr val="accent6">
                    <a:lumMod val="75000"/>
                  </a:schemeClr>
                </a:solidFill>
              </a:rPr>
              <a:t>Governance and the </a:t>
            </a:r>
            <a:r>
              <a:rPr lang="en-US" sz="2400" u="sng" dirty="0">
                <a:solidFill>
                  <a:schemeClr val="accent6">
                    <a:lumMod val="75000"/>
                  </a:schemeClr>
                </a:solidFill>
              </a:rPr>
              <a:t>business-enabling environment must be improved</a:t>
            </a:r>
            <a:r>
              <a:rPr lang="en-US" sz="2400" dirty="0">
                <a:solidFill>
                  <a:schemeClr val="accent6">
                    <a:lumMod val="75000"/>
                  </a:schemeClr>
                </a:solidFill>
              </a:rPr>
              <a:t> to attract more private investment</a:t>
            </a:r>
          </a:p>
          <a:p>
            <a:pPr marL="342900" indent="-342900">
              <a:spcAft>
                <a:spcPts val="1200"/>
              </a:spcAft>
              <a:buFont typeface="Arial" panose="020B0604020202020204" pitchFamily="34" charset="0"/>
              <a:buChar char="•"/>
            </a:pPr>
            <a:r>
              <a:rPr lang="en-US" sz="2400" dirty="0">
                <a:solidFill>
                  <a:schemeClr val="accent6">
                    <a:lumMod val="75000"/>
                  </a:schemeClr>
                </a:solidFill>
              </a:rPr>
              <a:t>In 2016, the Lao PDR’s overall rank for ease of starting a business was 160 out of 190 countries assessed</a:t>
            </a:r>
            <a:endParaRPr lang="en-ID" sz="2400" dirty="0">
              <a:solidFill>
                <a:schemeClr val="accent6">
                  <a:lumMod val="75000"/>
                </a:schemeClr>
              </a:solidFill>
            </a:endParaRPr>
          </a:p>
        </p:txBody>
      </p:sp>
      <p:pic>
        <p:nvPicPr>
          <p:cNvPr id="7" name="Picture 2" descr="Vocational education in Lao PDR (VELA)">
            <a:extLst>
              <a:ext uri="{FF2B5EF4-FFF2-40B4-BE49-F238E27FC236}">
                <a16:creationId xmlns:a16="http://schemas.microsoft.com/office/drawing/2014/main" id="{C989C361-F3DD-4402-BDE8-91148F0D25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5920" y="1596567"/>
            <a:ext cx="6816081" cy="4535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2638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53F32-ED2E-4BAE-A0AD-63BCCCE686BF}"/>
              </a:ext>
            </a:extLst>
          </p:cNvPr>
          <p:cNvSpPr>
            <a:spLocks noGrp="1"/>
          </p:cNvSpPr>
          <p:nvPr>
            <p:ph type="title"/>
          </p:nvPr>
        </p:nvSpPr>
        <p:spPr/>
        <p:txBody>
          <a:bodyPr/>
          <a:lstStyle/>
          <a:p>
            <a:r>
              <a:rPr lang="en-US" dirty="0">
                <a:solidFill>
                  <a:schemeClr val="accent6">
                    <a:lumMod val="75000"/>
                  </a:schemeClr>
                </a:solidFill>
              </a:rPr>
              <a:t>Development challenges</a:t>
            </a:r>
            <a:endParaRPr lang="en-ID" dirty="0">
              <a:solidFill>
                <a:schemeClr val="accent6">
                  <a:lumMod val="75000"/>
                </a:schemeClr>
              </a:solidFill>
            </a:endParaRPr>
          </a:p>
        </p:txBody>
      </p:sp>
      <p:sp>
        <p:nvSpPr>
          <p:cNvPr id="3" name="Date Placeholder 2">
            <a:extLst>
              <a:ext uri="{FF2B5EF4-FFF2-40B4-BE49-F238E27FC236}">
                <a16:creationId xmlns:a16="http://schemas.microsoft.com/office/drawing/2014/main" id="{08D2ACD7-72C9-4712-B1FD-EFC1144ADA9A}"/>
              </a:ext>
            </a:extLst>
          </p:cNvPr>
          <p:cNvSpPr>
            <a:spLocks noGrp="1"/>
          </p:cNvSpPr>
          <p:nvPr>
            <p:ph type="dt" sz="half" idx="10"/>
          </p:nvPr>
        </p:nvSpPr>
        <p:spPr/>
        <p:txBody>
          <a:bodyPr/>
          <a:lstStyle/>
          <a:p>
            <a:r>
              <a:rPr lang="en-US"/>
              <a:t>Semester 2 2022</a:t>
            </a:r>
          </a:p>
        </p:txBody>
      </p:sp>
      <p:sp>
        <p:nvSpPr>
          <p:cNvPr id="4" name="Footer Placeholder 3">
            <a:extLst>
              <a:ext uri="{FF2B5EF4-FFF2-40B4-BE49-F238E27FC236}">
                <a16:creationId xmlns:a16="http://schemas.microsoft.com/office/drawing/2014/main" id="{D2848464-9A37-43F8-93B9-0B4A592DB81B}"/>
              </a:ext>
            </a:extLst>
          </p:cNvPr>
          <p:cNvSpPr>
            <a:spLocks noGrp="1"/>
          </p:cNvSpPr>
          <p:nvPr>
            <p:ph type="ftr" sz="quarter" idx="11"/>
          </p:nvPr>
        </p:nvSpPr>
        <p:spPr/>
        <p:txBody>
          <a:bodyPr/>
          <a:lstStyle/>
          <a:p>
            <a:r>
              <a:rPr lang="en-US"/>
              <a:t>EE361 Economies of CLMV</a:t>
            </a:r>
          </a:p>
        </p:txBody>
      </p:sp>
      <p:sp>
        <p:nvSpPr>
          <p:cNvPr id="6" name="TextBox 5">
            <a:extLst>
              <a:ext uri="{FF2B5EF4-FFF2-40B4-BE49-F238E27FC236}">
                <a16:creationId xmlns:a16="http://schemas.microsoft.com/office/drawing/2014/main" id="{E435A0C8-84EF-4093-A178-EEDDE4753A91}"/>
              </a:ext>
            </a:extLst>
          </p:cNvPr>
          <p:cNvSpPr txBox="1"/>
          <p:nvPr/>
        </p:nvSpPr>
        <p:spPr>
          <a:xfrm>
            <a:off x="869497" y="1412776"/>
            <a:ext cx="3930359" cy="5355312"/>
          </a:xfrm>
          <a:prstGeom prst="rect">
            <a:avLst/>
          </a:prstGeom>
          <a:noFill/>
        </p:spPr>
        <p:txBody>
          <a:bodyPr wrap="square">
            <a:spAutoFit/>
          </a:bodyPr>
          <a:lstStyle/>
          <a:p>
            <a:pPr marL="342900" indent="-342900">
              <a:spcAft>
                <a:spcPts val="1200"/>
              </a:spcAft>
              <a:buFont typeface="Arial" panose="020B0604020202020204" pitchFamily="34" charset="0"/>
              <a:buChar char="•"/>
            </a:pPr>
            <a:r>
              <a:rPr lang="en-US" sz="2400" dirty="0">
                <a:solidFill>
                  <a:schemeClr val="accent6">
                    <a:lumMod val="75000"/>
                  </a:schemeClr>
                </a:solidFill>
              </a:rPr>
              <a:t>Environmental degradation disasters triggered by natural hazards</a:t>
            </a:r>
          </a:p>
          <a:p>
            <a:pPr marL="342900" indent="-342900">
              <a:spcAft>
                <a:spcPts val="1200"/>
              </a:spcAft>
              <a:buFont typeface="Arial" panose="020B0604020202020204" pitchFamily="34" charset="0"/>
              <a:buChar char="•"/>
            </a:pPr>
            <a:r>
              <a:rPr lang="en-US" sz="2400" dirty="0">
                <a:solidFill>
                  <a:schemeClr val="accent6">
                    <a:lumMod val="75000"/>
                  </a:schemeClr>
                </a:solidFill>
              </a:rPr>
              <a:t>Changing climate patterns and extreme weather, such as floods and drought </a:t>
            </a:r>
            <a:endParaRPr lang="en-ID" sz="2400" dirty="0">
              <a:solidFill>
                <a:schemeClr val="accent6">
                  <a:lumMod val="75000"/>
                </a:schemeClr>
              </a:solidFill>
            </a:endParaRPr>
          </a:p>
          <a:p>
            <a:pPr marL="342900" indent="-342900">
              <a:spcAft>
                <a:spcPts val="1200"/>
              </a:spcAft>
              <a:buFont typeface="Arial" panose="020B0604020202020204" pitchFamily="34" charset="0"/>
              <a:buChar char="•"/>
            </a:pPr>
            <a:r>
              <a:rPr lang="en-US" sz="2400" dirty="0">
                <a:solidFill>
                  <a:schemeClr val="accent6">
                    <a:lumMod val="75000"/>
                  </a:schemeClr>
                </a:solidFill>
              </a:rPr>
              <a:t>Weak land use planning, inadequate legal framework for environment protection, and limited management capacity</a:t>
            </a:r>
          </a:p>
          <a:p>
            <a:pPr>
              <a:spcAft>
                <a:spcPts val="1200"/>
              </a:spcAft>
            </a:pPr>
            <a:endParaRPr lang="en-US" sz="2400" b="1" dirty="0">
              <a:solidFill>
                <a:schemeClr val="accent6">
                  <a:lumMod val="75000"/>
                </a:schemeClr>
              </a:solidFill>
            </a:endParaRPr>
          </a:p>
        </p:txBody>
      </p:sp>
      <p:pic>
        <p:nvPicPr>
          <p:cNvPr id="1026" name="Picture 2" descr="There&amp;#39;s no doubt that Brazil&amp;#39;s fires are linked to deforestation,  scientists say | Science | AAAS">
            <a:extLst>
              <a:ext uri="{FF2B5EF4-FFF2-40B4-BE49-F238E27FC236}">
                <a16:creationId xmlns:a16="http://schemas.microsoft.com/office/drawing/2014/main" id="{8F3CE1FE-22BB-4426-AF00-BE4152B68C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7090"/>
          <a:stretch/>
        </p:blipFill>
        <p:spPr bwMode="auto">
          <a:xfrm>
            <a:off x="5338040" y="1556792"/>
            <a:ext cx="6853960" cy="465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76029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77C9E-5F8A-89E2-2AF9-638D5E92E2CE}"/>
              </a:ext>
            </a:extLst>
          </p:cNvPr>
          <p:cNvSpPr>
            <a:spLocks noGrp="1"/>
          </p:cNvSpPr>
          <p:nvPr>
            <p:ph type="title"/>
          </p:nvPr>
        </p:nvSpPr>
        <p:spPr/>
        <p:txBody>
          <a:bodyPr/>
          <a:lstStyle/>
          <a:p>
            <a:r>
              <a:rPr lang="en-US" dirty="0">
                <a:solidFill>
                  <a:schemeClr val="accent6">
                    <a:lumMod val="75000"/>
                  </a:schemeClr>
                </a:solidFill>
              </a:rPr>
              <a:t>Tourism projects serve to address Lao development challenges</a:t>
            </a:r>
            <a:endParaRPr lang="en-US" dirty="0"/>
          </a:p>
        </p:txBody>
      </p:sp>
      <p:sp>
        <p:nvSpPr>
          <p:cNvPr id="3" name="Text Placeholder 2">
            <a:extLst>
              <a:ext uri="{FF2B5EF4-FFF2-40B4-BE49-F238E27FC236}">
                <a16:creationId xmlns:a16="http://schemas.microsoft.com/office/drawing/2014/main" id="{0304D20F-4441-1DD7-3F36-5CC6B135CE84}"/>
              </a:ext>
            </a:extLst>
          </p:cNvPr>
          <p:cNvSpPr>
            <a:spLocks noGrp="1"/>
          </p:cNvSpPr>
          <p:nvPr>
            <p:ph type="body" idx="1"/>
          </p:nvPr>
        </p:nvSpPr>
        <p:spPr>
          <a:xfrm>
            <a:off x="839788" y="1681163"/>
            <a:ext cx="5157787" cy="539523"/>
          </a:xfrm>
        </p:spPr>
        <p:txBody>
          <a:bodyPr/>
          <a:lstStyle/>
          <a:p>
            <a:pPr algn="ctr"/>
            <a:r>
              <a:rPr lang="en-US" dirty="0">
                <a:solidFill>
                  <a:schemeClr val="accent6">
                    <a:lumMod val="75000"/>
                  </a:schemeClr>
                </a:solidFill>
              </a:rPr>
              <a:t>Challenges</a:t>
            </a:r>
          </a:p>
        </p:txBody>
      </p:sp>
      <p:sp>
        <p:nvSpPr>
          <p:cNvPr id="4" name="Content Placeholder 3">
            <a:extLst>
              <a:ext uri="{FF2B5EF4-FFF2-40B4-BE49-F238E27FC236}">
                <a16:creationId xmlns:a16="http://schemas.microsoft.com/office/drawing/2014/main" id="{6B0B6091-1AB7-1DC6-1EF3-50DA01086AA6}"/>
              </a:ext>
            </a:extLst>
          </p:cNvPr>
          <p:cNvSpPr>
            <a:spLocks noGrp="1"/>
          </p:cNvSpPr>
          <p:nvPr>
            <p:ph sz="half" idx="2"/>
          </p:nvPr>
        </p:nvSpPr>
        <p:spPr/>
        <p:txBody>
          <a:bodyPr>
            <a:normAutofit/>
          </a:bodyPr>
          <a:lstStyle/>
          <a:p>
            <a:pPr marL="342900" indent="-342900">
              <a:spcAft>
                <a:spcPts val="600"/>
              </a:spcAft>
              <a:buFont typeface="Arial" panose="020B0604020202020204" pitchFamily="34" charset="0"/>
              <a:buChar char="•"/>
            </a:pPr>
            <a:r>
              <a:rPr lang="en-US" sz="2800" dirty="0">
                <a:solidFill>
                  <a:schemeClr val="accent6">
                    <a:lumMod val="75000"/>
                  </a:schemeClr>
                </a:solidFill>
              </a:rPr>
              <a:t>Economic growth needs to be more inclusive and sustainable: </a:t>
            </a:r>
          </a:p>
          <a:p>
            <a:pPr marL="342900" indent="-342900">
              <a:spcAft>
                <a:spcPts val="600"/>
              </a:spcAft>
              <a:buFont typeface="Arial" panose="020B0604020202020204" pitchFamily="34" charset="0"/>
              <a:buChar char="•"/>
            </a:pPr>
            <a:r>
              <a:rPr lang="en-US" sz="2800" dirty="0">
                <a:solidFill>
                  <a:schemeClr val="accent6">
                    <a:lumMod val="75000"/>
                  </a:schemeClr>
                </a:solidFill>
              </a:rPr>
              <a:t>Lao PDR must diversify its resource-based economy and develop infrastructure to facilitate private investment</a:t>
            </a:r>
          </a:p>
          <a:p>
            <a:endParaRPr lang="en-US" dirty="0"/>
          </a:p>
          <a:p>
            <a:endParaRPr lang="en-US" dirty="0"/>
          </a:p>
        </p:txBody>
      </p:sp>
      <p:sp>
        <p:nvSpPr>
          <p:cNvPr id="5" name="Text Placeholder 4">
            <a:extLst>
              <a:ext uri="{FF2B5EF4-FFF2-40B4-BE49-F238E27FC236}">
                <a16:creationId xmlns:a16="http://schemas.microsoft.com/office/drawing/2014/main" id="{049CE610-134A-754E-B0CB-74418301D1A9}"/>
              </a:ext>
            </a:extLst>
          </p:cNvPr>
          <p:cNvSpPr>
            <a:spLocks noGrp="1"/>
          </p:cNvSpPr>
          <p:nvPr>
            <p:ph type="body" sz="quarter" idx="3"/>
          </p:nvPr>
        </p:nvSpPr>
        <p:spPr>
          <a:xfrm>
            <a:off x="6172200" y="1681163"/>
            <a:ext cx="5183188" cy="539523"/>
          </a:xfrm>
        </p:spPr>
        <p:txBody>
          <a:bodyPr/>
          <a:lstStyle/>
          <a:p>
            <a:pPr algn="ctr"/>
            <a:r>
              <a:rPr lang="en-US" dirty="0">
                <a:solidFill>
                  <a:schemeClr val="accent6">
                    <a:lumMod val="75000"/>
                  </a:schemeClr>
                </a:solidFill>
              </a:rPr>
              <a:t>How tourism project works</a:t>
            </a:r>
          </a:p>
        </p:txBody>
      </p:sp>
      <p:sp>
        <p:nvSpPr>
          <p:cNvPr id="6" name="Content Placeholder 5">
            <a:extLst>
              <a:ext uri="{FF2B5EF4-FFF2-40B4-BE49-F238E27FC236}">
                <a16:creationId xmlns:a16="http://schemas.microsoft.com/office/drawing/2014/main" id="{9FB4674F-C44A-0119-B5CB-F55AE19A2767}"/>
              </a:ext>
            </a:extLst>
          </p:cNvPr>
          <p:cNvSpPr>
            <a:spLocks noGrp="1"/>
          </p:cNvSpPr>
          <p:nvPr>
            <p:ph sz="quarter" idx="4"/>
          </p:nvPr>
        </p:nvSpPr>
        <p:spPr/>
        <p:txBody>
          <a:bodyPr>
            <a:noAutofit/>
          </a:bodyPr>
          <a:lstStyle/>
          <a:p>
            <a:r>
              <a:rPr lang="en-US" sz="2400" dirty="0">
                <a:solidFill>
                  <a:schemeClr val="accent6">
                    <a:lumMod val="75000"/>
                  </a:schemeClr>
                </a:solidFill>
              </a:rPr>
              <a:t>Tourism projects benefit local communities in the tourist destination through working at tourism jobs.</a:t>
            </a:r>
          </a:p>
          <a:p>
            <a:r>
              <a:rPr lang="en-US" sz="2400" dirty="0">
                <a:solidFill>
                  <a:schemeClr val="accent6">
                    <a:lumMod val="75000"/>
                  </a:schemeClr>
                </a:solidFill>
              </a:rPr>
              <a:t>Road infrastructure investment through tourism projects benefit local people to access to social services and markets.</a:t>
            </a:r>
          </a:p>
          <a:p>
            <a:r>
              <a:rPr lang="en-US" sz="2400" dirty="0">
                <a:solidFill>
                  <a:schemeClr val="accent6">
                    <a:lumMod val="75000"/>
                  </a:schemeClr>
                </a:solidFill>
              </a:rPr>
              <a:t>Promoting tourism projects helps the county to diversify its economy, promote private investment and reduce poverty.</a:t>
            </a:r>
          </a:p>
        </p:txBody>
      </p:sp>
      <p:sp>
        <p:nvSpPr>
          <p:cNvPr id="7" name="Slide Number Placeholder 6">
            <a:extLst>
              <a:ext uri="{FF2B5EF4-FFF2-40B4-BE49-F238E27FC236}">
                <a16:creationId xmlns:a16="http://schemas.microsoft.com/office/drawing/2014/main" id="{BB864507-BEDA-0A75-ED8E-31BB5D0450E9}"/>
              </a:ext>
            </a:extLst>
          </p:cNvPr>
          <p:cNvSpPr>
            <a:spLocks noGrp="1"/>
          </p:cNvSpPr>
          <p:nvPr>
            <p:ph type="sldNum" sz="quarter" idx="12"/>
          </p:nvPr>
        </p:nvSpPr>
        <p:spPr/>
        <p:txBody>
          <a:bodyPr/>
          <a:lstStyle/>
          <a:p>
            <a:fld id="{5E4BB733-C0E6-4E57-83C7-5E89521A76A2}" type="slidenum">
              <a:rPr lang="en-US" smtClean="0"/>
              <a:t>23</a:t>
            </a:fld>
            <a:endParaRPr lang="en-US" dirty="0"/>
          </a:p>
        </p:txBody>
      </p:sp>
      <p:pic>
        <p:nvPicPr>
          <p:cNvPr id="2050" name="Picture 2" descr="ムエタイの選手のイラスト">
            <a:extLst>
              <a:ext uri="{FF2B5EF4-FFF2-40B4-BE49-F238E27FC236}">
                <a16:creationId xmlns:a16="http://schemas.microsoft.com/office/drawing/2014/main" id="{1BB69757-0D6E-4AAB-C658-312E29D8D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2839" y="4946271"/>
            <a:ext cx="171450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9029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E7B2581-345E-5971-93E7-3E915062692D}"/>
              </a:ext>
            </a:extLst>
          </p:cNvPr>
          <p:cNvSpPr>
            <a:spLocks noGrp="1"/>
          </p:cNvSpPr>
          <p:nvPr>
            <p:ph type="sldNum" sz="quarter" idx="12"/>
          </p:nvPr>
        </p:nvSpPr>
        <p:spPr/>
        <p:txBody>
          <a:bodyPr/>
          <a:lstStyle/>
          <a:p>
            <a:fld id="{5E4BB733-C0E6-4E57-83C7-5E89521A76A2}" type="slidenum">
              <a:rPr lang="en-US" smtClean="0"/>
              <a:t>24</a:t>
            </a:fld>
            <a:endParaRPr lang="en-US" dirty="0"/>
          </a:p>
        </p:txBody>
      </p:sp>
      <p:sp>
        <p:nvSpPr>
          <p:cNvPr id="7" name="TextBox 6">
            <a:extLst>
              <a:ext uri="{FF2B5EF4-FFF2-40B4-BE49-F238E27FC236}">
                <a16:creationId xmlns:a16="http://schemas.microsoft.com/office/drawing/2014/main" id="{DB2AF592-9B50-D442-007F-3497288CBD13}"/>
              </a:ext>
            </a:extLst>
          </p:cNvPr>
          <p:cNvSpPr txBox="1"/>
          <p:nvPr/>
        </p:nvSpPr>
        <p:spPr>
          <a:xfrm>
            <a:off x="1282890" y="2773280"/>
            <a:ext cx="9608023" cy="1323439"/>
          </a:xfrm>
          <a:prstGeom prst="rect">
            <a:avLst/>
          </a:prstGeom>
          <a:noFill/>
        </p:spPr>
        <p:txBody>
          <a:bodyPr wrap="square">
            <a:spAutoFit/>
          </a:bodyPr>
          <a:lstStyle/>
          <a:p>
            <a:r>
              <a:rPr lang="en-US" sz="4000" dirty="0">
                <a:solidFill>
                  <a:schemeClr val="accent6">
                    <a:lumMod val="75000"/>
                  </a:schemeClr>
                </a:solidFill>
                <a:latin typeface="+mj-lt"/>
                <a:cs typeface="Arial" panose="020B0604020202020204" pitchFamily="34" charset="0"/>
              </a:rPr>
              <a:t>3. ADB’s Lao PDR: </a:t>
            </a:r>
            <a:r>
              <a:rPr lang="en-US" sz="4000" dirty="0">
                <a:solidFill>
                  <a:schemeClr val="accent6">
                    <a:lumMod val="75000"/>
                  </a:schemeClr>
                </a:solidFill>
                <a:latin typeface="+mj-lt"/>
              </a:rPr>
              <a:t>GMS Tourism Infrastructure for Inclusive Growth Project</a:t>
            </a:r>
            <a:endParaRPr lang="en-US" sz="4000" dirty="0">
              <a:solidFill>
                <a:schemeClr val="accent6">
                  <a:lumMod val="75000"/>
                </a:schemeClr>
              </a:solidFill>
              <a:latin typeface="+mj-lt"/>
              <a:cs typeface="Arial" panose="020B0604020202020204" pitchFamily="34" charset="0"/>
            </a:endParaRPr>
          </a:p>
        </p:txBody>
      </p:sp>
    </p:spTree>
    <p:extLst>
      <p:ext uri="{BB962C8B-B14F-4D97-AF65-F5344CB8AC3E}">
        <p14:creationId xmlns:p14="http://schemas.microsoft.com/office/powerpoint/2010/main" val="15656943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F473C-2874-B329-A6A8-28FADFFA41C3}"/>
              </a:ext>
            </a:extLst>
          </p:cNvPr>
          <p:cNvSpPr>
            <a:spLocks noGrp="1"/>
          </p:cNvSpPr>
          <p:nvPr>
            <p:ph type="title"/>
          </p:nvPr>
        </p:nvSpPr>
        <p:spPr/>
        <p:txBody>
          <a:bodyPr>
            <a:normAutofit/>
          </a:bodyPr>
          <a:lstStyle/>
          <a:p>
            <a:pPr algn="ctr"/>
            <a:r>
              <a:rPr lang="en-US" dirty="0">
                <a:solidFill>
                  <a:schemeClr val="accent6"/>
                </a:solidFill>
              </a:rPr>
              <a:t>Lao PDR: GMS Tourism Infrastructure </a:t>
            </a:r>
            <a:br>
              <a:rPr lang="en-US" dirty="0">
                <a:solidFill>
                  <a:schemeClr val="accent6"/>
                </a:solidFill>
              </a:rPr>
            </a:br>
            <a:r>
              <a:rPr lang="en-US" dirty="0">
                <a:solidFill>
                  <a:schemeClr val="accent6"/>
                </a:solidFill>
              </a:rPr>
              <a:t>for Inclusive Growth Project </a:t>
            </a:r>
          </a:p>
        </p:txBody>
      </p:sp>
      <p:sp>
        <p:nvSpPr>
          <p:cNvPr id="3" name="Content Placeholder 2">
            <a:extLst>
              <a:ext uri="{FF2B5EF4-FFF2-40B4-BE49-F238E27FC236}">
                <a16:creationId xmlns:a16="http://schemas.microsoft.com/office/drawing/2014/main" id="{A1EAC748-FEB7-993B-5844-BE609576804F}"/>
              </a:ext>
            </a:extLst>
          </p:cNvPr>
          <p:cNvSpPr>
            <a:spLocks noGrp="1"/>
          </p:cNvSpPr>
          <p:nvPr>
            <p:ph idx="1"/>
          </p:nvPr>
        </p:nvSpPr>
        <p:spPr/>
        <p:txBody>
          <a:bodyPr>
            <a:normAutofit/>
          </a:bodyPr>
          <a:lstStyle/>
          <a:p>
            <a:pPr marL="0" indent="0">
              <a:buNone/>
            </a:pPr>
            <a:r>
              <a:rPr lang="en-US" dirty="0"/>
              <a:t>Borrowing Country: Lao People's Democratic Republic (Lao PDR)</a:t>
            </a:r>
          </a:p>
          <a:p>
            <a:pPr marL="0" indent="0">
              <a:buNone/>
            </a:pPr>
            <a:r>
              <a:rPr lang="en-US" dirty="0"/>
              <a:t>Borrower: Ministry of Finance (MOF)</a:t>
            </a:r>
          </a:p>
          <a:p>
            <a:pPr marL="0" indent="0">
              <a:buNone/>
            </a:pPr>
            <a:r>
              <a:rPr lang="en-US" dirty="0"/>
              <a:t>Executing Agency: National Tourism Authority of Lao PDR</a:t>
            </a:r>
          </a:p>
          <a:p>
            <a:pPr marL="0" indent="0">
              <a:buNone/>
            </a:pPr>
            <a:r>
              <a:rPr lang="en-US" dirty="0"/>
              <a:t>Loan Amount: $40 million ($40,000,000=THB1,320,000,000)</a:t>
            </a:r>
          </a:p>
          <a:p>
            <a:pPr marL="0" indent="0">
              <a:buNone/>
            </a:pPr>
            <a:r>
              <a:rPr lang="en-US" dirty="0"/>
              <a:t>Maturity: 32 years </a:t>
            </a:r>
          </a:p>
          <a:p>
            <a:pPr marL="0" indent="0">
              <a:buNone/>
            </a:pPr>
            <a:r>
              <a:rPr lang="en-US" dirty="0"/>
              <a:t>Interest rate: 1.5% </a:t>
            </a:r>
          </a:p>
          <a:p>
            <a:pPr marL="0" indent="0">
              <a:buNone/>
            </a:pPr>
            <a:r>
              <a:rPr lang="en-US" dirty="0"/>
              <a:t>Board Approval: September 2014</a:t>
            </a:r>
          </a:p>
          <a:p>
            <a:pPr marL="0" indent="0">
              <a:buNone/>
            </a:pPr>
            <a:r>
              <a:rPr lang="en-US" dirty="0"/>
              <a:t>Loan Closing Date: 31 December 2021</a:t>
            </a:r>
          </a:p>
        </p:txBody>
      </p:sp>
      <p:sp>
        <p:nvSpPr>
          <p:cNvPr id="4" name="Slide Number Placeholder 3">
            <a:extLst>
              <a:ext uri="{FF2B5EF4-FFF2-40B4-BE49-F238E27FC236}">
                <a16:creationId xmlns:a16="http://schemas.microsoft.com/office/drawing/2014/main" id="{35AFDE09-4BAE-5D88-166F-FC61F5660B3B}"/>
              </a:ext>
            </a:extLst>
          </p:cNvPr>
          <p:cNvSpPr>
            <a:spLocks noGrp="1"/>
          </p:cNvSpPr>
          <p:nvPr>
            <p:ph type="sldNum" sz="quarter" idx="12"/>
          </p:nvPr>
        </p:nvSpPr>
        <p:spPr/>
        <p:txBody>
          <a:bodyPr/>
          <a:lstStyle/>
          <a:p>
            <a:fld id="{5E4BB733-C0E6-4E57-83C7-5E89521A76A2}" type="slidenum">
              <a:rPr lang="en-US" smtClean="0"/>
              <a:t>25</a:t>
            </a:fld>
            <a:endParaRPr lang="en-US" dirty="0"/>
          </a:p>
        </p:txBody>
      </p:sp>
    </p:spTree>
    <p:extLst>
      <p:ext uri="{BB962C8B-B14F-4D97-AF65-F5344CB8AC3E}">
        <p14:creationId xmlns:p14="http://schemas.microsoft.com/office/powerpoint/2010/main" val="4236576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F473C-2874-B329-A6A8-28FADFFA41C3}"/>
              </a:ext>
            </a:extLst>
          </p:cNvPr>
          <p:cNvSpPr>
            <a:spLocks noGrp="1"/>
          </p:cNvSpPr>
          <p:nvPr>
            <p:ph type="title"/>
          </p:nvPr>
        </p:nvSpPr>
        <p:spPr/>
        <p:txBody>
          <a:bodyPr/>
          <a:lstStyle/>
          <a:p>
            <a:pPr algn="ctr"/>
            <a:r>
              <a:rPr lang="en-US" dirty="0">
                <a:solidFill>
                  <a:schemeClr val="accent6"/>
                </a:solidFill>
              </a:rPr>
              <a:t>Assessment on Tourism sector in Laos</a:t>
            </a:r>
          </a:p>
        </p:txBody>
      </p:sp>
      <p:sp>
        <p:nvSpPr>
          <p:cNvPr id="3" name="Content Placeholder 2">
            <a:extLst>
              <a:ext uri="{FF2B5EF4-FFF2-40B4-BE49-F238E27FC236}">
                <a16:creationId xmlns:a16="http://schemas.microsoft.com/office/drawing/2014/main" id="{A1EAC748-FEB7-993B-5844-BE609576804F}"/>
              </a:ext>
            </a:extLst>
          </p:cNvPr>
          <p:cNvSpPr>
            <a:spLocks noGrp="1"/>
          </p:cNvSpPr>
          <p:nvPr>
            <p:ph idx="1"/>
          </p:nvPr>
        </p:nvSpPr>
        <p:spPr>
          <a:xfrm>
            <a:off x="838200" y="1697289"/>
            <a:ext cx="10515600" cy="4351338"/>
          </a:xfrm>
        </p:spPr>
        <p:txBody>
          <a:bodyPr>
            <a:normAutofit fontScale="85000" lnSpcReduction="20000"/>
          </a:bodyPr>
          <a:lstStyle/>
          <a:p>
            <a:pPr marL="514350" indent="-514350">
              <a:buFont typeface="+mj-lt"/>
              <a:buAutoNum type="arabicPeriod"/>
            </a:pPr>
            <a:r>
              <a:rPr lang="en-US" dirty="0"/>
              <a:t>Tourism is </a:t>
            </a:r>
            <a:r>
              <a:rPr lang="en-US" b="1" dirty="0"/>
              <a:t>concentrated in Vientiane Capital</a:t>
            </a:r>
            <a:r>
              <a:rPr lang="en-US" dirty="0"/>
              <a:t>, which accounts for 43% of international arrivals and 47% of hospitality investment. </a:t>
            </a:r>
          </a:p>
          <a:p>
            <a:pPr marL="514350" indent="-514350">
              <a:buFont typeface="+mj-lt"/>
              <a:buAutoNum type="arabicPeriod"/>
            </a:pPr>
            <a:r>
              <a:rPr lang="en-US" dirty="0"/>
              <a:t>Women comprise about half of tourism workers; however, </a:t>
            </a:r>
            <a:r>
              <a:rPr lang="en-US" b="1" dirty="0"/>
              <a:t>many are employed in low-skill, low-wage jobs, and are underrepresented in tourism management</a:t>
            </a:r>
            <a:r>
              <a:rPr lang="en-US" dirty="0"/>
              <a:t>. </a:t>
            </a:r>
          </a:p>
          <a:p>
            <a:pPr marL="514350" indent="-514350">
              <a:buFont typeface="+mj-lt"/>
              <a:buAutoNum type="arabicPeriod"/>
            </a:pPr>
            <a:r>
              <a:rPr lang="en-US" dirty="0"/>
              <a:t>The key impediments to more inclusive and geographically dispersed growth are</a:t>
            </a:r>
          </a:p>
          <a:p>
            <a:pPr marL="571500" indent="-571500">
              <a:buFont typeface="+mj-lt"/>
              <a:buAutoNum type="romanLcPeriod"/>
            </a:pPr>
            <a:r>
              <a:rPr lang="en-US" b="1" dirty="0"/>
              <a:t>Insufficient last-mile transport infrastructure in secondary destinations</a:t>
            </a:r>
            <a:r>
              <a:rPr lang="en-US" dirty="0"/>
              <a:t>; </a:t>
            </a:r>
          </a:p>
          <a:p>
            <a:pPr marL="571500" indent="-571500">
              <a:buFont typeface="+mj-lt"/>
              <a:buAutoNum type="romanLcPeriod"/>
            </a:pPr>
            <a:r>
              <a:rPr lang="en-US" b="1" dirty="0"/>
              <a:t>Weak market linkages between the tourism industry and other economic </a:t>
            </a:r>
            <a:r>
              <a:rPr lang="ja-JP" altLang="en-US" b="1" dirty="0"/>
              <a:t>　　　　　　　　　</a:t>
            </a:r>
            <a:r>
              <a:rPr lang="en-US" b="1" dirty="0"/>
              <a:t>sectors</a:t>
            </a:r>
            <a:r>
              <a:rPr lang="en-US" dirty="0"/>
              <a:t>; At least 40% of tourism receipts leave the country. </a:t>
            </a:r>
          </a:p>
          <a:p>
            <a:pPr marL="571500" indent="-571500">
              <a:buFont typeface="+mj-lt"/>
              <a:buAutoNum type="romanLcPeriod"/>
            </a:pPr>
            <a:r>
              <a:rPr lang="en-US" b="1" dirty="0"/>
              <a:t>Inadequate environmental infrastructure and low service standards suppress tourist length of stay, spending, and yield</a:t>
            </a:r>
            <a:r>
              <a:rPr lang="en-US" dirty="0"/>
              <a:t>, resulting in average receipts per visitor of about </a:t>
            </a:r>
            <a:r>
              <a:rPr lang="en-US" b="1" dirty="0"/>
              <a:t>$154 </a:t>
            </a:r>
            <a:r>
              <a:rPr lang="en-US" dirty="0"/>
              <a:t>- the lowest in the GMS and much less than the benchmark of </a:t>
            </a:r>
            <a:r>
              <a:rPr lang="en-US" b="1" dirty="0"/>
              <a:t>$1,390 </a:t>
            </a:r>
            <a:r>
              <a:rPr lang="en-US" dirty="0"/>
              <a:t>in Asia and the Pacific.</a:t>
            </a:r>
          </a:p>
        </p:txBody>
      </p:sp>
      <p:sp>
        <p:nvSpPr>
          <p:cNvPr id="4" name="Slide Number Placeholder 3">
            <a:extLst>
              <a:ext uri="{FF2B5EF4-FFF2-40B4-BE49-F238E27FC236}">
                <a16:creationId xmlns:a16="http://schemas.microsoft.com/office/drawing/2014/main" id="{35AFDE09-4BAE-5D88-166F-FC61F5660B3B}"/>
              </a:ext>
            </a:extLst>
          </p:cNvPr>
          <p:cNvSpPr>
            <a:spLocks noGrp="1"/>
          </p:cNvSpPr>
          <p:nvPr>
            <p:ph type="sldNum" sz="quarter" idx="12"/>
          </p:nvPr>
        </p:nvSpPr>
        <p:spPr/>
        <p:txBody>
          <a:bodyPr/>
          <a:lstStyle/>
          <a:p>
            <a:fld id="{5E4BB733-C0E6-4E57-83C7-5E89521A76A2}" type="slidenum">
              <a:rPr lang="en-US" smtClean="0"/>
              <a:t>26</a:t>
            </a:fld>
            <a:endParaRPr lang="en-US" dirty="0"/>
          </a:p>
        </p:txBody>
      </p:sp>
    </p:spTree>
    <p:extLst>
      <p:ext uri="{BB962C8B-B14F-4D97-AF65-F5344CB8AC3E}">
        <p14:creationId xmlns:p14="http://schemas.microsoft.com/office/powerpoint/2010/main" val="16028283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3716D21-91EA-F61A-F81D-912583AEC557}"/>
              </a:ext>
            </a:extLst>
          </p:cNvPr>
          <p:cNvSpPr>
            <a:spLocks noGrp="1"/>
          </p:cNvSpPr>
          <p:nvPr>
            <p:ph type="sldNum" sz="quarter" idx="12"/>
          </p:nvPr>
        </p:nvSpPr>
        <p:spPr/>
        <p:txBody>
          <a:bodyPr/>
          <a:lstStyle/>
          <a:p>
            <a:fld id="{5E4BB733-C0E6-4E57-83C7-5E89521A76A2}" type="slidenum">
              <a:rPr lang="en-US" smtClean="0"/>
              <a:t>27</a:t>
            </a:fld>
            <a:endParaRPr lang="en-US" dirty="0"/>
          </a:p>
        </p:txBody>
      </p:sp>
      <p:pic>
        <p:nvPicPr>
          <p:cNvPr id="2050" name="Picture 2" descr="Road network map of Lao PDR Source: ADB, 2006. | Download ...">
            <a:extLst>
              <a:ext uri="{FF2B5EF4-FFF2-40B4-BE49-F238E27FC236}">
                <a16:creationId xmlns:a16="http://schemas.microsoft.com/office/drawing/2014/main" id="{67DA456C-7BD1-5431-8024-815CF92899F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436458" y="264242"/>
            <a:ext cx="4864579" cy="6337819"/>
          </a:xfrm>
          <a:prstGeom prst="rect">
            <a:avLst/>
          </a:prstGeom>
          <a:noFill/>
          <a:extLst>
            <a:ext uri="{909E8E84-426E-40DD-AFC4-6F175D3DCCD1}">
              <a14:hiddenFill xmlns:a14="http://schemas.microsoft.com/office/drawing/2010/main">
                <a:solidFill>
                  <a:srgbClr val="FFFFFF"/>
                </a:solidFill>
              </a14:hiddenFill>
            </a:ext>
          </a:extLst>
        </p:spPr>
      </p:pic>
      <p:sp>
        <p:nvSpPr>
          <p:cNvPr id="5" name="Flowchart: Connector 4">
            <a:extLst>
              <a:ext uri="{FF2B5EF4-FFF2-40B4-BE49-F238E27FC236}">
                <a16:creationId xmlns:a16="http://schemas.microsoft.com/office/drawing/2014/main" id="{0E098DC7-DB9A-5B9B-CBE2-16D08591DF74}"/>
              </a:ext>
            </a:extLst>
          </p:cNvPr>
          <p:cNvSpPr/>
          <p:nvPr/>
        </p:nvSpPr>
        <p:spPr>
          <a:xfrm>
            <a:off x="4408098" y="1587260"/>
            <a:ext cx="370937" cy="353683"/>
          </a:xfrm>
          <a:prstGeom prst="flowChartConnector">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lowchart: Connector 5">
            <a:extLst>
              <a:ext uri="{FF2B5EF4-FFF2-40B4-BE49-F238E27FC236}">
                <a16:creationId xmlns:a16="http://schemas.microsoft.com/office/drawing/2014/main" id="{10576F9B-EE7C-3728-9113-E055011E5D1D}"/>
              </a:ext>
            </a:extLst>
          </p:cNvPr>
          <p:cNvSpPr/>
          <p:nvPr/>
        </p:nvSpPr>
        <p:spPr>
          <a:xfrm>
            <a:off x="4551872" y="2119220"/>
            <a:ext cx="370937" cy="353683"/>
          </a:xfrm>
          <a:prstGeom prst="flowChartConnector">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Flowchart: Connector 6">
            <a:extLst>
              <a:ext uri="{FF2B5EF4-FFF2-40B4-BE49-F238E27FC236}">
                <a16:creationId xmlns:a16="http://schemas.microsoft.com/office/drawing/2014/main" id="{F631DDB4-037F-8C28-AB56-C6B77AC2CDA9}"/>
              </a:ext>
            </a:extLst>
          </p:cNvPr>
          <p:cNvSpPr/>
          <p:nvPr/>
        </p:nvSpPr>
        <p:spPr>
          <a:xfrm>
            <a:off x="5992485" y="3671977"/>
            <a:ext cx="370937" cy="353683"/>
          </a:xfrm>
          <a:prstGeom prst="flowChartConnector">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lowchart: Connector 8">
            <a:extLst>
              <a:ext uri="{FF2B5EF4-FFF2-40B4-BE49-F238E27FC236}">
                <a16:creationId xmlns:a16="http://schemas.microsoft.com/office/drawing/2014/main" id="{77A5DD6A-72A1-B716-B7F5-AF07BC1A288E}"/>
              </a:ext>
            </a:extLst>
          </p:cNvPr>
          <p:cNvSpPr/>
          <p:nvPr/>
        </p:nvSpPr>
        <p:spPr>
          <a:xfrm>
            <a:off x="6610711" y="5273615"/>
            <a:ext cx="370937" cy="353683"/>
          </a:xfrm>
          <a:prstGeom prst="flowChartConnector">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26" name="Picture 6" descr="Epic Guide on Wat Phou - the Ancient Khmer Temple in Southern Laos">
            <a:extLst>
              <a:ext uri="{FF2B5EF4-FFF2-40B4-BE49-F238E27FC236}">
                <a16:creationId xmlns:a16="http://schemas.microsoft.com/office/drawing/2014/main" id="{A67A20CC-93CB-C5A7-986B-4483B654C2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94150" y="4513634"/>
            <a:ext cx="2914650" cy="1571625"/>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Luang Prabang – Antique and Charming UNESCO World Heritage in LaosLaos Tour  Operator">
            <a:extLst>
              <a:ext uri="{FF2B5EF4-FFF2-40B4-BE49-F238E27FC236}">
                <a16:creationId xmlns:a16="http://schemas.microsoft.com/office/drawing/2014/main" id="{B2DD24A1-FADE-8CEE-BED3-98C86644CE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494" y="2903909"/>
            <a:ext cx="2838450" cy="16097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A0E022D-1943-C989-B06C-B7A30B6516D0}"/>
              </a:ext>
            </a:extLst>
          </p:cNvPr>
          <p:cNvSpPr txBox="1"/>
          <p:nvPr/>
        </p:nvSpPr>
        <p:spPr>
          <a:xfrm>
            <a:off x="396493" y="2321115"/>
            <a:ext cx="2939167" cy="369332"/>
          </a:xfrm>
          <a:prstGeom prst="rect">
            <a:avLst/>
          </a:prstGeom>
          <a:noFill/>
        </p:spPr>
        <p:txBody>
          <a:bodyPr wrap="square" rtlCol="0">
            <a:spAutoFit/>
          </a:bodyPr>
          <a:lstStyle/>
          <a:p>
            <a:r>
              <a:rPr lang="en-US" dirty="0" err="1"/>
              <a:t>Chom</a:t>
            </a:r>
            <a:r>
              <a:rPr lang="en-US" dirty="0"/>
              <a:t> Ong Cave in </a:t>
            </a:r>
            <a:r>
              <a:rPr lang="en-US" dirty="0" err="1"/>
              <a:t>Oudomxay</a:t>
            </a:r>
            <a:endParaRPr lang="en-US" dirty="0"/>
          </a:p>
        </p:txBody>
      </p:sp>
      <p:sp>
        <p:nvSpPr>
          <p:cNvPr id="3" name="TextBox 2">
            <a:extLst>
              <a:ext uri="{FF2B5EF4-FFF2-40B4-BE49-F238E27FC236}">
                <a16:creationId xmlns:a16="http://schemas.microsoft.com/office/drawing/2014/main" id="{61C4E784-2D2E-7CC5-D3FC-6D6E7009B98B}"/>
              </a:ext>
            </a:extLst>
          </p:cNvPr>
          <p:cNvSpPr txBox="1"/>
          <p:nvPr/>
        </p:nvSpPr>
        <p:spPr>
          <a:xfrm>
            <a:off x="406451" y="4627284"/>
            <a:ext cx="2791691" cy="646331"/>
          </a:xfrm>
          <a:prstGeom prst="rect">
            <a:avLst/>
          </a:prstGeom>
          <a:noFill/>
        </p:spPr>
        <p:txBody>
          <a:bodyPr wrap="square" rtlCol="0">
            <a:spAutoFit/>
          </a:bodyPr>
          <a:lstStyle/>
          <a:p>
            <a:r>
              <a:rPr lang="en-US" dirty="0"/>
              <a:t>Wat </a:t>
            </a:r>
            <a:r>
              <a:rPr lang="en-US" dirty="0" err="1"/>
              <a:t>Xieng</a:t>
            </a:r>
            <a:r>
              <a:rPr lang="en-US" dirty="0"/>
              <a:t> Thong </a:t>
            </a:r>
            <a:r>
              <a:rPr lang="en-US" dirty="0" err="1"/>
              <a:t>inLuang</a:t>
            </a:r>
            <a:r>
              <a:rPr lang="en-US" dirty="0"/>
              <a:t> Prabang</a:t>
            </a:r>
          </a:p>
        </p:txBody>
      </p:sp>
      <p:sp>
        <p:nvSpPr>
          <p:cNvPr id="10" name="TextBox 9">
            <a:extLst>
              <a:ext uri="{FF2B5EF4-FFF2-40B4-BE49-F238E27FC236}">
                <a16:creationId xmlns:a16="http://schemas.microsoft.com/office/drawing/2014/main" id="{1CD9286D-741F-3691-FF25-C00B47E410E0}"/>
              </a:ext>
            </a:extLst>
          </p:cNvPr>
          <p:cNvSpPr txBox="1"/>
          <p:nvPr/>
        </p:nvSpPr>
        <p:spPr>
          <a:xfrm>
            <a:off x="8818540" y="6124364"/>
            <a:ext cx="2618390" cy="369332"/>
          </a:xfrm>
          <a:prstGeom prst="rect">
            <a:avLst/>
          </a:prstGeom>
          <a:noFill/>
        </p:spPr>
        <p:txBody>
          <a:bodyPr wrap="square" rtlCol="0">
            <a:spAutoFit/>
          </a:bodyPr>
          <a:lstStyle/>
          <a:p>
            <a:r>
              <a:rPr lang="en-US" dirty="0"/>
              <a:t>Wat Phou in Champasak </a:t>
            </a:r>
          </a:p>
        </p:txBody>
      </p:sp>
      <p:sp>
        <p:nvSpPr>
          <p:cNvPr id="11" name="TextBox 10">
            <a:extLst>
              <a:ext uri="{FF2B5EF4-FFF2-40B4-BE49-F238E27FC236}">
                <a16:creationId xmlns:a16="http://schemas.microsoft.com/office/drawing/2014/main" id="{DB52AF5C-06CD-2C98-EC64-E9674A8E2B9D}"/>
              </a:ext>
            </a:extLst>
          </p:cNvPr>
          <p:cNvSpPr txBox="1"/>
          <p:nvPr/>
        </p:nvSpPr>
        <p:spPr>
          <a:xfrm>
            <a:off x="8690590" y="3869946"/>
            <a:ext cx="2914649" cy="646331"/>
          </a:xfrm>
          <a:prstGeom prst="rect">
            <a:avLst/>
          </a:prstGeom>
          <a:noFill/>
        </p:spPr>
        <p:txBody>
          <a:bodyPr wrap="square" rtlCol="0">
            <a:spAutoFit/>
          </a:bodyPr>
          <a:lstStyle/>
          <a:p>
            <a:r>
              <a:rPr lang="en-US" dirty="0"/>
              <a:t>That </a:t>
            </a:r>
            <a:r>
              <a:rPr lang="en-US" dirty="0" err="1"/>
              <a:t>Sikhottabong</a:t>
            </a:r>
            <a:r>
              <a:rPr lang="en-US" dirty="0"/>
              <a:t> in </a:t>
            </a:r>
            <a:r>
              <a:rPr lang="en-US" dirty="0" err="1"/>
              <a:t>Khammounane</a:t>
            </a:r>
            <a:r>
              <a:rPr lang="en-US" dirty="0"/>
              <a:t>  </a:t>
            </a:r>
          </a:p>
        </p:txBody>
      </p:sp>
      <p:pic>
        <p:nvPicPr>
          <p:cNvPr id="1026" name="Picture 2" descr="Chom Ong Cave Udomxay : Explore Laos Expedition • EXPLORE LAOS">
            <a:extLst>
              <a:ext uri="{FF2B5EF4-FFF2-40B4-BE49-F238E27FC236}">
                <a16:creationId xmlns:a16="http://schemas.microsoft.com/office/drawing/2014/main" id="{E48DA139-1FFD-EE91-ED5F-0A7C2DAB470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4459" y="290955"/>
            <a:ext cx="2803726" cy="186915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41FC664-060D-D865-E340-6BD5FA41DEB0}"/>
              </a:ext>
            </a:extLst>
          </p:cNvPr>
          <p:cNvPicPr>
            <a:picLocks noChangeAspect="1"/>
          </p:cNvPicPr>
          <p:nvPr/>
        </p:nvPicPr>
        <p:blipFill>
          <a:blip r:embed="rId6"/>
          <a:stretch>
            <a:fillRect/>
          </a:stretch>
        </p:blipFill>
        <p:spPr>
          <a:xfrm>
            <a:off x="8537420" y="1905890"/>
            <a:ext cx="3058543" cy="1908415"/>
          </a:xfrm>
          <a:prstGeom prst="rect">
            <a:avLst/>
          </a:prstGeom>
        </p:spPr>
      </p:pic>
      <p:sp>
        <p:nvSpPr>
          <p:cNvPr id="14" name="Title 1">
            <a:extLst>
              <a:ext uri="{FF2B5EF4-FFF2-40B4-BE49-F238E27FC236}">
                <a16:creationId xmlns:a16="http://schemas.microsoft.com/office/drawing/2014/main" id="{CD898074-4904-5E89-8F73-77F7E2154B8A}"/>
              </a:ext>
            </a:extLst>
          </p:cNvPr>
          <p:cNvSpPr>
            <a:spLocks noGrp="1"/>
          </p:cNvSpPr>
          <p:nvPr>
            <p:ph type="title"/>
          </p:nvPr>
        </p:nvSpPr>
        <p:spPr>
          <a:xfrm>
            <a:off x="8594150" y="309705"/>
            <a:ext cx="2914650" cy="1485123"/>
          </a:xfrm>
        </p:spPr>
        <p:txBody>
          <a:bodyPr>
            <a:normAutofit fontScale="90000"/>
          </a:bodyPr>
          <a:lstStyle/>
          <a:p>
            <a:pPr algn="ctr"/>
            <a:br>
              <a:rPr lang="en-US" sz="3600" dirty="0">
                <a:solidFill>
                  <a:schemeClr val="accent6">
                    <a:lumMod val="75000"/>
                  </a:schemeClr>
                </a:solidFill>
              </a:rPr>
            </a:br>
            <a:r>
              <a:rPr lang="en-US" sz="3600" dirty="0">
                <a:solidFill>
                  <a:schemeClr val="accent6">
                    <a:lumMod val="75000"/>
                  </a:schemeClr>
                </a:solidFill>
              </a:rPr>
              <a:t>- Four provinces in Lao PDR - </a:t>
            </a:r>
            <a:endParaRPr lang="en-US" sz="3600" dirty="0"/>
          </a:p>
        </p:txBody>
      </p:sp>
    </p:spTree>
    <p:extLst>
      <p:ext uri="{BB962C8B-B14F-4D97-AF65-F5344CB8AC3E}">
        <p14:creationId xmlns:p14="http://schemas.microsoft.com/office/powerpoint/2010/main" val="23767939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F473C-2874-B329-A6A8-28FADFFA41C3}"/>
              </a:ext>
            </a:extLst>
          </p:cNvPr>
          <p:cNvSpPr>
            <a:spLocks noGrp="1"/>
          </p:cNvSpPr>
          <p:nvPr>
            <p:ph type="title"/>
          </p:nvPr>
        </p:nvSpPr>
        <p:spPr/>
        <p:txBody>
          <a:bodyPr/>
          <a:lstStyle/>
          <a:p>
            <a:pPr algn="ctr"/>
            <a:r>
              <a:rPr lang="en-US" dirty="0">
                <a:solidFill>
                  <a:schemeClr val="accent6"/>
                </a:solidFill>
              </a:rPr>
              <a:t>Project Outputs </a:t>
            </a:r>
          </a:p>
        </p:txBody>
      </p:sp>
      <p:sp>
        <p:nvSpPr>
          <p:cNvPr id="3" name="Content Placeholder 2">
            <a:extLst>
              <a:ext uri="{FF2B5EF4-FFF2-40B4-BE49-F238E27FC236}">
                <a16:creationId xmlns:a16="http://schemas.microsoft.com/office/drawing/2014/main" id="{A1EAC748-FEB7-993B-5844-BE609576804F}"/>
              </a:ext>
            </a:extLst>
          </p:cNvPr>
          <p:cNvSpPr>
            <a:spLocks noGrp="1"/>
          </p:cNvSpPr>
          <p:nvPr>
            <p:ph idx="1"/>
          </p:nvPr>
        </p:nvSpPr>
        <p:spPr/>
        <p:txBody>
          <a:bodyPr>
            <a:normAutofit/>
          </a:bodyPr>
          <a:lstStyle/>
          <a:p>
            <a:pPr marL="514350" indent="-514350">
              <a:buFont typeface="+mj-lt"/>
              <a:buAutoNum type="arabicPeriod"/>
            </a:pPr>
            <a:r>
              <a:rPr lang="en-US" dirty="0"/>
              <a:t>Improved last-mile tourism access infrastructure                               (PG 2.2, PG 3.2)</a:t>
            </a:r>
          </a:p>
          <a:p>
            <a:pPr marL="514350" indent="-514350">
              <a:buFont typeface="+mj-lt"/>
              <a:buAutoNum type="arabicPeriod"/>
            </a:pPr>
            <a:r>
              <a:rPr lang="en-US" dirty="0"/>
              <a:t>Improved environmental services in cross-border tourism centers (PG 2.3, PG 3.2)</a:t>
            </a:r>
          </a:p>
          <a:p>
            <a:pPr marL="514350" indent="-514350">
              <a:buFont typeface="+mj-lt"/>
              <a:buAutoNum type="arabicPeriod"/>
            </a:pPr>
            <a:r>
              <a:rPr lang="en-US" dirty="0"/>
              <a:t>Strengthened institutional capacity to promote inclusive tourism growth (PG 1.3, PG 3.4, </a:t>
            </a:r>
            <a:r>
              <a:rPr lang="en-US" altLang="ja-JP" dirty="0"/>
              <a:t>PG4.5</a:t>
            </a:r>
            <a:r>
              <a:rPr lang="en-US" dirty="0"/>
              <a:t> ) </a:t>
            </a:r>
          </a:p>
          <a:p>
            <a:pPr marL="514350" indent="-514350">
              <a:buFont typeface="+mj-lt"/>
              <a:buAutoNum type="arabicPeriod"/>
            </a:pPr>
            <a:r>
              <a:rPr lang="en-US" dirty="0"/>
              <a:t>Effective project implementation and knowledge management    (PG1.1, PG 1.3, PG3.4, PG3.3, PG3.5)                        </a:t>
            </a:r>
          </a:p>
        </p:txBody>
      </p:sp>
      <p:sp>
        <p:nvSpPr>
          <p:cNvPr id="4" name="Slide Number Placeholder 3">
            <a:extLst>
              <a:ext uri="{FF2B5EF4-FFF2-40B4-BE49-F238E27FC236}">
                <a16:creationId xmlns:a16="http://schemas.microsoft.com/office/drawing/2014/main" id="{35AFDE09-4BAE-5D88-166F-FC61F5660B3B}"/>
              </a:ext>
            </a:extLst>
          </p:cNvPr>
          <p:cNvSpPr>
            <a:spLocks noGrp="1"/>
          </p:cNvSpPr>
          <p:nvPr>
            <p:ph type="sldNum" sz="quarter" idx="12"/>
          </p:nvPr>
        </p:nvSpPr>
        <p:spPr/>
        <p:txBody>
          <a:bodyPr/>
          <a:lstStyle/>
          <a:p>
            <a:fld id="{5E4BB733-C0E6-4E57-83C7-5E89521A76A2}" type="slidenum">
              <a:rPr lang="en-US" smtClean="0"/>
              <a:t>28</a:t>
            </a:fld>
            <a:endParaRPr lang="en-US" dirty="0"/>
          </a:p>
        </p:txBody>
      </p:sp>
    </p:spTree>
    <p:extLst>
      <p:ext uri="{BB962C8B-B14F-4D97-AF65-F5344CB8AC3E}">
        <p14:creationId xmlns:p14="http://schemas.microsoft.com/office/powerpoint/2010/main" val="37632571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F473C-2874-B329-A6A8-28FADFFA41C3}"/>
              </a:ext>
            </a:extLst>
          </p:cNvPr>
          <p:cNvSpPr>
            <a:spLocks noGrp="1"/>
          </p:cNvSpPr>
          <p:nvPr>
            <p:ph type="title"/>
          </p:nvPr>
        </p:nvSpPr>
        <p:spPr>
          <a:xfrm>
            <a:off x="539643" y="1523567"/>
            <a:ext cx="3013025" cy="2778610"/>
          </a:xfrm>
        </p:spPr>
        <p:txBody>
          <a:bodyPr>
            <a:normAutofit/>
          </a:bodyPr>
          <a:lstStyle/>
          <a:p>
            <a:pPr algn="ctr"/>
            <a:r>
              <a:rPr lang="en-US" sz="3600" dirty="0">
                <a:solidFill>
                  <a:schemeClr val="accent6">
                    <a:lumMod val="75000"/>
                  </a:schemeClr>
                </a:solidFill>
              </a:rPr>
              <a:t> GMS Tourism Cooperation Strategic Directions and programs </a:t>
            </a:r>
          </a:p>
        </p:txBody>
      </p:sp>
      <p:sp>
        <p:nvSpPr>
          <p:cNvPr id="4" name="Slide Number Placeholder 3">
            <a:extLst>
              <a:ext uri="{FF2B5EF4-FFF2-40B4-BE49-F238E27FC236}">
                <a16:creationId xmlns:a16="http://schemas.microsoft.com/office/drawing/2014/main" id="{35AFDE09-4BAE-5D88-166F-FC61F5660B3B}"/>
              </a:ext>
            </a:extLst>
          </p:cNvPr>
          <p:cNvSpPr>
            <a:spLocks noGrp="1"/>
          </p:cNvSpPr>
          <p:nvPr>
            <p:ph type="sldNum" sz="quarter" idx="12"/>
          </p:nvPr>
        </p:nvSpPr>
        <p:spPr/>
        <p:txBody>
          <a:bodyPr/>
          <a:lstStyle/>
          <a:p>
            <a:fld id="{5E4BB733-C0E6-4E57-83C7-5E89521A76A2}" type="slidenum">
              <a:rPr lang="en-US" smtClean="0"/>
              <a:t>29</a:t>
            </a:fld>
            <a:endParaRPr lang="en-US" dirty="0"/>
          </a:p>
        </p:txBody>
      </p:sp>
      <p:pic>
        <p:nvPicPr>
          <p:cNvPr id="6" name="Picture 5">
            <a:extLst>
              <a:ext uri="{FF2B5EF4-FFF2-40B4-BE49-F238E27FC236}">
                <a16:creationId xmlns:a16="http://schemas.microsoft.com/office/drawing/2014/main" id="{66714C88-D21C-CAF6-B6D7-8B9E7DADF0E6}"/>
              </a:ext>
            </a:extLst>
          </p:cNvPr>
          <p:cNvPicPr>
            <a:picLocks noChangeAspect="1"/>
          </p:cNvPicPr>
          <p:nvPr/>
        </p:nvPicPr>
        <p:blipFill>
          <a:blip r:embed="rId2"/>
          <a:stretch>
            <a:fillRect/>
          </a:stretch>
        </p:blipFill>
        <p:spPr>
          <a:xfrm>
            <a:off x="3743325" y="119217"/>
            <a:ext cx="8448675" cy="6524625"/>
          </a:xfrm>
          <a:prstGeom prst="rect">
            <a:avLst/>
          </a:prstGeom>
        </p:spPr>
      </p:pic>
      <p:cxnSp>
        <p:nvCxnSpPr>
          <p:cNvPr id="9" name="Straight Connector 8">
            <a:extLst>
              <a:ext uri="{FF2B5EF4-FFF2-40B4-BE49-F238E27FC236}">
                <a16:creationId xmlns:a16="http://schemas.microsoft.com/office/drawing/2014/main" id="{AC88ACD3-5267-E4D3-9CC7-E036A651BAA5}"/>
              </a:ext>
            </a:extLst>
          </p:cNvPr>
          <p:cNvCxnSpPr/>
          <p:nvPr/>
        </p:nvCxnSpPr>
        <p:spPr>
          <a:xfrm>
            <a:off x="4627757" y="1784195"/>
            <a:ext cx="490653" cy="0"/>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13E6598-841D-8DA7-0016-AB0E3ABED2EF}"/>
              </a:ext>
            </a:extLst>
          </p:cNvPr>
          <p:cNvCxnSpPr>
            <a:cxnSpLocks/>
          </p:cNvCxnSpPr>
          <p:nvPr/>
        </p:nvCxnSpPr>
        <p:spPr>
          <a:xfrm>
            <a:off x="4088781" y="1947746"/>
            <a:ext cx="906965" cy="0"/>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F777F3C-0D3A-490E-C1D2-38A5C44340DD}"/>
              </a:ext>
            </a:extLst>
          </p:cNvPr>
          <p:cNvCxnSpPr>
            <a:cxnSpLocks/>
          </p:cNvCxnSpPr>
          <p:nvPr/>
        </p:nvCxnSpPr>
        <p:spPr>
          <a:xfrm>
            <a:off x="4137103" y="3066586"/>
            <a:ext cx="847492" cy="0"/>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69C842D-E88E-1A74-C46E-D0972EFC62C5}"/>
              </a:ext>
            </a:extLst>
          </p:cNvPr>
          <p:cNvCxnSpPr>
            <a:cxnSpLocks/>
          </p:cNvCxnSpPr>
          <p:nvPr/>
        </p:nvCxnSpPr>
        <p:spPr>
          <a:xfrm>
            <a:off x="3999573" y="4196575"/>
            <a:ext cx="1096535" cy="0"/>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9854804-0DE7-4171-813A-8CDC2A8DACC9}"/>
              </a:ext>
            </a:extLst>
          </p:cNvPr>
          <p:cNvCxnSpPr>
            <a:cxnSpLocks/>
          </p:cNvCxnSpPr>
          <p:nvPr/>
        </p:nvCxnSpPr>
        <p:spPr>
          <a:xfrm>
            <a:off x="4278351" y="4339347"/>
            <a:ext cx="538975" cy="0"/>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6558D25-330D-B001-6787-88689E811CEB}"/>
              </a:ext>
            </a:extLst>
          </p:cNvPr>
          <p:cNvCxnSpPr>
            <a:cxnSpLocks/>
          </p:cNvCxnSpPr>
          <p:nvPr/>
        </p:nvCxnSpPr>
        <p:spPr>
          <a:xfrm>
            <a:off x="4650059" y="4034547"/>
            <a:ext cx="468351" cy="0"/>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8738250-EE5C-C86A-5D31-879315276A02}"/>
              </a:ext>
            </a:extLst>
          </p:cNvPr>
          <p:cNvCxnSpPr>
            <a:cxnSpLocks/>
          </p:cNvCxnSpPr>
          <p:nvPr/>
        </p:nvCxnSpPr>
        <p:spPr>
          <a:xfrm>
            <a:off x="6248400" y="1773044"/>
            <a:ext cx="538975"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5E06C598-A0EF-3C70-7232-5EA1E7941AB2}"/>
              </a:ext>
            </a:extLst>
          </p:cNvPr>
          <p:cNvCxnSpPr>
            <a:cxnSpLocks/>
          </p:cNvCxnSpPr>
          <p:nvPr/>
        </p:nvCxnSpPr>
        <p:spPr>
          <a:xfrm>
            <a:off x="5820935" y="6530899"/>
            <a:ext cx="814041"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24E8CDC-86F9-B957-E5AB-FE20B8A8A1B7}"/>
              </a:ext>
            </a:extLst>
          </p:cNvPr>
          <p:cNvCxnSpPr>
            <a:cxnSpLocks/>
          </p:cNvCxnSpPr>
          <p:nvPr/>
        </p:nvCxnSpPr>
        <p:spPr>
          <a:xfrm>
            <a:off x="6096000" y="2873298"/>
            <a:ext cx="851210"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EC79198-3272-6D82-58C1-9BD2C6044167}"/>
              </a:ext>
            </a:extLst>
          </p:cNvPr>
          <p:cNvCxnSpPr>
            <a:cxnSpLocks/>
          </p:cNvCxnSpPr>
          <p:nvPr/>
        </p:nvCxnSpPr>
        <p:spPr>
          <a:xfrm>
            <a:off x="5564459" y="3036849"/>
            <a:ext cx="1360449"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F1B07BA-45D3-174F-E936-C3ADE9871F52}"/>
              </a:ext>
            </a:extLst>
          </p:cNvPr>
          <p:cNvCxnSpPr>
            <a:cxnSpLocks/>
          </p:cNvCxnSpPr>
          <p:nvPr/>
        </p:nvCxnSpPr>
        <p:spPr>
          <a:xfrm>
            <a:off x="6634976" y="5281962"/>
            <a:ext cx="312234"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744975A1-FBD4-AB86-3E87-B7F5F61268BC}"/>
              </a:ext>
            </a:extLst>
          </p:cNvPr>
          <p:cNvCxnSpPr>
            <a:cxnSpLocks/>
          </p:cNvCxnSpPr>
          <p:nvPr/>
        </p:nvCxnSpPr>
        <p:spPr>
          <a:xfrm>
            <a:off x="6148041" y="4018151"/>
            <a:ext cx="72111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2218C67C-DC89-94C6-B0CF-ACDE8B2B18DA}"/>
              </a:ext>
            </a:extLst>
          </p:cNvPr>
          <p:cNvCxnSpPr>
            <a:cxnSpLocks/>
          </p:cNvCxnSpPr>
          <p:nvPr/>
        </p:nvCxnSpPr>
        <p:spPr>
          <a:xfrm>
            <a:off x="5720576" y="4170551"/>
            <a:ext cx="1066799"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B34537BF-9519-F686-63E0-902811B970DC}"/>
              </a:ext>
            </a:extLst>
          </p:cNvPr>
          <p:cNvCxnSpPr>
            <a:cxnSpLocks/>
          </p:cNvCxnSpPr>
          <p:nvPr/>
        </p:nvCxnSpPr>
        <p:spPr>
          <a:xfrm>
            <a:off x="5990063" y="4313328"/>
            <a:ext cx="522249"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5F003F05-E92C-1253-41FF-248C36E718B9}"/>
              </a:ext>
            </a:extLst>
          </p:cNvPr>
          <p:cNvCxnSpPr>
            <a:cxnSpLocks/>
          </p:cNvCxnSpPr>
          <p:nvPr/>
        </p:nvCxnSpPr>
        <p:spPr>
          <a:xfrm>
            <a:off x="7571678" y="3036849"/>
            <a:ext cx="769434"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21A1E020-6DF0-55FD-FB57-506D239F1217}"/>
              </a:ext>
            </a:extLst>
          </p:cNvPr>
          <p:cNvCxnSpPr>
            <a:cxnSpLocks/>
          </p:cNvCxnSpPr>
          <p:nvPr/>
        </p:nvCxnSpPr>
        <p:spPr>
          <a:xfrm>
            <a:off x="7590266" y="3189249"/>
            <a:ext cx="739695"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33377832-785D-6921-9E6F-EDBF0A1F1356}"/>
              </a:ext>
            </a:extLst>
          </p:cNvPr>
          <p:cNvCxnSpPr>
            <a:cxnSpLocks/>
          </p:cNvCxnSpPr>
          <p:nvPr/>
        </p:nvCxnSpPr>
        <p:spPr>
          <a:xfrm>
            <a:off x="7333786" y="1914293"/>
            <a:ext cx="1254512"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8F5D97AF-0CBF-588F-EA29-A7FFEABD62D2}"/>
              </a:ext>
            </a:extLst>
          </p:cNvPr>
          <p:cNvCxnSpPr>
            <a:cxnSpLocks/>
          </p:cNvCxnSpPr>
          <p:nvPr/>
        </p:nvCxnSpPr>
        <p:spPr>
          <a:xfrm>
            <a:off x="7471317" y="2077844"/>
            <a:ext cx="992459"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D646FB8F-54DF-2003-CE3A-71CF787A1F82}"/>
              </a:ext>
            </a:extLst>
          </p:cNvPr>
          <p:cNvCxnSpPr>
            <a:cxnSpLocks/>
          </p:cNvCxnSpPr>
          <p:nvPr/>
        </p:nvCxnSpPr>
        <p:spPr>
          <a:xfrm>
            <a:off x="7956395" y="2873298"/>
            <a:ext cx="507381"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451EF629-88C2-A019-F7FC-94376D001C18}"/>
              </a:ext>
            </a:extLst>
          </p:cNvPr>
          <p:cNvCxnSpPr>
            <a:cxnSpLocks/>
          </p:cNvCxnSpPr>
          <p:nvPr/>
        </p:nvCxnSpPr>
        <p:spPr>
          <a:xfrm>
            <a:off x="7400692" y="4155688"/>
            <a:ext cx="1107688" cy="3712"/>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F0C41188-D593-C6E0-38E3-E79EF92E060A}"/>
              </a:ext>
            </a:extLst>
          </p:cNvPr>
          <p:cNvCxnSpPr>
            <a:cxnSpLocks/>
          </p:cNvCxnSpPr>
          <p:nvPr/>
        </p:nvCxnSpPr>
        <p:spPr>
          <a:xfrm>
            <a:off x="8041888" y="4007000"/>
            <a:ext cx="507381"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E7DF515C-9225-4AE5-ED44-9FCA2B38AEAF}"/>
              </a:ext>
            </a:extLst>
          </p:cNvPr>
          <p:cNvCxnSpPr>
            <a:cxnSpLocks/>
          </p:cNvCxnSpPr>
          <p:nvPr/>
        </p:nvCxnSpPr>
        <p:spPr>
          <a:xfrm>
            <a:off x="7586547" y="5270811"/>
            <a:ext cx="739695"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5307D949-E5EE-7004-528D-055D366B6FC7}"/>
              </a:ext>
            </a:extLst>
          </p:cNvPr>
          <p:cNvCxnSpPr>
            <a:cxnSpLocks/>
          </p:cNvCxnSpPr>
          <p:nvPr/>
        </p:nvCxnSpPr>
        <p:spPr>
          <a:xfrm>
            <a:off x="7593984" y="5434362"/>
            <a:ext cx="739695"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B6A3C82-74F4-04FE-17B0-05A9B030E3B1}"/>
              </a:ext>
            </a:extLst>
          </p:cNvPr>
          <p:cNvCxnSpPr>
            <a:cxnSpLocks/>
          </p:cNvCxnSpPr>
          <p:nvPr/>
        </p:nvCxnSpPr>
        <p:spPr>
          <a:xfrm>
            <a:off x="7911790" y="5118411"/>
            <a:ext cx="654206"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67841CA-E15B-FC79-33BB-2427799F382A}"/>
              </a:ext>
            </a:extLst>
          </p:cNvPr>
          <p:cNvCxnSpPr>
            <a:cxnSpLocks/>
          </p:cNvCxnSpPr>
          <p:nvPr/>
        </p:nvCxnSpPr>
        <p:spPr>
          <a:xfrm>
            <a:off x="7262232" y="6226098"/>
            <a:ext cx="1424568"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2B166DE-B46D-7BE7-517A-F1ECCD21B5B4}"/>
              </a:ext>
            </a:extLst>
          </p:cNvPr>
          <p:cNvCxnSpPr>
            <a:cxnSpLocks/>
          </p:cNvCxnSpPr>
          <p:nvPr/>
        </p:nvCxnSpPr>
        <p:spPr>
          <a:xfrm>
            <a:off x="7262232" y="6530899"/>
            <a:ext cx="1424568"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2F2DB2F7-DB1B-8EE0-1F36-8F6FC41BDFAB}"/>
              </a:ext>
            </a:extLst>
          </p:cNvPr>
          <p:cNvCxnSpPr>
            <a:cxnSpLocks/>
          </p:cNvCxnSpPr>
          <p:nvPr/>
        </p:nvCxnSpPr>
        <p:spPr>
          <a:xfrm>
            <a:off x="8886593" y="1914293"/>
            <a:ext cx="1539797"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0094713E-5D84-2CAE-185B-6F93FA1806F8}"/>
              </a:ext>
            </a:extLst>
          </p:cNvPr>
          <p:cNvCxnSpPr>
            <a:cxnSpLocks/>
          </p:cNvCxnSpPr>
          <p:nvPr/>
        </p:nvCxnSpPr>
        <p:spPr>
          <a:xfrm>
            <a:off x="9418135" y="5118411"/>
            <a:ext cx="1008255"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FE661EBB-189A-D621-1586-A4AB3E70B281}"/>
              </a:ext>
            </a:extLst>
          </p:cNvPr>
          <p:cNvCxnSpPr>
            <a:cxnSpLocks/>
          </p:cNvCxnSpPr>
          <p:nvPr/>
        </p:nvCxnSpPr>
        <p:spPr>
          <a:xfrm>
            <a:off x="9091033" y="5270811"/>
            <a:ext cx="1145786"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27C7FF74-2423-F3F4-2B91-448C22051EF9}"/>
              </a:ext>
            </a:extLst>
          </p:cNvPr>
          <p:cNvCxnSpPr>
            <a:cxnSpLocks/>
          </p:cNvCxnSpPr>
          <p:nvPr/>
        </p:nvCxnSpPr>
        <p:spPr>
          <a:xfrm>
            <a:off x="8983237" y="6226098"/>
            <a:ext cx="1342792"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6D29EAB6-00B1-8DF1-D1A0-3D463AB1656D}"/>
              </a:ext>
            </a:extLst>
          </p:cNvPr>
          <p:cNvCxnSpPr>
            <a:cxnSpLocks/>
          </p:cNvCxnSpPr>
          <p:nvPr/>
        </p:nvCxnSpPr>
        <p:spPr>
          <a:xfrm>
            <a:off x="8990673" y="6378498"/>
            <a:ext cx="1342792"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64ED3DCB-91EC-FF56-D569-09690D617A63}"/>
              </a:ext>
            </a:extLst>
          </p:cNvPr>
          <p:cNvCxnSpPr>
            <a:cxnSpLocks/>
          </p:cNvCxnSpPr>
          <p:nvPr/>
        </p:nvCxnSpPr>
        <p:spPr>
          <a:xfrm>
            <a:off x="9143073" y="6530898"/>
            <a:ext cx="1004537" cy="1"/>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C97DA10B-3770-23B6-D1A5-C55C00985A1F}"/>
              </a:ext>
            </a:extLst>
          </p:cNvPr>
          <p:cNvSpPr txBox="1"/>
          <p:nvPr/>
        </p:nvSpPr>
        <p:spPr>
          <a:xfrm>
            <a:off x="3743325" y="3483592"/>
            <a:ext cx="1579302" cy="1055112"/>
          </a:xfrm>
          <a:prstGeom prst="rect">
            <a:avLst/>
          </a:prstGeom>
          <a:noFill/>
          <a:ln w="38100">
            <a:solidFill>
              <a:srgbClr val="FF0000"/>
            </a:solidFill>
          </a:ln>
        </p:spPr>
        <p:txBody>
          <a:bodyPr wrap="square" rtlCol="0">
            <a:spAutoFit/>
          </a:bodyPr>
          <a:lstStyle/>
          <a:p>
            <a:endParaRPr lang="en-US" dirty="0"/>
          </a:p>
        </p:txBody>
      </p:sp>
      <p:sp>
        <p:nvSpPr>
          <p:cNvPr id="5" name="TextBox 4">
            <a:extLst>
              <a:ext uri="{FF2B5EF4-FFF2-40B4-BE49-F238E27FC236}">
                <a16:creationId xmlns:a16="http://schemas.microsoft.com/office/drawing/2014/main" id="{CF1AD292-95CA-BBAC-96B2-76E52B595AEC}"/>
              </a:ext>
            </a:extLst>
          </p:cNvPr>
          <p:cNvSpPr txBox="1"/>
          <p:nvPr/>
        </p:nvSpPr>
        <p:spPr>
          <a:xfrm>
            <a:off x="7166179" y="5740645"/>
            <a:ext cx="1584514" cy="931575"/>
          </a:xfrm>
          <a:prstGeom prst="rect">
            <a:avLst/>
          </a:prstGeom>
          <a:noFill/>
          <a:ln w="38100">
            <a:solidFill>
              <a:srgbClr val="FF0000"/>
            </a:solidFill>
          </a:ln>
        </p:spPr>
        <p:txBody>
          <a:bodyPr wrap="square" rtlCol="0">
            <a:spAutoFit/>
          </a:bodyPr>
          <a:lstStyle/>
          <a:p>
            <a:endParaRPr lang="en-US" dirty="0"/>
          </a:p>
        </p:txBody>
      </p:sp>
      <p:sp>
        <p:nvSpPr>
          <p:cNvPr id="7" name="TextBox 6">
            <a:extLst>
              <a:ext uri="{FF2B5EF4-FFF2-40B4-BE49-F238E27FC236}">
                <a16:creationId xmlns:a16="http://schemas.microsoft.com/office/drawing/2014/main" id="{6156ACF6-FF5B-21C2-F66D-2F9760E3EBE6}"/>
              </a:ext>
            </a:extLst>
          </p:cNvPr>
          <p:cNvSpPr txBox="1"/>
          <p:nvPr/>
        </p:nvSpPr>
        <p:spPr>
          <a:xfrm>
            <a:off x="7171391" y="4621282"/>
            <a:ext cx="1579302" cy="1055112"/>
          </a:xfrm>
          <a:prstGeom prst="rect">
            <a:avLst/>
          </a:prstGeom>
          <a:noFill/>
          <a:ln w="38100">
            <a:solidFill>
              <a:srgbClr val="FF0000"/>
            </a:solidFill>
          </a:ln>
        </p:spPr>
        <p:txBody>
          <a:bodyPr wrap="square" rtlCol="0">
            <a:spAutoFit/>
          </a:bodyPr>
          <a:lstStyle/>
          <a:p>
            <a:endParaRPr lang="en-US" dirty="0"/>
          </a:p>
        </p:txBody>
      </p:sp>
      <p:sp>
        <p:nvSpPr>
          <p:cNvPr id="8" name="TextBox 7">
            <a:extLst>
              <a:ext uri="{FF2B5EF4-FFF2-40B4-BE49-F238E27FC236}">
                <a16:creationId xmlns:a16="http://schemas.microsoft.com/office/drawing/2014/main" id="{494DA823-9EEB-80C7-4C6E-D3F7F117268D}"/>
              </a:ext>
            </a:extLst>
          </p:cNvPr>
          <p:cNvSpPr txBox="1"/>
          <p:nvPr/>
        </p:nvSpPr>
        <p:spPr>
          <a:xfrm>
            <a:off x="5455973" y="3504846"/>
            <a:ext cx="1579302" cy="1055112"/>
          </a:xfrm>
          <a:prstGeom prst="rect">
            <a:avLst/>
          </a:prstGeom>
          <a:noFill/>
          <a:ln w="38100">
            <a:solidFill>
              <a:srgbClr val="FF0000"/>
            </a:solidFill>
          </a:ln>
        </p:spPr>
        <p:txBody>
          <a:bodyPr wrap="square" rtlCol="0">
            <a:spAutoFit/>
          </a:bodyPr>
          <a:lstStyle/>
          <a:p>
            <a:endParaRPr lang="en-US" dirty="0"/>
          </a:p>
        </p:txBody>
      </p:sp>
      <p:sp>
        <p:nvSpPr>
          <p:cNvPr id="11" name="TextBox 10">
            <a:extLst>
              <a:ext uri="{FF2B5EF4-FFF2-40B4-BE49-F238E27FC236}">
                <a16:creationId xmlns:a16="http://schemas.microsoft.com/office/drawing/2014/main" id="{61D2BB5E-610C-2263-8670-5E248E902B8C}"/>
              </a:ext>
            </a:extLst>
          </p:cNvPr>
          <p:cNvSpPr txBox="1"/>
          <p:nvPr/>
        </p:nvSpPr>
        <p:spPr>
          <a:xfrm>
            <a:off x="7152139" y="2396205"/>
            <a:ext cx="1579302" cy="1055112"/>
          </a:xfrm>
          <a:prstGeom prst="rect">
            <a:avLst/>
          </a:prstGeom>
          <a:noFill/>
          <a:ln w="38100">
            <a:solidFill>
              <a:srgbClr val="FF0000"/>
            </a:solidFill>
          </a:ln>
        </p:spPr>
        <p:txBody>
          <a:bodyPr wrap="square" rtlCol="0">
            <a:spAutoFit/>
          </a:bodyPr>
          <a:lstStyle/>
          <a:p>
            <a:endParaRPr lang="en-US" dirty="0"/>
          </a:p>
        </p:txBody>
      </p:sp>
      <p:sp>
        <p:nvSpPr>
          <p:cNvPr id="13" name="TextBox 12">
            <a:extLst>
              <a:ext uri="{FF2B5EF4-FFF2-40B4-BE49-F238E27FC236}">
                <a16:creationId xmlns:a16="http://schemas.microsoft.com/office/drawing/2014/main" id="{5C8B846E-F5F5-52CD-F438-FD6E13D6DA43}"/>
              </a:ext>
            </a:extLst>
          </p:cNvPr>
          <p:cNvSpPr txBox="1"/>
          <p:nvPr/>
        </p:nvSpPr>
        <p:spPr>
          <a:xfrm>
            <a:off x="7166179" y="3506991"/>
            <a:ext cx="1579302" cy="1055112"/>
          </a:xfrm>
          <a:prstGeom prst="rect">
            <a:avLst/>
          </a:prstGeom>
          <a:noFill/>
          <a:ln w="38100">
            <a:solidFill>
              <a:srgbClr val="FF0000"/>
            </a:solidFill>
          </a:ln>
        </p:spPr>
        <p:txBody>
          <a:bodyPr wrap="square" rtlCol="0">
            <a:spAutoFit/>
          </a:bodyPr>
          <a:lstStyle/>
          <a:p>
            <a:endParaRPr lang="en-US" dirty="0"/>
          </a:p>
        </p:txBody>
      </p:sp>
      <p:sp>
        <p:nvSpPr>
          <p:cNvPr id="14" name="TextBox 13">
            <a:extLst>
              <a:ext uri="{FF2B5EF4-FFF2-40B4-BE49-F238E27FC236}">
                <a16:creationId xmlns:a16="http://schemas.microsoft.com/office/drawing/2014/main" id="{27FAA944-CC65-5947-1DBB-C36B1DA78FAF}"/>
              </a:ext>
            </a:extLst>
          </p:cNvPr>
          <p:cNvSpPr txBox="1"/>
          <p:nvPr/>
        </p:nvSpPr>
        <p:spPr>
          <a:xfrm>
            <a:off x="5447732" y="2374898"/>
            <a:ext cx="1579302" cy="1055112"/>
          </a:xfrm>
          <a:prstGeom prst="rect">
            <a:avLst/>
          </a:prstGeom>
          <a:noFill/>
          <a:ln w="38100">
            <a:solidFill>
              <a:srgbClr val="FF0000"/>
            </a:solidFill>
          </a:ln>
        </p:spPr>
        <p:txBody>
          <a:bodyPr wrap="square" rtlCol="0">
            <a:spAutoFit/>
          </a:bodyPr>
          <a:lstStyle/>
          <a:p>
            <a:endParaRPr lang="en-US" dirty="0"/>
          </a:p>
        </p:txBody>
      </p:sp>
      <p:sp>
        <p:nvSpPr>
          <p:cNvPr id="15" name="TextBox 14">
            <a:extLst>
              <a:ext uri="{FF2B5EF4-FFF2-40B4-BE49-F238E27FC236}">
                <a16:creationId xmlns:a16="http://schemas.microsoft.com/office/drawing/2014/main" id="{39825216-8520-C881-609D-46A40C809C30}"/>
              </a:ext>
            </a:extLst>
          </p:cNvPr>
          <p:cNvSpPr txBox="1"/>
          <p:nvPr/>
        </p:nvSpPr>
        <p:spPr>
          <a:xfrm>
            <a:off x="7152139" y="1290631"/>
            <a:ext cx="1579302" cy="1055112"/>
          </a:xfrm>
          <a:prstGeom prst="rect">
            <a:avLst/>
          </a:prstGeom>
          <a:noFill/>
          <a:ln w="38100">
            <a:solidFill>
              <a:srgbClr val="FF0000"/>
            </a:solidFill>
          </a:ln>
        </p:spPr>
        <p:txBody>
          <a:bodyPr wrap="square" rtlCol="0">
            <a:spAutoFit/>
          </a:bodyPr>
          <a:lstStyle/>
          <a:p>
            <a:endParaRPr lang="en-US" dirty="0"/>
          </a:p>
        </p:txBody>
      </p:sp>
      <p:sp>
        <p:nvSpPr>
          <p:cNvPr id="16" name="TextBox 15">
            <a:extLst>
              <a:ext uri="{FF2B5EF4-FFF2-40B4-BE49-F238E27FC236}">
                <a16:creationId xmlns:a16="http://schemas.microsoft.com/office/drawing/2014/main" id="{40937EBE-182B-2CDE-E35B-1C12217FC486}"/>
              </a:ext>
            </a:extLst>
          </p:cNvPr>
          <p:cNvSpPr txBox="1"/>
          <p:nvPr/>
        </p:nvSpPr>
        <p:spPr>
          <a:xfrm>
            <a:off x="3784119" y="1235737"/>
            <a:ext cx="1579302" cy="1055112"/>
          </a:xfrm>
          <a:prstGeom prst="rect">
            <a:avLst/>
          </a:prstGeom>
          <a:noFill/>
          <a:ln w="38100">
            <a:solidFill>
              <a:srgbClr val="FF0000"/>
            </a:solidFill>
          </a:ln>
        </p:spPr>
        <p:txBody>
          <a:bodyPr wrap="square" rtlCol="0">
            <a:spAutoFit/>
          </a:bodyPr>
          <a:lstStyle/>
          <a:p>
            <a:endParaRPr lang="en-US" dirty="0"/>
          </a:p>
        </p:txBody>
      </p:sp>
      <p:sp>
        <p:nvSpPr>
          <p:cNvPr id="17" name="TextBox 16">
            <a:extLst>
              <a:ext uri="{FF2B5EF4-FFF2-40B4-BE49-F238E27FC236}">
                <a16:creationId xmlns:a16="http://schemas.microsoft.com/office/drawing/2014/main" id="{80A184E4-6DF1-970D-8121-88F5CBE43C5D}"/>
              </a:ext>
            </a:extLst>
          </p:cNvPr>
          <p:cNvSpPr txBox="1"/>
          <p:nvPr/>
        </p:nvSpPr>
        <p:spPr>
          <a:xfrm>
            <a:off x="8847088" y="1290631"/>
            <a:ext cx="1579302" cy="1055112"/>
          </a:xfrm>
          <a:prstGeom prst="rect">
            <a:avLst/>
          </a:prstGeom>
          <a:noFill/>
          <a:ln w="38100">
            <a:solidFill>
              <a:srgbClr val="FF0000"/>
            </a:solidFill>
          </a:ln>
        </p:spPr>
        <p:txBody>
          <a:bodyPr wrap="square" rtlCol="0">
            <a:spAutoFit/>
          </a:bodyPr>
          <a:lstStyle/>
          <a:p>
            <a:endParaRPr lang="en-US" dirty="0"/>
          </a:p>
        </p:txBody>
      </p:sp>
      <p:sp>
        <p:nvSpPr>
          <p:cNvPr id="18" name="TextBox 17">
            <a:extLst>
              <a:ext uri="{FF2B5EF4-FFF2-40B4-BE49-F238E27FC236}">
                <a16:creationId xmlns:a16="http://schemas.microsoft.com/office/drawing/2014/main" id="{BACE30C8-948F-1D35-2B2C-D8235E9BE20C}"/>
              </a:ext>
            </a:extLst>
          </p:cNvPr>
          <p:cNvSpPr txBox="1"/>
          <p:nvPr/>
        </p:nvSpPr>
        <p:spPr>
          <a:xfrm>
            <a:off x="8851051" y="4618916"/>
            <a:ext cx="1579302" cy="1055112"/>
          </a:xfrm>
          <a:prstGeom prst="rect">
            <a:avLst/>
          </a:prstGeom>
          <a:noFill/>
          <a:ln w="38100">
            <a:solidFill>
              <a:srgbClr val="FF0000"/>
            </a:solidFill>
          </a:ln>
        </p:spPr>
        <p:txBody>
          <a:bodyPr wrap="square" rtlCol="0">
            <a:spAutoFit/>
          </a:bodyPr>
          <a:lstStyle/>
          <a:p>
            <a:endParaRPr lang="en-US" dirty="0"/>
          </a:p>
        </p:txBody>
      </p:sp>
      <p:sp>
        <p:nvSpPr>
          <p:cNvPr id="20" name="TextBox 19">
            <a:extLst>
              <a:ext uri="{FF2B5EF4-FFF2-40B4-BE49-F238E27FC236}">
                <a16:creationId xmlns:a16="http://schemas.microsoft.com/office/drawing/2014/main" id="{DD653A7E-EEDA-5E6F-D2E4-2681D125EE89}"/>
              </a:ext>
            </a:extLst>
          </p:cNvPr>
          <p:cNvSpPr txBox="1"/>
          <p:nvPr/>
        </p:nvSpPr>
        <p:spPr>
          <a:xfrm>
            <a:off x="5469621" y="2413510"/>
            <a:ext cx="316651" cy="369332"/>
          </a:xfrm>
          <a:prstGeom prst="rect">
            <a:avLst/>
          </a:prstGeom>
          <a:noFill/>
        </p:spPr>
        <p:txBody>
          <a:bodyPr wrap="square" rtlCol="0">
            <a:spAutoFit/>
          </a:bodyPr>
          <a:lstStyle/>
          <a:p>
            <a:r>
              <a:rPr lang="ja-JP" altLang="en-US" b="1" dirty="0"/>
              <a:t>①</a:t>
            </a:r>
            <a:endParaRPr lang="en-US" b="1" dirty="0"/>
          </a:p>
        </p:txBody>
      </p:sp>
      <p:sp>
        <p:nvSpPr>
          <p:cNvPr id="22" name="TextBox 21">
            <a:extLst>
              <a:ext uri="{FF2B5EF4-FFF2-40B4-BE49-F238E27FC236}">
                <a16:creationId xmlns:a16="http://schemas.microsoft.com/office/drawing/2014/main" id="{83961AEC-178A-7CC4-C577-3B9E7E8DF15B}"/>
              </a:ext>
            </a:extLst>
          </p:cNvPr>
          <p:cNvSpPr txBox="1"/>
          <p:nvPr/>
        </p:nvSpPr>
        <p:spPr>
          <a:xfrm>
            <a:off x="7152028" y="2437290"/>
            <a:ext cx="316651" cy="369332"/>
          </a:xfrm>
          <a:prstGeom prst="rect">
            <a:avLst/>
          </a:prstGeom>
          <a:noFill/>
        </p:spPr>
        <p:txBody>
          <a:bodyPr wrap="square" rtlCol="0">
            <a:spAutoFit/>
          </a:bodyPr>
          <a:lstStyle/>
          <a:p>
            <a:r>
              <a:rPr lang="ja-JP" altLang="en-US" b="1" dirty="0"/>
              <a:t>①</a:t>
            </a:r>
            <a:endParaRPr lang="en-US" b="1" dirty="0"/>
          </a:p>
        </p:txBody>
      </p:sp>
      <p:sp>
        <p:nvSpPr>
          <p:cNvPr id="24" name="TextBox 23">
            <a:extLst>
              <a:ext uri="{FF2B5EF4-FFF2-40B4-BE49-F238E27FC236}">
                <a16:creationId xmlns:a16="http://schemas.microsoft.com/office/drawing/2014/main" id="{DFC778E9-375C-2DC6-215F-5358D8BDCD4A}"/>
              </a:ext>
            </a:extLst>
          </p:cNvPr>
          <p:cNvSpPr txBox="1"/>
          <p:nvPr/>
        </p:nvSpPr>
        <p:spPr>
          <a:xfrm>
            <a:off x="5469621" y="3514135"/>
            <a:ext cx="316651" cy="369332"/>
          </a:xfrm>
          <a:prstGeom prst="rect">
            <a:avLst/>
          </a:prstGeom>
          <a:noFill/>
        </p:spPr>
        <p:txBody>
          <a:bodyPr wrap="square" rtlCol="0">
            <a:spAutoFit/>
          </a:bodyPr>
          <a:lstStyle/>
          <a:p>
            <a:r>
              <a:rPr lang="ja-JP" altLang="en-US" b="1" dirty="0"/>
              <a:t>②</a:t>
            </a:r>
            <a:endParaRPr lang="en-US" b="1" dirty="0"/>
          </a:p>
        </p:txBody>
      </p:sp>
      <p:sp>
        <p:nvSpPr>
          <p:cNvPr id="25" name="TextBox 24">
            <a:extLst>
              <a:ext uri="{FF2B5EF4-FFF2-40B4-BE49-F238E27FC236}">
                <a16:creationId xmlns:a16="http://schemas.microsoft.com/office/drawing/2014/main" id="{48E9E815-6519-0EEE-A813-69482DE325C5}"/>
              </a:ext>
            </a:extLst>
          </p:cNvPr>
          <p:cNvSpPr txBox="1"/>
          <p:nvPr/>
        </p:nvSpPr>
        <p:spPr>
          <a:xfrm>
            <a:off x="7141432" y="2864644"/>
            <a:ext cx="316651" cy="369332"/>
          </a:xfrm>
          <a:prstGeom prst="rect">
            <a:avLst/>
          </a:prstGeom>
          <a:noFill/>
        </p:spPr>
        <p:txBody>
          <a:bodyPr wrap="square" rtlCol="0">
            <a:spAutoFit/>
          </a:bodyPr>
          <a:lstStyle/>
          <a:p>
            <a:r>
              <a:rPr lang="ja-JP" altLang="en-US" b="1" dirty="0"/>
              <a:t>②</a:t>
            </a:r>
            <a:endParaRPr lang="en-US" b="1" dirty="0"/>
          </a:p>
        </p:txBody>
      </p:sp>
      <p:sp>
        <p:nvSpPr>
          <p:cNvPr id="26" name="TextBox 25">
            <a:extLst>
              <a:ext uri="{FF2B5EF4-FFF2-40B4-BE49-F238E27FC236}">
                <a16:creationId xmlns:a16="http://schemas.microsoft.com/office/drawing/2014/main" id="{2D94BB77-FF5A-CFC8-782E-E7AC69B6A374}"/>
              </a:ext>
            </a:extLst>
          </p:cNvPr>
          <p:cNvSpPr txBox="1"/>
          <p:nvPr/>
        </p:nvSpPr>
        <p:spPr>
          <a:xfrm>
            <a:off x="3743325" y="3514135"/>
            <a:ext cx="316651" cy="369332"/>
          </a:xfrm>
          <a:prstGeom prst="rect">
            <a:avLst/>
          </a:prstGeom>
          <a:noFill/>
        </p:spPr>
        <p:txBody>
          <a:bodyPr wrap="square" rtlCol="0">
            <a:spAutoFit/>
          </a:bodyPr>
          <a:lstStyle/>
          <a:p>
            <a:r>
              <a:rPr lang="ja-JP" altLang="en-US" b="1" dirty="0"/>
              <a:t>③</a:t>
            </a:r>
            <a:endParaRPr lang="en-US" b="1" dirty="0"/>
          </a:p>
        </p:txBody>
      </p:sp>
      <p:sp>
        <p:nvSpPr>
          <p:cNvPr id="29" name="TextBox 28">
            <a:extLst>
              <a:ext uri="{FF2B5EF4-FFF2-40B4-BE49-F238E27FC236}">
                <a16:creationId xmlns:a16="http://schemas.microsoft.com/office/drawing/2014/main" id="{45714B1F-879E-F51F-45D5-8D34C0C70BCD}"/>
              </a:ext>
            </a:extLst>
          </p:cNvPr>
          <p:cNvSpPr txBox="1"/>
          <p:nvPr/>
        </p:nvSpPr>
        <p:spPr>
          <a:xfrm>
            <a:off x="8862085" y="4654407"/>
            <a:ext cx="316651" cy="369332"/>
          </a:xfrm>
          <a:prstGeom prst="rect">
            <a:avLst/>
          </a:prstGeom>
          <a:noFill/>
        </p:spPr>
        <p:txBody>
          <a:bodyPr wrap="square" rtlCol="0">
            <a:spAutoFit/>
          </a:bodyPr>
          <a:lstStyle/>
          <a:p>
            <a:r>
              <a:rPr lang="ja-JP" altLang="en-US" b="1" dirty="0"/>
              <a:t>③</a:t>
            </a:r>
            <a:endParaRPr lang="en-US" b="1" dirty="0"/>
          </a:p>
        </p:txBody>
      </p:sp>
      <p:sp>
        <p:nvSpPr>
          <p:cNvPr id="30" name="TextBox 29">
            <a:extLst>
              <a:ext uri="{FF2B5EF4-FFF2-40B4-BE49-F238E27FC236}">
                <a16:creationId xmlns:a16="http://schemas.microsoft.com/office/drawing/2014/main" id="{29238F7E-ADEF-CC30-5D51-17696CD7C805}"/>
              </a:ext>
            </a:extLst>
          </p:cNvPr>
          <p:cNvSpPr txBox="1"/>
          <p:nvPr/>
        </p:nvSpPr>
        <p:spPr>
          <a:xfrm>
            <a:off x="7141432" y="4689480"/>
            <a:ext cx="316651" cy="369332"/>
          </a:xfrm>
          <a:prstGeom prst="rect">
            <a:avLst/>
          </a:prstGeom>
          <a:noFill/>
        </p:spPr>
        <p:txBody>
          <a:bodyPr wrap="square" rtlCol="0">
            <a:spAutoFit/>
          </a:bodyPr>
          <a:lstStyle/>
          <a:p>
            <a:r>
              <a:rPr lang="ja-JP" altLang="en-US" b="1" dirty="0"/>
              <a:t>③</a:t>
            </a:r>
            <a:endParaRPr lang="en-US" b="1" dirty="0"/>
          </a:p>
        </p:txBody>
      </p:sp>
      <p:sp>
        <p:nvSpPr>
          <p:cNvPr id="32" name="TextBox 31">
            <a:extLst>
              <a:ext uri="{FF2B5EF4-FFF2-40B4-BE49-F238E27FC236}">
                <a16:creationId xmlns:a16="http://schemas.microsoft.com/office/drawing/2014/main" id="{5C4C5173-2AAC-EC60-AE13-38871EF0637B}"/>
              </a:ext>
            </a:extLst>
          </p:cNvPr>
          <p:cNvSpPr txBox="1"/>
          <p:nvPr/>
        </p:nvSpPr>
        <p:spPr>
          <a:xfrm>
            <a:off x="3721161" y="1247407"/>
            <a:ext cx="316651" cy="369332"/>
          </a:xfrm>
          <a:prstGeom prst="rect">
            <a:avLst/>
          </a:prstGeom>
          <a:noFill/>
        </p:spPr>
        <p:txBody>
          <a:bodyPr wrap="square" rtlCol="0">
            <a:spAutoFit/>
          </a:bodyPr>
          <a:lstStyle/>
          <a:p>
            <a:r>
              <a:rPr lang="ja-JP" altLang="en-US" b="1" dirty="0"/>
              <a:t>④</a:t>
            </a:r>
            <a:endParaRPr lang="en-US" b="1" dirty="0"/>
          </a:p>
        </p:txBody>
      </p:sp>
      <p:sp>
        <p:nvSpPr>
          <p:cNvPr id="41" name="TextBox 40">
            <a:extLst>
              <a:ext uri="{FF2B5EF4-FFF2-40B4-BE49-F238E27FC236}">
                <a16:creationId xmlns:a16="http://schemas.microsoft.com/office/drawing/2014/main" id="{24320538-D8B0-E942-75AA-BE27887E6B74}"/>
              </a:ext>
            </a:extLst>
          </p:cNvPr>
          <p:cNvSpPr txBox="1"/>
          <p:nvPr/>
        </p:nvSpPr>
        <p:spPr>
          <a:xfrm>
            <a:off x="7141432" y="1321134"/>
            <a:ext cx="316651" cy="369332"/>
          </a:xfrm>
          <a:prstGeom prst="rect">
            <a:avLst/>
          </a:prstGeom>
          <a:noFill/>
        </p:spPr>
        <p:txBody>
          <a:bodyPr wrap="square" rtlCol="0">
            <a:spAutoFit/>
          </a:bodyPr>
          <a:lstStyle/>
          <a:p>
            <a:r>
              <a:rPr lang="ja-JP" altLang="en-US" b="1" dirty="0"/>
              <a:t>④</a:t>
            </a:r>
            <a:endParaRPr lang="en-US" b="1" dirty="0"/>
          </a:p>
        </p:txBody>
      </p:sp>
      <p:sp>
        <p:nvSpPr>
          <p:cNvPr id="42" name="TextBox 41">
            <a:extLst>
              <a:ext uri="{FF2B5EF4-FFF2-40B4-BE49-F238E27FC236}">
                <a16:creationId xmlns:a16="http://schemas.microsoft.com/office/drawing/2014/main" id="{22FD9854-DEBB-6100-0D74-39DBC1CC4905}"/>
              </a:ext>
            </a:extLst>
          </p:cNvPr>
          <p:cNvSpPr txBox="1"/>
          <p:nvPr/>
        </p:nvSpPr>
        <p:spPr>
          <a:xfrm>
            <a:off x="7145661" y="5769492"/>
            <a:ext cx="316651" cy="369332"/>
          </a:xfrm>
          <a:prstGeom prst="rect">
            <a:avLst/>
          </a:prstGeom>
          <a:noFill/>
        </p:spPr>
        <p:txBody>
          <a:bodyPr wrap="square" rtlCol="0">
            <a:spAutoFit/>
          </a:bodyPr>
          <a:lstStyle/>
          <a:p>
            <a:r>
              <a:rPr lang="ja-JP" altLang="en-US" b="1" dirty="0"/>
              <a:t>④</a:t>
            </a:r>
            <a:endParaRPr lang="en-US" b="1" dirty="0"/>
          </a:p>
        </p:txBody>
      </p:sp>
      <p:sp>
        <p:nvSpPr>
          <p:cNvPr id="44" name="TextBox 43">
            <a:extLst>
              <a:ext uri="{FF2B5EF4-FFF2-40B4-BE49-F238E27FC236}">
                <a16:creationId xmlns:a16="http://schemas.microsoft.com/office/drawing/2014/main" id="{1C04061A-D696-F120-C1BE-B6D74B39703C}"/>
              </a:ext>
            </a:extLst>
          </p:cNvPr>
          <p:cNvSpPr txBox="1"/>
          <p:nvPr/>
        </p:nvSpPr>
        <p:spPr>
          <a:xfrm>
            <a:off x="7141431" y="3538002"/>
            <a:ext cx="316651" cy="369332"/>
          </a:xfrm>
          <a:prstGeom prst="rect">
            <a:avLst/>
          </a:prstGeom>
          <a:noFill/>
        </p:spPr>
        <p:txBody>
          <a:bodyPr wrap="square" rtlCol="0">
            <a:spAutoFit/>
          </a:bodyPr>
          <a:lstStyle/>
          <a:p>
            <a:r>
              <a:rPr lang="ja-JP" altLang="en-US" b="1" dirty="0"/>
              <a:t>④</a:t>
            </a:r>
            <a:endParaRPr lang="en-US" b="1" dirty="0"/>
          </a:p>
        </p:txBody>
      </p:sp>
      <p:sp>
        <p:nvSpPr>
          <p:cNvPr id="45" name="TextBox 44">
            <a:extLst>
              <a:ext uri="{FF2B5EF4-FFF2-40B4-BE49-F238E27FC236}">
                <a16:creationId xmlns:a16="http://schemas.microsoft.com/office/drawing/2014/main" id="{6CE157BD-5D82-ECAB-C144-470120EC492A}"/>
              </a:ext>
            </a:extLst>
          </p:cNvPr>
          <p:cNvSpPr txBox="1"/>
          <p:nvPr/>
        </p:nvSpPr>
        <p:spPr>
          <a:xfrm>
            <a:off x="8814402" y="1315684"/>
            <a:ext cx="316651" cy="369332"/>
          </a:xfrm>
          <a:prstGeom prst="rect">
            <a:avLst/>
          </a:prstGeom>
          <a:noFill/>
        </p:spPr>
        <p:txBody>
          <a:bodyPr wrap="square" rtlCol="0">
            <a:spAutoFit/>
          </a:bodyPr>
          <a:lstStyle/>
          <a:p>
            <a:r>
              <a:rPr lang="ja-JP" altLang="en-US" b="1" dirty="0"/>
              <a:t>④</a:t>
            </a:r>
            <a:endParaRPr lang="en-US" b="1" dirty="0"/>
          </a:p>
        </p:txBody>
      </p:sp>
    </p:spTree>
    <p:extLst>
      <p:ext uri="{BB962C8B-B14F-4D97-AF65-F5344CB8AC3E}">
        <p14:creationId xmlns:p14="http://schemas.microsoft.com/office/powerpoint/2010/main" val="15169337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F473C-2874-B329-A6A8-28FADFFA41C3}"/>
              </a:ext>
            </a:extLst>
          </p:cNvPr>
          <p:cNvSpPr>
            <a:spLocks noGrp="1"/>
          </p:cNvSpPr>
          <p:nvPr>
            <p:ph type="title"/>
          </p:nvPr>
        </p:nvSpPr>
        <p:spPr/>
        <p:txBody>
          <a:bodyPr/>
          <a:lstStyle/>
          <a:p>
            <a:pPr algn="ctr"/>
            <a:r>
              <a:rPr lang="en-US" dirty="0">
                <a:solidFill>
                  <a:schemeClr val="accent6"/>
                </a:solidFill>
              </a:rPr>
              <a:t>Project Impact and Outcome </a:t>
            </a:r>
          </a:p>
        </p:txBody>
      </p:sp>
      <p:sp>
        <p:nvSpPr>
          <p:cNvPr id="3" name="Content Placeholder 2">
            <a:extLst>
              <a:ext uri="{FF2B5EF4-FFF2-40B4-BE49-F238E27FC236}">
                <a16:creationId xmlns:a16="http://schemas.microsoft.com/office/drawing/2014/main" id="{A1EAC748-FEB7-993B-5844-BE609576804F}"/>
              </a:ext>
            </a:extLst>
          </p:cNvPr>
          <p:cNvSpPr>
            <a:spLocks noGrp="1"/>
          </p:cNvSpPr>
          <p:nvPr>
            <p:ph idx="1"/>
          </p:nvPr>
        </p:nvSpPr>
        <p:spPr>
          <a:xfrm>
            <a:off x="1173706" y="1825625"/>
            <a:ext cx="9867333" cy="4351338"/>
          </a:xfrm>
        </p:spPr>
        <p:txBody>
          <a:bodyPr/>
          <a:lstStyle/>
          <a:p>
            <a:r>
              <a:rPr lang="en-US" b="1" dirty="0"/>
              <a:t>The impact: Increased tourism employment 		             </a:t>
            </a:r>
            <a:r>
              <a:rPr lang="en-US" dirty="0"/>
              <a:t>(The creation of 27,000 additional tourism-related jobs by 2025. 50% of these jobs will be held by women.) </a:t>
            </a:r>
          </a:p>
          <a:p>
            <a:r>
              <a:rPr lang="en-US" b="1" dirty="0"/>
              <a:t>The outcome: Increased tourism receipts </a:t>
            </a:r>
            <a:r>
              <a:rPr lang="en-US" dirty="0"/>
              <a:t>in project provinces. (By 2019, aggregate annual tourism receipts in the project provinces will increase to $330 million)</a:t>
            </a:r>
          </a:p>
        </p:txBody>
      </p:sp>
      <p:sp>
        <p:nvSpPr>
          <p:cNvPr id="4" name="Slide Number Placeholder 3">
            <a:extLst>
              <a:ext uri="{FF2B5EF4-FFF2-40B4-BE49-F238E27FC236}">
                <a16:creationId xmlns:a16="http://schemas.microsoft.com/office/drawing/2014/main" id="{35AFDE09-4BAE-5D88-166F-FC61F5660B3B}"/>
              </a:ext>
            </a:extLst>
          </p:cNvPr>
          <p:cNvSpPr>
            <a:spLocks noGrp="1"/>
          </p:cNvSpPr>
          <p:nvPr>
            <p:ph type="sldNum" sz="quarter" idx="12"/>
          </p:nvPr>
        </p:nvSpPr>
        <p:spPr/>
        <p:txBody>
          <a:bodyPr/>
          <a:lstStyle/>
          <a:p>
            <a:fld id="{5E4BB733-C0E6-4E57-83C7-5E89521A76A2}" type="slidenum">
              <a:rPr lang="en-US" smtClean="0"/>
              <a:t>30</a:t>
            </a:fld>
            <a:endParaRPr lang="en-US" dirty="0"/>
          </a:p>
        </p:txBody>
      </p:sp>
      <p:pic>
        <p:nvPicPr>
          <p:cNvPr id="3074" name="Picture 2" descr="タイ古式マッサージのイラスト">
            <a:extLst>
              <a:ext uri="{FF2B5EF4-FFF2-40B4-BE49-F238E27FC236}">
                <a16:creationId xmlns:a16="http://schemas.microsoft.com/office/drawing/2014/main" id="{2D10AF5B-7444-2492-94B6-773C7C6BDA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52179" y="4031420"/>
            <a:ext cx="2361063" cy="2361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32726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F473C-2874-B329-A6A8-28FADFFA41C3}"/>
              </a:ext>
            </a:extLst>
          </p:cNvPr>
          <p:cNvSpPr>
            <a:spLocks noGrp="1"/>
          </p:cNvSpPr>
          <p:nvPr>
            <p:ph type="title"/>
          </p:nvPr>
        </p:nvSpPr>
        <p:spPr/>
        <p:txBody>
          <a:bodyPr/>
          <a:lstStyle/>
          <a:p>
            <a:pPr algn="ctr"/>
            <a:r>
              <a:rPr lang="en-US" dirty="0">
                <a:solidFill>
                  <a:schemeClr val="accent6"/>
                </a:solidFill>
              </a:rPr>
              <a:t>GMS tourism: going forwards </a:t>
            </a:r>
          </a:p>
        </p:txBody>
      </p:sp>
      <p:sp>
        <p:nvSpPr>
          <p:cNvPr id="3" name="Content Placeholder 2">
            <a:extLst>
              <a:ext uri="{FF2B5EF4-FFF2-40B4-BE49-F238E27FC236}">
                <a16:creationId xmlns:a16="http://schemas.microsoft.com/office/drawing/2014/main" id="{A1EAC748-FEB7-993B-5844-BE609576804F}"/>
              </a:ext>
            </a:extLst>
          </p:cNvPr>
          <p:cNvSpPr>
            <a:spLocks noGrp="1"/>
          </p:cNvSpPr>
          <p:nvPr>
            <p:ph idx="1"/>
          </p:nvPr>
        </p:nvSpPr>
        <p:spPr>
          <a:xfrm>
            <a:off x="838201" y="1620911"/>
            <a:ext cx="3488140" cy="4351338"/>
          </a:xfrm>
        </p:spPr>
        <p:txBody>
          <a:bodyPr>
            <a:normAutofit/>
          </a:bodyPr>
          <a:lstStyle/>
          <a:p>
            <a:r>
              <a:rPr lang="en-US" sz="2400" dirty="0"/>
              <a:t>Tourism sector has been hit since the pandemic. Tourism related sectors’ operators and workers have been still suffering. They are expecting quick recovery from 2023. </a:t>
            </a:r>
          </a:p>
          <a:p>
            <a:r>
              <a:rPr lang="en-US" sz="2400" dirty="0"/>
              <a:t>What would be opportunities and challenges for the GMS tourism sector going forward?   </a:t>
            </a:r>
          </a:p>
        </p:txBody>
      </p:sp>
      <p:sp>
        <p:nvSpPr>
          <p:cNvPr id="4" name="Slide Number Placeholder 3">
            <a:extLst>
              <a:ext uri="{FF2B5EF4-FFF2-40B4-BE49-F238E27FC236}">
                <a16:creationId xmlns:a16="http://schemas.microsoft.com/office/drawing/2014/main" id="{35AFDE09-4BAE-5D88-166F-FC61F5660B3B}"/>
              </a:ext>
            </a:extLst>
          </p:cNvPr>
          <p:cNvSpPr>
            <a:spLocks noGrp="1"/>
          </p:cNvSpPr>
          <p:nvPr>
            <p:ph type="sldNum" sz="quarter" idx="12"/>
          </p:nvPr>
        </p:nvSpPr>
        <p:spPr/>
        <p:txBody>
          <a:bodyPr/>
          <a:lstStyle/>
          <a:p>
            <a:fld id="{5E4BB733-C0E6-4E57-83C7-5E89521A76A2}" type="slidenum">
              <a:rPr lang="en-US" smtClean="0"/>
              <a:t>31</a:t>
            </a:fld>
            <a:endParaRPr lang="en-US" dirty="0"/>
          </a:p>
        </p:txBody>
      </p:sp>
      <p:graphicFrame>
        <p:nvGraphicFramePr>
          <p:cNvPr id="6" name="Chart 5">
            <a:extLst>
              <a:ext uri="{FF2B5EF4-FFF2-40B4-BE49-F238E27FC236}">
                <a16:creationId xmlns:a16="http://schemas.microsoft.com/office/drawing/2014/main" id="{3E5A4FE7-AAE2-223D-06A8-B05E62562151}"/>
              </a:ext>
            </a:extLst>
          </p:cNvPr>
          <p:cNvGraphicFramePr>
            <a:graphicFrameLocks/>
          </p:cNvGraphicFramePr>
          <p:nvPr>
            <p:extLst>
              <p:ext uri="{D42A27DB-BD31-4B8C-83A1-F6EECF244321}">
                <p14:modId xmlns:p14="http://schemas.microsoft.com/office/powerpoint/2010/main" val="2175850315"/>
              </p:ext>
            </p:extLst>
          </p:nvPr>
        </p:nvGraphicFramePr>
        <p:xfrm>
          <a:off x="4493169" y="1690689"/>
          <a:ext cx="7216610" cy="4172376"/>
        </p:xfrm>
        <a:graphic>
          <a:graphicData uri="http://schemas.openxmlformats.org/drawingml/2006/chart">
            <c:chart xmlns:c="http://schemas.openxmlformats.org/drawingml/2006/chart" xmlns:r="http://schemas.openxmlformats.org/officeDocument/2006/relationships" r:id="rId2"/>
          </a:graphicData>
        </a:graphic>
      </p:graphicFrame>
      <p:pic>
        <p:nvPicPr>
          <p:cNvPr id="7" name="Picture 4" descr="失業のイラスト（女性会社員）">
            <a:extLst>
              <a:ext uri="{FF2B5EF4-FFF2-40B4-BE49-F238E27FC236}">
                <a16:creationId xmlns:a16="http://schemas.microsoft.com/office/drawing/2014/main" id="{AA7604EA-0D51-5059-046E-2A470C3048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61559" y="160456"/>
            <a:ext cx="2115048" cy="2115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04737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15565-536B-F535-D122-5192C7C01065}"/>
              </a:ext>
            </a:extLst>
          </p:cNvPr>
          <p:cNvSpPr>
            <a:spLocks noGrp="1"/>
          </p:cNvSpPr>
          <p:nvPr>
            <p:ph type="title"/>
          </p:nvPr>
        </p:nvSpPr>
        <p:spPr/>
        <p:txBody>
          <a:bodyPr/>
          <a:lstStyle/>
          <a:p>
            <a:pPr algn="ctr"/>
            <a:r>
              <a:rPr lang="en-US" dirty="0">
                <a:solidFill>
                  <a:schemeClr val="accent6"/>
                </a:solidFill>
              </a:rPr>
              <a:t>GMS tourism: going forwards </a:t>
            </a:r>
            <a:endParaRPr lang="en-US" dirty="0"/>
          </a:p>
        </p:txBody>
      </p:sp>
      <p:sp>
        <p:nvSpPr>
          <p:cNvPr id="3" name="Text Placeholder 2">
            <a:extLst>
              <a:ext uri="{FF2B5EF4-FFF2-40B4-BE49-F238E27FC236}">
                <a16:creationId xmlns:a16="http://schemas.microsoft.com/office/drawing/2014/main" id="{4496890A-4AC3-8539-01B0-823EC4850086}"/>
              </a:ext>
            </a:extLst>
          </p:cNvPr>
          <p:cNvSpPr>
            <a:spLocks noGrp="1"/>
          </p:cNvSpPr>
          <p:nvPr>
            <p:ph type="body" idx="1"/>
          </p:nvPr>
        </p:nvSpPr>
        <p:spPr/>
        <p:txBody>
          <a:bodyPr/>
          <a:lstStyle/>
          <a:p>
            <a:r>
              <a:rPr lang="en-US" dirty="0"/>
              <a:t>Opportunities</a:t>
            </a:r>
          </a:p>
        </p:txBody>
      </p:sp>
      <p:sp>
        <p:nvSpPr>
          <p:cNvPr id="4" name="Content Placeholder 3">
            <a:extLst>
              <a:ext uri="{FF2B5EF4-FFF2-40B4-BE49-F238E27FC236}">
                <a16:creationId xmlns:a16="http://schemas.microsoft.com/office/drawing/2014/main" id="{4392C15E-CD3C-73EC-6683-120A60C94B94}"/>
              </a:ext>
            </a:extLst>
          </p:cNvPr>
          <p:cNvSpPr>
            <a:spLocks noGrp="1"/>
          </p:cNvSpPr>
          <p:nvPr>
            <p:ph sz="half" idx="2"/>
          </p:nvPr>
        </p:nvSpPr>
        <p:spPr/>
        <p:txBody>
          <a:bodyPr>
            <a:normAutofit fontScale="85000" lnSpcReduction="20000"/>
          </a:bodyPr>
          <a:lstStyle/>
          <a:p>
            <a:r>
              <a:rPr lang="en-US" sz="2400" b="0" i="0" dirty="0">
                <a:solidFill>
                  <a:srgbClr val="333333"/>
                </a:solidFill>
                <a:effectLst/>
                <a:latin typeface="-apple-system"/>
              </a:rPr>
              <a:t>The pandemic has accelerated some trends:</a:t>
            </a:r>
          </a:p>
          <a:p>
            <a:pPr marL="514350" indent="-514350">
              <a:buFont typeface="+mj-lt"/>
              <a:buAutoNum type="romanUcPeriod"/>
            </a:pPr>
            <a:r>
              <a:rPr lang="en-US" sz="2400" b="0" i="0" dirty="0">
                <a:solidFill>
                  <a:srgbClr val="333333"/>
                </a:solidFill>
                <a:effectLst/>
                <a:latin typeface="-apple-system"/>
              </a:rPr>
              <a:t>putting tourism on a more sustainable trajectory</a:t>
            </a:r>
          </a:p>
          <a:p>
            <a:pPr marL="514350" indent="-514350">
              <a:buFont typeface="+mj-lt"/>
              <a:buAutoNum type="romanUcPeriod"/>
            </a:pPr>
            <a:r>
              <a:rPr lang="en-US" sz="2400" b="0" i="0" dirty="0">
                <a:solidFill>
                  <a:srgbClr val="333333"/>
                </a:solidFill>
                <a:effectLst/>
                <a:latin typeface="-apple-system"/>
              </a:rPr>
              <a:t>enhancing digitalization </a:t>
            </a:r>
          </a:p>
          <a:p>
            <a:pPr marL="514350" indent="-514350">
              <a:buFont typeface="+mj-lt"/>
              <a:buAutoNum type="romanUcPeriod"/>
            </a:pPr>
            <a:r>
              <a:rPr lang="en-US" sz="2400" b="0" i="0" dirty="0">
                <a:solidFill>
                  <a:srgbClr val="333333"/>
                </a:solidFill>
                <a:effectLst/>
                <a:latin typeface="-apple-system"/>
              </a:rPr>
              <a:t>boosting community engagement and inclusion</a:t>
            </a:r>
          </a:p>
          <a:p>
            <a:r>
              <a:rPr lang="en-US" sz="2400" dirty="0"/>
              <a:t>Pandemic is unpredictable: </a:t>
            </a:r>
          </a:p>
          <a:p>
            <a:pPr marL="514350" indent="-514350">
              <a:buFont typeface="+mj-lt"/>
              <a:buAutoNum type="romanUcPeriod"/>
            </a:pPr>
            <a:r>
              <a:rPr lang="en-US" sz="2400" dirty="0"/>
              <a:t>review the government measures during the pandemic and setting new social safety net to protect the industry from bankruptcy, unemployment. </a:t>
            </a:r>
          </a:p>
          <a:p>
            <a:endParaRPr lang="en-US" sz="2400" dirty="0"/>
          </a:p>
        </p:txBody>
      </p:sp>
      <p:sp>
        <p:nvSpPr>
          <p:cNvPr id="5" name="Text Placeholder 4">
            <a:extLst>
              <a:ext uri="{FF2B5EF4-FFF2-40B4-BE49-F238E27FC236}">
                <a16:creationId xmlns:a16="http://schemas.microsoft.com/office/drawing/2014/main" id="{BCC560CC-D74F-52B3-F845-9258A87546C8}"/>
              </a:ext>
            </a:extLst>
          </p:cNvPr>
          <p:cNvSpPr>
            <a:spLocks noGrp="1"/>
          </p:cNvSpPr>
          <p:nvPr>
            <p:ph type="body" sz="quarter" idx="3"/>
          </p:nvPr>
        </p:nvSpPr>
        <p:spPr/>
        <p:txBody>
          <a:bodyPr/>
          <a:lstStyle/>
          <a:p>
            <a:r>
              <a:rPr lang="en-US" dirty="0"/>
              <a:t>Challenges</a:t>
            </a:r>
          </a:p>
        </p:txBody>
      </p:sp>
      <p:sp>
        <p:nvSpPr>
          <p:cNvPr id="6" name="Content Placeholder 5">
            <a:extLst>
              <a:ext uri="{FF2B5EF4-FFF2-40B4-BE49-F238E27FC236}">
                <a16:creationId xmlns:a16="http://schemas.microsoft.com/office/drawing/2014/main" id="{AFD83A7A-9E12-8F75-9789-DD7AFBB9CF5A}"/>
              </a:ext>
            </a:extLst>
          </p:cNvPr>
          <p:cNvSpPr>
            <a:spLocks noGrp="1"/>
          </p:cNvSpPr>
          <p:nvPr>
            <p:ph sz="quarter" idx="4"/>
          </p:nvPr>
        </p:nvSpPr>
        <p:spPr/>
        <p:txBody>
          <a:bodyPr>
            <a:normAutofit fontScale="85000" lnSpcReduction="20000"/>
          </a:bodyPr>
          <a:lstStyle/>
          <a:p>
            <a:r>
              <a:rPr lang="en-US" sz="2400" dirty="0"/>
              <a:t>In accelerating positive trends:</a:t>
            </a:r>
          </a:p>
          <a:p>
            <a:pPr marL="514350" indent="-514350">
              <a:buFont typeface="+mj-lt"/>
              <a:buAutoNum type="romanUcPeriod"/>
            </a:pPr>
            <a:r>
              <a:rPr lang="en-US" sz="2400" dirty="0"/>
              <a:t>six counties share resources to pursuit such trends?</a:t>
            </a:r>
          </a:p>
          <a:p>
            <a:pPr marL="514350" indent="-514350">
              <a:buFont typeface="+mj-lt"/>
              <a:buAutoNum type="romanUcPeriod"/>
            </a:pPr>
            <a:r>
              <a:rPr lang="en-US" sz="2400" dirty="0"/>
              <a:t>such trends benefit six countries equally? </a:t>
            </a:r>
          </a:p>
          <a:p>
            <a:pPr marL="514350" indent="-514350">
              <a:buFont typeface="+mj-lt"/>
              <a:buAutoNum type="romanUcPeriod"/>
            </a:pPr>
            <a:r>
              <a:rPr lang="en-US" sz="2400" dirty="0"/>
              <a:t>what would be incentives to boost engagement with community?</a:t>
            </a:r>
          </a:p>
          <a:p>
            <a:r>
              <a:rPr lang="en-US" sz="2400" dirty="0"/>
              <a:t>Setting up new social safety net</a:t>
            </a:r>
          </a:p>
          <a:p>
            <a:pPr marL="514350" indent="-514350">
              <a:buFont typeface="+mj-lt"/>
              <a:buAutoNum type="romanUcPeriod"/>
            </a:pPr>
            <a:r>
              <a:rPr lang="en-US" sz="2400" dirty="0"/>
              <a:t>Voters have strong voices to ask the government to review the measures during the pandemic?</a:t>
            </a:r>
          </a:p>
          <a:p>
            <a:pPr marL="514350" indent="-514350">
              <a:buFont typeface="+mj-lt"/>
              <a:buAutoNum type="romanUcPeriod"/>
            </a:pPr>
            <a:r>
              <a:rPr lang="en-US" sz="2400" dirty="0"/>
              <a:t>Can we design such a safety net technically? Pandemic is unpredictable.     </a:t>
            </a:r>
          </a:p>
        </p:txBody>
      </p:sp>
      <p:sp>
        <p:nvSpPr>
          <p:cNvPr id="7" name="Slide Number Placeholder 6">
            <a:extLst>
              <a:ext uri="{FF2B5EF4-FFF2-40B4-BE49-F238E27FC236}">
                <a16:creationId xmlns:a16="http://schemas.microsoft.com/office/drawing/2014/main" id="{F79171EE-11CD-D088-0EB9-850BBF6FCA5B}"/>
              </a:ext>
            </a:extLst>
          </p:cNvPr>
          <p:cNvSpPr>
            <a:spLocks noGrp="1"/>
          </p:cNvSpPr>
          <p:nvPr>
            <p:ph type="sldNum" sz="quarter" idx="12"/>
          </p:nvPr>
        </p:nvSpPr>
        <p:spPr/>
        <p:txBody>
          <a:bodyPr/>
          <a:lstStyle/>
          <a:p>
            <a:fld id="{5E4BB733-C0E6-4E57-83C7-5E89521A76A2}" type="slidenum">
              <a:rPr lang="en-US" smtClean="0"/>
              <a:t>32</a:t>
            </a:fld>
            <a:endParaRPr lang="en-US" dirty="0"/>
          </a:p>
        </p:txBody>
      </p:sp>
      <p:pic>
        <p:nvPicPr>
          <p:cNvPr id="4098" name="Picture 2" descr="田舎の村のイラスト">
            <a:extLst>
              <a:ext uri="{FF2B5EF4-FFF2-40B4-BE49-F238E27FC236}">
                <a16:creationId xmlns:a16="http://schemas.microsoft.com/office/drawing/2014/main" id="{5026E935-6B63-A6A2-47FF-3CC4A36736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711" y="-69543"/>
            <a:ext cx="2194897" cy="2194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58562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0" name="Rectangle 81">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749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5E3174-599C-1E76-BE4A-C1BA05A85E8C}"/>
              </a:ext>
            </a:extLst>
          </p:cNvPr>
          <p:cNvSpPr>
            <a:spLocks noGrp="1"/>
          </p:cNvSpPr>
          <p:nvPr>
            <p:ph type="title"/>
          </p:nvPr>
        </p:nvSpPr>
        <p:spPr>
          <a:xfrm>
            <a:off x="9093496" y="618681"/>
            <a:ext cx="2613872" cy="4794567"/>
          </a:xfrm>
        </p:spPr>
        <p:txBody>
          <a:bodyPr vert="horz" lIns="91440" tIns="45720" rIns="91440" bIns="45720" rtlCol="0" anchor="ctr">
            <a:normAutofit/>
          </a:bodyPr>
          <a:lstStyle/>
          <a:p>
            <a:r>
              <a:rPr lang="en-US" sz="3600">
                <a:solidFill>
                  <a:srgbClr val="FFFFFF"/>
                </a:solidFill>
              </a:rPr>
              <a:t>Thank you</a:t>
            </a:r>
          </a:p>
        </p:txBody>
      </p:sp>
      <p:sp>
        <p:nvSpPr>
          <p:cNvPr id="111"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Content Placeholder 8">
            <a:extLst>
              <a:ext uri="{FF2B5EF4-FFF2-40B4-BE49-F238E27FC236}">
                <a16:creationId xmlns:a16="http://schemas.microsoft.com/office/drawing/2014/main" id="{719D6C02-5D07-5FA3-C2FD-AD5A7CDE7378}"/>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r="561" b="1"/>
          <a:stretch/>
        </p:blipFill>
        <p:spPr>
          <a:xfrm>
            <a:off x="976251" y="942538"/>
            <a:ext cx="7163222" cy="4808332"/>
          </a:xfrm>
          <a:prstGeom prst="rect">
            <a:avLst/>
          </a:prstGeom>
          <a:effectLst/>
        </p:spPr>
      </p:pic>
      <p:sp>
        <p:nvSpPr>
          <p:cNvPr id="4" name="Slide Number Placeholder 3">
            <a:extLst>
              <a:ext uri="{FF2B5EF4-FFF2-40B4-BE49-F238E27FC236}">
                <a16:creationId xmlns:a16="http://schemas.microsoft.com/office/drawing/2014/main" id="{475AFC6B-50D7-4FC8-109E-65591246E0EB}"/>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defTabSz="457200">
              <a:spcAft>
                <a:spcPts val="600"/>
              </a:spcAft>
            </a:pPr>
            <a:fld id="{5E4BB733-C0E6-4E57-83C7-5E89521A76A2}" type="slidenum">
              <a:rPr lang="en-US" smtClean="0">
                <a:solidFill>
                  <a:srgbClr val="FFFFFF"/>
                </a:solidFill>
              </a:rPr>
              <a:pPr defTabSz="457200">
                <a:spcAft>
                  <a:spcPts val="600"/>
                </a:spcAft>
              </a:pPr>
              <a:t>33</a:t>
            </a:fld>
            <a:endParaRPr lang="en-US">
              <a:solidFill>
                <a:srgbClr val="FFFFFF"/>
              </a:solidFill>
            </a:endParaRPr>
          </a:p>
        </p:txBody>
      </p:sp>
    </p:spTree>
    <p:extLst>
      <p:ext uri="{BB962C8B-B14F-4D97-AF65-F5344CB8AC3E}">
        <p14:creationId xmlns:p14="http://schemas.microsoft.com/office/powerpoint/2010/main" val="15420722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76473</TotalTime>
  <Words>1947</Words>
  <Application>Microsoft Office PowerPoint</Application>
  <PresentationFormat>Widescreen</PresentationFormat>
  <Paragraphs>221</Paragraphs>
  <Slides>33</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Amasis MT Pro Black</vt:lpstr>
      <vt:lpstr>-apple-system</vt:lpstr>
      <vt:lpstr>Arial</vt:lpstr>
      <vt:lpstr>Calibri</vt:lpstr>
      <vt:lpstr>Calibri Light</vt:lpstr>
      <vt:lpstr>Office Theme</vt:lpstr>
      <vt:lpstr>EE361 Economics of CLMV Countries GMS Tourism Strategy and Lao Tourism Project</vt:lpstr>
      <vt:lpstr>Table of contents</vt:lpstr>
      <vt:lpstr>PowerPoint Presentation</vt:lpstr>
      <vt:lpstr>About GMS</vt:lpstr>
      <vt:lpstr>About ASEAN</vt:lpstr>
      <vt:lpstr>PowerPoint Presentation</vt:lpstr>
      <vt:lpstr>Global Tourism Trends 2015 </vt:lpstr>
      <vt:lpstr>GMS International Visitor Arrivals 2005-2015 </vt:lpstr>
      <vt:lpstr>GMS Tourism Trends 2015 </vt:lpstr>
      <vt:lpstr>Visions of GMS Tourism Strategy </vt:lpstr>
      <vt:lpstr>PowerPoint Presentation</vt:lpstr>
      <vt:lpstr>Weaknesses of GMS Tourism Sector </vt:lpstr>
      <vt:lpstr> GMS Tourism Cooperation Strategic Framework </vt:lpstr>
      <vt:lpstr> GMS Tourism Cooperation Strategic Directions and programs </vt:lpstr>
      <vt:lpstr>PowerPoint Presentation</vt:lpstr>
      <vt:lpstr>PowerPoint Presentation</vt:lpstr>
      <vt:lpstr>PowerPoint Presentation</vt:lpstr>
      <vt:lpstr>PowerPoint Presentation</vt:lpstr>
      <vt:lpstr>Development challenges</vt:lpstr>
      <vt:lpstr>Development challenges</vt:lpstr>
      <vt:lpstr>Development challenges</vt:lpstr>
      <vt:lpstr>Development challenges</vt:lpstr>
      <vt:lpstr>Tourism projects serve to address Lao development challenges</vt:lpstr>
      <vt:lpstr>PowerPoint Presentation</vt:lpstr>
      <vt:lpstr>Lao PDR: GMS Tourism Infrastructure  for Inclusive Growth Project </vt:lpstr>
      <vt:lpstr>Assessment on Tourism sector in Laos</vt:lpstr>
      <vt:lpstr> - Four provinces in Lao PDR - </vt:lpstr>
      <vt:lpstr>Project Outputs </vt:lpstr>
      <vt:lpstr> GMS Tourism Cooperation Strategic Directions and programs </vt:lpstr>
      <vt:lpstr>Project Impact and Outcome </vt:lpstr>
      <vt:lpstr>GMS tourism: going forwards </vt:lpstr>
      <vt:lpstr>GMS tourism: going forwards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Monetary Economics and Finance</dc:title>
  <dc:creator>Yasushi Negishi</dc:creator>
  <cp:lastModifiedBy>januar hakim</cp:lastModifiedBy>
  <cp:revision>24</cp:revision>
  <dcterms:created xsi:type="dcterms:W3CDTF">2022-09-23T11:19:02Z</dcterms:created>
  <dcterms:modified xsi:type="dcterms:W3CDTF">2023-05-01T23:58:59Z</dcterms:modified>
</cp:coreProperties>
</file>