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 id="257" r:id="rId3"/>
    <p:sldId id="259" r:id="rId4"/>
    <p:sldId id="258" r:id="rId5"/>
    <p:sldId id="261" r:id="rId6"/>
    <p:sldId id="267" r:id="rId7"/>
    <p:sldId id="260" r:id="rId8"/>
    <p:sldId id="262" r:id="rId9"/>
    <p:sldId id="269" r:id="rId10"/>
    <p:sldId id="270" r:id="rId11"/>
    <p:sldId id="271" r:id="rId12"/>
    <p:sldId id="272" r:id="rId13"/>
    <p:sldId id="263" r:id="rId14"/>
    <p:sldId id="273" r:id="rId15"/>
    <p:sldId id="274" r:id="rId16"/>
    <p:sldId id="275" r:id="rId17"/>
    <p:sldId id="276" r:id="rId18"/>
    <p:sldId id="264" r:id="rId19"/>
    <p:sldId id="277" r:id="rId20"/>
    <p:sldId id="265" r:id="rId21"/>
    <p:sldId id="278" r:id="rId22"/>
    <p:sldId id="279" r:id="rId23"/>
    <p:sldId id="266" r:id="rId24"/>
    <p:sldId id="280" r:id="rId25"/>
    <p:sldId id="281" r:id="rId26"/>
    <p:sldId id="268"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28" autoAdjust="0"/>
    <p:restoredTop sz="94990" autoAdjust="0"/>
  </p:normalViewPr>
  <p:slideViewPr>
    <p:cSldViewPr>
      <p:cViewPr>
        <p:scale>
          <a:sx n="81" d="100"/>
          <a:sy n="81" d="100"/>
        </p:scale>
        <p:origin x="-1524" y="-22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th-TH" smtClean="0"/>
              <a:t>คลิกเพื่อแก้ไขลักษณะชื่อเรื่องต้นแบบ</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en-US" dirty="0"/>
          </a:p>
        </p:txBody>
      </p:sp>
      <p:sp>
        <p:nvSpPr>
          <p:cNvPr id="4" name="Date Placeholder 3"/>
          <p:cNvSpPr>
            <a:spLocks noGrp="1"/>
          </p:cNvSpPr>
          <p:nvPr>
            <p:ph type="dt" sz="half" idx="10"/>
          </p:nvPr>
        </p:nvSpPr>
        <p:spPr/>
        <p:txBody>
          <a:bodyPr/>
          <a:lstStyle/>
          <a:p>
            <a:fld id="{646D1D54-0397-41F7-8731-89EA4199780D}" type="datetimeFigureOut">
              <a:rPr lang="en-US" smtClean="0"/>
              <a:t>9/24/2014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9C23AF-91A8-4FF6-AA45-59DAE6354E7D}"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Content Placeholder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646D1D54-0397-41F7-8731-89EA4199780D}" type="datetimeFigureOut">
              <a:rPr lang="en-US" smtClean="0"/>
              <a:t>9/24/2014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Date Placeholder 3"/>
          <p:cNvSpPr>
            <a:spLocks noGrp="1"/>
          </p:cNvSpPr>
          <p:nvPr>
            <p:ph type="dt" sz="half" idx="10"/>
          </p:nvPr>
        </p:nvSpPr>
        <p:spPr/>
        <p:txBody>
          <a:bodyPr/>
          <a:lstStyle/>
          <a:p>
            <a:fld id="{646D1D54-0397-41F7-8731-89EA4199780D}" type="datetimeFigureOut">
              <a:rPr lang="en-US" smtClean="0"/>
              <a:t>9/24/2014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9C23AF-91A8-4FF6-AA45-59DAE6354E7D}"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5" name="Date Placeholder 4"/>
          <p:cNvSpPr>
            <a:spLocks noGrp="1"/>
          </p:cNvSpPr>
          <p:nvPr>
            <p:ph type="dt" sz="half" idx="10"/>
          </p:nvPr>
        </p:nvSpPr>
        <p:spPr/>
        <p:txBody>
          <a:bodyPr/>
          <a:lstStyle/>
          <a:p>
            <a:fld id="{646D1D54-0397-41F7-8731-89EA4199780D}" type="datetimeFigureOut">
              <a:rPr lang="en-US" smtClean="0"/>
              <a:t>9/24/2014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7" name="Date Placeholder 6"/>
          <p:cNvSpPr>
            <a:spLocks noGrp="1"/>
          </p:cNvSpPr>
          <p:nvPr>
            <p:ph type="dt" sz="half" idx="10"/>
          </p:nvPr>
        </p:nvSpPr>
        <p:spPr/>
        <p:txBody>
          <a:bodyPr/>
          <a:lstStyle/>
          <a:p>
            <a:fld id="{646D1D54-0397-41F7-8731-89EA4199780D}" type="datetimeFigureOut">
              <a:rPr lang="en-US" smtClean="0"/>
              <a:t>9/24/2014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09C23AF-91A8-4FF6-AA45-59DAE6354E7D}"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Date Placeholder 2"/>
          <p:cNvSpPr>
            <a:spLocks noGrp="1"/>
          </p:cNvSpPr>
          <p:nvPr>
            <p:ph type="dt" sz="half" idx="10"/>
          </p:nvPr>
        </p:nvSpPr>
        <p:spPr/>
        <p:txBody>
          <a:bodyPr/>
          <a:lstStyle/>
          <a:p>
            <a:fld id="{646D1D54-0397-41F7-8731-89EA4199780D}" type="datetimeFigureOut">
              <a:rPr lang="en-US" smtClean="0"/>
              <a:t>9/24/2014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D1D54-0397-41F7-8731-89EA4199780D}" type="datetimeFigureOut">
              <a:rPr lang="en-US" smtClean="0"/>
              <a:t>9/24/2014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th-TH" smtClean="0"/>
              <a:t>คลิกเพื่อแก้ไขลักษณะชื่อเรื่องต้นแบบ</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Date Placeholder 4"/>
          <p:cNvSpPr>
            <a:spLocks noGrp="1"/>
          </p:cNvSpPr>
          <p:nvPr>
            <p:ph type="dt" sz="half" idx="10"/>
          </p:nvPr>
        </p:nvSpPr>
        <p:spPr/>
        <p:txBody>
          <a:bodyPr/>
          <a:lstStyle/>
          <a:p>
            <a:fld id="{646D1D54-0397-41F7-8731-89EA4199780D}" type="datetimeFigureOut">
              <a:rPr lang="en-US" smtClean="0"/>
              <a:t>9/24/2014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9C23AF-91A8-4FF6-AA45-59DAE6354E7D}"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th-TH" smtClean="0"/>
              <a:t>คลิกเพื่อแก้ไขลักษณะชื่อเรื่องต้นแบบ</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h-TH" smtClean="0"/>
              <a:t>คลิกไอคอนเพื่อเพิ่มรูปภาพ</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Date Placeholder 4"/>
          <p:cNvSpPr>
            <a:spLocks noGrp="1"/>
          </p:cNvSpPr>
          <p:nvPr>
            <p:ph type="dt" sz="half" idx="10"/>
          </p:nvPr>
        </p:nvSpPr>
        <p:spPr/>
        <p:txBody>
          <a:bodyPr/>
          <a:lstStyle/>
          <a:p>
            <a:fld id="{646D1D54-0397-41F7-8731-89EA4199780D}" type="datetimeFigureOut">
              <a:rPr lang="en-US" smtClean="0"/>
              <a:t>9/24/2014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Vertical Text Placeholder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646D1D54-0397-41F7-8731-89EA4199780D}" type="datetimeFigureOut">
              <a:rPr lang="en-US" smtClean="0"/>
              <a:t>9/24/2014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th-TH" smtClean="0"/>
              <a:t>คลิกเพื่อแก้ไขลักษณะชื่อเรื่องต้นแบบ</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Date Placeholder 3"/>
          <p:cNvSpPr>
            <a:spLocks noGrp="1"/>
          </p:cNvSpPr>
          <p:nvPr>
            <p:ph type="dt" sz="half" idx="10"/>
          </p:nvPr>
        </p:nvSpPr>
        <p:spPr/>
        <p:txBody>
          <a:bodyPr/>
          <a:lstStyle/>
          <a:p>
            <a:fld id="{646D1D54-0397-41F7-8731-89EA4199780D}" type="datetimeFigureOut">
              <a:rPr lang="en-US" smtClean="0"/>
              <a:t>9/24/2014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646D1D54-0397-41F7-8731-89EA4199780D}" type="datetimeFigureOut">
              <a:rPr lang="en-US" smtClean="0"/>
              <a:t>9/24/2014</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809C23AF-91A8-4FF6-AA45-59DAE6354E7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0"/>
            <a:ext cx="7848600" cy="1012825"/>
          </a:xfrm>
        </p:spPr>
        <p:txBody>
          <a:bodyPr/>
          <a:lstStyle/>
          <a:p>
            <a:r>
              <a:rPr lang="en-US" b="1" dirty="0" smtClean="0"/>
              <a:t>Cash Management</a:t>
            </a:r>
            <a:endParaRPr lang="en-US" b="1" dirty="0"/>
          </a:p>
        </p:txBody>
      </p:sp>
      <p:sp>
        <p:nvSpPr>
          <p:cNvPr id="3" name="Subtitle 2"/>
          <p:cNvSpPr>
            <a:spLocks noGrp="1"/>
          </p:cNvSpPr>
          <p:nvPr>
            <p:ph type="subTitle" idx="1"/>
          </p:nvPr>
        </p:nvSpPr>
        <p:spPr>
          <a:xfrm>
            <a:off x="685800" y="3505200"/>
            <a:ext cx="5257800" cy="1752600"/>
          </a:xfrm>
        </p:spPr>
        <p:txBody>
          <a:bodyPr>
            <a:normAutofit fontScale="70000" lnSpcReduction="20000"/>
          </a:bodyPr>
          <a:lstStyle/>
          <a:p>
            <a:pPr algn="just"/>
            <a:r>
              <a:rPr lang="en-US" dirty="0" err="1" smtClean="0"/>
              <a:t>Jatuporn</a:t>
            </a:r>
            <a:r>
              <a:rPr lang="en-US" dirty="0" smtClean="0"/>
              <a:t>		</a:t>
            </a:r>
            <a:r>
              <a:rPr lang="en-US" dirty="0" err="1" smtClean="0"/>
              <a:t>Jittapirom</a:t>
            </a:r>
            <a:r>
              <a:rPr lang="en-US" dirty="0" smtClean="0"/>
              <a:t>   	5504640326</a:t>
            </a:r>
          </a:p>
          <a:p>
            <a:pPr algn="just"/>
            <a:r>
              <a:rPr lang="en-US" dirty="0" err="1" smtClean="0"/>
              <a:t>Lalipat</a:t>
            </a:r>
            <a:r>
              <a:rPr lang="en-US" dirty="0" smtClean="0"/>
              <a:t> 		</a:t>
            </a:r>
            <a:r>
              <a:rPr lang="en-US" dirty="0" err="1" smtClean="0"/>
              <a:t>Tachapattarawat</a:t>
            </a:r>
            <a:r>
              <a:rPr lang="en-US" dirty="0" smtClean="0"/>
              <a:t> 	5504640607</a:t>
            </a:r>
          </a:p>
          <a:p>
            <a:pPr algn="just"/>
            <a:r>
              <a:rPr lang="en-US" dirty="0" err="1" smtClean="0"/>
              <a:t>Pemika</a:t>
            </a:r>
            <a:r>
              <a:rPr lang="en-US" dirty="0" smtClean="0"/>
              <a:t>		</a:t>
            </a:r>
            <a:r>
              <a:rPr lang="en-US" dirty="0" err="1" smtClean="0"/>
              <a:t>Thitipermpong</a:t>
            </a:r>
            <a:r>
              <a:rPr lang="en-US" dirty="0" smtClean="0"/>
              <a:t> 	5504641084</a:t>
            </a:r>
          </a:p>
          <a:p>
            <a:pPr algn="just"/>
            <a:r>
              <a:rPr lang="en-US" dirty="0" smtClean="0"/>
              <a:t>Sahawut		Aunanant 	5504641514 </a:t>
            </a:r>
          </a:p>
          <a:p>
            <a:pPr algn="just"/>
            <a:r>
              <a:rPr lang="en-US" dirty="0" err="1" smtClean="0"/>
              <a:t>Tanyaporn</a:t>
            </a:r>
            <a:r>
              <a:rPr lang="en-US" dirty="0"/>
              <a:t>	</a:t>
            </a:r>
            <a:r>
              <a:rPr lang="en-US" dirty="0" err="1" smtClean="0"/>
              <a:t>Simasanti</a:t>
            </a:r>
            <a:r>
              <a:rPr lang="en-US" dirty="0" smtClean="0"/>
              <a:t> 	5504641837</a:t>
            </a:r>
          </a:p>
          <a:p>
            <a:pPr algn="just"/>
            <a:r>
              <a:rPr lang="en-US" dirty="0" err="1" smtClean="0"/>
              <a:t>Tirawit</a:t>
            </a:r>
            <a:r>
              <a:rPr lang="en-US" dirty="0" smtClean="0"/>
              <a:t> 		</a:t>
            </a:r>
            <a:r>
              <a:rPr lang="en-US" dirty="0" err="1" smtClean="0"/>
              <a:t>Disphanurat</a:t>
            </a:r>
            <a:r>
              <a:rPr lang="en-US" dirty="0" smtClean="0"/>
              <a:t> 	5504641985</a:t>
            </a:r>
            <a:endParaRPr lang="en-US" dirty="0"/>
          </a:p>
        </p:txBody>
      </p:sp>
    </p:spTree>
    <p:extLst>
      <p:ext uri="{BB962C8B-B14F-4D97-AF65-F5344CB8AC3E}">
        <p14:creationId xmlns:p14="http://schemas.microsoft.com/office/powerpoint/2010/main" val="92966793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Overview</a:t>
            </a:r>
            <a:endParaRPr lang="en-US" b="1" dirty="0"/>
          </a:p>
        </p:txBody>
      </p:sp>
      <p:sp>
        <p:nvSpPr>
          <p:cNvPr id="4" name="Rectangle 3"/>
          <p:cNvSpPr/>
          <p:nvPr/>
        </p:nvSpPr>
        <p:spPr>
          <a:xfrm>
            <a:off x="609600" y="1611085"/>
            <a:ext cx="7620000" cy="4401205"/>
          </a:xfrm>
          <a:prstGeom prst="rect">
            <a:avLst/>
          </a:prstGeom>
        </p:spPr>
        <p:txBody>
          <a:bodyPr wrap="square">
            <a:spAutoFit/>
          </a:bodyPr>
          <a:lstStyle/>
          <a:p>
            <a:pPr marL="457200" indent="-457200">
              <a:buFont typeface="Arial" panose="020B0604020202020204" pitchFamily="34" charset="0"/>
              <a:buChar char="•"/>
            </a:pPr>
            <a:r>
              <a:rPr lang="en-US" sz="2800" dirty="0" smtClean="0"/>
              <a:t>What is Cash </a:t>
            </a:r>
            <a:r>
              <a:rPr lang="en-US" sz="2800" dirty="0"/>
              <a:t>M</a:t>
            </a:r>
            <a:r>
              <a:rPr lang="en-US" sz="2800" dirty="0" smtClean="0"/>
              <a:t>anagement?</a:t>
            </a:r>
          </a:p>
          <a:p>
            <a:pPr marL="457200" indent="-457200">
              <a:buFont typeface="Arial" panose="020B0604020202020204" pitchFamily="34" charset="0"/>
              <a:buChar char="•"/>
            </a:pPr>
            <a:r>
              <a:rPr lang="en-US" sz="2800" dirty="0" smtClean="0"/>
              <a:t>Why it has to be Cash?</a:t>
            </a:r>
          </a:p>
          <a:p>
            <a:pPr marL="457200" indent="-457200">
              <a:buFont typeface="Arial" panose="020B0604020202020204" pitchFamily="34" charset="0"/>
              <a:buChar char="•"/>
            </a:pPr>
            <a:r>
              <a:rPr lang="en-US" sz="2800" dirty="0" smtClean="0"/>
              <a:t>Objective of Cash </a:t>
            </a:r>
            <a:r>
              <a:rPr lang="en-US" sz="2800" dirty="0"/>
              <a:t>M</a:t>
            </a:r>
            <a:r>
              <a:rPr lang="en-US" sz="2800" dirty="0" smtClean="0"/>
              <a:t>anagement</a:t>
            </a:r>
          </a:p>
          <a:p>
            <a:pPr marL="457200" indent="-457200">
              <a:buFont typeface="Arial" panose="020B0604020202020204" pitchFamily="34" charset="0"/>
              <a:buChar char="•"/>
            </a:pPr>
            <a:r>
              <a:rPr lang="en-US" sz="2800" dirty="0" smtClean="0"/>
              <a:t>Types of </a:t>
            </a:r>
            <a:r>
              <a:rPr lang="en-US" sz="2800" dirty="0"/>
              <a:t>C</a:t>
            </a:r>
            <a:r>
              <a:rPr lang="en-US" sz="2800" dirty="0" smtClean="0"/>
              <a:t>ash Management</a:t>
            </a:r>
          </a:p>
          <a:p>
            <a:pPr marL="914400" lvl="1" indent="-457200">
              <a:buFont typeface="Arial" panose="020B0604020202020204" pitchFamily="34" charset="0"/>
              <a:buChar char="•"/>
            </a:pPr>
            <a:r>
              <a:rPr lang="en-US" sz="2800" dirty="0" smtClean="0"/>
              <a:t>Payment Management</a:t>
            </a:r>
          </a:p>
          <a:p>
            <a:pPr marL="914400" lvl="1" indent="-457200">
              <a:buFont typeface="Arial" panose="020B0604020202020204" pitchFamily="34" charset="0"/>
              <a:buChar char="•"/>
            </a:pPr>
            <a:r>
              <a:rPr lang="en-US" sz="2800" dirty="0" smtClean="0"/>
              <a:t>Collection Management</a:t>
            </a:r>
          </a:p>
          <a:p>
            <a:pPr marL="914400" lvl="1" indent="-457200">
              <a:buFont typeface="Arial" panose="020B0604020202020204" pitchFamily="34" charset="0"/>
              <a:buChar char="•"/>
            </a:pPr>
            <a:r>
              <a:rPr lang="en-US" sz="2800" dirty="0" smtClean="0"/>
              <a:t>Liquidity Management</a:t>
            </a:r>
          </a:p>
          <a:p>
            <a:pPr marL="914400" lvl="1" indent="-457200">
              <a:buFont typeface="Arial" panose="020B0604020202020204" pitchFamily="34" charset="0"/>
              <a:buChar char="•"/>
            </a:pPr>
            <a:r>
              <a:rPr lang="en-US" sz="2800" dirty="0" smtClean="0"/>
              <a:t>Electronic Information</a:t>
            </a:r>
          </a:p>
          <a:p>
            <a:pPr marL="914400" lvl="1" indent="-457200">
              <a:buFont typeface="Arial" panose="020B0604020202020204" pitchFamily="34" charset="0"/>
              <a:buChar char="•"/>
            </a:pPr>
            <a:r>
              <a:rPr lang="en-US" sz="2800" dirty="0" smtClean="0"/>
              <a:t>Deposit and Investment Solutions</a:t>
            </a:r>
          </a:p>
          <a:p>
            <a:pPr marL="457200" indent="-457200">
              <a:buFont typeface="Arial" panose="020B0604020202020204" pitchFamily="34" charset="0"/>
              <a:buChar char="•"/>
            </a:pPr>
            <a:r>
              <a:rPr lang="en-US" sz="2800" dirty="0" smtClean="0"/>
              <a:t>Benefits of Cash Management </a:t>
            </a:r>
            <a:r>
              <a:rPr lang="en-US" sz="2800" dirty="0"/>
              <a:t>S</a:t>
            </a:r>
            <a:r>
              <a:rPr lang="en-US" sz="2800" dirty="0" smtClean="0"/>
              <a:t>ervice</a:t>
            </a:r>
          </a:p>
        </p:txBody>
      </p:sp>
    </p:spTree>
    <p:extLst>
      <p:ext uri="{BB962C8B-B14F-4D97-AF65-F5344CB8AC3E}">
        <p14:creationId xmlns:p14="http://schemas.microsoft.com/office/powerpoint/2010/main" val="50219492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What is Cash Management?</a:t>
            </a:r>
            <a:endParaRPr lang="en-US" b="1" dirty="0"/>
          </a:p>
        </p:txBody>
      </p:sp>
      <p:sp>
        <p:nvSpPr>
          <p:cNvPr id="3" name="TextBox 2"/>
          <p:cNvSpPr txBox="1"/>
          <p:nvPr/>
        </p:nvSpPr>
        <p:spPr>
          <a:xfrm>
            <a:off x="990600" y="1676400"/>
            <a:ext cx="7543800" cy="2246769"/>
          </a:xfrm>
          <a:prstGeom prst="rect">
            <a:avLst/>
          </a:prstGeom>
          <a:noFill/>
        </p:spPr>
        <p:txBody>
          <a:bodyPr wrap="square" rtlCol="0">
            <a:spAutoFit/>
          </a:bodyPr>
          <a:lstStyle/>
          <a:p>
            <a:r>
              <a:rPr lang="en-US" sz="2800" dirty="0" smtClean="0"/>
              <a:t>Cash management is the service by the banks to facilitate their customers in assuring predictability in the cash flows of the customers by helping them adjust their balance sheets.</a:t>
            </a:r>
            <a:endParaRPr lang="en-US" sz="2800"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812" y="4744046"/>
            <a:ext cx="4905375" cy="2124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8525744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10026">
            <a:off x="3863074" y="3217031"/>
            <a:ext cx="4827341" cy="3620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b="1" dirty="0" smtClean="0"/>
              <a:t>Why it has to be Cash?</a:t>
            </a:r>
            <a:endParaRPr lang="en-US" b="1" dirty="0"/>
          </a:p>
        </p:txBody>
      </p:sp>
      <p:sp>
        <p:nvSpPr>
          <p:cNvPr id="3" name="Rectangle 2"/>
          <p:cNvSpPr/>
          <p:nvPr/>
        </p:nvSpPr>
        <p:spPr>
          <a:xfrm>
            <a:off x="762000" y="1981199"/>
            <a:ext cx="4572000" cy="1815882"/>
          </a:xfrm>
          <a:prstGeom prst="rect">
            <a:avLst/>
          </a:prstGeom>
        </p:spPr>
        <p:txBody>
          <a:bodyPr>
            <a:spAutoFit/>
          </a:bodyPr>
          <a:lstStyle/>
          <a:p>
            <a:pPr marL="285750" indent="-285750">
              <a:buFont typeface="Arial" panose="020B0604020202020204" pitchFamily="34" charset="0"/>
              <a:buChar char="•"/>
            </a:pPr>
            <a:r>
              <a:rPr lang="en-US" sz="2800" dirty="0" smtClean="0"/>
              <a:t>Transaction Motive</a:t>
            </a:r>
          </a:p>
          <a:p>
            <a:pPr marL="285750" indent="-285750">
              <a:buFont typeface="Arial" panose="020B0604020202020204" pitchFamily="34" charset="0"/>
              <a:buChar char="•"/>
            </a:pPr>
            <a:r>
              <a:rPr lang="en-US" sz="2800" dirty="0" smtClean="0"/>
              <a:t>Precautionary Motive</a:t>
            </a:r>
            <a:endParaRPr lang="en-US" sz="2800" dirty="0"/>
          </a:p>
          <a:p>
            <a:pPr marL="285750" indent="-285750">
              <a:buFont typeface="Arial" panose="020B0604020202020204" pitchFamily="34" charset="0"/>
              <a:buChar char="•"/>
            </a:pPr>
            <a:r>
              <a:rPr lang="en-US" sz="2800" dirty="0" smtClean="0"/>
              <a:t>Speculative Motive</a:t>
            </a:r>
            <a:endParaRPr lang="en-US" sz="2800" dirty="0"/>
          </a:p>
          <a:p>
            <a:pPr marL="285750" indent="-285750">
              <a:buFont typeface="Arial" panose="020B0604020202020204" pitchFamily="34" charset="0"/>
              <a:buChar char="•"/>
            </a:pPr>
            <a:r>
              <a:rPr lang="en-US" sz="2800" dirty="0" smtClean="0"/>
              <a:t>Compensating Motive</a:t>
            </a:r>
          </a:p>
        </p:txBody>
      </p:sp>
    </p:spTree>
    <p:extLst>
      <p:ext uri="{BB962C8B-B14F-4D97-AF65-F5344CB8AC3E}">
        <p14:creationId xmlns:p14="http://schemas.microsoft.com/office/powerpoint/2010/main" val="22481432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Objective of Cash Management</a:t>
            </a:r>
            <a:endParaRPr lang="en-US" b="1" dirty="0"/>
          </a:p>
        </p:txBody>
      </p:sp>
      <p:sp>
        <p:nvSpPr>
          <p:cNvPr id="4" name="Rectangle 3"/>
          <p:cNvSpPr/>
          <p:nvPr/>
        </p:nvSpPr>
        <p:spPr>
          <a:xfrm>
            <a:off x="838200" y="1747519"/>
            <a:ext cx="7162800" cy="3108543"/>
          </a:xfrm>
          <a:prstGeom prst="rect">
            <a:avLst/>
          </a:prstGeom>
        </p:spPr>
        <p:txBody>
          <a:bodyPr wrap="square">
            <a:spAutoFit/>
          </a:bodyPr>
          <a:lstStyle/>
          <a:p>
            <a:pPr marL="285750" indent="-285750">
              <a:buFont typeface="Arial" panose="020B0604020202020204" pitchFamily="34" charset="0"/>
              <a:buChar char="•"/>
            </a:pPr>
            <a:r>
              <a:rPr lang="en-US" sz="2800" dirty="0" smtClean="0"/>
              <a:t>To avoid insolvency </a:t>
            </a:r>
          </a:p>
          <a:p>
            <a:pPr marL="285750" indent="-285750">
              <a:buFont typeface="Arial" panose="020B0604020202020204" pitchFamily="34" charset="0"/>
              <a:buChar char="•"/>
            </a:pPr>
            <a:r>
              <a:rPr lang="en-US" sz="2800" dirty="0" smtClean="0"/>
              <a:t>To reduce days in account receivable </a:t>
            </a:r>
          </a:p>
          <a:p>
            <a:pPr marL="285750" indent="-285750">
              <a:buFont typeface="Arial" panose="020B0604020202020204" pitchFamily="34" charset="0"/>
              <a:buChar char="•"/>
            </a:pPr>
            <a:r>
              <a:rPr lang="en-US" sz="2800" dirty="0" smtClean="0"/>
              <a:t>To increase collecting rates </a:t>
            </a:r>
          </a:p>
          <a:p>
            <a:pPr marL="285750" indent="-285750">
              <a:buFont typeface="Arial" panose="020B0604020202020204" pitchFamily="34" charset="0"/>
              <a:buChar char="•"/>
            </a:pPr>
            <a:r>
              <a:rPr lang="en-US" sz="2800" dirty="0" smtClean="0"/>
              <a:t>To select appropriate short-term investment vehicles </a:t>
            </a:r>
          </a:p>
          <a:p>
            <a:pPr marL="285750" indent="-285750">
              <a:buFont typeface="Arial" panose="020B0604020202020204" pitchFamily="34" charset="0"/>
              <a:buChar char="•"/>
            </a:pPr>
            <a:r>
              <a:rPr lang="en-US" sz="2800" dirty="0" smtClean="0"/>
              <a:t>To increase days cash on hand to improve a company's overall financial profitability </a:t>
            </a:r>
            <a:endParaRPr lang="en-US" sz="2800" dirty="0"/>
          </a:p>
        </p:txBody>
      </p:sp>
    </p:spTree>
    <p:extLst>
      <p:ext uri="{BB962C8B-B14F-4D97-AF65-F5344CB8AC3E}">
        <p14:creationId xmlns:p14="http://schemas.microsoft.com/office/powerpoint/2010/main" val="286241283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Benefits of Cash Management Service</a:t>
            </a:r>
            <a:endParaRPr lang="en-US" b="1" dirty="0"/>
          </a:p>
        </p:txBody>
      </p:sp>
      <p:sp>
        <p:nvSpPr>
          <p:cNvPr id="4" name="Rectangle 3"/>
          <p:cNvSpPr/>
          <p:nvPr/>
        </p:nvSpPr>
        <p:spPr>
          <a:xfrm>
            <a:off x="762000" y="1905000"/>
            <a:ext cx="7162800" cy="3970318"/>
          </a:xfrm>
          <a:prstGeom prst="rect">
            <a:avLst/>
          </a:prstGeom>
        </p:spPr>
        <p:txBody>
          <a:bodyPr wrap="square">
            <a:spAutoFit/>
          </a:bodyPr>
          <a:lstStyle/>
          <a:p>
            <a:pPr marL="285750" indent="-285750">
              <a:buFont typeface="Arial" panose="020B0604020202020204" pitchFamily="34" charset="0"/>
              <a:buChar char="•"/>
            </a:pPr>
            <a:r>
              <a:rPr lang="en-US" sz="2800" dirty="0"/>
              <a:t>Assured </a:t>
            </a:r>
            <a:r>
              <a:rPr lang="en-US" sz="2800" dirty="0" smtClean="0"/>
              <a:t>credit : Availability </a:t>
            </a:r>
            <a:r>
              <a:rPr lang="en-US" sz="2800" dirty="0"/>
              <a:t>of cleared funds </a:t>
            </a:r>
            <a:r>
              <a:rPr lang="en-US" sz="2800" dirty="0" smtClean="0"/>
              <a:t>variable</a:t>
            </a:r>
          </a:p>
          <a:p>
            <a:endParaRPr lang="en-US" sz="2800" dirty="0"/>
          </a:p>
          <a:p>
            <a:pPr marL="285750" indent="-285750">
              <a:buFont typeface="Arial" panose="020B0604020202020204" pitchFamily="34" charset="0"/>
              <a:buChar char="•"/>
            </a:pPr>
            <a:r>
              <a:rPr lang="en-US" sz="2800" dirty="0"/>
              <a:t>Pooling of funds </a:t>
            </a:r>
            <a:r>
              <a:rPr lang="en-US" sz="2800" dirty="0" smtClean="0"/>
              <a:t>: Funds </a:t>
            </a:r>
            <a:r>
              <a:rPr lang="en-US" sz="2800" dirty="0"/>
              <a:t>collected and deposited in Central </a:t>
            </a:r>
            <a:r>
              <a:rPr lang="en-US" sz="2800" dirty="0" smtClean="0"/>
              <a:t>Account</a:t>
            </a:r>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r>
              <a:rPr lang="en-US" sz="2800" dirty="0"/>
              <a:t>Control benefits : Corporate to maintain better control over its various Banking and treasury related </a:t>
            </a:r>
            <a:r>
              <a:rPr lang="en-US" sz="2800" dirty="0" smtClean="0"/>
              <a:t>activities</a:t>
            </a:r>
            <a:endParaRPr lang="en-US" sz="2800" dirty="0"/>
          </a:p>
        </p:txBody>
      </p:sp>
    </p:spTree>
    <p:extLst>
      <p:ext uri="{BB962C8B-B14F-4D97-AF65-F5344CB8AC3E}">
        <p14:creationId xmlns:p14="http://schemas.microsoft.com/office/powerpoint/2010/main" val="367309367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Types of Cash Management</a:t>
            </a:r>
            <a:endParaRPr lang="en-US" b="1" dirty="0"/>
          </a:p>
        </p:txBody>
      </p:sp>
      <p:sp>
        <p:nvSpPr>
          <p:cNvPr id="4" name="Rectangle 3"/>
          <p:cNvSpPr/>
          <p:nvPr/>
        </p:nvSpPr>
        <p:spPr>
          <a:xfrm>
            <a:off x="762000" y="1828799"/>
            <a:ext cx="7162800" cy="2246769"/>
          </a:xfrm>
          <a:prstGeom prst="rect">
            <a:avLst/>
          </a:prstGeom>
        </p:spPr>
        <p:txBody>
          <a:bodyPr wrap="square">
            <a:spAutoFit/>
          </a:bodyPr>
          <a:lstStyle/>
          <a:p>
            <a:pPr marL="285750" indent="-285750">
              <a:buFont typeface="Arial" panose="020B0604020202020204" pitchFamily="34" charset="0"/>
              <a:buChar char="•"/>
            </a:pPr>
            <a:r>
              <a:rPr lang="en-US" sz="2800" dirty="0"/>
              <a:t>Payment </a:t>
            </a:r>
            <a:r>
              <a:rPr lang="en-US" sz="2800" dirty="0" smtClean="0"/>
              <a:t>Management</a:t>
            </a:r>
          </a:p>
          <a:p>
            <a:pPr marL="285750" indent="-285750">
              <a:buFont typeface="Arial" panose="020B0604020202020204" pitchFamily="34" charset="0"/>
              <a:buChar char="•"/>
            </a:pPr>
            <a:r>
              <a:rPr lang="en-US" sz="2800" dirty="0"/>
              <a:t>Collection </a:t>
            </a:r>
            <a:r>
              <a:rPr lang="en-US" sz="2800" dirty="0" smtClean="0"/>
              <a:t>management</a:t>
            </a:r>
            <a:endParaRPr lang="en-US" sz="2800" dirty="0"/>
          </a:p>
          <a:p>
            <a:pPr marL="285750" indent="-285750">
              <a:buFont typeface="Arial" panose="020B0604020202020204" pitchFamily="34" charset="0"/>
              <a:buChar char="•"/>
            </a:pPr>
            <a:r>
              <a:rPr lang="en-US" sz="2800" dirty="0"/>
              <a:t>Liquidity </a:t>
            </a:r>
            <a:r>
              <a:rPr lang="en-US" sz="2800" dirty="0" smtClean="0"/>
              <a:t>Management</a:t>
            </a:r>
          </a:p>
          <a:p>
            <a:pPr marL="285750" indent="-285750">
              <a:buFont typeface="Arial" panose="020B0604020202020204" pitchFamily="34" charset="0"/>
              <a:buChar char="•"/>
            </a:pPr>
            <a:r>
              <a:rPr lang="en-US" sz="2800" dirty="0" smtClean="0"/>
              <a:t>Electronic Information</a:t>
            </a:r>
            <a:endParaRPr lang="en-US" sz="2800" dirty="0"/>
          </a:p>
          <a:p>
            <a:pPr marL="285750" indent="-285750">
              <a:buFont typeface="Arial" panose="020B0604020202020204" pitchFamily="34" charset="0"/>
              <a:buChar char="•"/>
            </a:pPr>
            <a:r>
              <a:rPr lang="en-US" sz="2800" dirty="0"/>
              <a:t>Deposit and </a:t>
            </a:r>
            <a:r>
              <a:rPr lang="en-US" sz="2800" dirty="0" smtClean="0"/>
              <a:t>Investment Solutions</a:t>
            </a:r>
            <a:endParaRPr lang="en-US" sz="2800" dirty="0"/>
          </a:p>
        </p:txBody>
      </p:sp>
    </p:spTree>
    <p:extLst>
      <p:ext uri="{BB962C8B-B14F-4D97-AF65-F5344CB8AC3E}">
        <p14:creationId xmlns:p14="http://schemas.microsoft.com/office/powerpoint/2010/main" val="381229059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Payment Management</a:t>
            </a:r>
            <a:endParaRPr lang="en-US" b="1" dirty="0"/>
          </a:p>
        </p:txBody>
      </p:sp>
      <p:pic>
        <p:nvPicPr>
          <p:cNvPr id="4" name="Content Placeholder 3" descr="http://www2.bot.or.th/psservices/cash.pdf - Internet Explorer"/>
          <p:cNvPicPr>
            <a:picLocks noGrp="1" noChangeAspect="1"/>
          </p:cNvPicPr>
          <p:nvPr>
            <p:ph idx="1"/>
          </p:nvPr>
        </p:nvPicPr>
        <p:blipFill rotWithShape="1">
          <a:blip r:embed="rId2">
            <a:extLst>
              <a:ext uri="{28A0092B-C50C-407E-A947-70E740481C1C}">
                <a14:useLocalDpi xmlns:a14="http://schemas.microsoft.com/office/drawing/2010/main" val="0"/>
              </a:ext>
            </a:extLst>
          </a:blip>
          <a:srcRect l="25396" t="25870" r="26588" b="11418"/>
          <a:stretch/>
        </p:blipFill>
        <p:spPr>
          <a:xfrm>
            <a:off x="1447800" y="1404549"/>
            <a:ext cx="6324600" cy="4477745"/>
          </a:xfrm>
        </p:spPr>
      </p:pic>
      <p:grpSp>
        <p:nvGrpSpPr>
          <p:cNvPr id="12" name="Group 11"/>
          <p:cNvGrpSpPr/>
          <p:nvPr/>
        </p:nvGrpSpPr>
        <p:grpSpPr>
          <a:xfrm>
            <a:off x="1905000" y="2191375"/>
            <a:ext cx="5486400" cy="3638124"/>
            <a:chOff x="2057400" y="2158425"/>
            <a:chExt cx="5486400" cy="3638124"/>
          </a:xfrm>
        </p:grpSpPr>
        <p:sp>
          <p:nvSpPr>
            <p:cNvPr id="5" name="TextBox 4"/>
            <p:cNvSpPr txBox="1"/>
            <p:nvPr/>
          </p:nvSpPr>
          <p:spPr>
            <a:xfrm>
              <a:off x="2133601" y="3120280"/>
              <a:ext cx="1143000" cy="584775"/>
            </a:xfrm>
            <a:prstGeom prst="rect">
              <a:avLst/>
            </a:prstGeom>
            <a:solidFill>
              <a:schemeClr val="bg1"/>
            </a:solidFill>
          </p:spPr>
          <p:txBody>
            <a:bodyPr wrap="square" rtlCol="0">
              <a:spAutoFit/>
            </a:bodyPr>
            <a:lstStyle/>
            <a:p>
              <a:pPr algn="ctr"/>
              <a:r>
                <a:rPr lang="en-US" sz="1600" b="1" dirty="0" smtClean="0">
                  <a:solidFill>
                    <a:srgbClr val="00B050"/>
                  </a:solidFill>
                </a:rPr>
                <a:t>Banking Service</a:t>
              </a:r>
              <a:endParaRPr lang="en-US" sz="1600" b="1" dirty="0">
                <a:solidFill>
                  <a:srgbClr val="00B050"/>
                </a:solidFill>
              </a:endParaRPr>
            </a:p>
          </p:txBody>
        </p:sp>
        <p:sp>
          <p:nvSpPr>
            <p:cNvPr id="6" name="TextBox 5"/>
            <p:cNvSpPr txBox="1"/>
            <p:nvPr/>
          </p:nvSpPr>
          <p:spPr>
            <a:xfrm>
              <a:off x="3048000" y="3604736"/>
              <a:ext cx="2743200" cy="830997"/>
            </a:xfrm>
            <a:prstGeom prst="rect">
              <a:avLst/>
            </a:prstGeom>
            <a:solidFill>
              <a:schemeClr val="bg1"/>
            </a:solidFill>
          </p:spPr>
          <p:txBody>
            <a:bodyPr wrap="square" rtlCol="0">
              <a:spAutoFit/>
            </a:bodyPr>
            <a:lstStyle/>
            <a:p>
              <a:r>
                <a:rPr lang="en-US" sz="1600" b="1" dirty="0" smtClean="0"/>
                <a:t>Transfer information of issuing cheque</a:t>
              </a:r>
              <a:r>
                <a:rPr lang="en-US" sz="1600" b="1" dirty="0"/>
                <a:t> </a:t>
              </a:r>
              <a:r>
                <a:rPr lang="en-US" sz="1600" b="1" dirty="0" smtClean="0"/>
                <a:t>(Payee’s name, amount of money, etc.)</a:t>
              </a:r>
              <a:endParaRPr lang="en-US" sz="1600" b="1" dirty="0"/>
            </a:p>
          </p:txBody>
        </p:sp>
        <p:sp>
          <p:nvSpPr>
            <p:cNvPr id="7" name="TextBox 6"/>
            <p:cNvSpPr txBox="1"/>
            <p:nvPr/>
          </p:nvSpPr>
          <p:spPr>
            <a:xfrm>
              <a:off x="3429000" y="2158425"/>
              <a:ext cx="1524000" cy="584775"/>
            </a:xfrm>
            <a:prstGeom prst="rect">
              <a:avLst/>
            </a:prstGeom>
            <a:solidFill>
              <a:schemeClr val="bg1"/>
            </a:solidFill>
          </p:spPr>
          <p:txBody>
            <a:bodyPr wrap="square" rtlCol="0">
              <a:spAutoFit/>
            </a:bodyPr>
            <a:lstStyle/>
            <a:p>
              <a:pPr algn="ctr"/>
              <a:r>
                <a:rPr lang="en-US" sz="1600" b="1" dirty="0" smtClean="0"/>
                <a:t>Order for money transfer</a:t>
              </a:r>
              <a:endParaRPr lang="en-US" sz="1600" b="1" dirty="0"/>
            </a:p>
          </p:txBody>
        </p:sp>
        <p:sp>
          <p:nvSpPr>
            <p:cNvPr id="8" name="TextBox 7"/>
            <p:cNvSpPr txBox="1"/>
            <p:nvPr/>
          </p:nvSpPr>
          <p:spPr>
            <a:xfrm>
              <a:off x="2057400" y="5211774"/>
              <a:ext cx="1524000" cy="584775"/>
            </a:xfrm>
            <a:prstGeom prst="rect">
              <a:avLst/>
            </a:prstGeom>
            <a:solidFill>
              <a:schemeClr val="bg1"/>
            </a:solidFill>
          </p:spPr>
          <p:txBody>
            <a:bodyPr wrap="square" rtlCol="0">
              <a:spAutoFit/>
            </a:bodyPr>
            <a:lstStyle/>
            <a:p>
              <a:pPr algn="ctr"/>
              <a:r>
                <a:rPr lang="en-US" sz="1600" b="1" dirty="0" smtClean="0">
                  <a:solidFill>
                    <a:srgbClr val="00B050"/>
                  </a:solidFill>
                </a:rPr>
                <a:t>Large Organization</a:t>
              </a:r>
              <a:endParaRPr lang="en-US" sz="1600" b="1" dirty="0">
                <a:solidFill>
                  <a:srgbClr val="00B050"/>
                </a:solidFill>
              </a:endParaRPr>
            </a:p>
          </p:txBody>
        </p:sp>
        <p:sp>
          <p:nvSpPr>
            <p:cNvPr id="9" name="TextBox 8"/>
            <p:cNvSpPr txBox="1"/>
            <p:nvPr/>
          </p:nvSpPr>
          <p:spPr>
            <a:xfrm>
              <a:off x="5226062" y="3287486"/>
              <a:ext cx="2317738" cy="338554"/>
            </a:xfrm>
            <a:prstGeom prst="rect">
              <a:avLst/>
            </a:prstGeom>
            <a:solidFill>
              <a:schemeClr val="bg1"/>
            </a:solidFill>
          </p:spPr>
          <p:txBody>
            <a:bodyPr wrap="square" rtlCol="0">
              <a:spAutoFit/>
            </a:bodyPr>
            <a:lstStyle/>
            <a:p>
              <a:pPr algn="ctr"/>
              <a:r>
                <a:rPr lang="en-US" sz="1600" b="1" dirty="0" smtClean="0">
                  <a:solidFill>
                    <a:srgbClr val="00B050"/>
                  </a:solidFill>
                </a:rPr>
                <a:t>Payee’s Bank</a:t>
              </a:r>
              <a:endParaRPr lang="en-US" sz="1600" b="1" dirty="0">
                <a:solidFill>
                  <a:srgbClr val="00B050"/>
                </a:solidFill>
              </a:endParaRPr>
            </a:p>
          </p:txBody>
        </p:sp>
        <p:sp>
          <p:nvSpPr>
            <p:cNvPr id="10" name="TextBox 9"/>
            <p:cNvSpPr txBox="1"/>
            <p:nvPr/>
          </p:nvSpPr>
          <p:spPr>
            <a:xfrm>
              <a:off x="5791200" y="5183528"/>
              <a:ext cx="1022532" cy="338554"/>
            </a:xfrm>
            <a:prstGeom prst="rect">
              <a:avLst/>
            </a:prstGeom>
            <a:solidFill>
              <a:schemeClr val="bg1"/>
            </a:solidFill>
          </p:spPr>
          <p:txBody>
            <a:bodyPr wrap="square" rtlCol="0">
              <a:spAutoFit/>
            </a:bodyPr>
            <a:lstStyle/>
            <a:p>
              <a:pPr algn="ctr"/>
              <a:r>
                <a:rPr lang="en-US" sz="1600" b="1" dirty="0" smtClean="0">
                  <a:solidFill>
                    <a:srgbClr val="00B050"/>
                  </a:solidFill>
                </a:rPr>
                <a:t>Payee</a:t>
              </a:r>
              <a:endParaRPr lang="en-US" sz="1600" b="1" dirty="0">
                <a:solidFill>
                  <a:srgbClr val="00B050"/>
                </a:solidFill>
              </a:endParaRPr>
            </a:p>
          </p:txBody>
        </p:sp>
      </p:grpSp>
      <p:sp>
        <p:nvSpPr>
          <p:cNvPr id="13" name="TextBox 12"/>
          <p:cNvSpPr txBox="1"/>
          <p:nvPr/>
        </p:nvSpPr>
        <p:spPr>
          <a:xfrm>
            <a:off x="1029541" y="6096000"/>
            <a:ext cx="7021383" cy="369332"/>
          </a:xfrm>
          <a:prstGeom prst="rect">
            <a:avLst/>
          </a:prstGeom>
          <a:noFill/>
        </p:spPr>
        <p:txBody>
          <a:bodyPr wrap="square" rtlCol="0">
            <a:spAutoFit/>
          </a:bodyPr>
          <a:lstStyle/>
          <a:p>
            <a:pPr algn="ctr"/>
            <a:r>
              <a:rPr lang="en-US" b="1" i="1" dirty="0" smtClean="0"/>
              <a:t>Service for any payment</a:t>
            </a:r>
            <a:endParaRPr lang="en-US" b="1" i="1" dirty="0"/>
          </a:p>
        </p:txBody>
      </p:sp>
    </p:spTree>
    <p:extLst>
      <p:ext uri="{BB962C8B-B14F-4D97-AF65-F5344CB8AC3E}">
        <p14:creationId xmlns:p14="http://schemas.microsoft.com/office/powerpoint/2010/main" val="58857842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Payment Management</a:t>
            </a:r>
            <a:endParaRPr lang="en-US" b="1" dirty="0"/>
          </a:p>
        </p:txBody>
      </p:sp>
      <p:sp>
        <p:nvSpPr>
          <p:cNvPr id="3" name="Content Placeholder 2"/>
          <p:cNvSpPr>
            <a:spLocks noGrp="1"/>
          </p:cNvSpPr>
          <p:nvPr>
            <p:ph idx="1"/>
          </p:nvPr>
        </p:nvSpPr>
        <p:spPr/>
        <p:txBody>
          <a:bodyPr>
            <a:normAutofit/>
          </a:bodyPr>
          <a:lstStyle/>
          <a:p>
            <a:pPr marL="0" indent="0">
              <a:buNone/>
            </a:pPr>
            <a:r>
              <a:rPr lang="en-US" sz="3000" b="1" dirty="0" smtClean="0"/>
              <a:t>Payroll</a:t>
            </a:r>
          </a:p>
          <a:p>
            <a:pPr marL="0" indent="0">
              <a:buNone/>
            </a:pPr>
            <a:r>
              <a:rPr lang="en-US" sz="3000" b="1" dirty="0"/>
              <a:t>	</a:t>
            </a:r>
            <a:r>
              <a:rPr lang="en-US" sz="2200" dirty="0" smtClean="0"/>
              <a:t>Banks will pay salaries to employees by transferring money to employee’s deposit account automatically  on time</a:t>
            </a:r>
          </a:p>
          <a:p>
            <a:pPr marL="400050" lvl="1" indent="0">
              <a:buNone/>
            </a:pPr>
            <a:endParaRPr lang="en-US" sz="2200" b="1" dirty="0" smtClean="0"/>
          </a:p>
          <a:p>
            <a:pPr marL="0" indent="0">
              <a:buNone/>
            </a:pPr>
            <a:r>
              <a:rPr lang="en-US" sz="2500" b="1" dirty="0" smtClean="0"/>
              <a:t>Requirement:</a:t>
            </a:r>
            <a:endParaRPr lang="en-US" sz="2500" dirty="0" smtClean="0"/>
          </a:p>
          <a:p>
            <a:pPr marL="457200" indent="-457200">
              <a:buFont typeface="+mj-lt"/>
              <a:buAutoNum type="arabicPeriod"/>
            </a:pPr>
            <a:r>
              <a:rPr lang="en-US" sz="2200" dirty="0" smtClean="0"/>
              <a:t>Application Form</a:t>
            </a:r>
          </a:p>
          <a:p>
            <a:pPr marL="457200" indent="-457200">
              <a:buFont typeface="+mj-lt"/>
              <a:buAutoNum type="arabicPeriod"/>
            </a:pPr>
            <a:r>
              <a:rPr lang="en-US" sz="2200" dirty="0" smtClean="0"/>
              <a:t>Copy of commercial registration issued within the last 3 months</a:t>
            </a:r>
            <a:endParaRPr lang="en-US" sz="2200" dirty="0"/>
          </a:p>
          <a:p>
            <a:pPr marL="457200" indent="-457200">
              <a:buFont typeface="+mj-lt"/>
              <a:buAutoNum type="arabicPeriod"/>
            </a:pPr>
            <a:r>
              <a:rPr lang="en-US" sz="2200" dirty="0" smtClean="0"/>
              <a:t>Copy of national ID card of the director of the business</a:t>
            </a:r>
            <a:endParaRPr lang="en-US" sz="2200" dirty="0"/>
          </a:p>
        </p:txBody>
      </p:sp>
    </p:spTree>
    <p:extLst>
      <p:ext uri="{BB962C8B-B14F-4D97-AF65-F5344CB8AC3E}">
        <p14:creationId xmlns:p14="http://schemas.microsoft.com/office/powerpoint/2010/main" val="38547560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Payment Management</a:t>
            </a:r>
            <a:endParaRPr lang="en-US" b="1" dirty="0"/>
          </a:p>
        </p:txBody>
      </p:sp>
      <p:sp>
        <p:nvSpPr>
          <p:cNvPr id="3" name="Content Placeholder 2"/>
          <p:cNvSpPr>
            <a:spLocks noGrp="1"/>
          </p:cNvSpPr>
          <p:nvPr>
            <p:ph idx="1"/>
          </p:nvPr>
        </p:nvSpPr>
        <p:spPr/>
        <p:txBody>
          <a:bodyPr>
            <a:normAutofit/>
          </a:bodyPr>
          <a:lstStyle/>
          <a:p>
            <a:pPr marL="0" indent="0">
              <a:buNone/>
            </a:pPr>
            <a:r>
              <a:rPr lang="en-US" sz="3000" b="1" dirty="0"/>
              <a:t>	</a:t>
            </a:r>
            <a:endParaRPr lang="en-US" sz="22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029" y="1676400"/>
            <a:ext cx="2688771" cy="1409287"/>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3582203" y="1687286"/>
            <a:ext cx="2131994" cy="1246495"/>
          </a:xfrm>
          <a:prstGeom prst="rect">
            <a:avLst/>
          </a:prstGeom>
          <a:noFill/>
        </p:spPr>
        <p:txBody>
          <a:bodyPr wrap="none" rtlCol="0">
            <a:spAutoFit/>
          </a:bodyPr>
          <a:lstStyle/>
          <a:p>
            <a:r>
              <a:rPr lang="en-US" sz="2500" b="1" dirty="0" smtClean="0"/>
              <a:t>K-Payroll from</a:t>
            </a:r>
            <a:br>
              <a:rPr lang="en-US" sz="2500" b="1" dirty="0" smtClean="0"/>
            </a:br>
            <a:r>
              <a:rPr lang="en-US" sz="2500" b="1" dirty="0" err="1" smtClean="0"/>
              <a:t>Kasikorn</a:t>
            </a:r>
            <a:r>
              <a:rPr lang="en-US" sz="2500" b="1" dirty="0" smtClean="0"/>
              <a:t> Bank </a:t>
            </a:r>
            <a:br>
              <a:rPr lang="en-US" sz="2500" b="1" dirty="0" smtClean="0"/>
            </a:br>
            <a:endParaRPr lang="en-US" sz="2500" b="1"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00" y="2819401"/>
            <a:ext cx="2407301" cy="1811208"/>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3582203" y="3103184"/>
            <a:ext cx="2513798" cy="861774"/>
          </a:xfrm>
          <a:prstGeom prst="rect">
            <a:avLst/>
          </a:prstGeom>
          <a:noFill/>
        </p:spPr>
        <p:txBody>
          <a:bodyPr wrap="square" rtlCol="0">
            <a:spAutoFit/>
          </a:bodyPr>
          <a:lstStyle/>
          <a:p>
            <a:r>
              <a:rPr lang="en-US" sz="2500" b="1" dirty="0" smtClean="0"/>
              <a:t>Payroll service </a:t>
            </a:r>
            <a:br>
              <a:rPr lang="en-US" sz="2500" b="1" dirty="0" smtClean="0"/>
            </a:br>
            <a:r>
              <a:rPr lang="en-US" sz="2500" b="1" dirty="0" smtClean="0"/>
              <a:t>from KTB Bank</a:t>
            </a:r>
            <a:endParaRPr lang="en-US" sz="2500" b="1" dirty="0"/>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1062" y="4114800"/>
            <a:ext cx="2616679" cy="1981200"/>
          </a:xfrm>
          <a:prstGeom prst="rect">
            <a:avLst/>
          </a:prstGeom>
          <a:ln>
            <a:noFill/>
          </a:ln>
          <a:effectLst>
            <a:outerShdw blurRad="292100" dist="139700" dir="2700000" algn="tl" rotWithShape="0">
              <a:srgbClr val="333333">
                <a:alpha val="65000"/>
              </a:srgbClr>
            </a:outerShdw>
          </a:effectLst>
        </p:spPr>
      </p:pic>
      <p:sp>
        <p:nvSpPr>
          <p:cNvPr id="9" name="TextBox 8"/>
          <p:cNvSpPr txBox="1"/>
          <p:nvPr/>
        </p:nvSpPr>
        <p:spPr>
          <a:xfrm>
            <a:off x="3886200" y="4953000"/>
            <a:ext cx="2945550" cy="769441"/>
          </a:xfrm>
          <a:prstGeom prst="rect">
            <a:avLst/>
          </a:prstGeom>
          <a:noFill/>
        </p:spPr>
        <p:txBody>
          <a:bodyPr wrap="none" rtlCol="0">
            <a:spAutoFit/>
          </a:bodyPr>
          <a:lstStyle/>
          <a:p>
            <a:r>
              <a:rPr lang="en-US" sz="2200" b="1" dirty="0" smtClean="0"/>
              <a:t>Payroll Package service </a:t>
            </a:r>
            <a:br>
              <a:rPr lang="en-US" sz="2200" b="1" dirty="0" smtClean="0"/>
            </a:br>
            <a:r>
              <a:rPr lang="en-US" sz="2200" b="1" dirty="0" smtClean="0"/>
              <a:t>from Bank of </a:t>
            </a:r>
            <a:r>
              <a:rPr lang="en-US" sz="2200" b="1" dirty="0" err="1" smtClean="0"/>
              <a:t>Ayudhya</a:t>
            </a:r>
            <a:endParaRPr lang="en-US" sz="2200" b="1" dirty="0"/>
          </a:p>
        </p:txBody>
      </p:sp>
    </p:spTree>
    <p:extLst>
      <p:ext uri="{BB962C8B-B14F-4D97-AF65-F5344CB8AC3E}">
        <p14:creationId xmlns:p14="http://schemas.microsoft.com/office/powerpoint/2010/main" val="2220164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US" b="1" dirty="0" smtClean="0"/>
              <a:t>Payment Management</a:t>
            </a:r>
            <a:endParaRPr lang="en-US" b="1" dirty="0"/>
          </a:p>
        </p:txBody>
      </p:sp>
      <p:sp>
        <p:nvSpPr>
          <p:cNvPr id="3" name="Content Placeholder 2"/>
          <p:cNvSpPr>
            <a:spLocks noGrp="1"/>
          </p:cNvSpPr>
          <p:nvPr>
            <p:ph idx="1"/>
          </p:nvPr>
        </p:nvSpPr>
        <p:spPr/>
        <p:txBody>
          <a:bodyPr>
            <a:normAutofit/>
          </a:bodyPr>
          <a:lstStyle/>
          <a:p>
            <a:pPr marL="0" indent="0">
              <a:buNone/>
            </a:pPr>
            <a:r>
              <a:rPr lang="en-US" sz="3000" b="1" dirty="0" smtClean="0"/>
              <a:t>Third Party Funds Transfer</a:t>
            </a:r>
            <a:r>
              <a:rPr lang="en-US" sz="2200" b="1" dirty="0" smtClean="0"/>
              <a:t/>
            </a:r>
            <a:br>
              <a:rPr lang="en-US" sz="2200" b="1" dirty="0" smtClean="0"/>
            </a:br>
            <a:r>
              <a:rPr lang="en-US" sz="2200" b="1" dirty="0" smtClean="0"/>
              <a:t>	</a:t>
            </a:r>
            <a:r>
              <a:rPr lang="en-US" sz="2200" dirty="0" smtClean="0"/>
              <a:t>Bank will pay trading partner or the beneficiary that have deposit account with the serviced bank. The bank will credit the payee’s account instantly </a:t>
            </a:r>
            <a:br>
              <a:rPr lang="en-US" sz="2200" dirty="0" smtClean="0"/>
            </a:br>
            <a:endParaRPr lang="en-US" sz="2200" dirty="0" smtClean="0"/>
          </a:p>
          <a:p>
            <a:pPr marL="0" indent="0">
              <a:buNone/>
            </a:pPr>
            <a:r>
              <a:rPr lang="en-US" sz="2500" b="1" dirty="0" smtClean="0"/>
              <a:t>Requirement: </a:t>
            </a:r>
          </a:p>
          <a:p>
            <a:pPr marL="457200" indent="-457200">
              <a:buFont typeface="+mj-lt"/>
              <a:buAutoNum type="arabicPeriod"/>
            </a:pPr>
            <a:r>
              <a:rPr lang="en-US" sz="2200" dirty="0" smtClean="0"/>
              <a:t>Application Form</a:t>
            </a:r>
          </a:p>
          <a:p>
            <a:pPr marL="457200" indent="-457200">
              <a:buFont typeface="+mj-lt"/>
              <a:buAutoNum type="arabicPeriod"/>
            </a:pPr>
            <a:r>
              <a:rPr lang="en-US" sz="2200" dirty="0" smtClean="0"/>
              <a:t>ID Card copy</a:t>
            </a:r>
          </a:p>
          <a:p>
            <a:pPr marL="457200" indent="-457200">
              <a:buFont typeface="+mj-lt"/>
              <a:buAutoNum type="arabicPeriod"/>
            </a:pPr>
            <a:r>
              <a:rPr lang="en-US" sz="2200" dirty="0" smtClean="0"/>
              <a:t>Company’s Affidavit / License</a:t>
            </a:r>
          </a:p>
          <a:p>
            <a:pPr marL="457200" indent="-457200">
              <a:buFont typeface="+mj-lt"/>
              <a:buAutoNum type="arabicPeriod"/>
            </a:pPr>
            <a:endParaRPr lang="en-US" sz="2200" dirty="0"/>
          </a:p>
        </p:txBody>
      </p:sp>
    </p:spTree>
    <p:extLst>
      <p:ext uri="{BB962C8B-B14F-4D97-AF65-F5344CB8AC3E}">
        <p14:creationId xmlns:p14="http://schemas.microsoft.com/office/powerpoint/2010/main" val="27719763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US" b="1" dirty="0" smtClean="0"/>
              <a:t>Payment Management</a:t>
            </a:r>
            <a:endParaRPr lang="en-US" b="1"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3400" y="1600200"/>
            <a:ext cx="5181600" cy="4522124"/>
          </a:xfrm>
        </p:spPr>
      </p:pic>
      <p:sp>
        <p:nvSpPr>
          <p:cNvPr id="6" name="TextBox 5"/>
          <p:cNvSpPr txBox="1"/>
          <p:nvPr/>
        </p:nvSpPr>
        <p:spPr>
          <a:xfrm>
            <a:off x="5788126" y="2438400"/>
            <a:ext cx="3203474" cy="923330"/>
          </a:xfrm>
          <a:prstGeom prst="rect">
            <a:avLst/>
          </a:prstGeom>
          <a:noFill/>
        </p:spPr>
        <p:txBody>
          <a:bodyPr wrap="square" rtlCol="0">
            <a:spAutoFit/>
          </a:bodyPr>
          <a:lstStyle/>
          <a:p>
            <a:r>
              <a:rPr lang="en-US" b="1" dirty="0" smtClean="0"/>
              <a:t>Third Party Funds Transfer </a:t>
            </a:r>
            <a:br>
              <a:rPr lang="en-US" b="1" dirty="0" smtClean="0"/>
            </a:br>
            <a:r>
              <a:rPr lang="en-US" b="1" dirty="0" smtClean="0"/>
              <a:t>service from DBS Bank, Singapore</a:t>
            </a:r>
            <a:endParaRPr lang="en-US" b="1" dirty="0"/>
          </a:p>
        </p:txBody>
      </p:sp>
    </p:spTree>
    <p:extLst>
      <p:ext uri="{BB962C8B-B14F-4D97-AF65-F5344CB8AC3E}">
        <p14:creationId xmlns:p14="http://schemas.microsoft.com/office/powerpoint/2010/main" val="669216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1215216" y="826764"/>
            <a:ext cx="7021383" cy="4969785"/>
            <a:chOff x="1029541" y="826764"/>
            <a:chExt cx="7021383" cy="4969785"/>
          </a:xfrm>
        </p:grpSpPr>
        <p:grpSp>
          <p:nvGrpSpPr>
            <p:cNvPr id="4" name="Group 2"/>
            <p:cNvGrpSpPr>
              <a:grpSpLocks/>
            </p:cNvGrpSpPr>
            <p:nvPr/>
          </p:nvGrpSpPr>
          <p:grpSpPr bwMode="auto">
            <a:xfrm>
              <a:off x="1029541" y="826764"/>
              <a:ext cx="7021383" cy="4832576"/>
              <a:chOff x="2813" y="1663"/>
              <a:chExt cx="6328" cy="4355"/>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3" y="1663"/>
                <a:ext cx="6328" cy="43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3" y="1663"/>
                <a:ext cx="6328" cy="435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0" y="2084"/>
                <a:ext cx="5780" cy="3934"/>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TextBox 4"/>
            <p:cNvSpPr txBox="1"/>
            <p:nvPr/>
          </p:nvSpPr>
          <p:spPr>
            <a:xfrm>
              <a:off x="1947926" y="3176449"/>
              <a:ext cx="1099412" cy="584775"/>
            </a:xfrm>
            <a:prstGeom prst="rect">
              <a:avLst/>
            </a:prstGeom>
            <a:solidFill>
              <a:schemeClr val="bg1"/>
            </a:solidFill>
          </p:spPr>
          <p:txBody>
            <a:bodyPr wrap="square" rtlCol="0">
              <a:spAutoFit/>
            </a:bodyPr>
            <a:lstStyle/>
            <a:p>
              <a:pPr algn="ctr"/>
              <a:r>
                <a:rPr lang="en-US" sz="1600" b="1" dirty="0" smtClean="0">
                  <a:solidFill>
                    <a:srgbClr val="00B050"/>
                  </a:solidFill>
                </a:rPr>
                <a:t>Banking Service</a:t>
              </a:r>
              <a:endParaRPr lang="en-US" sz="1600" b="1" dirty="0">
                <a:solidFill>
                  <a:srgbClr val="00B050"/>
                </a:solidFill>
              </a:endParaRPr>
            </a:p>
          </p:txBody>
        </p:sp>
        <p:sp>
          <p:nvSpPr>
            <p:cNvPr id="12" name="TextBox 11"/>
            <p:cNvSpPr txBox="1"/>
            <p:nvPr/>
          </p:nvSpPr>
          <p:spPr>
            <a:xfrm>
              <a:off x="2774661" y="3758021"/>
              <a:ext cx="1499713" cy="523142"/>
            </a:xfrm>
            <a:prstGeom prst="rect">
              <a:avLst/>
            </a:prstGeom>
            <a:solidFill>
              <a:schemeClr val="bg1"/>
            </a:solidFill>
          </p:spPr>
          <p:txBody>
            <a:bodyPr wrap="square" rtlCol="0">
              <a:spAutoFit/>
            </a:bodyPr>
            <a:lstStyle/>
            <a:p>
              <a:pPr algn="ctr"/>
              <a:r>
                <a:rPr lang="en-US" sz="1600" b="1" dirty="0" smtClean="0"/>
                <a:t>Send order for collection</a:t>
              </a:r>
              <a:endParaRPr lang="en-US" sz="1600" b="1" dirty="0"/>
            </a:p>
          </p:txBody>
        </p:sp>
        <p:sp>
          <p:nvSpPr>
            <p:cNvPr id="13" name="TextBox 12"/>
            <p:cNvSpPr txBox="1"/>
            <p:nvPr/>
          </p:nvSpPr>
          <p:spPr>
            <a:xfrm>
              <a:off x="3125244" y="2190139"/>
              <a:ext cx="1326599" cy="523142"/>
            </a:xfrm>
            <a:prstGeom prst="rect">
              <a:avLst/>
            </a:prstGeom>
            <a:solidFill>
              <a:schemeClr val="bg1"/>
            </a:solidFill>
          </p:spPr>
          <p:txBody>
            <a:bodyPr wrap="square" rtlCol="0">
              <a:spAutoFit/>
            </a:bodyPr>
            <a:lstStyle/>
            <a:p>
              <a:pPr algn="ctr"/>
              <a:r>
                <a:rPr lang="en-US" sz="1600" b="1" dirty="0" smtClean="0"/>
                <a:t>Send order for collection</a:t>
              </a:r>
              <a:endParaRPr lang="en-US" sz="1600" b="1" dirty="0"/>
            </a:p>
          </p:txBody>
        </p:sp>
        <p:sp>
          <p:nvSpPr>
            <p:cNvPr id="14" name="TextBox 13"/>
            <p:cNvSpPr txBox="1"/>
            <p:nvPr/>
          </p:nvSpPr>
          <p:spPr>
            <a:xfrm>
              <a:off x="1752600" y="5211774"/>
              <a:ext cx="1524000" cy="584775"/>
            </a:xfrm>
            <a:prstGeom prst="rect">
              <a:avLst/>
            </a:prstGeom>
            <a:solidFill>
              <a:schemeClr val="bg1"/>
            </a:solidFill>
          </p:spPr>
          <p:txBody>
            <a:bodyPr wrap="square" rtlCol="0">
              <a:spAutoFit/>
            </a:bodyPr>
            <a:lstStyle/>
            <a:p>
              <a:pPr algn="ctr"/>
              <a:r>
                <a:rPr lang="en-US" sz="1600" b="1" dirty="0" smtClean="0">
                  <a:solidFill>
                    <a:srgbClr val="00B050"/>
                  </a:solidFill>
                </a:rPr>
                <a:t>Large Organization</a:t>
              </a:r>
              <a:endParaRPr lang="en-US" sz="1600" b="1" dirty="0">
                <a:solidFill>
                  <a:srgbClr val="00B050"/>
                </a:solidFill>
              </a:endParaRPr>
            </a:p>
          </p:txBody>
        </p:sp>
        <p:sp>
          <p:nvSpPr>
            <p:cNvPr id="16" name="TextBox 15"/>
            <p:cNvSpPr txBox="1"/>
            <p:nvPr/>
          </p:nvSpPr>
          <p:spPr>
            <a:xfrm>
              <a:off x="4839201" y="3396719"/>
              <a:ext cx="2317738" cy="302872"/>
            </a:xfrm>
            <a:prstGeom prst="rect">
              <a:avLst/>
            </a:prstGeom>
            <a:solidFill>
              <a:schemeClr val="bg1"/>
            </a:solidFill>
          </p:spPr>
          <p:txBody>
            <a:bodyPr wrap="square" rtlCol="0">
              <a:spAutoFit/>
            </a:bodyPr>
            <a:lstStyle/>
            <a:p>
              <a:pPr algn="ctr"/>
              <a:r>
                <a:rPr lang="en-US" sz="1600" b="1" dirty="0" smtClean="0">
                  <a:solidFill>
                    <a:srgbClr val="00B050"/>
                  </a:solidFill>
                </a:rPr>
                <a:t>Payer’s Bank</a:t>
              </a:r>
              <a:endParaRPr lang="en-US" sz="1600" b="1" dirty="0">
                <a:solidFill>
                  <a:srgbClr val="00B050"/>
                </a:solidFill>
              </a:endParaRPr>
            </a:p>
          </p:txBody>
        </p:sp>
        <p:sp>
          <p:nvSpPr>
            <p:cNvPr id="17" name="TextBox 16"/>
            <p:cNvSpPr txBox="1"/>
            <p:nvPr/>
          </p:nvSpPr>
          <p:spPr>
            <a:xfrm>
              <a:off x="5501412" y="5211774"/>
              <a:ext cx="1022532" cy="302872"/>
            </a:xfrm>
            <a:prstGeom prst="rect">
              <a:avLst/>
            </a:prstGeom>
            <a:solidFill>
              <a:schemeClr val="bg1"/>
            </a:solidFill>
          </p:spPr>
          <p:txBody>
            <a:bodyPr wrap="square" rtlCol="0">
              <a:spAutoFit/>
            </a:bodyPr>
            <a:lstStyle/>
            <a:p>
              <a:pPr algn="ctr"/>
              <a:r>
                <a:rPr lang="en-US" sz="1600" b="1" dirty="0" smtClean="0">
                  <a:solidFill>
                    <a:srgbClr val="00B050"/>
                  </a:solidFill>
                </a:rPr>
                <a:t>Payer</a:t>
              </a:r>
              <a:endParaRPr lang="en-US" sz="1600" b="1" dirty="0">
                <a:solidFill>
                  <a:srgbClr val="00B050"/>
                </a:solidFill>
              </a:endParaRPr>
            </a:p>
          </p:txBody>
        </p:sp>
        <p:sp>
          <p:nvSpPr>
            <p:cNvPr id="18" name="TextBox 17"/>
            <p:cNvSpPr txBox="1"/>
            <p:nvPr/>
          </p:nvSpPr>
          <p:spPr>
            <a:xfrm>
              <a:off x="6275659" y="3758021"/>
              <a:ext cx="1441283" cy="523142"/>
            </a:xfrm>
            <a:prstGeom prst="rect">
              <a:avLst/>
            </a:prstGeom>
            <a:solidFill>
              <a:schemeClr val="bg1"/>
            </a:solidFill>
          </p:spPr>
          <p:txBody>
            <a:bodyPr wrap="square" rtlCol="0">
              <a:spAutoFit/>
            </a:bodyPr>
            <a:lstStyle/>
            <a:p>
              <a:pPr algn="ctr"/>
              <a:r>
                <a:rPr lang="en-US" sz="1600" b="1" dirty="0" smtClean="0"/>
                <a:t>Debit to payer’s account</a:t>
              </a:r>
              <a:endParaRPr lang="en-US" sz="1600" b="1" dirty="0"/>
            </a:p>
          </p:txBody>
        </p:sp>
      </p:grpSp>
      <p:sp>
        <p:nvSpPr>
          <p:cNvPr id="2" name="Title 1"/>
          <p:cNvSpPr>
            <a:spLocks noGrp="1"/>
          </p:cNvSpPr>
          <p:nvPr>
            <p:ph type="title"/>
          </p:nvPr>
        </p:nvSpPr>
        <p:spPr/>
        <p:txBody>
          <a:bodyPr/>
          <a:lstStyle/>
          <a:p>
            <a:r>
              <a:rPr lang="en-US" b="1" dirty="0" smtClean="0"/>
              <a:t>Collection Management</a:t>
            </a:r>
            <a:endParaRPr lang="en-US" b="1" dirty="0"/>
          </a:p>
        </p:txBody>
      </p:sp>
      <p:sp>
        <p:nvSpPr>
          <p:cNvPr id="8" name="TextBox 7"/>
          <p:cNvSpPr txBox="1"/>
          <p:nvPr/>
        </p:nvSpPr>
        <p:spPr>
          <a:xfrm>
            <a:off x="1029541" y="6096000"/>
            <a:ext cx="7021383" cy="369332"/>
          </a:xfrm>
          <a:prstGeom prst="rect">
            <a:avLst/>
          </a:prstGeom>
          <a:noFill/>
        </p:spPr>
        <p:txBody>
          <a:bodyPr wrap="square" rtlCol="0">
            <a:spAutoFit/>
          </a:bodyPr>
          <a:lstStyle/>
          <a:p>
            <a:pPr algn="ctr"/>
            <a:r>
              <a:rPr lang="en-US" b="1" i="1" dirty="0" smtClean="0"/>
              <a:t>Service for any receivable</a:t>
            </a:r>
            <a:endParaRPr lang="en-US" b="1" i="1" dirty="0"/>
          </a:p>
        </p:txBody>
      </p:sp>
    </p:spTree>
    <p:extLst>
      <p:ext uri="{BB962C8B-B14F-4D97-AF65-F5344CB8AC3E}">
        <p14:creationId xmlns:p14="http://schemas.microsoft.com/office/powerpoint/2010/main" val="142996089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Collection Management </a:t>
            </a:r>
            <a:endParaRPr lang="en-US" b="1" dirty="0"/>
          </a:p>
        </p:txBody>
      </p:sp>
      <p:sp>
        <p:nvSpPr>
          <p:cNvPr id="3" name="Content Placeholder 2"/>
          <p:cNvSpPr>
            <a:spLocks noGrp="1"/>
          </p:cNvSpPr>
          <p:nvPr>
            <p:ph idx="1"/>
          </p:nvPr>
        </p:nvSpPr>
        <p:spPr/>
        <p:txBody>
          <a:bodyPr>
            <a:normAutofit/>
          </a:bodyPr>
          <a:lstStyle/>
          <a:p>
            <a:pPr marL="0" indent="0">
              <a:buNone/>
            </a:pPr>
            <a:r>
              <a:rPr lang="en-US" sz="3000" b="1" dirty="0" smtClean="0"/>
              <a:t>Bill Payment</a:t>
            </a:r>
          </a:p>
          <a:p>
            <a:pPr marL="0" indent="0">
              <a:buNone/>
            </a:pPr>
            <a:r>
              <a:rPr lang="en-US" sz="3000" b="1" dirty="0"/>
              <a:t>	</a:t>
            </a:r>
            <a:r>
              <a:rPr lang="en-US" sz="2200" dirty="0" smtClean="0"/>
              <a:t>Bank will accept the bill payments from the customers for the company via numerous channels. The company can set criteria for collection such as start and stop date of transaction etc. For instance, paying tuition fees.</a:t>
            </a:r>
          </a:p>
          <a:p>
            <a:pPr marL="0" indent="0">
              <a:buNone/>
            </a:pPr>
            <a:endParaRPr lang="en-US" sz="2200" b="1" dirty="0"/>
          </a:p>
          <a:p>
            <a:pPr marL="0" indent="0">
              <a:buNone/>
            </a:pPr>
            <a:r>
              <a:rPr lang="en-US" sz="2200" b="1" dirty="0" smtClean="0"/>
              <a:t>Requirement:</a:t>
            </a:r>
          </a:p>
          <a:p>
            <a:pPr marL="457200" indent="-457200">
              <a:buFont typeface="+mj-lt"/>
              <a:buAutoNum type="arabicPeriod"/>
            </a:pPr>
            <a:r>
              <a:rPr lang="en-US" sz="2200" dirty="0" smtClean="0"/>
              <a:t>Bill payment service application form</a:t>
            </a:r>
          </a:p>
          <a:p>
            <a:pPr marL="457200" indent="-457200">
              <a:buFont typeface="+mj-lt"/>
              <a:buAutoNum type="arabicPeriod"/>
            </a:pPr>
            <a:r>
              <a:rPr lang="en-US" sz="2200" dirty="0" smtClean="0"/>
              <a:t>Copy of the instrument for the establishment or license of establishment </a:t>
            </a:r>
            <a:endParaRPr lang="en-US" sz="2200" dirty="0" smtClean="0"/>
          </a:p>
          <a:p>
            <a:pPr marL="457200" indent="-457200">
              <a:buFont typeface="+mj-lt"/>
              <a:buAutoNum type="arabicPeriod"/>
            </a:pPr>
            <a:r>
              <a:rPr lang="en-US" sz="2200"/>
              <a:t>C</a:t>
            </a:r>
            <a:r>
              <a:rPr lang="en-US" sz="2200" smtClean="0"/>
              <a:t>opy </a:t>
            </a:r>
            <a:r>
              <a:rPr lang="en-US" sz="2200" dirty="0" smtClean="0"/>
              <a:t>of ID card</a:t>
            </a:r>
          </a:p>
          <a:p>
            <a:pPr marL="457200" indent="-457200">
              <a:buFont typeface="+mj-lt"/>
              <a:buAutoNum type="arabicPeriod"/>
            </a:pPr>
            <a:r>
              <a:rPr lang="en-US" sz="2200" dirty="0" smtClean="0"/>
              <a:t>Deposit account under the service bank</a:t>
            </a:r>
            <a:endParaRPr lang="en-US" sz="3000" dirty="0"/>
          </a:p>
        </p:txBody>
      </p:sp>
    </p:spTree>
    <p:extLst>
      <p:ext uri="{BB962C8B-B14F-4D97-AF65-F5344CB8AC3E}">
        <p14:creationId xmlns:p14="http://schemas.microsoft.com/office/powerpoint/2010/main" val="36406663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Collection Management </a:t>
            </a:r>
            <a:endParaRPr lang="en-US" b="1"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62000" y="1295400"/>
            <a:ext cx="3733800" cy="5144121"/>
          </a:xfrm>
          <a:ln>
            <a:solidFill>
              <a:schemeClr val="tx1"/>
            </a:solidFill>
          </a:ln>
        </p:spPr>
      </p:pic>
      <p:sp>
        <p:nvSpPr>
          <p:cNvPr id="6" name="TextBox 5"/>
          <p:cNvSpPr txBox="1"/>
          <p:nvPr/>
        </p:nvSpPr>
        <p:spPr>
          <a:xfrm>
            <a:off x="4648200" y="2137317"/>
            <a:ext cx="4191000" cy="1246495"/>
          </a:xfrm>
          <a:prstGeom prst="rect">
            <a:avLst/>
          </a:prstGeom>
          <a:noFill/>
        </p:spPr>
        <p:txBody>
          <a:bodyPr wrap="square" rtlCol="0">
            <a:spAutoFit/>
          </a:bodyPr>
          <a:lstStyle/>
          <a:p>
            <a:r>
              <a:rPr lang="en-US" sz="2500" b="1" dirty="0" err="1" smtClean="0"/>
              <a:t>Thammasat’s</a:t>
            </a:r>
            <a:r>
              <a:rPr lang="en-US" sz="2500" b="1" dirty="0" smtClean="0"/>
              <a:t> Payment </a:t>
            </a:r>
            <a:br>
              <a:rPr lang="en-US" sz="2500" b="1" dirty="0" smtClean="0"/>
            </a:br>
            <a:r>
              <a:rPr lang="en-US" sz="2500" b="1" dirty="0" smtClean="0"/>
              <a:t>Slip for Application Submission</a:t>
            </a:r>
            <a:endParaRPr lang="en-US" sz="2500" b="1" dirty="0"/>
          </a:p>
        </p:txBody>
      </p:sp>
    </p:spTree>
    <p:extLst>
      <p:ext uri="{BB962C8B-B14F-4D97-AF65-F5344CB8AC3E}">
        <p14:creationId xmlns:p14="http://schemas.microsoft.com/office/powerpoint/2010/main" val="16293016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US" b="1" dirty="0" smtClean="0"/>
              <a:t>Collection Management </a:t>
            </a:r>
            <a:endParaRPr lang="en-US" b="1" dirty="0"/>
          </a:p>
        </p:txBody>
      </p:sp>
      <p:sp>
        <p:nvSpPr>
          <p:cNvPr id="3" name="Content Placeholder 2"/>
          <p:cNvSpPr>
            <a:spLocks noGrp="1"/>
          </p:cNvSpPr>
          <p:nvPr>
            <p:ph idx="1"/>
          </p:nvPr>
        </p:nvSpPr>
        <p:spPr/>
        <p:txBody>
          <a:bodyPr>
            <a:noAutofit/>
          </a:bodyPr>
          <a:lstStyle/>
          <a:p>
            <a:pPr marL="0" indent="0">
              <a:buNone/>
            </a:pPr>
            <a:r>
              <a:rPr lang="en-US" sz="3000" b="1" dirty="0" smtClean="0"/>
              <a:t>Direct debit</a:t>
            </a:r>
          </a:p>
          <a:p>
            <a:pPr marL="0" indent="0">
              <a:buNone/>
            </a:pPr>
            <a:r>
              <a:rPr lang="en-US" sz="2200" dirty="0"/>
              <a:t>	</a:t>
            </a:r>
            <a:r>
              <a:rPr lang="en-US" sz="2200" dirty="0" smtClean="0"/>
              <a:t>Bank helps the company to get cash more rapidly by debiting client’s deposit accounts automatically on recurring basic. For example, Phone Bill, Electronic Bill etc.</a:t>
            </a:r>
          </a:p>
          <a:p>
            <a:pPr marL="0" indent="0">
              <a:buNone/>
            </a:pPr>
            <a:endParaRPr lang="en-US" sz="2200" dirty="0"/>
          </a:p>
          <a:p>
            <a:pPr marL="0" indent="0">
              <a:buNone/>
            </a:pPr>
            <a:r>
              <a:rPr lang="en-US" sz="2500" b="1" dirty="0" smtClean="0"/>
              <a:t>Requirement:</a:t>
            </a:r>
          </a:p>
          <a:p>
            <a:pPr marL="457200" indent="-457200">
              <a:buFont typeface="+mj-lt"/>
              <a:buAutoNum type="arabicPeriod"/>
            </a:pPr>
            <a:r>
              <a:rPr lang="en-US" sz="2200" dirty="0" smtClean="0"/>
              <a:t>Application Form</a:t>
            </a:r>
          </a:p>
          <a:p>
            <a:pPr marL="457200" indent="-457200">
              <a:buFont typeface="+mj-lt"/>
              <a:buAutoNum type="arabicPeriod"/>
            </a:pPr>
            <a:r>
              <a:rPr lang="en-US" sz="2200" dirty="0" smtClean="0"/>
              <a:t>Copy of license of establishment</a:t>
            </a:r>
          </a:p>
          <a:p>
            <a:pPr marL="457200" indent="-457200">
              <a:buFont typeface="+mj-lt"/>
              <a:buAutoNum type="arabicPeriod"/>
            </a:pPr>
            <a:r>
              <a:rPr lang="en-US" sz="2200" dirty="0" smtClean="0"/>
              <a:t>Copies of national ID cards</a:t>
            </a:r>
            <a:endParaRPr lang="en-US" sz="2200" dirty="0"/>
          </a:p>
          <a:p>
            <a:pPr marL="0" indent="0">
              <a:buNone/>
            </a:pPr>
            <a:r>
              <a:rPr lang="en-US" sz="1500" i="1" dirty="0" smtClean="0"/>
              <a:t>note that company and clients must open account under </a:t>
            </a:r>
            <a:br>
              <a:rPr lang="en-US" sz="1500" i="1" dirty="0" smtClean="0"/>
            </a:br>
            <a:r>
              <a:rPr lang="en-US" sz="1500" i="1" dirty="0" smtClean="0"/>
              <a:t>the serviced bank</a:t>
            </a:r>
          </a:p>
          <a:p>
            <a:pPr marL="0" indent="0">
              <a:buNone/>
            </a:pPr>
            <a:r>
              <a:rPr lang="en-US" sz="2200" dirty="0"/>
              <a:t>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199" y="3762153"/>
            <a:ext cx="3598333" cy="1905000"/>
          </a:xfrm>
          <a:prstGeom prst="rect">
            <a:avLst/>
          </a:prstGeom>
        </p:spPr>
      </p:pic>
    </p:spTree>
    <p:extLst>
      <p:ext uri="{BB962C8B-B14F-4D97-AF65-F5344CB8AC3E}">
        <p14:creationId xmlns:p14="http://schemas.microsoft.com/office/powerpoint/2010/main" val="32832593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US" b="1" dirty="0" smtClean="0"/>
              <a:t>Collection Management </a:t>
            </a:r>
            <a:endParaRPr lang="en-US" b="1"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404257"/>
            <a:ext cx="5086350" cy="5086350"/>
          </a:xfrm>
          <a:prstGeom prst="rect">
            <a:avLst/>
          </a:prstGeom>
        </p:spPr>
      </p:pic>
      <p:sp>
        <p:nvSpPr>
          <p:cNvPr id="7" name="TextBox 6"/>
          <p:cNvSpPr txBox="1"/>
          <p:nvPr/>
        </p:nvSpPr>
        <p:spPr>
          <a:xfrm>
            <a:off x="5682343" y="3352800"/>
            <a:ext cx="3173369" cy="1107996"/>
          </a:xfrm>
          <a:prstGeom prst="rect">
            <a:avLst/>
          </a:prstGeom>
          <a:noFill/>
        </p:spPr>
        <p:txBody>
          <a:bodyPr wrap="none" rtlCol="0">
            <a:spAutoFit/>
          </a:bodyPr>
          <a:lstStyle/>
          <a:p>
            <a:r>
              <a:rPr lang="en-US" sz="2200" b="1" dirty="0" smtClean="0"/>
              <a:t>Direct Debit service from </a:t>
            </a:r>
            <a:br>
              <a:rPr lang="en-US" sz="2200" b="1" dirty="0" smtClean="0"/>
            </a:br>
            <a:r>
              <a:rPr lang="en-US" sz="2200" b="1" dirty="0" err="1" smtClean="0"/>
              <a:t>Nok</a:t>
            </a:r>
            <a:r>
              <a:rPr lang="en-US" sz="2200" b="1" dirty="0" smtClean="0"/>
              <a:t> Air that cooperate</a:t>
            </a:r>
            <a:br>
              <a:rPr lang="en-US" sz="2200" b="1" dirty="0" smtClean="0"/>
            </a:br>
            <a:r>
              <a:rPr lang="en-US" sz="2200" b="1" dirty="0" smtClean="0"/>
              <a:t>with SCB Bank </a:t>
            </a:r>
            <a:endParaRPr lang="en-US" sz="2200" b="1" dirty="0"/>
          </a:p>
        </p:txBody>
      </p:sp>
    </p:spTree>
    <p:extLst>
      <p:ext uri="{BB962C8B-B14F-4D97-AF65-F5344CB8AC3E}">
        <p14:creationId xmlns:p14="http://schemas.microsoft.com/office/powerpoint/2010/main" val="14438610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Liquidity Management</a:t>
            </a:r>
            <a:endParaRPr lang="en-US" b="1" dirty="0"/>
          </a:p>
        </p:txBody>
      </p:sp>
      <p:sp>
        <p:nvSpPr>
          <p:cNvPr id="3" name="Content Placeholder 2"/>
          <p:cNvSpPr>
            <a:spLocks noGrp="1"/>
          </p:cNvSpPr>
          <p:nvPr>
            <p:ph idx="1"/>
          </p:nvPr>
        </p:nvSpPr>
        <p:spPr>
          <a:xfrm>
            <a:off x="609600" y="1588532"/>
            <a:ext cx="8229600" cy="4876800"/>
          </a:xfrm>
        </p:spPr>
        <p:txBody>
          <a:bodyPr>
            <a:normAutofit/>
          </a:bodyPr>
          <a:lstStyle/>
          <a:p>
            <a:pPr marL="0" indent="0">
              <a:buNone/>
            </a:pPr>
            <a:endParaRPr lang="en-US" dirty="0"/>
          </a:p>
          <a:p>
            <a:r>
              <a:rPr lang="en-US" dirty="0" smtClean="0"/>
              <a:t>Helps enhancing the efficiency of the client’s fund by providing accurate reports and maximizing interest returns. The service links all of the client’s bank accounts so that the fund can flow freely in structural manner.</a:t>
            </a:r>
            <a:endParaRPr lang="en-US" dirty="0"/>
          </a:p>
        </p:txBody>
      </p:sp>
      <p:sp>
        <p:nvSpPr>
          <p:cNvPr id="4" name="TextBox 3"/>
          <p:cNvSpPr txBox="1"/>
          <p:nvPr/>
        </p:nvSpPr>
        <p:spPr>
          <a:xfrm>
            <a:off x="1029541" y="6096000"/>
            <a:ext cx="7021383" cy="369332"/>
          </a:xfrm>
          <a:prstGeom prst="rect">
            <a:avLst/>
          </a:prstGeom>
          <a:noFill/>
        </p:spPr>
        <p:txBody>
          <a:bodyPr wrap="square" rtlCol="0">
            <a:spAutoFit/>
          </a:bodyPr>
          <a:lstStyle/>
          <a:p>
            <a:pPr algn="ctr"/>
            <a:r>
              <a:rPr lang="en-US" b="1" i="1" dirty="0" smtClean="0"/>
              <a:t>Service for using money efficiently</a:t>
            </a:r>
            <a:endParaRPr lang="en-US" b="1" i="1" dirty="0"/>
          </a:p>
        </p:txBody>
      </p:sp>
    </p:spTree>
    <p:extLst>
      <p:ext uri="{BB962C8B-B14F-4D97-AF65-F5344CB8AC3E}">
        <p14:creationId xmlns:p14="http://schemas.microsoft.com/office/powerpoint/2010/main" val="148617252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US" b="1" dirty="0" smtClean="0"/>
              <a:t>Liquidity Management </a:t>
            </a:r>
            <a:endParaRPr lang="en-US" b="1" dirty="0"/>
          </a:p>
        </p:txBody>
      </p:sp>
      <p:sp>
        <p:nvSpPr>
          <p:cNvPr id="3" name="Content Placeholder 2"/>
          <p:cNvSpPr>
            <a:spLocks noGrp="1"/>
          </p:cNvSpPr>
          <p:nvPr>
            <p:ph idx="1"/>
          </p:nvPr>
        </p:nvSpPr>
        <p:spPr/>
        <p:txBody>
          <a:bodyPr>
            <a:normAutofit/>
          </a:bodyPr>
          <a:lstStyle/>
          <a:p>
            <a:pPr marL="0" indent="0">
              <a:buNone/>
            </a:pPr>
            <a:r>
              <a:rPr lang="en-US" sz="3000" b="1" dirty="0" smtClean="0"/>
              <a:t>Automatic Funds Transfer </a:t>
            </a:r>
            <a:br>
              <a:rPr lang="en-US" sz="3000" b="1" dirty="0" smtClean="0"/>
            </a:br>
            <a:r>
              <a:rPr lang="en-US" sz="1800" b="1" dirty="0" smtClean="0"/>
              <a:t>service from </a:t>
            </a:r>
            <a:r>
              <a:rPr lang="en-US" sz="1800" b="1" dirty="0" err="1" smtClean="0"/>
              <a:t>Kasikorn</a:t>
            </a:r>
            <a:r>
              <a:rPr lang="en-US" sz="1800" b="1" dirty="0" smtClean="0"/>
              <a:t> Bank</a:t>
            </a:r>
            <a:br>
              <a:rPr lang="en-US" sz="1800" b="1" dirty="0" smtClean="0"/>
            </a:br>
            <a:r>
              <a:rPr lang="en-US" sz="1800" b="1" dirty="0" smtClean="0"/>
              <a:t>	</a:t>
            </a:r>
            <a:r>
              <a:rPr lang="en-US" sz="2200" dirty="0" smtClean="0"/>
              <a:t>Bank helps the company to facilitate accounting management by reducing time and transaction costs</a:t>
            </a:r>
            <a:endParaRPr lang="en-US" sz="3000" b="1" dirty="0"/>
          </a:p>
        </p:txBody>
      </p:sp>
      <p:pic>
        <p:nvPicPr>
          <p:cNvPr id="5" name="Picture 4"/>
          <p:cNvPicPr/>
          <p:nvPr/>
        </p:nvPicPr>
        <p:blipFill rotWithShape="1">
          <a:blip r:embed="rId2"/>
          <a:srcRect l="19231" t="45541" r="35382" b="4559"/>
          <a:stretch/>
        </p:blipFill>
        <p:spPr bwMode="auto">
          <a:xfrm>
            <a:off x="3657600" y="3124200"/>
            <a:ext cx="5340388" cy="330240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400078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Electronic Information</a:t>
            </a:r>
            <a:endParaRPr lang="en-US" b="1" dirty="0"/>
          </a:p>
        </p:txBody>
      </p:sp>
      <p:sp>
        <p:nvSpPr>
          <p:cNvPr id="3" name="Content Placeholder 2"/>
          <p:cNvSpPr>
            <a:spLocks noGrp="1"/>
          </p:cNvSpPr>
          <p:nvPr>
            <p:ph idx="1"/>
          </p:nvPr>
        </p:nvSpPr>
        <p:spPr>
          <a:xfrm>
            <a:off x="571500" y="1610638"/>
            <a:ext cx="8229600" cy="4876800"/>
          </a:xfrm>
        </p:spPr>
        <p:txBody>
          <a:bodyPr>
            <a:normAutofit/>
          </a:bodyPr>
          <a:lstStyle/>
          <a:p>
            <a:r>
              <a:rPr lang="en-US" sz="2400" dirty="0" smtClean="0"/>
              <a:t>This service provides a wide range of services that used to be available only at the bank’s branch via internet. For an instance, the client can access his own bank account information which includes the available balance, financial history, transaction records anywhere and anytime. The client can also make transaction online using electronic information service such as scheduling future dates for payment, fund transfer, and etc.</a:t>
            </a:r>
            <a:endParaRPr lang="en-US" sz="2400" dirty="0"/>
          </a:p>
        </p:txBody>
      </p:sp>
      <p:sp>
        <p:nvSpPr>
          <p:cNvPr id="4" name="TextBox 3"/>
          <p:cNvSpPr txBox="1"/>
          <p:nvPr/>
        </p:nvSpPr>
        <p:spPr>
          <a:xfrm>
            <a:off x="152400" y="6118106"/>
            <a:ext cx="8915400" cy="369332"/>
          </a:xfrm>
          <a:prstGeom prst="rect">
            <a:avLst/>
          </a:prstGeom>
          <a:noFill/>
        </p:spPr>
        <p:txBody>
          <a:bodyPr wrap="square" rtlCol="0">
            <a:spAutoFit/>
          </a:bodyPr>
          <a:lstStyle/>
          <a:p>
            <a:pPr algn="ctr"/>
            <a:r>
              <a:rPr lang="en-US" b="1" i="1" dirty="0" smtClean="0"/>
              <a:t>Provide information of market change and keep track of your finance online</a:t>
            </a:r>
            <a:endParaRPr lang="en-US" b="1" i="1" dirty="0"/>
          </a:p>
        </p:txBody>
      </p:sp>
    </p:spTree>
    <p:extLst>
      <p:ext uri="{BB962C8B-B14F-4D97-AF65-F5344CB8AC3E}">
        <p14:creationId xmlns:p14="http://schemas.microsoft.com/office/powerpoint/2010/main" val="12922893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Electronic Information</a:t>
            </a:r>
            <a:endParaRPr lang="en-US" b="1" dirty="0"/>
          </a:p>
        </p:txBody>
      </p:sp>
      <p:sp>
        <p:nvSpPr>
          <p:cNvPr id="3" name="Content Placeholder 2"/>
          <p:cNvSpPr>
            <a:spLocks noGrp="1"/>
          </p:cNvSpPr>
          <p:nvPr>
            <p:ph idx="1"/>
          </p:nvPr>
        </p:nvSpPr>
        <p:spPr>
          <a:xfrm>
            <a:off x="457201" y="1600200"/>
            <a:ext cx="4038600" cy="4953000"/>
          </a:xfrm>
        </p:spPr>
        <p:txBody>
          <a:bodyPr/>
          <a:lstStyle/>
          <a:p>
            <a:pPr marL="0" indent="0">
              <a:buNone/>
            </a:pPr>
            <a:r>
              <a:rPr lang="en-US" sz="2800" b="1" dirty="0" smtClean="0"/>
              <a:t>K-Payment Plan Services</a:t>
            </a:r>
          </a:p>
          <a:p>
            <a:pPr marL="0" indent="0">
              <a:buNone/>
            </a:pPr>
            <a:r>
              <a:rPr lang="en-US" dirty="0"/>
              <a:t>	</a:t>
            </a:r>
            <a:r>
              <a:rPr lang="en-US" sz="2200" dirty="0" smtClean="0"/>
              <a:t>Bank helps the company to create business payment plan for more collections and saving operation and by providing any online information through via internet.</a:t>
            </a:r>
            <a:endParaRPr lang="en-US" sz="2200" dirty="0"/>
          </a:p>
        </p:txBody>
      </p:sp>
      <p:pic>
        <p:nvPicPr>
          <p:cNvPr id="4" name="Picture 3"/>
          <p:cNvPicPr/>
          <p:nvPr/>
        </p:nvPicPr>
        <p:blipFill rotWithShape="1">
          <a:blip r:embed="rId2"/>
          <a:srcRect l="19390" t="11681" r="35578" b="8547"/>
          <a:stretch/>
        </p:blipFill>
        <p:spPr bwMode="auto">
          <a:xfrm>
            <a:off x="4572000" y="1752600"/>
            <a:ext cx="4419600" cy="4343400"/>
          </a:xfrm>
          <a:prstGeom prst="rect">
            <a:avLst/>
          </a:prstGeom>
          <a:ln>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63539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33002" t="30154" r="32996" b="10541"/>
          <a:stretch/>
        </p:blipFill>
        <p:spPr bwMode="auto">
          <a:xfrm>
            <a:off x="685800" y="395240"/>
            <a:ext cx="3000608" cy="2733065"/>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3"/>
          <a:srcRect l="32765" t="10541" r="33051" b="11979"/>
          <a:stretch/>
        </p:blipFill>
        <p:spPr bwMode="auto">
          <a:xfrm>
            <a:off x="827015" y="3128305"/>
            <a:ext cx="2714634" cy="3570753"/>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4419600" y="1545770"/>
            <a:ext cx="3876702" cy="1015663"/>
          </a:xfrm>
          <a:prstGeom prst="rect">
            <a:avLst/>
          </a:prstGeom>
        </p:spPr>
        <p:txBody>
          <a:bodyPr wrap="none">
            <a:spAutoFit/>
          </a:bodyPr>
          <a:lstStyle/>
          <a:p>
            <a:r>
              <a:rPr lang="en-US" sz="3000" b="1" dirty="0" smtClean="0"/>
              <a:t>TMB M-Banking </a:t>
            </a:r>
            <a:br>
              <a:rPr lang="en-US" sz="3000" b="1" dirty="0" smtClean="0"/>
            </a:br>
            <a:r>
              <a:rPr lang="en-US" sz="3000" b="1" dirty="0" smtClean="0"/>
              <a:t>service from TMB Bank</a:t>
            </a:r>
          </a:p>
        </p:txBody>
      </p:sp>
      <p:sp>
        <p:nvSpPr>
          <p:cNvPr id="8" name="Content Placeholder 2"/>
          <p:cNvSpPr>
            <a:spLocks noGrp="1"/>
          </p:cNvSpPr>
          <p:nvPr>
            <p:ph idx="1"/>
          </p:nvPr>
        </p:nvSpPr>
        <p:spPr>
          <a:xfrm>
            <a:off x="4430486" y="2666999"/>
            <a:ext cx="3657600" cy="3268435"/>
          </a:xfrm>
        </p:spPr>
        <p:txBody>
          <a:bodyPr>
            <a:normAutofit fontScale="40000" lnSpcReduction="20000"/>
          </a:bodyPr>
          <a:lstStyle/>
          <a:p>
            <a:r>
              <a:rPr lang="en-US" sz="4200" dirty="0" smtClean="0"/>
              <a:t>TMB </a:t>
            </a:r>
            <a:r>
              <a:rPr lang="en-US" sz="4200" dirty="0"/>
              <a:t>M-Banking will not charge entrance (application) </a:t>
            </a:r>
            <a:r>
              <a:rPr lang="en-US" sz="4200" dirty="0" smtClean="0"/>
              <a:t>fee. Fee </a:t>
            </a:r>
            <a:r>
              <a:rPr lang="en-US" sz="4200" dirty="0"/>
              <a:t>will be charged upon making transaction for inter-region transfer, inter-bank transfer and bill payment.</a:t>
            </a:r>
          </a:p>
          <a:p>
            <a:r>
              <a:rPr lang="en-US" sz="4200" dirty="0"/>
              <a:t>Internet connection fee (GPRS, Edge) will be charged to customer by a mobile phone operator at the rate set by each operator.</a:t>
            </a:r>
          </a:p>
          <a:p>
            <a:pPr marL="0" indent="0">
              <a:buNone/>
            </a:pPr>
            <a:endParaRPr lang="en-US" dirty="0"/>
          </a:p>
          <a:p>
            <a:pPr marL="0" indent="0">
              <a:buNone/>
            </a:pPr>
            <a:endParaRPr lang="en-US" dirty="0" smtClean="0"/>
          </a:p>
          <a:p>
            <a:pPr marL="0" indent="0">
              <a:buNone/>
            </a:pPr>
            <a:r>
              <a:rPr lang="en-US" dirty="0" smtClean="0"/>
              <a:t> </a:t>
            </a:r>
            <a:endParaRPr lang="en-US" dirty="0"/>
          </a:p>
        </p:txBody>
      </p:sp>
    </p:spTree>
    <p:extLst>
      <p:ext uri="{BB962C8B-B14F-4D97-AF65-F5344CB8AC3E}">
        <p14:creationId xmlns:p14="http://schemas.microsoft.com/office/powerpoint/2010/main" val="19892554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Deposit and Investment Solutions </a:t>
            </a:r>
            <a:endParaRPr lang="en-US" b="1" dirty="0"/>
          </a:p>
        </p:txBody>
      </p:sp>
      <p:sp>
        <p:nvSpPr>
          <p:cNvPr id="3" name="Content Placeholder 2"/>
          <p:cNvSpPr>
            <a:spLocks noGrp="1"/>
          </p:cNvSpPr>
          <p:nvPr>
            <p:ph idx="1"/>
          </p:nvPr>
        </p:nvSpPr>
        <p:spPr>
          <a:xfrm>
            <a:off x="609600" y="1570037"/>
            <a:ext cx="8534400" cy="4525963"/>
          </a:xfrm>
        </p:spPr>
        <p:txBody>
          <a:bodyPr>
            <a:normAutofit/>
          </a:bodyPr>
          <a:lstStyle/>
          <a:p>
            <a:r>
              <a:rPr lang="en-US" dirty="0" smtClean="0"/>
              <a:t>This provides channel for clients to generate additional income from their deposit in terms of interest which is less risky than investing in equity market or etc.</a:t>
            </a:r>
            <a:endParaRPr lang="en-US" dirty="0"/>
          </a:p>
          <a:p>
            <a:r>
              <a:rPr lang="en-US" dirty="0"/>
              <a:t> </a:t>
            </a:r>
            <a:r>
              <a:rPr lang="en-US" dirty="0" smtClean="0"/>
              <a:t>Example: from Kasikorn Bank</a:t>
            </a:r>
            <a:endParaRPr lang="en-US" dirty="0"/>
          </a:p>
          <a:p>
            <a:pPr lvl="1">
              <a:buFont typeface="Arial" panose="020B0604020202020204" pitchFamily="34" charset="0"/>
              <a:buChar char="ᵜ"/>
            </a:pPr>
            <a:r>
              <a:rPr lang="en-US" dirty="0" smtClean="0"/>
              <a:t>Savings </a:t>
            </a:r>
            <a:r>
              <a:rPr lang="en-US" dirty="0"/>
              <a:t>Deposit </a:t>
            </a:r>
            <a:r>
              <a:rPr lang="en-US" dirty="0" smtClean="0"/>
              <a:t>Account</a:t>
            </a:r>
          </a:p>
          <a:p>
            <a:pPr lvl="1">
              <a:buFont typeface="Arial" panose="020B0604020202020204" pitchFamily="34" charset="0"/>
              <a:buChar char="ᵜ"/>
            </a:pPr>
            <a:r>
              <a:rPr lang="en-US" dirty="0" smtClean="0"/>
              <a:t>Special </a:t>
            </a:r>
            <a:r>
              <a:rPr lang="en-US" dirty="0"/>
              <a:t>Saving </a:t>
            </a:r>
            <a:r>
              <a:rPr lang="en-US" dirty="0" smtClean="0"/>
              <a:t>Deposit</a:t>
            </a:r>
            <a:endParaRPr lang="th-TH" dirty="0"/>
          </a:p>
          <a:p>
            <a:pPr lvl="1">
              <a:buFont typeface="Arial" panose="020B0604020202020204" pitchFamily="34" charset="0"/>
              <a:buChar char="ᵜ"/>
            </a:pPr>
            <a:r>
              <a:rPr lang="en-US" dirty="0"/>
              <a:t>Fixed </a:t>
            </a:r>
            <a:r>
              <a:rPr lang="en-US" dirty="0" smtClean="0"/>
              <a:t>Deposit</a:t>
            </a:r>
            <a:endParaRPr lang="th-TH" dirty="0"/>
          </a:p>
          <a:p>
            <a:pPr lvl="1">
              <a:buFont typeface="Arial" panose="020B0604020202020204" pitchFamily="34" charset="0"/>
              <a:buChar char="ᵜ"/>
            </a:pPr>
            <a:r>
              <a:rPr lang="en-US" dirty="0"/>
              <a:t>Current </a:t>
            </a:r>
            <a:r>
              <a:rPr lang="en-US" dirty="0" smtClean="0"/>
              <a:t>Deposit</a:t>
            </a:r>
            <a:endParaRPr lang="th-TH" dirty="0" smtClean="0"/>
          </a:p>
          <a:p>
            <a:pPr lvl="1">
              <a:buFont typeface="Arial" panose="020B0604020202020204" pitchFamily="34" charset="0"/>
              <a:buChar char="ᵜ"/>
            </a:pPr>
            <a:r>
              <a:rPr lang="en-US" dirty="0" smtClean="0"/>
              <a:t>Business Deposit - FCD</a:t>
            </a:r>
            <a:endParaRPr lang="en-US" dirty="0"/>
          </a:p>
        </p:txBody>
      </p:sp>
      <p:sp>
        <p:nvSpPr>
          <p:cNvPr id="4" name="TextBox 3"/>
          <p:cNvSpPr txBox="1"/>
          <p:nvPr/>
        </p:nvSpPr>
        <p:spPr>
          <a:xfrm>
            <a:off x="838201" y="6096000"/>
            <a:ext cx="7696200" cy="369332"/>
          </a:xfrm>
          <a:prstGeom prst="rect">
            <a:avLst/>
          </a:prstGeom>
          <a:noFill/>
        </p:spPr>
        <p:txBody>
          <a:bodyPr wrap="square" rtlCol="0">
            <a:spAutoFit/>
          </a:bodyPr>
          <a:lstStyle/>
          <a:p>
            <a:pPr algn="ctr"/>
            <a:r>
              <a:rPr lang="en-US" b="1" i="1" dirty="0" smtClean="0"/>
              <a:t>Help managing business finance with a number of deposit service</a:t>
            </a:r>
            <a:endParaRPr lang="en-US" b="1" i="1" dirty="0"/>
          </a:p>
        </p:txBody>
      </p:sp>
    </p:spTree>
    <p:extLst>
      <p:ext uri="{BB962C8B-B14F-4D97-AF65-F5344CB8AC3E}">
        <p14:creationId xmlns:p14="http://schemas.microsoft.com/office/powerpoint/2010/main" val="427338539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Deposit and Investment Solutions</a:t>
            </a:r>
            <a:endParaRPr lang="en-US" b="1" dirty="0"/>
          </a:p>
        </p:txBody>
      </p:sp>
      <p:sp>
        <p:nvSpPr>
          <p:cNvPr id="3" name="Content Placeholder 2"/>
          <p:cNvSpPr>
            <a:spLocks noGrp="1"/>
          </p:cNvSpPr>
          <p:nvPr>
            <p:ph idx="1"/>
          </p:nvPr>
        </p:nvSpPr>
        <p:spPr>
          <a:xfrm>
            <a:off x="457200" y="1600200"/>
            <a:ext cx="3581400" cy="4525963"/>
          </a:xfrm>
        </p:spPr>
        <p:txBody>
          <a:bodyPr/>
          <a:lstStyle/>
          <a:p>
            <a:pPr marL="0" indent="0">
              <a:buNone/>
            </a:pPr>
            <a:r>
              <a:rPr lang="en-US" b="1" dirty="0" smtClean="0"/>
              <a:t>K-B/E Investment </a:t>
            </a:r>
            <a:r>
              <a:rPr lang="en-US" sz="2200" b="1" dirty="0" smtClean="0"/>
              <a:t>service from </a:t>
            </a:r>
            <a:r>
              <a:rPr lang="en-US" sz="2200" b="1" dirty="0" err="1" smtClean="0"/>
              <a:t>Kasikorn</a:t>
            </a:r>
            <a:r>
              <a:rPr lang="en-US" sz="2200" b="1" dirty="0" smtClean="0"/>
              <a:t> Bank</a:t>
            </a:r>
            <a:r>
              <a:rPr lang="en-US" b="1" dirty="0" smtClean="0"/>
              <a:t/>
            </a:r>
            <a:br>
              <a:rPr lang="en-US" b="1" dirty="0" smtClean="0"/>
            </a:br>
            <a:r>
              <a:rPr lang="en-US" b="1" dirty="0" smtClean="0"/>
              <a:t>  </a:t>
            </a:r>
            <a:r>
              <a:rPr lang="en-US" sz="2800" dirty="0" smtClean="0"/>
              <a:t> Bank provides alternative investment for your company</a:t>
            </a:r>
            <a:endParaRPr lang="en-US" sz="2800" dirty="0"/>
          </a:p>
        </p:txBody>
      </p:sp>
      <p:pic>
        <p:nvPicPr>
          <p:cNvPr id="4" name="Picture 3"/>
          <p:cNvPicPr/>
          <p:nvPr/>
        </p:nvPicPr>
        <p:blipFill rotWithShape="1">
          <a:blip r:embed="rId2"/>
          <a:srcRect l="19711" t="19294" r="35417" b="6267"/>
          <a:stretch/>
        </p:blipFill>
        <p:spPr bwMode="auto">
          <a:xfrm>
            <a:off x="4038600" y="1730829"/>
            <a:ext cx="5029200" cy="469278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613796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US" b="1" dirty="0" smtClean="0"/>
              <a:t>Deposit and Investment Solutions</a:t>
            </a:r>
            <a:endParaRPr lang="en-US" b="1" dirty="0"/>
          </a:p>
        </p:txBody>
      </p:sp>
      <p:pic>
        <p:nvPicPr>
          <p:cNvPr id="5" name="Picture 4"/>
          <p:cNvPicPr/>
          <p:nvPr/>
        </p:nvPicPr>
        <p:blipFill rotWithShape="1">
          <a:blip r:embed="rId2"/>
          <a:srcRect l="18346" t="10256" r="31891" b="22792"/>
          <a:stretch/>
        </p:blipFill>
        <p:spPr bwMode="auto">
          <a:xfrm>
            <a:off x="685800" y="1259885"/>
            <a:ext cx="4495800" cy="3401871"/>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3"/>
          <a:srcRect l="30769" t="49343" r="32533" b="22507"/>
          <a:stretch/>
        </p:blipFill>
        <p:spPr bwMode="auto">
          <a:xfrm>
            <a:off x="685800" y="4800600"/>
            <a:ext cx="4103914" cy="1770183"/>
          </a:xfrm>
          <a:prstGeom prst="rect">
            <a:avLst/>
          </a:prstGeom>
          <a:ln>
            <a:noFill/>
          </a:ln>
          <a:extLst>
            <a:ext uri="{53640926-AAD7-44D8-BBD7-CCE9431645EC}">
              <a14:shadowObscured xmlns:a14="http://schemas.microsoft.com/office/drawing/2010/main"/>
            </a:ext>
          </a:extLst>
        </p:spPr>
      </p:pic>
      <p:sp>
        <p:nvSpPr>
          <p:cNvPr id="7" name="TextBox 6"/>
          <p:cNvSpPr txBox="1"/>
          <p:nvPr/>
        </p:nvSpPr>
        <p:spPr>
          <a:xfrm>
            <a:off x="5204637" y="2452988"/>
            <a:ext cx="3346429" cy="769441"/>
          </a:xfrm>
          <a:prstGeom prst="rect">
            <a:avLst/>
          </a:prstGeom>
          <a:noFill/>
        </p:spPr>
        <p:txBody>
          <a:bodyPr wrap="none" rtlCol="0">
            <a:spAutoFit/>
          </a:bodyPr>
          <a:lstStyle/>
          <a:p>
            <a:r>
              <a:rPr lang="en-US" sz="2200" b="1" dirty="0" smtClean="0"/>
              <a:t>Investments and Deposits </a:t>
            </a:r>
            <a:br>
              <a:rPr lang="en-US" sz="2200" b="1" dirty="0" smtClean="0"/>
            </a:br>
            <a:r>
              <a:rPr lang="en-US" sz="2200" b="1" dirty="0" smtClean="0"/>
              <a:t>service from Bangkok Bank</a:t>
            </a:r>
            <a:endParaRPr lang="en-US" sz="2200" b="1" dirty="0"/>
          </a:p>
        </p:txBody>
      </p:sp>
    </p:spTree>
    <p:extLst>
      <p:ext uri="{BB962C8B-B14F-4D97-AF65-F5344CB8AC3E}">
        <p14:creationId xmlns:p14="http://schemas.microsoft.com/office/powerpoint/2010/main" val="22894076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33400" y="2895600"/>
            <a:ext cx="8229600" cy="990600"/>
          </a:xfrm>
        </p:spPr>
        <p:txBody>
          <a:bodyPr>
            <a:noAutofit/>
          </a:bodyPr>
          <a:lstStyle/>
          <a:p>
            <a:r>
              <a:rPr lang="en-US" sz="4600" b="1" dirty="0" smtClean="0">
                <a:solidFill>
                  <a:schemeClr val="tx2">
                    <a:lumMod val="60000"/>
                    <a:lumOff val="40000"/>
                  </a:schemeClr>
                </a:solidFill>
              </a:rPr>
              <a:t>Thanks you for your attention</a:t>
            </a:r>
            <a:endParaRPr lang="th-TH" sz="4600" b="1" dirty="0">
              <a:solidFill>
                <a:schemeClr val="tx2">
                  <a:lumMod val="60000"/>
                  <a:lumOff val="40000"/>
                </a:schemeClr>
              </a:solidFill>
            </a:endParaRPr>
          </a:p>
        </p:txBody>
      </p:sp>
    </p:spTree>
    <p:extLst>
      <p:ext uri="{BB962C8B-B14F-4D97-AF65-F5344CB8AC3E}">
        <p14:creationId xmlns:p14="http://schemas.microsoft.com/office/powerpoint/2010/main" val="262423919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xmlns:p14="http://schemas.microsoft.com/office/powerpoint/2010/mai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ความชัดเจน">
  <a:themeElements>
    <a:clrScheme name="ความชัดเจน">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แบบคลาสสิก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ความชัดเจน">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156</TotalTime>
  <Words>565</Words>
  <Application>Microsoft Office PowerPoint</Application>
  <PresentationFormat>On-screen Show (4:3)</PresentationFormat>
  <Paragraphs>136</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ความชัดเจน</vt:lpstr>
      <vt:lpstr>Cash Management</vt:lpstr>
      <vt:lpstr>Overview</vt:lpstr>
      <vt:lpstr>What is Cash Management?</vt:lpstr>
      <vt:lpstr>Why it has to be Cash?</vt:lpstr>
      <vt:lpstr>Objective of Cash Management</vt:lpstr>
      <vt:lpstr>Benefits of Cash Management Service</vt:lpstr>
      <vt:lpstr>Types of Cash Management</vt:lpstr>
      <vt:lpstr>Payment Management</vt:lpstr>
      <vt:lpstr>Payment Management</vt:lpstr>
      <vt:lpstr>Payment Management</vt:lpstr>
      <vt:lpstr>Payment Management</vt:lpstr>
      <vt:lpstr>Payment Management</vt:lpstr>
      <vt:lpstr>Collection Management</vt:lpstr>
      <vt:lpstr>Collection Management </vt:lpstr>
      <vt:lpstr>Collection Management </vt:lpstr>
      <vt:lpstr>Collection Management </vt:lpstr>
      <vt:lpstr>Collection Management </vt:lpstr>
      <vt:lpstr>Liquidity Management</vt:lpstr>
      <vt:lpstr>Liquidity Management </vt:lpstr>
      <vt:lpstr>Electronic Information</vt:lpstr>
      <vt:lpstr>Electronic Information</vt:lpstr>
      <vt:lpstr>PowerPoint Presentation</vt:lpstr>
      <vt:lpstr>Deposit and Investment Solutions </vt:lpstr>
      <vt:lpstr>Deposit and Investment Solutions</vt:lpstr>
      <vt:lpstr>Deposit and Investment Solutions</vt:lpstr>
      <vt:lpstr>Thanks you for your attention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Cash Managment</dc:title>
  <dc:creator>user1</dc:creator>
  <cp:lastModifiedBy>user1</cp:lastModifiedBy>
  <cp:revision>30</cp:revision>
  <dcterms:created xsi:type="dcterms:W3CDTF">2014-09-16T03:24:05Z</dcterms:created>
  <dcterms:modified xsi:type="dcterms:W3CDTF">2014-09-24T03:52:17Z</dcterms:modified>
</cp:coreProperties>
</file>