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94" r:id="rId2"/>
    <p:sldId id="261" r:id="rId3"/>
    <p:sldId id="290" r:id="rId4"/>
    <p:sldId id="260" r:id="rId5"/>
    <p:sldId id="293" r:id="rId6"/>
    <p:sldId id="292" r:id="rId7"/>
    <p:sldId id="286" r:id="rId8"/>
    <p:sldId id="285" r:id="rId9"/>
    <p:sldId id="291" r:id="rId10"/>
    <p:sldId id="262" r:id="rId11"/>
    <p:sldId id="287" r:id="rId12"/>
    <p:sldId id="281" r:id="rId13"/>
    <p:sldId id="283" r:id="rId14"/>
    <p:sldId id="284" r:id="rId15"/>
    <p:sldId id="264" r:id="rId16"/>
    <p:sldId id="265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8" r:id="rId26"/>
    <p:sldId id="268" r:id="rId27"/>
    <p:sldId id="269" r:id="rId28"/>
    <p:sldId id="270" r:id="rId29"/>
    <p:sldId id="289" r:id="rId30"/>
    <p:sldId id="295" r:id="rId31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110" d="100"/>
          <a:sy n="110" d="100"/>
        </p:scale>
        <p:origin x="-16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9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2/26/18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6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Labour: </a:t>
            </a:r>
            <a:r>
              <a:rPr lang="en-US" sz="4000" dirty="0"/>
              <a:t>W</a:t>
            </a:r>
            <a:r>
              <a:rPr lang="en-US" sz="4000" dirty="0" smtClean="0"/>
              <a:t>ages, Education and Skills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37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Non controversial</a:t>
            </a:r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sz="2400" dirty="0"/>
              <a:t>Probably least controversial </a:t>
            </a:r>
            <a:r>
              <a:rPr lang="en-CA" altLang="en-US" sz="2400" dirty="0" smtClean="0"/>
              <a:t>aspect of IP</a:t>
            </a:r>
          </a:p>
          <a:p>
            <a:pPr eaLnBrk="1" hangingPunct="1"/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Industry needs labour</a:t>
            </a:r>
          </a:p>
          <a:p>
            <a:pPr lvl="2" eaLnBrk="1" hangingPunct="1"/>
            <a:r>
              <a:rPr lang="en-CA" altLang="en-US" dirty="0" smtClean="0"/>
              <a:t>Low-wage labour can attract FDI</a:t>
            </a:r>
          </a:p>
          <a:p>
            <a:pPr lvl="2" eaLnBrk="1" hangingPunct="1"/>
            <a:r>
              <a:rPr lang="en-CA" altLang="en-US" dirty="0" smtClean="0"/>
              <a:t>Educated/skilled </a:t>
            </a:r>
            <a:r>
              <a:rPr lang="en-CA" altLang="en-US" dirty="0" err="1" smtClean="0"/>
              <a:t>labor</a:t>
            </a:r>
            <a:r>
              <a:rPr lang="en-CA" altLang="en-US" dirty="0" smtClean="0"/>
              <a:t> needed for industrial upgrading</a:t>
            </a:r>
          </a:p>
          <a:p>
            <a:pPr lvl="2" eaLnBrk="1" hangingPunct="1"/>
            <a:endParaRPr lang="en-CA" altLang="en-US" dirty="0"/>
          </a:p>
          <a:p>
            <a:pPr lvl="1" eaLnBrk="1" hangingPunct="1"/>
            <a:r>
              <a:rPr lang="en-CA" altLang="en-US" sz="2400" dirty="0" smtClean="0"/>
              <a:t>Education/training has acceptance as a </a:t>
            </a:r>
            <a:r>
              <a:rPr lang="en-CA" altLang="en-US" sz="2400" dirty="0"/>
              <a:t>public </a:t>
            </a:r>
            <a:r>
              <a:rPr lang="en-CA" altLang="en-US" sz="2400" dirty="0" smtClean="0"/>
              <a:t>good</a:t>
            </a:r>
          </a:p>
          <a:p>
            <a:pPr lvl="2" eaLnBrk="1" hangingPunct="1"/>
            <a:r>
              <a:rPr lang="en-CA" altLang="en-US" dirty="0" smtClean="0"/>
              <a:t>Primary, secondary and tertiary education</a:t>
            </a:r>
          </a:p>
          <a:p>
            <a:pPr lvl="2" eaLnBrk="1" hangingPunct="1"/>
            <a:r>
              <a:rPr lang="en-CA" altLang="en-US" dirty="0" smtClean="0"/>
              <a:t>TVET: Technical and vocational education and training</a:t>
            </a:r>
          </a:p>
          <a:p>
            <a:pPr lvl="3" eaLnBrk="1" hangingPunct="1"/>
            <a:r>
              <a:rPr lang="en-CA" altLang="en-US" sz="2400" dirty="0" smtClean="0"/>
              <a:t>Called ‘skills’ or ‘vocational’ training</a:t>
            </a:r>
          </a:p>
          <a:p>
            <a:pPr lvl="3" eaLnBrk="1" hangingPunct="1"/>
            <a:r>
              <a:rPr lang="en-CA" altLang="en-US" sz="2400" dirty="0"/>
              <a:t>P</a:t>
            </a:r>
            <a:r>
              <a:rPr lang="en-CA" altLang="en-US" sz="2400" dirty="0" smtClean="0"/>
              <a:t>ractical and job relevant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2077138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1. Wages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430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sz="2400" dirty="0" smtClean="0"/>
              <a:t>Domestic firms</a:t>
            </a:r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Source of comparative advantage</a:t>
            </a:r>
          </a:p>
          <a:p>
            <a:pPr lvl="1" eaLnBrk="1" hangingPunct="1"/>
            <a:r>
              <a:rPr lang="en-CA" altLang="en-US" sz="2400" dirty="0"/>
              <a:t>F</a:t>
            </a:r>
            <a:r>
              <a:rPr lang="en-CA" altLang="en-US" sz="2400" dirty="0" smtClean="0"/>
              <a:t>irst stage of industrialization</a:t>
            </a:r>
          </a:p>
          <a:p>
            <a:pPr lvl="2" eaLnBrk="1" hangingPunct="1"/>
            <a:r>
              <a:rPr lang="en-CA" altLang="en-US" sz="2000" dirty="0" smtClean="0"/>
              <a:t>Labour</a:t>
            </a:r>
            <a:r>
              <a:rPr lang="en-CA" altLang="en-US" sz="2000" dirty="0"/>
              <a:t>-intensive </a:t>
            </a:r>
            <a:r>
              <a:rPr lang="en-CA" altLang="en-US" sz="2000" dirty="0" smtClean="0"/>
              <a:t>sectors</a:t>
            </a:r>
          </a:p>
          <a:p>
            <a:pPr lvl="2" eaLnBrk="1" hangingPunct="1"/>
            <a:r>
              <a:rPr lang="en-CA" altLang="en-US" sz="2000" dirty="0" smtClean="0"/>
              <a:t>Low technology, </a:t>
            </a:r>
            <a:r>
              <a:rPr lang="en-CA" altLang="en-US" sz="2000" dirty="0"/>
              <a:t>l</a:t>
            </a:r>
            <a:r>
              <a:rPr lang="en-CA" altLang="en-US" sz="2000" dirty="0" smtClean="0"/>
              <a:t>ow wages</a:t>
            </a:r>
          </a:p>
          <a:p>
            <a:pPr lvl="2" eaLnBrk="1" hangingPunct="1"/>
            <a:r>
              <a:rPr lang="en-CA" altLang="en-US" sz="2000" dirty="0" smtClean="0"/>
              <a:t>Low skilled or unskilled labour</a:t>
            </a:r>
          </a:p>
          <a:p>
            <a:pPr lvl="2" eaLnBrk="1" hangingPunct="1"/>
            <a:r>
              <a:rPr lang="en-CA" altLang="en-US" sz="2000" dirty="0" smtClean="0"/>
              <a:t>Garments is typical examples, also assembly </a:t>
            </a:r>
            <a:endParaRPr lang="en-CA" altLang="en-US" sz="2400" dirty="0"/>
          </a:p>
          <a:p>
            <a:pPr eaLnBrk="1" hangingPunct="1"/>
            <a:r>
              <a:rPr lang="en-CA" altLang="en-US" sz="2400" dirty="0" smtClean="0"/>
              <a:t>FDI and Outsourcing</a:t>
            </a:r>
          </a:p>
          <a:p>
            <a:pPr lvl="1" eaLnBrk="1" hangingPunct="1"/>
            <a:r>
              <a:rPr lang="en-CA" altLang="en-US" sz="2400" dirty="0" smtClean="0"/>
              <a:t> “Move” industry from high- </a:t>
            </a:r>
            <a:r>
              <a:rPr lang="en-CA" altLang="en-US" sz="2400" dirty="0"/>
              <a:t>to </a:t>
            </a:r>
            <a:r>
              <a:rPr lang="en-CA" altLang="en-US" sz="2400" dirty="0" smtClean="0"/>
              <a:t>low/middle-</a:t>
            </a:r>
            <a:r>
              <a:rPr lang="en-CA" altLang="en-US" sz="2400" dirty="0"/>
              <a:t>income </a:t>
            </a:r>
            <a:r>
              <a:rPr lang="en-CA" altLang="en-US" sz="2400" dirty="0" smtClean="0"/>
              <a:t>countries</a:t>
            </a:r>
          </a:p>
          <a:p>
            <a:pPr lvl="2" eaLnBrk="1" hangingPunct="1"/>
            <a:r>
              <a:rPr lang="en-CA" altLang="en-US" dirty="0" smtClean="0"/>
              <a:t>FDI model: Set up factory abroad</a:t>
            </a:r>
          </a:p>
          <a:p>
            <a:pPr lvl="2" eaLnBrk="1" hangingPunct="1"/>
            <a:r>
              <a:rPr lang="en-CA" altLang="en-US" dirty="0" smtClean="0"/>
              <a:t>Outsource existing production to company abroad</a:t>
            </a:r>
          </a:p>
          <a:p>
            <a:pPr lvl="2" eaLnBrk="1" hangingPunct="1"/>
            <a:r>
              <a:rPr lang="en-CA" altLang="en-US" dirty="0" smtClean="0"/>
              <a:t>Outsource to company abroad from the start</a:t>
            </a:r>
          </a:p>
          <a:p>
            <a:pPr marL="914400" lvl="2" indent="0" eaLnBrk="1" hangingPunct="1">
              <a:buNone/>
            </a:pPr>
            <a:endParaRPr lang="en-CA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Offshoring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Move production out of company’s home country</a:t>
            </a:r>
          </a:p>
          <a:p>
            <a:r>
              <a:rPr lang="en-US" dirty="0" smtClean="0"/>
              <a:t>Various reasons:</a:t>
            </a:r>
          </a:p>
          <a:p>
            <a:pPr lvl="1"/>
            <a:r>
              <a:rPr lang="en-US" dirty="0" smtClean="0"/>
              <a:t>Closer to market</a:t>
            </a:r>
          </a:p>
          <a:p>
            <a:pPr lvl="1"/>
            <a:r>
              <a:rPr lang="en-US" dirty="0" smtClean="0"/>
              <a:t>Closer to resources (minerals, etc.)</a:t>
            </a:r>
          </a:p>
          <a:p>
            <a:pPr lvl="1"/>
            <a:r>
              <a:rPr lang="en-US" b="1" dirty="0" smtClean="0"/>
              <a:t>Low-cost labor </a:t>
            </a:r>
          </a:p>
          <a:p>
            <a:pPr lvl="1"/>
            <a:r>
              <a:rPr lang="en-US" b="1" dirty="0" smtClean="0"/>
              <a:t>Low-cost skilled labor</a:t>
            </a:r>
          </a:p>
          <a:p>
            <a:pPr lvl="1"/>
            <a:r>
              <a:rPr lang="en-US" dirty="0" smtClean="0"/>
              <a:t>Low cost of other inputs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444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6911" y="907078"/>
            <a:ext cx="2005209" cy="1470425"/>
          </a:xfrm>
          <a:prstGeom prst="ellipse">
            <a:avLst/>
          </a:prstGeom>
          <a:solidFill>
            <a:srgbClr val="1737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X: Factory in Japan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76911" y="3415209"/>
            <a:ext cx="2005209" cy="1523496"/>
          </a:xfrm>
          <a:prstGeom prst="ellipse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Y:</a:t>
            </a:r>
          </a:p>
          <a:p>
            <a:pPr algn="ctr"/>
            <a:r>
              <a:rPr lang="en-US" dirty="0" smtClean="0"/>
              <a:t>Factory in US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025181" y="907078"/>
            <a:ext cx="2091147" cy="14704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40000"/>
                <a:lumOff val="60000"/>
                <a:alpha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Sets up its own factory in Thailand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025182" y="5241964"/>
            <a:ext cx="2091147" cy="135336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M in  Viet Nam to produce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347112" y="145762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347112" y="396250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10" name="Oval 9"/>
          <p:cNvSpPr/>
          <p:nvPr/>
        </p:nvSpPr>
        <p:spPr>
          <a:xfrm>
            <a:off x="276911" y="5071836"/>
            <a:ext cx="2033856" cy="152349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(New) Company Z: Europe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7112" y="5639369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/>
              <a:t>No factory in Europe</a:t>
            </a:r>
          </a:p>
        </p:txBody>
      </p:sp>
      <p:sp>
        <p:nvSpPr>
          <p:cNvPr id="12" name="Oval 11"/>
          <p:cNvSpPr/>
          <p:nvPr/>
        </p:nvSpPr>
        <p:spPr>
          <a:xfrm>
            <a:off x="6025182" y="3415209"/>
            <a:ext cx="2091147" cy="15234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N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China </a:t>
            </a:r>
          </a:p>
          <a:p>
            <a:pPr algn="ctr"/>
            <a:r>
              <a:rPr lang="en-US" dirty="0" smtClean="0"/>
              <a:t>to produce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76911" y="246920"/>
            <a:ext cx="16042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FDI Model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78978" y="2787117"/>
            <a:ext cx="365483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Outsourcing Models</a:t>
            </a:r>
            <a:endParaRPr lang="en-US" sz="2400" dirty="0"/>
          </a:p>
        </p:txBody>
      </p:sp>
      <p:sp>
        <p:nvSpPr>
          <p:cNvPr id="15" name="Right Arrow 14"/>
          <p:cNvSpPr/>
          <p:nvPr/>
        </p:nvSpPr>
        <p:spPr>
          <a:xfrm>
            <a:off x="4774312" y="1342325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855423" y="3892620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855423" y="5569112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09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Where are wages highest for a manufacturing worker and for a manufacturing 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/>
              <a:t>China</a:t>
            </a:r>
          </a:p>
          <a:p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083" y="2344487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2. Education and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12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/>
              <a:t/>
            </a:r>
            <a:br>
              <a:rPr lang="en-CA" altLang="en-US" dirty="0"/>
            </a:b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Important for:</a:t>
            </a:r>
          </a:p>
          <a:p>
            <a:pPr lvl="1" eaLnBrk="1" hangingPunct="1"/>
            <a:r>
              <a:rPr lang="en-CA" altLang="en-US" dirty="0" smtClean="0"/>
              <a:t>Being able to do skilled tasks at the factory/office</a:t>
            </a:r>
          </a:p>
          <a:p>
            <a:pPr lvl="1" eaLnBrk="1" hangingPunct="1"/>
            <a:r>
              <a:rPr lang="en-CA" altLang="en-US" dirty="0" smtClean="0"/>
              <a:t>Supporting high efficiency, productivity</a:t>
            </a:r>
            <a:endParaRPr lang="en-CA" altLang="en-US" dirty="0"/>
          </a:p>
          <a:p>
            <a:pPr lvl="2" eaLnBrk="1" hangingPunct="1"/>
            <a:r>
              <a:rPr lang="en-CA" altLang="en-US" dirty="0"/>
              <a:t>Important as manufacturing moves up the value </a:t>
            </a:r>
            <a:r>
              <a:rPr lang="en-CA" altLang="en-US" dirty="0" smtClean="0"/>
              <a:t>chain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See tables on next two </a:t>
            </a:r>
            <a:r>
              <a:rPr lang="en-CA" dirty="0"/>
              <a:t>slides</a:t>
            </a:r>
          </a:p>
          <a:p>
            <a:endParaRPr lang="en-CA" dirty="0"/>
          </a:p>
          <a:p>
            <a:r>
              <a:rPr lang="en-CA" dirty="0" smtClean="0"/>
              <a:t>Compare:</a:t>
            </a:r>
          </a:p>
          <a:p>
            <a:pPr lvl="1"/>
            <a:r>
              <a:rPr lang="en-CA" dirty="0" smtClean="0"/>
              <a:t>High-income </a:t>
            </a:r>
            <a:r>
              <a:rPr lang="en-CA" dirty="0"/>
              <a:t>Asian </a:t>
            </a:r>
            <a:r>
              <a:rPr lang="en-CA" dirty="0" smtClean="0"/>
              <a:t>economies with</a:t>
            </a:r>
          </a:p>
          <a:p>
            <a:pPr lvl="1"/>
            <a:r>
              <a:rPr lang="en-CA" dirty="0" smtClean="0"/>
              <a:t>Middle-income </a:t>
            </a:r>
            <a:r>
              <a:rPr lang="en-CA" dirty="0"/>
              <a:t>Asian </a:t>
            </a:r>
            <a:r>
              <a:rPr lang="en-CA" dirty="0" smtClean="0"/>
              <a:t>economies</a:t>
            </a:r>
          </a:p>
          <a:p>
            <a:pPr lvl="2"/>
            <a:r>
              <a:rPr lang="en-CA" dirty="0" smtClean="0"/>
              <a:t> </a:t>
            </a:r>
            <a:r>
              <a:rPr lang="en-CA" dirty="0"/>
              <a:t>S</a:t>
            </a:r>
            <a:r>
              <a:rPr lang="en-CA" dirty="0" smtClean="0"/>
              <a:t>uch </a:t>
            </a:r>
            <a:r>
              <a:rPr lang="en-CA" dirty="0"/>
              <a:t>as </a:t>
            </a:r>
            <a:r>
              <a:rPr lang="en-CA" dirty="0" smtClean="0"/>
              <a:t>Thailand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617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6698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</a:t>
                      </a:r>
                      <a:r>
                        <a:rPr lang="en-CA" sz="1800" baseline="0" dirty="0"/>
                        <a:t> </a:t>
                      </a:r>
                      <a:r>
                        <a:rPr lang="en-CA" sz="1800" baseline="0" dirty="0" err="1"/>
                        <a:t>Barro</a:t>
                      </a:r>
                      <a:r>
                        <a:rPr lang="en-CA" sz="1800" baseline="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2404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7530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  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 </a:t>
                      </a:r>
                      <a:r>
                        <a:rPr lang="en-CA" sz="1800" dirty="0" err="1"/>
                        <a:t>Barro</a:t>
                      </a:r>
                      <a:r>
                        <a:rPr lang="en-CA" sz="180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593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PISA </a:t>
            </a:r>
            <a:r>
              <a:rPr lang="en-CA"/>
              <a:t>– </a:t>
            </a:r>
            <a:r>
              <a:rPr lang="en-CA" smtClean="0"/>
              <a:t>Science</a:t>
            </a:r>
            <a:r>
              <a:rPr lang="en-CA" dirty="0"/>
              <a:t/>
            </a:r>
            <a:br>
              <a:rPr lang="en-CA" dirty="0"/>
            </a:br>
            <a:r>
              <a:rPr lang="en-CA" sz="2800" dirty="0" smtClean="0"/>
              <a:t>2015 </a:t>
            </a:r>
            <a:r>
              <a:rPr lang="en-CA" sz="2800" dirty="0"/>
              <a:t>Results 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034886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559">
                  <a:extLst>
                    <a:ext uri="{9D8B030D-6E8A-4147-A177-3AD203B41FA5}">
                      <a16:colId xmlns:a16="http://schemas.microsoft.com/office/drawing/2014/main" xmlns="" val="2975294787"/>
                    </a:ext>
                  </a:extLst>
                </a:gridCol>
                <a:gridCol w="499841">
                  <a:extLst>
                    <a:ext uri="{9D8B030D-6E8A-4147-A177-3AD203B41FA5}">
                      <a16:colId xmlns:a16="http://schemas.microsoft.com/office/drawing/2014/main" xmlns="" val="237619119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450216963"/>
                    </a:ext>
                  </a:extLst>
                </a:gridCol>
                <a:gridCol w="2188425">
                  <a:extLst>
                    <a:ext uri="{9D8B030D-6E8A-4147-A177-3AD203B41FA5}">
                      <a16:colId xmlns:a16="http://schemas.microsoft.com/office/drawing/2014/main" xmlns="" val="942717606"/>
                    </a:ext>
                  </a:extLst>
                </a:gridCol>
                <a:gridCol w="1926375">
                  <a:extLst>
                    <a:ext uri="{9D8B030D-6E8A-4147-A177-3AD203B41FA5}">
                      <a16:colId xmlns:a16="http://schemas.microsoft.com/office/drawing/2014/main" xmlns="" val="89113161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5336997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r>
                        <a:rPr lang="en-US" baseline="0" dirty="0" smtClean="0"/>
                        <a:t> (cities)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51933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8493428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Estonia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193155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Taiwan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Portugal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052299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Finland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United States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1424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Macao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9609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Canada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 Rep. (last)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370946"/>
            <a:ext cx="8229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Program of International Student Assessment (PISA) conducted by </a:t>
            </a:r>
            <a:r>
              <a:rPr lang="en-CA" sz="1400" dirty="0" smtClean="0"/>
              <a:t>OECD</a:t>
            </a:r>
            <a:r>
              <a:rPr lang="en-CA" sz="1400" dirty="0"/>
              <a:t>. Tests 15 year-olds on math, reading and science. Uses a standard test to allow for comparisons across countries</a:t>
            </a:r>
            <a:r>
              <a:rPr lang="en-CA" sz="1400" dirty="0" smtClean="0"/>
              <a:t>.</a:t>
            </a:r>
          </a:p>
          <a:p>
            <a:r>
              <a:rPr lang="en-CA" sz="1400" dirty="0" smtClean="0"/>
              <a:t>540,000 students took part in the tests from 70 or 72 countries (?) 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817441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Who should </a:t>
            </a:r>
            <a:r>
              <a:rPr lang="en-CA" altLang="en-US" dirty="0" smtClean="0"/>
              <a:t>educate/train</a:t>
            </a:r>
            <a:r>
              <a:rPr lang="en-CA" altLang="en-US" dirty="0"/>
              <a:t>?</a:t>
            </a:r>
            <a:endParaRPr lang="en-US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</a:t>
            </a:r>
            <a:r>
              <a:rPr lang="en-CA" altLang="en-US" dirty="0" smtClean="0"/>
              <a:t>Domestic 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– FDI </a:t>
            </a:r>
            <a:r>
              <a:rPr lang="en-CA" altLang="en-US" dirty="0" smtClean="0"/>
              <a:t>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Building the foundation</a:t>
            </a:r>
            <a:endParaRPr lang="en-US" altLang="en-US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Basic education is </a:t>
            </a:r>
            <a:r>
              <a:rPr lang="en-CA" altLang="en-US" dirty="0" smtClean="0"/>
              <a:t>vital</a:t>
            </a:r>
            <a:endParaRPr lang="en-CA" altLang="en-US" dirty="0"/>
          </a:p>
          <a:p>
            <a:pPr eaLnBrk="1" hangingPunct="1"/>
            <a:r>
              <a:rPr lang="en-CA" altLang="en-US" dirty="0"/>
              <a:t>Workers need</a:t>
            </a:r>
          </a:p>
          <a:p>
            <a:pPr lvl="1" eaLnBrk="1" hangingPunct="1"/>
            <a:r>
              <a:rPr lang="en-CA" altLang="en-US" dirty="0"/>
              <a:t>Basic literacy</a:t>
            </a:r>
          </a:p>
          <a:p>
            <a:pPr lvl="1" eaLnBrk="1" hangingPunct="1"/>
            <a:r>
              <a:rPr lang="en-CA" altLang="en-US" dirty="0"/>
              <a:t>Basic numeracy</a:t>
            </a:r>
          </a:p>
          <a:p>
            <a:pPr lvl="1" eaLnBrk="1" hangingPunct="1"/>
            <a:r>
              <a:rPr lang="en-CA" altLang="en-US" dirty="0"/>
              <a:t>Thinking and problems solving capacity</a:t>
            </a:r>
          </a:p>
          <a:p>
            <a:pPr lvl="1" eaLnBrk="1" hangingPunct="1"/>
            <a:r>
              <a:rPr lang="en-CA" altLang="en-US" dirty="0"/>
              <a:t>Soft skills: communications, teamwork</a:t>
            </a:r>
          </a:p>
          <a:p>
            <a:pPr eaLnBrk="1" hangingPunct="1"/>
            <a:r>
              <a:rPr lang="en-CA" altLang="en-US" dirty="0" smtClean="0"/>
              <a:t>Government provides</a:t>
            </a:r>
          </a:p>
          <a:p>
            <a:pPr lvl="1" eaLnBrk="1" hangingPunct="1"/>
            <a:r>
              <a:rPr lang="en-CA" altLang="en-US" dirty="0" smtClean="0"/>
              <a:t>Primary education</a:t>
            </a:r>
          </a:p>
          <a:p>
            <a:pPr lvl="1" eaLnBrk="1" hangingPunct="1"/>
            <a:r>
              <a:rPr lang="en-CA" altLang="en-US" dirty="0" smtClean="0"/>
              <a:t>Secondary education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How firms get skilled workers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</a:t>
            </a:r>
            <a:r>
              <a:rPr lang="en-CA" dirty="0" smtClean="0"/>
              <a:t>already trained </a:t>
            </a:r>
            <a:r>
              <a:rPr lang="en-CA" dirty="0"/>
              <a:t>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off-site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 smtClean="0"/>
              <a:t>Apprenticeships</a:t>
            </a:r>
          </a:p>
          <a:p>
            <a:pPr marL="914400" lvl="1" indent="-514350" eaLnBrk="1" hangingPunct="1">
              <a:buFont typeface="Arial"/>
              <a:buChar char="•"/>
              <a:defRPr/>
            </a:pPr>
            <a:r>
              <a:rPr lang="en-CA" dirty="0" smtClean="0"/>
              <a:t>combines </a:t>
            </a:r>
            <a:r>
              <a:rPr lang="en-CA" dirty="0"/>
              <a:t>school and on-site work experience </a:t>
            </a:r>
          </a:p>
          <a:p>
            <a:pPr lvl="1" eaLnBrk="1" hangingPunct="1"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as 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1 - Hiring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/>
              <a:t>If sufficiently skilled</a:t>
            </a:r>
          </a:p>
          <a:p>
            <a:pPr lvl="1" eaLnBrk="1" hangingPunct="1">
              <a:defRPr/>
            </a:pPr>
            <a:r>
              <a:rPr lang="en-CA" dirty="0"/>
              <a:t>Requirement of public provision</a:t>
            </a:r>
          </a:p>
          <a:p>
            <a:pPr lvl="1" eaLnBrk="1" hangingPunct="1">
              <a:defRPr/>
            </a:pPr>
            <a:r>
              <a:rPr lang="en-CA" dirty="0"/>
              <a:t>Need to have the right skills – adequate quality</a:t>
            </a:r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2 - Training on-the-job</a:t>
            </a:r>
            <a:endParaRPr lang="en-US" alt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Done by senior, experienced workers or mentors</a:t>
            </a:r>
          </a:p>
          <a:p>
            <a:pPr eaLnBrk="1" hangingPunct="1"/>
            <a:r>
              <a:rPr lang="en-CA" altLang="en-US"/>
              <a:t>Done while working</a:t>
            </a:r>
          </a:p>
          <a:p>
            <a:pPr eaLnBrk="1" hangingPunct="1"/>
            <a:r>
              <a:rPr lang="en-CA" altLang="en-US"/>
              <a:t>No explicit cost</a:t>
            </a:r>
          </a:p>
          <a:p>
            <a:pPr lvl="1" eaLnBrk="1" hangingPunct="1"/>
            <a:r>
              <a:rPr lang="en-CA" altLang="en-US"/>
              <a:t>Some slowing of work of senior worker</a:t>
            </a:r>
          </a:p>
          <a:p>
            <a:pPr eaLnBrk="1" hangingPunct="1"/>
            <a:r>
              <a:rPr lang="en-CA" altLang="en-US"/>
              <a:t>Does not introduce new skills to the firm</a:t>
            </a:r>
          </a:p>
          <a:p>
            <a:pPr eaLnBrk="1" hangingPunct="1"/>
            <a:r>
              <a:rPr lang="en-CA" altLang="en-US"/>
              <a:t>Often known as informal training</a:t>
            </a:r>
          </a:p>
          <a:p>
            <a:pPr eaLnBrk="1" hangingPunct="1"/>
            <a:r>
              <a:rPr lang="en-CA" altLang="en-US"/>
              <a:t>Practised a lot by small firms</a:t>
            </a:r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3 - Training </a:t>
            </a:r>
            <a:r>
              <a:rPr lang="en-CA" altLang="en-US" dirty="0"/>
              <a:t>off-the-job </a:t>
            </a:r>
            <a:r>
              <a:rPr lang="en-CA" altLang="en-US" dirty="0" smtClean="0"/>
              <a:t/>
            </a:r>
            <a:br>
              <a:rPr lang="en-CA" altLang="en-US" dirty="0" smtClean="0"/>
            </a:br>
            <a:r>
              <a:rPr lang="en-CA" altLang="en-US" sz="3200" dirty="0" smtClean="0"/>
              <a:t>(</a:t>
            </a:r>
            <a:r>
              <a:rPr lang="en-CA" altLang="en-US" sz="3200" dirty="0"/>
              <a:t>but on-</a:t>
            </a:r>
            <a:r>
              <a:rPr lang="en-CA" altLang="en-US" sz="3200" dirty="0" smtClean="0"/>
              <a:t>site)</a:t>
            </a:r>
            <a:endParaRPr lang="en-US" altLang="en-US" sz="3200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firm’s training facilities</a:t>
            </a:r>
          </a:p>
          <a:p>
            <a:pPr eaLnBrk="1" hangingPunct="1"/>
            <a:r>
              <a:rPr lang="en-CA" altLang="en-US"/>
              <a:t>Away from production line</a:t>
            </a:r>
          </a:p>
          <a:p>
            <a:pPr eaLnBrk="1" hangingPunct="1"/>
            <a:r>
              <a:rPr lang="en-CA" altLang="en-US"/>
              <a:t>On older, often discarded machinery</a:t>
            </a:r>
          </a:p>
          <a:p>
            <a:pPr lvl="1" eaLnBrk="1" hangingPunct="1"/>
            <a:r>
              <a:rPr lang="en-CA" altLang="en-US"/>
              <a:t>But can be done on up to date machinery</a:t>
            </a:r>
          </a:p>
          <a:p>
            <a:pPr eaLnBrk="1" hangingPunct="1"/>
            <a:r>
              <a:rPr lang="en-CA" altLang="en-US"/>
              <a:t>Requires a trainer (from within or outsider)</a:t>
            </a:r>
          </a:p>
          <a:p>
            <a:pPr eaLnBrk="1" hangingPunct="1"/>
            <a:r>
              <a:rPr lang="en-CA" altLang="en-US"/>
              <a:t>Trainee is not contributing to production</a:t>
            </a:r>
          </a:p>
          <a:p>
            <a:pPr eaLnBrk="1" hangingPunct="1"/>
            <a:r>
              <a:rPr lang="en-CA" altLang="en-US"/>
              <a:t>Can be supported by government subsidy</a:t>
            </a:r>
          </a:p>
          <a:p>
            <a:pPr eaLnBrk="1" hangingPunct="1"/>
            <a:r>
              <a:rPr lang="en-CA" altLang="en-US"/>
              <a:t>Provides firm-specific training</a:t>
            </a:r>
            <a:endParaRPr lang="en-US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4 - Training </a:t>
            </a:r>
            <a:r>
              <a:rPr lang="en-CA" altLang="en-US" dirty="0"/>
              <a:t>off-site</a:t>
            </a:r>
            <a:endParaRPr lang="en-US" alt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government or private training provider</a:t>
            </a:r>
          </a:p>
          <a:p>
            <a:pPr eaLnBrk="1" hangingPunct="1"/>
            <a:r>
              <a:rPr lang="en-CA" altLang="en-US"/>
              <a:t>Costly</a:t>
            </a:r>
          </a:p>
          <a:p>
            <a:pPr lvl="1" eaLnBrk="1" hangingPunct="1"/>
            <a:r>
              <a:rPr lang="en-CA" altLang="en-US"/>
              <a:t>Can be subsidized by government</a:t>
            </a:r>
          </a:p>
          <a:p>
            <a:pPr eaLnBrk="1" hangingPunct="1"/>
            <a:r>
              <a:rPr lang="en-CA" altLang="en-US"/>
              <a:t>Should be relevant to firm and good quality</a:t>
            </a:r>
          </a:p>
          <a:p>
            <a:pPr eaLnBrk="1" hangingPunct="1"/>
            <a:r>
              <a:rPr lang="en-CA" altLang="en-US"/>
              <a:t>Takes trainee away from the firm</a:t>
            </a:r>
          </a:p>
          <a:p>
            <a:pPr lvl="1" eaLnBrk="1" hangingPunct="1"/>
            <a:r>
              <a:rPr lang="en-CA" altLang="en-US"/>
              <a:t>Does not contribute to production</a:t>
            </a:r>
            <a:endParaRPr lang="en-US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5 - Apprenticeships</a:t>
            </a:r>
            <a:endParaRPr lang="en-US" alt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Combines:	</a:t>
            </a:r>
          </a:p>
          <a:p>
            <a:pPr lvl="1" eaLnBrk="1" hangingPunct="1"/>
            <a:r>
              <a:rPr lang="en-CA" altLang="en-US" dirty="0" smtClean="0"/>
              <a:t>School </a:t>
            </a:r>
            <a:r>
              <a:rPr lang="en-CA" altLang="en-US" dirty="0"/>
              <a:t>(theory) and </a:t>
            </a:r>
            <a:endParaRPr lang="en-CA" altLang="en-US" dirty="0" smtClean="0"/>
          </a:p>
          <a:p>
            <a:pPr lvl="1" eaLnBrk="1" hangingPunct="1"/>
            <a:r>
              <a:rPr lang="en-CA" altLang="en-US" dirty="0" smtClean="0"/>
              <a:t>Learning </a:t>
            </a:r>
            <a:r>
              <a:rPr lang="en-CA" altLang="en-US" dirty="0"/>
              <a:t>on the job (</a:t>
            </a:r>
            <a:r>
              <a:rPr lang="en-CA" altLang="en-US" dirty="0" smtClean="0"/>
              <a:t>practical)</a:t>
            </a:r>
            <a:endParaRPr lang="en-CA" altLang="en-US" dirty="0"/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eaLnBrk="1" hangingPunct="1"/>
            <a:r>
              <a:rPr lang="en-CA" altLang="en-US" dirty="0"/>
              <a:t>Needs to developed, organized and </a:t>
            </a:r>
            <a:r>
              <a:rPr lang="en-CA" altLang="en-US" dirty="0" smtClean="0"/>
              <a:t>structured</a:t>
            </a:r>
          </a:p>
          <a:p>
            <a:pPr lvl="1" eaLnBrk="1" hangingPunct="1"/>
            <a:r>
              <a:rPr lang="en-CA" altLang="en-US" dirty="0"/>
              <a:t>Excellent system in some European </a:t>
            </a:r>
            <a:r>
              <a:rPr lang="en-CA" altLang="en-US" dirty="0" smtClean="0"/>
              <a:t>countries</a:t>
            </a:r>
            <a:endParaRPr lang="en-CA" altLang="en-US" dirty="0"/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</a:t>
            </a:r>
            <a:r>
              <a:rPr lang="en-CA" altLang="en-US" dirty="0" smtClean="0"/>
              <a:t>as cheap </a:t>
            </a:r>
            <a:r>
              <a:rPr lang="en-CA" altLang="en-US" dirty="0" err="1" smtClean="0"/>
              <a:t>labor</a:t>
            </a:r>
            <a:r>
              <a:rPr lang="en-CA" altLang="en-US" dirty="0" smtClean="0"/>
              <a:t> (no learning involved)</a:t>
            </a:r>
            <a:endParaRPr lang="en-CA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</a:t>
            </a:r>
            <a:r>
              <a:rPr lang="en-CA" altLang="en-US" dirty="0" smtClean="0"/>
              <a:t>Training</a:t>
            </a:r>
            <a:endParaRPr lang="en-US" alt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will be attracted by skilled </a:t>
            </a:r>
            <a:r>
              <a:rPr lang="en-CA" altLang="en-US" dirty="0" smtClean="0"/>
              <a:t>workforce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Or may need to build or augment skills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Train workers on site</a:t>
            </a:r>
          </a:p>
          <a:p>
            <a:pPr lvl="1" eaLnBrk="1" hangingPunct="1"/>
            <a:r>
              <a:rPr lang="en-CA" altLang="en-US" dirty="0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 dirty="0" smtClean="0"/>
              <a:t>Send workers to local </a:t>
            </a:r>
            <a:r>
              <a:rPr lang="en-CA" altLang="en-US" dirty="0"/>
              <a:t>training </a:t>
            </a:r>
            <a:r>
              <a:rPr lang="en-CA" altLang="en-US" dirty="0" smtClean="0"/>
              <a:t>colleges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Set up training </a:t>
            </a:r>
            <a:r>
              <a:rPr lang="en-CA" altLang="en-US" dirty="0" smtClean="0"/>
              <a:t>institutes</a:t>
            </a:r>
          </a:p>
          <a:p>
            <a:pPr lvl="2" eaLnBrk="1" hangingPunct="1"/>
            <a:r>
              <a:rPr lang="en-CA" altLang="en-US" dirty="0" smtClean="0"/>
              <a:t> Joint </a:t>
            </a:r>
            <a:r>
              <a:rPr lang="en-CA" altLang="en-US" dirty="0"/>
              <a:t>with industry or </a:t>
            </a:r>
            <a:r>
              <a:rPr lang="en-CA" altLang="en-US" dirty="0" smtClean="0"/>
              <a:t>government</a:t>
            </a:r>
            <a:endParaRPr lang="en-US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Migration policy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Skilled-based immigration policy</a:t>
            </a:r>
          </a:p>
          <a:p>
            <a:pPr lvl="1" eaLnBrk="1" hangingPunct="1">
              <a:defRPr/>
            </a:pPr>
            <a:r>
              <a:rPr lang="en-CA" dirty="0"/>
              <a:t>Allow skilled workers to come from other countries</a:t>
            </a:r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it trains locals to replace them </a:t>
            </a:r>
          </a:p>
          <a:p>
            <a:pPr lvl="1" eaLnBrk="1" hangingPunct="1">
              <a:defRPr/>
            </a:pPr>
            <a:r>
              <a:rPr lang="en-CA" dirty="0"/>
              <a:t>Gov’t may limit number of expats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Case: Canada </a:t>
            </a:r>
            <a:br>
              <a:rPr lang="en-CA" dirty="0"/>
            </a:br>
            <a:r>
              <a:rPr lang="en-CA" sz="2800" dirty="0"/>
              <a:t>Aerospace manufacturing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manufacturing 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grade program in aerospace engineering by 6 universities</a:t>
            </a:r>
          </a:p>
          <a:p>
            <a:r>
              <a:rPr lang="en-CA" sz="2400" dirty="0"/>
              <a:t>Migrant policy to bring in foreigners with expertise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What can government do</a:t>
            </a:r>
            <a:endParaRPr lang="en-US" altLang="en-US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CA" altLang="en-US" dirty="0" smtClean="0"/>
              <a:t>Options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/>
              <a:t>Training is mandatory </a:t>
            </a:r>
            <a:r>
              <a:rPr lang="en-CA" altLang="en-US" dirty="0" smtClean="0"/>
              <a:t>and government </a:t>
            </a:r>
            <a:r>
              <a:rPr lang="en-CA" altLang="en-US" dirty="0"/>
              <a:t>provides training subsidies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/>
              <a:t>Training is mandatory but government does not provide subsidies</a:t>
            </a:r>
          </a:p>
          <a:p>
            <a:pPr lvl="2" eaLnBrk="1" hangingPunct="1">
              <a:buFont typeface="Arial"/>
              <a:buChar char="•"/>
            </a:pPr>
            <a:r>
              <a:rPr lang="en-CA" altLang="en-US" dirty="0"/>
              <a:t>Provides opting out by firms </a:t>
            </a:r>
            <a:r>
              <a:rPr lang="en-CA" altLang="en-US" dirty="0" smtClean="0"/>
              <a:t>but firms must contribute to </a:t>
            </a:r>
            <a:r>
              <a:rPr lang="en-CA" altLang="en-US" dirty="0"/>
              <a:t>training </a:t>
            </a:r>
            <a:r>
              <a:rPr lang="en-CA" altLang="en-US" dirty="0" smtClean="0"/>
              <a:t>fund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level system</a:t>
            </a:r>
          </a:p>
          <a:p>
            <a:pPr lvl="2" eaLnBrk="1" hangingPunct="1"/>
            <a:r>
              <a:rPr lang="en-CA" altLang="en-US" dirty="0" smtClean="0"/>
              <a:t>Explained in following slides</a:t>
            </a:r>
          </a:p>
          <a:p>
            <a:pPr lvl="2" eaLnBrk="1" hangingPunct="1"/>
            <a:r>
              <a:rPr lang="en-CA" altLang="en-US" dirty="0" smtClean="0"/>
              <a:t>Firms pay levy, then apply to use funds for training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Firm </a:t>
            </a:r>
            <a:r>
              <a:rPr lang="en-CA" altLang="en-US" dirty="0"/>
              <a:t>must pay the </a:t>
            </a:r>
            <a:r>
              <a:rPr lang="en-CA" altLang="en-US" dirty="0" smtClean="0"/>
              <a:t>levy</a:t>
            </a:r>
          </a:p>
          <a:p>
            <a:pPr lvl="1" eaLnBrk="1" hangingPunct="1"/>
            <a:r>
              <a:rPr lang="en-CA" altLang="en-US" dirty="0"/>
              <a:t>B</a:t>
            </a:r>
            <a:r>
              <a:rPr lang="en-CA" altLang="en-US" dirty="0" smtClean="0"/>
              <a:t>ased </a:t>
            </a:r>
            <a:r>
              <a:rPr lang="en-CA" altLang="en-US" dirty="0"/>
              <a:t>on the number of </a:t>
            </a:r>
            <a:r>
              <a:rPr lang="en-CA" altLang="en-US" dirty="0" smtClean="0"/>
              <a:t>its workers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Like a payroll tax</a:t>
            </a:r>
          </a:p>
          <a:p>
            <a:pPr lvl="1" eaLnBrk="1" hangingPunct="1"/>
            <a:r>
              <a:rPr lang="en-CA" altLang="en-US" dirty="0"/>
              <a:t>Money put into one central “training </a:t>
            </a:r>
            <a:r>
              <a:rPr lang="en-CA" altLang="en-US" dirty="0" smtClean="0"/>
              <a:t>[levy</a:t>
            </a:r>
            <a:r>
              <a:rPr lang="en-CA" altLang="en-US" dirty="0"/>
              <a:t>] fund” managed by the government</a:t>
            </a:r>
          </a:p>
          <a:p>
            <a:pPr eaLnBrk="1" hangingPunct="1"/>
            <a:r>
              <a:rPr lang="en-CA" altLang="en-US" dirty="0"/>
              <a:t>Firms can then apply to the training fund to subsidize their training</a:t>
            </a:r>
          </a:p>
          <a:p>
            <a:pPr lvl="1" eaLnBrk="1" hangingPunct="1"/>
            <a:r>
              <a:rPr lang="en-CA" altLang="en-US" dirty="0"/>
              <a:t>Used in a large variety of countries, including UK, Singapore, Malaysia, Korea, etc.</a:t>
            </a:r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0133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dirty="0"/>
              <a:t>Training options may be limited</a:t>
            </a:r>
          </a:p>
          <a:p>
            <a:pPr lvl="1" eaLnBrk="1" hangingPunct="1">
              <a:defRPr/>
            </a:pPr>
            <a:r>
              <a:rPr lang="en-CA" sz="2400" dirty="0"/>
              <a:t>Sometimes must </a:t>
            </a:r>
            <a:r>
              <a:rPr lang="en-CA" sz="2400" dirty="0" smtClean="0"/>
              <a:t>train </a:t>
            </a:r>
            <a:r>
              <a:rPr lang="en-CA" sz="2400" dirty="0"/>
              <a:t>workers </a:t>
            </a:r>
            <a:r>
              <a:rPr lang="en-CA" sz="2400" dirty="0" smtClean="0"/>
              <a:t>at government institutes, </a:t>
            </a:r>
            <a:r>
              <a:rPr lang="en-CA" sz="2400" dirty="0"/>
              <a:t>which may not offer quality training</a:t>
            </a:r>
          </a:p>
          <a:p>
            <a:pPr lvl="1" eaLnBrk="1" hangingPunct="1">
              <a:defRPr/>
            </a:pPr>
            <a:r>
              <a:rPr lang="en-CA" sz="2400" dirty="0" smtClean="0"/>
              <a:t>Solutions: </a:t>
            </a:r>
            <a:r>
              <a:rPr lang="en-CA" sz="2400" dirty="0"/>
              <a:t>allow </a:t>
            </a:r>
            <a:r>
              <a:rPr lang="en-CA" sz="2400" dirty="0" smtClean="0"/>
              <a:t>firm to organize own training in-house </a:t>
            </a:r>
            <a:r>
              <a:rPr lang="en-CA" sz="2400" dirty="0"/>
              <a:t>or </a:t>
            </a:r>
            <a:r>
              <a:rPr lang="en-CA" sz="2400" dirty="0" smtClean="0"/>
              <a:t>send workers to non government training providers</a:t>
            </a:r>
            <a:endParaRPr lang="en-CA" sz="2400" dirty="0"/>
          </a:p>
          <a:p>
            <a:pPr eaLnBrk="1" hangingPunct="1">
              <a:defRPr/>
            </a:pPr>
            <a:r>
              <a:rPr lang="en-CA" sz="2400" dirty="0"/>
              <a:t>SME disadvantaged</a:t>
            </a:r>
          </a:p>
          <a:p>
            <a:pPr lvl="1" eaLnBrk="1" hangingPunct="1">
              <a:defRPr/>
            </a:pPr>
            <a:r>
              <a:rPr lang="en-CA" sz="2400" dirty="0"/>
              <a:t>Pay </a:t>
            </a:r>
            <a:r>
              <a:rPr lang="en-CA" sz="2400" dirty="0" smtClean="0"/>
              <a:t>in and they can </a:t>
            </a:r>
            <a:r>
              <a:rPr lang="en-CA" sz="2400" dirty="0"/>
              <a:t>apply for funds but </a:t>
            </a:r>
            <a:r>
              <a:rPr lang="en-CA" sz="2400" dirty="0" smtClean="0"/>
              <a:t>do </a:t>
            </a:r>
            <a:r>
              <a:rPr lang="en-CA" sz="2400" dirty="0"/>
              <a:t>not</a:t>
            </a:r>
          </a:p>
          <a:p>
            <a:pPr lvl="1" eaLnBrk="1" hangingPunct="1">
              <a:defRPr/>
            </a:pPr>
            <a:r>
              <a:rPr lang="en-CA" sz="2400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sz="2400" dirty="0"/>
              <a:t>Solutions: increase the amount </a:t>
            </a:r>
            <a:r>
              <a:rPr lang="en-CA" sz="2400" dirty="0" smtClean="0"/>
              <a:t>that can </a:t>
            </a:r>
            <a:r>
              <a:rPr lang="en-CA" sz="2400" dirty="0"/>
              <a:t>be subsidized (higher than contribution)</a:t>
            </a:r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the training levy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will help you understand the reading for Thursday. 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 repeat</a:t>
            </a:r>
          </a:p>
          <a:p>
            <a:pPr lvl="2"/>
            <a:r>
              <a:rPr lang="en-US" dirty="0" smtClean="0"/>
              <a:t>Firms must pay the levy</a:t>
            </a:r>
          </a:p>
          <a:p>
            <a:pPr lvl="2"/>
            <a:r>
              <a:rPr lang="en-US" dirty="0" smtClean="0"/>
              <a:t>But can ‘get the money back’ by setting up training for their workers and apply for and obtain money from the levy fund to finance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180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630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1336</Words>
  <Application>Microsoft Macintosh PowerPoint</Application>
  <PresentationFormat>On-screen Show (4:3)</PresentationFormat>
  <Paragraphs>374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Lecture 6  Labour: Wages, Education and Skills</vt:lpstr>
      <vt:lpstr>Non controversial</vt:lpstr>
      <vt:lpstr>1. Wages</vt:lpstr>
      <vt:lpstr>Low-cost labor</vt:lpstr>
      <vt:lpstr>Reasons for Offshoring</vt:lpstr>
      <vt:lpstr>PowerPoint Presentation</vt:lpstr>
      <vt:lpstr>Take 5</vt:lpstr>
      <vt:lpstr>Wages</vt:lpstr>
      <vt:lpstr>2. Education and training</vt:lpstr>
      <vt:lpstr>Education and training  </vt:lpstr>
      <vt:lpstr>Take 5</vt:lpstr>
      <vt:lpstr>Education % of the population, 25 years +</vt:lpstr>
      <vt:lpstr>Education % of the population, 25 years +</vt:lpstr>
      <vt:lpstr>PISA – Science 2015 Results </vt:lpstr>
      <vt:lpstr>Who should educate/train?</vt:lpstr>
      <vt:lpstr>Building the foundation</vt:lpstr>
      <vt:lpstr>How firms get skilled workers</vt:lpstr>
      <vt:lpstr>1 - Hiring</vt:lpstr>
      <vt:lpstr>2 - Training on-the-job</vt:lpstr>
      <vt:lpstr>3 - Training off-the-job  (but on-site)</vt:lpstr>
      <vt:lpstr>4 - Training off-site</vt:lpstr>
      <vt:lpstr>5 - Apprenticeships</vt:lpstr>
      <vt:lpstr>FDI Training</vt:lpstr>
      <vt:lpstr>Migration policy</vt:lpstr>
      <vt:lpstr>Case: Canada  Aerospace manufacturing</vt:lpstr>
      <vt:lpstr>What can government do</vt:lpstr>
      <vt:lpstr>Training levy system</vt:lpstr>
      <vt:lpstr>Training levy - problems</vt:lpstr>
      <vt:lpstr>Understand the training levy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143</cp:revision>
  <cp:lastPrinted>2017-09-15T07:33:06Z</cp:lastPrinted>
  <dcterms:created xsi:type="dcterms:W3CDTF">2016-07-28T03:22:09Z</dcterms:created>
  <dcterms:modified xsi:type="dcterms:W3CDTF">2018-02-26T10:01:08Z</dcterms:modified>
</cp:coreProperties>
</file>