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6" name="Shape 56"/>
        <p:cNvGrpSpPr/>
        <p:nvPr/>
      </p:nvGrpSpPr>
      <p:grpSpPr>
        <a:xfrm>
          <a:off x="0" y="0"/>
          <a:ext cx="0" cy="0"/>
          <a:chOff x="0" y="0"/>
          <a:chExt cx="0" cy="0"/>
        </a:xfrm>
      </p:grpSpPr>
      <p:sp>
        <p:nvSpPr>
          <p:cNvPr id="57" name="Google Shape;57;g56a8bbafd8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56a8bbafd8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 name="Shape 63"/>
        <p:cNvGrpSpPr/>
        <p:nvPr/>
      </p:nvGrpSpPr>
      <p:grpSpPr>
        <a:xfrm>
          <a:off x="0" y="0"/>
          <a:ext cx="0" cy="0"/>
          <a:chOff x="0" y="0"/>
          <a:chExt cx="0" cy="0"/>
        </a:xfrm>
      </p:grpSpPr>
      <p:sp>
        <p:nvSpPr>
          <p:cNvPr id="64" name="Google Shape;64;g56a8bbafd8_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56a8bbafd8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0" name="Shape 70"/>
        <p:cNvGrpSpPr/>
        <p:nvPr/>
      </p:nvGrpSpPr>
      <p:grpSpPr>
        <a:xfrm>
          <a:off x="0" y="0"/>
          <a:ext cx="0" cy="0"/>
          <a:chOff x="0" y="0"/>
          <a:chExt cx="0" cy="0"/>
        </a:xfrm>
      </p:grpSpPr>
      <p:sp>
        <p:nvSpPr>
          <p:cNvPr id="71" name="Google Shape;71;g56a8bbafd8_0_2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56a8bbafd8_0_2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7" name="Shape 77"/>
        <p:cNvGrpSpPr/>
        <p:nvPr/>
      </p:nvGrpSpPr>
      <p:grpSpPr>
        <a:xfrm>
          <a:off x="0" y="0"/>
          <a:ext cx="0" cy="0"/>
          <a:chOff x="0" y="0"/>
          <a:chExt cx="0" cy="0"/>
        </a:xfrm>
      </p:grpSpPr>
      <p:sp>
        <p:nvSpPr>
          <p:cNvPr id="78" name="Google Shape;78;g56a8bbafd8_0_1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56a8bbafd8_0_1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“In such circumstances, an external shock that leads to a sudden change in expectations can cause a rapid reversal of capital flows and trigger a currency crash”</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Google Shape;85;g56a8bbb055_5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56a8bbb055_5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Google Shape;92;g56a8bbafd8_0_1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56a8bbafd8_0_1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7" name="Shape 97"/>
        <p:cNvGrpSpPr/>
        <p:nvPr/>
      </p:nvGrpSpPr>
      <p:grpSpPr>
        <a:xfrm>
          <a:off x="0" y="0"/>
          <a:ext cx="0" cy="0"/>
          <a:chOff x="0" y="0"/>
          <a:chExt cx="0" cy="0"/>
        </a:xfrm>
      </p:grpSpPr>
      <p:sp>
        <p:nvSpPr>
          <p:cNvPr id="98" name="Google Shape;98;g56a8bbafd8_0_1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56a8bbafd8_0_1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56a8bbafd8_0_2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56a8bbafd8_0_2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Google Shape;110;g56a8bbafd8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56a8bbafd8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the financial liberalization mobilise the access to the foreign fund and the high real interest rate differential incentivise bank and financial companies to seek the foreign funds. this result in heavy dependence of Thai bank on foreign funds.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6" name="Shape 116"/>
        <p:cNvGrpSpPr/>
        <p:nvPr/>
      </p:nvGrpSpPr>
      <p:grpSpPr>
        <a:xfrm>
          <a:off x="0" y="0"/>
          <a:ext cx="0" cy="0"/>
          <a:chOff x="0" y="0"/>
          <a:chExt cx="0" cy="0"/>
        </a:xfrm>
      </p:grpSpPr>
      <p:sp>
        <p:nvSpPr>
          <p:cNvPr id="117" name="Google Shape;117;g56a8bbafd8_0_2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56a8bbafd8_0_2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Google Shape;124;g56a8bbafd8_0_3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56a8bbafd8_0_3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0" name="Shape 130"/>
        <p:cNvGrpSpPr/>
        <p:nvPr/>
      </p:nvGrpSpPr>
      <p:grpSpPr>
        <a:xfrm>
          <a:off x="0" y="0"/>
          <a:ext cx="0" cy="0"/>
          <a:chOff x="0" y="0"/>
          <a:chExt cx="0" cy="0"/>
        </a:xfrm>
      </p:grpSpPr>
      <p:sp>
        <p:nvSpPr>
          <p:cNvPr id="131" name="Google Shape;131;g56a8bbafd8_0_2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56a8bbafd8_0_2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the high economic growth boosts the price of property and stock before they collapse in 1997.  the excessive external funds which come from financial liberalisation can be productive in case that it go into trade sector. (non-trade sector: commercial and residential construction, as well as inward-oriented services) However, in case of Asian crisis, It did not.  Thailand had bubble pricing in real estate sector and property sector of other Asian countries also indicate the same</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Google Shape;138;g56a8bbafd8_0_2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56a8bbafd8_0_2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the high economic growth boosts the price of property and stock before they collapse in 1997.  the excessive external funds which come from financial liberalisation can be productive in case that it go into trade sector. (non-trade sector: commercial and residential construction, as well as inward-oriented services) However, in case of Asian crisis, It did not.  Thailand had bubble pricing in real estate sector and property sector of other Asian countries also indicate the same</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4" name="Shape 144"/>
        <p:cNvGrpSpPr/>
        <p:nvPr/>
      </p:nvGrpSpPr>
      <p:grpSpPr>
        <a:xfrm>
          <a:off x="0" y="0"/>
          <a:ext cx="0" cy="0"/>
          <a:chOff x="0" y="0"/>
          <a:chExt cx="0" cy="0"/>
        </a:xfrm>
      </p:grpSpPr>
      <p:sp>
        <p:nvSpPr>
          <p:cNvPr id="145" name="Google Shape;145;g56a8bbafd8_0_2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56a8bbafd8_0_2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1" name="Shape 151"/>
        <p:cNvGrpSpPr/>
        <p:nvPr/>
      </p:nvGrpSpPr>
      <p:grpSpPr>
        <a:xfrm>
          <a:off x="0" y="0"/>
          <a:ext cx="0" cy="0"/>
          <a:chOff x="0" y="0"/>
          <a:chExt cx="0" cy="0"/>
        </a:xfrm>
      </p:grpSpPr>
      <p:sp>
        <p:nvSpPr>
          <p:cNvPr id="152" name="Google Shape;152;g56a8bbafd8_0_2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56a8bbafd8_0_2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7" name="Shape 157"/>
        <p:cNvGrpSpPr/>
        <p:nvPr/>
      </p:nvGrpSpPr>
      <p:grpSpPr>
        <a:xfrm>
          <a:off x="0" y="0"/>
          <a:ext cx="0" cy="0"/>
          <a:chOff x="0" y="0"/>
          <a:chExt cx="0" cy="0"/>
        </a:xfrm>
      </p:grpSpPr>
      <p:sp>
        <p:nvSpPr>
          <p:cNvPr id="158" name="Google Shape;158;g56a8bbafd8_0_2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56a8bbafd8_0_2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4" name="Shape 164"/>
        <p:cNvGrpSpPr/>
        <p:nvPr/>
      </p:nvGrpSpPr>
      <p:grpSpPr>
        <a:xfrm>
          <a:off x="0" y="0"/>
          <a:ext cx="0" cy="0"/>
          <a:chOff x="0" y="0"/>
          <a:chExt cx="0" cy="0"/>
        </a:xfrm>
      </p:grpSpPr>
      <p:sp>
        <p:nvSpPr>
          <p:cNvPr id="165" name="Google Shape;165;g56a8bbafd8_0_3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56a8bbafd8_0_3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Fragile financial conditions of corporate firms and finance companies that had borrowed heavily from abroad to finance the speculative boom in real estate and equity investments.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Google Shape;171;g56a8bbafd8_0_3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56a8bbafd8_0_3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th"/>
              <a:t>By the end of 1996, despite the high rate of public investment, </a:t>
            </a:r>
            <a:r>
              <a:rPr b="1" i="1" lang="th"/>
              <a:t>growth had marginally slowed</a:t>
            </a:r>
            <a:r>
              <a:rPr lang="th"/>
              <a:t> down from 8.2 to 8 percent. To a large extent, this slowdown reflected a marked drop in the rate of export growth, which fell from 20.9 percent in 1995 to 7.3 percent in 1996.</a:t>
            </a:r>
            <a:endParaRPr/>
          </a:p>
          <a:p>
            <a:pPr indent="0" lvl="0" marL="0" rtl="0" algn="l">
              <a:lnSpc>
                <a:spcPct val="115000"/>
              </a:lnSpc>
              <a:spcBef>
                <a:spcPts val="0"/>
              </a:spcBef>
              <a:spcAft>
                <a:spcPts val="0"/>
              </a:spcAft>
              <a:buNone/>
            </a:pPr>
            <a:r>
              <a:t/>
            </a:r>
            <a:endParaRPr/>
          </a:p>
          <a:p>
            <a:pPr indent="0" lvl="0" marL="0" rtl="0" algn="l">
              <a:lnSpc>
                <a:spcPct val="115000"/>
              </a:lnSpc>
              <a:spcBef>
                <a:spcPts val="0"/>
              </a:spcBef>
              <a:spcAft>
                <a:spcPts val="0"/>
              </a:spcAft>
              <a:buNone/>
            </a:pPr>
            <a:r>
              <a:rPr lang="th"/>
              <a:t>But the most important change that materialized toward the end of 1996 was in the </a:t>
            </a:r>
            <a:r>
              <a:rPr b="1" i="1" lang="th"/>
              <a:t>market sentiment towards Malaysia </a:t>
            </a:r>
            <a:r>
              <a:rPr lang="th"/>
              <a:t>as an investment opportunity — foreign fund managers had come to the conclusion that Malaysian interest rates were</a:t>
            </a:r>
            <a:r>
              <a:rPr b="1" i="1" lang="th"/>
              <a:t> too attractive to be ignored</a:t>
            </a:r>
            <a:r>
              <a:rPr lang="th"/>
              <a:t>. </a:t>
            </a:r>
            <a:endParaRPr/>
          </a:p>
          <a:p>
            <a:pPr indent="0" lvl="0" marL="0" rtl="0" algn="l">
              <a:lnSpc>
                <a:spcPct val="115000"/>
              </a:lnSpc>
              <a:spcBef>
                <a:spcPts val="0"/>
              </a:spcBef>
              <a:spcAft>
                <a:spcPts val="0"/>
              </a:spcAft>
              <a:buNone/>
            </a:pPr>
            <a:r>
              <a:rPr lang="th"/>
              <a:t>In 1996, short-term capital inflows surged to M $11.3 billion, compared to an inflow of M $2.4 billion in 1995 and an outflow of M $8.4 billion in 1994. Malaysia also experienced an overall increase in bank lending as high as 27.6 percent, with a sharp switch from lending to the manufacturing sector to lending for equity purchases. </a:t>
            </a:r>
            <a:r>
              <a:rPr b="1" i="1" lang="th"/>
              <a:t>The availability of property loans drove up asset prices</a:t>
            </a:r>
            <a:r>
              <a:rPr lang="th"/>
              <a:t>: over the year, the price of up-market properties in major Malaysian cities grew by 25 percent.</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6" name="Shape 176"/>
        <p:cNvGrpSpPr/>
        <p:nvPr/>
      </p:nvGrpSpPr>
      <p:grpSpPr>
        <a:xfrm>
          <a:off x="0" y="0"/>
          <a:ext cx="0" cy="0"/>
          <a:chOff x="0" y="0"/>
          <a:chExt cx="0" cy="0"/>
        </a:xfrm>
      </p:grpSpPr>
      <p:sp>
        <p:nvSpPr>
          <p:cNvPr id="177" name="Google Shape;177;g56a8bbafd8_0_3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56a8bbafd8_0_3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th"/>
              <a:t>Korea experienced a serious deterioration of the macroeconomic conditions already in 1995–1996. The current account dramatical deficit leading to an </a:t>
            </a:r>
            <a:r>
              <a:rPr b="1" i="1" lang="th"/>
              <a:t>unprecedented accumulation of short-term foreign debt.</a:t>
            </a:r>
            <a:r>
              <a:rPr lang="th"/>
              <a:t> </a:t>
            </a:r>
            <a:endParaRPr/>
          </a:p>
          <a:p>
            <a:pPr indent="0" lvl="0" marL="0" rtl="0" algn="l">
              <a:lnSpc>
                <a:spcPct val="115000"/>
              </a:lnSpc>
              <a:spcBef>
                <a:spcPts val="0"/>
              </a:spcBef>
              <a:spcAft>
                <a:spcPts val="0"/>
              </a:spcAft>
              <a:buNone/>
            </a:pPr>
            <a:r>
              <a:t/>
            </a:r>
            <a:endParaRPr b="1" i="1"/>
          </a:p>
          <a:p>
            <a:pPr indent="0" lvl="0" marL="0" rtl="0" algn="l">
              <a:lnSpc>
                <a:spcPct val="115000"/>
              </a:lnSpc>
              <a:spcBef>
                <a:spcPts val="0"/>
              </a:spcBef>
              <a:spcAft>
                <a:spcPts val="0"/>
              </a:spcAft>
              <a:buNone/>
            </a:pPr>
            <a:r>
              <a:rPr b="1" i="1" lang="th"/>
              <a:t>Export growth fell sharply,</a:t>
            </a:r>
            <a:r>
              <a:rPr lang="th"/>
              <a:t> especially after negative terms of trade shocks hit the economy in 1996.The 1996 growth rate of industrial production halved relative to the previous year.</a:t>
            </a:r>
            <a:endParaRPr/>
          </a:p>
          <a:p>
            <a:pPr indent="0" lvl="0" marL="0" rtl="0" algn="l">
              <a:lnSpc>
                <a:spcPct val="115000"/>
              </a:lnSpc>
              <a:spcBef>
                <a:spcPts val="0"/>
              </a:spcBef>
              <a:spcAft>
                <a:spcPts val="0"/>
              </a:spcAft>
              <a:buNone/>
            </a:pPr>
            <a:r>
              <a:t/>
            </a:r>
            <a:endParaRPr b="1" i="1"/>
          </a:p>
          <a:p>
            <a:pPr indent="0" lvl="0" marL="0" rtl="0" algn="l">
              <a:lnSpc>
                <a:spcPct val="115000"/>
              </a:lnSpc>
              <a:spcBef>
                <a:spcPts val="0"/>
              </a:spcBef>
              <a:spcAft>
                <a:spcPts val="0"/>
              </a:spcAft>
              <a:buNone/>
            </a:pPr>
            <a:r>
              <a:rPr b="1" i="1" lang="th"/>
              <a:t>The financial conditions of the conglomerates and their creditor banks were shaky</a:t>
            </a:r>
            <a:r>
              <a:rPr lang="th"/>
              <a:t>, raising the possibility of widespread bankruptcies; reflecting such weaknesses, the stock market fell sharply in the 2-year period 1995–1996, down by 36 percent relative to the 1994 peak. The won also weakened during 1996.</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g58be2a484f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58be2a484f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Google Shape;189;g58be2a484f_2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58be2a484f_2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4" name="Shape 194"/>
        <p:cNvGrpSpPr/>
        <p:nvPr/>
      </p:nvGrpSpPr>
      <p:grpSpPr>
        <a:xfrm>
          <a:off x="0" y="0"/>
          <a:ext cx="0" cy="0"/>
          <a:chOff x="0" y="0"/>
          <a:chExt cx="0" cy="0"/>
        </a:xfrm>
      </p:grpSpPr>
      <p:sp>
        <p:nvSpPr>
          <p:cNvPr id="195" name="Google Shape;195;g58be2a484f_2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58be2a484f_2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0" name="Shape 200"/>
        <p:cNvGrpSpPr/>
        <p:nvPr/>
      </p:nvGrpSpPr>
      <p:grpSpPr>
        <a:xfrm>
          <a:off x="0" y="0"/>
          <a:ext cx="0" cy="0"/>
          <a:chOff x="0" y="0"/>
          <a:chExt cx="0" cy="0"/>
        </a:xfrm>
      </p:grpSpPr>
      <p:sp>
        <p:nvSpPr>
          <p:cNvPr id="201" name="Google Shape;201;g58be2a484f_2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58be2a484f_2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Google Shape;207;g58be2a484f_2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58be2a484f_2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2" name="Shape 212"/>
        <p:cNvGrpSpPr/>
        <p:nvPr/>
      </p:nvGrpSpPr>
      <p:grpSpPr>
        <a:xfrm>
          <a:off x="0" y="0"/>
          <a:ext cx="0" cy="0"/>
          <a:chOff x="0" y="0"/>
          <a:chExt cx="0" cy="0"/>
        </a:xfrm>
      </p:grpSpPr>
      <p:sp>
        <p:nvSpPr>
          <p:cNvPr id="213" name="Google Shape;213;g56a8bbafd8_3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56a8bbafd8_3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Before AFC, Thailand applied fixed exchange rate regime pegged to currency basket where 84% are US dollar.</a:t>
            </a:r>
            <a:br>
              <a:rPr lang="th"/>
            </a:br>
            <a:r>
              <a:rPr lang="th"/>
              <a:t>After, BOT Lost in interving THB and exhausted all the reserves, on 2nd of july 1997, Thailand has to float the currency to move freely from 1997-2000 and use monetary </a:t>
            </a:r>
            <a:r>
              <a:rPr lang="th"/>
              <a:t>targeting</a:t>
            </a:r>
            <a:r>
              <a:rPr lang="th"/>
              <a:t> regime by controlling the money supply in order to reach the goal of sustainable growth and price stability and also ensure against volatility in interest rate and </a:t>
            </a:r>
            <a:r>
              <a:rPr lang="th"/>
              <a:t>liquidity</a:t>
            </a:r>
            <a:r>
              <a:rPr lang="th"/>
              <a:t> in the financial system by performing daily liquidity management.</a:t>
            </a:r>
            <a:endParaRPr/>
          </a:p>
          <a:p>
            <a:pPr indent="0" lvl="0" marL="0" rtl="0" algn="l">
              <a:spcBef>
                <a:spcPts val="0"/>
              </a:spcBef>
              <a:spcAft>
                <a:spcPts val="0"/>
              </a:spcAft>
              <a:buNone/>
            </a:pPr>
            <a:r>
              <a:rPr lang="th"/>
              <a:t>After that Thailand has </a:t>
            </a:r>
            <a:r>
              <a:rPr lang="th"/>
              <a:t>applied</a:t>
            </a:r>
            <a:r>
              <a:rPr lang="th"/>
              <a:t> </a:t>
            </a:r>
            <a:r>
              <a:rPr lang="th"/>
              <a:t>flexible</a:t>
            </a:r>
            <a:r>
              <a:rPr lang="th"/>
              <a:t> inflation targeting regime, they saw that targeting money supply would be less effective than targeting inflation since the </a:t>
            </a:r>
            <a:r>
              <a:rPr lang="th"/>
              <a:t>relationship</a:t>
            </a:r>
            <a:r>
              <a:rPr lang="th"/>
              <a:t> b/w money supply and Output Growth is not quite stable after the crisis. Thus, they decided to change to </a:t>
            </a:r>
            <a:r>
              <a:rPr lang="th"/>
              <a:t>flexible inflation targeting regime.</a:t>
            </a:r>
            <a:endParaRPr/>
          </a:p>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8" name="Shape 218"/>
        <p:cNvGrpSpPr/>
        <p:nvPr/>
      </p:nvGrpSpPr>
      <p:grpSpPr>
        <a:xfrm>
          <a:off x="0" y="0"/>
          <a:ext cx="0" cy="0"/>
          <a:chOff x="0" y="0"/>
          <a:chExt cx="0" cy="0"/>
        </a:xfrm>
      </p:grpSpPr>
      <p:sp>
        <p:nvSpPr>
          <p:cNvPr id="219" name="Google Shape;219;g56a8bbb055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56a8bbb055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After the crisis you could see that FDI was not affected by the crisis and economics recession since FDI is a long term investment and quite stable in term volatility when comparing to financial assets .FDI also acted as a cushion to help private sector’s net outflow in other capital categories.</a:t>
            </a:r>
            <a:endParaRPr/>
          </a:p>
          <a:p>
            <a:pPr indent="0" lvl="0" marL="0" rtl="0" algn="l">
              <a:spcBef>
                <a:spcPts val="0"/>
              </a:spcBef>
              <a:spcAft>
                <a:spcPts val="0"/>
              </a:spcAft>
              <a:buNone/>
            </a:pPr>
            <a:r>
              <a:rPr lang="th"/>
              <a:t>This also happaned in portfolio investment which still have net inflow during and after the crisis even the amount is lower.</a:t>
            </a:r>
            <a:endParaRPr/>
          </a:p>
          <a:p>
            <a:pPr indent="0" lvl="0" marL="0" rtl="0" algn="l">
              <a:spcBef>
                <a:spcPts val="0"/>
              </a:spcBef>
              <a:spcAft>
                <a:spcPts val="0"/>
              </a:spcAft>
              <a:buNone/>
            </a:pPr>
            <a:r>
              <a:rPr lang="th"/>
              <a:t>While by 1997-1998 THailand experienced net massive outflow of both non-bank loan and BIBF due to exchange rate floatation where firstly non-bank loan were the most used way of net inflow until BIBF was introduced with special priviledge to borrower but declined after the constraint from BOT on minimum level of out-int BIBF in order to reduce ST external debt.</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Google Shape;225;g56a8bbb055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56a8bbb055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After the THB Currency float and massive outflow of capital, THB is losing the stability and credibility and market confidence so that the value of </a:t>
            </a:r>
            <a:r>
              <a:rPr lang="th"/>
              <a:t>currency</a:t>
            </a:r>
            <a:r>
              <a:rPr lang="th"/>
              <a:t> depreciated about 50% to 56.75THB/US$ and come back to the new normal of 37-40 THB/US$ Where in the early stage, currency depreciation was accompanied by a very sharp increase in interest rates in exchange for higher risk and later decrease due to monetary expansiaonary policy.</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0" name="Shape 230"/>
        <p:cNvGrpSpPr/>
        <p:nvPr/>
      </p:nvGrpSpPr>
      <p:grpSpPr>
        <a:xfrm>
          <a:off x="0" y="0"/>
          <a:ext cx="0" cy="0"/>
          <a:chOff x="0" y="0"/>
          <a:chExt cx="0" cy="0"/>
        </a:xfrm>
      </p:grpSpPr>
      <p:sp>
        <p:nvSpPr>
          <p:cNvPr id="231" name="Google Shape;231;g58be2a484f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58be2a484f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before the crisis, people enjoy BIBF privilege taxes and did a short term loans and roll over instead of  doing long term loans because the cost of short term loan was lower. Most people have debt in term of foreign currency. Plus Thai people didnt do hedging. So, </a:t>
            </a:r>
            <a:r>
              <a:rPr lang="th"/>
              <a:t>after letting Thai Bath float, </a:t>
            </a:r>
            <a:r>
              <a:rPr lang="th"/>
              <a:t>the value of the debt after Baht devaluation was much more in term of Thai Baht. which turn to non-performing loan in the following years. So the rating agancy lower Thai rating then external debt was reduce after 1998.</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8" name="Shape 238"/>
        <p:cNvGrpSpPr/>
        <p:nvPr/>
      </p:nvGrpSpPr>
      <p:grpSpPr>
        <a:xfrm>
          <a:off x="0" y="0"/>
          <a:ext cx="0" cy="0"/>
          <a:chOff x="0" y="0"/>
          <a:chExt cx="0" cy="0"/>
        </a:xfrm>
      </p:grpSpPr>
      <p:sp>
        <p:nvSpPr>
          <p:cNvPr id="239" name="Google Shape;239;g56a8bbb055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56a8bbb055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After BOT let Thai Baht float, Thai export volume had increased since Thai product seems less expensive.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5" name="Shape 245"/>
        <p:cNvGrpSpPr/>
        <p:nvPr/>
      </p:nvGrpSpPr>
      <p:grpSpPr>
        <a:xfrm>
          <a:off x="0" y="0"/>
          <a:ext cx="0" cy="0"/>
          <a:chOff x="0" y="0"/>
          <a:chExt cx="0" cy="0"/>
        </a:xfrm>
      </p:grpSpPr>
      <p:sp>
        <p:nvSpPr>
          <p:cNvPr id="246" name="Google Shape;246;g56a8bbb055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56a8bbb055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during 1997-1998 import volume of Thai kept decreasing due to the recession. There was one article said Thai import has high positive correlation with income. Since there was a recession people consume less and import less plus the devaluation of thai baht make foreign products looks expensive.</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Google Shape;253;g56a8bbb055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56a8bbb055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to make it clear, Thai current account during that period was surplus, due to the increase in export and the decrease in import. However this surplus occured from the bad situation so we could asy that CA surplus doesnt always good</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9" name="Shape 259"/>
        <p:cNvGrpSpPr/>
        <p:nvPr/>
      </p:nvGrpSpPr>
      <p:grpSpPr>
        <a:xfrm>
          <a:off x="0" y="0"/>
          <a:ext cx="0" cy="0"/>
          <a:chOff x="0" y="0"/>
          <a:chExt cx="0" cy="0"/>
        </a:xfrm>
      </p:grpSpPr>
      <p:sp>
        <p:nvSpPr>
          <p:cNvPr id="260" name="Google Shape;260;g56a8bbb055_2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56a8bbb055_2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the crisis hit gdp to dramatically decrease to reach the lowest point in the beginning of 1998.  However, there was a V shape recovery. After Thai Baht devaluation Thai can export a lot more. Usually some other countries may not face the V shape recovery. It depends on the economic structure of each economy. For Thailand, Thai economy is so opend which means it really depend on other countries also. Therefore, increasing in export can occurs the V shape recovery  -Plus, the decrease in interest boosted up the economy since the beginning of 1998 therefore people were encouraged to spend and invest. Thai GDP sharply boost up in 1999 again.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1" name="Shape 271"/>
        <p:cNvGrpSpPr/>
        <p:nvPr/>
      </p:nvGrpSpPr>
      <p:grpSpPr>
        <a:xfrm>
          <a:off x="0" y="0"/>
          <a:ext cx="0" cy="0"/>
          <a:chOff x="0" y="0"/>
          <a:chExt cx="0" cy="0"/>
        </a:xfrm>
      </p:grpSpPr>
      <p:sp>
        <p:nvSpPr>
          <p:cNvPr id="272" name="Google Shape;272;g56a8bbafd8_3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56a8bbafd8_3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solidFill>
                  <a:srgbClr val="505050"/>
                </a:solidFill>
                <a:highlight>
                  <a:srgbClr val="FFFFFF"/>
                </a:highlight>
                <a:latin typeface="Times New Roman"/>
                <a:ea typeface="Times New Roman"/>
                <a:cs typeface="Times New Roman"/>
                <a:sym typeface="Times New Roman"/>
              </a:rPr>
              <a:t>1.After THB was under the series of speculative attacks and market lot confidence, IMF approved the </a:t>
            </a:r>
            <a:r>
              <a:rPr lang="th">
                <a:solidFill>
                  <a:srgbClr val="505050"/>
                </a:solidFill>
                <a:highlight>
                  <a:srgbClr val="FFFFFF"/>
                </a:highlight>
                <a:latin typeface="Times New Roman"/>
                <a:ea typeface="Times New Roman"/>
                <a:cs typeface="Times New Roman"/>
                <a:sym typeface="Times New Roman"/>
              </a:rPr>
              <a:t>Financial</a:t>
            </a:r>
            <a:r>
              <a:rPr lang="th">
                <a:solidFill>
                  <a:srgbClr val="505050"/>
                </a:solidFill>
                <a:highlight>
                  <a:srgbClr val="FFFFFF"/>
                </a:highlight>
                <a:latin typeface="Times New Roman"/>
                <a:ea typeface="Times New Roman"/>
                <a:cs typeface="Times New Roman"/>
                <a:sym typeface="Times New Roman"/>
              </a:rPr>
              <a:t> support for </a:t>
            </a:r>
            <a:r>
              <a:rPr lang="th">
                <a:solidFill>
                  <a:srgbClr val="505050"/>
                </a:solidFill>
                <a:highlight>
                  <a:srgbClr val="FFFFFF"/>
                </a:highlight>
                <a:latin typeface="Times New Roman"/>
                <a:ea typeface="Times New Roman"/>
                <a:cs typeface="Times New Roman"/>
                <a:sym typeface="Times New Roman"/>
              </a:rPr>
              <a:t>THailand</a:t>
            </a:r>
            <a:r>
              <a:rPr lang="th">
                <a:solidFill>
                  <a:srgbClr val="505050"/>
                </a:solidFill>
                <a:highlight>
                  <a:srgbClr val="FFFFFF"/>
                </a:highlight>
                <a:latin typeface="Times New Roman"/>
                <a:ea typeface="Times New Roman"/>
                <a:cs typeface="Times New Roman"/>
                <a:sym typeface="Times New Roman"/>
              </a:rPr>
              <a:t> up to 2.9 billion SDR or around 4 billion Us Dollar.</a:t>
            </a:r>
            <a:endParaRPr>
              <a:solidFill>
                <a:srgbClr val="505050"/>
              </a:solidFill>
              <a:highlight>
                <a:srgbClr val="FFFFFF"/>
              </a:highlight>
              <a:latin typeface="Times New Roman"/>
              <a:ea typeface="Times New Roman"/>
              <a:cs typeface="Times New Roman"/>
              <a:sym typeface="Times New Roman"/>
            </a:endParaRPr>
          </a:p>
          <a:p>
            <a:pPr indent="0" lvl="0" marL="0" rtl="0" algn="l">
              <a:spcBef>
                <a:spcPts val="0"/>
              </a:spcBef>
              <a:spcAft>
                <a:spcPts val="0"/>
              </a:spcAft>
              <a:buNone/>
            </a:pPr>
            <a:r>
              <a:rPr lang="th">
                <a:solidFill>
                  <a:srgbClr val="505050"/>
                </a:solidFill>
                <a:highlight>
                  <a:srgbClr val="FFFFFF"/>
                </a:highlight>
                <a:latin typeface="Times New Roman"/>
                <a:ea typeface="Times New Roman"/>
                <a:cs typeface="Times New Roman"/>
                <a:sym typeface="Times New Roman"/>
              </a:rPr>
              <a:t>2.In the early stages of the program, Many finance company are closed due to </a:t>
            </a:r>
            <a:r>
              <a:rPr lang="th">
                <a:solidFill>
                  <a:srgbClr val="505050"/>
                </a:solidFill>
                <a:highlight>
                  <a:srgbClr val="FFFFFF"/>
                </a:highlight>
                <a:latin typeface="Times New Roman"/>
                <a:ea typeface="Times New Roman"/>
                <a:cs typeface="Times New Roman"/>
                <a:sym typeface="Times New Roman"/>
              </a:rPr>
              <a:t>bankruptcy</a:t>
            </a:r>
            <a:r>
              <a:rPr lang="th">
                <a:solidFill>
                  <a:srgbClr val="505050"/>
                </a:solidFill>
                <a:highlight>
                  <a:srgbClr val="FFFFFF"/>
                </a:highlight>
                <a:latin typeface="Times New Roman"/>
                <a:ea typeface="Times New Roman"/>
                <a:cs typeface="Times New Roman"/>
                <a:sym typeface="Times New Roman"/>
              </a:rPr>
              <a:t> </a:t>
            </a:r>
            <a:br>
              <a:rPr lang="th">
                <a:solidFill>
                  <a:srgbClr val="505050"/>
                </a:solidFill>
                <a:highlight>
                  <a:srgbClr val="FFFFFF"/>
                </a:highlight>
                <a:latin typeface="Times New Roman"/>
                <a:ea typeface="Times New Roman"/>
                <a:cs typeface="Times New Roman"/>
                <a:sym typeface="Times New Roman"/>
              </a:rPr>
            </a:br>
            <a:r>
              <a:rPr lang="th">
                <a:solidFill>
                  <a:srgbClr val="505050"/>
                </a:solidFill>
                <a:highlight>
                  <a:srgbClr val="FFFFFF"/>
                </a:highlight>
                <a:latin typeface="Times New Roman"/>
                <a:ea typeface="Times New Roman"/>
                <a:cs typeface="Times New Roman"/>
                <a:sym typeface="Times New Roman"/>
              </a:rPr>
              <a:t>3.while some </a:t>
            </a:r>
            <a:r>
              <a:rPr lang="th">
                <a:solidFill>
                  <a:srgbClr val="505050"/>
                </a:solidFill>
                <a:highlight>
                  <a:srgbClr val="FFFFFF"/>
                </a:highlight>
                <a:latin typeface="Times New Roman"/>
                <a:ea typeface="Times New Roman"/>
                <a:cs typeface="Times New Roman"/>
                <a:sym typeface="Times New Roman"/>
              </a:rPr>
              <a:t>Financial</a:t>
            </a:r>
            <a:r>
              <a:rPr lang="th">
                <a:solidFill>
                  <a:srgbClr val="505050"/>
                </a:solidFill>
                <a:highlight>
                  <a:srgbClr val="FFFFFF"/>
                </a:highlight>
                <a:latin typeface="Times New Roman"/>
                <a:ea typeface="Times New Roman"/>
                <a:cs typeface="Times New Roman"/>
                <a:sym typeface="Times New Roman"/>
              </a:rPr>
              <a:t> institution restructure their company mostly to find a foreign capital </a:t>
            </a:r>
            <a:r>
              <a:rPr lang="th">
                <a:solidFill>
                  <a:srgbClr val="505050"/>
                </a:solidFill>
                <a:highlight>
                  <a:srgbClr val="FFFFFF"/>
                </a:highlight>
                <a:latin typeface="Times New Roman"/>
                <a:ea typeface="Times New Roman"/>
                <a:cs typeface="Times New Roman"/>
                <a:sym typeface="Times New Roman"/>
              </a:rPr>
              <a:t>through</a:t>
            </a:r>
            <a:r>
              <a:rPr lang="th">
                <a:solidFill>
                  <a:srgbClr val="505050"/>
                </a:solidFill>
                <a:highlight>
                  <a:srgbClr val="FFFFFF"/>
                </a:highlight>
                <a:latin typeface="Times New Roman"/>
                <a:ea typeface="Times New Roman"/>
                <a:cs typeface="Times New Roman"/>
                <a:sym typeface="Times New Roman"/>
              </a:rPr>
              <a:t> capital increase where you could see nowadays many CBS’s shareholder are foreign shareholders.</a:t>
            </a:r>
            <a:br>
              <a:rPr lang="th">
                <a:solidFill>
                  <a:srgbClr val="505050"/>
                </a:solidFill>
                <a:highlight>
                  <a:srgbClr val="FFFFFF"/>
                </a:highlight>
                <a:latin typeface="Times New Roman"/>
                <a:ea typeface="Times New Roman"/>
                <a:cs typeface="Times New Roman"/>
                <a:sym typeface="Times New Roman"/>
              </a:rPr>
            </a:br>
            <a:br>
              <a:rPr lang="th">
                <a:solidFill>
                  <a:srgbClr val="505050"/>
                </a:solidFill>
                <a:highlight>
                  <a:srgbClr val="FFFFFF"/>
                </a:highlight>
                <a:latin typeface="Times New Roman"/>
                <a:ea typeface="Times New Roman"/>
                <a:cs typeface="Times New Roman"/>
                <a:sym typeface="Times New Roman"/>
              </a:rPr>
            </a:br>
            <a:endParaRPr>
              <a:solidFill>
                <a:srgbClr val="505050"/>
              </a:solidFill>
              <a:highlight>
                <a:srgbClr val="FFFFFF"/>
              </a:highlight>
              <a:latin typeface="Times New Roman"/>
              <a:ea typeface="Times New Roman"/>
              <a:cs typeface="Times New Roman"/>
              <a:sym typeface="Times New Roman"/>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8" name="Shape 278"/>
        <p:cNvGrpSpPr/>
        <p:nvPr/>
      </p:nvGrpSpPr>
      <p:grpSpPr>
        <a:xfrm>
          <a:off x="0" y="0"/>
          <a:ext cx="0" cy="0"/>
          <a:chOff x="0" y="0"/>
          <a:chExt cx="0" cy="0"/>
        </a:xfrm>
      </p:grpSpPr>
      <p:sp>
        <p:nvSpPr>
          <p:cNvPr id="279" name="Google Shape;279;g58be2a484f_7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58be2a484f_7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4" name="Shape 284"/>
        <p:cNvGrpSpPr/>
        <p:nvPr/>
      </p:nvGrpSpPr>
      <p:grpSpPr>
        <a:xfrm>
          <a:off x="0" y="0"/>
          <a:ext cx="0" cy="0"/>
          <a:chOff x="0" y="0"/>
          <a:chExt cx="0" cy="0"/>
        </a:xfrm>
      </p:grpSpPr>
      <p:sp>
        <p:nvSpPr>
          <p:cNvPr id="285" name="Google Shape;285;g58be2a484f_7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58be2a484f_7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0" name="Shape 290"/>
        <p:cNvGrpSpPr/>
        <p:nvPr/>
      </p:nvGrpSpPr>
      <p:grpSpPr>
        <a:xfrm>
          <a:off x="0" y="0"/>
          <a:ext cx="0" cy="0"/>
          <a:chOff x="0" y="0"/>
          <a:chExt cx="0" cy="0"/>
        </a:xfrm>
      </p:grpSpPr>
      <p:sp>
        <p:nvSpPr>
          <p:cNvPr id="291" name="Google Shape;291;g58be2a484f_7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58be2a484f_7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6" name="Shape 296"/>
        <p:cNvGrpSpPr/>
        <p:nvPr/>
      </p:nvGrpSpPr>
      <p:grpSpPr>
        <a:xfrm>
          <a:off x="0" y="0"/>
          <a:ext cx="0" cy="0"/>
          <a:chOff x="0" y="0"/>
          <a:chExt cx="0" cy="0"/>
        </a:xfrm>
      </p:grpSpPr>
      <p:sp>
        <p:nvSpPr>
          <p:cNvPr id="297" name="Google Shape;297;g58be2a484f_7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8" name="Google Shape;298;g58be2a484f_7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2" name="Shape 302"/>
        <p:cNvGrpSpPr/>
        <p:nvPr/>
      </p:nvGrpSpPr>
      <p:grpSpPr>
        <a:xfrm>
          <a:off x="0" y="0"/>
          <a:ext cx="0" cy="0"/>
          <a:chOff x="0" y="0"/>
          <a:chExt cx="0" cy="0"/>
        </a:xfrm>
      </p:grpSpPr>
      <p:sp>
        <p:nvSpPr>
          <p:cNvPr id="303" name="Google Shape;303;g58be2a484f_7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4" name="Google Shape;304;g58be2a484f_7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8" name="Shape 308"/>
        <p:cNvGrpSpPr/>
        <p:nvPr/>
      </p:nvGrpSpPr>
      <p:grpSpPr>
        <a:xfrm>
          <a:off x="0" y="0"/>
          <a:ext cx="0" cy="0"/>
          <a:chOff x="0" y="0"/>
          <a:chExt cx="0" cy="0"/>
        </a:xfrm>
      </p:grpSpPr>
      <p:sp>
        <p:nvSpPr>
          <p:cNvPr id="309" name="Google Shape;309;g58be2a484f_7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 name="Google Shape;310;g58be2a484f_7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4" name="Shape 314"/>
        <p:cNvGrpSpPr/>
        <p:nvPr/>
      </p:nvGrpSpPr>
      <p:grpSpPr>
        <a:xfrm>
          <a:off x="0" y="0"/>
          <a:ext cx="0" cy="0"/>
          <a:chOff x="0" y="0"/>
          <a:chExt cx="0" cy="0"/>
        </a:xfrm>
      </p:grpSpPr>
      <p:sp>
        <p:nvSpPr>
          <p:cNvPr id="315" name="Google Shape;315;g58be2a484f_7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6" name="Google Shape;316;g58be2a484f_7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0" name="Shape 320"/>
        <p:cNvGrpSpPr/>
        <p:nvPr/>
      </p:nvGrpSpPr>
      <p:grpSpPr>
        <a:xfrm>
          <a:off x="0" y="0"/>
          <a:ext cx="0" cy="0"/>
          <a:chOff x="0" y="0"/>
          <a:chExt cx="0" cy="0"/>
        </a:xfrm>
      </p:grpSpPr>
      <p:sp>
        <p:nvSpPr>
          <p:cNvPr id="321" name="Google Shape;321;g58be2a484f_7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2" name="Google Shape;322;g58be2a484f_7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6" name="Shape 326"/>
        <p:cNvGrpSpPr/>
        <p:nvPr/>
      </p:nvGrpSpPr>
      <p:grpSpPr>
        <a:xfrm>
          <a:off x="0" y="0"/>
          <a:ext cx="0" cy="0"/>
          <a:chOff x="0" y="0"/>
          <a:chExt cx="0" cy="0"/>
        </a:xfrm>
      </p:grpSpPr>
      <p:sp>
        <p:nvSpPr>
          <p:cNvPr id="327" name="Google Shape;327;g56a8bbb055_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8" name="Google Shape;328;g56a8bbb055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2" name="Shape 332"/>
        <p:cNvGrpSpPr/>
        <p:nvPr/>
      </p:nvGrpSpPr>
      <p:grpSpPr>
        <a:xfrm>
          <a:off x="0" y="0"/>
          <a:ext cx="0" cy="0"/>
          <a:chOff x="0" y="0"/>
          <a:chExt cx="0" cy="0"/>
        </a:xfrm>
      </p:grpSpPr>
      <p:sp>
        <p:nvSpPr>
          <p:cNvPr id="333" name="Google Shape;333;g56a8bbb055_3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56a8bbb055_3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8" name="Shape 338"/>
        <p:cNvGrpSpPr/>
        <p:nvPr/>
      </p:nvGrpSpPr>
      <p:grpSpPr>
        <a:xfrm>
          <a:off x="0" y="0"/>
          <a:ext cx="0" cy="0"/>
          <a:chOff x="0" y="0"/>
          <a:chExt cx="0" cy="0"/>
        </a:xfrm>
      </p:grpSpPr>
      <p:sp>
        <p:nvSpPr>
          <p:cNvPr id="339" name="Google Shape;339;g56a8bbb055_3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0" name="Google Shape;340;g56a8bbb055_3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4" name="Shape 344"/>
        <p:cNvGrpSpPr/>
        <p:nvPr/>
      </p:nvGrpSpPr>
      <p:grpSpPr>
        <a:xfrm>
          <a:off x="0" y="0"/>
          <a:ext cx="0" cy="0"/>
          <a:chOff x="0" y="0"/>
          <a:chExt cx="0" cy="0"/>
        </a:xfrm>
      </p:grpSpPr>
      <p:sp>
        <p:nvSpPr>
          <p:cNvPr id="345" name="Google Shape;345;g56a8bbb055_3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6" name="Google Shape;346;g56a8bbb055_3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0" name="Shape 350"/>
        <p:cNvGrpSpPr/>
        <p:nvPr/>
      </p:nvGrpSpPr>
      <p:grpSpPr>
        <a:xfrm>
          <a:off x="0" y="0"/>
          <a:ext cx="0" cy="0"/>
          <a:chOff x="0" y="0"/>
          <a:chExt cx="0" cy="0"/>
        </a:xfrm>
      </p:grpSpPr>
      <p:sp>
        <p:nvSpPr>
          <p:cNvPr id="351" name="Google Shape;351;g56a8bbb055_3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2" name="Google Shape;352;g56a8bbb055_3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5" name="Shape 355"/>
        <p:cNvGrpSpPr/>
        <p:nvPr/>
      </p:nvGrpSpPr>
      <p:grpSpPr>
        <a:xfrm>
          <a:off x="0" y="0"/>
          <a:ext cx="0" cy="0"/>
          <a:chOff x="0" y="0"/>
          <a:chExt cx="0" cy="0"/>
        </a:xfrm>
      </p:grpSpPr>
      <p:sp>
        <p:nvSpPr>
          <p:cNvPr id="356" name="Google Shape;356;g56a8bbb055_3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7" name="Google Shape;357;g56a8bbb055_3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0" name="Shape 360"/>
        <p:cNvGrpSpPr/>
        <p:nvPr/>
      </p:nvGrpSpPr>
      <p:grpSpPr>
        <a:xfrm>
          <a:off x="0" y="0"/>
          <a:ext cx="0" cy="0"/>
          <a:chOff x="0" y="0"/>
          <a:chExt cx="0" cy="0"/>
        </a:xfrm>
      </p:grpSpPr>
      <p:sp>
        <p:nvSpPr>
          <p:cNvPr id="361" name="Google Shape;361;g56a8bbb055_3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2" name="Google Shape;362;g56a8bbb055_3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200"/>
            <a:ext cx="3837000" cy="3695100"/>
          </a:xfrm>
          <a:prstGeom prst="rect">
            <a:avLst/>
          </a:prstGeom>
        </p:spPr>
        <p:txBody>
          <a:bodyPr anchorCtr="0" anchor="ctr" bIns="91425" lIns="91425" spcFirstLastPara="1" rIns="91425" wrap="square" tIns="91425"/>
          <a:lstStyle>
            <a:lvl1pPr indent="-342900" lvl="0" marL="457200">
              <a:spcBef>
                <a:spcPts val="0"/>
              </a:spcBef>
              <a:spcAft>
                <a:spcPts val="0"/>
              </a:spcAft>
              <a:buClr>
                <a:schemeClr val="dk1"/>
              </a:buClr>
              <a:buSzPts val="1800"/>
              <a:buChar char="●"/>
              <a:defRPr>
                <a:solidFill>
                  <a:schemeClr val="dk1"/>
                </a:solidFill>
              </a:defRPr>
            </a:lvl1pPr>
            <a:lvl2pPr indent="-317500" lvl="1" marL="914400">
              <a:spcBef>
                <a:spcPts val="1600"/>
              </a:spcBef>
              <a:spcAft>
                <a:spcPts val="0"/>
              </a:spcAft>
              <a:buClr>
                <a:schemeClr val="dk1"/>
              </a:buClr>
              <a:buSzPts val="1400"/>
              <a:buChar char="○"/>
              <a:defRPr>
                <a:solidFill>
                  <a:schemeClr val="dk1"/>
                </a:solidFill>
              </a:defRPr>
            </a:lvl2pPr>
            <a:lvl3pPr indent="-317500" lvl="2" marL="1371600">
              <a:spcBef>
                <a:spcPts val="1600"/>
              </a:spcBef>
              <a:spcAft>
                <a:spcPts val="0"/>
              </a:spcAft>
              <a:buClr>
                <a:schemeClr val="dk1"/>
              </a:buClr>
              <a:buSzPts val="1400"/>
              <a:buChar char="■"/>
              <a:defRPr>
                <a:solidFill>
                  <a:schemeClr val="dk1"/>
                </a:solidFill>
              </a:defRPr>
            </a:lvl3pPr>
            <a:lvl4pPr indent="-317500" lvl="3" marL="1828800">
              <a:spcBef>
                <a:spcPts val="1600"/>
              </a:spcBef>
              <a:spcAft>
                <a:spcPts val="0"/>
              </a:spcAft>
              <a:buClr>
                <a:schemeClr val="dk1"/>
              </a:buClr>
              <a:buSzPts val="1400"/>
              <a:buChar char="●"/>
              <a:defRPr>
                <a:solidFill>
                  <a:schemeClr val="dk1"/>
                </a:solidFill>
              </a:defRPr>
            </a:lvl4pPr>
            <a:lvl5pPr indent="-317500" lvl="4" marL="2286000">
              <a:spcBef>
                <a:spcPts val="1600"/>
              </a:spcBef>
              <a:spcAft>
                <a:spcPts val="0"/>
              </a:spcAft>
              <a:buClr>
                <a:schemeClr val="dk1"/>
              </a:buClr>
              <a:buSzPts val="1400"/>
              <a:buChar char="○"/>
              <a:defRPr>
                <a:solidFill>
                  <a:schemeClr val="dk1"/>
                </a:solidFill>
              </a:defRPr>
            </a:lvl5pPr>
            <a:lvl6pPr indent="-317500" lvl="5" marL="2743200">
              <a:spcBef>
                <a:spcPts val="1600"/>
              </a:spcBef>
              <a:spcAft>
                <a:spcPts val="0"/>
              </a:spcAft>
              <a:buClr>
                <a:schemeClr val="dk1"/>
              </a:buClr>
              <a:buSzPts val="1400"/>
              <a:buChar char="■"/>
              <a:defRPr>
                <a:solidFill>
                  <a:schemeClr val="dk1"/>
                </a:solidFill>
              </a:defRPr>
            </a:lvl6pPr>
            <a:lvl7pPr indent="-317500" lvl="6" marL="3200400">
              <a:spcBef>
                <a:spcPts val="1600"/>
              </a:spcBef>
              <a:spcAft>
                <a:spcPts val="0"/>
              </a:spcAft>
              <a:buClr>
                <a:schemeClr val="dk1"/>
              </a:buClr>
              <a:buSzPts val="1400"/>
              <a:buChar char="●"/>
              <a:defRPr>
                <a:solidFill>
                  <a:schemeClr val="dk1"/>
                </a:solidFill>
              </a:defRPr>
            </a:lvl7pPr>
            <a:lvl8pPr indent="-317500" lvl="7" marL="3657600">
              <a:spcBef>
                <a:spcPts val="1600"/>
              </a:spcBef>
              <a:spcAft>
                <a:spcPts val="0"/>
              </a:spcAft>
              <a:buClr>
                <a:schemeClr val="dk1"/>
              </a:buClr>
              <a:buSzPts val="1400"/>
              <a:buChar char="○"/>
              <a:defRPr>
                <a:solidFill>
                  <a:schemeClr val="dk1"/>
                </a:solidFill>
              </a:defRPr>
            </a:lvl8pPr>
            <a:lvl9pPr indent="-317500" lvl="8" marL="4114800">
              <a:spcBef>
                <a:spcPts val="1600"/>
              </a:spcBef>
              <a:spcAft>
                <a:spcPts val="1600"/>
              </a:spcAft>
              <a:buClr>
                <a:schemeClr val="dk1"/>
              </a:buClr>
              <a:buSzPts val="1400"/>
              <a:buChar char="■"/>
              <a:defRPr>
                <a:solidFill>
                  <a:schemeClr val="dk1"/>
                </a:solidFill>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dark-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lstStyle>
            <a:lvl1pPr indent="-342900" lvl="0" marL="457200">
              <a:lnSpc>
                <a:spcPct val="115000"/>
              </a:lnSpc>
              <a:spcBef>
                <a:spcPts val="0"/>
              </a:spcBef>
              <a:spcAft>
                <a:spcPts val="0"/>
              </a:spcAft>
              <a:buClr>
                <a:schemeClr val="lt2"/>
              </a:buClr>
              <a:buSzPts val="1800"/>
              <a:buChar char="●"/>
              <a:defRPr sz="1800">
                <a:solidFill>
                  <a:schemeClr val="lt2"/>
                </a:solidFill>
              </a:defRPr>
            </a:lvl1pPr>
            <a:lvl2pPr indent="-317500" lvl="1" marL="914400">
              <a:lnSpc>
                <a:spcPct val="115000"/>
              </a:lnSpc>
              <a:spcBef>
                <a:spcPts val="1600"/>
              </a:spcBef>
              <a:spcAft>
                <a:spcPts val="0"/>
              </a:spcAft>
              <a:buClr>
                <a:schemeClr val="lt2"/>
              </a:buClr>
              <a:buSzPts val="1400"/>
              <a:buChar char="○"/>
              <a:defRPr>
                <a:solidFill>
                  <a:schemeClr val="lt2"/>
                </a:solidFill>
              </a:defRPr>
            </a:lvl2pPr>
            <a:lvl3pPr indent="-317500" lvl="2" marL="1371600">
              <a:lnSpc>
                <a:spcPct val="115000"/>
              </a:lnSpc>
              <a:spcBef>
                <a:spcPts val="1600"/>
              </a:spcBef>
              <a:spcAft>
                <a:spcPts val="0"/>
              </a:spcAft>
              <a:buClr>
                <a:schemeClr val="lt2"/>
              </a:buClr>
              <a:buSzPts val="1400"/>
              <a:buChar char="■"/>
              <a:defRPr>
                <a:solidFill>
                  <a:schemeClr val="lt2"/>
                </a:solidFill>
              </a:defRPr>
            </a:lvl3pPr>
            <a:lvl4pPr indent="-317500" lvl="3" marL="1828800">
              <a:lnSpc>
                <a:spcPct val="115000"/>
              </a:lnSpc>
              <a:spcBef>
                <a:spcPts val="1600"/>
              </a:spcBef>
              <a:spcAft>
                <a:spcPts val="0"/>
              </a:spcAft>
              <a:buClr>
                <a:schemeClr val="lt2"/>
              </a:buClr>
              <a:buSzPts val="1400"/>
              <a:buChar char="●"/>
              <a:defRPr>
                <a:solidFill>
                  <a:schemeClr val="lt2"/>
                </a:solidFill>
              </a:defRPr>
            </a:lvl4pPr>
            <a:lvl5pPr indent="-317500" lvl="4" marL="2286000">
              <a:lnSpc>
                <a:spcPct val="115000"/>
              </a:lnSpc>
              <a:spcBef>
                <a:spcPts val="1600"/>
              </a:spcBef>
              <a:spcAft>
                <a:spcPts val="0"/>
              </a:spcAft>
              <a:buClr>
                <a:schemeClr val="lt2"/>
              </a:buClr>
              <a:buSzPts val="1400"/>
              <a:buChar char="○"/>
              <a:defRPr>
                <a:solidFill>
                  <a:schemeClr val="lt2"/>
                </a:solidFill>
              </a:defRPr>
            </a:lvl5pPr>
            <a:lvl6pPr indent="-317500" lvl="5" marL="2743200">
              <a:lnSpc>
                <a:spcPct val="115000"/>
              </a:lnSpc>
              <a:spcBef>
                <a:spcPts val="1600"/>
              </a:spcBef>
              <a:spcAft>
                <a:spcPts val="0"/>
              </a:spcAft>
              <a:buClr>
                <a:schemeClr val="lt2"/>
              </a:buClr>
              <a:buSzPts val="1400"/>
              <a:buChar char="■"/>
              <a:defRPr>
                <a:solidFill>
                  <a:schemeClr val="lt2"/>
                </a:solidFill>
              </a:defRPr>
            </a:lvl6pPr>
            <a:lvl7pPr indent="-317500" lvl="6" marL="3200400">
              <a:lnSpc>
                <a:spcPct val="115000"/>
              </a:lnSpc>
              <a:spcBef>
                <a:spcPts val="1600"/>
              </a:spcBef>
              <a:spcAft>
                <a:spcPts val="0"/>
              </a:spcAft>
              <a:buClr>
                <a:schemeClr val="lt2"/>
              </a:buClr>
              <a:buSzPts val="1400"/>
              <a:buChar char="●"/>
              <a:defRPr>
                <a:solidFill>
                  <a:schemeClr val="lt2"/>
                </a:solidFill>
              </a:defRPr>
            </a:lvl7pPr>
            <a:lvl8pPr indent="-317500" lvl="7" marL="3657600">
              <a:lnSpc>
                <a:spcPct val="115000"/>
              </a:lnSpc>
              <a:spcBef>
                <a:spcPts val="1600"/>
              </a:spcBef>
              <a:spcAft>
                <a:spcPts val="0"/>
              </a:spcAft>
              <a:buClr>
                <a:schemeClr val="lt2"/>
              </a:buClr>
              <a:buSzPts val="1400"/>
              <a:buChar char="○"/>
              <a:defRPr>
                <a:solidFill>
                  <a:schemeClr val="lt2"/>
                </a:solidFill>
              </a:defRPr>
            </a:lvl8pPr>
            <a:lvl9pPr indent="-317500" lvl="8" marL="4114800">
              <a:lnSpc>
                <a:spcPct val="115000"/>
              </a:lnSpc>
              <a:spcBef>
                <a:spcPts val="1600"/>
              </a:spcBef>
              <a:spcAft>
                <a:spcPts val="1600"/>
              </a:spcAft>
              <a:buClr>
                <a:schemeClr val="lt2"/>
              </a:buClr>
              <a:buSzPts val="1400"/>
              <a:buChar char="■"/>
              <a:defRPr>
                <a:solidFill>
                  <a:schemeClr val="lt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indent="0" lvl="0" marL="0" rtl="0" algn="r">
              <a:spcBef>
                <a:spcPts val="0"/>
              </a:spcBef>
              <a:spcAft>
                <a:spcPts val="0"/>
              </a:spcAft>
              <a:buNone/>
            </a:pPr>
            <a:fld id="{00000000-1234-1234-1234-123412341234}" type="slidenum">
              <a:rPr lang="th"/>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1.png"/><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2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2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10.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 Id="rId3" Type="http://schemas.openxmlformats.org/officeDocument/2006/relationships/image" Target="../media/image25.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8.xml"/><Relationship Id="rId3" Type="http://schemas.openxmlformats.org/officeDocument/2006/relationships/image" Target="../media/image24.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 Id="rId3"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th"/>
              <a:t>ASIAN FINANCIAL CRISIS</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th"/>
              <a:t>1997</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Outline</a:t>
            </a:r>
            <a:endParaRPr sz="2400"/>
          </a:p>
        </p:txBody>
      </p:sp>
      <p:sp>
        <p:nvSpPr>
          <p:cNvPr id="61" name="Google Shape;61;p14"/>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p>
            <a:pPr indent="-419100" lvl="0" marL="457200" rtl="0" algn="l">
              <a:spcBef>
                <a:spcPts val="0"/>
              </a:spcBef>
              <a:spcAft>
                <a:spcPts val="0"/>
              </a:spcAft>
              <a:buSzPts val="3000"/>
              <a:buChar char="-"/>
            </a:pPr>
            <a:r>
              <a:rPr lang="th" sz="3000"/>
              <a:t>Timeline</a:t>
            </a:r>
            <a:endParaRPr sz="3000"/>
          </a:p>
          <a:p>
            <a:pPr indent="-419100" lvl="0" marL="457200" rtl="0" algn="l">
              <a:spcBef>
                <a:spcPts val="0"/>
              </a:spcBef>
              <a:spcAft>
                <a:spcPts val="0"/>
              </a:spcAft>
              <a:buSzPts val="3000"/>
              <a:buChar char="-"/>
            </a:pPr>
            <a:r>
              <a:rPr lang="th" sz="3000"/>
              <a:t>Prologue</a:t>
            </a:r>
            <a:endParaRPr sz="3000"/>
          </a:p>
          <a:p>
            <a:pPr indent="-419100" lvl="0" marL="457200" rtl="0" algn="l">
              <a:spcBef>
                <a:spcPts val="0"/>
              </a:spcBef>
              <a:spcAft>
                <a:spcPts val="0"/>
              </a:spcAft>
              <a:buSzPts val="3000"/>
              <a:buChar char="-"/>
            </a:pPr>
            <a:r>
              <a:rPr lang="th" sz="3000"/>
              <a:t>Collapse</a:t>
            </a:r>
            <a:endParaRPr sz="3000"/>
          </a:p>
          <a:p>
            <a:pPr indent="0" lvl="0" marL="0" rtl="0" algn="l">
              <a:spcBef>
                <a:spcPts val="1600"/>
              </a:spcBef>
              <a:spcAft>
                <a:spcPts val="0"/>
              </a:spcAft>
              <a:buNone/>
            </a:pPr>
            <a:r>
              <a:t/>
            </a:r>
            <a:endParaRPr sz="2400"/>
          </a:p>
          <a:p>
            <a:pPr indent="0" lvl="0" marL="457200" rtl="0" algn="l">
              <a:spcBef>
                <a:spcPts val="1600"/>
              </a:spcBef>
              <a:spcAft>
                <a:spcPts val="1600"/>
              </a:spcAft>
              <a:buNone/>
            </a:pPr>
            <a:r>
              <a:t/>
            </a:r>
            <a:endParaRPr/>
          </a:p>
        </p:txBody>
      </p:sp>
      <p:sp>
        <p:nvSpPr>
          <p:cNvPr id="62" name="Google Shape;62;p14"/>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p>
            <a:pPr indent="-419100" lvl="0" marL="457200" rtl="0" algn="l">
              <a:spcBef>
                <a:spcPts val="0"/>
              </a:spcBef>
              <a:spcAft>
                <a:spcPts val="0"/>
              </a:spcAft>
              <a:buSzPts val="3000"/>
              <a:buChar char="-"/>
            </a:pPr>
            <a:r>
              <a:rPr lang="th" sz="3000"/>
              <a:t>Economic impact</a:t>
            </a:r>
            <a:endParaRPr sz="3000"/>
          </a:p>
          <a:p>
            <a:pPr indent="-419100" lvl="0" marL="457200" rtl="0" algn="l">
              <a:spcBef>
                <a:spcPts val="0"/>
              </a:spcBef>
              <a:spcAft>
                <a:spcPts val="0"/>
              </a:spcAft>
              <a:buSzPts val="3000"/>
              <a:buChar char="-"/>
            </a:pPr>
            <a:r>
              <a:rPr lang="th" sz="3000"/>
              <a:t>Social impact</a:t>
            </a:r>
            <a:endParaRPr sz="3000"/>
          </a:p>
          <a:p>
            <a:pPr indent="-419100" lvl="0" marL="457200" rtl="0" algn="l">
              <a:spcBef>
                <a:spcPts val="0"/>
              </a:spcBef>
              <a:spcAft>
                <a:spcPts val="0"/>
              </a:spcAft>
              <a:buSzPts val="3000"/>
              <a:buChar char="-"/>
            </a:pPr>
            <a:r>
              <a:rPr lang="th" sz="3000"/>
              <a:t>Policy and Result</a:t>
            </a:r>
            <a:endParaRPr sz="3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6" name="Shape 66"/>
        <p:cNvGrpSpPr/>
        <p:nvPr/>
      </p:nvGrpSpPr>
      <p:grpSpPr>
        <a:xfrm>
          <a:off x="0" y="0"/>
          <a:ext cx="0" cy="0"/>
          <a:chOff x="0" y="0"/>
          <a:chExt cx="0" cy="0"/>
        </a:xfrm>
      </p:grpSpPr>
      <p:sp>
        <p:nvSpPr>
          <p:cNvPr id="67" name="Google Shape;67;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Timeline</a:t>
            </a:r>
            <a:endParaRPr sz="2400"/>
          </a:p>
        </p:txBody>
      </p:sp>
      <p:sp>
        <p:nvSpPr>
          <p:cNvPr id="68" name="Google Shape;68;p1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The causes of the crisis</a:t>
            </a:r>
            <a:endParaRPr sz="2400"/>
          </a:p>
          <a:p>
            <a:pPr indent="0" lvl="0" marL="0" rtl="0" algn="l">
              <a:spcBef>
                <a:spcPts val="1600"/>
              </a:spcBef>
              <a:spcAft>
                <a:spcPts val="0"/>
              </a:spcAft>
              <a:buNone/>
            </a:pPr>
            <a:r>
              <a:rPr lang="th" sz="2000"/>
              <a:t>Upturn</a:t>
            </a:r>
            <a:endParaRPr sz="2000"/>
          </a:p>
          <a:p>
            <a:pPr indent="-317500" lvl="0" marL="457200" rtl="0" algn="l">
              <a:spcBef>
                <a:spcPts val="1600"/>
              </a:spcBef>
              <a:spcAft>
                <a:spcPts val="0"/>
              </a:spcAft>
              <a:buSzPts val="1400"/>
              <a:buChar char="-"/>
            </a:pPr>
            <a:r>
              <a:rPr lang="th" sz="1400"/>
              <a:t>The appreciation of Yen</a:t>
            </a:r>
            <a:endParaRPr sz="1400"/>
          </a:p>
          <a:p>
            <a:pPr indent="-317500" lvl="0" marL="457200" rtl="0" algn="l">
              <a:spcBef>
                <a:spcPts val="0"/>
              </a:spcBef>
              <a:spcAft>
                <a:spcPts val="0"/>
              </a:spcAft>
              <a:buSzPts val="1400"/>
              <a:buChar char="-"/>
            </a:pPr>
            <a:r>
              <a:rPr lang="th" sz="1400"/>
              <a:t>Thailand become the production base and investment hub for foreigners</a:t>
            </a:r>
            <a:endParaRPr sz="1400"/>
          </a:p>
          <a:p>
            <a:pPr indent="-317500" lvl="0" marL="457200" rtl="0" algn="l">
              <a:spcBef>
                <a:spcPts val="0"/>
              </a:spcBef>
              <a:spcAft>
                <a:spcPts val="0"/>
              </a:spcAft>
              <a:buSzPts val="1400"/>
              <a:buChar char="-"/>
            </a:pPr>
            <a:r>
              <a:rPr lang="th" sz="1400"/>
              <a:t>Financial Liberalization</a:t>
            </a:r>
            <a:endParaRPr sz="1400"/>
          </a:p>
          <a:p>
            <a:pPr indent="-317500" lvl="0" marL="457200" rtl="0" algn="l">
              <a:spcBef>
                <a:spcPts val="0"/>
              </a:spcBef>
              <a:spcAft>
                <a:spcPts val="0"/>
              </a:spcAft>
              <a:buSzPts val="1400"/>
              <a:buChar char="-"/>
            </a:pPr>
            <a:r>
              <a:rPr lang="th" sz="1400"/>
              <a:t>The establishment of BIBF in 1993</a:t>
            </a:r>
            <a:endParaRPr sz="1400"/>
          </a:p>
          <a:p>
            <a:pPr indent="-317500" lvl="0" marL="457200" rtl="0" algn="l">
              <a:spcBef>
                <a:spcPts val="0"/>
              </a:spcBef>
              <a:spcAft>
                <a:spcPts val="0"/>
              </a:spcAft>
              <a:buSzPts val="1400"/>
              <a:buChar char="-"/>
            </a:pPr>
            <a:r>
              <a:rPr lang="th" sz="1400"/>
              <a:t>Large amount of loan and investment from foreign countries</a:t>
            </a:r>
            <a:endParaRPr sz="1400"/>
          </a:p>
          <a:p>
            <a:pPr indent="-317500" lvl="0" marL="457200" rtl="0" algn="l">
              <a:spcBef>
                <a:spcPts val="0"/>
              </a:spcBef>
              <a:spcAft>
                <a:spcPts val="0"/>
              </a:spcAft>
              <a:buSzPts val="1400"/>
              <a:buChar char="-"/>
            </a:pPr>
            <a:r>
              <a:rPr lang="th" sz="1400"/>
              <a:t>The speculative bubble in Thai property market</a:t>
            </a:r>
            <a:endParaRPr sz="1400"/>
          </a:p>
          <a:p>
            <a:pPr indent="0" lvl="0" marL="0" rtl="0" algn="l">
              <a:spcBef>
                <a:spcPts val="1600"/>
              </a:spcBef>
              <a:spcAft>
                <a:spcPts val="0"/>
              </a:spcAft>
              <a:buNone/>
            </a:pPr>
            <a:r>
              <a:t/>
            </a:r>
            <a:endParaRPr sz="1200"/>
          </a:p>
          <a:p>
            <a:pPr indent="0" lvl="0" marL="0" rtl="0" algn="l">
              <a:spcBef>
                <a:spcPts val="1600"/>
              </a:spcBef>
              <a:spcAft>
                <a:spcPts val="0"/>
              </a:spcAft>
              <a:buNone/>
            </a:pPr>
            <a:r>
              <a:t/>
            </a:r>
            <a:endParaRPr/>
          </a:p>
          <a:p>
            <a:pPr indent="0" lvl="0" marL="0" rtl="0" algn="l">
              <a:spcBef>
                <a:spcPts val="1600"/>
              </a:spcBef>
              <a:spcAft>
                <a:spcPts val="1600"/>
              </a:spcAft>
              <a:buNone/>
            </a:pPr>
            <a:r>
              <a:t/>
            </a:r>
            <a:endParaRPr/>
          </a:p>
        </p:txBody>
      </p:sp>
      <p:pic>
        <p:nvPicPr>
          <p:cNvPr id="69" name="Google Shape;69;p15"/>
          <p:cNvPicPr preferRelativeResize="0"/>
          <p:nvPr/>
        </p:nvPicPr>
        <p:blipFill>
          <a:blip r:embed="rId3">
            <a:alphaModFix/>
          </a:blip>
          <a:stretch>
            <a:fillRect/>
          </a:stretch>
        </p:blipFill>
        <p:spPr>
          <a:xfrm>
            <a:off x="6380425" y="2967175"/>
            <a:ext cx="2022950" cy="16017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3" name="Shape 73"/>
        <p:cNvGrpSpPr/>
        <p:nvPr/>
      </p:nvGrpSpPr>
      <p:grpSpPr>
        <a:xfrm>
          <a:off x="0" y="0"/>
          <a:ext cx="0" cy="0"/>
          <a:chOff x="0" y="0"/>
          <a:chExt cx="0" cy="0"/>
        </a:xfrm>
      </p:grpSpPr>
      <p:sp>
        <p:nvSpPr>
          <p:cNvPr id="74" name="Google Shape;74;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Timeline</a:t>
            </a:r>
            <a:endParaRPr sz="2400"/>
          </a:p>
        </p:txBody>
      </p:sp>
      <p:sp>
        <p:nvSpPr>
          <p:cNvPr id="75" name="Google Shape;75;p1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The causes of the crisis</a:t>
            </a:r>
            <a:endParaRPr sz="2400"/>
          </a:p>
          <a:p>
            <a:pPr indent="0" lvl="0" marL="0" rtl="0" algn="l">
              <a:spcBef>
                <a:spcPts val="1600"/>
              </a:spcBef>
              <a:spcAft>
                <a:spcPts val="0"/>
              </a:spcAft>
              <a:buNone/>
            </a:pPr>
            <a:r>
              <a:rPr lang="th" sz="2000"/>
              <a:t>Downturn</a:t>
            </a:r>
            <a:endParaRPr sz="2000"/>
          </a:p>
          <a:p>
            <a:pPr indent="-317500" lvl="0" marL="457200" rtl="0" algn="l">
              <a:spcBef>
                <a:spcPts val="0"/>
              </a:spcBef>
              <a:spcAft>
                <a:spcPts val="0"/>
              </a:spcAft>
              <a:buSzPts val="1400"/>
              <a:buChar char="-"/>
            </a:pPr>
            <a:r>
              <a:rPr lang="th" sz="1400"/>
              <a:t>The depreciation of Chinese Yuan</a:t>
            </a:r>
            <a:endParaRPr sz="1400"/>
          </a:p>
          <a:p>
            <a:pPr indent="-317500" lvl="0" marL="457200" rtl="0" algn="l">
              <a:spcBef>
                <a:spcPts val="0"/>
              </a:spcBef>
              <a:spcAft>
                <a:spcPts val="0"/>
              </a:spcAft>
              <a:buSzPts val="1400"/>
              <a:buChar char="-"/>
            </a:pPr>
            <a:r>
              <a:rPr lang="th" sz="1400"/>
              <a:t>The capital account balance of Thailand become deficit due to the less export affected by the depreciation of Yuan</a:t>
            </a:r>
            <a:endParaRPr sz="1400"/>
          </a:p>
          <a:p>
            <a:pPr indent="-317500" lvl="0" marL="457200" rtl="0" algn="l">
              <a:spcBef>
                <a:spcPts val="0"/>
              </a:spcBef>
              <a:spcAft>
                <a:spcPts val="0"/>
              </a:spcAft>
              <a:buSzPts val="1400"/>
              <a:buChar char="-"/>
            </a:pPr>
            <a:r>
              <a:rPr lang="th" sz="1400"/>
              <a:t>Investors lose confidence in Thai’s financial capability</a:t>
            </a:r>
            <a:endParaRPr sz="1400"/>
          </a:p>
          <a:p>
            <a:pPr indent="-317500" lvl="0" marL="457200" rtl="0" algn="l">
              <a:spcBef>
                <a:spcPts val="0"/>
              </a:spcBef>
              <a:spcAft>
                <a:spcPts val="0"/>
              </a:spcAft>
              <a:buSzPts val="1400"/>
              <a:buChar char="-"/>
            </a:pPr>
            <a:r>
              <a:rPr lang="th" sz="1400"/>
              <a:t>Speculative Attack on Thai Baht</a:t>
            </a:r>
            <a:endParaRPr sz="1400"/>
          </a:p>
          <a:p>
            <a:pPr indent="-317500" lvl="0" marL="457200" rtl="0" algn="l">
              <a:spcBef>
                <a:spcPts val="0"/>
              </a:spcBef>
              <a:spcAft>
                <a:spcPts val="0"/>
              </a:spcAft>
              <a:buSzPts val="1400"/>
              <a:buChar char="-"/>
            </a:pPr>
            <a:r>
              <a:rPr lang="th" sz="1400"/>
              <a:t>BOT used US dollar reserve to buy Thai Baht back into the system </a:t>
            </a:r>
            <a:endParaRPr sz="1400"/>
          </a:p>
          <a:p>
            <a:pPr indent="-317500" lvl="0" marL="457200" rtl="0" algn="l">
              <a:spcBef>
                <a:spcPts val="0"/>
              </a:spcBef>
              <a:spcAft>
                <a:spcPts val="0"/>
              </a:spcAft>
              <a:buSzPts val="1400"/>
              <a:buChar char="-"/>
            </a:pPr>
            <a:r>
              <a:rPr lang="th" sz="1400"/>
              <a:t>Thai Baht depreciated (Approx. 50 Baht/US dollar)</a:t>
            </a:r>
            <a:endParaRPr sz="1400"/>
          </a:p>
          <a:p>
            <a:pPr indent="-317500" lvl="0" marL="457200" rtl="0" algn="l">
              <a:spcBef>
                <a:spcPts val="0"/>
              </a:spcBef>
              <a:spcAft>
                <a:spcPts val="0"/>
              </a:spcAft>
              <a:buSzPts val="1400"/>
              <a:buChar char="-"/>
            </a:pPr>
            <a:r>
              <a:rPr lang="th" sz="1400"/>
              <a:t>The economic collapse and spread to the neighboring country</a:t>
            </a:r>
            <a:endParaRPr sz="2000"/>
          </a:p>
          <a:p>
            <a:pPr indent="0" lvl="0" marL="0" rtl="0" algn="l">
              <a:spcBef>
                <a:spcPts val="0"/>
              </a:spcBef>
              <a:spcAft>
                <a:spcPts val="0"/>
              </a:spcAft>
              <a:buNone/>
            </a:pPr>
            <a:r>
              <a:t/>
            </a:r>
            <a:endParaRPr sz="1200"/>
          </a:p>
          <a:p>
            <a:pPr indent="0" lvl="0" marL="0" rtl="0" algn="l">
              <a:spcBef>
                <a:spcPts val="1600"/>
              </a:spcBef>
              <a:spcAft>
                <a:spcPts val="0"/>
              </a:spcAft>
              <a:buNone/>
            </a:pPr>
            <a:r>
              <a:t/>
            </a:r>
            <a:endParaRPr/>
          </a:p>
          <a:p>
            <a:pPr indent="0" lvl="0" marL="0" rtl="0" algn="l">
              <a:spcBef>
                <a:spcPts val="1600"/>
              </a:spcBef>
              <a:spcAft>
                <a:spcPts val="1600"/>
              </a:spcAft>
              <a:buNone/>
            </a:pPr>
            <a:r>
              <a:t/>
            </a:r>
            <a:endParaRPr/>
          </a:p>
        </p:txBody>
      </p:sp>
      <p:pic>
        <p:nvPicPr>
          <p:cNvPr id="76" name="Google Shape;76;p16"/>
          <p:cNvPicPr preferRelativeResize="0"/>
          <p:nvPr/>
        </p:nvPicPr>
        <p:blipFill rotWithShape="1">
          <a:blip r:embed="rId3">
            <a:alphaModFix/>
          </a:blip>
          <a:srcRect b="0" l="12587" r="0" t="0"/>
          <a:stretch/>
        </p:blipFill>
        <p:spPr>
          <a:xfrm>
            <a:off x="6304224" y="3010875"/>
            <a:ext cx="2322875" cy="1714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0" name="Shape 80"/>
        <p:cNvGrpSpPr/>
        <p:nvPr/>
      </p:nvGrpSpPr>
      <p:grpSpPr>
        <a:xfrm>
          <a:off x="0" y="0"/>
          <a:ext cx="0" cy="0"/>
          <a:chOff x="0" y="0"/>
          <a:chExt cx="0" cy="0"/>
        </a:xfrm>
      </p:grpSpPr>
      <p:sp>
        <p:nvSpPr>
          <p:cNvPr id="81" name="Google Shape;81;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Prologue: </a:t>
            </a:r>
            <a:r>
              <a:rPr lang="th" sz="2400"/>
              <a:t>Asian e</a:t>
            </a:r>
            <a:r>
              <a:rPr lang="th" sz="2400"/>
              <a:t>conomic miracle</a:t>
            </a:r>
            <a:endParaRPr sz="2400"/>
          </a:p>
        </p:txBody>
      </p:sp>
      <p:sp>
        <p:nvSpPr>
          <p:cNvPr id="82" name="Google Shape;82;p1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1600"/>
              </a:spcAft>
              <a:buNone/>
            </a:pPr>
            <a:r>
              <a:t/>
            </a:r>
            <a:endParaRPr/>
          </a:p>
        </p:txBody>
      </p:sp>
      <p:pic>
        <p:nvPicPr>
          <p:cNvPr id="83" name="Google Shape;83;p17"/>
          <p:cNvPicPr preferRelativeResize="0"/>
          <p:nvPr/>
        </p:nvPicPr>
        <p:blipFill rotWithShape="1">
          <a:blip r:embed="rId3">
            <a:alphaModFix/>
          </a:blip>
          <a:srcRect b="12772" l="30147" r="19580" t="48641"/>
          <a:stretch/>
        </p:blipFill>
        <p:spPr>
          <a:xfrm>
            <a:off x="1115425" y="1152475"/>
            <a:ext cx="6913152" cy="29846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7" name="Shape 87"/>
        <p:cNvGrpSpPr/>
        <p:nvPr/>
      </p:nvGrpSpPr>
      <p:grpSpPr>
        <a:xfrm>
          <a:off x="0" y="0"/>
          <a:ext cx="0" cy="0"/>
          <a:chOff x="0" y="0"/>
          <a:chExt cx="0" cy="0"/>
        </a:xfrm>
      </p:grpSpPr>
      <p:sp>
        <p:nvSpPr>
          <p:cNvPr id="88" name="Google Shape;88;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Prologue: </a:t>
            </a:r>
            <a:r>
              <a:rPr lang="th" sz="2400"/>
              <a:t>Thai e</a:t>
            </a:r>
            <a:r>
              <a:rPr lang="th" sz="2400"/>
              <a:t>conomic miracle</a:t>
            </a:r>
            <a:endParaRPr sz="2400"/>
          </a:p>
        </p:txBody>
      </p:sp>
      <p:sp>
        <p:nvSpPr>
          <p:cNvPr id="89" name="Google Shape;89;p1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1600"/>
              </a:spcAft>
              <a:buNone/>
            </a:pPr>
            <a:r>
              <a:rPr lang="th"/>
              <a:t>T</a:t>
            </a:r>
            <a:r>
              <a:rPr lang="th"/>
              <a:t>he high economic growth of Thailand from 1959 to 1996 created the expectation of good performance of thai economy</a:t>
            </a:r>
            <a:endParaRPr/>
          </a:p>
        </p:txBody>
      </p:sp>
      <p:pic>
        <p:nvPicPr>
          <p:cNvPr id="90" name="Google Shape;90;p18"/>
          <p:cNvPicPr preferRelativeResize="0"/>
          <p:nvPr/>
        </p:nvPicPr>
        <p:blipFill rotWithShape="1">
          <a:blip r:embed="rId3">
            <a:alphaModFix/>
          </a:blip>
          <a:srcRect b="33967" l="29806" r="20055" t="37228"/>
          <a:stretch/>
        </p:blipFill>
        <p:spPr>
          <a:xfrm>
            <a:off x="391350" y="1152475"/>
            <a:ext cx="7938149" cy="2565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Google Shape;95;p1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Prologue: Asian economic miracle</a:t>
            </a:r>
            <a:endParaRPr sz="2400"/>
          </a:p>
        </p:txBody>
      </p:sp>
      <p:sp>
        <p:nvSpPr>
          <p:cNvPr id="96" name="Google Shape;96;p19"/>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t/>
            </a:r>
            <a:endParaRPr/>
          </a:p>
          <a:p>
            <a:pPr indent="457200" lvl="0" marL="0" rtl="0" algn="l">
              <a:spcBef>
                <a:spcPts val="1600"/>
              </a:spcBef>
              <a:spcAft>
                <a:spcPts val="1600"/>
              </a:spcAft>
              <a:buNone/>
            </a:pPr>
            <a:r>
              <a:rPr lang="th"/>
              <a:t>According to Krugman (1994), the miracle would not be sustained in long run since the growth in total factor productivity pay little role in the output growth and “the employment growth and investment were eventually bound to decline.”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0" name="Shape 100"/>
        <p:cNvGrpSpPr/>
        <p:nvPr/>
      </p:nvGrpSpPr>
      <p:grpSpPr>
        <a:xfrm>
          <a:off x="0" y="0"/>
          <a:ext cx="0" cy="0"/>
          <a:chOff x="0" y="0"/>
          <a:chExt cx="0" cy="0"/>
        </a:xfrm>
      </p:grpSpPr>
      <p:sp>
        <p:nvSpPr>
          <p:cNvPr id="101" name="Google Shape;101;p2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Prologue: </a:t>
            </a:r>
            <a:r>
              <a:rPr lang="th" sz="2400"/>
              <a:t>Financial liberalization </a:t>
            </a:r>
            <a:endParaRPr sz="2400"/>
          </a:p>
        </p:txBody>
      </p:sp>
      <p:sp>
        <p:nvSpPr>
          <p:cNvPr id="102" name="Google Shape;102;p2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th"/>
              <a:t>May 1990: Thailand relaxed foreign exchange control and reduced restriction on capital account for transactions.</a:t>
            </a:r>
            <a:endParaRPr/>
          </a:p>
          <a:p>
            <a:pPr indent="457200" lvl="0" marL="0" rtl="0" algn="l">
              <a:spcBef>
                <a:spcPts val="1600"/>
              </a:spcBef>
              <a:spcAft>
                <a:spcPts val="0"/>
              </a:spcAft>
              <a:buNone/>
            </a:pPr>
            <a:r>
              <a:rPr lang="th"/>
              <a:t>April 1991: Residents were permitted to open foreign currency accounts if the funds originated from abroad.</a:t>
            </a:r>
            <a:endParaRPr/>
          </a:p>
          <a:p>
            <a:pPr indent="457200" lvl="0" marL="0" rtl="0" algn="l">
              <a:spcBef>
                <a:spcPts val="1600"/>
              </a:spcBef>
              <a:spcAft>
                <a:spcPts val="0"/>
              </a:spcAft>
              <a:buNone/>
            </a:pPr>
            <a:r>
              <a:rPr lang="th"/>
              <a:t>May 1992: Allowing exporters to use foreign currency receipts to repay foreign debt without prior approval of Bank of Thailand</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Prologue: Financial liberalization </a:t>
            </a:r>
            <a:endParaRPr sz="2400"/>
          </a:p>
        </p:txBody>
      </p:sp>
      <p:sp>
        <p:nvSpPr>
          <p:cNvPr id="108" name="Google Shape;108;p21"/>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th"/>
              <a:t>March 1993: the BIBF was established to mobilize fund from overseas and extend credits only in foreign currencies.</a:t>
            </a:r>
            <a:endParaRPr/>
          </a:p>
          <a:p>
            <a:pPr indent="457200" lvl="0" marL="0" rtl="0" algn="l">
              <a:spcBef>
                <a:spcPts val="1600"/>
              </a:spcBef>
              <a:spcAft>
                <a:spcPts val="0"/>
              </a:spcAft>
              <a:buNone/>
            </a:pPr>
            <a:r>
              <a:rPr lang="th"/>
              <a:t>April 1995: finance companies were allowed to issue bill of exchange to raise funds at home as well as abroad.</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2" name="Shape 112"/>
        <p:cNvGrpSpPr/>
        <p:nvPr/>
      </p:nvGrpSpPr>
      <p:grpSpPr>
        <a:xfrm>
          <a:off x="0" y="0"/>
          <a:ext cx="0" cy="0"/>
          <a:chOff x="0" y="0"/>
          <a:chExt cx="0" cy="0"/>
        </a:xfrm>
      </p:grpSpPr>
      <p:sp>
        <p:nvSpPr>
          <p:cNvPr id="113" name="Google Shape;113;p2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Prologue: Foreign fund dependency </a:t>
            </a:r>
            <a:endParaRPr sz="2400"/>
          </a:p>
        </p:txBody>
      </p:sp>
      <p:sp>
        <p:nvSpPr>
          <p:cNvPr id="114" name="Google Shape;114;p22"/>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High interest rate differential</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rPr lang="th"/>
              <a:t>Source: World Bank</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pic>
        <p:nvPicPr>
          <p:cNvPr id="115" name="Google Shape;115;p22"/>
          <p:cNvPicPr preferRelativeResize="0"/>
          <p:nvPr/>
        </p:nvPicPr>
        <p:blipFill>
          <a:blip r:embed="rId3">
            <a:alphaModFix/>
          </a:blip>
          <a:stretch>
            <a:fillRect/>
          </a:stretch>
        </p:blipFill>
        <p:spPr>
          <a:xfrm>
            <a:off x="2583109" y="1665696"/>
            <a:ext cx="3977775" cy="23899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9" name="Shape 119"/>
        <p:cNvGrpSpPr/>
        <p:nvPr/>
      </p:nvGrpSpPr>
      <p:grpSpPr>
        <a:xfrm>
          <a:off x="0" y="0"/>
          <a:ext cx="0" cy="0"/>
          <a:chOff x="0" y="0"/>
          <a:chExt cx="0" cy="0"/>
        </a:xfrm>
      </p:grpSpPr>
      <p:sp>
        <p:nvSpPr>
          <p:cNvPr id="120" name="Google Shape;120;p2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Prologue: Foreign fund dependency </a:t>
            </a:r>
            <a:endParaRPr sz="2400"/>
          </a:p>
        </p:txBody>
      </p:sp>
      <p:sp>
        <p:nvSpPr>
          <p:cNvPr id="121" name="Google Shape;121;p2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External Indebtedness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rPr lang="th"/>
              <a:t>Source: </a:t>
            </a:r>
            <a:r>
              <a:rPr lang="th"/>
              <a:t>Financial Liberalization and the Economic Crisis in Asia (2002)</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pic>
        <p:nvPicPr>
          <p:cNvPr id="122" name="Google Shape;122;p23"/>
          <p:cNvPicPr preferRelativeResize="0"/>
          <p:nvPr/>
        </p:nvPicPr>
        <p:blipFill rotWithShape="1">
          <a:blip r:embed="rId3">
            <a:alphaModFix/>
          </a:blip>
          <a:srcRect b="15309" l="14117" r="14289" t="10621"/>
          <a:stretch/>
        </p:blipFill>
        <p:spPr>
          <a:xfrm>
            <a:off x="2326986" y="1552150"/>
            <a:ext cx="4490024" cy="26170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sp>
        <p:nvSpPr>
          <p:cNvPr id="127" name="Google Shape;127;p2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Prologue: Foreign fund dependency </a:t>
            </a:r>
            <a:endParaRPr sz="2400"/>
          </a:p>
        </p:txBody>
      </p:sp>
      <p:sp>
        <p:nvSpPr>
          <p:cNvPr id="128" name="Google Shape;128;p2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External Indebtedness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rPr lang="th"/>
              <a:t>Source: Financial Liberalization and the Economic Crisis in Asia (2002)</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pic>
        <p:nvPicPr>
          <p:cNvPr id="129" name="Google Shape;129;p24"/>
          <p:cNvPicPr preferRelativeResize="0"/>
          <p:nvPr/>
        </p:nvPicPr>
        <p:blipFill rotWithShape="1">
          <a:blip r:embed="rId3">
            <a:alphaModFix/>
          </a:blip>
          <a:srcRect b="24119" l="29417" r="20123" t="45799"/>
          <a:stretch/>
        </p:blipFill>
        <p:spPr>
          <a:xfrm>
            <a:off x="195150" y="1633350"/>
            <a:ext cx="8753698" cy="293551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3" name="Shape 133"/>
        <p:cNvGrpSpPr/>
        <p:nvPr/>
      </p:nvGrpSpPr>
      <p:grpSpPr>
        <a:xfrm>
          <a:off x="0" y="0"/>
          <a:ext cx="0" cy="0"/>
          <a:chOff x="0" y="0"/>
          <a:chExt cx="0" cy="0"/>
        </a:xfrm>
      </p:grpSpPr>
      <p:sp>
        <p:nvSpPr>
          <p:cNvPr id="134" name="Google Shape;134;p2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Prologue: </a:t>
            </a:r>
            <a:r>
              <a:rPr lang="th" sz="2400"/>
              <a:t>The Asset Bubble</a:t>
            </a:r>
            <a:endParaRPr sz="2400"/>
          </a:p>
        </p:txBody>
      </p:sp>
      <p:sp>
        <p:nvSpPr>
          <p:cNvPr id="135" name="Google Shape;135;p2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900"/>
          </a:p>
          <a:p>
            <a:pPr indent="0" lvl="0" marL="0" rtl="0" algn="l">
              <a:spcBef>
                <a:spcPts val="1600"/>
              </a:spcBef>
              <a:spcAft>
                <a:spcPts val="0"/>
              </a:spcAft>
              <a:buNone/>
            </a:pPr>
            <a:r>
              <a:t/>
            </a:r>
            <a:endParaRPr sz="900"/>
          </a:p>
          <a:p>
            <a:pPr indent="0" lvl="0" marL="0" rtl="0" algn="l">
              <a:spcBef>
                <a:spcPts val="1600"/>
              </a:spcBef>
              <a:spcAft>
                <a:spcPts val="0"/>
              </a:spcAft>
              <a:buNone/>
            </a:pPr>
            <a:r>
              <a:t/>
            </a:r>
            <a:endParaRPr sz="900"/>
          </a:p>
          <a:p>
            <a:pPr indent="0" lvl="0" marL="0" rtl="0" algn="l">
              <a:spcBef>
                <a:spcPts val="1600"/>
              </a:spcBef>
              <a:spcAft>
                <a:spcPts val="0"/>
              </a:spcAft>
              <a:buNone/>
            </a:pPr>
            <a:r>
              <a:t/>
            </a:r>
            <a:endParaRPr sz="900"/>
          </a:p>
          <a:p>
            <a:pPr indent="0" lvl="0" marL="0" rtl="0" algn="l">
              <a:spcBef>
                <a:spcPts val="1600"/>
              </a:spcBef>
              <a:spcAft>
                <a:spcPts val="0"/>
              </a:spcAft>
              <a:buNone/>
            </a:pPr>
            <a:r>
              <a:t/>
            </a:r>
            <a:endParaRPr sz="900"/>
          </a:p>
          <a:p>
            <a:pPr indent="0" lvl="0" marL="0" rtl="0" algn="l">
              <a:spcBef>
                <a:spcPts val="1600"/>
              </a:spcBef>
              <a:spcAft>
                <a:spcPts val="0"/>
              </a:spcAft>
              <a:buNone/>
            </a:pPr>
            <a:r>
              <a:t/>
            </a:r>
            <a:endParaRPr sz="900"/>
          </a:p>
          <a:p>
            <a:pPr indent="0" lvl="0" marL="0" rtl="0" algn="l">
              <a:spcBef>
                <a:spcPts val="1600"/>
              </a:spcBef>
              <a:spcAft>
                <a:spcPts val="0"/>
              </a:spcAft>
              <a:buNone/>
            </a:pPr>
            <a:r>
              <a:t/>
            </a:r>
            <a:endParaRPr sz="900"/>
          </a:p>
          <a:p>
            <a:pPr indent="0" lvl="0" marL="0" rtl="0" algn="l">
              <a:spcBef>
                <a:spcPts val="1600"/>
              </a:spcBef>
              <a:spcAft>
                <a:spcPts val="0"/>
              </a:spcAft>
              <a:buNone/>
            </a:pPr>
            <a:r>
              <a:rPr lang="th" sz="900"/>
              <a:t>Source: Bank of Thailand and World Bank</a:t>
            </a:r>
            <a:endParaRPr sz="900"/>
          </a:p>
          <a:p>
            <a:pPr indent="457200" lvl="0" marL="0" rtl="0" algn="l">
              <a:spcBef>
                <a:spcPts val="1600"/>
              </a:spcBef>
              <a:spcAft>
                <a:spcPts val="0"/>
              </a:spcAft>
              <a:buNone/>
            </a:pPr>
            <a:r>
              <a:t/>
            </a:r>
            <a:endParaRPr sz="900"/>
          </a:p>
          <a:p>
            <a:pPr indent="457200" lvl="0" marL="0" rtl="0" algn="l">
              <a:spcBef>
                <a:spcPts val="1600"/>
              </a:spcBef>
              <a:spcAft>
                <a:spcPts val="0"/>
              </a:spcAft>
              <a:buNone/>
            </a:pPr>
            <a:r>
              <a:t/>
            </a:r>
            <a:endParaRPr sz="900"/>
          </a:p>
          <a:p>
            <a:pPr indent="457200" lvl="0" marL="0" rtl="0" algn="l">
              <a:spcBef>
                <a:spcPts val="1600"/>
              </a:spcBef>
              <a:spcAft>
                <a:spcPts val="0"/>
              </a:spcAft>
              <a:buNone/>
            </a:pPr>
            <a:r>
              <a:t/>
            </a:r>
            <a:endParaRPr sz="900"/>
          </a:p>
          <a:p>
            <a:pPr indent="457200" lvl="0" marL="0" rtl="0" algn="l">
              <a:spcBef>
                <a:spcPts val="1600"/>
              </a:spcBef>
              <a:spcAft>
                <a:spcPts val="0"/>
              </a:spcAft>
              <a:buNone/>
            </a:pPr>
            <a:r>
              <a:t/>
            </a:r>
            <a:endParaRPr sz="900"/>
          </a:p>
          <a:p>
            <a:pPr indent="457200" lvl="0" marL="0" rtl="0" algn="l">
              <a:spcBef>
                <a:spcPts val="1600"/>
              </a:spcBef>
              <a:spcAft>
                <a:spcPts val="0"/>
              </a:spcAft>
              <a:buNone/>
            </a:pPr>
            <a:r>
              <a:t/>
            </a:r>
            <a:endParaRPr sz="900"/>
          </a:p>
          <a:p>
            <a:pPr indent="0" lvl="0" marL="0" rtl="0" algn="ctr">
              <a:spcBef>
                <a:spcPts val="1600"/>
              </a:spcBef>
              <a:spcAft>
                <a:spcPts val="0"/>
              </a:spcAft>
              <a:buNone/>
            </a:pPr>
            <a:r>
              <a:t/>
            </a:r>
            <a:endParaRPr sz="900"/>
          </a:p>
          <a:p>
            <a:pPr indent="457200" lvl="0" marL="0" rtl="0" algn="l">
              <a:spcBef>
                <a:spcPts val="1600"/>
              </a:spcBef>
              <a:spcAft>
                <a:spcPts val="0"/>
              </a:spcAft>
              <a:buNone/>
            </a:pPr>
            <a:r>
              <a:t/>
            </a:r>
            <a:endParaRPr sz="900"/>
          </a:p>
          <a:p>
            <a:pPr indent="457200" lvl="0" marL="0" rtl="0" algn="l">
              <a:spcBef>
                <a:spcPts val="1600"/>
              </a:spcBef>
              <a:spcAft>
                <a:spcPts val="0"/>
              </a:spcAft>
              <a:buNone/>
            </a:pPr>
            <a:r>
              <a:t/>
            </a:r>
            <a:endParaRPr sz="900"/>
          </a:p>
          <a:p>
            <a:pPr indent="457200" lvl="0" marL="0" rtl="0" algn="l">
              <a:spcBef>
                <a:spcPts val="1600"/>
              </a:spcBef>
              <a:spcAft>
                <a:spcPts val="1600"/>
              </a:spcAft>
              <a:buNone/>
            </a:pPr>
            <a:r>
              <a:t/>
            </a:r>
            <a:endParaRPr sz="900"/>
          </a:p>
        </p:txBody>
      </p:sp>
      <p:pic>
        <p:nvPicPr>
          <p:cNvPr id="136" name="Google Shape;136;p25"/>
          <p:cNvPicPr preferRelativeResize="0"/>
          <p:nvPr/>
        </p:nvPicPr>
        <p:blipFill rotWithShape="1">
          <a:blip r:embed="rId3">
            <a:alphaModFix/>
          </a:blip>
          <a:srcRect b="8809" l="0" r="0" t="0"/>
          <a:stretch/>
        </p:blipFill>
        <p:spPr>
          <a:xfrm>
            <a:off x="1373025" y="1017725"/>
            <a:ext cx="6397950" cy="37623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0" name="Shape 140"/>
        <p:cNvGrpSpPr/>
        <p:nvPr/>
      </p:nvGrpSpPr>
      <p:grpSpPr>
        <a:xfrm>
          <a:off x="0" y="0"/>
          <a:ext cx="0" cy="0"/>
          <a:chOff x="0" y="0"/>
          <a:chExt cx="0" cy="0"/>
        </a:xfrm>
      </p:grpSpPr>
      <p:sp>
        <p:nvSpPr>
          <p:cNvPr id="141" name="Google Shape;141;p2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Prologue: </a:t>
            </a:r>
            <a:r>
              <a:rPr lang="th" sz="2400"/>
              <a:t>The Asset Bubble</a:t>
            </a:r>
            <a:endParaRPr sz="2400"/>
          </a:p>
        </p:txBody>
      </p:sp>
      <p:sp>
        <p:nvSpPr>
          <p:cNvPr id="142" name="Google Shape;142;p2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rPr lang="th"/>
              <a:t>Source: SET</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pic>
        <p:nvPicPr>
          <p:cNvPr id="143" name="Google Shape;143;p26"/>
          <p:cNvPicPr preferRelativeResize="0"/>
          <p:nvPr/>
        </p:nvPicPr>
        <p:blipFill rotWithShape="1">
          <a:blip r:embed="rId3">
            <a:alphaModFix/>
          </a:blip>
          <a:srcRect b="19471" l="24250" r="25584" t="20058"/>
          <a:stretch/>
        </p:blipFill>
        <p:spPr>
          <a:xfrm>
            <a:off x="1752600" y="946150"/>
            <a:ext cx="5638800" cy="38290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7" name="Shape 147"/>
        <p:cNvGrpSpPr/>
        <p:nvPr/>
      </p:nvGrpSpPr>
      <p:grpSpPr>
        <a:xfrm>
          <a:off x="0" y="0"/>
          <a:ext cx="0" cy="0"/>
          <a:chOff x="0" y="0"/>
          <a:chExt cx="0" cy="0"/>
        </a:xfrm>
      </p:grpSpPr>
      <p:sp>
        <p:nvSpPr>
          <p:cNvPr id="148" name="Google Shape;148;p2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Prologue: </a:t>
            </a:r>
            <a:r>
              <a:rPr lang="th" sz="2400"/>
              <a:t>The Asset Bubble</a:t>
            </a:r>
            <a:endParaRPr sz="2400"/>
          </a:p>
        </p:txBody>
      </p:sp>
      <p:sp>
        <p:nvSpPr>
          <p:cNvPr id="149" name="Google Shape;149;p2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457200" lvl="0" marL="0" rtl="0" algn="l">
              <a:spcBef>
                <a:spcPts val="1600"/>
              </a:spcBef>
              <a:spcAft>
                <a:spcPts val="0"/>
              </a:spcAft>
              <a:buNone/>
            </a:pPr>
            <a:r>
              <a:rPr lang="th"/>
              <a:t>“evidence consistent with speculative overinvestment in land and real estate is provided by data on stock market prices, which in many countries rose more rapidly in the property sector than in the other sectors over the 1990–1996 period.”</a:t>
            </a:r>
            <a:endParaRPr/>
          </a:p>
          <a:p>
            <a:pPr indent="0" lvl="0" marL="0" rtl="0" algn="l">
              <a:spcBef>
                <a:spcPts val="1600"/>
              </a:spcBef>
              <a:spcAft>
                <a:spcPts val="0"/>
              </a:spcAft>
              <a:buNone/>
            </a:pPr>
            <a:r>
              <a:rPr lang="th"/>
              <a:t>Source: Giancarlo Corsetti et al. (1999)</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pic>
        <p:nvPicPr>
          <p:cNvPr id="150" name="Google Shape;150;p27"/>
          <p:cNvPicPr preferRelativeResize="0"/>
          <p:nvPr/>
        </p:nvPicPr>
        <p:blipFill rotWithShape="1">
          <a:blip r:embed="rId3">
            <a:alphaModFix/>
          </a:blip>
          <a:srcRect b="7669" l="9965" r="11627" t="44542"/>
          <a:stretch/>
        </p:blipFill>
        <p:spPr>
          <a:xfrm>
            <a:off x="1704975" y="1152475"/>
            <a:ext cx="5734050" cy="19716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4" name="Shape 154"/>
        <p:cNvGrpSpPr/>
        <p:nvPr/>
      </p:nvGrpSpPr>
      <p:grpSpPr>
        <a:xfrm>
          <a:off x="0" y="0"/>
          <a:ext cx="0" cy="0"/>
          <a:chOff x="0" y="0"/>
          <a:chExt cx="0" cy="0"/>
        </a:xfrm>
      </p:grpSpPr>
      <p:sp>
        <p:nvSpPr>
          <p:cNvPr id="155" name="Google Shape;155;p2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Collapse</a:t>
            </a:r>
            <a:r>
              <a:rPr lang="th"/>
              <a:t>: </a:t>
            </a:r>
            <a:r>
              <a:rPr lang="th" sz="2400"/>
              <a:t>Exchange rate regime</a:t>
            </a:r>
            <a:endParaRPr sz="2400"/>
          </a:p>
        </p:txBody>
      </p:sp>
      <p:sp>
        <p:nvSpPr>
          <p:cNvPr id="156" name="Google Shape;156;p2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D</a:t>
            </a:r>
            <a:r>
              <a:rPr lang="th"/>
              <a:t>uring 1990s</a:t>
            </a:r>
            <a:endParaRPr/>
          </a:p>
          <a:p>
            <a:pPr indent="0" lvl="0" marL="457200" rtl="0" algn="l">
              <a:spcBef>
                <a:spcPts val="1600"/>
              </a:spcBef>
              <a:spcAft>
                <a:spcPts val="0"/>
              </a:spcAft>
              <a:buNone/>
            </a:pPr>
            <a:r>
              <a:rPr lang="th"/>
              <a:t>Malaysia: </a:t>
            </a:r>
            <a:endParaRPr/>
          </a:p>
          <a:p>
            <a:pPr indent="0" lvl="0" marL="457200" rtl="0" algn="l">
              <a:spcBef>
                <a:spcPts val="0"/>
              </a:spcBef>
              <a:spcAft>
                <a:spcPts val="0"/>
              </a:spcAft>
              <a:buNone/>
            </a:pPr>
            <a:r>
              <a:rPr lang="th"/>
              <a:t>The currency moved in a 10 percent range of 2.7 – 2.5 ringgit to the US dollar</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th"/>
              <a:t>Thailand: 	</a:t>
            </a:r>
            <a:endParaRPr/>
          </a:p>
          <a:p>
            <a:pPr indent="0" lvl="0" marL="457200" rtl="0" algn="l">
              <a:spcBef>
                <a:spcPts val="0"/>
              </a:spcBef>
              <a:spcAft>
                <a:spcPts val="0"/>
              </a:spcAft>
              <a:buNone/>
            </a:pPr>
            <a:r>
              <a:rPr lang="th"/>
              <a:t>The baht was effectively fixed between 25.2 and 25.6 </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th"/>
              <a:t>Korea: </a:t>
            </a:r>
            <a:endParaRPr/>
          </a:p>
          <a:p>
            <a:pPr indent="0" lvl="0" marL="457200" rtl="0" algn="l">
              <a:spcBef>
                <a:spcPts val="0"/>
              </a:spcBef>
              <a:spcAft>
                <a:spcPts val="0"/>
              </a:spcAft>
              <a:buNone/>
            </a:pPr>
            <a:r>
              <a:rPr lang="th"/>
              <a:t>The Semi-flexible exchange rate policy</a:t>
            </a:r>
            <a:endParaRPr/>
          </a:p>
          <a:p>
            <a:pPr indent="457200" lvl="0" marL="0" rtl="0" algn="l">
              <a:spcBef>
                <a:spcPts val="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0" name="Shape 160"/>
        <p:cNvGrpSpPr/>
        <p:nvPr/>
      </p:nvGrpSpPr>
      <p:grpSpPr>
        <a:xfrm>
          <a:off x="0" y="0"/>
          <a:ext cx="0" cy="0"/>
          <a:chOff x="0" y="0"/>
          <a:chExt cx="0" cy="0"/>
        </a:xfrm>
      </p:grpSpPr>
      <p:sp>
        <p:nvSpPr>
          <p:cNvPr id="161" name="Google Shape;161;p2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Collapse: </a:t>
            </a:r>
            <a:r>
              <a:rPr lang="th" sz="2400"/>
              <a:t>E</a:t>
            </a:r>
            <a:r>
              <a:rPr lang="th" sz="2400"/>
              <a:t>xchange rate regime</a:t>
            </a:r>
            <a:endParaRPr sz="2400"/>
          </a:p>
        </p:txBody>
      </p:sp>
      <p:sp>
        <p:nvSpPr>
          <p:cNvPr id="162" name="Google Shape;162;p29"/>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rPr lang="th"/>
              <a:t>Source: Giancarlo Corsetti et al. (1999)</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pic>
        <p:nvPicPr>
          <p:cNvPr id="163" name="Google Shape;163;p29"/>
          <p:cNvPicPr preferRelativeResize="0"/>
          <p:nvPr/>
        </p:nvPicPr>
        <p:blipFill rotWithShape="1">
          <a:blip r:embed="rId3">
            <a:alphaModFix/>
          </a:blip>
          <a:srcRect b="25071" l="11129" r="11792" t="19765"/>
          <a:stretch/>
        </p:blipFill>
        <p:spPr>
          <a:xfrm>
            <a:off x="1017550" y="1304875"/>
            <a:ext cx="6989374" cy="2821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7" name="Shape 167"/>
        <p:cNvGrpSpPr/>
        <p:nvPr/>
      </p:nvGrpSpPr>
      <p:grpSpPr>
        <a:xfrm>
          <a:off x="0" y="0"/>
          <a:ext cx="0" cy="0"/>
          <a:chOff x="0" y="0"/>
          <a:chExt cx="0" cy="0"/>
        </a:xfrm>
      </p:grpSpPr>
      <p:sp>
        <p:nvSpPr>
          <p:cNvPr id="168" name="Google Shape;168;p3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Collapse:</a:t>
            </a:r>
            <a:r>
              <a:rPr lang="th" sz="2400"/>
              <a:t> Thai</a:t>
            </a:r>
            <a:r>
              <a:rPr lang="th"/>
              <a:t> </a:t>
            </a:r>
            <a:r>
              <a:rPr lang="th" sz="2400"/>
              <a:t>p</a:t>
            </a:r>
            <a:r>
              <a:rPr lang="th" sz="2400"/>
              <a:t>re-crisis economies</a:t>
            </a:r>
            <a:endParaRPr sz="2400"/>
          </a:p>
        </p:txBody>
      </p:sp>
      <p:sp>
        <p:nvSpPr>
          <p:cNvPr id="169" name="Google Shape;169;p3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By the end of 1996, Thailand has shaky economy</a:t>
            </a:r>
            <a:endParaRPr/>
          </a:p>
          <a:p>
            <a:pPr indent="-342900" lvl="0" marL="457200" rtl="0" algn="l">
              <a:spcBef>
                <a:spcPts val="1600"/>
              </a:spcBef>
              <a:spcAft>
                <a:spcPts val="0"/>
              </a:spcAft>
              <a:buSzPts val="1800"/>
              <a:buChar char="●"/>
            </a:pPr>
            <a:r>
              <a:rPr lang="th"/>
              <a:t>Large external deficits</a:t>
            </a:r>
            <a:endParaRPr/>
          </a:p>
          <a:p>
            <a:pPr indent="-342900" lvl="0" marL="457200" rtl="0" algn="l">
              <a:spcBef>
                <a:spcPts val="0"/>
              </a:spcBef>
              <a:spcAft>
                <a:spcPts val="0"/>
              </a:spcAft>
              <a:buSzPts val="1800"/>
              <a:buChar char="●"/>
            </a:pPr>
            <a:r>
              <a:rPr lang="th"/>
              <a:t>Increasing short-term foreign indebtedness </a:t>
            </a:r>
            <a:endParaRPr/>
          </a:p>
          <a:p>
            <a:pPr indent="-342900" lvl="0" marL="457200" rtl="0" algn="l">
              <a:spcBef>
                <a:spcPts val="0"/>
              </a:spcBef>
              <a:spcAft>
                <a:spcPts val="0"/>
              </a:spcAft>
              <a:buSzPts val="1800"/>
              <a:buChar char="●"/>
            </a:pPr>
            <a:r>
              <a:rPr lang="th"/>
              <a:t>Fragile financial conditions of corporate firms and finance companies</a:t>
            </a:r>
            <a:endParaRPr/>
          </a:p>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3" name="Shape 173"/>
        <p:cNvGrpSpPr/>
        <p:nvPr/>
      </p:nvGrpSpPr>
      <p:grpSpPr>
        <a:xfrm>
          <a:off x="0" y="0"/>
          <a:ext cx="0" cy="0"/>
          <a:chOff x="0" y="0"/>
          <a:chExt cx="0" cy="0"/>
        </a:xfrm>
      </p:grpSpPr>
      <p:sp>
        <p:nvSpPr>
          <p:cNvPr id="174" name="Google Shape;174;p3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Collapse: </a:t>
            </a:r>
            <a:r>
              <a:rPr lang="th" sz="2400"/>
              <a:t>Malaysian</a:t>
            </a:r>
            <a:r>
              <a:rPr lang="th"/>
              <a:t> </a:t>
            </a:r>
            <a:r>
              <a:rPr lang="th" sz="2400"/>
              <a:t>pre-crisis economies</a:t>
            </a:r>
            <a:endParaRPr sz="2400"/>
          </a:p>
        </p:txBody>
      </p:sp>
      <p:sp>
        <p:nvSpPr>
          <p:cNvPr id="175" name="Google Shape;175;p31"/>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By the end of 1996, Malaysian economy had following characteristics:</a:t>
            </a:r>
            <a:endParaRPr/>
          </a:p>
          <a:p>
            <a:pPr indent="-342900" lvl="0" marL="457200" rtl="0" algn="l">
              <a:spcBef>
                <a:spcPts val="1600"/>
              </a:spcBef>
              <a:spcAft>
                <a:spcPts val="0"/>
              </a:spcAft>
              <a:buSzPts val="1800"/>
              <a:buChar char="●"/>
            </a:pPr>
            <a:r>
              <a:rPr lang="th"/>
              <a:t>U</a:t>
            </a:r>
            <a:r>
              <a:rPr lang="th"/>
              <a:t>nprecedented accumulation of short-term foreign debt. </a:t>
            </a:r>
            <a:endParaRPr/>
          </a:p>
          <a:p>
            <a:pPr indent="-342900" lvl="0" marL="457200" rtl="0" algn="l">
              <a:spcBef>
                <a:spcPts val="0"/>
              </a:spcBef>
              <a:spcAft>
                <a:spcPts val="0"/>
              </a:spcAft>
              <a:buSzPts val="1800"/>
              <a:buChar char="●"/>
            </a:pPr>
            <a:r>
              <a:rPr lang="th"/>
              <a:t>Export growth fell sharply</a:t>
            </a:r>
            <a:endParaRPr/>
          </a:p>
          <a:p>
            <a:pPr indent="-342900" lvl="0" marL="457200" rtl="0" algn="l">
              <a:spcBef>
                <a:spcPts val="0"/>
              </a:spcBef>
              <a:spcAft>
                <a:spcPts val="0"/>
              </a:spcAft>
              <a:buSzPts val="1800"/>
              <a:buChar char="●"/>
            </a:pPr>
            <a:r>
              <a:rPr lang="th"/>
              <a:t>The availability of property loans drove up asset prices</a:t>
            </a:r>
            <a:endParaRPr/>
          </a:p>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9" name="Shape 179"/>
        <p:cNvGrpSpPr/>
        <p:nvPr/>
      </p:nvGrpSpPr>
      <p:grpSpPr>
        <a:xfrm>
          <a:off x="0" y="0"/>
          <a:ext cx="0" cy="0"/>
          <a:chOff x="0" y="0"/>
          <a:chExt cx="0" cy="0"/>
        </a:xfrm>
      </p:grpSpPr>
      <p:sp>
        <p:nvSpPr>
          <p:cNvPr id="180" name="Google Shape;180;p3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Collapse: </a:t>
            </a:r>
            <a:r>
              <a:rPr lang="th" sz="2400"/>
              <a:t>Korean</a:t>
            </a:r>
            <a:r>
              <a:rPr lang="th"/>
              <a:t> </a:t>
            </a:r>
            <a:r>
              <a:rPr lang="th" sz="2400"/>
              <a:t>pre-crisis economies</a:t>
            </a:r>
            <a:endParaRPr sz="2400"/>
          </a:p>
        </p:txBody>
      </p:sp>
      <p:sp>
        <p:nvSpPr>
          <p:cNvPr id="181" name="Google Shape;181;p32"/>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By the end of 1996, Korean economy had following characteristics:</a:t>
            </a:r>
            <a:endParaRPr/>
          </a:p>
          <a:p>
            <a:pPr indent="-342900" lvl="0" marL="457200" rtl="0" algn="l">
              <a:spcBef>
                <a:spcPts val="1600"/>
              </a:spcBef>
              <a:spcAft>
                <a:spcPts val="0"/>
              </a:spcAft>
              <a:buSzPts val="1800"/>
              <a:buChar char="●"/>
            </a:pPr>
            <a:r>
              <a:rPr lang="th"/>
              <a:t>Growth had marginally slowed</a:t>
            </a:r>
            <a:endParaRPr/>
          </a:p>
          <a:p>
            <a:pPr indent="-342900" lvl="0" marL="457200" rtl="0" algn="l">
              <a:spcBef>
                <a:spcPts val="0"/>
              </a:spcBef>
              <a:spcAft>
                <a:spcPts val="0"/>
              </a:spcAft>
              <a:buSzPts val="1800"/>
              <a:buChar char="●"/>
            </a:pPr>
            <a:r>
              <a:rPr lang="th"/>
              <a:t>Drop in the rate of export growth</a:t>
            </a:r>
            <a:endParaRPr/>
          </a:p>
          <a:p>
            <a:pPr indent="-342900" lvl="0" marL="457200" rtl="0" algn="l">
              <a:spcBef>
                <a:spcPts val="0"/>
              </a:spcBef>
              <a:spcAft>
                <a:spcPts val="0"/>
              </a:spcAft>
              <a:buSzPts val="1800"/>
              <a:buChar char="●"/>
            </a:pPr>
            <a:r>
              <a:rPr lang="th"/>
              <a:t>The financial conditions of the conglomerates and their creditor banks were shaky</a:t>
            </a:r>
            <a:endParaRPr/>
          </a:p>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0" lvl="0" marL="0" rtl="0" algn="ctr">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0"/>
              </a:spcAft>
              <a:buNone/>
            </a:pPr>
            <a:r>
              <a:t/>
            </a:r>
            <a:endParaRPr/>
          </a:p>
          <a:p>
            <a:pPr indent="457200" lvl="0" marL="0" rtl="0" algn="l">
              <a:spcBef>
                <a:spcPts val="1600"/>
              </a:spcBef>
              <a:spcAft>
                <a:spcPts val="160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sp>
        <p:nvSpPr>
          <p:cNvPr id="186" name="Google Shape;186;p3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Asian Financial Crisis </a:t>
            </a:r>
            <a:r>
              <a:rPr lang="th"/>
              <a:t>: </a:t>
            </a:r>
            <a:r>
              <a:rPr lang="th" sz="2400"/>
              <a:t>Thailand 1996</a:t>
            </a:r>
            <a:endParaRPr sz="2400"/>
          </a:p>
        </p:txBody>
      </p:sp>
      <p:sp>
        <p:nvSpPr>
          <p:cNvPr id="187" name="Google Shape;187;p3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D9D9D9"/>
              </a:buClr>
              <a:buSzPts val="1800"/>
              <a:buChar char="●"/>
            </a:pPr>
            <a:r>
              <a:rPr lang="th">
                <a:solidFill>
                  <a:srgbClr val="D9D9D9"/>
                </a:solidFill>
              </a:rPr>
              <a:t>The Asian Financial Crisis began after the sudden decline export slump from the strengthening of dollar over yen.</a:t>
            </a:r>
            <a:endParaRPr>
              <a:solidFill>
                <a:srgbClr val="D9D9D9"/>
              </a:solidFill>
            </a:endParaRPr>
          </a:p>
          <a:p>
            <a:pPr indent="-342900" lvl="0" marL="457200" rtl="0" algn="l">
              <a:spcBef>
                <a:spcPts val="0"/>
              </a:spcBef>
              <a:spcAft>
                <a:spcPts val="0"/>
              </a:spcAft>
              <a:buClr>
                <a:srgbClr val="D9D9D9"/>
              </a:buClr>
              <a:buSzPts val="1800"/>
              <a:buChar char="●"/>
            </a:pPr>
            <a:r>
              <a:rPr lang="th">
                <a:solidFill>
                  <a:srgbClr val="D9D9D9"/>
                </a:solidFill>
              </a:rPr>
              <a:t>In 1996, export growth drop by 1.9% from both the </a:t>
            </a:r>
            <a:r>
              <a:rPr lang="th">
                <a:solidFill>
                  <a:srgbClr val="D9D9D9"/>
                </a:solidFill>
              </a:rPr>
              <a:t>appreciation</a:t>
            </a:r>
            <a:r>
              <a:rPr lang="th">
                <a:solidFill>
                  <a:srgbClr val="D9D9D9"/>
                </a:solidFill>
              </a:rPr>
              <a:t> and the semiconductor shock on Singapore.</a:t>
            </a:r>
            <a:endParaRPr>
              <a:solidFill>
                <a:srgbClr val="D9D9D9"/>
              </a:solidFill>
            </a:endParaRPr>
          </a:p>
          <a:p>
            <a:pPr indent="-342900" lvl="0" marL="457200" rtl="0" algn="l">
              <a:spcBef>
                <a:spcPts val="0"/>
              </a:spcBef>
              <a:spcAft>
                <a:spcPts val="0"/>
              </a:spcAft>
              <a:buClr>
                <a:srgbClr val="D9D9D9"/>
              </a:buClr>
              <a:buSzPts val="1800"/>
              <a:buChar char="●"/>
            </a:pPr>
            <a:r>
              <a:rPr lang="th">
                <a:solidFill>
                  <a:srgbClr val="D9D9D9"/>
                </a:solidFill>
              </a:rPr>
              <a:t>The rumor start to spread in Hong Kong about a Baht devaluation in response of poor export performance and large account deficit.</a:t>
            </a:r>
            <a:endParaRPr>
              <a:solidFill>
                <a:srgbClr val="D9D9D9"/>
              </a:solidFill>
            </a:endParaRPr>
          </a:p>
          <a:p>
            <a:pPr indent="0" lvl="0" marL="457200" rtl="0" algn="l">
              <a:spcBef>
                <a:spcPts val="0"/>
              </a:spcBef>
              <a:spcAft>
                <a:spcPts val="0"/>
              </a:spcAft>
              <a:buNone/>
            </a:pPr>
            <a:r>
              <a:t/>
            </a:r>
            <a:endParaRPr>
              <a:solidFill>
                <a:srgbClr val="F3F3F3"/>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1" name="Shape 191"/>
        <p:cNvGrpSpPr/>
        <p:nvPr/>
      </p:nvGrpSpPr>
      <p:grpSpPr>
        <a:xfrm>
          <a:off x="0" y="0"/>
          <a:ext cx="0" cy="0"/>
          <a:chOff x="0" y="0"/>
          <a:chExt cx="0" cy="0"/>
        </a:xfrm>
      </p:grpSpPr>
      <p:sp>
        <p:nvSpPr>
          <p:cNvPr id="192" name="Google Shape;192;p3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Asian Financial Crisis </a:t>
            </a:r>
            <a:r>
              <a:rPr lang="th"/>
              <a:t>: </a:t>
            </a:r>
            <a:r>
              <a:rPr lang="th" sz="2400"/>
              <a:t>Thailand 1996-1997</a:t>
            </a:r>
            <a:endParaRPr sz="2400"/>
          </a:p>
        </p:txBody>
      </p:sp>
      <p:sp>
        <p:nvSpPr>
          <p:cNvPr id="193" name="Google Shape;193;p3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CCCCCC"/>
              </a:buClr>
              <a:buSzPts val="1800"/>
              <a:buChar char="●"/>
            </a:pPr>
            <a:r>
              <a:rPr lang="th">
                <a:solidFill>
                  <a:srgbClr val="CCCCCC"/>
                </a:solidFill>
              </a:rPr>
              <a:t>Foreign speculator start to sell Thai Baht in Hong Kong market result in some Thai banks need to borrowed from the money market to purchase the dollar, sending the interbank rate up to 25%.</a:t>
            </a:r>
            <a:endParaRPr>
              <a:solidFill>
                <a:srgbClr val="CCCCCC"/>
              </a:solidFill>
            </a:endParaRPr>
          </a:p>
          <a:p>
            <a:pPr indent="0" lvl="0" marL="457200" rtl="0" algn="l">
              <a:spcBef>
                <a:spcPts val="0"/>
              </a:spcBef>
              <a:spcAft>
                <a:spcPts val="0"/>
              </a:spcAft>
              <a:buNone/>
            </a:pPr>
            <a:r>
              <a:t/>
            </a:r>
            <a:endParaRPr>
              <a:solidFill>
                <a:srgbClr val="CCCCCC"/>
              </a:solidFill>
            </a:endParaRPr>
          </a:p>
          <a:p>
            <a:pPr indent="-342900" lvl="0" marL="457200" rtl="0" algn="l">
              <a:spcBef>
                <a:spcPts val="0"/>
              </a:spcBef>
              <a:spcAft>
                <a:spcPts val="0"/>
              </a:spcAft>
              <a:buClr>
                <a:srgbClr val="CCCCCC"/>
              </a:buClr>
              <a:buSzPts val="1800"/>
              <a:buChar char="●"/>
            </a:pPr>
            <a:r>
              <a:rPr lang="th">
                <a:solidFill>
                  <a:srgbClr val="CCCCCC"/>
                </a:solidFill>
              </a:rPr>
              <a:t>On May 14 1997, several hedge fund and large US bank start taking short position.</a:t>
            </a:r>
            <a:endParaRPr>
              <a:solidFill>
                <a:srgbClr val="CCCCCC"/>
              </a:solidFill>
            </a:endParaRPr>
          </a:p>
          <a:p>
            <a:pPr indent="0" lvl="0" marL="457200" rtl="0" algn="l">
              <a:spcBef>
                <a:spcPts val="0"/>
              </a:spcBef>
              <a:spcAft>
                <a:spcPts val="0"/>
              </a:spcAft>
              <a:buNone/>
            </a:pPr>
            <a:r>
              <a:t/>
            </a:r>
            <a:endParaRPr>
              <a:solidFill>
                <a:srgbClr val="CCCCCC"/>
              </a:solidFill>
            </a:endParaRPr>
          </a:p>
          <a:p>
            <a:pPr indent="-342900" lvl="0" marL="457200" rtl="0" algn="l">
              <a:spcBef>
                <a:spcPts val="0"/>
              </a:spcBef>
              <a:spcAft>
                <a:spcPts val="0"/>
              </a:spcAft>
              <a:buClr>
                <a:srgbClr val="CCCCCC"/>
              </a:buClr>
              <a:buSzPts val="1800"/>
              <a:buChar char="●"/>
            </a:pPr>
            <a:r>
              <a:rPr lang="th">
                <a:solidFill>
                  <a:srgbClr val="CCCCCC"/>
                </a:solidFill>
              </a:rPr>
              <a:t>This forced BOT to sell dollar in the forward market.</a:t>
            </a:r>
            <a:endParaRPr>
              <a:solidFill>
                <a:srgbClr val="CCCCCC"/>
              </a:solidFill>
            </a:endParaRPr>
          </a:p>
          <a:p>
            <a:pPr indent="0" lvl="0" marL="457200" rtl="0" algn="l">
              <a:spcBef>
                <a:spcPts val="0"/>
              </a:spcBef>
              <a:spcAft>
                <a:spcPts val="0"/>
              </a:spcAft>
              <a:buNone/>
            </a:pPr>
            <a:r>
              <a:t/>
            </a:r>
            <a:endParaRPr>
              <a:solidFill>
                <a:srgbClr val="CCCCCC"/>
              </a:solidFill>
            </a:endParaRPr>
          </a:p>
          <a:p>
            <a:pPr indent="0" lvl="0" marL="457200" rtl="0" algn="l">
              <a:spcBef>
                <a:spcPts val="0"/>
              </a:spcBef>
              <a:spcAft>
                <a:spcPts val="0"/>
              </a:spcAft>
              <a:buNone/>
            </a:pPr>
            <a:r>
              <a:t/>
            </a:r>
            <a:endParaRPr>
              <a:solidFill>
                <a:srgbClr val="F3F3F3"/>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7" name="Shape 197"/>
        <p:cNvGrpSpPr/>
        <p:nvPr/>
      </p:nvGrpSpPr>
      <p:grpSpPr>
        <a:xfrm>
          <a:off x="0" y="0"/>
          <a:ext cx="0" cy="0"/>
          <a:chOff x="0" y="0"/>
          <a:chExt cx="0" cy="0"/>
        </a:xfrm>
      </p:grpSpPr>
      <p:sp>
        <p:nvSpPr>
          <p:cNvPr id="198" name="Google Shape;198;p3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Asian Financial Crisis :</a:t>
            </a:r>
            <a:r>
              <a:rPr lang="th"/>
              <a:t> </a:t>
            </a:r>
            <a:r>
              <a:rPr lang="th" sz="2400"/>
              <a:t>Thailand 1997</a:t>
            </a:r>
            <a:endParaRPr sz="2400"/>
          </a:p>
        </p:txBody>
      </p:sp>
      <p:sp>
        <p:nvSpPr>
          <p:cNvPr id="199" name="Google Shape;199;p3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CCCCCC"/>
              </a:buClr>
              <a:buSzPts val="1800"/>
              <a:buChar char="●"/>
            </a:pPr>
            <a:r>
              <a:rPr lang="th">
                <a:solidFill>
                  <a:srgbClr val="CCCCCC"/>
                </a:solidFill>
              </a:rPr>
              <a:t>BOT tried to prevent speculator from closing the position.</a:t>
            </a:r>
            <a:endParaRPr>
              <a:solidFill>
                <a:srgbClr val="CCCCCC"/>
              </a:solidFill>
            </a:endParaRPr>
          </a:p>
          <a:p>
            <a:pPr indent="0" lvl="0" marL="457200" rtl="0" algn="l">
              <a:spcBef>
                <a:spcPts val="0"/>
              </a:spcBef>
              <a:spcAft>
                <a:spcPts val="0"/>
              </a:spcAft>
              <a:buNone/>
            </a:pPr>
            <a:r>
              <a:t/>
            </a:r>
            <a:endParaRPr>
              <a:solidFill>
                <a:srgbClr val="CCCCCC"/>
              </a:solidFill>
            </a:endParaRPr>
          </a:p>
          <a:p>
            <a:pPr indent="-342900" lvl="0" marL="457200" rtl="0" algn="l">
              <a:spcBef>
                <a:spcPts val="0"/>
              </a:spcBef>
              <a:spcAft>
                <a:spcPts val="0"/>
              </a:spcAft>
              <a:buClr>
                <a:srgbClr val="CCCCCC"/>
              </a:buClr>
              <a:buSzPts val="1800"/>
              <a:buChar char="●"/>
            </a:pPr>
            <a:r>
              <a:rPr lang="th">
                <a:solidFill>
                  <a:srgbClr val="CCCCCC"/>
                </a:solidFill>
              </a:rPr>
              <a:t>BOT employed more than US$23.4 billion out of its US$39 billion 60% of its total reserve to defend baht before gave up on 2 July 1997</a:t>
            </a:r>
            <a:endParaRPr>
              <a:solidFill>
                <a:srgbClr val="CCCCCC"/>
              </a:solidFill>
            </a:endParaRPr>
          </a:p>
          <a:p>
            <a:pPr indent="0" lvl="0" marL="457200" rtl="0" algn="l">
              <a:spcBef>
                <a:spcPts val="0"/>
              </a:spcBef>
              <a:spcAft>
                <a:spcPts val="0"/>
              </a:spcAft>
              <a:buNone/>
            </a:pPr>
            <a:r>
              <a:t/>
            </a:r>
            <a:endParaRPr>
              <a:solidFill>
                <a:srgbClr val="CCCCCC"/>
              </a:solidFill>
            </a:endParaRPr>
          </a:p>
          <a:p>
            <a:pPr indent="0" lvl="0" marL="457200" rtl="0" algn="l">
              <a:spcBef>
                <a:spcPts val="0"/>
              </a:spcBef>
              <a:spcAft>
                <a:spcPts val="0"/>
              </a:spcAft>
              <a:buNone/>
            </a:pPr>
            <a:r>
              <a:t/>
            </a:r>
            <a:endParaRPr>
              <a:solidFill>
                <a:srgbClr val="CCCCCC"/>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3" name="Shape 203"/>
        <p:cNvGrpSpPr/>
        <p:nvPr/>
      </p:nvGrpSpPr>
      <p:grpSpPr>
        <a:xfrm>
          <a:off x="0" y="0"/>
          <a:ext cx="0" cy="0"/>
          <a:chOff x="0" y="0"/>
          <a:chExt cx="0" cy="0"/>
        </a:xfrm>
      </p:grpSpPr>
      <p:sp>
        <p:nvSpPr>
          <p:cNvPr id="204" name="Google Shape;204;p3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Asian Financial Crisis : </a:t>
            </a:r>
            <a:r>
              <a:rPr lang="th" sz="2400"/>
              <a:t>Korea</a:t>
            </a:r>
            <a:r>
              <a:rPr lang="th" sz="2400"/>
              <a:t> 1997</a:t>
            </a:r>
            <a:endParaRPr sz="2400"/>
          </a:p>
        </p:txBody>
      </p:sp>
      <p:sp>
        <p:nvSpPr>
          <p:cNvPr id="205" name="Google Shape;205;p3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CCCCCC"/>
              </a:buClr>
              <a:buSzPts val="1800"/>
              <a:buChar char="●"/>
            </a:pPr>
            <a:r>
              <a:rPr lang="th">
                <a:solidFill>
                  <a:srgbClr val="CCCCCC"/>
                </a:solidFill>
              </a:rPr>
              <a:t>In early 1997, the crisis large domestic </a:t>
            </a:r>
            <a:r>
              <a:rPr lang="th">
                <a:solidFill>
                  <a:srgbClr val="CCCCCC"/>
                </a:solidFill>
              </a:rPr>
              <a:t>conglomerate</a:t>
            </a:r>
            <a:r>
              <a:rPr lang="th">
                <a:solidFill>
                  <a:srgbClr val="CCCCCC"/>
                </a:solidFill>
              </a:rPr>
              <a:t> began to bankrupt from its heavily borrowed money to finance its investment project.</a:t>
            </a:r>
            <a:endParaRPr>
              <a:solidFill>
                <a:srgbClr val="CCCCCC"/>
              </a:solidFill>
            </a:endParaRPr>
          </a:p>
          <a:p>
            <a:pPr indent="0" lvl="0" marL="457200" rtl="0" algn="l">
              <a:spcBef>
                <a:spcPts val="0"/>
              </a:spcBef>
              <a:spcAft>
                <a:spcPts val="0"/>
              </a:spcAft>
              <a:buNone/>
            </a:pPr>
            <a:r>
              <a:t/>
            </a:r>
            <a:endParaRPr>
              <a:solidFill>
                <a:srgbClr val="CCCCCC"/>
              </a:solidFill>
            </a:endParaRPr>
          </a:p>
          <a:p>
            <a:pPr indent="-342900" lvl="0" marL="457200" rtl="0" algn="l">
              <a:spcBef>
                <a:spcPts val="0"/>
              </a:spcBef>
              <a:spcAft>
                <a:spcPts val="0"/>
              </a:spcAft>
              <a:buClr>
                <a:srgbClr val="CCCCCC"/>
              </a:buClr>
              <a:buSzPts val="1800"/>
              <a:buChar char="●"/>
            </a:pPr>
            <a:r>
              <a:rPr lang="th">
                <a:solidFill>
                  <a:srgbClr val="CCCCCC"/>
                </a:solidFill>
              </a:rPr>
              <a:t>The crisis spread further from corporate sector to finance sectors.</a:t>
            </a:r>
            <a:endParaRPr>
              <a:solidFill>
                <a:srgbClr val="CCCCCC"/>
              </a:solidFill>
            </a:endParaRPr>
          </a:p>
          <a:p>
            <a:pPr indent="0" lvl="0" marL="457200" rtl="0" algn="l">
              <a:spcBef>
                <a:spcPts val="0"/>
              </a:spcBef>
              <a:spcAft>
                <a:spcPts val="0"/>
              </a:spcAft>
              <a:buNone/>
            </a:pPr>
            <a:r>
              <a:t/>
            </a:r>
            <a:endParaRPr>
              <a:solidFill>
                <a:srgbClr val="CCCCCC"/>
              </a:solidFill>
            </a:endParaRPr>
          </a:p>
          <a:p>
            <a:pPr indent="0" lvl="0" marL="457200" rtl="0" algn="l">
              <a:spcBef>
                <a:spcPts val="0"/>
              </a:spcBef>
              <a:spcAft>
                <a:spcPts val="0"/>
              </a:spcAft>
              <a:buNone/>
            </a:pPr>
            <a:r>
              <a:t/>
            </a:r>
            <a:endParaRPr>
              <a:solidFill>
                <a:srgbClr val="CCCCCC"/>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9" name="Shape 209"/>
        <p:cNvGrpSpPr/>
        <p:nvPr/>
      </p:nvGrpSpPr>
      <p:grpSpPr>
        <a:xfrm>
          <a:off x="0" y="0"/>
          <a:ext cx="0" cy="0"/>
          <a:chOff x="0" y="0"/>
          <a:chExt cx="0" cy="0"/>
        </a:xfrm>
      </p:grpSpPr>
      <p:sp>
        <p:nvSpPr>
          <p:cNvPr id="210" name="Google Shape;210;p3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Asian Financial Crisis : </a:t>
            </a:r>
            <a:r>
              <a:rPr lang="th" sz="2400"/>
              <a:t>Malaysia</a:t>
            </a:r>
            <a:r>
              <a:rPr lang="th" sz="2400"/>
              <a:t> 1997</a:t>
            </a:r>
            <a:endParaRPr sz="2400"/>
          </a:p>
        </p:txBody>
      </p:sp>
      <p:sp>
        <p:nvSpPr>
          <p:cNvPr id="211" name="Google Shape;211;p3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CCCCCC"/>
              </a:buClr>
              <a:buSzPts val="1800"/>
              <a:buChar char="●"/>
            </a:pPr>
            <a:r>
              <a:rPr lang="th">
                <a:solidFill>
                  <a:srgbClr val="CCCCCC"/>
                </a:solidFill>
              </a:rPr>
              <a:t>The crisis started from the bubble in real estate sector.</a:t>
            </a:r>
            <a:endParaRPr>
              <a:solidFill>
                <a:srgbClr val="CCCCCC"/>
              </a:solidFill>
            </a:endParaRPr>
          </a:p>
          <a:p>
            <a:pPr indent="-342900" lvl="0" marL="457200" rtl="0" algn="l">
              <a:spcBef>
                <a:spcPts val="0"/>
              </a:spcBef>
              <a:spcAft>
                <a:spcPts val="0"/>
              </a:spcAft>
              <a:buClr>
                <a:srgbClr val="CCCCCC"/>
              </a:buClr>
              <a:buSzPts val="1800"/>
              <a:buChar char="●"/>
            </a:pPr>
            <a:r>
              <a:rPr lang="th">
                <a:solidFill>
                  <a:srgbClr val="CCCCCC"/>
                </a:solidFill>
              </a:rPr>
              <a:t>Bank lend money to non-performing sector and the bubble start to form in both real estate and equity market.</a:t>
            </a:r>
            <a:endParaRPr>
              <a:solidFill>
                <a:srgbClr val="CCCCCC"/>
              </a:solidFill>
            </a:endParaRPr>
          </a:p>
          <a:p>
            <a:pPr indent="-342900" lvl="0" marL="457200" rtl="0" algn="l">
              <a:spcBef>
                <a:spcPts val="0"/>
              </a:spcBef>
              <a:spcAft>
                <a:spcPts val="0"/>
              </a:spcAft>
              <a:buClr>
                <a:srgbClr val="CCCCCC"/>
              </a:buClr>
              <a:buSzPts val="1800"/>
              <a:buChar char="●"/>
            </a:pPr>
            <a:r>
              <a:rPr lang="th">
                <a:solidFill>
                  <a:srgbClr val="CCCCCC"/>
                </a:solidFill>
              </a:rPr>
              <a:t>Bank Negara (Central bank of Malaysia) wait too long before taking action.</a:t>
            </a:r>
            <a:endParaRPr>
              <a:solidFill>
                <a:srgbClr val="CCCCCC"/>
              </a:solidFill>
            </a:endParaRPr>
          </a:p>
          <a:p>
            <a:pPr indent="-342900" lvl="0" marL="457200" rtl="0" algn="l">
              <a:spcBef>
                <a:spcPts val="0"/>
              </a:spcBef>
              <a:spcAft>
                <a:spcPts val="0"/>
              </a:spcAft>
              <a:buClr>
                <a:srgbClr val="CCCCCC"/>
              </a:buClr>
              <a:buSzPts val="1800"/>
              <a:buChar char="●"/>
            </a:pPr>
            <a:r>
              <a:rPr lang="th">
                <a:solidFill>
                  <a:srgbClr val="CCCCCC"/>
                </a:solidFill>
              </a:rPr>
              <a:t>KLCI stock exchange index drop by 17.2% from its peak in Febeuary</a:t>
            </a:r>
            <a:endParaRPr>
              <a:solidFill>
                <a:srgbClr val="CCCCCC"/>
              </a:solidFill>
            </a:endParaRPr>
          </a:p>
          <a:p>
            <a:pPr indent="0" lvl="0" marL="457200" rtl="0" algn="l">
              <a:spcBef>
                <a:spcPts val="0"/>
              </a:spcBef>
              <a:spcAft>
                <a:spcPts val="0"/>
              </a:spcAft>
              <a:buNone/>
            </a:pPr>
            <a:r>
              <a:t/>
            </a:r>
            <a:endParaRPr>
              <a:solidFill>
                <a:srgbClr val="CCCCCC"/>
              </a:solidFill>
            </a:endParaRPr>
          </a:p>
          <a:p>
            <a:pPr indent="0" lvl="0" marL="457200" rtl="0" algn="l">
              <a:spcBef>
                <a:spcPts val="0"/>
              </a:spcBef>
              <a:spcAft>
                <a:spcPts val="0"/>
              </a:spcAft>
              <a:buNone/>
            </a:pPr>
            <a:r>
              <a:t/>
            </a:r>
            <a:endParaRPr>
              <a:solidFill>
                <a:srgbClr val="CCCCCC"/>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5" name="Shape 215"/>
        <p:cNvGrpSpPr/>
        <p:nvPr/>
      </p:nvGrpSpPr>
      <p:grpSpPr>
        <a:xfrm>
          <a:off x="0" y="0"/>
          <a:ext cx="0" cy="0"/>
          <a:chOff x="0" y="0"/>
          <a:chExt cx="0" cy="0"/>
        </a:xfrm>
      </p:grpSpPr>
      <p:sp>
        <p:nvSpPr>
          <p:cNvPr id="216" name="Google Shape;216;p3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After Crisis: </a:t>
            </a:r>
            <a:r>
              <a:rPr lang="th" sz="2400"/>
              <a:t>Change in Exchange Rate Regime</a:t>
            </a:r>
            <a:endParaRPr sz="2400"/>
          </a:p>
          <a:p>
            <a:pPr indent="0" lvl="0" marL="0" rtl="0" algn="l">
              <a:spcBef>
                <a:spcPts val="0"/>
              </a:spcBef>
              <a:spcAft>
                <a:spcPts val="0"/>
              </a:spcAft>
              <a:buNone/>
            </a:pPr>
            <a:r>
              <a:t/>
            </a:r>
            <a:endParaRPr/>
          </a:p>
        </p:txBody>
      </p:sp>
      <p:pic>
        <p:nvPicPr>
          <p:cNvPr id="217" name="Google Shape;217;p38"/>
          <p:cNvPicPr preferRelativeResize="0"/>
          <p:nvPr/>
        </p:nvPicPr>
        <p:blipFill>
          <a:blip r:embed="rId3">
            <a:alphaModFix/>
          </a:blip>
          <a:stretch>
            <a:fillRect/>
          </a:stretch>
        </p:blipFill>
        <p:spPr>
          <a:xfrm>
            <a:off x="1462863" y="1238250"/>
            <a:ext cx="6218275" cy="32694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1" name="Shape 221"/>
        <p:cNvGrpSpPr/>
        <p:nvPr/>
      </p:nvGrpSpPr>
      <p:grpSpPr>
        <a:xfrm>
          <a:off x="0" y="0"/>
          <a:ext cx="0" cy="0"/>
          <a:chOff x="0" y="0"/>
          <a:chExt cx="0" cy="0"/>
        </a:xfrm>
      </p:grpSpPr>
      <p:sp>
        <p:nvSpPr>
          <p:cNvPr id="222" name="Google Shape;222;p3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After Crisis: FDI &amp; Portfolio Investment</a:t>
            </a:r>
            <a:endParaRPr/>
          </a:p>
        </p:txBody>
      </p:sp>
      <p:pic>
        <p:nvPicPr>
          <p:cNvPr id="223" name="Google Shape;223;p39"/>
          <p:cNvPicPr preferRelativeResize="0"/>
          <p:nvPr/>
        </p:nvPicPr>
        <p:blipFill>
          <a:blip r:embed="rId3">
            <a:alphaModFix/>
          </a:blip>
          <a:stretch>
            <a:fillRect/>
          </a:stretch>
        </p:blipFill>
        <p:spPr>
          <a:xfrm>
            <a:off x="367363" y="1584600"/>
            <a:ext cx="8409275" cy="250227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7" name="Shape 227"/>
        <p:cNvGrpSpPr/>
        <p:nvPr/>
      </p:nvGrpSpPr>
      <p:grpSpPr>
        <a:xfrm>
          <a:off x="0" y="0"/>
          <a:ext cx="0" cy="0"/>
          <a:chOff x="0" y="0"/>
          <a:chExt cx="0" cy="0"/>
        </a:xfrm>
      </p:grpSpPr>
      <p:sp>
        <p:nvSpPr>
          <p:cNvPr id="228" name="Google Shape;228;p4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After Crisis: Exchange Rate &amp; Interest Rates Movement</a:t>
            </a:r>
            <a:endParaRPr sz="2400"/>
          </a:p>
        </p:txBody>
      </p:sp>
      <p:pic>
        <p:nvPicPr>
          <p:cNvPr id="229" name="Google Shape;229;p40"/>
          <p:cNvPicPr preferRelativeResize="0"/>
          <p:nvPr/>
        </p:nvPicPr>
        <p:blipFill rotWithShape="1">
          <a:blip r:embed="rId3">
            <a:alphaModFix/>
          </a:blip>
          <a:srcRect b="4129" l="0" r="0" t="13768"/>
          <a:stretch/>
        </p:blipFill>
        <p:spPr>
          <a:xfrm>
            <a:off x="1753250" y="1407950"/>
            <a:ext cx="5637501" cy="30997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3" name="Shape 233"/>
        <p:cNvGrpSpPr/>
        <p:nvPr/>
      </p:nvGrpSpPr>
      <p:grpSpPr>
        <a:xfrm>
          <a:off x="0" y="0"/>
          <a:ext cx="0" cy="0"/>
          <a:chOff x="0" y="0"/>
          <a:chExt cx="0" cy="0"/>
        </a:xfrm>
      </p:grpSpPr>
      <p:sp>
        <p:nvSpPr>
          <p:cNvPr id="234" name="Google Shape;234;p4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After Crisis: Non-Performing Loan &amp; external debt</a:t>
            </a:r>
            <a:endParaRPr/>
          </a:p>
        </p:txBody>
      </p:sp>
      <p:pic>
        <p:nvPicPr>
          <p:cNvPr id="235" name="Google Shape;235;p41"/>
          <p:cNvPicPr preferRelativeResize="0"/>
          <p:nvPr/>
        </p:nvPicPr>
        <p:blipFill rotWithShape="1">
          <a:blip r:embed="rId3">
            <a:alphaModFix/>
          </a:blip>
          <a:srcRect b="0" l="0" r="20798" t="0"/>
          <a:stretch/>
        </p:blipFill>
        <p:spPr>
          <a:xfrm>
            <a:off x="509025" y="1193425"/>
            <a:ext cx="3705750" cy="3307150"/>
          </a:xfrm>
          <a:prstGeom prst="rect">
            <a:avLst/>
          </a:prstGeom>
          <a:noFill/>
          <a:ln>
            <a:noFill/>
          </a:ln>
        </p:spPr>
      </p:pic>
      <p:sp>
        <p:nvSpPr>
          <p:cNvPr id="236" name="Google Shape;236;p41"/>
          <p:cNvSpPr txBox="1"/>
          <p:nvPr/>
        </p:nvSpPr>
        <p:spPr>
          <a:xfrm>
            <a:off x="395825" y="4856925"/>
            <a:ext cx="7336800" cy="85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900">
                <a:solidFill>
                  <a:srgbClr val="FFFFFF"/>
                </a:solidFill>
              </a:rPr>
              <a:t>Source: CEIC DATA</a:t>
            </a:r>
            <a:endParaRPr sz="900">
              <a:solidFill>
                <a:srgbClr val="FFFFFF"/>
              </a:solidFill>
            </a:endParaRPr>
          </a:p>
        </p:txBody>
      </p:sp>
      <p:pic>
        <p:nvPicPr>
          <p:cNvPr id="237" name="Google Shape;237;p41"/>
          <p:cNvPicPr preferRelativeResize="0"/>
          <p:nvPr/>
        </p:nvPicPr>
        <p:blipFill rotWithShape="1">
          <a:blip r:embed="rId4">
            <a:alphaModFix/>
          </a:blip>
          <a:srcRect b="4554" l="10522" r="21106" t="24619"/>
          <a:stretch/>
        </p:blipFill>
        <p:spPr>
          <a:xfrm>
            <a:off x="4371025" y="1193425"/>
            <a:ext cx="4461276" cy="33071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7"/>
                                        </p:tgtEl>
                                        <p:attrNameLst>
                                          <p:attrName>style.visibility</p:attrName>
                                        </p:attrNameLst>
                                      </p:cBhvr>
                                      <p:to>
                                        <p:strVal val="visible"/>
                                      </p:to>
                                    </p:set>
                                    <p:animEffect filter="fade" transition="in">
                                      <p:cBhvr>
                                        <p:cTn dur="1000"/>
                                        <p:tgtEl>
                                          <p:spTgt spid="2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1" name="Shape 241"/>
        <p:cNvGrpSpPr/>
        <p:nvPr/>
      </p:nvGrpSpPr>
      <p:grpSpPr>
        <a:xfrm>
          <a:off x="0" y="0"/>
          <a:ext cx="0" cy="0"/>
          <a:chOff x="0" y="0"/>
          <a:chExt cx="0" cy="0"/>
        </a:xfrm>
      </p:grpSpPr>
      <p:sp>
        <p:nvSpPr>
          <p:cNvPr id="242" name="Google Shape;242;p4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After Crisis: Export Volume</a:t>
            </a:r>
            <a:endParaRPr/>
          </a:p>
        </p:txBody>
      </p:sp>
      <p:sp>
        <p:nvSpPr>
          <p:cNvPr id="243" name="Google Shape;243;p42"/>
          <p:cNvSpPr txBox="1"/>
          <p:nvPr/>
        </p:nvSpPr>
        <p:spPr>
          <a:xfrm>
            <a:off x="395825" y="4856925"/>
            <a:ext cx="7336800" cy="85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900">
                <a:solidFill>
                  <a:srgbClr val="FFFFFF"/>
                </a:solidFill>
              </a:rPr>
              <a:t>Source: </a:t>
            </a:r>
            <a:r>
              <a:rPr lang="th" sz="900">
                <a:solidFill>
                  <a:srgbClr val="FFFFFF"/>
                </a:solidFill>
              </a:rPr>
              <a:t>https://data.worldbank.org/indicator/NE.EXP.GNFS.CD?end=2003&amp;locations=TH&amp;start=1993</a:t>
            </a:r>
            <a:endParaRPr sz="900">
              <a:solidFill>
                <a:srgbClr val="FFFFFF"/>
              </a:solidFill>
            </a:endParaRPr>
          </a:p>
        </p:txBody>
      </p:sp>
      <p:pic>
        <p:nvPicPr>
          <p:cNvPr id="244" name="Google Shape;244;p42"/>
          <p:cNvPicPr preferRelativeResize="0"/>
          <p:nvPr/>
        </p:nvPicPr>
        <p:blipFill>
          <a:blip r:embed="rId3">
            <a:alphaModFix/>
          </a:blip>
          <a:stretch>
            <a:fillRect/>
          </a:stretch>
        </p:blipFill>
        <p:spPr>
          <a:xfrm>
            <a:off x="1700200" y="1174725"/>
            <a:ext cx="5739636" cy="336232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8" name="Shape 248"/>
        <p:cNvGrpSpPr/>
        <p:nvPr/>
      </p:nvGrpSpPr>
      <p:grpSpPr>
        <a:xfrm>
          <a:off x="0" y="0"/>
          <a:ext cx="0" cy="0"/>
          <a:chOff x="0" y="0"/>
          <a:chExt cx="0" cy="0"/>
        </a:xfrm>
      </p:grpSpPr>
      <p:sp>
        <p:nvSpPr>
          <p:cNvPr id="249" name="Google Shape;249;p4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After Crisis: Import Volume</a:t>
            </a:r>
            <a:endParaRPr/>
          </a:p>
          <a:p>
            <a:pPr indent="0" lvl="0" marL="0" rtl="0" algn="l">
              <a:spcBef>
                <a:spcPts val="0"/>
              </a:spcBef>
              <a:spcAft>
                <a:spcPts val="0"/>
              </a:spcAft>
              <a:buNone/>
            </a:pPr>
            <a:r>
              <a:t/>
            </a:r>
            <a:endParaRPr/>
          </a:p>
        </p:txBody>
      </p:sp>
      <p:pic>
        <p:nvPicPr>
          <p:cNvPr id="250" name="Google Shape;250;p43"/>
          <p:cNvPicPr preferRelativeResize="0"/>
          <p:nvPr/>
        </p:nvPicPr>
        <p:blipFill>
          <a:blip r:embed="rId3">
            <a:alphaModFix/>
          </a:blip>
          <a:stretch>
            <a:fillRect/>
          </a:stretch>
        </p:blipFill>
        <p:spPr>
          <a:xfrm>
            <a:off x="1700200" y="1174725"/>
            <a:ext cx="5743575" cy="3362325"/>
          </a:xfrm>
          <a:prstGeom prst="rect">
            <a:avLst/>
          </a:prstGeom>
          <a:noFill/>
          <a:ln>
            <a:noFill/>
          </a:ln>
        </p:spPr>
      </p:pic>
      <p:sp>
        <p:nvSpPr>
          <p:cNvPr id="251" name="Google Shape;251;p43"/>
          <p:cNvSpPr txBox="1"/>
          <p:nvPr/>
        </p:nvSpPr>
        <p:spPr>
          <a:xfrm>
            <a:off x="395825" y="4856925"/>
            <a:ext cx="7336800" cy="85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900">
                <a:solidFill>
                  <a:srgbClr val="FFFFFF"/>
                </a:solidFill>
              </a:rPr>
              <a:t>Source: </a:t>
            </a:r>
            <a:r>
              <a:rPr lang="th" sz="900">
                <a:solidFill>
                  <a:srgbClr val="FFFFFF"/>
                </a:solidFill>
              </a:rPr>
              <a:t>https://data.worldbank.org/indicator/NE.IMP.GNFS.CD?end=2002&amp;locations=TH&amp;start=1994&amp;view=chart</a:t>
            </a:r>
            <a:endParaRPr sz="900">
              <a:solidFill>
                <a:srgbClr val="FFFFFF"/>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5" name="Shape 255"/>
        <p:cNvGrpSpPr/>
        <p:nvPr/>
      </p:nvGrpSpPr>
      <p:grpSpPr>
        <a:xfrm>
          <a:off x="0" y="0"/>
          <a:ext cx="0" cy="0"/>
          <a:chOff x="0" y="0"/>
          <a:chExt cx="0" cy="0"/>
        </a:xfrm>
      </p:grpSpPr>
      <p:sp>
        <p:nvSpPr>
          <p:cNvPr id="256" name="Google Shape;256;p4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After Crisis: </a:t>
            </a:r>
            <a:r>
              <a:rPr lang="th" sz="2400"/>
              <a:t>Current Account and Its Implication</a:t>
            </a:r>
            <a:endParaRPr sz="2400"/>
          </a:p>
        </p:txBody>
      </p:sp>
      <p:pic>
        <p:nvPicPr>
          <p:cNvPr id="257" name="Google Shape;257;p44"/>
          <p:cNvPicPr preferRelativeResize="0"/>
          <p:nvPr/>
        </p:nvPicPr>
        <p:blipFill>
          <a:blip r:embed="rId3">
            <a:alphaModFix/>
          </a:blip>
          <a:stretch>
            <a:fillRect/>
          </a:stretch>
        </p:blipFill>
        <p:spPr>
          <a:xfrm>
            <a:off x="1597175" y="1337775"/>
            <a:ext cx="5949650" cy="3174000"/>
          </a:xfrm>
          <a:prstGeom prst="rect">
            <a:avLst/>
          </a:prstGeom>
          <a:noFill/>
          <a:ln>
            <a:noFill/>
          </a:ln>
        </p:spPr>
      </p:pic>
      <p:sp>
        <p:nvSpPr>
          <p:cNvPr id="258" name="Google Shape;258;p44"/>
          <p:cNvSpPr/>
          <p:nvPr/>
        </p:nvSpPr>
        <p:spPr>
          <a:xfrm>
            <a:off x="3258675" y="2198025"/>
            <a:ext cx="1169400" cy="1453500"/>
          </a:xfrm>
          <a:prstGeom prst="ellipse">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2" name="Shape 262"/>
        <p:cNvGrpSpPr/>
        <p:nvPr/>
      </p:nvGrpSpPr>
      <p:grpSpPr>
        <a:xfrm>
          <a:off x="0" y="0"/>
          <a:ext cx="0" cy="0"/>
          <a:chOff x="0" y="0"/>
          <a:chExt cx="0" cy="0"/>
        </a:xfrm>
      </p:grpSpPr>
      <p:sp>
        <p:nvSpPr>
          <p:cNvPr id="263" name="Google Shape;263;p4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After Crisis: GDP Growth</a:t>
            </a:r>
            <a:endParaRPr sz="2400"/>
          </a:p>
        </p:txBody>
      </p:sp>
      <p:pic>
        <p:nvPicPr>
          <p:cNvPr id="264" name="Google Shape;264;p45"/>
          <p:cNvPicPr preferRelativeResize="0"/>
          <p:nvPr/>
        </p:nvPicPr>
        <p:blipFill>
          <a:blip r:embed="rId3">
            <a:alphaModFix/>
          </a:blip>
          <a:stretch>
            <a:fillRect/>
          </a:stretch>
        </p:blipFill>
        <p:spPr>
          <a:xfrm>
            <a:off x="1490825" y="1175550"/>
            <a:ext cx="6162350" cy="3615150"/>
          </a:xfrm>
          <a:prstGeom prst="rect">
            <a:avLst/>
          </a:prstGeom>
          <a:noFill/>
          <a:ln>
            <a:noFill/>
          </a:ln>
        </p:spPr>
      </p:pic>
      <p:sp>
        <p:nvSpPr>
          <p:cNvPr id="265" name="Google Shape;265;p45"/>
          <p:cNvSpPr txBox="1"/>
          <p:nvPr/>
        </p:nvSpPr>
        <p:spPr>
          <a:xfrm>
            <a:off x="3528000" y="1935800"/>
            <a:ext cx="7098300" cy="82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a:t>5.652%</a:t>
            </a:r>
            <a:endParaRPr/>
          </a:p>
        </p:txBody>
      </p:sp>
      <p:sp>
        <p:nvSpPr>
          <p:cNvPr id="266" name="Google Shape;266;p45"/>
          <p:cNvSpPr txBox="1"/>
          <p:nvPr/>
        </p:nvSpPr>
        <p:spPr>
          <a:xfrm>
            <a:off x="3223200" y="3459800"/>
            <a:ext cx="7098300" cy="82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a:t>-2.754</a:t>
            </a:r>
            <a:r>
              <a:rPr lang="th"/>
              <a:t>%</a:t>
            </a:r>
            <a:endParaRPr/>
          </a:p>
        </p:txBody>
      </p:sp>
      <p:sp>
        <p:nvSpPr>
          <p:cNvPr id="267" name="Google Shape;267;p45"/>
          <p:cNvSpPr txBox="1"/>
          <p:nvPr/>
        </p:nvSpPr>
        <p:spPr>
          <a:xfrm>
            <a:off x="4213800" y="4450400"/>
            <a:ext cx="7098300" cy="82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a:t>-7.634%</a:t>
            </a:r>
            <a:endParaRPr/>
          </a:p>
        </p:txBody>
      </p:sp>
      <p:sp>
        <p:nvSpPr>
          <p:cNvPr id="268" name="Google Shape;268;p45"/>
          <p:cNvSpPr txBox="1"/>
          <p:nvPr/>
        </p:nvSpPr>
        <p:spPr>
          <a:xfrm>
            <a:off x="4823400" y="2012000"/>
            <a:ext cx="7098300" cy="82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a:t>4.572</a:t>
            </a:r>
            <a:r>
              <a:rPr lang="th"/>
              <a:t>%</a:t>
            </a:r>
            <a:endParaRPr/>
          </a:p>
        </p:txBody>
      </p:sp>
      <p:sp>
        <p:nvSpPr>
          <p:cNvPr id="269" name="Google Shape;269;p45"/>
          <p:cNvSpPr txBox="1"/>
          <p:nvPr/>
        </p:nvSpPr>
        <p:spPr>
          <a:xfrm>
            <a:off x="5356800" y="2316800"/>
            <a:ext cx="7098300" cy="82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a:t>4.456%</a:t>
            </a:r>
            <a:endParaRPr/>
          </a:p>
        </p:txBody>
      </p:sp>
      <p:sp>
        <p:nvSpPr>
          <p:cNvPr id="270" name="Google Shape;270;p45"/>
          <p:cNvSpPr txBox="1"/>
          <p:nvPr/>
        </p:nvSpPr>
        <p:spPr>
          <a:xfrm>
            <a:off x="395825" y="4856925"/>
            <a:ext cx="7336800" cy="85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900">
                <a:solidFill>
                  <a:srgbClr val="FFFFFF"/>
                </a:solidFill>
              </a:rPr>
              <a:t>Source: </a:t>
            </a:r>
            <a:r>
              <a:rPr lang="th" sz="900">
                <a:solidFill>
                  <a:srgbClr val="FFFFFF"/>
                </a:solidFill>
              </a:rPr>
              <a:t>https://data.worldbank.org/indicator/NY.GDP.MKTP.KD.ZG?end=2007&amp;locations=TH&amp;start=1993</a:t>
            </a:r>
            <a:endParaRPr sz="900">
              <a:solidFill>
                <a:srgbClr val="FFFFFF"/>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4" name="Shape 274"/>
        <p:cNvGrpSpPr/>
        <p:nvPr/>
      </p:nvGrpSpPr>
      <p:grpSpPr>
        <a:xfrm>
          <a:off x="0" y="0"/>
          <a:ext cx="0" cy="0"/>
          <a:chOff x="0" y="0"/>
          <a:chExt cx="0" cy="0"/>
        </a:xfrm>
      </p:grpSpPr>
      <p:sp>
        <p:nvSpPr>
          <p:cNvPr id="275" name="Google Shape;275;p4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t>After Crisis: Other Events</a:t>
            </a:r>
            <a:endParaRPr sz="2400"/>
          </a:p>
        </p:txBody>
      </p:sp>
      <p:sp>
        <p:nvSpPr>
          <p:cNvPr id="276" name="Google Shape;276;p4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th"/>
              <a:t>IMF financial support of $4 billion</a:t>
            </a:r>
            <a:br>
              <a:rPr lang="th"/>
            </a:br>
            <a:endParaRPr/>
          </a:p>
          <a:p>
            <a:pPr indent="-342900" lvl="0" marL="457200" rtl="0" algn="l">
              <a:spcBef>
                <a:spcPts val="0"/>
              </a:spcBef>
              <a:spcAft>
                <a:spcPts val="0"/>
              </a:spcAft>
              <a:buSzPts val="1800"/>
              <a:buChar char="-"/>
            </a:pPr>
            <a:r>
              <a:rPr lang="th"/>
              <a:t>Closure of 56 bankrupt finance companies</a:t>
            </a:r>
            <a:br>
              <a:rPr lang="th"/>
            </a:br>
            <a:endParaRPr/>
          </a:p>
          <a:p>
            <a:pPr indent="-342900" lvl="0" marL="457200" rtl="0" algn="l">
              <a:spcBef>
                <a:spcPts val="0"/>
              </a:spcBef>
              <a:spcAft>
                <a:spcPts val="0"/>
              </a:spcAft>
              <a:buSzPts val="1800"/>
              <a:buChar char="-"/>
            </a:pPr>
            <a:r>
              <a:rPr lang="th"/>
              <a:t>Financial institution restruction</a:t>
            </a:r>
            <a:br>
              <a:rPr lang="th"/>
            </a:br>
            <a:r>
              <a:rPr lang="th"/>
              <a:t>(Some survived banks needed to find foreign capital.)</a:t>
            </a:r>
            <a:br>
              <a:rPr lang="th"/>
            </a:br>
            <a:endParaRPr/>
          </a:p>
          <a:p>
            <a:pPr indent="0" lvl="0" marL="457200" rtl="0" algn="l">
              <a:spcBef>
                <a:spcPts val="1600"/>
              </a:spcBef>
              <a:spcAft>
                <a:spcPts val="0"/>
              </a:spcAft>
              <a:buNone/>
            </a:pPr>
            <a:r>
              <a:t/>
            </a:r>
            <a:endParaRPr/>
          </a:p>
          <a:p>
            <a:pPr indent="0" lvl="0" marL="457200" rtl="0" algn="l">
              <a:spcBef>
                <a:spcPts val="1600"/>
              </a:spcBef>
              <a:spcAft>
                <a:spcPts val="0"/>
              </a:spcAft>
              <a:buNone/>
            </a:pPr>
            <a:r>
              <a:t/>
            </a:r>
            <a:endParaRPr/>
          </a:p>
          <a:p>
            <a:pPr indent="0" lvl="0" marL="457200" rtl="0" algn="l">
              <a:spcBef>
                <a:spcPts val="1600"/>
              </a:spcBef>
              <a:spcAft>
                <a:spcPts val="1600"/>
              </a:spcAft>
              <a:buNone/>
            </a:pPr>
            <a:r>
              <a:t/>
            </a:r>
            <a:endParaRPr/>
          </a:p>
        </p:txBody>
      </p:sp>
      <p:pic>
        <p:nvPicPr>
          <p:cNvPr id="277" name="Google Shape;277;p46"/>
          <p:cNvPicPr preferRelativeResize="0"/>
          <p:nvPr/>
        </p:nvPicPr>
        <p:blipFill>
          <a:blip r:embed="rId3">
            <a:alphaModFix/>
          </a:blip>
          <a:stretch>
            <a:fillRect/>
          </a:stretch>
        </p:blipFill>
        <p:spPr>
          <a:xfrm>
            <a:off x="3044112" y="3321050"/>
            <a:ext cx="3055775" cy="15897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1" name="Shape 281"/>
        <p:cNvGrpSpPr/>
        <p:nvPr/>
      </p:nvGrpSpPr>
      <p:grpSpPr>
        <a:xfrm>
          <a:off x="0" y="0"/>
          <a:ext cx="0" cy="0"/>
          <a:chOff x="0" y="0"/>
          <a:chExt cx="0" cy="0"/>
        </a:xfrm>
      </p:grpSpPr>
      <p:sp>
        <p:nvSpPr>
          <p:cNvPr id="282" name="Google Shape;282;p4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THAILAND -SOCIAL IMPACT</a:t>
            </a:r>
            <a:endParaRPr/>
          </a:p>
        </p:txBody>
      </p:sp>
      <p:sp>
        <p:nvSpPr>
          <p:cNvPr id="283" name="Google Shape;283;p4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B7B7B7"/>
              </a:buClr>
              <a:buSzPts val="1800"/>
              <a:buChar char="●"/>
            </a:pPr>
            <a:r>
              <a:rPr lang="th">
                <a:solidFill>
                  <a:srgbClr val="B7B7B7"/>
                </a:solidFill>
              </a:rPr>
              <a:t>Workers returned to rural areas</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The poverty rate increase from 11.4 to 12.9%</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Number of underweight children increased from 7.9 to 11.8%</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Number of street children increased by 10-15%</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A decline of 7.2% in private schools and 1.8% in public school</a:t>
            </a:r>
            <a:endParaRPr>
              <a:solidFill>
                <a:srgbClr val="B7B7B7"/>
              </a:solidFill>
            </a:endParaRPr>
          </a:p>
          <a:p>
            <a:pPr indent="0" lvl="0" marL="0" rtl="0" algn="l">
              <a:spcBef>
                <a:spcPts val="0"/>
              </a:spcBef>
              <a:spcAft>
                <a:spcPts val="1600"/>
              </a:spcAft>
              <a:buNone/>
            </a:pPr>
            <a:r>
              <a:t/>
            </a:r>
            <a:endParaRPr>
              <a:solidFill>
                <a:srgbClr val="B7B7B7"/>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7" name="Shape 287"/>
        <p:cNvGrpSpPr/>
        <p:nvPr/>
      </p:nvGrpSpPr>
      <p:grpSpPr>
        <a:xfrm>
          <a:off x="0" y="0"/>
          <a:ext cx="0" cy="0"/>
          <a:chOff x="0" y="0"/>
          <a:chExt cx="0" cy="0"/>
        </a:xfrm>
      </p:grpSpPr>
      <p:sp>
        <p:nvSpPr>
          <p:cNvPr id="288" name="Google Shape;288;p4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THAILAND -SOCIAL IMPACT</a:t>
            </a:r>
            <a:endParaRPr/>
          </a:p>
        </p:txBody>
      </p:sp>
      <p:sp>
        <p:nvSpPr>
          <p:cNvPr id="289" name="Google Shape;289;p4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B7B7B7"/>
              </a:buClr>
              <a:buSzPts val="1800"/>
              <a:buChar char="●"/>
            </a:pPr>
            <a:r>
              <a:rPr lang="th">
                <a:solidFill>
                  <a:srgbClr val="B7B7B7"/>
                </a:solidFill>
              </a:rPr>
              <a:t>The suicide rate in Thailand doubled. </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Some Thais turned to religion for solace</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Temple visits tripled.</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Increase in demand for psychological counseling and mental relaxation classes.</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Water shortage</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Poor soil quality</a:t>
            </a:r>
            <a:endParaRPr>
              <a:solidFill>
                <a:srgbClr val="B7B7B7"/>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3" name="Shape 293"/>
        <p:cNvGrpSpPr/>
        <p:nvPr/>
      </p:nvGrpSpPr>
      <p:grpSpPr>
        <a:xfrm>
          <a:off x="0" y="0"/>
          <a:ext cx="0" cy="0"/>
          <a:chOff x="0" y="0"/>
          <a:chExt cx="0" cy="0"/>
        </a:xfrm>
      </p:grpSpPr>
      <p:sp>
        <p:nvSpPr>
          <p:cNvPr id="294" name="Google Shape;294;p4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INDONESIA -SOCIAL IMPACT</a:t>
            </a:r>
            <a:endParaRPr/>
          </a:p>
        </p:txBody>
      </p:sp>
      <p:sp>
        <p:nvSpPr>
          <p:cNvPr id="295" name="Google Shape;295;p49"/>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B7B7B7"/>
              </a:buClr>
              <a:buSzPts val="1800"/>
              <a:buChar char="●"/>
            </a:pPr>
            <a:r>
              <a:rPr lang="th">
                <a:solidFill>
                  <a:srgbClr val="B7B7B7"/>
                </a:solidFill>
              </a:rPr>
              <a:t>The poverty rate nearly doubled from 11.3 to 20.3%</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Primary school completion rates declined from 97% in 1997 to 95% in 2001</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Secondary school enrollment declined by 11%</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School attendance dropped slightly at the beginning of the crisis, but then bounced back and reached levels higher than before the crisis.</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Children left school because they could not afford to pay the necessary school fees or because they had to help support their families</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The number of street children in Jakarta more than quadrupled from 3,000 to 13,000</a:t>
            </a:r>
            <a:endParaRPr>
              <a:solidFill>
                <a:srgbClr val="B7B7B7"/>
              </a:solidFill>
            </a:endParaRPr>
          </a:p>
          <a:p>
            <a:pPr indent="0" lvl="0" marL="0" rtl="0" algn="l">
              <a:spcBef>
                <a:spcPts val="0"/>
              </a:spcBef>
              <a:spcAft>
                <a:spcPts val="1600"/>
              </a:spcAft>
              <a:buNone/>
            </a:pPr>
            <a:r>
              <a:t/>
            </a:r>
            <a:endParaRPr>
              <a:solidFill>
                <a:srgbClr val="B7B7B7"/>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9" name="Shape 299"/>
        <p:cNvGrpSpPr/>
        <p:nvPr/>
      </p:nvGrpSpPr>
      <p:grpSpPr>
        <a:xfrm>
          <a:off x="0" y="0"/>
          <a:ext cx="0" cy="0"/>
          <a:chOff x="0" y="0"/>
          <a:chExt cx="0" cy="0"/>
        </a:xfrm>
      </p:grpSpPr>
      <p:sp>
        <p:nvSpPr>
          <p:cNvPr id="300" name="Google Shape;300;p5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INDONESIA -SOCIAL IMPACT</a:t>
            </a:r>
            <a:endParaRPr/>
          </a:p>
          <a:p>
            <a:pPr indent="0" lvl="0" marL="0" rtl="0" algn="l">
              <a:spcBef>
                <a:spcPts val="0"/>
              </a:spcBef>
              <a:spcAft>
                <a:spcPts val="0"/>
              </a:spcAft>
              <a:buNone/>
            </a:pPr>
            <a:r>
              <a:t/>
            </a:r>
            <a:endParaRPr/>
          </a:p>
        </p:txBody>
      </p:sp>
      <p:sp>
        <p:nvSpPr>
          <p:cNvPr id="301" name="Google Shape;301;p5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B7B7B7"/>
              </a:buClr>
              <a:buSzPts val="1800"/>
              <a:buChar char="●"/>
            </a:pPr>
            <a:r>
              <a:rPr lang="th">
                <a:solidFill>
                  <a:srgbClr val="B7B7B7"/>
                </a:solidFill>
              </a:rPr>
              <a:t>Contraceptive prevalence increased from 56.6 tp 57.3%</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Early marriage for women</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The proportion of household income spent on health decreased significantly while health costs and waiting times increased. </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The use of public health care declined from 7.4 to 5.6% of respondents between 1997 and 1998</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The number of children visiting community primary health care centres fell from 47 to 28%</a:t>
            </a:r>
            <a:endParaRPr>
              <a:solidFill>
                <a:srgbClr val="B7B7B7"/>
              </a:solidFill>
            </a:endParaRPr>
          </a:p>
          <a:p>
            <a:pPr indent="0" lvl="0" marL="0" rtl="0" algn="l">
              <a:spcBef>
                <a:spcPts val="0"/>
              </a:spcBef>
              <a:spcAft>
                <a:spcPts val="0"/>
              </a:spcAft>
              <a:buNone/>
            </a:pPr>
            <a:r>
              <a:t/>
            </a:r>
            <a:endParaRPr>
              <a:solidFill>
                <a:srgbClr val="B7B7B7"/>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5" name="Shape 305"/>
        <p:cNvGrpSpPr/>
        <p:nvPr/>
      </p:nvGrpSpPr>
      <p:grpSpPr>
        <a:xfrm>
          <a:off x="0" y="0"/>
          <a:ext cx="0" cy="0"/>
          <a:chOff x="0" y="0"/>
          <a:chExt cx="0" cy="0"/>
        </a:xfrm>
      </p:grpSpPr>
      <p:sp>
        <p:nvSpPr>
          <p:cNvPr id="306" name="Google Shape;306;p5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MALAYSIA -SOCIAL IMPACT</a:t>
            </a:r>
            <a:endParaRPr/>
          </a:p>
        </p:txBody>
      </p:sp>
      <p:sp>
        <p:nvSpPr>
          <p:cNvPr id="307" name="Google Shape;307;p51"/>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B7B7B7"/>
              </a:buClr>
              <a:buSzPts val="1800"/>
              <a:buChar char="●"/>
            </a:pPr>
            <a:r>
              <a:rPr lang="th">
                <a:solidFill>
                  <a:srgbClr val="B7B7B7"/>
                </a:solidFill>
              </a:rPr>
              <a:t>The poverty rate increase from 8.2 to 10.4%</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The public health care system had to cope with up to 18% more patients who could no longer afford private health care</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Routine data for immunization showed slightly decline</a:t>
            </a:r>
            <a:endParaRPr>
              <a:solidFill>
                <a:srgbClr val="B7B7B7"/>
              </a:solidFill>
            </a:endParaRPr>
          </a:p>
          <a:p>
            <a:pPr indent="0" lvl="0" marL="0" rtl="0" algn="l">
              <a:spcBef>
                <a:spcPts val="0"/>
              </a:spcBef>
              <a:spcAft>
                <a:spcPts val="1600"/>
              </a:spcAft>
              <a:buNone/>
            </a:pPr>
            <a:r>
              <a:t/>
            </a:r>
            <a:endParaRPr>
              <a:solidFill>
                <a:srgbClr val="B7B7B7"/>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1" name="Shape 311"/>
        <p:cNvGrpSpPr/>
        <p:nvPr/>
      </p:nvGrpSpPr>
      <p:grpSpPr>
        <a:xfrm>
          <a:off x="0" y="0"/>
          <a:ext cx="0" cy="0"/>
          <a:chOff x="0" y="0"/>
          <a:chExt cx="0" cy="0"/>
        </a:xfrm>
      </p:grpSpPr>
      <p:sp>
        <p:nvSpPr>
          <p:cNvPr id="312" name="Google Shape;312;p5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MALAYSIA -SOCIAL IMPACT</a:t>
            </a:r>
            <a:endParaRPr/>
          </a:p>
        </p:txBody>
      </p:sp>
      <p:sp>
        <p:nvSpPr>
          <p:cNvPr id="313" name="Google Shape;313;p52"/>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B7B7B7"/>
              </a:buClr>
              <a:buSzPts val="1800"/>
              <a:buChar char="●"/>
            </a:pPr>
            <a:r>
              <a:rPr lang="th">
                <a:solidFill>
                  <a:srgbClr val="B7B7B7"/>
                </a:solidFill>
              </a:rPr>
              <a:t>Education was so badly hit after the government cut spending by 18% at the start of the crisis</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Primary school completion rates increased from 92% in 1995 to 94% in 1999</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Many of the 54,000 university students studying abroad had to return after the government sponsorship program was temporarily suspended</a:t>
            </a:r>
            <a:endParaRPr>
              <a:solidFill>
                <a:srgbClr val="B7B7B7"/>
              </a:solidFill>
            </a:endParaRPr>
          </a:p>
          <a:p>
            <a:pPr indent="0" lvl="0" marL="0" rtl="0" algn="l">
              <a:spcBef>
                <a:spcPts val="0"/>
              </a:spcBef>
              <a:spcAft>
                <a:spcPts val="1600"/>
              </a:spcAft>
              <a:buNone/>
            </a:pPr>
            <a:r>
              <a:t/>
            </a:r>
            <a:endParaRPr>
              <a:solidFill>
                <a:srgbClr val="B7B7B7"/>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7" name="Shape 317"/>
        <p:cNvGrpSpPr/>
        <p:nvPr/>
      </p:nvGrpSpPr>
      <p:grpSpPr>
        <a:xfrm>
          <a:off x="0" y="0"/>
          <a:ext cx="0" cy="0"/>
          <a:chOff x="0" y="0"/>
          <a:chExt cx="0" cy="0"/>
        </a:xfrm>
      </p:grpSpPr>
      <p:sp>
        <p:nvSpPr>
          <p:cNvPr id="318" name="Google Shape;318;p5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SOUTH KOREA -SOCIAL IMPACT</a:t>
            </a:r>
            <a:endParaRPr/>
          </a:p>
        </p:txBody>
      </p:sp>
      <p:sp>
        <p:nvSpPr>
          <p:cNvPr id="319" name="Google Shape;319;p5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B7B7B7"/>
              </a:buClr>
              <a:buSzPts val="1800"/>
              <a:buChar char="●"/>
            </a:pPr>
            <a:r>
              <a:rPr lang="th">
                <a:solidFill>
                  <a:srgbClr val="B7B7B7"/>
                </a:solidFill>
              </a:rPr>
              <a:t>The poverty rate double from 9.6 to 19.2%</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Primary school completion rates declined from 98% to 92% </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Routine data for immunization showed a dramatic decline</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14% increase in family planning services provided between the first quarter of 1997 and 1998</a:t>
            </a:r>
            <a:endParaRPr>
              <a:solidFill>
                <a:srgbClr val="B7B7B7"/>
              </a:solidFill>
            </a:endParaRPr>
          </a:p>
          <a:p>
            <a:pPr indent="-342900" lvl="0" marL="457200" rtl="0" algn="l">
              <a:spcBef>
                <a:spcPts val="0"/>
              </a:spcBef>
              <a:spcAft>
                <a:spcPts val="0"/>
              </a:spcAft>
              <a:buClr>
                <a:srgbClr val="B7B7B7"/>
              </a:buClr>
              <a:buSzPts val="1800"/>
              <a:buChar char="●"/>
            </a:pPr>
            <a:r>
              <a:rPr lang="th">
                <a:solidFill>
                  <a:srgbClr val="B7B7B7"/>
                </a:solidFill>
              </a:rPr>
              <a:t>Total number of crimes increased by 11.7%</a:t>
            </a:r>
            <a:endParaRPr>
              <a:solidFill>
                <a:srgbClr val="B7B7B7"/>
              </a:solidFill>
            </a:endParaRPr>
          </a:p>
          <a:p>
            <a:pPr indent="0" lvl="0" marL="0" rtl="0" algn="l">
              <a:spcBef>
                <a:spcPts val="0"/>
              </a:spcBef>
              <a:spcAft>
                <a:spcPts val="1600"/>
              </a:spcAft>
              <a:buNone/>
            </a:pPr>
            <a:r>
              <a:t/>
            </a:r>
            <a:endParaRPr>
              <a:solidFill>
                <a:srgbClr val="B7B7B7"/>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3" name="Shape 323"/>
        <p:cNvGrpSpPr/>
        <p:nvPr/>
      </p:nvGrpSpPr>
      <p:grpSpPr>
        <a:xfrm>
          <a:off x="0" y="0"/>
          <a:ext cx="0" cy="0"/>
          <a:chOff x="0" y="0"/>
          <a:chExt cx="0" cy="0"/>
        </a:xfrm>
      </p:grpSpPr>
      <p:sp>
        <p:nvSpPr>
          <p:cNvPr id="324" name="Google Shape;324;p54"/>
          <p:cNvSpPr txBox="1"/>
          <p:nvPr>
            <p:ph type="title"/>
          </p:nvPr>
        </p:nvSpPr>
        <p:spPr>
          <a:xfrm>
            <a:off x="231575" y="1405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PUBLIC EXPENDITURE</a:t>
            </a:r>
            <a:endParaRPr/>
          </a:p>
        </p:txBody>
      </p:sp>
      <p:pic>
        <p:nvPicPr>
          <p:cNvPr id="325" name="Google Shape;325;p54"/>
          <p:cNvPicPr preferRelativeResize="0"/>
          <p:nvPr/>
        </p:nvPicPr>
        <p:blipFill>
          <a:blip r:embed="rId3">
            <a:alphaModFix/>
          </a:blip>
          <a:stretch>
            <a:fillRect/>
          </a:stretch>
        </p:blipFill>
        <p:spPr>
          <a:xfrm>
            <a:off x="1788775" y="826326"/>
            <a:ext cx="5973626" cy="414090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9" name="Shape 329"/>
        <p:cNvGrpSpPr/>
        <p:nvPr/>
      </p:nvGrpSpPr>
      <p:grpSpPr>
        <a:xfrm>
          <a:off x="0" y="0"/>
          <a:ext cx="0" cy="0"/>
          <a:chOff x="0" y="0"/>
          <a:chExt cx="0" cy="0"/>
        </a:xfrm>
      </p:grpSpPr>
      <p:sp>
        <p:nvSpPr>
          <p:cNvPr id="330" name="Google Shape;330;p5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Recovery Policies</a:t>
            </a:r>
            <a:endParaRPr/>
          </a:p>
        </p:txBody>
      </p:sp>
      <p:sp>
        <p:nvSpPr>
          <p:cNvPr id="331" name="Google Shape;331;p5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Before the crisis</a:t>
            </a:r>
            <a:endParaRPr/>
          </a:p>
          <a:p>
            <a:pPr indent="-342900" lvl="0" marL="457200" rtl="0" algn="l">
              <a:spcBef>
                <a:spcPts val="1600"/>
              </a:spcBef>
              <a:spcAft>
                <a:spcPts val="0"/>
              </a:spcAft>
              <a:buSzPts val="1800"/>
              <a:buChar char="-"/>
            </a:pPr>
            <a:r>
              <a:rPr lang="th"/>
              <a:t>Bank of Thailand tried to prevent the crisis by using “deliberalization” such as </a:t>
            </a:r>
            <a:endParaRPr/>
          </a:p>
          <a:p>
            <a:pPr indent="-317500" lvl="1" marL="914400" rtl="0" algn="l">
              <a:spcBef>
                <a:spcPts val="0"/>
              </a:spcBef>
              <a:spcAft>
                <a:spcPts val="0"/>
              </a:spcAft>
              <a:buSzPts val="1400"/>
              <a:buChar char="-"/>
            </a:pPr>
            <a:r>
              <a:rPr lang="th"/>
              <a:t>increasing a liquid asset requirement</a:t>
            </a:r>
            <a:endParaRPr/>
          </a:p>
          <a:p>
            <a:pPr indent="-317500" lvl="1" marL="914400" rtl="0" algn="l">
              <a:spcBef>
                <a:spcPts val="0"/>
              </a:spcBef>
              <a:spcAft>
                <a:spcPts val="0"/>
              </a:spcAft>
              <a:buSzPts val="1400"/>
              <a:buChar char="-"/>
            </a:pPr>
            <a:r>
              <a:rPr lang="th"/>
              <a:t>increasing a BIS capital adequacy ratio</a:t>
            </a:r>
            <a:endParaRPr/>
          </a:p>
          <a:p>
            <a:pPr indent="-317500" lvl="1" marL="914400" rtl="0" algn="l">
              <a:spcBef>
                <a:spcPts val="0"/>
              </a:spcBef>
              <a:spcAft>
                <a:spcPts val="0"/>
              </a:spcAft>
              <a:buSzPts val="1400"/>
              <a:buChar char="-"/>
            </a:pPr>
            <a:r>
              <a:rPr lang="th"/>
              <a:t>increasing minimum reserve for questionable debt</a:t>
            </a:r>
            <a:endParaRPr/>
          </a:p>
          <a:p>
            <a:pPr indent="-317500" lvl="1" marL="914400" rtl="0" algn="l">
              <a:spcBef>
                <a:spcPts val="0"/>
              </a:spcBef>
              <a:spcAft>
                <a:spcPts val="0"/>
              </a:spcAft>
              <a:buSzPts val="1400"/>
              <a:buChar char="-"/>
            </a:pPr>
            <a:r>
              <a:rPr lang="th"/>
              <a:t>preventing banks from extending loans that require foreign borrowing</a:t>
            </a:r>
            <a:endParaRPr/>
          </a:p>
          <a:p>
            <a:pPr indent="-317500" lvl="1" marL="914400" rtl="0" algn="l">
              <a:spcBef>
                <a:spcPts val="0"/>
              </a:spcBef>
              <a:spcAft>
                <a:spcPts val="0"/>
              </a:spcAft>
              <a:buSzPts val="1400"/>
              <a:buChar char="-"/>
            </a:pPr>
            <a:r>
              <a:rPr lang="th"/>
              <a:t>introducing credit-to-deposit ratio</a:t>
            </a:r>
            <a:endParaRPr/>
          </a:p>
          <a:p>
            <a:pPr indent="-317500" lvl="1" marL="914400" rtl="0" algn="l">
              <a:spcBef>
                <a:spcPts val="0"/>
              </a:spcBef>
              <a:spcAft>
                <a:spcPts val="0"/>
              </a:spcAft>
              <a:buSzPts val="1400"/>
              <a:buChar char="-"/>
            </a:pPr>
            <a:r>
              <a:rPr lang="th"/>
              <a:t>BBIFs must maintain cash reserves of 7% of total short-term foreign borrowing and deposits</a:t>
            </a:r>
            <a:endParaRPr/>
          </a:p>
          <a:p>
            <a:pPr indent="-317500" lvl="1" marL="914400" rtl="0" algn="l">
              <a:spcBef>
                <a:spcPts val="0"/>
              </a:spcBef>
              <a:spcAft>
                <a:spcPts val="0"/>
              </a:spcAft>
              <a:buSzPts val="1400"/>
              <a:buChar char="-"/>
            </a:pPr>
            <a:r>
              <a:rPr lang="th"/>
              <a:t>raising first-tier capital fund-to-risk asset ratio</a:t>
            </a:r>
            <a:endParaRPr/>
          </a:p>
          <a:p>
            <a:pPr indent="-317500" lvl="1" marL="914400" rtl="0" algn="l">
              <a:spcBef>
                <a:spcPts val="0"/>
              </a:spcBef>
              <a:spcAft>
                <a:spcPts val="0"/>
              </a:spcAft>
              <a:buSzPts val="1400"/>
              <a:buChar char="-"/>
            </a:pPr>
            <a:r>
              <a:rPr lang="th"/>
              <a:t>all commercial banks must submit a monthly report on real estate project worth than 100 million baht</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5" name="Shape 335"/>
        <p:cNvGrpSpPr/>
        <p:nvPr/>
      </p:nvGrpSpPr>
      <p:grpSpPr>
        <a:xfrm>
          <a:off x="0" y="0"/>
          <a:ext cx="0" cy="0"/>
          <a:chOff x="0" y="0"/>
          <a:chExt cx="0" cy="0"/>
        </a:xfrm>
      </p:grpSpPr>
      <p:sp>
        <p:nvSpPr>
          <p:cNvPr id="336" name="Google Shape;336;p5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Recovery Policies</a:t>
            </a:r>
            <a:endParaRPr/>
          </a:p>
        </p:txBody>
      </p:sp>
      <p:sp>
        <p:nvSpPr>
          <p:cNvPr id="337" name="Google Shape;337;p5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Before the crisis</a:t>
            </a:r>
            <a:endParaRPr/>
          </a:p>
          <a:p>
            <a:pPr indent="-342900" lvl="0" marL="457200" rtl="0" algn="l">
              <a:spcBef>
                <a:spcPts val="1600"/>
              </a:spcBef>
              <a:spcAft>
                <a:spcPts val="0"/>
              </a:spcAft>
              <a:buSzPts val="1800"/>
              <a:buChar char="-"/>
            </a:pPr>
            <a:r>
              <a:rPr lang="th"/>
              <a:t>BOT also improved competitiveness and efficiency in financial market such as</a:t>
            </a:r>
            <a:endParaRPr/>
          </a:p>
          <a:p>
            <a:pPr indent="-317500" lvl="1" marL="914400" rtl="0" algn="l">
              <a:spcBef>
                <a:spcPts val="0"/>
              </a:spcBef>
              <a:spcAft>
                <a:spcPts val="0"/>
              </a:spcAft>
              <a:buSzPts val="1400"/>
              <a:buChar char="-"/>
            </a:pPr>
            <a:r>
              <a:rPr lang="th"/>
              <a:t>New foreign banks could have licenses to operate in Thailand</a:t>
            </a:r>
            <a:endParaRPr/>
          </a:p>
          <a:p>
            <a:pPr indent="-317500" lvl="1" marL="914400" rtl="0" algn="l">
              <a:spcBef>
                <a:spcPts val="0"/>
              </a:spcBef>
              <a:spcAft>
                <a:spcPts val="0"/>
              </a:spcAft>
              <a:buSzPts val="1400"/>
              <a:buChar char="-"/>
            </a:pPr>
            <a:r>
              <a:rPr lang="th"/>
              <a:t>issuing Financial Institutions Development Fund bonds to be used as a liquid asset of commercial banks</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1" name="Shape 341"/>
        <p:cNvGrpSpPr/>
        <p:nvPr/>
      </p:nvGrpSpPr>
      <p:grpSpPr>
        <a:xfrm>
          <a:off x="0" y="0"/>
          <a:ext cx="0" cy="0"/>
          <a:chOff x="0" y="0"/>
          <a:chExt cx="0" cy="0"/>
        </a:xfrm>
      </p:grpSpPr>
      <p:sp>
        <p:nvSpPr>
          <p:cNvPr id="342" name="Google Shape;342;p5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Recovery Policies</a:t>
            </a:r>
            <a:endParaRPr/>
          </a:p>
        </p:txBody>
      </p:sp>
      <p:sp>
        <p:nvSpPr>
          <p:cNvPr id="343" name="Google Shape;343;p57"/>
          <p:cNvSpPr txBox="1"/>
          <p:nvPr>
            <p:ph idx="1" type="body"/>
          </p:nvPr>
        </p:nvSpPr>
        <p:spPr>
          <a:xfrm>
            <a:off x="311700" y="1241238"/>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After the crisis</a:t>
            </a:r>
            <a:endParaRPr/>
          </a:p>
          <a:p>
            <a:pPr indent="0" lvl="0" marL="0" rtl="0" algn="l">
              <a:spcBef>
                <a:spcPts val="1600"/>
              </a:spcBef>
              <a:spcAft>
                <a:spcPts val="0"/>
              </a:spcAft>
              <a:buNone/>
            </a:pPr>
            <a:r>
              <a:rPr lang="th"/>
              <a:t>1997 - 1998 </a:t>
            </a:r>
            <a:endParaRPr/>
          </a:p>
          <a:p>
            <a:pPr indent="-317500" lvl="1" marL="914400" rtl="0" algn="l">
              <a:spcBef>
                <a:spcPts val="1600"/>
              </a:spcBef>
              <a:spcAft>
                <a:spcPts val="0"/>
              </a:spcAft>
              <a:buSzPts val="1400"/>
              <a:buChar char="-"/>
            </a:pPr>
            <a:r>
              <a:rPr lang="th"/>
              <a:t>introducing self-sufficient economy</a:t>
            </a:r>
            <a:endParaRPr/>
          </a:p>
          <a:p>
            <a:pPr indent="-317500" lvl="1" marL="914400" rtl="0" algn="l">
              <a:spcBef>
                <a:spcPts val="0"/>
              </a:spcBef>
              <a:spcAft>
                <a:spcPts val="0"/>
              </a:spcAft>
              <a:buSzPts val="1400"/>
              <a:buChar char="-"/>
            </a:pPr>
            <a:r>
              <a:rPr lang="th"/>
              <a:t>Set external stability as the first priority</a:t>
            </a:r>
            <a:endParaRPr/>
          </a:p>
          <a:p>
            <a:pPr indent="-317500" lvl="1" marL="914400" rtl="0" algn="l">
              <a:spcBef>
                <a:spcPts val="0"/>
              </a:spcBef>
              <a:spcAft>
                <a:spcPts val="0"/>
              </a:spcAft>
              <a:buSzPts val="1400"/>
              <a:buChar char="-"/>
            </a:pPr>
            <a:r>
              <a:rPr lang="th"/>
              <a:t>Got fianancial support from IMF up to $17.2 billion</a:t>
            </a:r>
            <a:endParaRPr/>
          </a:p>
          <a:p>
            <a:pPr indent="-317500" lvl="1" marL="914400" rtl="0" algn="l">
              <a:spcBef>
                <a:spcPts val="0"/>
              </a:spcBef>
              <a:spcAft>
                <a:spcPts val="0"/>
              </a:spcAft>
              <a:buSzPts val="1400"/>
              <a:buChar char="-"/>
            </a:pPr>
            <a:r>
              <a:rPr lang="th"/>
              <a:t>Foreign banks were allowed to take over weak domestic banks</a:t>
            </a:r>
            <a:endParaRPr/>
          </a:p>
          <a:p>
            <a:pPr indent="-317500" lvl="1" marL="914400" rtl="0" algn="l">
              <a:spcBef>
                <a:spcPts val="0"/>
              </a:spcBef>
              <a:spcAft>
                <a:spcPts val="0"/>
              </a:spcAft>
              <a:buSzPts val="1400"/>
              <a:buChar char="-"/>
            </a:pPr>
            <a:r>
              <a:rPr lang="th"/>
              <a:t>Deciding to use contractionary fiscal and monetary policies to contract domestic absorption</a:t>
            </a:r>
            <a:endParaRPr/>
          </a:p>
          <a:p>
            <a:pPr indent="-317500" lvl="1" marL="914400" rtl="0" algn="l">
              <a:spcBef>
                <a:spcPts val="0"/>
              </a:spcBef>
              <a:spcAft>
                <a:spcPts val="0"/>
              </a:spcAft>
              <a:buSzPts val="1400"/>
              <a:buChar char="-"/>
            </a:pPr>
            <a:r>
              <a:rPr lang="th"/>
              <a:t>improving current account and balance of payment position</a:t>
            </a:r>
            <a:endParaRPr/>
          </a:p>
          <a:p>
            <a:pPr indent="-317500" lvl="1" marL="914400" rtl="0" algn="l">
              <a:spcBef>
                <a:spcPts val="0"/>
              </a:spcBef>
              <a:spcAft>
                <a:spcPts val="0"/>
              </a:spcAft>
              <a:buSzPts val="1400"/>
              <a:buChar char="-"/>
            </a:pPr>
            <a:r>
              <a:rPr lang="th"/>
              <a:t>raising VAT rate from 7% to 10%</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7" name="Shape 347"/>
        <p:cNvGrpSpPr/>
        <p:nvPr/>
      </p:nvGrpSpPr>
      <p:grpSpPr>
        <a:xfrm>
          <a:off x="0" y="0"/>
          <a:ext cx="0" cy="0"/>
          <a:chOff x="0" y="0"/>
          <a:chExt cx="0" cy="0"/>
        </a:xfrm>
      </p:grpSpPr>
      <p:sp>
        <p:nvSpPr>
          <p:cNvPr id="348" name="Google Shape;348;p5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Recovery Policies</a:t>
            </a:r>
            <a:endParaRPr/>
          </a:p>
        </p:txBody>
      </p:sp>
      <p:sp>
        <p:nvSpPr>
          <p:cNvPr id="349" name="Google Shape;349;p5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After crisis</a:t>
            </a:r>
            <a:endParaRPr/>
          </a:p>
          <a:p>
            <a:pPr indent="0" lvl="0" marL="0" rtl="0" algn="l">
              <a:spcBef>
                <a:spcPts val="1600"/>
              </a:spcBef>
              <a:spcAft>
                <a:spcPts val="0"/>
              </a:spcAft>
              <a:buNone/>
            </a:pPr>
            <a:r>
              <a:rPr lang="th"/>
              <a:t>1999 - 2000</a:t>
            </a:r>
            <a:endParaRPr/>
          </a:p>
          <a:p>
            <a:pPr indent="-317500" lvl="1" marL="914400" rtl="0" algn="l">
              <a:spcBef>
                <a:spcPts val="1600"/>
              </a:spcBef>
              <a:spcAft>
                <a:spcPts val="0"/>
              </a:spcAft>
              <a:buSzPts val="1400"/>
              <a:buChar char="-"/>
            </a:pPr>
            <a:r>
              <a:rPr lang="th"/>
              <a:t>managing loose monetary policy for economic recovery</a:t>
            </a:r>
            <a:endParaRPr/>
          </a:p>
          <a:p>
            <a:pPr indent="-317500" lvl="1" marL="914400" rtl="0" algn="l">
              <a:spcBef>
                <a:spcPts val="0"/>
              </a:spcBef>
              <a:spcAft>
                <a:spcPts val="0"/>
              </a:spcAft>
              <a:buSzPts val="1400"/>
              <a:buChar char="-"/>
            </a:pPr>
            <a:r>
              <a:rPr lang="th"/>
              <a:t>using easy money policies (easy to give a lend)</a:t>
            </a:r>
            <a:endParaRPr/>
          </a:p>
          <a:p>
            <a:pPr indent="-317500" lvl="1" marL="914400" rtl="0" algn="l">
              <a:spcBef>
                <a:spcPts val="0"/>
              </a:spcBef>
              <a:spcAft>
                <a:spcPts val="0"/>
              </a:spcAft>
              <a:buSzPts val="1400"/>
              <a:buChar char="-"/>
            </a:pPr>
            <a:r>
              <a:rPr lang="th"/>
              <a:t>fiscalizing FIDF debts</a:t>
            </a:r>
            <a:endParaRPr/>
          </a:p>
          <a:p>
            <a:pPr indent="-317500" lvl="1" marL="914400" rtl="0" algn="l">
              <a:spcBef>
                <a:spcPts val="0"/>
              </a:spcBef>
              <a:spcAft>
                <a:spcPts val="0"/>
              </a:spcAft>
              <a:buSzPts val="1400"/>
              <a:buChar char="-"/>
            </a:pPr>
            <a:r>
              <a:rPr lang="th"/>
              <a:t>encouraging commercial bank to set up its own asset management company (AMC) and agree to transfer NPLs from Krung Thai Bank</a:t>
            </a:r>
            <a:endParaRPr/>
          </a:p>
          <a:p>
            <a:pPr indent="-317500" lvl="1" marL="914400" rtl="0" algn="l">
              <a:spcBef>
                <a:spcPts val="0"/>
              </a:spcBef>
              <a:spcAft>
                <a:spcPts val="0"/>
              </a:spcAft>
              <a:buSzPts val="1400"/>
              <a:buChar char="-"/>
            </a:pPr>
            <a:r>
              <a:rPr lang="th"/>
              <a:t>restucting corporate debt under the control of Corporate Debt Restructing Advisory Committee (CDRAC)</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3" name="Shape 353"/>
        <p:cNvGrpSpPr/>
        <p:nvPr/>
      </p:nvGrpSpPr>
      <p:grpSpPr>
        <a:xfrm>
          <a:off x="0" y="0"/>
          <a:ext cx="0" cy="0"/>
          <a:chOff x="0" y="0"/>
          <a:chExt cx="0" cy="0"/>
        </a:xfrm>
      </p:grpSpPr>
      <p:pic>
        <p:nvPicPr>
          <p:cNvPr id="354" name="Google Shape;354;p59"/>
          <p:cNvPicPr preferRelativeResize="0"/>
          <p:nvPr/>
        </p:nvPicPr>
        <p:blipFill>
          <a:blip r:embed="rId3">
            <a:alphaModFix/>
          </a:blip>
          <a:stretch>
            <a:fillRect/>
          </a:stretch>
        </p:blipFill>
        <p:spPr>
          <a:xfrm>
            <a:off x="1489263" y="152400"/>
            <a:ext cx="5871576" cy="4838700"/>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8" name="Shape 358"/>
        <p:cNvGrpSpPr/>
        <p:nvPr/>
      </p:nvGrpSpPr>
      <p:grpSpPr>
        <a:xfrm>
          <a:off x="0" y="0"/>
          <a:ext cx="0" cy="0"/>
          <a:chOff x="0" y="0"/>
          <a:chExt cx="0" cy="0"/>
        </a:xfrm>
      </p:grpSpPr>
      <p:pic>
        <p:nvPicPr>
          <p:cNvPr id="359" name="Google Shape;359;p60"/>
          <p:cNvPicPr preferRelativeResize="0"/>
          <p:nvPr/>
        </p:nvPicPr>
        <p:blipFill>
          <a:blip r:embed="rId3">
            <a:alphaModFix/>
          </a:blip>
          <a:stretch>
            <a:fillRect/>
          </a:stretch>
        </p:blipFill>
        <p:spPr>
          <a:xfrm>
            <a:off x="1642150" y="286225"/>
            <a:ext cx="5584676" cy="448460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3" name="Shape 363"/>
        <p:cNvGrpSpPr/>
        <p:nvPr/>
      </p:nvGrpSpPr>
      <p:grpSpPr>
        <a:xfrm>
          <a:off x="0" y="0"/>
          <a:ext cx="0" cy="0"/>
          <a:chOff x="0" y="0"/>
          <a:chExt cx="0" cy="0"/>
        </a:xfrm>
      </p:grpSpPr>
      <p:sp>
        <p:nvSpPr>
          <p:cNvPr id="364" name="Google Shape;364;p61"/>
          <p:cNvSpPr txBox="1"/>
          <p:nvPr/>
        </p:nvSpPr>
        <p:spPr>
          <a:xfrm>
            <a:off x="3302175" y="293875"/>
            <a:ext cx="2515500" cy="38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th">
                <a:solidFill>
                  <a:schemeClr val="dk1"/>
                </a:solidFill>
              </a:rPr>
              <a:t>THAILAND </a:t>
            </a:r>
            <a:r>
              <a:rPr lang="th">
                <a:solidFill>
                  <a:schemeClr val="dk1"/>
                </a:solidFill>
              </a:rPr>
              <a:t>GDP GROWTH</a:t>
            </a:r>
            <a:endParaRPr>
              <a:solidFill>
                <a:schemeClr val="dk1"/>
              </a:solidFill>
            </a:endParaRPr>
          </a:p>
        </p:txBody>
      </p:sp>
      <p:pic>
        <p:nvPicPr>
          <p:cNvPr id="365" name="Google Shape;365;p61"/>
          <p:cNvPicPr preferRelativeResize="0"/>
          <p:nvPr/>
        </p:nvPicPr>
        <p:blipFill>
          <a:blip r:embed="rId3">
            <a:alphaModFix/>
          </a:blip>
          <a:stretch>
            <a:fillRect/>
          </a:stretch>
        </p:blipFill>
        <p:spPr>
          <a:xfrm>
            <a:off x="922575" y="1103350"/>
            <a:ext cx="6877050" cy="32289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