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87" r:id="rId2"/>
    <p:sldId id="278" r:id="rId3"/>
    <p:sldId id="279" r:id="rId4"/>
    <p:sldId id="280" r:id="rId5"/>
    <p:sldId id="281" r:id="rId6"/>
    <p:sldId id="282" r:id="rId7"/>
    <p:sldId id="288" r:id="rId8"/>
    <p:sldId id="284" r:id="rId9"/>
    <p:sldId id="285" r:id="rId10"/>
    <p:sldId id="286" r:id="rId11"/>
    <p:sldId id="266" r:id="rId12"/>
    <p:sldId id="267" r:id="rId13"/>
    <p:sldId id="289" r:id="rId14"/>
    <p:sldId id="290" r:id="rId15"/>
    <p:sldId id="291" r:id="rId16"/>
    <p:sldId id="292" r:id="rId17"/>
    <p:sldId id="260" r:id="rId18"/>
    <p:sldId id="261" r:id="rId19"/>
    <p:sldId id="262" r:id="rId20"/>
    <p:sldId id="263" r:id="rId21"/>
    <p:sldId id="264" r:id="rId22"/>
    <p:sldId id="265" r:id="rId23"/>
    <p:sldId id="258" r:id="rId24"/>
    <p:sldId id="259" r:id="rId25"/>
    <p:sldId id="293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2770CA-0593-4E7D-8EE8-5322D2ADC584}" type="slidenum">
              <a:rPr lang="en-US"/>
              <a:pPr/>
              <a:t>6</a:t>
            </a:fld>
            <a:endParaRPr lang="en-U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653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BF4902-790F-4F8F-B7B0-6BCB207B05B7}" type="slidenum">
              <a:rPr lang="en-US"/>
              <a:pPr/>
              <a:t>11</a:t>
            </a:fld>
            <a:endParaRPr lang="th-TH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110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85073C-621E-450A-A598-A8C05BB88B4B}" type="slidenum">
              <a:rPr lang="en-US"/>
              <a:pPr/>
              <a:t>14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96548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641132-35B1-49AF-8FD4-A9D860121F9B}" type="slidenum">
              <a:rPr lang="en-US"/>
              <a:pPr/>
              <a:t>15</a:t>
            </a:fld>
            <a:endParaRPr 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7446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289F08-2DE8-4E8E-8237-EB07384886BB}" type="slidenum">
              <a:rPr lang="en-US"/>
              <a:pPr/>
              <a:t>17</a:t>
            </a:fld>
            <a:endParaRPr lang="en-U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5546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1A9A61-910F-414E-93CB-6E2AA69A5F83}" type="slidenum">
              <a:rPr lang="en-US"/>
              <a:pPr/>
              <a:t>18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2777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1CCD86-5813-4D45-973C-6947E9D0DDCA}" type="slidenum">
              <a:rPr lang="en-US"/>
              <a:pPr/>
              <a:t>20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930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E1A242-C7B9-4A3F-9DE1-9703F2A88C7D}" type="slidenum">
              <a:rPr lang="en-US"/>
              <a:pPr/>
              <a:t>23</a:t>
            </a:fld>
            <a:endParaRPr lang="en-US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716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D11F390-0226-4B27-8589-2E7D8493A641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AC942C4-0E03-4312-8407-87DBE6BA77CF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16/10/61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Word_97_-_2003_Document1.doc"/><Relationship Id="rId5" Type="http://schemas.openxmlformats.org/officeDocument/2006/relationships/oleObject" Target="../embeddings/oleObject1.bin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685800" y="2368939"/>
            <a:ext cx="7772400" cy="1470025"/>
          </a:xfrm>
        </p:spPr>
        <p:txBody>
          <a:bodyPr/>
          <a:lstStyle/>
          <a:p>
            <a:r>
              <a:rPr lang="en-US" dirty="0" smtClean="0"/>
              <a:t>How to generate New Product Concepts?</a:t>
            </a:r>
            <a:endParaRPr lang="th-TH" dirty="0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396583" y="4186004"/>
            <a:ext cx="6400800" cy="1752600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Shortcuts</a:t>
            </a:r>
          </a:p>
          <a:p>
            <a:r>
              <a:rPr lang="en-US" dirty="0" err="1" smtClean="0"/>
              <a:t>Ajarn</a:t>
            </a:r>
            <a:r>
              <a:rPr lang="en-US" dirty="0" smtClean="0"/>
              <a:t> </a:t>
            </a:r>
            <a:r>
              <a:rPr lang="en-US" dirty="0" err="1" smtClean="0"/>
              <a:t>Suwalya</a:t>
            </a:r>
            <a:r>
              <a:rPr lang="en-US" dirty="0" smtClean="0"/>
              <a:t> </a:t>
            </a:r>
            <a:r>
              <a:rPr lang="en-US" dirty="0" err="1"/>
              <a:t>K.</a:t>
            </a:r>
            <a:endParaRPr lang="th-TH" dirty="0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4499" y="235368"/>
            <a:ext cx="1374255" cy="178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สี่เหลี่ยมผืนผ้า 11"/>
          <p:cNvSpPr/>
          <p:nvPr/>
        </p:nvSpPr>
        <p:spPr>
          <a:xfrm>
            <a:off x="3457540" y="1549088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FF0000"/>
                </a:solidFill>
                <a:latin typeface="+mj-lt"/>
              </a:rPr>
              <a:t>MK 312</a:t>
            </a:r>
            <a:endParaRPr lang="th-TH" sz="36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7" name="Picture 6" descr="BE 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2689" y="407974"/>
            <a:ext cx="1254420" cy="12159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33400"/>
            <a:ext cx="8243888" cy="131445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sz="4000" b="1" dirty="0" smtClean="0">
                <a:effectLst/>
                <a:latin typeface="Verdana" pitchFamily="34" charset="0"/>
              </a:rPr>
              <a:t>New Product :</a:t>
            </a:r>
            <a:br>
              <a:rPr lang="en-US" sz="4000" b="1" dirty="0" smtClean="0">
                <a:effectLst/>
                <a:latin typeface="Verdana" pitchFamily="34" charset="0"/>
              </a:rPr>
            </a:br>
            <a:r>
              <a:rPr lang="en-US" sz="2700" b="1" dirty="0" smtClean="0">
                <a:effectLst/>
                <a:latin typeface="Verdana" pitchFamily="34" charset="0"/>
              </a:rPr>
              <a:t>Required </a:t>
            </a:r>
            <a:r>
              <a:rPr lang="en-US" sz="2700" b="1" dirty="0">
                <a:effectLst/>
                <a:latin typeface="Verdana" pitchFamily="34" charset="0"/>
              </a:rPr>
              <a:t>Inputs to the Creation Process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514600"/>
            <a:ext cx="4419600" cy="33528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lnSpc>
                <a:spcPct val="90000"/>
              </a:lnSpc>
              <a:buFontTx/>
              <a:buNone/>
            </a:pP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Form</a:t>
            </a:r>
            <a:r>
              <a:rPr lang="en-US" sz="2400">
                <a:solidFill>
                  <a:srgbClr val="FF3300"/>
                </a:solidFill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physical thing created, or, for a service, the set of steps by which the service will be created)</a:t>
            </a:r>
          </a:p>
        </p:txBody>
      </p:sp>
      <p:pic>
        <p:nvPicPr>
          <p:cNvPr id="14342" name="Picture 6" descr="hexe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14282" y="142852"/>
            <a:ext cx="1023089" cy="135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14347" name="Picture 11" descr="invention1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4876800" y="3735388"/>
            <a:ext cx="4267200" cy="3122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14338"/>
            <a:ext cx="5867400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2400" b="1" dirty="0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4419600"/>
            <a:ext cx="4648200" cy="21336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Technology</a:t>
            </a:r>
            <a:r>
              <a:rPr lang="en-US" sz="2400"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source by which the form is to be attained)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83975" name="Picture 7" descr="cartoon3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1752600" y="1219200"/>
            <a:ext cx="2854325" cy="2960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3978" name="Picture 10" descr="uni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400800" y="0"/>
            <a:ext cx="27432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4000" b="1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828800"/>
            <a:ext cx="4724400" cy="4456113"/>
          </a:xfrm>
          <a:noFill/>
          <a:ln/>
        </p:spPr>
        <p:txBody>
          <a:bodyPr lIns="90488" tIns="44450" rIns="90488" bIns="44450"/>
          <a:lstStyle/>
          <a:p>
            <a:pPr marL="466725" indent="-466725"/>
            <a:endParaRPr lang="en-US" sz="4000"/>
          </a:p>
          <a:p>
            <a:pPr marL="466725" indent="-466725">
              <a:buFontTx/>
              <a:buNone/>
            </a:pP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Benefit/Need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(benefit to the customer for which the customer sees a need or desire)</a:t>
            </a:r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381000" y="6035675"/>
            <a:ext cx="769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Technology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permits us to develop a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form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that provides the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benefit</a:t>
            </a:r>
            <a:r>
              <a:rPr lang="en-US" sz="2400" b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5002" name="Picture 10" descr="MP1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62538" y="1600200"/>
            <a:ext cx="3209925" cy="4456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428652"/>
            <a:ext cx="88534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3200" b="1" dirty="0">
                <a:solidFill>
                  <a:srgbClr val="FF6600"/>
                </a:solidFill>
                <a:latin typeface="Verdana" pitchFamily="34" charset="0"/>
              </a:rPr>
              <a:t>Some Patterns in Concept Generation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762000"/>
            <a:ext cx="9144000" cy="4419600"/>
          </a:xfrm>
          <a:noFill/>
          <a:ln>
            <a:noFill/>
          </a:ln>
        </p:spPr>
        <p:txBody>
          <a:bodyPr lIns="90488" tIns="44450" rIns="90488" bIns="44450"/>
          <a:lstStyle/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Customer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NEED,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which a firm finds out about.  It calls on its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to produce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is then sold to the customer.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that it matches with a given market group, and than finds out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group has, which is then met by a particular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of product.</a:t>
            </a:r>
            <a:b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</a:br>
            <a:endParaRPr lang="en-US" sz="2000" b="1" i="1" dirty="0"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envisions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product, which is then created to use of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and then given to customers to see if it has any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BENEFIT.</a:t>
            </a:r>
          </a:p>
        </p:txBody>
      </p:sp>
      <p:pic>
        <p:nvPicPr>
          <p:cNvPr id="51206" name="Picture 6" descr="MP08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24400"/>
            <a:ext cx="91440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-14288" y="-304800"/>
            <a:ext cx="91582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>
                <a:latin typeface="Verdana" pitchFamily="34" charset="0"/>
              </a:rPr>
              <a:t>What is a Product Concept?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371600"/>
            <a:ext cx="7543800" cy="4648200"/>
          </a:xfrm>
          <a:solidFill>
            <a:srgbClr val="00FFFF">
              <a:alpha val="49001"/>
            </a:srgbClr>
          </a:solidFill>
          <a:ln/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product concept is a </a:t>
            </a:r>
            <a:r>
              <a:rPr lang="en-US" sz="3600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verbal or prototype statement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what is going to be changed </a:t>
            </a:r>
            <a:r>
              <a:rPr lang="en-US" sz="2800" b="1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and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how the customer stands to gain or lose.</a:t>
            </a:r>
          </a:p>
          <a:p>
            <a:pPr marL="466725" indent="-466725">
              <a:spcBef>
                <a:spcPct val="50000"/>
              </a:spcBef>
            </a:pPr>
            <a:r>
              <a:rPr lang="en-US" sz="2800" b="1" i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Rule:  You need at least two of the three inputs to have a feasible new product concept, and all three to have a new product.</a:t>
            </a:r>
          </a:p>
        </p:txBody>
      </p:sp>
      <p:pic>
        <p:nvPicPr>
          <p:cNvPr id="16388" name="Picture 4" descr="ANIML20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058025" y="4706938"/>
            <a:ext cx="2085975" cy="2151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obj26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705600" y="0"/>
            <a:ext cx="2438400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5638800" cy="108585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latin typeface="Verdana" pitchFamily="34" charset="0"/>
              </a:rPr>
              <a:t>Why Do You Need a Product Concept and Not Just an Idea?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133600"/>
            <a:ext cx="80010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latin typeface="Verdana" pitchFamily="34" charset="0"/>
              </a:rPr>
              <a:t>Needed to judge whether it is </a:t>
            </a:r>
          </a:p>
          <a:p>
            <a:pPr marL="466725" indent="-466725">
              <a:buFontTx/>
              <a:buNone/>
            </a:pPr>
            <a:r>
              <a:rPr lang="en-US" sz="2400" b="1" i="1">
                <a:latin typeface="Verdana" pitchFamily="34" charset="0"/>
              </a:rPr>
              <a:t>                worthy of development</a:t>
            </a:r>
          </a:p>
          <a:p>
            <a:pPr marL="466725" indent="-466725"/>
            <a:endParaRPr lang="en-US" sz="2400" b="1" i="1">
              <a:latin typeface="Verdana" pitchFamily="34" charset="0"/>
            </a:endParaRPr>
          </a:p>
          <a:p>
            <a:pPr marL="466725" indent="-466725"/>
            <a:r>
              <a:rPr lang="en-US" sz="2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Potential customers do not have enough information to judge the worthiness of an idea: the product concept gives them the required information</a:t>
            </a:r>
            <a:r>
              <a:rPr lang="en-US" sz="2400">
                <a:solidFill>
                  <a:srgbClr val="FF6600"/>
                </a:solidFill>
                <a:latin typeface="Verdana" pitchFamily="34" charset="0"/>
              </a:rPr>
              <a:t>.</a:t>
            </a:r>
          </a:p>
          <a:p>
            <a:pPr marL="466725" indent="-466725"/>
            <a:endParaRPr lang="en-US" sz="2400">
              <a:solidFill>
                <a:srgbClr val="FF6600"/>
              </a:solidFill>
              <a:latin typeface="Verdana" pitchFamily="34" charset="0"/>
            </a:endParaRPr>
          </a:p>
          <a:p>
            <a:pPr marL="466725" indent="-466725"/>
            <a:r>
              <a:rPr lang="en-US" sz="1600" b="1" i="1">
                <a:latin typeface="Verdana" pitchFamily="34" charset="0"/>
              </a:rPr>
              <a:t>Ex.: Would a taxi operator like cars with a 10 cents per mile operating cost? (need)</a:t>
            </a:r>
          </a:p>
          <a:p>
            <a:pPr marL="906463" lvl="1"/>
            <a:r>
              <a:rPr lang="en-US" sz="1600" b="1" i="1">
                <a:latin typeface="Verdana" pitchFamily="34" charset="0"/>
              </a:rPr>
              <a:t>Not if it used Caterpillar tractor technology instead of wheels! (need plus technology</a:t>
            </a:r>
            <a:r>
              <a:rPr lang="en-US" sz="2000" b="1" i="1">
                <a:latin typeface="Verdana" pitchFamily="34" charset="0"/>
              </a:rPr>
              <a:t>)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 Concepts and the </a:t>
            </a:r>
            <a:br>
              <a:rPr lang="en-US" sz="4000" b="1">
                <a:solidFill>
                  <a:srgbClr val="FF6600"/>
                </a:solidFill>
                <a:latin typeface="Verdana" pitchFamily="34" charset="0"/>
              </a:rPr>
            </a:br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</a:t>
            </a: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2266950" y="1600200"/>
            <a:ext cx="3200400" cy="3124200"/>
          </a:xfrm>
          <a:prstGeom prst="ellipse">
            <a:avLst/>
          </a:prstGeom>
          <a:solidFill>
            <a:schemeClr val="tx2">
              <a:alpha val="48000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4400550" y="1524000"/>
            <a:ext cx="3200400" cy="3124200"/>
          </a:xfrm>
          <a:prstGeom prst="ellipse">
            <a:avLst/>
          </a:prstGeom>
          <a:solidFill>
            <a:schemeClr val="hlink">
              <a:alpha val="49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3333750" y="3200400"/>
            <a:ext cx="3200400" cy="3200400"/>
          </a:xfrm>
          <a:prstGeom prst="ellipse">
            <a:avLst/>
          </a:prstGeom>
          <a:solidFill>
            <a:schemeClr val="bg1">
              <a:alpha val="46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cs typeface="Arial" pitchFamily="34" charset="0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936875" y="2503488"/>
            <a:ext cx="1055688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Need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5603875" y="2503488"/>
            <a:ext cx="1073150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Form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927475" y="5068888"/>
            <a:ext cx="18923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Technology</a:t>
            </a:r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 flipH="1" flipV="1">
            <a:off x="5010150" y="3733800"/>
            <a:ext cx="2286000" cy="1371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6899275" y="5145088"/>
            <a:ext cx="1335088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New 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Product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1260475" y="4992688"/>
            <a:ext cx="1573213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“C”=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Concepts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851275" y="37988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5527675" y="3494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4689475" y="2351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8229600" y="1325563"/>
            <a:ext cx="868363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solidFill>
                  <a:schemeClr val="tx2"/>
                </a:solidFill>
                <a:cs typeface="Arial" pitchFamily="34" charset="0"/>
              </a:rPr>
              <a:t>Figure 4.4</a:t>
            </a:r>
            <a:endParaRPr lang="en-US" sz="1000">
              <a:solidFill>
                <a:schemeClr val="tx2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8842375" cy="990600"/>
          </a:xfrm>
        </p:spPr>
        <p:txBody>
          <a:bodyPr/>
          <a:lstStyle/>
          <a:p>
            <a:r>
              <a:rPr lang="en-US" sz="3200" b="1">
                <a:solidFill>
                  <a:srgbClr val="FF6600"/>
                </a:solidFill>
                <a:latin typeface="Verdana" pitchFamily="34" charset="0"/>
              </a:rPr>
              <a:t>Figure 4.4 The New Product Concept</a:t>
            </a:r>
            <a:endParaRPr lang="th-TH" sz="3200" b="1">
              <a:solidFill>
                <a:srgbClr val="FF6600"/>
              </a:solidFill>
              <a:latin typeface="Verdana" pitchFamily="34" charset="0"/>
            </a:endParaRPr>
          </a:p>
        </p:txBody>
      </p:sp>
      <p:pic>
        <p:nvPicPr>
          <p:cNvPr id="52228" name="Picture 4" descr="Untitled-Scanned-0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762000"/>
            <a:ext cx="6705600" cy="6096000"/>
          </a:xfrm>
          <a:noFill/>
          <a:ln/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>
                <a:solidFill>
                  <a:srgbClr val="FF6600"/>
                </a:solidFill>
                <a:latin typeface="Verdana" pitchFamily="34" charset="0"/>
              </a:rPr>
              <a:t>The Designer Decaf Example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47800"/>
            <a:ext cx="4724400" cy="4495800"/>
          </a:xfrm>
          <a:noFill/>
          <a:ln w="12700">
            <a:solidFill>
              <a:srgbClr val="FF66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Benefit: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“Consumers want decaffeinated espresso that tastes identical to regular.”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Form: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“We should make a darker, thicker, Turkish-coffee-like espresso.”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Technology: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“There’s a new chemical extraction process that isolates and separates chemicals from foods; maybe we can use that for decaffeinating espresso coffee.”</a:t>
            </a:r>
          </a:p>
          <a:p>
            <a:pPr marL="466725" indent="-466725">
              <a:lnSpc>
                <a:spcPct val="80000"/>
              </a:lnSpc>
              <a:buFontTx/>
              <a:buNone/>
            </a:pPr>
            <a:endParaRPr lang="en-US" sz="900">
              <a:latin typeface="Verdana" pitchFamily="34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914400" y="6035675"/>
            <a:ext cx="7535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Why would each of these taken individually not </a:t>
            </a:r>
            <a:b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</a:b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be a product concept?</a:t>
            </a:r>
          </a:p>
        </p:txBody>
      </p:sp>
      <p:pic>
        <p:nvPicPr>
          <p:cNvPr id="19471" name="Picture 15" descr="Slife02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5181600" y="1447800"/>
            <a:ext cx="3630613" cy="4532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tink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6324600" y="990600"/>
            <a:ext cx="2649538" cy="384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is a New Product Concept?</a:t>
            </a:r>
            <a:endParaRPr lang="th-TH" sz="400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6934200" cy="4456113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 Webster’s says a concept is an 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idea or an abstract notion.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The promise is open to four interpretations: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sz="2400"/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th-TH" sz="2400"/>
          </a:p>
        </p:txBody>
      </p:sp>
      <p:pic>
        <p:nvPicPr>
          <p:cNvPr id="5124" name="Picture 4" descr="tink0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304800"/>
            <a:ext cx="447675" cy="790575"/>
          </a:xfrm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304800" y="3429000"/>
            <a:ext cx="7772400" cy="25908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-381000" y="0"/>
            <a:ext cx="8243888" cy="1314450"/>
          </a:xfrm>
        </p:spPr>
        <p:txBody>
          <a:bodyPr/>
          <a:lstStyle/>
          <a:p>
            <a:r>
              <a:rPr lang="en-US" sz="4000"/>
              <a:t>Many Ideas Are Eliminated Before Concept Testing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582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PIC eliminates most new product ideas even before they are developed into concepts.</a:t>
            </a:r>
          </a:p>
          <a:p>
            <a:pPr marL="466725" indent="-466725"/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buFontTx/>
              <a:buNone/>
            </a:pPr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Ideas of the following types are excluded:</a:t>
            </a:r>
          </a:p>
          <a:p>
            <a:pPr marL="866775" lvl="1"/>
            <a:r>
              <a:rPr lang="en-US" sz="2000"/>
              <a:t>Ideas requiring technologies the firm does not have.</a:t>
            </a:r>
          </a:p>
          <a:p>
            <a:pPr marL="866775" lvl="1"/>
            <a:r>
              <a:rPr lang="en-US" sz="2000"/>
              <a:t>Ideas to be sold to customers about whom the firm has no close knowledge.</a:t>
            </a:r>
          </a:p>
          <a:p>
            <a:pPr marL="866775" lvl="1"/>
            <a:r>
              <a:rPr lang="en-US" sz="2000"/>
              <a:t>Ideas that offer too much (or too little) innovativeness.</a:t>
            </a:r>
          </a:p>
          <a:p>
            <a:pPr marL="866775" lvl="1"/>
            <a:r>
              <a:rPr lang="en-US" sz="2000"/>
              <a:t>Ideas wrong on other dimensions: not low cost, too close to certain competitors, etc.</a:t>
            </a:r>
          </a:p>
        </p:txBody>
      </p:sp>
      <p:pic>
        <p:nvPicPr>
          <p:cNvPr id="59396" name="Picture 4" descr="yod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010400" y="0"/>
            <a:ext cx="2133600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533400" y="3124200"/>
            <a:ext cx="8382000" cy="27432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772400" cy="1470025"/>
          </a:xfrm>
        </p:spPr>
        <p:txBody>
          <a:bodyPr/>
          <a:lstStyle/>
          <a:p>
            <a:r>
              <a:rPr lang="en-US" dirty="0" smtClean="0"/>
              <a:t>How to Start?</a:t>
            </a:r>
            <a:endParaRPr lang="th-TH" dirty="0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subTitle" idx="1"/>
          </p:nvPr>
        </p:nvSpPr>
        <p:spPr>
          <a:xfrm>
            <a:off x="1357290" y="3000372"/>
            <a:ext cx="6400800" cy="1752600"/>
          </a:xfrm>
        </p:spPr>
        <p:txBody>
          <a:bodyPr/>
          <a:lstStyle/>
          <a:p>
            <a:r>
              <a:rPr lang="en-US" dirty="0" smtClean="0"/>
              <a:t>Problem Analysis</a:t>
            </a:r>
          </a:p>
          <a:p>
            <a:r>
              <a:rPr lang="en-US" dirty="0" smtClean="0"/>
              <a:t>Analytical Attributes Techniques</a:t>
            </a:r>
            <a:endParaRPr lang="th-TH" dirty="0"/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1285852" y="714356"/>
            <a:ext cx="7143800" cy="500066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olice_Officer_-_Cartoon_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399088" y="2209800"/>
            <a:ext cx="3744912" cy="4329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3600" b="1"/>
              <a:t>Problem Analysis: General Procedure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52600"/>
            <a:ext cx="5029200" cy="4456113"/>
          </a:xfrm>
          <a:noFill/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2000"/>
              <a:t>1.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product or activity</a:t>
            </a:r>
            <a:r>
              <a:rPr lang="en-US" sz="2000"/>
              <a:t> category for study.</a:t>
            </a:r>
          </a:p>
          <a:p>
            <a:pPr marL="466725" indent="-466725">
              <a:buFontTx/>
              <a:buNone/>
            </a:pPr>
            <a:r>
              <a:rPr lang="en-US" sz="2000"/>
              <a:t>2.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heavy users.</a:t>
            </a:r>
          </a:p>
          <a:p>
            <a:pPr marL="466725" indent="-466725">
              <a:buFontTx/>
              <a:buNone/>
            </a:pPr>
            <a:r>
              <a:rPr lang="en-US" sz="2000"/>
              <a:t>3.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Gather set of problems</a:t>
            </a:r>
            <a:r>
              <a:rPr lang="en-US" sz="2000"/>
              <a:t> associated with product category.</a:t>
            </a:r>
          </a:p>
          <a:p>
            <a:pPr marL="1381125" lvl="1" indent="-466725">
              <a:buSzPct val="75000"/>
            </a:pPr>
            <a:r>
              <a:rPr lang="en-US" sz="2000"/>
              <a:t>Avoid “omniscient proximity” -- rate importance of benefits and levels of satisfaction.</a:t>
            </a:r>
          </a:p>
          <a:p>
            <a:pPr marL="466725" indent="-466725">
              <a:buFontTx/>
              <a:buNone/>
            </a:pPr>
            <a:r>
              <a:rPr lang="en-US" sz="2000"/>
              <a:t>4.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Sort and rank the problems</a:t>
            </a:r>
            <a:r>
              <a:rPr lang="en-US" sz="2000"/>
              <a:t> according to severity or importance. – extent of problem and frequency of importance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MIS02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1828800"/>
            <a:ext cx="2043113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15313" cy="1074738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Problem Analysis Applied to the Cell Phone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43000"/>
            <a:ext cx="4265613" cy="4071938"/>
          </a:xfrm>
          <a:noFill/>
          <a:ln/>
        </p:spPr>
        <p:txBody>
          <a:bodyPr lIns="90488" tIns="44450" rIns="90488" bIns="44450">
            <a:normAutofit fontScale="92500"/>
          </a:bodyPr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Keeping the unit clean.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Breaks when I drop it.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doesn’t stay charged long enough.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Finding it in dark.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dies in mid-conversation.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Who “out there” hears me?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Dropped calls.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Looking up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Voice fades in and out.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Hard to hold.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call doesn’t go through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Avoiding “ If you want sales, push 1” etc.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1295400"/>
            <a:ext cx="3887788" cy="4951413"/>
          </a:xfrm>
          <a:noFill/>
          <a:ln/>
        </p:spPr>
        <p:txBody>
          <a:bodyPr lIns="90488" tIns="44450" rIns="90488" bIns="44450"/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Health risks?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cradle between ear and shoulder.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Antenna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Flip cover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My arm and ears get tired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Disruptive instrument.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see facial/body language.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Rings too loud/too soft.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Wrong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Fear of what ringing might be for.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Knowing when is the best time to call people.</a:t>
            </a:r>
          </a:p>
          <a:p>
            <a:endParaRPr lang="en-US" sz="1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543800" y="685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228600" y="6127750"/>
            <a:ext cx="83820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Here are 24 cell phone problems that came up in a consumer study.  See if you can generalize to a smaller number of problems. Then select the one big problem that sounds most productive for cell phone new products people.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Dog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214810" y="4154488"/>
            <a:ext cx="2895600" cy="2703512"/>
          </a:xfrm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685800" y="1676400"/>
            <a:ext cx="7924800" cy="2514600"/>
          </a:xfrm>
          <a:prstGeom prst="rect">
            <a:avLst/>
          </a:prstGeom>
          <a:solidFill>
            <a:srgbClr val="EBEDEB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The Bothersomeness Technique of Scoring Problems</a:t>
            </a:r>
          </a:p>
        </p:txBody>
      </p:sp>
      <p:pic>
        <p:nvPicPr>
          <p:cNvPr id="11270" name="Picture 6" descr="Dog09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285984" y="4657236"/>
            <a:ext cx="2006616" cy="2048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8229600" y="13255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5.3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2464" name="Object 1024"/>
          <p:cNvGraphicFramePr>
            <a:graphicFrameLocks noChangeAspect="1"/>
          </p:cNvGraphicFramePr>
          <p:nvPr/>
        </p:nvGraphicFramePr>
        <p:xfrm>
          <a:off x="1219200" y="2286000"/>
          <a:ext cx="76200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6" imgW="5630040" imgH="1358640" progId="Word.Document.8">
                  <p:embed/>
                </p:oleObj>
              </mc:Choice>
              <mc:Fallback>
                <p:oleObj name="Document" r:id="rId6" imgW="5630040" imgH="13586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286000"/>
                        <a:ext cx="76200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>
                <a:solidFill>
                  <a:srgbClr val="FF3300"/>
                </a:solidFill>
              </a:rPr>
              <a:t>What are Analytical Attribute Techniques?</a:t>
            </a:r>
          </a:p>
        </p:txBody>
      </p:sp>
      <p:sp>
        <p:nvSpPr>
          <p:cNvPr id="4099" name="Rectangle 3" descr="ผืนผ้าใบ"/>
          <p:cNvSpPr>
            <a:spLocks noGrp="1" noChangeArrowheads="1"/>
          </p:cNvSpPr>
          <p:nvPr>
            <p:ph type="body" sz="half" idx="1"/>
          </p:nvPr>
        </p:nvSpPr>
        <p:spPr>
          <a:xfrm>
            <a:off x="2362200" y="1828800"/>
            <a:ext cx="4038600" cy="4456113"/>
          </a:xfrm>
          <a:blipFill dpi="0" rotWithShape="1">
            <a:blip r:embed="rId3">
              <a:alphaModFix amt="30000"/>
            </a:blip>
            <a:srcRect/>
            <a:tile tx="0" ty="0" sx="100000" sy="100000" flip="none" algn="tl"/>
          </a:blipFill>
          <a:ln w="381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Basic idea:</a:t>
            </a:r>
            <a:r>
              <a:rPr lang="en-US" sz="2800" i="1"/>
              <a:t>.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products are made up of attributes -- a future product change must involve one or more of these attributes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43888" cy="131445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/>
              <a:t>What are Analytical Attribute Techniques?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2057400"/>
            <a:ext cx="7848600" cy="4419600"/>
          </a:xfrm>
          <a:solidFill>
            <a:srgbClr val="00FFFF">
              <a:alpha val="11000"/>
            </a:srgbClr>
          </a:solidFill>
          <a:ln w="12700">
            <a:solidFill>
              <a:srgbClr val="FF00FF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800"/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Three types of attributes: features, functions, benefits</a:t>
            </a:r>
            <a:r>
              <a:rPr lang="en-US" sz="2800"/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Theoretical sequence: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feature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permits a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function</a:t>
            </a:r>
            <a:r>
              <a:rPr lang="en-US" sz="2800"/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which provides a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benefit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the Analytical attribute techniques allow us to create new product concepts by changing one or more of its current attribute.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USReg02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276600" y="0"/>
            <a:ext cx="5867400" cy="5715000"/>
          </a:xfrm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0" y="-152400"/>
            <a:ext cx="5500688" cy="1314450"/>
          </a:xfrm>
        </p:spPr>
        <p:txBody>
          <a:bodyPr/>
          <a:lstStyle/>
          <a:p>
            <a:r>
              <a:rPr lang="en-US" b="1">
                <a:effectLst/>
              </a:rPr>
              <a:t>Gap Analysis</a:t>
            </a:r>
            <a:endParaRPr lang="th-TH" b="1">
              <a:effectLst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401888"/>
            <a:ext cx="7086600" cy="4151312"/>
          </a:xfrm>
          <a:solidFill>
            <a:schemeClr val="bg1">
              <a:alpha val="77000"/>
            </a:schemeClr>
          </a:solidFill>
        </p:spPr>
        <p:txBody>
          <a:bodyPr/>
          <a:lstStyle/>
          <a:p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Gap Analysis – is a </a:t>
            </a:r>
            <a:r>
              <a:rPr lang="en-US" sz="36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statistical technique with immense power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under certain circumstances.  Its maps of the market are used to determine how various products are perceived by how they are positioned on the market map.</a:t>
            </a:r>
            <a:endParaRPr lang="th-TH" sz="28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438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 dirty="0"/>
              <a:t>Gap Analysis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514600"/>
            <a:ext cx="8001000" cy="3733800"/>
          </a:xfrm>
          <a:solidFill>
            <a:schemeClr val="bg1">
              <a:alpha val="53000"/>
            </a:schemeClr>
          </a:solidFill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gap map</a:t>
            </a:r>
            <a:r>
              <a:rPr lang="en-US" sz="2800" dirty="0"/>
              <a:t> (produced from managerial input/judgment on products)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 perceptual gap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attribute ratings by customers)</a:t>
            </a:r>
            <a:endParaRPr lang="en-US" sz="3600" b="1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OS perceptual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overall similarities ratings by customers</a:t>
            </a:r>
            <a:r>
              <a:rPr lang="en-US" sz="2800" dirty="0"/>
              <a:t>)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1" name="Picture 7" descr="wj00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7884" y="4714884"/>
            <a:ext cx="3115571" cy="200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381000"/>
            <a:ext cx="8243888" cy="1314450"/>
          </a:xfrm>
        </p:spPr>
        <p:txBody>
          <a:bodyPr/>
          <a:lstStyle/>
          <a:p>
            <a:r>
              <a:rPr lang="en-US" b="1"/>
              <a:t>Determinant attributes</a:t>
            </a:r>
            <a:endParaRPr lang="th-TH" b="1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371600"/>
            <a:ext cx="6962796" cy="3771912"/>
          </a:xfrm>
          <a:solidFill>
            <a:schemeClr val="bg1">
              <a:alpha val="58000"/>
            </a:schemeClr>
          </a:solidFill>
          <a:ln>
            <a:solidFill>
              <a:srgbClr val="FF3300"/>
            </a:solidFill>
          </a:ln>
        </p:spPr>
        <p:txBody>
          <a:bodyPr>
            <a:normAutofit lnSpcReduction="1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attributes</a:t>
            </a:r>
            <a:r>
              <a:rPr lang="en-US" dirty="0"/>
              <a:t> – </a:t>
            </a:r>
            <a:r>
              <a:rPr lang="en-US" sz="4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attributes that both differentiate and are important.</a:t>
            </a:r>
            <a:endParaRPr lang="th-TH" sz="40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sz="2800" b="1" i="1" dirty="0"/>
              <a:t>Determinant gap maps are speedy and cost-efficient, but have the weakness of being driven by only managerial judgment.  Customer perceptions may  be quite different.</a:t>
            </a:r>
            <a:endParaRPr lang="th-TH" sz="2800" b="1" i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rgbClr val="FF3300"/>
                </a:solidFill>
              </a:rPr>
              <a:t>A Determinant Gap Map</a:t>
            </a:r>
          </a:p>
        </p:txBody>
      </p:sp>
      <p:pic>
        <p:nvPicPr>
          <p:cNvPr id="9219" name="Picture 3" descr="cra71638_06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466850"/>
            <a:ext cx="7772400" cy="4999038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275638" y="12493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6.2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/>
              <a:t>Relationships Analysis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905000"/>
            <a:ext cx="4724400" cy="4456113"/>
          </a:xfrm>
          <a:noFill/>
          <a:ln w="76200" cmpd="tri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/>
            <a:endParaRPr lang="en-U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Household cleaning products example used six dimensions:</a:t>
            </a:r>
          </a:p>
          <a:p>
            <a:pPr marL="866775" lvl="1">
              <a:buSzPct val="75000"/>
            </a:pPr>
            <a:r>
              <a:rPr lang="en-US" sz="2000"/>
              <a:t>Instrument used, ingredients used, objects cleaned, type of container, substances removed, texture or form of cleaner</a:t>
            </a:r>
          </a:p>
        </p:txBody>
      </p:sp>
      <p:pic>
        <p:nvPicPr>
          <p:cNvPr id="117766" name="Picture 6" descr="JANITOR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638800" y="2133600"/>
            <a:ext cx="3287713" cy="43799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7" name="Picture 9" descr="mark0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Concept Testing</a:t>
            </a:r>
            <a:endParaRPr lang="th-TH" dirty="0"/>
          </a:p>
        </p:txBody>
      </p:sp>
      <p:sp>
        <p:nvSpPr>
          <p:cNvPr id="5" name="ชื่อเรื่องรอง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Why is it so important?</a:t>
            </a:r>
            <a:endParaRPr lang="th-TH" dirty="0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428728" y="785794"/>
            <a:ext cx="6215106" cy="5000660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457200" y="4343400"/>
            <a:ext cx="8153400" cy="1600200"/>
          </a:xfrm>
          <a:prstGeom prst="rect">
            <a:avLst/>
          </a:prstGeom>
          <a:solidFill>
            <a:schemeClr val="accent1">
              <a:alpha val="55000"/>
            </a:schemeClr>
          </a:solidFill>
          <a:ln w="76200" cmpd="tri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What Is a Product Concept Statement?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4282" y="2401887"/>
            <a:ext cx="8229600" cy="4456113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statement about anticipated product features (form or technology) that will yield selected benefits relative to other products or problem solutions already available.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Example: “A new electric razor whose screen is so thin it can cut closer than any other electric razor on the market.”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Recall the importance of getting responses to product concepts and not simply ideas (Chapter 4).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 descr="005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49770" y="175982"/>
            <a:ext cx="1623935" cy="2203912"/>
          </a:xfrm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-304800"/>
            <a:ext cx="8243887" cy="1314450"/>
          </a:xfrm>
        </p:spPr>
        <p:txBody>
          <a:bodyPr/>
          <a:lstStyle/>
          <a:p>
            <a:r>
              <a:rPr lang="en-US" sz="3600"/>
              <a:t>Purposes of Concept Testing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401888"/>
            <a:ext cx="8229600" cy="4456112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very poor concepts</a:t>
            </a:r>
            <a:r>
              <a:rPr lang="en-US" sz="2800"/>
              <a:t> so that they can be eliminated.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 </a:t>
            </a:r>
            <a:r>
              <a:rPr lang="en-US" sz="2800"/>
              <a:t>(at least crudely) the sales or trial rate the product would enjoy (buying intentions, early projection of market share).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help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develop the idea</a:t>
            </a:r>
            <a:r>
              <a:rPr lang="en-US" sz="2800"/>
              <a:t> (e.g. make tradeoffs among attributes).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533400" y="2133600"/>
            <a:ext cx="8382000" cy="4572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9144000" cy="1314450"/>
          </a:xfrm>
        </p:spPr>
        <p:txBody>
          <a:bodyPr/>
          <a:lstStyle/>
          <a:p>
            <a:r>
              <a:rPr lang="en-US"/>
              <a:t>Procedure for a Concept Test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05200" y="1295400"/>
            <a:ext cx="5486400" cy="4456113"/>
          </a:xfrm>
        </p:spPr>
        <p:txBody>
          <a:bodyPr/>
          <a:lstStyle/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Prepare concept statement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Clarify specific purposes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Decide format(s)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commercialization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price(s)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respondent type(s)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response situation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Define the interview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Conduct trial interviews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Interview, tabulate, analyze</a:t>
            </a:r>
          </a:p>
        </p:txBody>
      </p:sp>
      <p:pic>
        <p:nvPicPr>
          <p:cNvPr id="65543" name="Picture 7" descr="mickey7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971800"/>
            <a:ext cx="3124200" cy="3886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dino2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3113" y="4202113"/>
            <a:ext cx="3290887" cy="2655887"/>
          </a:xfrm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b="1">
                <a:effectLst/>
              </a:rPr>
              <a:t>Some Key Issues in Concept Testing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867400" cy="4456113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CONCEPT STATEMENT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narrative, drawing, model?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RESTPONDENT GROUP: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Lead users? Large users?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RESTPONSE SITUATION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SEQUENCE: Believable? Important : Where? How?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INTERVIEWING?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Interesting? Would it work? What problems do they see? Would they buy?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TEST PROCEDURE: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change and implement, study findings.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ino2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228600"/>
            <a:ext cx="7772400" cy="6858000"/>
          </a:xfrm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0"/>
            <a:ext cx="5715000" cy="838200"/>
          </a:xfrm>
        </p:spPr>
        <p:txBody>
          <a:bodyPr/>
          <a:lstStyle/>
          <a:p>
            <a:r>
              <a:rPr lang="en-US"/>
              <a:t>Product Concept</a:t>
            </a:r>
            <a:endParaRPr lang="th-TH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3429000"/>
            <a:ext cx="5638800" cy="2286000"/>
          </a:xfrm>
          <a:solidFill>
            <a:schemeClr val="accent1">
              <a:alpha val="39999"/>
            </a:scheme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product concept is a statement about anticipated product features (form or technology) that will yield selected benefits relative to other products or problem solutions already available.</a:t>
            </a:r>
            <a:endParaRPr lang="th-TH" sz="20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43888" cy="1314450"/>
          </a:xfrm>
        </p:spPr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67056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concept testing is part of the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pre-screening process,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preparing management team to do the full screening of the idea just before 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beginning serious technical work.</a:t>
            </a:r>
          </a:p>
          <a:p>
            <a:pPr>
              <a:buFontTx/>
              <a:buNone/>
            </a:pPr>
            <a:endParaRPr lang="en-US" sz="28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first purpose of the concept test is to identify the very poor concept so it can be eliminated.</a:t>
            </a:r>
            <a:endParaRPr lang="th-TH" sz="20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172" name="Picture 4" descr="goofy2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88025" y="1357298"/>
            <a:ext cx="3355975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85720" y="4357694"/>
            <a:ext cx="6324600" cy="13716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AutoShape 9"/>
          <p:cNvSpPr>
            <a:spLocks noChangeArrowheads="1"/>
          </p:cNvSpPr>
          <p:nvPr/>
        </p:nvSpPr>
        <p:spPr bwMode="auto">
          <a:xfrm rot="14289794">
            <a:off x="2121694" y="2770981"/>
            <a:ext cx="3087688" cy="3825875"/>
          </a:xfrm>
          <a:prstGeom prst="cloudCallout">
            <a:avLst>
              <a:gd name="adj1" fmla="val -69819"/>
              <a:gd name="adj2" fmla="val 13139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vert="eaVert"/>
          <a:lstStyle/>
          <a:p>
            <a:pPr algn="ctr"/>
            <a:endParaRPr lang="th-TH"/>
          </a:p>
        </p:txBody>
      </p:sp>
      <p:pic>
        <p:nvPicPr>
          <p:cNvPr id="8196" name="Picture 4" descr="mickey6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0" y="3505200"/>
            <a:ext cx="3048000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7924800" cy="23622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     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buying intention question appears in almost every concept test.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1000"/>
              <a:t>    </a:t>
            </a:r>
            <a:r>
              <a:rPr lang="en-US" sz="20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very classic five-point question: How likely would you buy a product like this, if we made it.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20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905000" y="3962400"/>
            <a:ext cx="4572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Might or might not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not buy.</a:t>
            </a:r>
            <a:endParaRPr lang="th-TH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43888" cy="1314450"/>
          </a:xfrm>
        </p:spPr>
        <p:txBody>
          <a:bodyPr/>
          <a:lstStyle/>
          <a:p>
            <a:r>
              <a:rPr lang="en-US" sz="4000"/>
              <a:t>Preparing the Interviewing Sequence</a:t>
            </a:r>
            <a:r>
              <a:rPr lang="th-TH" sz="4000"/>
              <a:t> </a:t>
            </a:r>
            <a:r>
              <a:rPr lang="en-US" sz="4000"/>
              <a:t>- Qualitative</a:t>
            </a:r>
            <a:endParaRPr lang="th-TH" sz="400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24000"/>
            <a:ext cx="76200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One to one interview or focus group to understand and interpret comments about the new concept.</a:t>
            </a:r>
          </a:p>
          <a:p>
            <a:endParaRPr lang="en-US" sz="28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6" name="Picture 4" descr="03_63_focusgrou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5715000" y="3276600"/>
            <a:ext cx="3429000" cy="3429000"/>
          </a:xfrm>
          <a:noFill/>
          <a:ln>
            <a:solidFill>
              <a:srgbClr val="003300"/>
            </a:solidFill>
          </a:ln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28600" y="3276600"/>
            <a:ext cx="5410200" cy="3429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533400" y="3581400"/>
            <a:ext cx="525780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sz="2000" b="1" i="1"/>
              <a:t>1.  Uniqueness of the concept</a:t>
            </a:r>
          </a:p>
          <a:p>
            <a:pPr marL="533400" indent="-533400"/>
            <a:r>
              <a:rPr lang="en-US" sz="2000" b="1" i="1"/>
              <a:t>2.  Believability of the concept</a:t>
            </a:r>
          </a:p>
          <a:p>
            <a:pPr marL="533400" indent="-533400"/>
            <a:r>
              <a:rPr lang="en-US" sz="2000" b="1" i="1"/>
              <a:t>3.  Importance of the problem</a:t>
            </a:r>
          </a:p>
          <a:p>
            <a:pPr marL="533400" indent="-533400"/>
            <a:r>
              <a:rPr lang="en-US" sz="2000" b="1" i="1"/>
              <a:t>4.  Their interest in the concept</a:t>
            </a:r>
          </a:p>
          <a:p>
            <a:pPr marL="533400" indent="-533400"/>
            <a:r>
              <a:rPr lang="en-US" sz="2000" b="1" i="1"/>
              <a:t>5.  Is it realistic, practical and useful?</a:t>
            </a:r>
          </a:p>
          <a:p>
            <a:pPr marL="533400" indent="-533400"/>
            <a:r>
              <a:rPr lang="en-US" sz="2000" b="1" i="1"/>
              <a:t>6.  Their reaction to the price</a:t>
            </a:r>
          </a:p>
          <a:p>
            <a:pPr marL="533400" indent="-533400"/>
            <a:r>
              <a:rPr lang="en-US" sz="2000" b="1" i="1"/>
              <a:t>7.  Problems they see in use</a:t>
            </a:r>
          </a:p>
          <a:p>
            <a:pPr marL="533400" indent="-53340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endParaRPr lang="th-TH" sz="2000" b="1" i="1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ra71638_09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219200"/>
            <a:ext cx="6629400" cy="5334000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1095375"/>
          </a:xfrm>
        </p:spPr>
        <p:txBody>
          <a:bodyPr/>
          <a:lstStyle/>
          <a:p>
            <a:r>
              <a:rPr lang="en-US"/>
              <a:t>Mail Concept Test -- Sketch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001000" y="304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36525" y="1268413"/>
            <a:ext cx="8943975" cy="5513387"/>
          </a:xfrm>
          <a:prstGeom prst="rect">
            <a:avLst/>
          </a:prstGeom>
          <a:solidFill>
            <a:srgbClr val="E2E6E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313613" cy="952500"/>
          </a:xfrm>
        </p:spPr>
        <p:txBody>
          <a:bodyPr>
            <a:normAutofit fontScale="90000"/>
          </a:bodyPr>
          <a:lstStyle/>
          <a:p>
            <a:r>
              <a:rPr lang="en-US" sz="4000"/>
              <a:t>Mail Concept Test -- Verbal Description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28600" y="1420813"/>
            <a:ext cx="8915400" cy="4876800"/>
          </a:xfrm>
        </p:spPr>
        <p:txBody>
          <a:bodyPr/>
          <a:lstStyle/>
          <a:p>
            <a:pPr marL="292100" indent="-292100">
              <a:buFontTx/>
              <a:buNone/>
            </a:pPr>
            <a:r>
              <a:rPr lang="en-US" sz="2000" i="1"/>
              <a:t>    Here is a tasty, sparkling beverage that quenches thirst, refreshes, and makes the mouth tingle with a delightful flavor blend of orange, mint, and lime.</a:t>
            </a:r>
          </a:p>
          <a:p>
            <a:pPr marL="292100" indent="-292100">
              <a:buFontTx/>
              <a:buNone/>
            </a:pPr>
            <a:r>
              <a:rPr lang="en-US" sz="2000" i="1"/>
              <a:t>    It helps adults (and kids too) control weight by reducing the craving for sweets and between-meal snacks.  And, best of all, it contains absolutely no calories.</a:t>
            </a:r>
          </a:p>
          <a:p>
            <a:pPr marL="292100" indent="-292100">
              <a:buFontTx/>
              <a:buNone/>
            </a:pPr>
            <a:r>
              <a:rPr lang="en-US" sz="2000" i="1"/>
              <a:t>   Comes in 12-ounce cans or bottles and costs 60 cents each.</a:t>
            </a:r>
            <a:endParaRPr lang="en-US" sz="2000"/>
          </a:p>
          <a:p>
            <a:pPr marL="292100" indent="-292100">
              <a:buFontTx/>
              <a:buNone/>
            </a:pPr>
            <a:endParaRPr lang="en-US" sz="8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1. How different, if at all, do you think this diet soft drink would be from other available products now on the market that might be compared with it?</a:t>
            </a:r>
            <a:endParaRPr lang="en-US" sz="2000">
              <a:solidFill>
                <a:schemeClr val="tx2"/>
              </a:solidFill>
            </a:endParaRPr>
          </a:p>
          <a:p>
            <a:pPr marL="292100" indent="-292100">
              <a:buFontTx/>
              <a:buNone/>
            </a:pPr>
            <a:r>
              <a:rPr lang="en-US" sz="2000"/>
              <a:t>		</a:t>
            </a:r>
            <a:r>
              <a:rPr lang="en-US" sz="1800"/>
              <a:t>Very different   (   )   (   )   (   )   (   )   Not at all different</a:t>
            </a:r>
          </a:p>
          <a:p>
            <a:pPr marL="292100" indent="-292100">
              <a:buFontTx/>
              <a:buNone/>
            </a:pPr>
            <a:endParaRPr lang="en-US" sz="20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2. Assuming you tried the product described above and liked it, about how often do you think you would buy it?</a:t>
            </a:r>
          </a:p>
          <a:p>
            <a:pPr marL="292100" indent="-292100">
              <a:buFontTx/>
              <a:buNone/>
            </a:pPr>
            <a:r>
              <a:rPr lang="en-US" sz="1800"/>
              <a:t>    More than once a week   (   )   (   )   (   )   (   )   (   )   (   )   Would never buy it</a:t>
            </a:r>
          </a:p>
          <a:p>
            <a:pPr marL="292100" indent="-292100">
              <a:buFontTx/>
              <a:buNone/>
            </a:pPr>
            <a:endParaRPr lang="en-US" sz="2000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8134350" y="8001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9.1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25</TotalTime>
  <Words>1656</Words>
  <Application>Microsoft Office PowerPoint</Application>
  <PresentationFormat>On-screen Show (4:3)</PresentationFormat>
  <Paragraphs>205</Paragraphs>
  <Slides>35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ชุดรูปแบบของ Office</vt:lpstr>
      <vt:lpstr>Document</vt:lpstr>
      <vt:lpstr>How to generate New Product Concepts?</vt:lpstr>
      <vt:lpstr>New Product : Required Inputs to the Creation Process</vt:lpstr>
      <vt:lpstr>Required Inputs to the Creation Process</vt:lpstr>
      <vt:lpstr>Required Inputs to the Creation Process</vt:lpstr>
      <vt:lpstr>Some Patterns in Concept Generation</vt:lpstr>
      <vt:lpstr>What is a Product Concept?</vt:lpstr>
      <vt:lpstr>Why Do You Need a Product Concept and Not Just an Idea?</vt:lpstr>
      <vt:lpstr>New Product Concepts and the  New Product</vt:lpstr>
      <vt:lpstr>Figure 4.4 The New Product Concept</vt:lpstr>
      <vt:lpstr>The Designer Decaf Example</vt:lpstr>
      <vt:lpstr>What is a New Product Concept?</vt:lpstr>
      <vt:lpstr>Many Ideas Are Eliminated Before Concept Testing</vt:lpstr>
      <vt:lpstr>How to Start?</vt:lpstr>
      <vt:lpstr>Problem Analysis: General Procedure</vt:lpstr>
      <vt:lpstr>Problem Analysis Applied to the Cell Phone</vt:lpstr>
      <vt:lpstr>The Bothersomeness Technique of Scoring Problems</vt:lpstr>
      <vt:lpstr>What are Analytical Attribute Techniques?</vt:lpstr>
      <vt:lpstr>What are Analytical Attribute Techniques?</vt:lpstr>
      <vt:lpstr>Gap Analysis</vt:lpstr>
      <vt:lpstr>Gap Analysis</vt:lpstr>
      <vt:lpstr>Determinant attributes</vt:lpstr>
      <vt:lpstr>A Determinant Gap Map</vt:lpstr>
      <vt:lpstr>Relationships Analysis</vt:lpstr>
      <vt:lpstr>PowerPoint Presentation</vt:lpstr>
      <vt:lpstr>Concept Testing</vt:lpstr>
      <vt:lpstr>What Is a Product Concept Statement?</vt:lpstr>
      <vt:lpstr>Purposes of Concept Testing</vt:lpstr>
      <vt:lpstr>Procedure for a Concept Test</vt:lpstr>
      <vt:lpstr>Some Key Issues in Concept Testing</vt:lpstr>
      <vt:lpstr>Product Concept</vt:lpstr>
      <vt:lpstr>The Purposes of Concept Testing</vt:lpstr>
      <vt:lpstr>The Purposes of Concept Testing</vt:lpstr>
      <vt:lpstr>Preparing the Interviewing Sequence - Qualitative</vt:lpstr>
      <vt:lpstr>Mail Concept Test -- Sketch</vt:lpstr>
      <vt:lpstr>Mail Concept Test -- Verbal Description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lecturer</cp:lastModifiedBy>
  <cp:revision>11</cp:revision>
  <dcterms:created xsi:type="dcterms:W3CDTF">2011-11-15T05:44:51Z</dcterms:created>
  <dcterms:modified xsi:type="dcterms:W3CDTF">2018-10-16T10:24:38Z</dcterms:modified>
</cp:coreProperties>
</file>