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01" r:id="rId1"/>
  </p:sldMasterIdLst>
  <p:notesMasterIdLst>
    <p:notesMasterId r:id="rId12"/>
  </p:notesMasterIdLst>
  <p:handoutMasterIdLst>
    <p:handoutMasterId r:id="rId13"/>
  </p:handoutMasterIdLst>
  <p:sldIdLst>
    <p:sldId id="480" r:id="rId2"/>
    <p:sldId id="354" r:id="rId3"/>
    <p:sldId id="451" r:id="rId4"/>
    <p:sldId id="523" r:id="rId5"/>
    <p:sldId id="468" r:id="rId6"/>
    <p:sldId id="524" r:id="rId7"/>
    <p:sldId id="484" r:id="rId8"/>
    <p:sldId id="485" r:id="rId9"/>
    <p:sldId id="486" r:id="rId10"/>
    <p:sldId id="487" r:id="rId11"/>
  </p:sldIdLst>
  <p:sldSz cx="9906000" cy="6858000" type="A4"/>
  <p:notesSz cx="9144000" cy="6858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Arial" charset="0"/>
        <a:ea typeface="+mn-ea"/>
        <a:cs typeface="+mn-cs"/>
      </a:defRPr>
    </a:lvl5pPr>
    <a:lvl6pPr marL="2286000" algn="l" defTabSz="457200" rtl="0" eaLnBrk="1" latinLnBrk="0" hangingPunct="1">
      <a:defRPr sz="2900" b="1" kern="1200">
        <a:solidFill>
          <a:srgbClr val="8D7DFF"/>
        </a:solidFill>
        <a:latin typeface="Arial" charset="0"/>
        <a:ea typeface="+mn-ea"/>
        <a:cs typeface="+mn-cs"/>
      </a:defRPr>
    </a:lvl6pPr>
    <a:lvl7pPr marL="2743200" algn="l" defTabSz="457200" rtl="0" eaLnBrk="1" latinLnBrk="0" hangingPunct="1">
      <a:defRPr sz="2900" b="1" kern="1200">
        <a:solidFill>
          <a:srgbClr val="8D7DFF"/>
        </a:solidFill>
        <a:latin typeface="Arial" charset="0"/>
        <a:ea typeface="+mn-ea"/>
        <a:cs typeface="+mn-cs"/>
      </a:defRPr>
    </a:lvl7pPr>
    <a:lvl8pPr marL="3200400" algn="l" defTabSz="457200" rtl="0" eaLnBrk="1" latinLnBrk="0" hangingPunct="1">
      <a:defRPr sz="2900" b="1" kern="1200">
        <a:solidFill>
          <a:srgbClr val="8D7DFF"/>
        </a:solidFill>
        <a:latin typeface="Arial" charset="0"/>
        <a:ea typeface="+mn-ea"/>
        <a:cs typeface="+mn-cs"/>
      </a:defRPr>
    </a:lvl8pPr>
    <a:lvl9pPr marL="3657600" algn="l" defTabSz="457200" rtl="0" eaLnBrk="1" latinLnBrk="0" hangingPunct="1">
      <a:defRPr sz="2900" b="1" kern="1200">
        <a:solidFill>
          <a:srgbClr val="8D7DFF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clrMode="bw" scaleToFitPaper="1" frameSlides="1"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C6FF"/>
    <a:srgbClr val="FF6FFF"/>
    <a:srgbClr val="D9E66D"/>
    <a:srgbClr val="E6E600"/>
    <a:srgbClr val="DAEDD1"/>
    <a:srgbClr val="C4E3B5"/>
    <a:srgbClr val="663300"/>
    <a:srgbClr val="D50D2B"/>
    <a:srgbClr val="FFFE00"/>
    <a:srgbClr val="0F59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333"/>
    <p:restoredTop sz="92556"/>
  </p:normalViewPr>
  <p:slideViewPr>
    <p:cSldViewPr snapToGrid="0">
      <p:cViewPr varScale="1">
        <p:scale>
          <a:sx n="106" d="100"/>
          <a:sy n="106" d="100"/>
        </p:scale>
        <p:origin x="1932" y="78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37" d="100"/>
          <a:sy n="37" d="100"/>
        </p:scale>
        <p:origin x="-1470" y="-96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842760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720975" y="519113"/>
            <a:ext cx="3702050" cy="256222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19200" y="3257550"/>
            <a:ext cx="6705600" cy="3086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3280492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entury Gothic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entury Gothic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entury Gothic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entury Gothic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entury Gothic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1005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>
            <a:prstTxWarp prst="textNoShape">
              <a:avLst/>
            </a:prstTxWarp>
          </a:bodyPr>
          <a:lstStyle/>
          <a:p>
            <a:pPr algn="r"/>
            <a:r>
              <a:rPr lang="en-US" sz="1200" b="0">
                <a:solidFill>
                  <a:schemeClr val="tx1"/>
                </a:solidFill>
                <a:latin typeface="Century Gothic" charset="0"/>
              </a:rPr>
              <a:t>93</a:t>
            </a: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th-TH"/>
          </a:p>
        </p:txBody>
      </p:sp>
      <p:sp>
        <p:nvSpPr>
          <p:cNvPr id="36871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</p:spTree>
    <p:extLst>
      <p:ext uri="{BB962C8B-B14F-4D97-AF65-F5344CB8AC3E}">
        <p14:creationId xmlns:p14="http://schemas.microsoft.com/office/powerpoint/2010/main" val="16854203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8126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6507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6780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3835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8489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4612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0322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605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8667751" y="-6350"/>
            <a:ext cx="1255448" cy="1758950"/>
            <a:chOff x="2346" y="9241"/>
            <a:chExt cx="1824" cy="2769"/>
          </a:xfrm>
        </p:grpSpPr>
        <p:pic>
          <p:nvPicPr>
            <p:cNvPr id="5" name="Picture 3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355" y="9241"/>
              <a:ext cx="1805" cy="2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" descr="Econ.png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346" y="11722"/>
              <a:ext cx="18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" name="Picture 3" descr="Econ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956" y="0"/>
            <a:ext cx="3007916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42950" y="2286000"/>
            <a:ext cx="8420100" cy="1143000"/>
          </a:xfrm>
          <a:solidFill>
            <a:srgbClr val="AADE6B"/>
          </a:solidFill>
        </p:spPr>
        <p:txBody>
          <a:bodyPr/>
          <a:lstStyle>
            <a:lvl1pPr algn="ctr">
              <a:defRPr sz="5400" b="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43C1E-9C53-D441-863B-C0D5AF6485C9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228600"/>
            <a:ext cx="8337550" cy="838200"/>
          </a:xfrm>
          <a:solidFill>
            <a:srgbClr val="AADE6B"/>
          </a:solidFill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AD7385-2A67-7447-B1DE-3F4C028C68C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3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1A12A4-630A-0641-8E40-61327733679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950" y="1371600"/>
            <a:ext cx="41275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371600"/>
            <a:ext cx="41275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772B85-7A14-694D-AD29-C55E6E4A436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32E5E3-B5B4-AE4A-BCD4-B257FF47A66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976FE8-F92F-5B47-8CE4-425C0D74F48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F2C03E-D313-864A-B346-E83DAFE2EC4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2" y="273053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F0BC73-2FD5-6D41-A3E4-0ECE116EBDF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D6431-5A69-784F-84B1-8D3028EBDA5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7B337C-7960-3345-9440-AE83E147995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58025" y="228600"/>
            <a:ext cx="2105025" cy="5867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0" y="228600"/>
            <a:ext cx="6149975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388882-2C17-3A48-9D12-CC455FC7C9A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181" y="23813"/>
            <a:ext cx="792308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1050793" y="1285875"/>
            <a:ext cx="8356467" cy="5056188"/>
          </a:xfrm>
        </p:spPr>
        <p:txBody>
          <a:bodyPr/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251755-F085-B444-963A-ED1492C9E8A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0400" y="228600"/>
            <a:ext cx="8255000" cy="838200"/>
          </a:xfrm>
          <a:prstGeom prst="rect">
            <a:avLst/>
          </a:prstGeom>
          <a:solidFill>
            <a:srgbClr val="AADE6B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42950" y="1371600"/>
            <a:ext cx="84201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42250" y="64008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2400">
                <a:solidFill>
                  <a:srgbClr val="000000"/>
                </a:solidFill>
                <a:latin typeface="Angsana New"/>
                <a:cs typeface="Angsana New"/>
              </a:defRPr>
            </a:lvl1pPr>
          </a:lstStyle>
          <a:p>
            <a:pPr>
              <a:defRPr/>
            </a:pPr>
            <a:fld id="{AC251755-F085-B444-963A-ED1492C9E8A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29" name="Picture 6" descr="Econ Logo Official.png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9082220" y="0"/>
            <a:ext cx="82378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3"/>
          <p:cNvSpPr>
            <a:spLocks noGrp="1" noChangeArrowheads="1"/>
          </p:cNvSpPr>
          <p:nvPr/>
        </p:nvSpPr>
        <p:spPr bwMode="auto">
          <a:xfrm>
            <a:off x="1" y="6400800"/>
            <a:ext cx="349289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sz="1200" b="0">
                <a:solidFill>
                  <a:schemeClr val="tx1"/>
                </a:solidFill>
              </a:rPr>
              <a:t>Chayun Tantivasadakarn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/>
          <a:ea typeface="ＭＳ Ｐゴシック" charset="-128"/>
          <a:cs typeface="Angsana New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9pPr>
    </p:titleStyle>
    <p:bodyStyle>
      <a:lvl1pPr marL="342900" indent="-3429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•"/>
        <a:defRPr sz="4000">
          <a:solidFill>
            <a:schemeClr val="tx1"/>
          </a:solidFill>
          <a:latin typeface="Angsana New"/>
          <a:ea typeface="ＭＳ Ｐゴシック" charset="-128"/>
          <a:cs typeface="Angsana New"/>
        </a:defRPr>
      </a:lvl1pPr>
      <a:lvl2pPr marL="742950" indent="-28575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–"/>
        <a:defRPr sz="3600">
          <a:solidFill>
            <a:schemeClr val="tx1"/>
          </a:solidFill>
          <a:latin typeface="Angsana New"/>
          <a:ea typeface="ＭＳ Ｐゴシック" charset="-128"/>
          <a:cs typeface="Angsana New"/>
        </a:defRPr>
      </a:lvl2pPr>
      <a:lvl3pPr marL="11430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•"/>
        <a:defRPr sz="3200">
          <a:solidFill>
            <a:schemeClr val="tx1"/>
          </a:solidFill>
          <a:latin typeface="Angsana New"/>
          <a:ea typeface="ＭＳ Ｐゴシック" charset="-128"/>
          <a:cs typeface="Angsana New"/>
        </a:defRPr>
      </a:lvl3pPr>
      <a:lvl4pPr marL="16002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–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4pPr>
      <a:lvl5pPr marL="20574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5pPr>
      <a:lvl6pPr marL="25146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4" Type="http://schemas.openxmlformats.org/officeDocument/2006/relationships/image" Target="../media/image5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5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5.bin"/><Relationship Id="rId10" Type="http://schemas.openxmlformats.org/officeDocument/2006/relationships/oleObject" Target="../embeddings/oleObject8.bin"/><Relationship Id="rId4" Type="http://schemas.openxmlformats.org/officeDocument/2006/relationships/image" Target="../media/image7.wmf"/><Relationship Id="rId9" Type="http://schemas.openxmlformats.org/officeDocument/2006/relationships/oleObject" Target="../embeddings/oleObject7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42950" y="2075057"/>
            <a:ext cx="8420100" cy="1967742"/>
          </a:xfrm>
        </p:spPr>
        <p:txBody>
          <a:bodyPr/>
          <a:lstStyle/>
          <a:p>
            <a:pPr>
              <a:lnSpc>
                <a:spcPts val="5180"/>
              </a:lnSpc>
            </a:pPr>
            <a:r>
              <a:rPr lang="th-TH" dirty="0" err="1"/>
              <a:t>Consumer</a:t>
            </a:r>
            <a:r>
              <a:rPr lang="th-TH"/>
              <a:t> </a:t>
            </a:r>
            <a:r>
              <a:rPr lang="en-US"/>
              <a:t>Behavior:</a:t>
            </a:r>
            <a:br>
              <a:rPr lang="en-US"/>
            </a:br>
            <a:r>
              <a:rPr lang="th-TH"/>
              <a:t>Advanced topics</a:t>
            </a:r>
            <a:br>
              <a:rPr lang="en-US"/>
            </a:br>
            <a:r>
              <a:rPr lang="en-US"/>
              <a:t>EE311</a:t>
            </a:r>
            <a:endParaRPr lang="th-TH"/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85900" y="4351288"/>
            <a:ext cx="6934200" cy="1752600"/>
          </a:xfrm>
        </p:spPr>
        <p:txBody>
          <a:bodyPr/>
          <a:lstStyle/>
          <a:p>
            <a:r>
              <a:rPr lang="en-US"/>
              <a:t>Chayun Tantivasadakarn</a:t>
            </a:r>
          </a:p>
          <a:p>
            <a:r>
              <a:rPr lang="en-US"/>
              <a:t>Faculty of Economics, Thammasat University</a:t>
            </a:r>
          </a:p>
          <a:p>
            <a:endParaRPr lang="th-TH"/>
          </a:p>
        </p:txBody>
      </p:sp>
      <p:sp>
        <p:nvSpPr>
          <p:cNvPr id="15362" name="Rectangle 10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/>
          <a:p>
            <a:fld id="{A3723C9A-0143-724A-B7AC-DC24FD439899}" type="slidenum">
              <a:rPr lang="en-US" smtClean="0"/>
              <a:pPr/>
              <a:t>1</a:t>
            </a:fld>
            <a:endParaRPr lang="th-TH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Revealed Preferences</a:t>
            </a:r>
          </a:p>
        </p:txBody>
      </p:sp>
      <p:sp>
        <p:nvSpPr>
          <p:cNvPr id="35844" name="Rectangle 7"/>
          <p:cNvSpPr>
            <a:spLocks noGrp="1" noChangeArrowheads="1"/>
          </p:cNvSpPr>
          <p:nvPr>
            <p:ph idx="1"/>
          </p:nvPr>
        </p:nvSpPr>
        <p:spPr>
          <a:xfrm>
            <a:off x="742950" y="1076111"/>
            <a:ext cx="8420100" cy="5019889"/>
          </a:xfrm>
        </p:spPr>
        <p:txBody>
          <a:bodyPr/>
          <a:lstStyle/>
          <a:p>
            <a:r>
              <a:rPr lang="en-US"/>
              <a:t>According to the theory, for given preferences, a consumer will choose bundle of goods subject to the budget constraint. </a:t>
            </a:r>
          </a:p>
          <a:p>
            <a:r>
              <a:rPr lang="en-US"/>
              <a:t>In reality, preferences are unknown.</a:t>
            </a:r>
          </a:p>
          <a:p>
            <a:pPr eaLnBrk="1" hangingPunct="1"/>
            <a:r>
              <a:rPr lang="en-US"/>
              <a:t>But if we know the choices a consumer has made, we can determine what their preferences are if we have information about a sufficient number of choices that are made when prices and incomes vary.</a:t>
            </a:r>
          </a:p>
          <a:p>
            <a:pPr eaLnBrk="1" hangingPunct="1"/>
            <a:r>
              <a:rPr lang="en-US"/>
              <a:t>[Read Varian, Ch. 7 - 8]</a:t>
            </a:r>
          </a:p>
        </p:txBody>
      </p:sp>
      <p:sp>
        <p:nvSpPr>
          <p:cNvPr id="35842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6EA535A-630A-4742-B8D6-10C79415EBDA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ransition spd="med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4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Revealed Preferences – Two Budget Lines</a:t>
            </a:r>
          </a:p>
        </p:txBody>
      </p:sp>
      <p:sp>
        <p:nvSpPr>
          <p:cNvPr id="37890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67A97D80-5588-4349-9E15-7243EC3D1D76}" type="slidenum">
              <a:rPr lang="en-US" smtClean="0"/>
              <a:pPr/>
              <a:t>3</a:t>
            </a:fld>
            <a:endParaRPr lang="en-US"/>
          </a:p>
        </p:txBody>
      </p:sp>
      <p:grpSp>
        <p:nvGrpSpPr>
          <p:cNvPr id="2" name="Group 48"/>
          <p:cNvGrpSpPr>
            <a:grpSpLocks/>
          </p:cNvGrpSpPr>
          <p:nvPr/>
        </p:nvGrpSpPr>
        <p:grpSpPr bwMode="auto">
          <a:xfrm>
            <a:off x="2559050" y="2019300"/>
            <a:ext cx="3157538" cy="4143375"/>
            <a:chOff x="1488" y="1272"/>
            <a:chExt cx="1836" cy="2610"/>
          </a:xfrm>
        </p:grpSpPr>
        <p:sp>
          <p:nvSpPr>
            <p:cNvPr id="37914" name="Line 14"/>
            <p:cNvSpPr>
              <a:spLocks noChangeShapeType="1"/>
            </p:cNvSpPr>
            <p:nvPr/>
          </p:nvSpPr>
          <p:spPr bwMode="auto">
            <a:xfrm>
              <a:off x="1488" y="1470"/>
              <a:ext cx="1836" cy="2412"/>
            </a:xfrm>
            <a:prstGeom prst="line">
              <a:avLst/>
            </a:prstGeom>
            <a:noFill/>
            <a:ln w="50800">
              <a:solidFill>
                <a:srgbClr val="FFCC00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915" name="Rectangle 15"/>
            <p:cNvSpPr>
              <a:spLocks noChangeArrowheads="1"/>
            </p:cNvSpPr>
            <p:nvPr/>
          </p:nvSpPr>
          <p:spPr bwMode="auto">
            <a:xfrm>
              <a:off x="1596" y="1272"/>
              <a:ext cx="245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charset="0"/>
                </a:rPr>
                <a:t>L</a:t>
              </a:r>
              <a:r>
                <a:rPr lang="en-US" sz="2000" i="1" baseline="-25000">
                  <a:solidFill>
                    <a:schemeClr val="tx1"/>
                  </a:solidFill>
                  <a:latin typeface="Century Gothic" charset="0"/>
                </a:rPr>
                <a:t>1</a:t>
              </a:r>
            </a:p>
          </p:txBody>
        </p:sp>
      </p:grpSp>
      <p:grpSp>
        <p:nvGrpSpPr>
          <p:cNvPr id="3" name="Group 47"/>
          <p:cNvGrpSpPr>
            <a:grpSpLocks/>
          </p:cNvGrpSpPr>
          <p:nvPr/>
        </p:nvGrpSpPr>
        <p:grpSpPr bwMode="auto">
          <a:xfrm>
            <a:off x="2541588" y="3233738"/>
            <a:ext cx="4243387" cy="2930525"/>
            <a:chOff x="1478" y="2037"/>
            <a:chExt cx="2467" cy="1846"/>
          </a:xfrm>
        </p:grpSpPr>
        <p:sp>
          <p:nvSpPr>
            <p:cNvPr id="37912" name="Line 17"/>
            <p:cNvSpPr>
              <a:spLocks noChangeShapeType="1"/>
            </p:cNvSpPr>
            <p:nvPr/>
          </p:nvSpPr>
          <p:spPr bwMode="auto">
            <a:xfrm>
              <a:off x="1478" y="2300"/>
              <a:ext cx="2467" cy="1583"/>
            </a:xfrm>
            <a:prstGeom prst="line">
              <a:avLst/>
            </a:prstGeom>
            <a:noFill/>
            <a:ln w="50800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913" name="Rectangle 18"/>
            <p:cNvSpPr>
              <a:spLocks noChangeArrowheads="1"/>
            </p:cNvSpPr>
            <p:nvPr/>
          </p:nvSpPr>
          <p:spPr bwMode="auto">
            <a:xfrm>
              <a:off x="1503" y="2037"/>
              <a:ext cx="245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charset="0"/>
                </a:rPr>
                <a:t>L</a:t>
              </a:r>
              <a:r>
                <a:rPr lang="en-US" sz="2000" i="1" baseline="-25000">
                  <a:solidFill>
                    <a:schemeClr val="tx1"/>
                  </a:solidFill>
                  <a:latin typeface="Century Gothic" charset="0"/>
                </a:rPr>
                <a:t>2</a:t>
              </a:r>
            </a:p>
          </p:txBody>
        </p:sp>
      </p:grpSp>
      <p:grpSp>
        <p:nvGrpSpPr>
          <p:cNvPr id="4" name="Group 43"/>
          <p:cNvGrpSpPr>
            <a:grpSpLocks/>
          </p:cNvGrpSpPr>
          <p:nvPr/>
        </p:nvGrpSpPr>
        <p:grpSpPr bwMode="auto">
          <a:xfrm>
            <a:off x="4602163" y="4497388"/>
            <a:ext cx="450850" cy="538162"/>
            <a:chOff x="2676" y="2661"/>
            <a:chExt cx="262" cy="339"/>
          </a:xfrm>
        </p:grpSpPr>
        <p:sp>
          <p:nvSpPr>
            <p:cNvPr id="37910" name="Rectangle 19"/>
            <p:cNvSpPr>
              <a:spLocks noChangeArrowheads="1"/>
            </p:cNvSpPr>
            <p:nvPr/>
          </p:nvSpPr>
          <p:spPr bwMode="auto">
            <a:xfrm>
              <a:off x="2721" y="2661"/>
              <a:ext cx="217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charset="0"/>
                </a:rPr>
                <a:t>B</a:t>
              </a:r>
            </a:p>
          </p:txBody>
        </p:sp>
        <p:sp>
          <p:nvSpPr>
            <p:cNvPr id="37911" name="Oval 20"/>
            <p:cNvSpPr>
              <a:spLocks noChangeArrowheads="1"/>
            </p:cNvSpPr>
            <p:nvPr/>
          </p:nvSpPr>
          <p:spPr bwMode="auto">
            <a:xfrm>
              <a:off x="2676" y="2904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5" name="Group 38"/>
          <p:cNvGrpSpPr>
            <a:grpSpLocks/>
          </p:cNvGrpSpPr>
          <p:nvPr/>
        </p:nvGrpSpPr>
        <p:grpSpPr bwMode="auto">
          <a:xfrm>
            <a:off x="3916363" y="3676650"/>
            <a:ext cx="496887" cy="461963"/>
            <a:chOff x="2304" y="2253"/>
            <a:chExt cx="289" cy="291"/>
          </a:xfrm>
        </p:grpSpPr>
        <p:sp>
          <p:nvSpPr>
            <p:cNvPr id="37908" name="Rectangle 23"/>
            <p:cNvSpPr>
              <a:spLocks noChangeArrowheads="1"/>
            </p:cNvSpPr>
            <p:nvPr/>
          </p:nvSpPr>
          <p:spPr bwMode="auto">
            <a:xfrm>
              <a:off x="2349" y="2253"/>
              <a:ext cx="244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charset="0"/>
                </a:rPr>
                <a:t>A</a:t>
              </a:r>
            </a:p>
          </p:txBody>
        </p:sp>
        <p:sp>
          <p:nvSpPr>
            <p:cNvPr id="37909" name="Oval 24"/>
            <p:cNvSpPr>
              <a:spLocks noChangeArrowheads="1"/>
            </p:cNvSpPr>
            <p:nvPr/>
          </p:nvSpPr>
          <p:spPr bwMode="auto">
            <a:xfrm>
              <a:off x="2304" y="2448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61851" name="Rectangle 27"/>
          <p:cNvSpPr>
            <a:spLocks noChangeArrowheads="1"/>
          </p:cNvSpPr>
          <p:nvPr/>
        </p:nvSpPr>
        <p:spPr bwMode="auto">
          <a:xfrm>
            <a:off x="4319588" y="1673225"/>
            <a:ext cx="5241925" cy="711200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pPr>
              <a:buFontTx/>
              <a:buChar char="•"/>
            </a:pPr>
            <a:r>
              <a:rPr lang="en-US" sz="2000" i="1">
                <a:solidFill>
                  <a:schemeClr val="tx1"/>
                </a:solidFill>
                <a:latin typeface="Century Gothic" charset="0"/>
              </a:rPr>
              <a:t>L</a:t>
            </a:r>
            <a:r>
              <a:rPr lang="en-US" sz="2000" i="1" baseline="-25000">
                <a:solidFill>
                  <a:schemeClr val="tx1"/>
                </a:solidFill>
                <a:latin typeface="Century Gothic" charset="0"/>
              </a:rPr>
              <a:t>1</a:t>
            </a:r>
            <a:r>
              <a:rPr lang="en-US" sz="2000" i="1">
                <a:solidFill>
                  <a:schemeClr val="tx1"/>
                </a:solidFill>
                <a:latin typeface="Century Gothic" charset="0"/>
              </a:rPr>
              <a:t>: Choose A over B -&gt;A is revealed preferred to B.  IC tangents at point A</a:t>
            </a:r>
            <a:endParaRPr lang="en-US" sz="2000" i="1" baseline="-25000">
              <a:solidFill>
                <a:schemeClr val="tx1"/>
              </a:solidFill>
              <a:latin typeface="Century Gothic" charset="0"/>
            </a:endParaRPr>
          </a:p>
        </p:txBody>
      </p:sp>
      <p:grpSp>
        <p:nvGrpSpPr>
          <p:cNvPr id="37897" name="Group 40"/>
          <p:cNvGrpSpPr>
            <a:grpSpLocks/>
          </p:cNvGrpSpPr>
          <p:nvPr/>
        </p:nvGrpSpPr>
        <p:grpSpPr bwMode="auto">
          <a:xfrm>
            <a:off x="1149350" y="1981200"/>
            <a:ext cx="6067425" cy="4549775"/>
            <a:chOff x="668" y="1086"/>
            <a:chExt cx="3528" cy="2866"/>
          </a:xfrm>
        </p:grpSpPr>
        <p:sp>
          <p:nvSpPr>
            <p:cNvPr id="37904" name="Line 29"/>
            <p:cNvSpPr>
              <a:spLocks noChangeShapeType="1"/>
            </p:cNvSpPr>
            <p:nvPr/>
          </p:nvSpPr>
          <p:spPr bwMode="auto">
            <a:xfrm>
              <a:off x="1469" y="1086"/>
              <a:ext cx="0" cy="263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905" name="Line 30"/>
            <p:cNvSpPr>
              <a:spLocks noChangeShapeType="1"/>
            </p:cNvSpPr>
            <p:nvPr/>
          </p:nvSpPr>
          <p:spPr bwMode="auto">
            <a:xfrm>
              <a:off x="1481" y="3718"/>
              <a:ext cx="264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906" name="Rectangle 31"/>
            <p:cNvSpPr>
              <a:spLocks noChangeArrowheads="1"/>
            </p:cNvSpPr>
            <p:nvPr/>
          </p:nvSpPr>
          <p:spPr bwMode="auto">
            <a:xfrm>
              <a:off x="2789" y="3740"/>
              <a:ext cx="1407" cy="2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600">
                  <a:solidFill>
                    <a:schemeClr val="tx1"/>
                  </a:solidFill>
                  <a:latin typeface="Century Gothic" charset="0"/>
                </a:rPr>
                <a:t>Food (units per month)</a:t>
              </a:r>
            </a:p>
          </p:txBody>
        </p:sp>
        <p:sp>
          <p:nvSpPr>
            <p:cNvPr id="37907" name="Rectangle 32"/>
            <p:cNvSpPr>
              <a:spLocks noChangeArrowheads="1"/>
            </p:cNvSpPr>
            <p:nvPr/>
          </p:nvSpPr>
          <p:spPr bwMode="auto">
            <a:xfrm>
              <a:off x="668" y="1130"/>
              <a:ext cx="710" cy="58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charset="0"/>
                </a:rPr>
                <a:t>Clothing</a:t>
              </a:r>
            </a:p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charset="0"/>
                </a:rPr>
                <a:t>(units per</a:t>
              </a:r>
            </a:p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charset="0"/>
                </a:rPr>
                <a:t>month)</a:t>
              </a:r>
            </a:p>
          </p:txBody>
        </p:sp>
      </p:grpSp>
      <p:grpSp>
        <p:nvGrpSpPr>
          <p:cNvPr id="7" name="Group 39"/>
          <p:cNvGrpSpPr>
            <a:grpSpLocks/>
          </p:cNvGrpSpPr>
          <p:nvPr/>
        </p:nvGrpSpPr>
        <p:grpSpPr bwMode="auto">
          <a:xfrm>
            <a:off x="5394325" y="4827588"/>
            <a:ext cx="404813" cy="614362"/>
            <a:chOff x="3165" y="2925"/>
            <a:chExt cx="235" cy="387"/>
          </a:xfrm>
        </p:grpSpPr>
        <p:sp>
          <p:nvSpPr>
            <p:cNvPr id="37902" name="Oval 4"/>
            <p:cNvSpPr>
              <a:spLocks noChangeArrowheads="1"/>
            </p:cNvSpPr>
            <p:nvPr/>
          </p:nvSpPr>
          <p:spPr bwMode="auto">
            <a:xfrm>
              <a:off x="3168" y="3216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903" name="Rectangle 5"/>
            <p:cNvSpPr>
              <a:spLocks noChangeArrowheads="1"/>
            </p:cNvSpPr>
            <p:nvPr/>
          </p:nvSpPr>
          <p:spPr bwMode="auto">
            <a:xfrm>
              <a:off x="3165" y="2925"/>
              <a:ext cx="235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charset="0"/>
                </a:rPr>
                <a:t>D</a:t>
              </a:r>
            </a:p>
          </p:txBody>
        </p:sp>
      </p:grpSp>
      <p:sp>
        <p:nvSpPr>
          <p:cNvPr id="461873" name="Rectangle 49"/>
          <p:cNvSpPr>
            <a:spLocks noChangeArrowheads="1"/>
          </p:cNvSpPr>
          <p:nvPr/>
        </p:nvSpPr>
        <p:spPr bwMode="auto">
          <a:xfrm>
            <a:off x="4256088" y="2871788"/>
            <a:ext cx="5649912" cy="711200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pPr>
              <a:buFontTx/>
              <a:buChar char="•"/>
            </a:pPr>
            <a:r>
              <a:rPr lang="en-US" sz="2000" i="1">
                <a:solidFill>
                  <a:schemeClr val="tx1"/>
                </a:solidFill>
                <a:latin typeface="Century Gothic" charset="0"/>
              </a:rPr>
              <a:t>L</a:t>
            </a:r>
            <a:r>
              <a:rPr lang="en-US" sz="2000" i="1" baseline="-25000">
                <a:solidFill>
                  <a:schemeClr val="tx1"/>
                </a:solidFill>
                <a:latin typeface="Century Gothic" charset="0"/>
              </a:rPr>
              <a:t>2</a:t>
            </a:r>
            <a:r>
              <a:rPr lang="en-US" sz="2000" i="1">
                <a:solidFill>
                  <a:schemeClr val="tx1"/>
                </a:solidFill>
                <a:latin typeface="Century Gothic" charset="0"/>
              </a:rPr>
              <a:t>: Choose B over D -&gt;B is revealed preferred to D. Another IC tangents at B</a:t>
            </a:r>
            <a:endParaRPr lang="en-US" sz="2000" i="1" baseline="-25000">
              <a:solidFill>
                <a:schemeClr val="tx1"/>
              </a:solidFill>
              <a:latin typeface="Century Gothic" charset="0"/>
            </a:endParaRPr>
          </a:p>
        </p:txBody>
      </p:sp>
      <p:sp>
        <p:nvSpPr>
          <p:cNvPr id="461874" name="Rectangle 50"/>
          <p:cNvSpPr>
            <a:spLocks noChangeArrowheads="1"/>
          </p:cNvSpPr>
          <p:nvPr/>
        </p:nvSpPr>
        <p:spPr bwMode="auto">
          <a:xfrm>
            <a:off x="6342063" y="4167188"/>
            <a:ext cx="3265487" cy="1016000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pPr>
              <a:buFontTx/>
              <a:buChar char="•"/>
            </a:pPr>
            <a:r>
              <a:rPr lang="en-US" sz="2000" i="1">
                <a:solidFill>
                  <a:schemeClr val="tx1"/>
                </a:solidFill>
                <a:latin typeface="Century Gothic" charset="0"/>
              </a:rPr>
              <a:t>By transitive:</a:t>
            </a:r>
          </a:p>
          <a:p>
            <a:pPr lvl="1">
              <a:buFontTx/>
              <a:buChar char="•"/>
            </a:pPr>
            <a:r>
              <a:rPr lang="en-US" sz="2000" i="1">
                <a:solidFill>
                  <a:schemeClr val="tx1"/>
                </a:solidFill>
                <a:latin typeface="Century Gothic" charset="0"/>
              </a:rPr>
              <a:t>A is revealed preferred to D</a:t>
            </a:r>
            <a:endParaRPr lang="en-US" sz="2000" i="1" baseline="-25000">
              <a:solidFill>
                <a:schemeClr val="tx1"/>
              </a:solidFill>
              <a:latin typeface="Century Gothic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461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461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61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1851" grpId="0" animBg="1" autoUpdateAnimBg="0"/>
      <p:bldP spid="461873" grpId="0" animBg="1" autoUpdateAnimBg="0"/>
      <p:bldP spid="461874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Revealed Preferences – Two Budget Lines</a:t>
            </a:r>
          </a:p>
        </p:txBody>
      </p:sp>
      <p:sp>
        <p:nvSpPr>
          <p:cNvPr id="39938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A9307F4-2429-D04C-A507-868350CC22D8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39940" name="AutoShape 28"/>
          <p:cNvSpPr>
            <a:spLocks noChangeArrowheads="1"/>
          </p:cNvSpPr>
          <p:nvPr/>
        </p:nvSpPr>
        <p:spPr bwMode="auto">
          <a:xfrm>
            <a:off x="2528888" y="2372660"/>
            <a:ext cx="3144837" cy="3775075"/>
          </a:xfrm>
          <a:prstGeom prst="rtTriangle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941" name="AutoShape 27"/>
          <p:cNvSpPr>
            <a:spLocks noChangeArrowheads="1"/>
          </p:cNvSpPr>
          <p:nvPr/>
        </p:nvSpPr>
        <p:spPr bwMode="auto">
          <a:xfrm>
            <a:off x="2559050" y="3616325"/>
            <a:ext cx="4148138" cy="2517775"/>
          </a:xfrm>
          <a:prstGeom prst="rtTriangle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546350" y="2019300"/>
            <a:ext cx="3157538" cy="4143375"/>
            <a:chOff x="1488" y="1272"/>
            <a:chExt cx="1836" cy="2610"/>
          </a:xfrm>
        </p:grpSpPr>
        <p:sp>
          <p:nvSpPr>
            <p:cNvPr id="39963" name="Line 5"/>
            <p:cNvSpPr>
              <a:spLocks noChangeShapeType="1"/>
            </p:cNvSpPr>
            <p:nvPr/>
          </p:nvSpPr>
          <p:spPr bwMode="auto">
            <a:xfrm>
              <a:off x="1488" y="1470"/>
              <a:ext cx="1836" cy="2412"/>
            </a:xfrm>
            <a:prstGeom prst="line">
              <a:avLst/>
            </a:prstGeom>
            <a:noFill/>
            <a:ln w="50800">
              <a:solidFill>
                <a:srgbClr val="D50D2B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964" name="Rectangle 6"/>
            <p:cNvSpPr>
              <a:spLocks noChangeArrowheads="1"/>
            </p:cNvSpPr>
            <p:nvPr/>
          </p:nvSpPr>
          <p:spPr bwMode="auto">
            <a:xfrm>
              <a:off x="1596" y="1272"/>
              <a:ext cx="245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charset="0"/>
                </a:rPr>
                <a:t>L</a:t>
              </a:r>
              <a:r>
                <a:rPr lang="en-US" sz="2000" i="1" baseline="-25000">
                  <a:solidFill>
                    <a:schemeClr val="tx1"/>
                  </a:solidFill>
                  <a:latin typeface="Century Gothic" charset="0"/>
                </a:rPr>
                <a:t>1</a:t>
              </a:r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2541588" y="3233738"/>
            <a:ext cx="4243387" cy="2930525"/>
            <a:chOff x="1478" y="2037"/>
            <a:chExt cx="2467" cy="1846"/>
          </a:xfrm>
        </p:grpSpPr>
        <p:sp>
          <p:nvSpPr>
            <p:cNvPr id="39961" name="Line 8"/>
            <p:cNvSpPr>
              <a:spLocks noChangeShapeType="1"/>
            </p:cNvSpPr>
            <p:nvPr/>
          </p:nvSpPr>
          <p:spPr bwMode="auto">
            <a:xfrm>
              <a:off x="1478" y="2300"/>
              <a:ext cx="2467" cy="1583"/>
            </a:xfrm>
            <a:prstGeom prst="line">
              <a:avLst/>
            </a:prstGeom>
            <a:noFill/>
            <a:ln w="50800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962" name="Rectangle 9"/>
            <p:cNvSpPr>
              <a:spLocks noChangeArrowheads="1"/>
            </p:cNvSpPr>
            <p:nvPr/>
          </p:nvSpPr>
          <p:spPr bwMode="auto">
            <a:xfrm>
              <a:off x="1503" y="2037"/>
              <a:ext cx="245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charset="0"/>
                </a:rPr>
                <a:t>L</a:t>
              </a:r>
              <a:r>
                <a:rPr lang="en-US" sz="2000" i="1" baseline="-25000">
                  <a:solidFill>
                    <a:schemeClr val="tx1"/>
                  </a:solidFill>
                  <a:latin typeface="Century Gothic" charset="0"/>
                </a:rPr>
                <a:t>2</a:t>
              </a:r>
            </a:p>
          </p:txBody>
        </p: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4602163" y="4497388"/>
            <a:ext cx="450850" cy="538162"/>
            <a:chOff x="2676" y="2661"/>
            <a:chExt cx="262" cy="339"/>
          </a:xfrm>
        </p:grpSpPr>
        <p:sp>
          <p:nvSpPr>
            <p:cNvPr id="39959" name="Rectangle 11"/>
            <p:cNvSpPr>
              <a:spLocks noChangeArrowheads="1"/>
            </p:cNvSpPr>
            <p:nvPr/>
          </p:nvSpPr>
          <p:spPr bwMode="auto">
            <a:xfrm>
              <a:off x="2721" y="2661"/>
              <a:ext cx="217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charset="0"/>
                </a:rPr>
                <a:t>B</a:t>
              </a:r>
            </a:p>
          </p:txBody>
        </p:sp>
        <p:sp>
          <p:nvSpPr>
            <p:cNvPr id="39960" name="Oval 12"/>
            <p:cNvSpPr>
              <a:spLocks noChangeArrowheads="1"/>
            </p:cNvSpPr>
            <p:nvPr/>
          </p:nvSpPr>
          <p:spPr bwMode="auto">
            <a:xfrm>
              <a:off x="2676" y="2904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3916363" y="3676650"/>
            <a:ext cx="496887" cy="461963"/>
            <a:chOff x="2304" y="2253"/>
            <a:chExt cx="289" cy="291"/>
          </a:xfrm>
        </p:grpSpPr>
        <p:sp>
          <p:nvSpPr>
            <p:cNvPr id="39957" name="Rectangle 14"/>
            <p:cNvSpPr>
              <a:spLocks noChangeArrowheads="1"/>
            </p:cNvSpPr>
            <p:nvPr/>
          </p:nvSpPr>
          <p:spPr bwMode="auto">
            <a:xfrm>
              <a:off x="2349" y="2253"/>
              <a:ext cx="244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charset="0"/>
                </a:rPr>
                <a:t>A</a:t>
              </a:r>
            </a:p>
          </p:txBody>
        </p:sp>
        <p:sp>
          <p:nvSpPr>
            <p:cNvPr id="39958" name="Oval 15"/>
            <p:cNvSpPr>
              <a:spLocks noChangeArrowheads="1"/>
            </p:cNvSpPr>
            <p:nvPr/>
          </p:nvSpPr>
          <p:spPr bwMode="auto">
            <a:xfrm>
              <a:off x="2304" y="2448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9947" name="Group 16"/>
          <p:cNvGrpSpPr>
            <a:grpSpLocks/>
          </p:cNvGrpSpPr>
          <p:nvPr/>
        </p:nvGrpSpPr>
        <p:grpSpPr bwMode="auto">
          <a:xfrm>
            <a:off x="1135063" y="1981200"/>
            <a:ext cx="6067425" cy="4549775"/>
            <a:chOff x="668" y="1086"/>
            <a:chExt cx="3528" cy="2866"/>
          </a:xfrm>
        </p:grpSpPr>
        <p:sp>
          <p:nvSpPr>
            <p:cNvPr id="39953" name="Line 17"/>
            <p:cNvSpPr>
              <a:spLocks noChangeShapeType="1"/>
            </p:cNvSpPr>
            <p:nvPr/>
          </p:nvSpPr>
          <p:spPr bwMode="auto">
            <a:xfrm>
              <a:off x="1469" y="1086"/>
              <a:ext cx="0" cy="263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954" name="Line 18"/>
            <p:cNvSpPr>
              <a:spLocks noChangeShapeType="1"/>
            </p:cNvSpPr>
            <p:nvPr/>
          </p:nvSpPr>
          <p:spPr bwMode="auto">
            <a:xfrm>
              <a:off x="1481" y="3718"/>
              <a:ext cx="264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955" name="Rectangle 19"/>
            <p:cNvSpPr>
              <a:spLocks noChangeArrowheads="1"/>
            </p:cNvSpPr>
            <p:nvPr/>
          </p:nvSpPr>
          <p:spPr bwMode="auto">
            <a:xfrm>
              <a:off x="2789" y="3740"/>
              <a:ext cx="1407" cy="2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600">
                  <a:solidFill>
                    <a:schemeClr val="tx1"/>
                  </a:solidFill>
                  <a:latin typeface="Century Gothic" charset="0"/>
                </a:rPr>
                <a:t>Food (units per month)</a:t>
              </a:r>
            </a:p>
          </p:txBody>
        </p:sp>
        <p:sp>
          <p:nvSpPr>
            <p:cNvPr id="39956" name="Rectangle 20"/>
            <p:cNvSpPr>
              <a:spLocks noChangeArrowheads="1"/>
            </p:cNvSpPr>
            <p:nvPr/>
          </p:nvSpPr>
          <p:spPr bwMode="auto">
            <a:xfrm>
              <a:off x="668" y="1130"/>
              <a:ext cx="710" cy="58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charset="0"/>
                </a:rPr>
                <a:t>Clothing</a:t>
              </a:r>
            </a:p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charset="0"/>
                </a:rPr>
                <a:t>(units per</a:t>
              </a:r>
            </a:p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charset="0"/>
                </a:rPr>
                <a:t>month)</a:t>
              </a:r>
            </a:p>
          </p:txBody>
        </p:sp>
      </p:grpSp>
      <p:grpSp>
        <p:nvGrpSpPr>
          <p:cNvPr id="7" name="Group 21"/>
          <p:cNvGrpSpPr>
            <a:grpSpLocks/>
          </p:cNvGrpSpPr>
          <p:nvPr/>
        </p:nvGrpSpPr>
        <p:grpSpPr bwMode="auto">
          <a:xfrm>
            <a:off x="5394325" y="4827588"/>
            <a:ext cx="404813" cy="614362"/>
            <a:chOff x="3165" y="2925"/>
            <a:chExt cx="235" cy="387"/>
          </a:xfrm>
        </p:grpSpPr>
        <p:sp>
          <p:nvSpPr>
            <p:cNvPr id="39951" name="Oval 22"/>
            <p:cNvSpPr>
              <a:spLocks noChangeArrowheads="1"/>
            </p:cNvSpPr>
            <p:nvPr/>
          </p:nvSpPr>
          <p:spPr bwMode="auto">
            <a:xfrm>
              <a:off x="3168" y="3216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952" name="Rectangle 23"/>
            <p:cNvSpPr>
              <a:spLocks noChangeArrowheads="1"/>
            </p:cNvSpPr>
            <p:nvPr/>
          </p:nvSpPr>
          <p:spPr bwMode="auto">
            <a:xfrm>
              <a:off x="3165" y="2925"/>
              <a:ext cx="235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>
                  <a:solidFill>
                    <a:schemeClr val="tx1"/>
                  </a:solidFill>
                  <a:latin typeface="Century Gothic" charset="0"/>
                </a:rPr>
                <a:t>D</a:t>
              </a: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3999623" y="1459926"/>
            <a:ext cx="3406610" cy="2626237"/>
            <a:chOff x="3999623" y="1459926"/>
            <a:chExt cx="3406610" cy="2626237"/>
          </a:xfrm>
          <a:gradFill>
            <a:gsLst>
              <a:gs pos="0">
                <a:srgbClr val="FCC6FF"/>
              </a:gs>
              <a:gs pos="33000">
                <a:srgbClr val="FCC6FF"/>
              </a:gs>
              <a:gs pos="62000">
                <a:srgbClr val="FCC6FF"/>
              </a:gs>
              <a:gs pos="100000">
                <a:schemeClr val="bg1"/>
              </a:gs>
            </a:gsLst>
            <a:lin ang="18900000" scaled="1"/>
          </a:gradFill>
        </p:grpSpPr>
        <p:sp>
          <p:nvSpPr>
            <p:cNvPr id="629784" name="Rectangle 24"/>
            <p:cNvSpPr>
              <a:spLocks noChangeArrowheads="1"/>
            </p:cNvSpPr>
            <p:nvPr/>
          </p:nvSpPr>
          <p:spPr bwMode="auto">
            <a:xfrm>
              <a:off x="4000500" y="1605918"/>
              <a:ext cx="3371068" cy="242633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Right Triangle 33"/>
            <p:cNvSpPr/>
            <p:nvPr/>
          </p:nvSpPr>
          <p:spPr bwMode="auto">
            <a:xfrm rot="10800000">
              <a:off x="4691162" y="1499057"/>
              <a:ext cx="2715071" cy="1896077"/>
            </a:xfrm>
            <a:prstGeom prst="rtTriangle">
              <a:avLst/>
            </a:prstGeom>
            <a:grp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ngsana New" charset="0"/>
              </a:endParaRPr>
            </a:p>
          </p:txBody>
        </p:sp>
        <p:sp>
          <p:nvSpPr>
            <p:cNvPr id="35" name="Freeform 34"/>
            <p:cNvSpPr/>
            <p:nvPr/>
          </p:nvSpPr>
          <p:spPr bwMode="auto">
            <a:xfrm>
              <a:off x="3999623" y="1459926"/>
              <a:ext cx="1415925" cy="467176"/>
            </a:xfrm>
            <a:custGeom>
              <a:avLst/>
              <a:gdLst>
                <a:gd name="connsiteX0" fmla="*/ 0 w 1415925"/>
                <a:gd name="connsiteY0" fmla="*/ 131394 h 467176"/>
                <a:gd name="connsiteX1" fmla="*/ 189763 w 1415925"/>
                <a:gd name="connsiteY1" fmla="*/ 350382 h 467176"/>
                <a:gd name="connsiteX2" fmla="*/ 656872 w 1415925"/>
                <a:gd name="connsiteY2" fmla="*/ 408779 h 467176"/>
                <a:gd name="connsiteX3" fmla="*/ 1415925 w 1415925"/>
                <a:gd name="connsiteY3" fmla="*/ 0 h 467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15925" h="467176">
                  <a:moveTo>
                    <a:pt x="0" y="131394"/>
                  </a:moveTo>
                  <a:cubicBezTo>
                    <a:pt x="40142" y="217772"/>
                    <a:pt x="80284" y="304151"/>
                    <a:pt x="189763" y="350382"/>
                  </a:cubicBezTo>
                  <a:cubicBezTo>
                    <a:pt x="299242" y="396613"/>
                    <a:pt x="452512" y="467176"/>
                    <a:pt x="656872" y="408779"/>
                  </a:cubicBezTo>
                  <a:cubicBezTo>
                    <a:pt x="861232" y="350382"/>
                    <a:pt x="1415925" y="0"/>
                    <a:pt x="1415925" y="0"/>
                  </a:cubicBezTo>
                </a:path>
              </a:pathLst>
            </a:custGeom>
            <a:grp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ngsana New" charset="0"/>
              </a:endParaRPr>
            </a:p>
          </p:txBody>
        </p:sp>
        <p:sp>
          <p:nvSpPr>
            <p:cNvPr id="36" name="Freeform 35"/>
            <p:cNvSpPr/>
            <p:nvPr/>
          </p:nvSpPr>
          <p:spPr bwMode="auto">
            <a:xfrm>
              <a:off x="4839141" y="1520659"/>
              <a:ext cx="1338378" cy="1094941"/>
            </a:xfrm>
            <a:custGeom>
              <a:avLst/>
              <a:gdLst>
                <a:gd name="connsiteX0" fmla="*/ 0 w 1128848"/>
                <a:gd name="connsiteY0" fmla="*/ 82729 h 1031681"/>
                <a:gd name="connsiteX1" fmla="*/ 729858 w 1128848"/>
                <a:gd name="connsiteY1" fmla="*/ 68130 h 1031681"/>
                <a:gd name="connsiteX2" fmla="*/ 1123982 w 1128848"/>
                <a:gd name="connsiteY2" fmla="*/ 491508 h 1031681"/>
                <a:gd name="connsiteX3" fmla="*/ 759052 w 1128848"/>
                <a:gd name="connsiteY3" fmla="*/ 1031681 h 1031681"/>
                <a:gd name="connsiteX0" fmla="*/ 0 w 920153"/>
                <a:gd name="connsiteY0" fmla="*/ 82729 h 1031681"/>
                <a:gd name="connsiteX1" fmla="*/ 729858 w 920153"/>
                <a:gd name="connsiteY1" fmla="*/ 68130 h 1031681"/>
                <a:gd name="connsiteX2" fmla="*/ 915287 w 920153"/>
                <a:gd name="connsiteY2" fmla="*/ 491508 h 1031681"/>
                <a:gd name="connsiteX3" fmla="*/ 759052 w 920153"/>
                <a:gd name="connsiteY3" fmla="*/ 1031681 h 1031681"/>
                <a:gd name="connsiteX0" fmla="*/ 0 w 939125"/>
                <a:gd name="connsiteY0" fmla="*/ 82729 h 1031681"/>
                <a:gd name="connsiteX1" fmla="*/ 729858 w 939125"/>
                <a:gd name="connsiteY1" fmla="*/ 68130 h 1031681"/>
                <a:gd name="connsiteX2" fmla="*/ 915287 w 939125"/>
                <a:gd name="connsiteY2" fmla="*/ 491508 h 1031681"/>
                <a:gd name="connsiteX3" fmla="*/ 872885 w 939125"/>
                <a:gd name="connsiteY3" fmla="*/ 1031681 h 1031681"/>
                <a:gd name="connsiteX0" fmla="*/ 0 w 939125"/>
                <a:gd name="connsiteY0" fmla="*/ 279242 h 1228194"/>
                <a:gd name="connsiteX1" fmla="*/ 729858 w 939125"/>
                <a:gd name="connsiteY1" fmla="*/ 264643 h 1228194"/>
                <a:gd name="connsiteX2" fmla="*/ 915287 w 939125"/>
                <a:gd name="connsiteY2" fmla="*/ 688021 h 1228194"/>
                <a:gd name="connsiteX3" fmla="*/ 872885 w 939125"/>
                <a:gd name="connsiteY3" fmla="*/ 1228194 h 1228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9125" h="1228194">
                  <a:moveTo>
                    <a:pt x="0" y="279242"/>
                  </a:moveTo>
                  <a:cubicBezTo>
                    <a:pt x="271264" y="237877"/>
                    <a:pt x="451569" y="0"/>
                    <a:pt x="729858" y="264643"/>
                  </a:cubicBezTo>
                  <a:cubicBezTo>
                    <a:pt x="882406" y="332773"/>
                    <a:pt x="891449" y="527429"/>
                    <a:pt x="915287" y="688021"/>
                  </a:cubicBezTo>
                  <a:cubicBezTo>
                    <a:pt x="939125" y="848613"/>
                    <a:pt x="872885" y="1228194"/>
                    <a:pt x="872885" y="1228194"/>
                  </a:cubicBezTo>
                </a:path>
              </a:pathLst>
            </a:custGeom>
            <a:grp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pPr marL="0" marR="0" indent="0" defTabSz="914400" latinLnBrk="0">
                <a:lnSpc>
                  <a:spcPct val="100000"/>
                </a:lnSpc>
                <a:buClrTx/>
                <a:buSzTx/>
                <a:buFontTx/>
                <a:buNone/>
                <a:tabLst/>
              </a:pPr>
              <a:endParaRPr lang="en-US"/>
            </a:p>
          </p:txBody>
        </p:sp>
        <p:sp>
          <p:nvSpPr>
            <p:cNvPr id="37" name="Freeform 36"/>
            <p:cNvSpPr/>
            <p:nvPr/>
          </p:nvSpPr>
          <p:spPr bwMode="auto">
            <a:xfrm>
              <a:off x="4081419" y="1980473"/>
              <a:ext cx="3184610" cy="1639756"/>
            </a:xfrm>
            <a:custGeom>
              <a:avLst/>
              <a:gdLst>
                <a:gd name="connsiteX0" fmla="*/ 0 w 1128848"/>
                <a:gd name="connsiteY0" fmla="*/ 82729 h 1031681"/>
                <a:gd name="connsiteX1" fmla="*/ 729858 w 1128848"/>
                <a:gd name="connsiteY1" fmla="*/ 68130 h 1031681"/>
                <a:gd name="connsiteX2" fmla="*/ 1123982 w 1128848"/>
                <a:gd name="connsiteY2" fmla="*/ 491508 h 1031681"/>
                <a:gd name="connsiteX3" fmla="*/ 759052 w 1128848"/>
                <a:gd name="connsiteY3" fmla="*/ 1031681 h 1031681"/>
                <a:gd name="connsiteX0" fmla="*/ 0 w 920153"/>
                <a:gd name="connsiteY0" fmla="*/ 82729 h 1031681"/>
                <a:gd name="connsiteX1" fmla="*/ 729858 w 920153"/>
                <a:gd name="connsiteY1" fmla="*/ 68130 h 1031681"/>
                <a:gd name="connsiteX2" fmla="*/ 915287 w 920153"/>
                <a:gd name="connsiteY2" fmla="*/ 491508 h 1031681"/>
                <a:gd name="connsiteX3" fmla="*/ 759052 w 920153"/>
                <a:gd name="connsiteY3" fmla="*/ 1031681 h 1031681"/>
                <a:gd name="connsiteX0" fmla="*/ 0 w 939125"/>
                <a:gd name="connsiteY0" fmla="*/ 82729 h 1031681"/>
                <a:gd name="connsiteX1" fmla="*/ 729858 w 939125"/>
                <a:gd name="connsiteY1" fmla="*/ 68130 h 1031681"/>
                <a:gd name="connsiteX2" fmla="*/ 915287 w 939125"/>
                <a:gd name="connsiteY2" fmla="*/ 491508 h 1031681"/>
                <a:gd name="connsiteX3" fmla="*/ 872885 w 939125"/>
                <a:gd name="connsiteY3" fmla="*/ 1031681 h 1031681"/>
                <a:gd name="connsiteX0" fmla="*/ 0 w 939125"/>
                <a:gd name="connsiteY0" fmla="*/ 82729 h 1031681"/>
                <a:gd name="connsiteX1" fmla="*/ 729858 w 939125"/>
                <a:gd name="connsiteY1" fmla="*/ 68130 h 1031681"/>
                <a:gd name="connsiteX2" fmla="*/ 915287 w 939125"/>
                <a:gd name="connsiteY2" fmla="*/ 491508 h 1031681"/>
                <a:gd name="connsiteX3" fmla="*/ 872885 w 939125"/>
                <a:gd name="connsiteY3" fmla="*/ 1031681 h 1031681"/>
                <a:gd name="connsiteX0" fmla="*/ 0 w 939125"/>
                <a:gd name="connsiteY0" fmla="*/ 255476 h 1204428"/>
                <a:gd name="connsiteX1" fmla="*/ 729858 w 939125"/>
                <a:gd name="connsiteY1" fmla="*/ 68130 h 1204428"/>
                <a:gd name="connsiteX2" fmla="*/ 915287 w 939125"/>
                <a:gd name="connsiteY2" fmla="*/ 664255 h 1204428"/>
                <a:gd name="connsiteX3" fmla="*/ 872885 w 939125"/>
                <a:gd name="connsiteY3" fmla="*/ 1204428 h 1204428"/>
                <a:gd name="connsiteX0" fmla="*/ 0 w 872885"/>
                <a:gd name="connsiteY0" fmla="*/ 255476 h 1204428"/>
                <a:gd name="connsiteX1" fmla="*/ 729858 w 872885"/>
                <a:gd name="connsiteY1" fmla="*/ 68130 h 1204428"/>
                <a:gd name="connsiteX2" fmla="*/ 782481 w 872885"/>
                <a:gd name="connsiteY2" fmla="*/ 664256 h 1204428"/>
                <a:gd name="connsiteX3" fmla="*/ 872885 w 872885"/>
                <a:gd name="connsiteY3" fmla="*/ 1204428 h 1204428"/>
                <a:gd name="connsiteX0" fmla="*/ 0 w 872885"/>
                <a:gd name="connsiteY0" fmla="*/ 370640 h 1319592"/>
                <a:gd name="connsiteX1" fmla="*/ 729858 w 872885"/>
                <a:gd name="connsiteY1" fmla="*/ 183294 h 1319592"/>
                <a:gd name="connsiteX2" fmla="*/ 782481 w 872885"/>
                <a:gd name="connsiteY2" fmla="*/ 779420 h 1319592"/>
                <a:gd name="connsiteX3" fmla="*/ 872885 w 872885"/>
                <a:gd name="connsiteY3" fmla="*/ 1319592 h 1319592"/>
                <a:gd name="connsiteX0" fmla="*/ 0 w 872885"/>
                <a:gd name="connsiteY0" fmla="*/ 370640 h 1319592"/>
                <a:gd name="connsiteX1" fmla="*/ 729858 w 872885"/>
                <a:gd name="connsiteY1" fmla="*/ 183294 h 1319592"/>
                <a:gd name="connsiteX2" fmla="*/ 782481 w 872885"/>
                <a:gd name="connsiteY2" fmla="*/ 779420 h 1319592"/>
                <a:gd name="connsiteX3" fmla="*/ 872885 w 872885"/>
                <a:gd name="connsiteY3" fmla="*/ 1319592 h 1319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2885" h="1319592">
                  <a:moveTo>
                    <a:pt x="0" y="370640"/>
                  </a:moveTo>
                  <a:cubicBezTo>
                    <a:pt x="271264" y="329275"/>
                    <a:pt x="438181" y="0"/>
                    <a:pt x="729858" y="183294"/>
                  </a:cubicBezTo>
                  <a:cubicBezTo>
                    <a:pt x="850785" y="438566"/>
                    <a:pt x="758643" y="590037"/>
                    <a:pt x="782481" y="779420"/>
                  </a:cubicBezTo>
                  <a:cubicBezTo>
                    <a:pt x="806319" y="968803"/>
                    <a:pt x="872885" y="1319592"/>
                    <a:pt x="872885" y="1319592"/>
                  </a:cubicBezTo>
                </a:path>
              </a:pathLst>
            </a:custGeom>
            <a:grp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pPr marL="0" marR="0" indent="0" defTabSz="914400" latinLnBrk="0">
                <a:lnSpc>
                  <a:spcPct val="100000"/>
                </a:lnSpc>
                <a:buClrTx/>
                <a:buSzTx/>
                <a:buFontTx/>
                <a:buNone/>
                <a:tabLst/>
              </a:pPr>
              <a:endParaRPr lang="en-US"/>
            </a:p>
          </p:txBody>
        </p:sp>
        <p:sp>
          <p:nvSpPr>
            <p:cNvPr id="38" name="Freeform 37"/>
            <p:cNvSpPr/>
            <p:nvPr/>
          </p:nvSpPr>
          <p:spPr bwMode="auto">
            <a:xfrm rot="5400000">
              <a:off x="6442136" y="3144613"/>
              <a:ext cx="1415925" cy="467176"/>
            </a:xfrm>
            <a:custGeom>
              <a:avLst/>
              <a:gdLst>
                <a:gd name="connsiteX0" fmla="*/ 0 w 1415925"/>
                <a:gd name="connsiteY0" fmla="*/ 131394 h 467176"/>
                <a:gd name="connsiteX1" fmla="*/ 189763 w 1415925"/>
                <a:gd name="connsiteY1" fmla="*/ 350382 h 467176"/>
                <a:gd name="connsiteX2" fmla="*/ 656872 w 1415925"/>
                <a:gd name="connsiteY2" fmla="*/ 408779 h 467176"/>
                <a:gd name="connsiteX3" fmla="*/ 1415925 w 1415925"/>
                <a:gd name="connsiteY3" fmla="*/ 0 h 467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15925" h="467176">
                  <a:moveTo>
                    <a:pt x="0" y="131394"/>
                  </a:moveTo>
                  <a:cubicBezTo>
                    <a:pt x="40142" y="217772"/>
                    <a:pt x="80284" y="304151"/>
                    <a:pt x="189763" y="350382"/>
                  </a:cubicBezTo>
                  <a:cubicBezTo>
                    <a:pt x="299242" y="396613"/>
                    <a:pt x="452512" y="467176"/>
                    <a:pt x="656872" y="408779"/>
                  </a:cubicBezTo>
                  <a:cubicBezTo>
                    <a:pt x="861232" y="350382"/>
                    <a:pt x="1415925" y="0"/>
                    <a:pt x="1415925" y="0"/>
                  </a:cubicBezTo>
                </a:path>
              </a:pathLst>
            </a:custGeom>
            <a:grp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ngsana New" charset="0"/>
              </a:endParaRPr>
            </a:p>
          </p:txBody>
        </p:sp>
      </p:grpSp>
      <p:cxnSp>
        <p:nvCxnSpPr>
          <p:cNvPr id="41" name="Straight Connector 40"/>
          <p:cNvCxnSpPr/>
          <p:nvPr/>
        </p:nvCxnSpPr>
        <p:spPr bwMode="auto">
          <a:xfrm rot="16200000" flipV="1">
            <a:off x="2663119" y="2635841"/>
            <a:ext cx="2657681" cy="13865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42" name="Straight Connector 41"/>
          <p:cNvCxnSpPr/>
          <p:nvPr/>
        </p:nvCxnSpPr>
        <p:spPr bwMode="auto">
          <a:xfrm flipV="1">
            <a:off x="4070876" y="4029394"/>
            <a:ext cx="3286095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629789" name="Rectangle 29"/>
          <p:cNvSpPr>
            <a:spLocks noChangeArrowheads="1"/>
          </p:cNvSpPr>
          <p:nvPr/>
        </p:nvSpPr>
        <p:spPr bwMode="auto">
          <a:xfrm>
            <a:off x="6457192" y="1454150"/>
            <a:ext cx="2846388" cy="1625600"/>
          </a:xfrm>
          <a:prstGeom prst="rect">
            <a:avLst/>
          </a:prstGeom>
          <a:solidFill>
            <a:srgbClr val="DAEDD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pPr>
              <a:buFontTx/>
              <a:buChar char="•"/>
            </a:pPr>
            <a:r>
              <a:rPr lang="en-US" sz="2000" i="1">
                <a:solidFill>
                  <a:schemeClr val="tx1"/>
                </a:solidFill>
                <a:latin typeface="Century Gothic" charset="0"/>
                <a:ea typeface="Lucida Grande" charset="0"/>
                <a:cs typeface="Lucida Grande" charset="0"/>
              </a:rPr>
              <a:t>The pink areas are revealed prefer to </a:t>
            </a:r>
            <a:r>
              <a:rPr lang="en-US" sz="2000" i="1">
                <a:solidFill>
                  <a:schemeClr val="tx1"/>
                </a:solidFill>
                <a:latin typeface="Century Gothic" charset="0"/>
              </a:rPr>
              <a:t>A while the yellow areas are revealed less prefer to A.</a:t>
            </a:r>
            <a:endParaRPr lang="en-US" sz="2000" i="1" baseline="-25000">
              <a:solidFill>
                <a:schemeClr val="tx1"/>
              </a:solidFill>
              <a:latin typeface="Century Gothic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29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 animBg="1"/>
      <p:bldP spid="39941" grpId="0" animBg="1"/>
      <p:bldP spid="629789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Revealed Preference</a:t>
            </a:r>
          </a:p>
        </p:txBody>
      </p:sp>
      <p:sp>
        <p:nvSpPr>
          <p:cNvPr id="501765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/>
              <a:t>As you continue to change the budget line, individuals can tell you which basket they prefer to others.</a:t>
            </a:r>
          </a:p>
          <a:p>
            <a:pPr eaLnBrk="1" hangingPunct="1"/>
            <a:r>
              <a:rPr lang="en-US"/>
              <a:t>The more the individuals reveal, the more you can discern about their preferences</a:t>
            </a:r>
          </a:p>
          <a:p>
            <a:pPr eaLnBrk="1" hangingPunct="1"/>
            <a:r>
              <a:rPr lang="en-US"/>
              <a:t>Eventually you can map out an indifference curve</a:t>
            </a:r>
          </a:p>
        </p:txBody>
      </p:sp>
      <p:sp>
        <p:nvSpPr>
          <p:cNvPr id="4198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60965EF-8819-B243-B4CD-35DC0D507C8D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65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Revealed preferences and the construction of an IC</a:t>
            </a:r>
          </a:p>
        </p:txBody>
      </p:sp>
      <p:sp>
        <p:nvSpPr>
          <p:cNvPr id="44034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D3FCAD69-7E85-024E-B28D-3463842ECAA3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630788" name="Rectangle 4"/>
          <p:cNvSpPr>
            <a:spLocks noChangeArrowheads="1"/>
          </p:cNvSpPr>
          <p:nvPr/>
        </p:nvSpPr>
        <p:spPr bwMode="auto">
          <a:xfrm>
            <a:off x="6092825" y="3062288"/>
            <a:ext cx="1881188" cy="1846262"/>
          </a:xfrm>
          <a:prstGeom prst="rect">
            <a:avLst/>
          </a:prstGeom>
          <a:gradFill>
            <a:gsLst>
              <a:gs pos="0">
                <a:srgbClr val="FCC6FF"/>
              </a:gs>
              <a:gs pos="33000">
                <a:srgbClr val="FCC6FF"/>
              </a:gs>
              <a:gs pos="62000">
                <a:srgbClr val="FCC6FF"/>
              </a:gs>
              <a:gs pos="100000">
                <a:schemeClr val="bg1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30789" name="Rectangle 5"/>
          <p:cNvSpPr>
            <a:spLocks noChangeArrowheads="1"/>
          </p:cNvSpPr>
          <p:nvPr/>
        </p:nvSpPr>
        <p:spPr bwMode="auto">
          <a:xfrm>
            <a:off x="3629025" y="1985963"/>
            <a:ext cx="1465263" cy="1076325"/>
          </a:xfrm>
          <a:prstGeom prst="rect">
            <a:avLst/>
          </a:prstGeom>
          <a:gradFill>
            <a:gsLst>
              <a:gs pos="0">
                <a:srgbClr val="FCC6FF"/>
              </a:gs>
              <a:gs pos="33000">
                <a:srgbClr val="FCC6FF"/>
              </a:gs>
              <a:gs pos="62000">
                <a:srgbClr val="FCC6FF"/>
              </a:gs>
              <a:gs pos="100000">
                <a:schemeClr val="bg1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30790" name="Rectangle 6"/>
          <p:cNvSpPr>
            <a:spLocks noChangeArrowheads="1"/>
          </p:cNvSpPr>
          <p:nvPr/>
        </p:nvSpPr>
        <p:spPr bwMode="auto">
          <a:xfrm>
            <a:off x="3998913" y="2312988"/>
            <a:ext cx="2332037" cy="1687512"/>
          </a:xfrm>
          <a:prstGeom prst="rect">
            <a:avLst/>
          </a:prstGeom>
          <a:gradFill>
            <a:gsLst>
              <a:gs pos="0">
                <a:srgbClr val="FCC6FF"/>
              </a:gs>
              <a:gs pos="33000">
                <a:srgbClr val="FCC6FF"/>
              </a:gs>
              <a:gs pos="62000">
                <a:srgbClr val="FCC6FF"/>
              </a:gs>
              <a:gs pos="100000">
                <a:schemeClr val="bg1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039" name="AutoShape 7"/>
          <p:cNvSpPr>
            <a:spLocks noChangeArrowheads="1"/>
          </p:cNvSpPr>
          <p:nvPr/>
        </p:nvSpPr>
        <p:spPr bwMode="auto">
          <a:xfrm>
            <a:off x="2779713" y="4283075"/>
            <a:ext cx="3600450" cy="1649413"/>
          </a:xfrm>
          <a:prstGeom prst="rtTriangle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040" name="AutoShape 8"/>
          <p:cNvSpPr>
            <a:spLocks noChangeArrowheads="1"/>
          </p:cNvSpPr>
          <p:nvPr/>
        </p:nvSpPr>
        <p:spPr bwMode="auto">
          <a:xfrm>
            <a:off x="2767013" y="2632075"/>
            <a:ext cx="2684462" cy="3314700"/>
          </a:xfrm>
          <a:prstGeom prst="rtTriangle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041" name="Line 12"/>
          <p:cNvSpPr>
            <a:spLocks noChangeShapeType="1"/>
          </p:cNvSpPr>
          <p:nvPr/>
        </p:nvSpPr>
        <p:spPr bwMode="auto">
          <a:xfrm>
            <a:off x="2797175" y="2646363"/>
            <a:ext cx="2671763" cy="3287712"/>
          </a:xfrm>
          <a:prstGeom prst="line">
            <a:avLst/>
          </a:prstGeom>
          <a:noFill/>
          <a:ln w="57150">
            <a:solidFill>
              <a:srgbClr val="D9E66D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042" name="Text Box 14"/>
          <p:cNvSpPr txBox="1">
            <a:spLocks noChangeArrowheads="1"/>
          </p:cNvSpPr>
          <p:nvPr/>
        </p:nvSpPr>
        <p:spPr bwMode="auto">
          <a:xfrm>
            <a:off x="3308350" y="3971925"/>
            <a:ext cx="1068388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6733" tIns="33366" rIns="66733" bIns="33366">
            <a:prstTxWarp prst="textNoShape">
              <a:avLst/>
            </a:prstTxWarp>
          </a:bodyPr>
          <a:lstStyle/>
          <a:p>
            <a:pPr algn="ctr" eaLnBrk="1" hangingPunct="1"/>
            <a:r>
              <a:rPr lang="en-US" altLang="ja-JP" sz="170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A</a:t>
            </a:r>
            <a:endParaRPr lang="th-TH" sz="1800" b="0">
              <a:solidFill>
                <a:schemeClr val="tx1"/>
              </a:solidFill>
              <a:ea typeface="Cordia New" charset="0"/>
              <a:cs typeface="Cordia New" charset="0"/>
            </a:endParaRPr>
          </a:p>
        </p:txBody>
      </p:sp>
      <p:sp>
        <p:nvSpPr>
          <p:cNvPr id="44043" name="Line 16"/>
          <p:cNvSpPr>
            <a:spLocks noChangeShapeType="1"/>
          </p:cNvSpPr>
          <p:nvPr/>
        </p:nvSpPr>
        <p:spPr bwMode="auto">
          <a:xfrm>
            <a:off x="2795588" y="4256088"/>
            <a:ext cx="3563937" cy="1644650"/>
          </a:xfrm>
          <a:prstGeom prst="line">
            <a:avLst/>
          </a:prstGeom>
          <a:noFill/>
          <a:ln w="57150">
            <a:solidFill>
              <a:srgbClr val="0F59EF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044" name="Oval 17"/>
          <p:cNvSpPr>
            <a:spLocks noChangeArrowheads="1"/>
          </p:cNvSpPr>
          <p:nvPr/>
        </p:nvSpPr>
        <p:spPr bwMode="auto">
          <a:xfrm flipH="1" flipV="1">
            <a:off x="5446713" y="5470525"/>
            <a:ext cx="88900" cy="84138"/>
          </a:xfrm>
          <a:prstGeom prst="ellipse">
            <a:avLst/>
          </a:prstGeom>
          <a:solidFill>
            <a:srgbClr val="000000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045" name="Text Box 18"/>
          <p:cNvSpPr txBox="1">
            <a:spLocks noChangeArrowheads="1"/>
          </p:cNvSpPr>
          <p:nvPr/>
        </p:nvSpPr>
        <p:spPr bwMode="auto">
          <a:xfrm>
            <a:off x="5253038" y="5518150"/>
            <a:ext cx="484187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6733" tIns="33366" rIns="66733" bIns="33366">
            <a:prstTxWarp prst="textNoShape">
              <a:avLst/>
            </a:prstTxWarp>
          </a:bodyPr>
          <a:lstStyle/>
          <a:p>
            <a:pPr algn="ctr" eaLnBrk="1" hangingPunct="1"/>
            <a:r>
              <a:rPr lang="en-US" altLang="ja-JP" sz="1700" b="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D</a:t>
            </a:r>
            <a:endParaRPr lang="th-TH" sz="1800" b="0">
              <a:solidFill>
                <a:schemeClr val="tx1"/>
              </a:solidFill>
              <a:ea typeface="Cordia New" charset="0"/>
              <a:cs typeface="Cordia New" charset="0"/>
            </a:endParaRPr>
          </a:p>
        </p:txBody>
      </p:sp>
      <p:sp>
        <p:nvSpPr>
          <p:cNvPr id="44046" name="Text Box 19"/>
          <p:cNvSpPr txBox="1">
            <a:spLocks noChangeArrowheads="1"/>
          </p:cNvSpPr>
          <p:nvPr/>
        </p:nvSpPr>
        <p:spPr bwMode="auto">
          <a:xfrm>
            <a:off x="2753344" y="2350423"/>
            <a:ext cx="584200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1" hangingPunct="1"/>
            <a:r>
              <a:rPr lang="en-US" altLang="ja-JP" sz="2400" b="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L</a:t>
            </a:r>
            <a:r>
              <a:rPr lang="en-US" altLang="ja-JP" sz="2400" b="0" baseline="-2500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1</a:t>
            </a:r>
            <a:endParaRPr lang="th-TH" sz="3600" b="0">
              <a:solidFill>
                <a:schemeClr val="tx1"/>
              </a:solidFill>
              <a:ea typeface="Angsana New" charset="0"/>
              <a:cs typeface="Angsana New" charset="0"/>
            </a:endParaRPr>
          </a:p>
        </p:txBody>
      </p:sp>
      <p:sp>
        <p:nvSpPr>
          <p:cNvPr id="630804" name="Line 20"/>
          <p:cNvSpPr>
            <a:spLocks noChangeShapeType="1"/>
          </p:cNvSpPr>
          <p:nvPr/>
        </p:nvSpPr>
        <p:spPr bwMode="auto">
          <a:xfrm>
            <a:off x="3111500" y="1795463"/>
            <a:ext cx="1555750" cy="4127500"/>
          </a:xfrm>
          <a:prstGeom prst="line">
            <a:avLst/>
          </a:prstGeom>
          <a:noFill/>
          <a:ln w="57150">
            <a:solidFill>
              <a:srgbClr val="D50D2B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048" name="Text Box 21"/>
          <p:cNvSpPr txBox="1">
            <a:spLocks noChangeArrowheads="1"/>
          </p:cNvSpPr>
          <p:nvPr/>
        </p:nvSpPr>
        <p:spPr bwMode="auto">
          <a:xfrm>
            <a:off x="5835650" y="5384800"/>
            <a:ext cx="582613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1" hangingPunct="1"/>
            <a:r>
              <a:rPr lang="en-US" altLang="ja-JP" sz="2400" b="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L</a:t>
            </a:r>
            <a:r>
              <a:rPr lang="en-US" altLang="ja-JP" sz="2400" b="0" baseline="-2500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2</a:t>
            </a:r>
            <a:endParaRPr lang="th-TH" sz="3600" b="0">
              <a:solidFill>
                <a:schemeClr val="tx1"/>
              </a:solidFill>
              <a:ea typeface="Angsana New" charset="0"/>
              <a:cs typeface="Angsana New" charset="0"/>
            </a:endParaRPr>
          </a:p>
        </p:txBody>
      </p:sp>
      <p:sp>
        <p:nvSpPr>
          <p:cNvPr id="44049" name="Oval 22"/>
          <p:cNvSpPr>
            <a:spLocks noChangeArrowheads="1"/>
          </p:cNvSpPr>
          <p:nvPr/>
        </p:nvSpPr>
        <p:spPr bwMode="auto">
          <a:xfrm flipH="1" flipV="1">
            <a:off x="4864100" y="5216525"/>
            <a:ext cx="103188" cy="95250"/>
          </a:xfrm>
          <a:prstGeom prst="ellipse">
            <a:avLst/>
          </a:prstGeom>
          <a:solidFill>
            <a:srgbClr val="000000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30807" name="Text Box 23"/>
          <p:cNvSpPr txBox="1">
            <a:spLocks noChangeArrowheads="1"/>
          </p:cNvSpPr>
          <p:nvPr/>
        </p:nvSpPr>
        <p:spPr bwMode="auto">
          <a:xfrm>
            <a:off x="3156879" y="1722468"/>
            <a:ext cx="58420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1" hangingPunct="1"/>
            <a:r>
              <a:rPr lang="en-US" altLang="ja-JP" sz="2400" b="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L</a:t>
            </a:r>
            <a:r>
              <a:rPr lang="en-US" altLang="ja-JP" sz="2400" b="0" baseline="-2500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3</a:t>
            </a:r>
            <a:endParaRPr lang="th-TH" sz="3600" b="0">
              <a:solidFill>
                <a:schemeClr val="tx1"/>
              </a:solidFill>
              <a:ea typeface="Angsana New" charset="0"/>
              <a:cs typeface="Angsana New" charset="0"/>
            </a:endParaRPr>
          </a:p>
        </p:txBody>
      </p:sp>
      <p:sp>
        <p:nvSpPr>
          <p:cNvPr id="630808" name="Oval 24"/>
          <p:cNvSpPr>
            <a:spLocks noChangeArrowheads="1"/>
          </p:cNvSpPr>
          <p:nvPr/>
        </p:nvSpPr>
        <p:spPr bwMode="auto">
          <a:xfrm>
            <a:off x="3575050" y="3019425"/>
            <a:ext cx="122238" cy="112713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30809" name="Line 25"/>
          <p:cNvSpPr>
            <a:spLocks noChangeShapeType="1"/>
          </p:cNvSpPr>
          <p:nvPr/>
        </p:nvSpPr>
        <p:spPr bwMode="auto">
          <a:xfrm>
            <a:off x="2724150" y="3490913"/>
            <a:ext cx="4667250" cy="1974850"/>
          </a:xfrm>
          <a:prstGeom prst="line">
            <a:avLst/>
          </a:prstGeom>
          <a:noFill/>
          <a:ln w="57150">
            <a:solidFill>
              <a:srgbClr val="993366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30810" name="Text Box 26"/>
          <p:cNvSpPr txBox="1">
            <a:spLocks noChangeArrowheads="1"/>
          </p:cNvSpPr>
          <p:nvPr/>
        </p:nvSpPr>
        <p:spPr bwMode="auto">
          <a:xfrm>
            <a:off x="3627438" y="2951163"/>
            <a:ext cx="290512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6733" tIns="33366" rIns="66733" bIns="33366">
            <a:prstTxWarp prst="textNoShape">
              <a:avLst/>
            </a:prstTxWarp>
          </a:bodyPr>
          <a:lstStyle/>
          <a:p>
            <a:pPr algn="ctr" eaLnBrk="1" hangingPunct="1"/>
            <a:r>
              <a:rPr lang="en-US" altLang="ja-JP" sz="170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E</a:t>
            </a:r>
            <a:endParaRPr lang="th-TH" sz="1800" b="0">
              <a:solidFill>
                <a:schemeClr val="tx1"/>
              </a:solidFill>
              <a:ea typeface="Cordia New" charset="0"/>
              <a:cs typeface="Cordia New" charset="0"/>
            </a:endParaRPr>
          </a:p>
        </p:txBody>
      </p:sp>
      <p:sp>
        <p:nvSpPr>
          <p:cNvPr id="630811" name="Oval 27"/>
          <p:cNvSpPr>
            <a:spLocks noChangeArrowheads="1"/>
          </p:cNvSpPr>
          <p:nvPr/>
        </p:nvSpPr>
        <p:spPr bwMode="auto">
          <a:xfrm>
            <a:off x="6029325" y="4857750"/>
            <a:ext cx="122238" cy="112713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30812" name="Text Box 28"/>
          <p:cNvSpPr txBox="1">
            <a:spLocks noChangeArrowheads="1"/>
          </p:cNvSpPr>
          <p:nvPr/>
        </p:nvSpPr>
        <p:spPr bwMode="auto">
          <a:xfrm>
            <a:off x="5640388" y="4319588"/>
            <a:ext cx="67945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6733" tIns="33366" rIns="66733" bIns="33366">
            <a:prstTxWarp prst="textNoShape">
              <a:avLst/>
            </a:prstTxWarp>
          </a:bodyPr>
          <a:lstStyle/>
          <a:p>
            <a:pPr algn="ctr" eaLnBrk="1" hangingPunct="1"/>
            <a:r>
              <a:rPr lang="en-US" altLang="ja-JP" sz="170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G</a:t>
            </a:r>
            <a:endParaRPr lang="th-TH" sz="1800" b="0">
              <a:solidFill>
                <a:schemeClr val="tx1"/>
              </a:solidFill>
              <a:ea typeface="Cordia New" charset="0"/>
              <a:cs typeface="Cordia New" charset="0"/>
            </a:endParaRPr>
          </a:p>
        </p:txBody>
      </p:sp>
      <p:sp>
        <p:nvSpPr>
          <p:cNvPr id="630813" name="Text Box 29"/>
          <p:cNvSpPr txBox="1">
            <a:spLocks noChangeArrowheads="1"/>
          </p:cNvSpPr>
          <p:nvPr/>
        </p:nvSpPr>
        <p:spPr bwMode="auto">
          <a:xfrm>
            <a:off x="7145338" y="4993341"/>
            <a:ext cx="585787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1" hangingPunct="1"/>
            <a:r>
              <a:rPr lang="en-US" altLang="ja-JP" sz="2400" b="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L</a:t>
            </a:r>
            <a:r>
              <a:rPr lang="en-US" altLang="ja-JP" sz="2400" b="0" baseline="-2500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4</a:t>
            </a:r>
            <a:endParaRPr lang="th-TH" sz="3600" b="0">
              <a:solidFill>
                <a:schemeClr val="tx1"/>
              </a:solidFill>
              <a:ea typeface="Angsana New" charset="0"/>
              <a:cs typeface="Angsana New" charset="0"/>
            </a:endParaRPr>
          </a:p>
        </p:txBody>
      </p:sp>
      <p:grpSp>
        <p:nvGrpSpPr>
          <p:cNvPr id="2" name="Group 40"/>
          <p:cNvGrpSpPr>
            <a:grpSpLocks/>
          </p:cNvGrpSpPr>
          <p:nvPr/>
        </p:nvGrpSpPr>
        <p:grpSpPr bwMode="auto">
          <a:xfrm>
            <a:off x="3009900" y="1935163"/>
            <a:ext cx="4525963" cy="3941762"/>
            <a:chOff x="1792" y="1219"/>
            <a:chExt cx="2632" cy="2483"/>
          </a:xfrm>
        </p:grpSpPr>
        <p:sp>
          <p:nvSpPr>
            <p:cNvPr id="44066" name="Freeform 30"/>
            <p:cNvSpPr>
              <a:spLocks/>
            </p:cNvSpPr>
            <p:nvPr/>
          </p:nvSpPr>
          <p:spPr bwMode="auto">
            <a:xfrm>
              <a:off x="1792" y="1219"/>
              <a:ext cx="2103" cy="2106"/>
            </a:xfrm>
            <a:custGeom>
              <a:avLst/>
              <a:gdLst>
                <a:gd name="T0" fmla="*/ 0 w 3349"/>
                <a:gd name="T1" fmla="*/ 0 h 3353"/>
                <a:gd name="T2" fmla="*/ 93 w 3349"/>
                <a:gd name="T3" fmla="*/ 323 h 3353"/>
                <a:gd name="T4" fmla="*/ 212 w 3349"/>
                <a:gd name="T5" fmla="*/ 607 h 3353"/>
                <a:gd name="T6" fmla="*/ 343 w 3349"/>
                <a:gd name="T7" fmla="*/ 832 h 3353"/>
                <a:gd name="T8" fmla="*/ 611 w 3349"/>
                <a:gd name="T9" fmla="*/ 1039 h 3353"/>
                <a:gd name="T10" fmla="*/ 1037 w 3349"/>
                <a:gd name="T11" fmla="*/ 1252 h 3353"/>
                <a:gd name="T12" fmla="*/ 1321 w 3349"/>
                <a:gd name="T13" fmla="*/ 1323 h 335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349"/>
                <a:gd name="T22" fmla="*/ 0 h 3353"/>
                <a:gd name="T23" fmla="*/ 3349 w 3349"/>
                <a:gd name="T24" fmla="*/ 3353 h 335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349" h="3353">
                  <a:moveTo>
                    <a:pt x="0" y="0"/>
                  </a:moveTo>
                  <a:cubicBezTo>
                    <a:pt x="33" y="139"/>
                    <a:pt x="146" y="563"/>
                    <a:pt x="235" y="820"/>
                  </a:cubicBezTo>
                  <a:cubicBezTo>
                    <a:pt x="324" y="1077"/>
                    <a:pt x="430" y="1325"/>
                    <a:pt x="536" y="1540"/>
                  </a:cubicBezTo>
                  <a:cubicBezTo>
                    <a:pt x="642" y="1755"/>
                    <a:pt x="702" y="1927"/>
                    <a:pt x="871" y="2109"/>
                  </a:cubicBezTo>
                  <a:cubicBezTo>
                    <a:pt x="1040" y="2291"/>
                    <a:pt x="1256" y="2456"/>
                    <a:pt x="1549" y="2633"/>
                  </a:cubicBezTo>
                  <a:cubicBezTo>
                    <a:pt x="1842" y="2810"/>
                    <a:pt x="2329" y="3053"/>
                    <a:pt x="2629" y="3173"/>
                  </a:cubicBezTo>
                  <a:cubicBezTo>
                    <a:pt x="2929" y="3293"/>
                    <a:pt x="3139" y="3323"/>
                    <a:pt x="3349" y="3353"/>
                  </a:cubicBezTo>
                </a:path>
              </a:pathLst>
            </a:custGeom>
            <a:noFill/>
            <a:ln w="38100">
              <a:solidFill>
                <a:srgbClr val="00FF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067" name="Text Box 31"/>
            <p:cNvSpPr txBox="1">
              <a:spLocks noChangeArrowheads="1"/>
            </p:cNvSpPr>
            <p:nvPr/>
          </p:nvSpPr>
          <p:spPr bwMode="auto">
            <a:xfrm>
              <a:off x="3884" y="3492"/>
              <a:ext cx="540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pPr eaLnBrk="1" hangingPunct="1"/>
              <a:r>
                <a:rPr lang="en-US" altLang="ja-JP" sz="2400" b="0">
                  <a:solidFill>
                    <a:schemeClr val="tx1"/>
                  </a:solidFill>
                  <a:ea typeface="MS Mincho" pitchFamily="49" charset="-128"/>
                  <a:cs typeface="MS Mincho" pitchFamily="49" charset="-128"/>
                </a:rPr>
                <a:t>IC</a:t>
              </a:r>
              <a:endParaRPr lang="th-TH" sz="3600" b="0">
                <a:solidFill>
                  <a:schemeClr val="tx1"/>
                </a:solidFill>
                <a:ea typeface="Angsana New" charset="0"/>
                <a:cs typeface="Angsana New" charset="0"/>
              </a:endParaRPr>
            </a:p>
          </p:txBody>
        </p:sp>
        <p:sp>
          <p:nvSpPr>
            <p:cNvPr id="44068" name="Line 32"/>
            <p:cNvSpPr>
              <a:spLocks noChangeShapeType="1"/>
            </p:cNvSpPr>
            <p:nvPr/>
          </p:nvSpPr>
          <p:spPr bwMode="auto">
            <a:xfrm flipH="1" flipV="1">
              <a:off x="3819" y="3355"/>
              <a:ext cx="113" cy="17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44058" name="Group 34"/>
          <p:cNvGrpSpPr>
            <a:grpSpLocks/>
          </p:cNvGrpSpPr>
          <p:nvPr/>
        </p:nvGrpSpPr>
        <p:grpSpPr bwMode="auto">
          <a:xfrm>
            <a:off x="1400175" y="1782763"/>
            <a:ext cx="6067425" cy="4549775"/>
            <a:chOff x="668" y="1086"/>
            <a:chExt cx="3528" cy="2866"/>
          </a:xfrm>
        </p:grpSpPr>
        <p:sp>
          <p:nvSpPr>
            <p:cNvPr id="44062" name="Line 35"/>
            <p:cNvSpPr>
              <a:spLocks noChangeShapeType="1"/>
            </p:cNvSpPr>
            <p:nvPr/>
          </p:nvSpPr>
          <p:spPr bwMode="auto">
            <a:xfrm>
              <a:off x="1469" y="1086"/>
              <a:ext cx="0" cy="263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063" name="Line 36"/>
            <p:cNvSpPr>
              <a:spLocks noChangeShapeType="1"/>
            </p:cNvSpPr>
            <p:nvPr/>
          </p:nvSpPr>
          <p:spPr bwMode="auto">
            <a:xfrm>
              <a:off x="1481" y="3718"/>
              <a:ext cx="264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064" name="Rectangle 37"/>
            <p:cNvSpPr>
              <a:spLocks noChangeArrowheads="1"/>
            </p:cNvSpPr>
            <p:nvPr/>
          </p:nvSpPr>
          <p:spPr bwMode="auto">
            <a:xfrm>
              <a:off x="2789" y="3740"/>
              <a:ext cx="1407" cy="2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r"/>
              <a:r>
                <a:rPr lang="en-US" sz="1600">
                  <a:solidFill>
                    <a:schemeClr val="tx1"/>
                  </a:solidFill>
                  <a:latin typeface="Century Gothic" charset="0"/>
                </a:rPr>
                <a:t>Food (units per month)</a:t>
              </a:r>
            </a:p>
          </p:txBody>
        </p:sp>
        <p:sp>
          <p:nvSpPr>
            <p:cNvPr id="44065" name="Rectangle 38"/>
            <p:cNvSpPr>
              <a:spLocks noChangeArrowheads="1"/>
            </p:cNvSpPr>
            <p:nvPr/>
          </p:nvSpPr>
          <p:spPr bwMode="auto">
            <a:xfrm>
              <a:off x="668" y="1130"/>
              <a:ext cx="710" cy="58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charset="0"/>
                </a:rPr>
                <a:t>Clothing</a:t>
              </a:r>
            </a:p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charset="0"/>
                </a:rPr>
                <a:t>(units per</a:t>
              </a:r>
            </a:p>
            <a:p>
              <a:pPr algn="ctr"/>
              <a:r>
                <a:rPr lang="en-US" sz="1800">
                  <a:solidFill>
                    <a:schemeClr val="tx1"/>
                  </a:solidFill>
                  <a:latin typeface="Century Gothic" charset="0"/>
                </a:rPr>
                <a:t>month)</a:t>
              </a:r>
            </a:p>
          </p:txBody>
        </p:sp>
      </p:grpSp>
      <p:sp>
        <p:nvSpPr>
          <p:cNvPr id="44059" name="Text Box 13"/>
          <p:cNvSpPr txBox="1">
            <a:spLocks noChangeArrowheads="1"/>
          </p:cNvSpPr>
          <p:nvPr/>
        </p:nvSpPr>
        <p:spPr bwMode="auto">
          <a:xfrm>
            <a:off x="4195763" y="5281613"/>
            <a:ext cx="106838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6733" tIns="33366" rIns="66733" bIns="33366">
            <a:prstTxWarp prst="textNoShape">
              <a:avLst/>
            </a:prstTxWarp>
          </a:bodyPr>
          <a:lstStyle/>
          <a:p>
            <a:pPr algn="ctr" eaLnBrk="1" hangingPunct="1"/>
            <a:r>
              <a:rPr lang="en-US" altLang="ja-JP" sz="1700">
                <a:solidFill>
                  <a:schemeClr val="tx1"/>
                </a:solidFill>
                <a:ea typeface="MS Mincho" pitchFamily="49" charset="-128"/>
                <a:cs typeface="MS Mincho" pitchFamily="49" charset="-128"/>
              </a:rPr>
              <a:t>B</a:t>
            </a:r>
            <a:endParaRPr lang="th-TH" sz="1800" b="0">
              <a:solidFill>
                <a:schemeClr val="tx1"/>
              </a:solidFill>
              <a:ea typeface="Cordia New" charset="0"/>
              <a:cs typeface="Cordia New" charset="0"/>
            </a:endParaRPr>
          </a:p>
        </p:txBody>
      </p:sp>
      <p:sp>
        <p:nvSpPr>
          <p:cNvPr id="44060" name="Oval 15"/>
          <p:cNvSpPr>
            <a:spLocks noChangeAspect="1" noChangeArrowheads="1"/>
          </p:cNvSpPr>
          <p:nvPr/>
        </p:nvSpPr>
        <p:spPr bwMode="auto">
          <a:xfrm flipH="1" flipV="1">
            <a:off x="3865563" y="3962400"/>
            <a:ext cx="119062" cy="109538"/>
          </a:xfrm>
          <a:prstGeom prst="ellipse">
            <a:avLst/>
          </a:prstGeom>
          <a:solidFill>
            <a:srgbClr val="000000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30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30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30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30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30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630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630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630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630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630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630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0788" grpId="0" animBg="1"/>
      <p:bldP spid="630789" grpId="0" animBg="1"/>
      <p:bldP spid="630790" grpId="0" animBg="1"/>
      <p:bldP spid="630804" grpId="0" animBg="1"/>
      <p:bldP spid="630807" grpId="0"/>
      <p:bldP spid="630808" grpId="0" animBg="1"/>
      <p:bldP spid="630809" grpId="0" animBg="1"/>
      <p:bldP spid="630810" grpId="0"/>
      <p:bldP spid="630811" grpId="0" animBg="1"/>
      <p:bldP spid="630812" grpId="0"/>
      <p:bldP spid="6308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dirty="0" err="1">
                <a:latin typeface="Angsana New" charset="0"/>
                <a:ea typeface="Angsana New" charset="0"/>
                <a:cs typeface="Angsana New" charset="0"/>
              </a:rPr>
              <a:t>Reveal</a:t>
            </a:r>
            <a:r>
              <a:rPr lang="th-TH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dirty="0" err="1">
                <a:latin typeface="Angsana New" charset="0"/>
                <a:ea typeface="Angsana New" charset="0"/>
                <a:cs typeface="Angsana New" charset="0"/>
              </a:rPr>
              <a:t>preference</a:t>
            </a:r>
            <a:r>
              <a:rPr lang="th-TH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dirty="0" err="1">
                <a:latin typeface="Angsana New" charset="0"/>
                <a:ea typeface="Angsana New" charset="0"/>
                <a:cs typeface="Angsana New" charset="0"/>
              </a:rPr>
              <a:t>condition</a:t>
            </a:r>
            <a:endParaRPr lang="th-TH" dirty="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46085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1BA6461C-7554-034F-A25E-CBD499B43E8F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46087" name="Line 7"/>
          <p:cNvSpPr>
            <a:spLocks noChangeShapeType="1"/>
          </p:cNvSpPr>
          <p:nvPr/>
        </p:nvSpPr>
        <p:spPr bwMode="auto">
          <a:xfrm>
            <a:off x="1430338" y="2203450"/>
            <a:ext cx="3157537" cy="382905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6088" name="Rectangle 8"/>
          <p:cNvSpPr>
            <a:spLocks noChangeArrowheads="1"/>
          </p:cNvSpPr>
          <p:nvPr/>
        </p:nvSpPr>
        <p:spPr bwMode="auto">
          <a:xfrm>
            <a:off x="1616075" y="1889125"/>
            <a:ext cx="274638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 i="1">
                <a:solidFill>
                  <a:schemeClr val="tx1"/>
                </a:solidFill>
                <a:latin typeface="Century Gothic" charset="0"/>
              </a:rPr>
              <a:t>l</a:t>
            </a:r>
            <a:endParaRPr lang="en-US" sz="2000" i="1" baseline="-25000">
              <a:solidFill>
                <a:schemeClr val="tx1"/>
              </a:solidFill>
              <a:latin typeface="Century Gothic" charset="0"/>
            </a:endParaRPr>
          </a:p>
        </p:txBody>
      </p:sp>
      <p:grpSp>
        <p:nvGrpSpPr>
          <p:cNvPr id="46091" name="Group 12"/>
          <p:cNvGrpSpPr>
            <a:grpSpLocks/>
          </p:cNvGrpSpPr>
          <p:nvPr/>
        </p:nvGrpSpPr>
        <p:grpSpPr bwMode="auto">
          <a:xfrm>
            <a:off x="3732213" y="4610100"/>
            <a:ext cx="493712" cy="538163"/>
            <a:chOff x="2676" y="2661"/>
            <a:chExt cx="287" cy="339"/>
          </a:xfrm>
        </p:grpSpPr>
        <p:sp>
          <p:nvSpPr>
            <p:cNvPr id="46107" name="Rectangle 13"/>
            <p:cNvSpPr>
              <a:spLocks noChangeArrowheads="1"/>
            </p:cNvSpPr>
            <p:nvPr/>
          </p:nvSpPr>
          <p:spPr bwMode="auto">
            <a:xfrm>
              <a:off x="2721" y="2661"/>
              <a:ext cx="242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charset="0"/>
                </a:rPr>
                <a:t>C</a:t>
              </a:r>
              <a:endParaRPr lang="en-US" sz="2000" i="1">
                <a:solidFill>
                  <a:schemeClr val="tx1"/>
                </a:solidFill>
                <a:latin typeface="Century Gothic" charset="0"/>
              </a:endParaRPr>
            </a:p>
          </p:txBody>
        </p:sp>
        <p:sp>
          <p:nvSpPr>
            <p:cNvPr id="46108" name="Oval 14"/>
            <p:cNvSpPr>
              <a:spLocks noChangeArrowheads="1"/>
            </p:cNvSpPr>
            <p:nvPr/>
          </p:nvSpPr>
          <p:spPr bwMode="auto">
            <a:xfrm>
              <a:off x="2676" y="2904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6092" name="Rectangle 16"/>
          <p:cNvSpPr>
            <a:spLocks noChangeArrowheads="1"/>
          </p:cNvSpPr>
          <p:nvPr/>
        </p:nvSpPr>
        <p:spPr bwMode="auto">
          <a:xfrm>
            <a:off x="2678113" y="3241675"/>
            <a:ext cx="365125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1"/>
                </a:solidFill>
                <a:latin typeface="Century Gothic" charset="0"/>
              </a:rPr>
              <a:t>B</a:t>
            </a:r>
            <a:endParaRPr lang="en-US" sz="2000" i="1">
              <a:solidFill>
                <a:schemeClr val="tx1"/>
              </a:solidFill>
              <a:latin typeface="Century Gothic" charset="0"/>
            </a:endParaRPr>
          </a:p>
        </p:txBody>
      </p:sp>
      <p:sp>
        <p:nvSpPr>
          <p:cNvPr id="46093" name="Line 19"/>
          <p:cNvSpPr>
            <a:spLocks noChangeShapeType="1"/>
          </p:cNvSpPr>
          <p:nvPr/>
        </p:nvSpPr>
        <p:spPr bwMode="auto">
          <a:xfrm>
            <a:off x="1398588" y="1851025"/>
            <a:ext cx="0" cy="41846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6094" name="Line 20"/>
          <p:cNvSpPr>
            <a:spLocks noChangeShapeType="1"/>
          </p:cNvSpPr>
          <p:nvPr/>
        </p:nvSpPr>
        <p:spPr bwMode="auto">
          <a:xfrm>
            <a:off x="1419225" y="6029325"/>
            <a:ext cx="3652838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6095" name="Rectangle 21"/>
          <p:cNvSpPr>
            <a:spLocks noChangeArrowheads="1"/>
          </p:cNvSpPr>
          <p:nvPr/>
        </p:nvSpPr>
        <p:spPr bwMode="auto">
          <a:xfrm>
            <a:off x="4730750" y="6064250"/>
            <a:ext cx="36512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1800">
                <a:solidFill>
                  <a:schemeClr val="tx1"/>
                </a:solidFill>
                <a:latin typeface="Century Gothic" charset="0"/>
              </a:rPr>
              <a:t>X</a:t>
            </a:r>
          </a:p>
        </p:txBody>
      </p:sp>
      <p:sp>
        <p:nvSpPr>
          <p:cNvPr id="46096" name="Rectangle 22"/>
          <p:cNvSpPr>
            <a:spLocks noChangeArrowheads="1"/>
          </p:cNvSpPr>
          <p:nvPr/>
        </p:nvSpPr>
        <p:spPr bwMode="auto">
          <a:xfrm>
            <a:off x="1047750" y="1920875"/>
            <a:ext cx="325438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>
                <a:solidFill>
                  <a:schemeClr val="tx1"/>
                </a:solidFill>
                <a:latin typeface="Century Gothic" charset="0"/>
              </a:rPr>
              <a:t>Y</a:t>
            </a:r>
          </a:p>
        </p:txBody>
      </p:sp>
      <p:sp>
        <p:nvSpPr>
          <p:cNvPr id="46097" name="Arc 26"/>
          <p:cNvSpPr>
            <a:spLocks/>
          </p:cNvSpPr>
          <p:nvPr/>
        </p:nvSpPr>
        <p:spPr bwMode="auto">
          <a:xfrm flipH="1" flipV="1">
            <a:off x="2185988" y="2465388"/>
            <a:ext cx="2251075" cy="194945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6098" name="Oval 17"/>
          <p:cNvSpPr>
            <a:spLocks noChangeArrowheads="1"/>
          </p:cNvSpPr>
          <p:nvPr/>
        </p:nvSpPr>
        <p:spPr bwMode="auto">
          <a:xfrm>
            <a:off x="2600325" y="3652838"/>
            <a:ext cx="165100" cy="152400"/>
          </a:xfrm>
          <a:prstGeom prst="ellipse">
            <a:avLst/>
          </a:prstGeom>
          <a:solidFill>
            <a:srgbClr val="969696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34559" name="Text Box 31"/>
          <p:cNvSpPr txBox="1">
            <a:spLocks noChangeArrowheads="1"/>
          </p:cNvSpPr>
          <p:nvPr/>
        </p:nvSpPr>
        <p:spPr bwMode="auto">
          <a:xfrm>
            <a:off x="3779838" y="1398025"/>
            <a:ext cx="6126162" cy="1754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92075" indent="-92075">
              <a:buFontTx/>
              <a:buChar char="•"/>
            </a:pP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If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B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is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revealed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prefer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to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any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bundle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affordable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by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the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income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 I.</a:t>
            </a:r>
          </a:p>
          <a:p>
            <a:pPr marL="92075" indent="-92075">
              <a:buFontTx/>
              <a:buChar char="•"/>
            </a:pP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We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know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that</a:t>
            </a:r>
            <a:endParaRPr lang="th-TH" sz="3600" b="0" dirty="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sp>
        <p:nvSpPr>
          <p:cNvPr id="534561" name="Text Box 33"/>
          <p:cNvSpPr txBox="1">
            <a:spLocks noChangeArrowheads="1"/>
          </p:cNvSpPr>
          <p:nvPr/>
        </p:nvSpPr>
        <p:spPr bwMode="auto">
          <a:xfrm>
            <a:off x="4234751" y="3671516"/>
            <a:ext cx="583565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92075" indent="-92075">
              <a:buFontTx/>
              <a:buChar char="•"/>
            </a:pP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Any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other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bundle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,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such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as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or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C,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is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affordable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by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income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I,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hence</a:t>
            </a:r>
            <a:endParaRPr lang="th-TH" sz="3600" b="0" dirty="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601663" y="2582863"/>
            <a:ext cx="3484562" cy="3459162"/>
            <a:chOff x="601663" y="2582863"/>
            <a:chExt cx="3484562" cy="3459162"/>
          </a:xfrm>
        </p:grpSpPr>
        <p:sp>
          <p:nvSpPr>
            <p:cNvPr id="46089" name="Line 10"/>
            <p:cNvSpPr>
              <a:spLocks noChangeShapeType="1"/>
            </p:cNvSpPr>
            <p:nvPr/>
          </p:nvSpPr>
          <p:spPr bwMode="auto">
            <a:xfrm>
              <a:off x="1416050" y="2879725"/>
              <a:ext cx="2670175" cy="3162300"/>
            </a:xfrm>
            <a:prstGeom prst="line">
              <a:avLst/>
            </a:prstGeom>
            <a:noFill/>
            <a:ln w="50800">
              <a:solidFill>
                <a:schemeClr val="accent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090" name="Rectangle 11"/>
            <p:cNvSpPr>
              <a:spLocks noChangeArrowheads="1"/>
            </p:cNvSpPr>
            <p:nvPr/>
          </p:nvSpPr>
          <p:spPr bwMode="auto">
            <a:xfrm>
              <a:off x="1444625" y="2582863"/>
              <a:ext cx="339838" cy="39754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 i="1" dirty="0">
                  <a:solidFill>
                    <a:schemeClr val="tx1"/>
                  </a:solidFill>
                  <a:latin typeface="Century Gothic" charset="0"/>
                </a:rPr>
                <a:t>l</a:t>
              </a:r>
              <a:r>
                <a:rPr lang="en-US" sz="2000" i="1" baseline="-25000" dirty="0">
                  <a:solidFill>
                    <a:schemeClr val="tx1"/>
                  </a:solidFill>
                  <a:latin typeface="Century Gothic" charset="0"/>
                </a:rPr>
                <a:t>2</a:t>
              </a:r>
            </a:p>
          </p:txBody>
        </p:sp>
        <p:graphicFrame>
          <p:nvGraphicFramePr>
            <p:cNvPr id="46084" name="Object 4"/>
            <p:cNvGraphicFramePr>
              <a:graphicFrameLocks noChangeAspect="1"/>
            </p:cNvGraphicFramePr>
            <p:nvPr/>
          </p:nvGraphicFramePr>
          <p:xfrm>
            <a:off x="601663" y="3846513"/>
            <a:ext cx="519112" cy="11366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3" imgW="215640" imgH="507960" progId="Equation.3">
                    <p:embed/>
                  </p:oleObj>
                </mc:Choice>
                <mc:Fallback>
                  <p:oleObj name="Equation" r:id="rId3" imgW="215640" imgH="507960" progId="Equation.3">
                    <p:embed/>
                    <p:pic>
                      <p:nvPicPr>
                        <p:cNvPr id="0" name="Picture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01663" y="3846513"/>
                          <a:ext cx="519112" cy="11366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6102" name="Line 36"/>
            <p:cNvSpPr>
              <a:spLocks noChangeShapeType="1"/>
            </p:cNvSpPr>
            <p:nvPr/>
          </p:nvSpPr>
          <p:spPr bwMode="auto">
            <a:xfrm flipV="1">
              <a:off x="1027113" y="3884613"/>
              <a:ext cx="1060450" cy="3841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103" name="Line 37"/>
            <p:cNvSpPr>
              <a:spLocks noChangeShapeType="1"/>
            </p:cNvSpPr>
            <p:nvPr/>
          </p:nvSpPr>
          <p:spPr bwMode="auto">
            <a:xfrm flipV="1">
              <a:off x="1055688" y="2905125"/>
              <a:ext cx="903287" cy="13493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46099" name="Group 28"/>
          <p:cNvGrpSpPr>
            <a:grpSpLocks/>
          </p:cNvGrpSpPr>
          <p:nvPr/>
        </p:nvGrpSpPr>
        <p:grpSpPr bwMode="auto">
          <a:xfrm>
            <a:off x="2948297" y="4356100"/>
            <a:ext cx="403225" cy="538163"/>
            <a:chOff x="2676" y="2661"/>
            <a:chExt cx="234" cy="339"/>
          </a:xfrm>
        </p:grpSpPr>
        <p:sp>
          <p:nvSpPr>
            <p:cNvPr id="46105" name="Rectangle 29"/>
            <p:cNvSpPr>
              <a:spLocks noChangeArrowheads="1"/>
            </p:cNvSpPr>
            <p:nvPr/>
          </p:nvSpPr>
          <p:spPr bwMode="auto">
            <a:xfrm>
              <a:off x="2721" y="2661"/>
              <a:ext cx="189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charset="0"/>
                </a:rPr>
                <a:t>T</a:t>
              </a:r>
              <a:endParaRPr lang="en-US" sz="2000" i="1">
                <a:solidFill>
                  <a:schemeClr val="tx1"/>
                </a:solidFill>
                <a:latin typeface="Century Gothic" charset="0"/>
              </a:endParaRPr>
            </a:p>
          </p:txBody>
        </p:sp>
        <p:sp>
          <p:nvSpPr>
            <p:cNvPr id="46106" name="Oval 30"/>
            <p:cNvSpPr>
              <a:spLocks noChangeArrowheads="1"/>
            </p:cNvSpPr>
            <p:nvPr/>
          </p:nvSpPr>
          <p:spPr bwMode="auto">
            <a:xfrm>
              <a:off x="2676" y="2904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5434565" y="5157329"/>
                <a:ext cx="3222036" cy="4708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P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X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B</m:t>
                        </m:r>
                      </m:sup>
                    </m:sSubSup>
                    <m:sSup>
                      <m:sSupPr>
                        <m:ctrlP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X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T</m:t>
                        </m:r>
                      </m:sup>
                    </m:sSup>
                    <m:r>
                      <a:rPr lang="en-US" b="0" i="0" smtClean="0">
                        <a:solidFill>
                          <a:schemeClr val="tx1"/>
                        </a:solidFill>
                        <a:latin typeface="Cambria Math" charset="0"/>
                        <a:ea typeface="Times New Roman" charset="0"/>
                        <a:cs typeface="Times New Roman" charset="0"/>
                      </a:rPr>
                      <m:t> +</m:t>
                    </m:r>
                    <m:sSubSup>
                      <m:sSubSupPr>
                        <m:ctrlPr>
                          <a:rPr lang="en-US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P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Y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B</m:t>
                        </m:r>
                      </m:sup>
                    </m:sSubSup>
                    <m:sSup>
                      <m:sSupPr>
                        <m:ctrlPr>
                          <a:rPr lang="en-US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Y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T</m:t>
                        </m:r>
                      </m:sup>
                    </m:sSup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charset="0"/>
                        <a:ea typeface="Times New Roman" charset="0"/>
                        <a:cs typeface="Times New Roman" charset="0"/>
                      </a:rPr>
                      <m:t>   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≤</m:t>
                    </m:r>
                  </m:oMath>
                </a14:m>
                <a:r>
                  <a:rPr lang="en-US" b="0" dirty="0">
                    <a:solidFill>
                      <a:schemeClr val="tx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   I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4565" y="5157329"/>
                <a:ext cx="3222036" cy="470898"/>
              </a:xfrm>
              <a:prstGeom prst="rect">
                <a:avLst/>
              </a:prstGeom>
              <a:blipFill rotWithShape="0">
                <a:blip r:embed="rId6"/>
                <a:stretch>
                  <a:fillRect t="-18182" r="-6427" b="-467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5434565" y="3167652"/>
                <a:ext cx="3154710" cy="4708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P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X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B</m:t>
                        </m:r>
                      </m:sup>
                    </m:sSubSup>
                    <m:sSup>
                      <m:sSupPr>
                        <m:ctrlP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X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B</m:t>
                        </m:r>
                      </m:sup>
                    </m:sSup>
                    <m:r>
                      <a:rPr lang="en-US" b="0" i="0" smtClean="0">
                        <a:solidFill>
                          <a:schemeClr val="tx1"/>
                        </a:solidFill>
                        <a:latin typeface="Cambria Math" charset="0"/>
                        <a:ea typeface="Times New Roman" charset="0"/>
                        <a:cs typeface="Times New Roman" charset="0"/>
                      </a:rPr>
                      <m:t> +</m:t>
                    </m:r>
                    <m:sSubSup>
                      <m:sSubSupPr>
                        <m:ctrlPr>
                          <a:rPr lang="en-US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P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Y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B</m:t>
                        </m:r>
                      </m:sup>
                    </m:sSubSup>
                    <m:sSup>
                      <m:sSupPr>
                        <m:ctrlPr>
                          <a:rPr lang="en-US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Y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B</m:t>
                        </m:r>
                      </m:sup>
                    </m:sSup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charset="0"/>
                        <a:ea typeface="Times New Roman" charset="0"/>
                        <a:cs typeface="Times New Roman" charset="0"/>
                      </a:rPr>
                      <m:t>  =</m:t>
                    </m:r>
                  </m:oMath>
                </a14:m>
                <a:r>
                  <a:rPr lang="en-US" b="0" dirty="0">
                    <a:solidFill>
                      <a:schemeClr val="tx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   I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4565" y="3167652"/>
                <a:ext cx="3154710" cy="470898"/>
              </a:xfrm>
              <a:prstGeom prst="rect">
                <a:avLst/>
              </a:prstGeom>
              <a:blipFill rotWithShape="0">
                <a:blip r:embed="rId7"/>
                <a:stretch>
                  <a:fillRect t="-19481" r="-6564" b="-454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4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45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45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4559" grpId="0" uiExpand="1" build="p" autoUpdateAnimBg="0"/>
      <p:bldP spid="534561" grpId="0" build="p" autoUpdateAnimBg="0"/>
      <p:bldP spid="2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ngsana New" charset="0"/>
                <a:ea typeface="Angsana New" charset="0"/>
                <a:cs typeface="Angsana New" charset="0"/>
              </a:rPr>
              <a:t>Reveal preference condition</a:t>
            </a:r>
          </a:p>
        </p:txBody>
      </p:sp>
      <p:sp>
        <p:nvSpPr>
          <p:cNvPr id="48133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3886C7E-9DBF-EE46-86FA-862B0FCB1ECB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35574" name="Text Box 22"/>
          <p:cNvSpPr txBox="1">
            <a:spLocks noChangeArrowheads="1"/>
          </p:cNvSpPr>
          <p:nvPr/>
        </p:nvSpPr>
        <p:spPr bwMode="auto">
          <a:xfrm>
            <a:off x="569913" y="3821113"/>
            <a:ext cx="9336087" cy="2793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marL="185738" indent="-185738">
              <a:lnSpc>
                <a:spcPct val="115000"/>
              </a:lnSpc>
              <a:spcBef>
                <a:spcPct val="30000"/>
              </a:spcBef>
              <a:buFontTx/>
              <a:buChar char="•"/>
            </a:pP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For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a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given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income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I,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if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a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consumer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chooses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bundle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B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,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the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expenditure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for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B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must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be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greater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than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or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equal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to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the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expenditure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for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any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other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bundle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.</a:t>
            </a:r>
          </a:p>
          <a:p>
            <a:pPr marL="185738" indent="-185738">
              <a:lnSpc>
                <a:spcPct val="115000"/>
              </a:lnSpc>
              <a:spcBef>
                <a:spcPct val="30000"/>
              </a:spcBef>
              <a:buFontTx/>
              <a:buChar char="•"/>
            </a:pP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If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the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expenditure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for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bundle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B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is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greater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than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or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equal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to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the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expenditure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for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bundle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and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the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consumer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chooses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B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,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B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must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be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preferred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to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933419" y="2037622"/>
                <a:ext cx="3222036" cy="4708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P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X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B</m:t>
                        </m:r>
                      </m:sup>
                    </m:sSubSup>
                    <m:sSup>
                      <m:sSupPr>
                        <m:ctrlP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X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T</m:t>
                        </m:r>
                      </m:sup>
                    </m:sSup>
                    <m:r>
                      <a:rPr lang="en-US" b="0" i="0" smtClean="0">
                        <a:solidFill>
                          <a:schemeClr val="tx1"/>
                        </a:solidFill>
                        <a:latin typeface="Cambria Math" charset="0"/>
                        <a:ea typeface="Times New Roman" charset="0"/>
                        <a:cs typeface="Times New Roman" charset="0"/>
                      </a:rPr>
                      <m:t> +</m:t>
                    </m:r>
                    <m:sSubSup>
                      <m:sSubSupPr>
                        <m:ctrlPr>
                          <a:rPr lang="en-US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P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Y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B</m:t>
                        </m:r>
                      </m:sup>
                    </m:sSubSup>
                    <m:sSup>
                      <m:sSupPr>
                        <m:ctrlPr>
                          <a:rPr lang="en-US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Y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T</m:t>
                        </m:r>
                      </m:sup>
                    </m:sSup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charset="0"/>
                        <a:ea typeface="Times New Roman" charset="0"/>
                        <a:cs typeface="Times New Roman" charset="0"/>
                      </a:rPr>
                      <m:t>   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≤</m:t>
                    </m:r>
                  </m:oMath>
                </a14:m>
                <a:r>
                  <a:rPr lang="en-US" b="0" dirty="0">
                    <a:solidFill>
                      <a:schemeClr val="tx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   I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3419" y="2037622"/>
                <a:ext cx="3222036" cy="470898"/>
              </a:xfrm>
              <a:prstGeom prst="rect">
                <a:avLst/>
              </a:prstGeom>
              <a:blipFill rotWithShape="0">
                <a:blip r:embed="rId3"/>
                <a:stretch>
                  <a:fillRect t="-17949" r="-6427" b="-4487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978691" y="1338857"/>
                <a:ext cx="3170740" cy="4708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P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X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B</m:t>
                        </m:r>
                      </m:sup>
                    </m:sSubSup>
                    <m:sSup>
                      <m:sSupPr>
                        <m:ctrlP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X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B</m:t>
                        </m:r>
                      </m:sup>
                    </m:sSup>
                    <m:r>
                      <a:rPr lang="en-US" b="0" i="0" smtClean="0">
                        <a:solidFill>
                          <a:schemeClr val="tx1"/>
                        </a:solidFill>
                        <a:latin typeface="Cambria Math" charset="0"/>
                        <a:ea typeface="Times New Roman" charset="0"/>
                        <a:cs typeface="Times New Roman" charset="0"/>
                      </a:rPr>
                      <m:t> +</m:t>
                    </m:r>
                    <m:sSubSup>
                      <m:sSubSupPr>
                        <m:ctrlPr>
                          <a:rPr lang="en-US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P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Y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B</m:t>
                        </m:r>
                      </m:sup>
                    </m:sSubSup>
                    <m:sSup>
                      <m:sSupPr>
                        <m:ctrlPr>
                          <a:rPr lang="en-US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Y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B</m:t>
                        </m:r>
                      </m:sup>
                    </m:sSup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charset="0"/>
                        <a:ea typeface="Times New Roman" charset="0"/>
                        <a:cs typeface="Times New Roman" charset="0"/>
                      </a:rPr>
                      <m:t>  =</m:t>
                    </m:r>
                  </m:oMath>
                </a14:m>
                <a:r>
                  <a:rPr lang="en-US" b="0" dirty="0">
                    <a:solidFill>
                      <a:schemeClr val="tx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   I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8691" y="1338857"/>
                <a:ext cx="3170740" cy="470898"/>
              </a:xfrm>
              <a:prstGeom prst="rect">
                <a:avLst/>
              </a:prstGeom>
              <a:blipFill rotWithShape="0">
                <a:blip r:embed="rId4"/>
                <a:stretch>
                  <a:fillRect t="-19481" r="-5962" b="-454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507598" y="3077524"/>
                <a:ext cx="5406224" cy="4708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P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X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B</m:t>
                        </m:r>
                      </m:sup>
                    </m:sSubSup>
                    <m:sSup>
                      <m:sSupPr>
                        <m:ctrlP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X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T</m:t>
                        </m:r>
                      </m:sup>
                    </m:sSup>
                    <m:r>
                      <a:rPr lang="en-US" b="0" i="0" smtClean="0">
                        <a:solidFill>
                          <a:schemeClr val="tx1"/>
                        </a:solidFill>
                        <a:latin typeface="Cambria Math" charset="0"/>
                        <a:ea typeface="Times New Roman" charset="0"/>
                        <a:cs typeface="Times New Roman" charset="0"/>
                      </a:rPr>
                      <m:t> +</m:t>
                    </m:r>
                    <m:sSubSup>
                      <m:sSubSupPr>
                        <m:ctrlPr>
                          <a:rPr lang="en-US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P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Y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B</m:t>
                        </m:r>
                      </m:sup>
                    </m:sSubSup>
                    <m:sSup>
                      <m:sSupPr>
                        <m:ctrlPr>
                          <a:rPr lang="en-US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Y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T</m:t>
                        </m:r>
                      </m:sup>
                    </m:sSup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charset="0"/>
                        <a:ea typeface="Times New Roman" charset="0"/>
                        <a:cs typeface="Times New Roman" charset="0"/>
                      </a:rPr>
                      <m:t>   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≤</m:t>
                    </m:r>
                  </m:oMath>
                </a14:m>
                <a:r>
                  <a:rPr lang="en-US" b="0" dirty="0">
                    <a:solidFill>
                      <a:schemeClr val="tx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P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X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B</m:t>
                        </m:r>
                      </m:sup>
                    </m:sSubSup>
                    <m:sSup>
                      <m:sSupPr>
                        <m:ctrlPr>
                          <a:rPr lang="en-US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X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B</m:t>
                        </m:r>
                      </m:sup>
                    </m:sSup>
                    <m:r>
                      <a:rPr lang="en-US" b="0">
                        <a:solidFill>
                          <a:schemeClr val="tx1"/>
                        </a:solidFill>
                        <a:latin typeface="Cambria Math" charset="0"/>
                        <a:ea typeface="Times New Roman" charset="0"/>
                        <a:cs typeface="Times New Roman" charset="0"/>
                      </a:rPr>
                      <m:t> +</m:t>
                    </m:r>
                    <m:sSubSup>
                      <m:sSubSupPr>
                        <m:ctrlPr>
                          <a:rPr lang="en-US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P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Y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B</m:t>
                        </m:r>
                      </m:sup>
                    </m:sSubSup>
                    <m:sSup>
                      <m:sSupPr>
                        <m:ctrlPr>
                          <a:rPr lang="en-US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Y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B</m:t>
                        </m:r>
                      </m:sup>
                    </m:sSup>
                    <m:r>
                      <a:rPr lang="en-US" b="0" i="1">
                        <a:solidFill>
                          <a:schemeClr val="tx1"/>
                        </a:solidFill>
                        <a:latin typeface="Cambria Math" charset="0"/>
                        <a:ea typeface="Times New Roman" charset="0"/>
                        <a:cs typeface="Times New Roman" charset="0"/>
                      </a:rPr>
                      <m:t> </m:t>
                    </m:r>
                  </m:oMath>
                </a14:m>
                <a:endParaRPr lang="en-US" b="0" dirty="0">
                  <a:solidFill>
                    <a:schemeClr val="tx1"/>
                  </a:solidFill>
                  <a:latin typeface="Times New Roman" charset="0"/>
                  <a:ea typeface="Times New Roman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7598" y="3077524"/>
                <a:ext cx="5406224" cy="470898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55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55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5574" grpId="0" build="p" autoUpdateAnimBg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ngsana New" charset="0"/>
                <a:ea typeface="Angsana New" charset="0"/>
                <a:cs typeface="Angsana New" charset="0"/>
              </a:rPr>
              <a:t>Reveal</a:t>
            </a:r>
            <a:r>
              <a:rPr lang="th-TH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dirty="0" err="1">
                <a:latin typeface="Angsana New" charset="0"/>
                <a:ea typeface="Angsana New" charset="0"/>
                <a:cs typeface="Angsana New" charset="0"/>
              </a:rPr>
              <a:t>preference</a:t>
            </a:r>
            <a:r>
              <a:rPr lang="th-TH" dirty="0"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dirty="0" err="1">
                <a:latin typeface="Angsana New" charset="0"/>
                <a:ea typeface="Angsana New" charset="0"/>
                <a:cs typeface="Angsana New" charset="0"/>
              </a:rPr>
              <a:t>condition</a:t>
            </a:r>
            <a:endParaRPr lang="th-TH" dirty="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50181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C930F54-D311-944F-AE5D-EA7D60DA87D1}" type="slidenum">
              <a:rPr lang="en-US" smtClean="0"/>
              <a:pPr/>
              <a:t>9</a:t>
            </a:fld>
            <a:endParaRPr lang="en-US"/>
          </a:p>
        </p:txBody>
      </p:sp>
      <p:grpSp>
        <p:nvGrpSpPr>
          <p:cNvPr id="2" name="Group 30"/>
          <p:cNvGrpSpPr>
            <a:grpSpLocks/>
          </p:cNvGrpSpPr>
          <p:nvPr/>
        </p:nvGrpSpPr>
        <p:grpSpPr bwMode="auto">
          <a:xfrm>
            <a:off x="601663" y="1889125"/>
            <a:ext cx="3986212" cy="4143375"/>
            <a:chOff x="350" y="1190"/>
            <a:chExt cx="2318" cy="2610"/>
          </a:xfrm>
        </p:grpSpPr>
        <p:sp>
          <p:nvSpPr>
            <p:cNvPr id="50208" name="Line 4"/>
            <p:cNvSpPr>
              <a:spLocks noChangeShapeType="1"/>
            </p:cNvSpPr>
            <p:nvPr/>
          </p:nvSpPr>
          <p:spPr bwMode="auto">
            <a:xfrm>
              <a:off x="832" y="1388"/>
              <a:ext cx="1836" cy="2412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209" name="Rectangle 5"/>
            <p:cNvSpPr>
              <a:spLocks noChangeArrowheads="1"/>
            </p:cNvSpPr>
            <p:nvPr/>
          </p:nvSpPr>
          <p:spPr bwMode="auto">
            <a:xfrm>
              <a:off x="940" y="1190"/>
              <a:ext cx="155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charset="0"/>
                </a:rPr>
                <a:t>l</a:t>
              </a:r>
              <a:endParaRPr lang="en-US" sz="2000" i="1" baseline="-25000">
                <a:solidFill>
                  <a:schemeClr val="tx1"/>
                </a:solidFill>
                <a:latin typeface="Century Gothic" charset="0"/>
              </a:endParaRPr>
            </a:p>
          </p:txBody>
        </p:sp>
        <p:graphicFrame>
          <p:nvGraphicFramePr>
            <p:cNvPr id="50180" name="Object 4"/>
            <p:cNvGraphicFramePr>
              <a:graphicFrameLocks noChangeAspect="1"/>
            </p:cNvGraphicFramePr>
            <p:nvPr/>
          </p:nvGraphicFramePr>
          <p:xfrm>
            <a:off x="350" y="2423"/>
            <a:ext cx="302" cy="7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3" imgW="215640" imgH="507960" progId="Equation.3">
                    <p:embed/>
                  </p:oleObj>
                </mc:Choice>
                <mc:Fallback>
                  <p:oleObj name="Equation" r:id="rId3" imgW="215640" imgH="507960" progId="Equation.3">
                    <p:embed/>
                    <p:pic>
                      <p:nvPicPr>
                        <p:cNvPr id="0" name="Picture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0" y="2423"/>
                          <a:ext cx="302" cy="71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0210" name="Line 23"/>
            <p:cNvSpPr>
              <a:spLocks noChangeShapeType="1"/>
            </p:cNvSpPr>
            <p:nvPr/>
          </p:nvSpPr>
          <p:spPr bwMode="auto">
            <a:xfrm flipV="1">
              <a:off x="614" y="1830"/>
              <a:ext cx="525" cy="85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0184" name="Line 12"/>
          <p:cNvSpPr>
            <a:spLocks noChangeShapeType="1"/>
          </p:cNvSpPr>
          <p:nvPr/>
        </p:nvSpPr>
        <p:spPr bwMode="auto">
          <a:xfrm>
            <a:off x="1398588" y="1851025"/>
            <a:ext cx="0" cy="41846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0185" name="Line 13"/>
          <p:cNvSpPr>
            <a:spLocks noChangeShapeType="1"/>
          </p:cNvSpPr>
          <p:nvPr/>
        </p:nvSpPr>
        <p:spPr bwMode="auto">
          <a:xfrm>
            <a:off x="1419225" y="6029325"/>
            <a:ext cx="3652838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0186" name="Rectangle 14"/>
          <p:cNvSpPr>
            <a:spLocks noChangeArrowheads="1"/>
          </p:cNvSpPr>
          <p:nvPr/>
        </p:nvSpPr>
        <p:spPr bwMode="auto">
          <a:xfrm>
            <a:off x="4724400" y="6064250"/>
            <a:ext cx="36512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r"/>
            <a:r>
              <a:rPr lang="en-US" sz="1800">
                <a:solidFill>
                  <a:schemeClr val="tx1"/>
                </a:solidFill>
                <a:latin typeface="Century Gothic" charset="0"/>
              </a:rPr>
              <a:t>X</a:t>
            </a:r>
          </a:p>
        </p:txBody>
      </p:sp>
      <p:sp>
        <p:nvSpPr>
          <p:cNvPr id="50187" name="Rectangle 15"/>
          <p:cNvSpPr>
            <a:spLocks noChangeArrowheads="1"/>
          </p:cNvSpPr>
          <p:nvPr/>
        </p:nvSpPr>
        <p:spPr bwMode="auto">
          <a:xfrm>
            <a:off x="1047750" y="1920875"/>
            <a:ext cx="325438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0">
                <a:solidFill>
                  <a:schemeClr val="tx1"/>
                </a:solidFill>
                <a:latin typeface="Century Gothic" charset="0"/>
              </a:rPr>
              <a:t>Y</a:t>
            </a:r>
          </a:p>
        </p:txBody>
      </p:sp>
      <p:sp>
        <p:nvSpPr>
          <p:cNvPr id="536592" name="Arc 16"/>
          <p:cNvSpPr>
            <a:spLocks/>
          </p:cNvSpPr>
          <p:nvPr/>
        </p:nvSpPr>
        <p:spPr bwMode="auto">
          <a:xfrm flipH="1" flipV="1">
            <a:off x="2185988" y="2465388"/>
            <a:ext cx="2251075" cy="194945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3" name="Group 37"/>
          <p:cNvGrpSpPr>
            <a:grpSpLocks/>
          </p:cNvGrpSpPr>
          <p:nvPr/>
        </p:nvGrpSpPr>
        <p:grpSpPr bwMode="auto">
          <a:xfrm>
            <a:off x="2600325" y="3241675"/>
            <a:ext cx="444500" cy="563563"/>
            <a:chOff x="1512" y="2042"/>
            <a:chExt cx="258" cy="355"/>
          </a:xfrm>
        </p:grpSpPr>
        <p:sp>
          <p:nvSpPr>
            <p:cNvPr id="50206" name="Rectangle 11"/>
            <p:cNvSpPr>
              <a:spLocks noChangeArrowheads="1"/>
            </p:cNvSpPr>
            <p:nvPr/>
          </p:nvSpPr>
          <p:spPr bwMode="auto">
            <a:xfrm>
              <a:off x="1557" y="2042"/>
              <a:ext cx="213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charset="0"/>
                </a:rPr>
                <a:t>B</a:t>
              </a:r>
              <a:endParaRPr lang="en-US" sz="2000" i="1">
                <a:solidFill>
                  <a:schemeClr val="tx1"/>
                </a:solidFill>
                <a:latin typeface="Century Gothic" charset="0"/>
              </a:endParaRPr>
            </a:p>
          </p:txBody>
        </p:sp>
        <p:sp>
          <p:nvSpPr>
            <p:cNvPr id="50207" name="Oval 17"/>
            <p:cNvSpPr>
              <a:spLocks noChangeArrowheads="1"/>
            </p:cNvSpPr>
            <p:nvPr/>
          </p:nvSpPr>
          <p:spPr bwMode="auto">
            <a:xfrm>
              <a:off x="1512" y="2301"/>
              <a:ext cx="96" cy="96"/>
            </a:xfrm>
            <a:prstGeom prst="ellipse">
              <a:avLst/>
            </a:prstGeom>
            <a:solidFill>
              <a:srgbClr val="969696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4" name="Group 35"/>
          <p:cNvGrpSpPr>
            <a:grpSpLocks/>
          </p:cNvGrpSpPr>
          <p:nvPr/>
        </p:nvGrpSpPr>
        <p:grpSpPr bwMode="auto">
          <a:xfrm>
            <a:off x="1027113" y="2582863"/>
            <a:ext cx="3059112" cy="3459162"/>
            <a:chOff x="597" y="1627"/>
            <a:chExt cx="1779" cy="2179"/>
          </a:xfrm>
        </p:grpSpPr>
        <p:sp>
          <p:nvSpPr>
            <p:cNvPr id="50203" name="Line 6"/>
            <p:cNvSpPr>
              <a:spLocks noChangeShapeType="1"/>
            </p:cNvSpPr>
            <p:nvPr/>
          </p:nvSpPr>
          <p:spPr bwMode="auto">
            <a:xfrm>
              <a:off x="823" y="1814"/>
              <a:ext cx="1553" cy="1992"/>
            </a:xfrm>
            <a:prstGeom prst="line">
              <a:avLst/>
            </a:prstGeom>
            <a:noFill/>
            <a:ln w="50800">
              <a:solidFill>
                <a:schemeClr val="accent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204" name="Rectangle 7"/>
            <p:cNvSpPr>
              <a:spLocks noChangeArrowheads="1"/>
            </p:cNvSpPr>
            <p:nvPr/>
          </p:nvSpPr>
          <p:spPr bwMode="auto">
            <a:xfrm>
              <a:off x="840" y="1627"/>
              <a:ext cx="211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accent2"/>
                  </a:solidFill>
                  <a:latin typeface="Century Gothic" charset="0"/>
                </a:rPr>
                <a:t>l</a:t>
              </a:r>
              <a:r>
                <a:rPr lang="en-US" sz="2000" baseline="-25000">
                  <a:solidFill>
                    <a:schemeClr val="accent2"/>
                  </a:solidFill>
                  <a:latin typeface="Century Gothic" charset="0"/>
                </a:rPr>
                <a:t>2</a:t>
              </a:r>
              <a:endParaRPr lang="en-US" sz="2000" i="1" baseline="-25000">
                <a:solidFill>
                  <a:schemeClr val="accent2"/>
                </a:solidFill>
                <a:latin typeface="Century Gothic" charset="0"/>
              </a:endParaRPr>
            </a:p>
          </p:txBody>
        </p:sp>
        <p:sp>
          <p:nvSpPr>
            <p:cNvPr id="50205" name="Line 22"/>
            <p:cNvSpPr>
              <a:spLocks noChangeShapeType="1"/>
            </p:cNvSpPr>
            <p:nvPr/>
          </p:nvSpPr>
          <p:spPr bwMode="auto">
            <a:xfrm flipV="1">
              <a:off x="597" y="2406"/>
              <a:ext cx="692" cy="28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2933700" y="4356100"/>
            <a:ext cx="403225" cy="538163"/>
            <a:chOff x="2676" y="2661"/>
            <a:chExt cx="234" cy="339"/>
          </a:xfrm>
        </p:grpSpPr>
        <p:sp>
          <p:nvSpPr>
            <p:cNvPr id="50201" name="Rectangle 19"/>
            <p:cNvSpPr>
              <a:spLocks noChangeArrowheads="1"/>
            </p:cNvSpPr>
            <p:nvPr/>
          </p:nvSpPr>
          <p:spPr bwMode="auto">
            <a:xfrm>
              <a:off x="2721" y="2661"/>
              <a:ext cx="189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charset="0"/>
                </a:rPr>
                <a:t>T</a:t>
              </a:r>
              <a:endParaRPr lang="en-US" sz="2000" i="1">
                <a:solidFill>
                  <a:schemeClr val="tx1"/>
                </a:solidFill>
                <a:latin typeface="Century Gothic" charset="0"/>
              </a:endParaRPr>
            </a:p>
          </p:txBody>
        </p:sp>
        <p:sp>
          <p:nvSpPr>
            <p:cNvPr id="50202" name="Oval 20"/>
            <p:cNvSpPr>
              <a:spLocks noChangeArrowheads="1"/>
            </p:cNvSpPr>
            <p:nvPr/>
          </p:nvSpPr>
          <p:spPr bwMode="auto">
            <a:xfrm>
              <a:off x="2676" y="2904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36603" name="Arc 27"/>
          <p:cNvSpPr>
            <a:spLocks/>
          </p:cNvSpPr>
          <p:nvPr/>
        </p:nvSpPr>
        <p:spPr bwMode="auto">
          <a:xfrm flipH="1" flipV="1">
            <a:off x="1733550" y="3028950"/>
            <a:ext cx="2251075" cy="194945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6" name="Group 29"/>
          <p:cNvGrpSpPr>
            <a:grpSpLocks/>
          </p:cNvGrpSpPr>
          <p:nvPr/>
        </p:nvGrpSpPr>
        <p:grpSpPr bwMode="auto">
          <a:xfrm>
            <a:off x="1384300" y="3981450"/>
            <a:ext cx="3779838" cy="1392238"/>
            <a:chOff x="845" y="2532"/>
            <a:chExt cx="2198" cy="877"/>
          </a:xfrm>
        </p:grpSpPr>
        <p:sp>
          <p:nvSpPr>
            <p:cNvPr id="50198" name="Line 24"/>
            <p:cNvSpPr>
              <a:spLocks noChangeShapeType="1"/>
            </p:cNvSpPr>
            <p:nvPr/>
          </p:nvSpPr>
          <p:spPr bwMode="auto">
            <a:xfrm>
              <a:off x="846" y="2727"/>
              <a:ext cx="1991" cy="6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aphicFrame>
          <p:nvGraphicFramePr>
            <p:cNvPr id="50179" name="Object 3"/>
            <p:cNvGraphicFramePr>
              <a:graphicFrameLocks noChangeAspect="1"/>
            </p:cNvGraphicFramePr>
            <p:nvPr/>
          </p:nvGraphicFramePr>
          <p:xfrm>
            <a:off x="2741" y="2532"/>
            <a:ext cx="302" cy="7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5" imgW="215640" imgH="507960" progId="Equation.3">
                    <p:embed/>
                  </p:oleObj>
                </mc:Choice>
                <mc:Fallback>
                  <p:oleObj name="Equation" r:id="rId5" imgW="215640" imgH="507960" progId="Equation.3">
                    <p:embed/>
                    <p:pic>
                      <p:nvPicPr>
                        <p:cNvPr id="0" name="Picture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41" y="2532"/>
                          <a:ext cx="302" cy="71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0199" name="Line 26"/>
            <p:cNvSpPr>
              <a:spLocks noChangeShapeType="1"/>
            </p:cNvSpPr>
            <p:nvPr/>
          </p:nvSpPr>
          <p:spPr bwMode="auto">
            <a:xfrm flipH="1">
              <a:off x="2550" y="2986"/>
              <a:ext cx="191" cy="34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200" name="Rectangle 28"/>
            <p:cNvSpPr>
              <a:spLocks noChangeArrowheads="1"/>
            </p:cNvSpPr>
            <p:nvPr/>
          </p:nvSpPr>
          <p:spPr bwMode="auto">
            <a:xfrm>
              <a:off x="845" y="2755"/>
              <a:ext cx="251" cy="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000">
                  <a:solidFill>
                    <a:schemeClr val="tx1"/>
                  </a:solidFill>
                  <a:latin typeface="Century Gothic" charset="0"/>
                </a:rPr>
                <a:t>l</a:t>
              </a:r>
              <a:r>
                <a:rPr lang="en-US" sz="2000" baseline="-25000">
                  <a:solidFill>
                    <a:schemeClr val="tx1"/>
                  </a:solidFill>
                  <a:latin typeface="Century Gothic" charset="0"/>
                </a:rPr>
                <a:t>T</a:t>
              </a:r>
              <a:endParaRPr lang="en-US" sz="2000" i="1" baseline="-25000">
                <a:solidFill>
                  <a:schemeClr val="tx1"/>
                </a:solidFill>
                <a:latin typeface="Century Gothic" charset="0"/>
              </a:endParaRPr>
            </a:p>
          </p:txBody>
        </p:sp>
      </p:grpSp>
      <p:sp>
        <p:nvSpPr>
          <p:cNvPr id="536612" name="Text Box 36"/>
          <p:cNvSpPr txBox="1">
            <a:spLocks noChangeArrowheads="1"/>
          </p:cNvSpPr>
          <p:nvPr/>
        </p:nvSpPr>
        <p:spPr bwMode="auto">
          <a:xfrm>
            <a:off x="3211513" y="1291411"/>
            <a:ext cx="648811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85738" indent="-185738">
              <a:spcBef>
                <a:spcPts val="0"/>
              </a:spcBef>
              <a:buFontTx/>
              <a:buChar char="•"/>
            </a:pP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In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the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base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year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,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consumer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is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facing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budget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line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I and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chooses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bundle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B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.</a:t>
            </a:r>
          </a:p>
          <a:p>
            <a:pPr marL="185738" indent="-185738">
              <a:spcBef>
                <a:spcPts val="0"/>
              </a:spcBef>
              <a:buFontTx/>
              <a:buChar char="•"/>
            </a:pP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In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the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year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,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consumer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is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facing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budget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line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I</a:t>
            </a:r>
            <a:r>
              <a:rPr lang="th-TH" sz="3600" b="0" baseline="-25000" dirty="0">
                <a:solidFill>
                  <a:schemeClr val="tx1"/>
                </a:solidFill>
                <a:latin typeface="Angsana New"/>
                <a:cs typeface="Angsana New"/>
              </a:rPr>
              <a:t>T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and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chooses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bundle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.</a:t>
            </a:r>
          </a:p>
        </p:txBody>
      </p:sp>
      <p:sp>
        <p:nvSpPr>
          <p:cNvPr id="536614" name="Text Box 38"/>
          <p:cNvSpPr txBox="1">
            <a:spLocks noChangeArrowheads="1"/>
          </p:cNvSpPr>
          <p:nvPr/>
        </p:nvSpPr>
        <p:spPr bwMode="auto">
          <a:xfrm>
            <a:off x="5566474" y="3538538"/>
            <a:ext cx="369411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85738" indent="-185738">
              <a:spcBef>
                <a:spcPts val="0"/>
              </a:spcBef>
              <a:buFontTx/>
              <a:buChar char="•"/>
            </a:pP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If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we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know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that</a:t>
            </a:r>
            <a:endParaRPr lang="th-TH" sz="3600" b="0" dirty="0">
              <a:solidFill>
                <a:schemeClr val="tx1"/>
              </a:solidFill>
              <a:latin typeface="Angsana New"/>
              <a:cs typeface="Angsana New"/>
            </a:endParaRPr>
          </a:p>
        </p:txBody>
      </p:sp>
      <p:sp>
        <p:nvSpPr>
          <p:cNvPr id="536616" name="Rectangle 40"/>
          <p:cNvSpPr>
            <a:spLocks noChangeArrowheads="1"/>
          </p:cNvSpPr>
          <p:nvPr/>
        </p:nvSpPr>
        <p:spPr bwMode="auto">
          <a:xfrm>
            <a:off x="5535613" y="5035550"/>
            <a:ext cx="4370387" cy="1754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ts val="0"/>
              </a:spcBef>
            </a:pP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B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must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be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preferred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to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or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the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consumer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is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worse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off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in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period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compared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to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 </a:t>
            </a:r>
            <a:r>
              <a:rPr lang="th-TH" sz="3600" b="0" dirty="0" err="1">
                <a:solidFill>
                  <a:schemeClr val="tx1"/>
                </a:solidFill>
                <a:latin typeface="Angsana New"/>
                <a:cs typeface="Angsana New"/>
              </a:rPr>
              <a:t>B</a:t>
            </a:r>
            <a:r>
              <a:rPr lang="th-TH" sz="3600" b="0" dirty="0">
                <a:solidFill>
                  <a:schemeClr val="tx1"/>
                </a:solidFill>
                <a:latin typeface="Angsana New"/>
                <a:cs typeface="Angsana New"/>
              </a:rPr>
              <a:t>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5289172" y="4381905"/>
                <a:ext cx="4616828" cy="38959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P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X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B</m:t>
                        </m:r>
                      </m:sup>
                    </m:sSubSup>
                    <m:sSup>
                      <m:sSupPr>
                        <m:ctrlP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X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T</m:t>
                        </m:r>
                      </m:sup>
                    </m:sSup>
                    <m:r>
                      <a:rPr lang="en-US" sz="2400" b="0" i="0" smtClean="0">
                        <a:solidFill>
                          <a:schemeClr val="tx1"/>
                        </a:solidFill>
                        <a:latin typeface="Cambria Math" charset="0"/>
                        <a:ea typeface="Times New Roman" charset="0"/>
                        <a:cs typeface="Times New Roman" charset="0"/>
                      </a:rPr>
                      <m:t> +</m:t>
                    </m:r>
                    <m:sSubSup>
                      <m:sSubSupPr>
                        <m:ctrlPr>
                          <a:rPr lang="en-US" sz="24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sz="2400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P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Y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sz="2400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B</m:t>
                        </m:r>
                      </m:sup>
                    </m:sSubSup>
                    <m:sSup>
                      <m:sSupPr>
                        <m:ctrlPr>
                          <a:rPr lang="en-US" sz="24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Y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T</m:t>
                        </m:r>
                      </m:sup>
                    </m:sSup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charset="0"/>
                        <a:ea typeface="Times New Roman" charset="0"/>
                        <a:cs typeface="Times New Roman" charset="0"/>
                      </a:rPr>
                      <m:t>   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 charset="0"/>
                        <a:ea typeface="Cambria Math" charset="0"/>
                        <a:cs typeface="Cambria Math" charset="0"/>
                      </a:rPr>
                      <m:t>≤</m:t>
                    </m:r>
                  </m:oMath>
                </a14:m>
                <a:r>
                  <a:rPr lang="en-US" sz="2400" b="0" dirty="0">
                    <a:solidFill>
                      <a:schemeClr val="tx1"/>
                    </a:solidFill>
                    <a:latin typeface="Times New Roman" charset="0"/>
                    <a:ea typeface="Times New Roman" charset="0"/>
                    <a:cs typeface="Times New Roman" charset="0"/>
                  </a:rPr>
                  <a:t>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sz="2400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P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X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sz="2400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B</m:t>
                        </m:r>
                      </m:sup>
                    </m:sSubSup>
                    <m:sSup>
                      <m:sSupPr>
                        <m:ctrlPr>
                          <a:rPr lang="en-US" sz="24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X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sz="2400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B</m:t>
                        </m:r>
                      </m:sup>
                    </m:sSup>
                    <m:r>
                      <a:rPr lang="en-US" sz="2400" b="0">
                        <a:solidFill>
                          <a:schemeClr val="tx1"/>
                        </a:solidFill>
                        <a:latin typeface="Cambria Math" charset="0"/>
                        <a:ea typeface="Times New Roman" charset="0"/>
                        <a:cs typeface="Times New Roman" charset="0"/>
                      </a:rPr>
                      <m:t> +</m:t>
                    </m:r>
                    <m:sSubSup>
                      <m:sSubSupPr>
                        <m:ctrlPr>
                          <a:rPr lang="en-US" sz="24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sz="2400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P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Y</m:t>
                        </m:r>
                      </m:sub>
                      <m:sup>
                        <m:r>
                          <m:rPr>
                            <m:sty m:val="p"/>
                          </m:rPr>
                          <a:rPr lang="en-US" sz="2400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B</m:t>
                        </m:r>
                      </m:sup>
                    </m:sSubSup>
                    <m:sSup>
                      <m:sSupPr>
                        <m:ctrlPr>
                          <a:rPr lang="en-US" sz="24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Times New Roman" charset="0"/>
                            <a:cs typeface="Times New Roman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Y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sz="2400" b="0">
                            <a:solidFill>
                              <a:schemeClr val="tx1"/>
                            </a:solidFill>
                            <a:latin typeface="Cambria Math" charset="0"/>
                            <a:ea typeface="Times New Roman" charset="0"/>
                            <a:cs typeface="Times New Roman" charset="0"/>
                          </a:rPr>
                          <m:t>B</m:t>
                        </m:r>
                      </m:sup>
                    </m:sSup>
                    <m:r>
                      <a:rPr lang="en-US" sz="2400" b="0" i="1">
                        <a:solidFill>
                          <a:schemeClr val="tx1"/>
                        </a:solidFill>
                        <a:latin typeface="Cambria Math" charset="0"/>
                        <a:ea typeface="Times New Roman" charset="0"/>
                        <a:cs typeface="Times New Roman" charset="0"/>
                      </a:rPr>
                      <m:t> </m:t>
                    </m:r>
                  </m:oMath>
                </a14:m>
                <a:endParaRPr lang="en-US" sz="2400" b="0" dirty="0">
                  <a:solidFill>
                    <a:schemeClr val="tx1"/>
                  </a:solidFill>
                  <a:latin typeface="Times New Roman" charset="0"/>
                  <a:ea typeface="Times New Roman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9172" y="4381905"/>
                <a:ext cx="4616828" cy="389594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6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66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6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66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6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6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6592" grpId="0" animBg="1"/>
      <p:bldP spid="536603" grpId="0" animBg="1"/>
      <p:bldP spid="536612" grpId="0" build="p" autoUpdateAnimBg="0"/>
      <p:bldP spid="536614" grpId="0" build="p" autoUpdateAnimBg="0"/>
      <p:bldP spid="536616" grpId="0" build="p" autoUpdateAnimBg="0" advAuto="0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35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ngsana New" charset="0"/>
                <a:ea typeface="Angsana New" charset="0"/>
                <a:cs typeface="Angsana New" charset="0"/>
              </a:rPr>
              <a:t>Reveal preference condition</a:t>
            </a:r>
          </a:p>
        </p:txBody>
      </p:sp>
      <p:sp>
        <p:nvSpPr>
          <p:cNvPr id="52231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0EC6586A-FB5C-F444-8C90-C06039A8C7B4}" type="slidenum">
              <a:rPr lang="en-US" smtClean="0"/>
              <a:pPr/>
              <a:t>10</a:t>
            </a:fld>
            <a:endParaRPr lang="en-US"/>
          </a:p>
        </p:txBody>
      </p:sp>
      <p:grpSp>
        <p:nvGrpSpPr>
          <p:cNvPr id="2" name="Group 98"/>
          <p:cNvGrpSpPr>
            <a:grpSpLocks/>
          </p:cNvGrpSpPr>
          <p:nvPr/>
        </p:nvGrpSpPr>
        <p:grpSpPr bwMode="auto">
          <a:xfrm>
            <a:off x="1077913" y="3035300"/>
            <a:ext cx="7064375" cy="2994025"/>
            <a:chOff x="627" y="1976"/>
            <a:chExt cx="4107" cy="1886"/>
          </a:xfrm>
        </p:grpSpPr>
        <p:sp>
          <p:nvSpPr>
            <p:cNvPr id="52288" name="Line 37"/>
            <p:cNvSpPr>
              <a:spLocks noChangeShapeType="1"/>
            </p:cNvSpPr>
            <p:nvPr/>
          </p:nvSpPr>
          <p:spPr bwMode="auto">
            <a:xfrm>
              <a:off x="817" y="2092"/>
              <a:ext cx="1310" cy="1502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prstDash val="dashDot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2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2289" name="Line 53"/>
            <p:cNvSpPr>
              <a:spLocks noChangeShapeType="1"/>
            </p:cNvSpPr>
            <p:nvPr/>
          </p:nvSpPr>
          <p:spPr bwMode="auto">
            <a:xfrm flipH="1">
              <a:off x="860" y="2049"/>
              <a:ext cx="674" cy="9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2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2290" name="Text Box 57"/>
            <p:cNvSpPr txBox="1">
              <a:spLocks noChangeArrowheads="1"/>
            </p:cNvSpPr>
            <p:nvPr/>
          </p:nvSpPr>
          <p:spPr bwMode="auto">
            <a:xfrm>
              <a:off x="627" y="1976"/>
              <a:ext cx="183" cy="2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4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M</a:t>
              </a:r>
              <a:r>
                <a:rPr lang="en-US" sz="2400" baseline="30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/</a:t>
              </a:r>
              <a:endPara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2291" name="Text Box 58"/>
            <p:cNvSpPr txBox="1">
              <a:spLocks noChangeArrowheads="1"/>
            </p:cNvSpPr>
            <p:nvPr/>
          </p:nvSpPr>
          <p:spPr bwMode="auto">
            <a:xfrm>
              <a:off x="2054" y="3595"/>
              <a:ext cx="183" cy="2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4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N</a:t>
              </a:r>
              <a:r>
                <a:rPr lang="en-US" sz="2400" baseline="30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/</a:t>
              </a:r>
              <a:endPara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2292" name="Line 65"/>
            <p:cNvSpPr>
              <a:spLocks noChangeShapeType="1"/>
            </p:cNvSpPr>
            <p:nvPr/>
          </p:nvSpPr>
          <p:spPr bwMode="auto">
            <a:xfrm>
              <a:off x="3314" y="2092"/>
              <a:ext cx="1308" cy="150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prstDash val="dashDot"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2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2293" name="Line 80"/>
            <p:cNvSpPr>
              <a:spLocks noChangeShapeType="1"/>
            </p:cNvSpPr>
            <p:nvPr/>
          </p:nvSpPr>
          <p:spPr bwMode="auto">
            <a:xfrm flipH="1">
              <a:off x="3354" y="2049"/>
              <a:ext cx="675" cy="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2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2294" name="Text Box 84"/>
            <p:cNvSpPr txBox="1">
              <a:spLocks noChangeArrowheads="1"/>
            </p:cNvSpPr>
            <p:nvPr/>
          </p:nvSpPr>
          <p:spPr bwMode="auto">
            <a:xfrm>
              <a:off x="3124" y="1976"/>
              <a:ext cx="181" cy="2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4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M</a:t>
              </a:r>
              <a:r>
                <a:rPr lang="en-US" sz="2400" baseline="30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/</a:t>
              </a:r>
              <a:endPara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2295" name="Text Box 85"/>
            <p:cNvSpPr txBox="1">
              <a:spLocks noChangeArrowheads="1"/>
            </p:cNvSpPr>
            <p:nvPr/>
          </p:nvSpPr>
          <p:spPr bwMode="auto">
            <a:xfrm>
              <a:off x="4551" y="3595"/>
              <a:ext cx="183" cy="2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en-US" sz="24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N</a:t>
              </a:r>
              <a:r>
                <a:rPr lang="en-US" sz="2400" baseline="30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/</a:t>
              </a:r>
              <a:endPara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3" name="Group 100"/>
          <p:cNvGrpSpPr>
            <a:grpSpLocks/>
          </p:cNvGrpSpPr>
          <p:nvPr/>
        </p:nvGrpSpPr>
        <p:grpSpPr bwMode="auto">
          <a:xfrm>
            <a:off x="5754688" y="3189288"/>
            <a:ext cx="3197225" cy="2128837"/>
            <a:chOff x="3346" y="2073"/>
            <a:chExt cx="1859" cy="1341"/>
          </a:xfrm>
        </p:grpSpPr>
        <p:sp>
          <p:nvSpPr>
            <p:cNvPr id="52284" name="Arc 35"/>
            <p:cNvSpPr>
              <a:spLocks/>
            </p:cNvSpPr>
            <p:nvPr/>
          </p:nvSpPr>
          <p:spPr bwMode="auto">
            <a:xfrm rot="-511765" flipH="1" flipV="1">
              <a:off x="3946" y="2435"/>
              <a:ext cx="724" cy="955"/>
            </a:xfrm>
            <a:custGeom>
              <a:avLst/>
              <a:gdLst>
                <a:gd name="T0" fmla="*/ 0 w 21600"/>
                <a:gd name="T1" fmla="*/ 0 h 29068"/>
                <a:gd name="T2" fmla="*/ 1 w 21600"/>
                <a:gd name="T3" fmla="*/ 1 h 29068"/>
                <a:gd name="T4" fmla="*/ 0 w 21600"/>
                <a:gd name="T5" fmla="*/ 1 h 29068"/>
                <a:gd name="T6" fmla="*/ 0 60000 65536"/>
                <a:gd name="T7" fmla="*/ 0 60000 65536"/>
                <a:gd name="T8" fmla="*/ 0 60000 65536"/>
                <a:gd name="T9" fmla="*/ 0 w 21600"/>
                <a:gd name="T10" fmla="*/ 0 h 29068"/>
                <a:gd name="T11" fmla="*/ 21600 w 21600"/>
                <a:gd name="T12" fmla="*/ 29068 h 2906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9068" fill="none" extrusionOk="0">
                  <a:moveTo>
                    <a:pt x="3664" y="0"/>
                  </a:moveTo>
                  <a:cubicBezTo>
                    <a:pt x="14027" y="1784"/>
                    <a:pt x="21600" y="10771"/>
                    <a:pt x="21600" y="21287"/>
                  </a:cubicBezTo>
                  <a:cubicBezTo>
                    <a:pt x="21600" y="23947"/>
                    <a:pt x="21108" y="26585"/>
                    <a:pt x="20149" y="29067"/>
                  </a:cubicBezTo>
                </a:path>
                <a:path w="21600" h="29068" stroke="0" extrusionOk="0">
                  <a:moveTo>
                    <a:pt x="3664" y="0"/>
                  </a:moveTo>
                  <a:cubicBezTo>
                    <a:pt x="14027" y="1784"/>
                    <a:pt x="21600" y="10771"/>
                    <a:pt x="21600" y="21287"/>
                  </a:cubicBezTo>
                  <a:cubicBezTo>
                    <a:pt x="21600" y="23947"/>
                    <a:pt x="21108" y="26585"/>
                    <a:pt x="20149" y="29067"/>
                  </a:cubicBezTo>
                  <a:lnTo>
                    <a:pt x="0" y="21287"/>
                  </a:lnTo>
                  <a:close/>
                </a:path>
              </a:pathLst>
            </a:cu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2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2285" name="Arc 64"/>
            <p:cNvSpPr>
              <a:spLocks/>
            </p:cNvSpPr>
            <p:nvPr/>
          </p:nvSpPr>
          <p:spPr bwMode="auto">
            <a:xfrm rot="717288" flipH="1" flipV="1">
              <a:off x="3346" y="2313"/>
              <a:ext cx="1859" cy="1101"/>
            </a:xfrm>
            <a:custGeom>
              <a:avLst/>
              <a:gdLst>
                <a:gd name="T0" fmla="*/ 3 w 21431"/>
                <a:gd name="T1" fmla="*/ 0 h 21229"/>
                <a:gd name="T2" fmla="*/ 14 w 21431"/>
                <a:gd name="T3" fmla="*/ 3 h 21229"/>
                <a:gd name="T4" fmla="*/ 0 w 21431"/>
                <a:gd name="T5" fmla="*/ 3 h 21229"/>
                <a:gd name="T6" fmla="*/ 0 60000 65536"/>
                <a:gd name="T7" fmla="*/ 0 60000 65536"/>
                <a:gd name="T8" fmla="*/ 0 60000 65536"/>
                <a:gd name="T9" fmla="*/ 0 w 21431"/>
                <a:gd name="T10" fmla="*/ 0 h 21229"/>
                <a:gd name="T11" fmla="*/ 21431 w 21431"/>
                <a:gd name="T12" fmla="*/ 21229 h 2122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431" h="21229" fill="none" extrusionOk="0">
                  <a:moveTo>
                    <a:pt x="3987" y="0"/>
                  </a:moveTo>
                  <a:cubicBezTo>
                    <a:pt x="13211" y="1733"/>
                    <a:pt x="20261" y="9223"/>
                    <a:pt x="21431" y="18535"/>
                  </a:cubicBezTo>
                </a:path>
                <a:path w="21431" h="21229" stroke="0" extrusionOk="0">
                  <a:moveTo>
                    <a:pt x="3987" y="0"/>
                  </a:moveTo>
                  <a:cubicBezTo>
                    <a:pt x="13211" y="1733"/>
                    <a:pt x="20261" y="9223"/>
                    <a:pt x="21431" y="18535"/>
                  </a:cubicBezTo>
                  <a:lnTo>
                    <a:pt x="0" y="21229"/>
                  </a:lnTo>
                  <a:close/>
                </a:path>
              </a:pathLst>
            </a:cu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2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2286" name="Text Box 71"/>
            <p:cNvSpPr txBox="1">
              <a:spLocks noChangeArrowheads="1"/>
            </p:cNvSpPr>
            <p:nvPr/>
          </p:nvSpPr>
          <p:spPr bwMode="auto">
            <a:xfrm>
              <a:off x="3445" y="2073"/>
              <a:ext cx="215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th-TH" sz="24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IC</a:t>
              </a:r>
              <a:r>
                <a:rPr lang="th-TH" sz="2400" baseline="-25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1</a:t>
              </a:r>
            </a:p>
          </p:txBody>
        </p:sp>
        <p:sp>
          <p:nvSpPr>
            <p:cNvPr id="52287" name="Text Box 90"/>
            <p:cNvSpPr txBox="1">
              <a:spLocks noChangeArrowheads="1"/>
            </p:cNvSpPr>
            <p:nvPr/>
          </p:nvSpPr>
          <p:spPr bwMode="auto">
            <a:xfrm>
              <a:off x="4572" y="3130"/>
              <a:ext cx="215" cy="2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th-TH" sz="24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IC</a:t>
              </a:r>
              <a:r>
                <a:rPr lang="en-US" sz="2400" baseline="-25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2</a:t>
              </a:r>
            </a:p>
          </p:txBody>
        </p:sp>
      </p:grpSp>
      <p:grpSp>
        <p:nvGrpSpPr>
          <p:cNvPr id="4" name="Group 99"/>
          <p:cNvGrpSpPr>
            <a:grpSpLocks/>
          </p:cNvGrpSpPr>
          <p:nvPr/>
        </p:nvGrpSpPr>
        <p:grpSpPr bwMode="auto">
          <a:xfrm>
            <a:off x="1493838" y="3267075"/>
            <a:ext cx="3222625" cy="2132013"/>
            <a:chOff x="869" y="2122"/>
            <a:chExt cx="1873" cy="1343"/>
          </a:xfrm>
        </p:grpSpPr>
        <p:sp>
          <p:nvSpPr>
            <p:cNvPr id="52280" name="Arc 36"/>
            <p:cNvSpPr>
              <a:spLocks/>
            </p:cNvSpPr>
            <p:nvPr/>
          </p:nvSpPr>
          <p:spPr bwMode="auto">
            <a:xfrm flipH="1" flipV="1">
              <a:off x="869" y="2316"/>
              <a:ext cx="1873" cy="1101"/>
            </a:xfrm>
            <a:custGeom>
              <a:avLst/>
              <a:gdLst>
                <a:gd name="T0" fmla="*/ 3 w 21600"/>
                <a:gd name="T1" fmla="*/ 0 h 21229"/>
                <a:gd name="T2" fmla="*/ 14 w 21600"/>
                <a:gd name="T3" fmla="*/ 3 h 21229"/>
                <a:gd name="T4" fmla="*/ 0 w 21600"/>
                <a:gd name="T5" fmla="*/ 3 h 21229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229"/>
                <a:gd name="T11" fmla="*/ 21600 w 21600"/>
                <a:gd name="T12" fmla="*/ 21229 h 2122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229" fill="none" extrusionOk="0">
                  <a:moveTo>
                    <a:pt x="3987" y="0"/>
                  </a:moveTo>
                  <a:cubicBezTo>
                    <a:pt x="14200" y="1918"/>
                    <a:pt x="21600" y="10837"/>
                    <a:pt x="21600" y="21229"/>
                  </a:cubicBezTo>
                </a:path>
                <a:path w="21600" h="21229" stroke="0" extrusionOk="0">
                  <a:moveTo>
                    <a:pt x="3987" y="0"/>
                  </a:moveTo>
                  <a:cubicBezTo>
                    <a:pt x="14200" y="1918"/>
                    <a:pt x="21600" y="10837"/>
                    <a:pt x="21600" y="21229"/>
                  </a:cubicBezTo>
                  <a:lnTo>
                    <a:pt x="0" y="21229"/>
                  </a:lnTo>
                  <a:close/>
                </a:path>
              </a:pathLst>
            </a:cu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2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2281" name="Text Box 43"/>
            <p:cNvSpPr txBox="1">
              <a:spLocks noChangeArrowheads="1"/>
            </p:cNvSpPr>
            <p:nvPr/>
          </p:nvSpPr>
          <p:spPr bwMode="auto">
            <a:xfrm>
              <a:off x="2103" y="2977"/>
              <a:ext cx="215" cy="2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th-TH" sz="24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IC</a:t>
              </a:r>
              <a:r>
                <a:rPr lang="th-TH" sz="2400" baseline="-25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1</a:t>
              </a:r>
            </a:p>
          </p:txBody>
        </p:sp>
        <p:sp>
          <p:nvSpPr>
            <p:cNvPr id="52282" name="Freeform 46"/>
            <p:cNvSpPr>
              <a:spLocks/>
            </p:cNvSpPr>
            <p:nvPr/>
          </p:nvSpPr>
          <p:spPr bwMode="auto">
            <a:xfrm rot="-501736">
              <a:off x="1007" y="2122"/>
              <a:ext cx="1071" cy="1175"/>
            </a:xfrm>
            <a:custGeom>
              <a:avLst/>
              <a:gdLst>
                <a:gd name="T0" fmla="*/ 3 w 1914"/>
                <a:gd name="T1" fmla="*/ 0 h 1908"/>
                <a:gd name="T2" fmla="*/ 12 w 1914"/>
                <a:gd name="T3" fmla="*/ 140 h 1908"/>
                <a:gd name="T4" fmla="*/ 77 w 1914"/>
                <a:gd name="T5" fmla="*/ 365 h 1908"/>
                <a:gd name="T6" fmla="*/ 308 w 1914"/>
                <a:gd name="T7" fmla="*/ 588 h 1908"/>
                <a:gd name="T8" fmla="*/ 599 w 1914"/>
                <a:gd name="T9" fmla="*/ 724 h 19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14"/>
                <a:gd name="T16" fmla="*/ 0 h 1908"/>
                <a:gd name="T17" fmla="*/ 1914 w 1914"/>
                <a:gd name="T18" fmla="*/ 1908 h 190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14" h="1908">
                  <a:moveTo>
                    <a:pt x="9" y="0"/>
                  </a:moveTo>
                  <a:cubicBezTo>
                    <a:pt x="14" y="63"/>
                    <a:pt x="0" y="210"/>
                    <a:pt x="39" y="370"/>
                  </a:cubicBezTo>
                  <a:cubicBezTo>
                    <a:pt x="78" y="530"/>
                    <a:pt x="88" y="765"/>
                    <a:pt x="246" y="962"/>
                  </a:cubicBezTo>
                  <a:cubicBezTo>
                    <a:pt x="403" y="1158"/>
                    <a:pt x="706" y="1393"/>
                    <a:pt x="984" y="1551"/>
                  </a:cubicBezTo>
                  <a:cubicBezTo>
                    <a:pt x="1262" y="1709"/>
                    <a:pt x="1720" y="1834"/>
                    <a:pt x="1914" y="1908"/>
                  </a:cubicBezTo>
                </a:path>
              </a:pathLst>
            </a:cu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2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2283" name="Text Box 63"/>
            <p:cNvSpPr txBox="1">
              <a:spLocks noChangeArrowheads="1"/>
            </p:cNvSpPr>
            <p:nvPr/>
          </p:nvSpPr>
          <p:spPr bwMode="auto">
            <a:xfrm>
              <a:off x="2372" y="3214"/>
              <a:ext cx="215" cy="2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10800" rIns="18000" bIns="10800">
              <a:prstTxWarp prst="textNoShape">
                <a:avLst/>
              </a:prstTxWarp>
            </a:bodyPr>
            <a:lstStyle/>
            <a:p>
              <a:pPr algn="just"/>
              <a:r>
                <a:rPr lang="th-TH" sz="24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IC</a:t>
              </a:r>
              <a:r>
                <a:rPr lang="en-US" sz="2400" baseline="-25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0</a:t>
              </a:r>
            </a:p>
          </p:txBody>
        </p:sp>
      </p:grpSp>
      <p:sp>
        <p:nvSpPr>
          <p:cNvPr id="52236" name="Text Box 29"/>
          <p:cNvSpPr txBox="1">
            <a:spLocks noChangeArrowheads="1"/>
          </p:cNvSpPr>
          <p:nvPr/>
        </p:nvSpPr>
        <p:spPr bwMode="auto">
          <a:xfrm>
            <a:off x="919163" y="1241204"/>
            <a:ext cx="79613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85738" indent="-185738">
              <a:spcBef>
                <a:spcPct val="50000"/>
              </a:spcBef>
              <a:buFontTx/>
              <a:buChar char="•"/>
            </a:pPr>
            <a:r>
              <a:rPr lang="th-TH" sz="3600" b="0">
                <a:solidFill>
                  <a:schemeClr val="tx1"/>
                </a:solidFill>
                <a:latin typeface="Angsana New"/>
                <a:cs typeface="Angsana New"/>
              </a:rPr>
              <a:t>However, we cannot conclude anything if</a:t>
            </a:r>
          </a:p>
        </p:txBody>
      </p:sp>
      <p:graphicFrame>
        <p:nvGraphicFramePr>
          <p:cNvPr id="52226" name="Object 2"/>
          <p:cNvGraphicFramePr>
            <a:graphicFrameLocks noChangeAspect="1"/>
          </p:cNvGraphicFramePr>
          <p:nvPr/>
        </p:nvGraphicFramePr>
        <p:xfrm>
          <a:off x="2913063" y="1966913"/>
          <a:ext cx="4554537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828800" imgH="291960" progId="Equation.3">
                  <p:embed/>
                </p:oleObj>
              </mc:Choice>
              <mc:Fallback>
                <p:oleObj name="Equation" r:id="rId3" imgW="1828800" imgH="29196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3063" y="1966913"/>
                        <a:ext cx="4554537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237" name="Text Box 38"/>
          <p:cNvSpPr txBox="1">
            <a:spLocks noChangeArrowheads="1"/>
          </p:cNvSpPr>
          <p:nvPr/>
        </p:nvSpPr>
        <p:spPr bwMode="auto">
          <a:xfrm>
            <a:off x="1125538" y="2533185"/>
            <a:ext cx="274637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Y</a:t>
            </a:r>
          </a:p>
        </p:txBody>
      </p:sp>
      <p:sp>
        <p:nvSpPr>
          <p:cNvPr id="52238" name="Line 39"/>
          <p:cNvSpPr>
            <a:spLocks noChangeShapeType="1"/>
          </p:cNvSpPr>
          <p:nvPr/>
        </p:nvSpPr>
        <p:spPr bwMode="auto">
          <a:xfrm>
            <a:off x="1435100" y="4608513"/>
            <a:ext cx="3201988" cy="9953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52239" name="Line 40"/>
          <p:cNvSpPr>
            <a:spLocks noChangeShapeType="1"/>
          </p:cNvSpPr>
          <p:nvPr/>
        </p:nvSpPr>
        <p:spPr bwMode="auto">
          <a:xfrm flipV="1">
            <a:off x="1408113" y="5613400"/>
            <a:ext cx="3446462" cy="7938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52240" name="Text Box 41"/>
          <p:cNvSpPr txBox="1">
            <a:spLocks noChangeArrowheads="1"/>
          </p:cNvSpPr>
          <p:nvPr/>
        </p:nvSpPr>
        <p:spPr bwMode="auto">
          <a:xfrm>
            <a:off x="3100388" y="5184775"/>
            <a:ext cx="27781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T</a:t>
            </a:r>
          </a:p>
        </p:txBody>
      </p:sp>
      <p:sp>
        <p:nvSpPr>
          <p:cNvPr id="52241" name="Text Box 42"/>
          <p:cNvSpPr txBox="1">
            <a:spLocks noChangeArrowheads="1"/>
          </p:cNvSpPr>
          <p:nvPr/>
        </p:nvSpPr>
        <p:spPr bwMode="auto">
          <a:xfrm>
            <a:off x="1911350" y="3897313"/>
            <a:ext cx="31115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B</a:t>
            </a:r>
          </a:p>
        </p:txBody>
      </p:sp>
      <p:sp>
        <p:nvSpPr>
          <p:cNvPr id="52242" name="Text Box 44"/>
          <p:cNvSpPr txBox="1">
            <a:spLocks noChangeArrowheads="1"/>
          </p:cNvSpPr>
          <p:nvPr/>
        </p:nvSpPr>
        <p:spPr bwMode="auto">
          <a:xfrm>
            <a:off x="4862513" y="5327650"/>
            <a:ext cx="230187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X</a:t>
            </a:r>
          </a:p>
        </p:txBody>
      </p:sp>
      <p:sp>
        <p:nvSpPr>
          <p:cNvPr id="52243" name="Line 45"/>
          <p:cNvSpPr>
            <a:spLocks noChangeShapeType="1"/>
          </p:cNvSpPr>
          <p:nvPr/>
        </p:nvSpPr>
        <p:spPr bwMode="auto">
          <a:xfrm>
            <a:off x="1400175" y="3708400"/>
            <a:ext cx="1733550" cy="19034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52244" name="Oval 47"/>
          <p:cNvSpPr>
            <a:spLocks noChangeAspect="1" noChangeArrowheads="1"/>
          </p:cNvSpPr>
          <p:nvPr/>
        </p:nvSpPr>
        <p:spPr bwMode="auto">
          <a:xfrm>
            <a:off x="3198813" y="5110163"/>
            <a:ext cx="80962" cy="82550"/>
          </a:xfrm>
          <a:prstGeom prst="ellipse">
            <a:avLst/>
          </a:prstGeom>
          <a:solidFill>
            <a:srgbClr val="C0C0C0"/>
          </a:solidFill>
          <a:ln w="1587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52245" name="Oval 48"/>
          <p:cNvSpPr>
            <a:spLocks noChangeAspect="1" noChangeArrowheads="1"/>
          </p:cNvSpPr>
          <p:nvPr/>
        </p:nvSpPr>
        <p:spPr bwMode="auto">
          <a:xfrm rot="-476608">
            <a:off x="1901825" y="4227513"/>
            <a:ext cx="82550" cy="82550"/>
          </a:xfrm>
          <a:prstGeom prst="ellipse">
            <a:avLst/>
          </a:prstGeom>
          <a:solidFill>
            <a:srgbClr val="C0C0C0"/>
          </a:solidFill>
          <a:ln w="1587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52246" name="Text Box 49"/>
          <p:cNvSpPr txBox="1">
            <a:spLocks noChangeArrowheads="1"/>
          </p:cNvSpPr>
          <p:nvPr/>
        </p:nvSpPr>
        <p:spPr bwMode="auto">
          <a:xfrm>
            <a:off x="1077913" y="3459163"/>
            <a:ext cx="314325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M</a:t>
            </a:r>
          </a:p>
        </p:txBody>
      </p:sp>
      <p:sp>
        <p:nvSpPr>
          <p:cNvPr id="52247" name="Text Box 50"/>
          <p:cNvSpPr txBox="1">
            <a:spLocks noChangeArrowheads="1"/>
          </p:cNvSpPr>
          <p:nvPr/>
        </p:nvSpPr>
        <p:spPr bwMode="auto">
          <a:xfrm>
            <a:off x="3016250" y="5593459"/>
            <a:ext cx="314325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N</a:t>
            </a:r>
          </a:p>
        </p:txBody>
      </p:sp>
      <p:sp>
        <p:nvSpPr>
          <p:cNvPr id="52248" name="Line 51"/>
          <p:cNvSpPr>
            <a:spLocks noChangeShapeType="1"/>
          </p:cNvSpPr>
          <p:nvPr/>
        </p:nvSpPr>
        <p:spPr bwMode="auto">
          <a:xfrm flipH="1" flipV="1">
            <a:off x="1390650" y="2782888"/>
            <a:ext cx="0" cy="28368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52249" name="Text Box 52"/>
          <p:cNvSpPr txBox="1">
            <a:spLocks noChangeArrowheads="1"/>
          </p:cNvSpPr>
          <p:nvPr/>
        </p:nvSpPr>
        <p:spPr bwMode="auto">
          <a:xfrm>
            <a:off x="2617788" y="2794000"/>
            <a:ext cx="398462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endParaRPr lang="th-TH" sz="2400" b="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52250" name="Line 54"/>
          <p:cNvSpPr>
            <a:spLocks noChangeShapeType="1"/>
          </p:cNvSpPr>
          <p:nvPr/>
        </p:nvSpPr>
        <p:spPr bwMode="auto">
          <a:xfrm flipH="1">
            <a:off x="4333875" y="5187950"/>
            <a:ext cx="206375" cy="30321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52251" name="Text Box 55"/>
          <p:cNvSpPr txBox="1">
            <a:spLocks noChangeArrowheads="1"/>
          </p:cNvSpPr>
          <p:nvPr/>
        </p:nvSpPr>
        <p:spPr bwMode="auto">
          <a:xfrm>
            <a:off x="4535488" y="4513263"/>
            <a:ext cx="401637" cy="81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endParaRPr lang="th-TH" sz="2400" b="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52252" name="Text Box 56"/>
          <p:cNvSpPr txBox="1">
            <a:spLocks noChangeArrowheads="1"/>
          </p:cNvSpPr>
          <p:nvPr/>
        </p:nvSpPr>
        <p:spPr bwMode="auto">
          <a:xfrm>
            <a:off x="1077913" y="5470525"/>
            <a:ext cx="314325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O</a:t>
            </a:r>
          </a:p>
        </p:txBody>
      </p:sp>
      <p:sp>
        <p:nvSpPr>
          <p:cNvPr id="52253" name="Text Box 59"/>
          <p:cNvSpPr txBox="1">
            <a:spLocks noChangeArrowheads="1"/>
          </p:cNvSpPr>
          <p:nvPr/>
        </p:nvSpPr>
        <p:spPr bwMode="auto">
          <a:xfrm>
            <a:off x="1077913" y="4443413"/>
            <a:ext cx="314325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S</a:t>
            </a:r>
          </a:p>
        </p:txBody>
      </p:sp>
      <p:sp>
        <p:nvSpPr>
          <p:cNvPr id="52254" name="Text Box 60"/>
          <p:cNvSpPr txBox="1">
            <a:spLocks noChangeArrowheads="1"/>
          </p:cNvSpPr>
          <p:nvPr/>
        </p:nvSpPr>
        <p:spPr bwMode="auto">
          <a:xfrm>
            <a:off x="4502150" y="5643563"/>
            <a:ext cx="314325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R</a:t>
            </a:r>
          </a:p>
        </p:txBody>
      </p:sp>
      <p:sp>
        <p:nvSpPr>
          <p:cNvPr id="52255" name="Line 61"/>
          <p:cNvSpPr>
            <a:spLocks noChangeShapeType="1"/>
          </p:cNvSpPr>
          <p:nvPr/>
        </p:nvSpPr>
        <p:spPr bwMode="auto">
          <a:xfrm flipH="1">
            <a:off x="1628775" y="3187700"/>
            <a:ext cx="992188" cy="7810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52256" name="Text Box 66"/>
          <p:cNvSpPr txBox="1">
            <a:spLocks noChangeArrowheads="1"/>
          </p:cNvSpPr>
          <p:nvPr/>
        </p:nvSpPr>
        <p:spPr bwMode="auto">
          <a:xfrm>
            <a:off x="5418138" y="2578008"/>
            <a:ext cx="276225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Y</a:t>
            </a:r>
          </a:p>
        </p:txBody>
      </p:sp>
      <p:sp>
        <p:nvSpPr>
          <p:cNvPr id="52257" name="Line 67"/>
          <p:cNvSpPr>
            <a:spLocks noChangeShapeType="1"/>
          </p:cNvSpPr>
          <p:nvPr/>
        </p:nvSpPr>
        <p:spPr bwMode="auto">
          <a:xfrm>
            <a:off x="5727700" y="4608513"/>
            <a:ext cx="3201988" cy="9953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52258" name="Line 68"/>
          <p:cNvSpPr>
            <a:spLocks noChangeShapeType="1"/>
          </p:cNvSpPr>
          <p:nvPr/>
        </p:nvSpPr>
        <p:spPr bwMode="auto">
          <a:xfrm flipV="1">
            <a:off x="5699125" y="5613400"/>
            <a:ext cx="3449638" cy="7938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52259" name="Text Box 69"/>
          <p:cNvSpPr txBox="1">
            <a:spLocks noChangeArrowheads="1"/>
          </p:cNvSpPr>
          <p:nvPr/>
        </p:nvSpPr>
        <p:spPr bwMode="auto">
          <a:xfrm>
            <a:off x="7462838" y="4762500"/>
            <a:ext cx="276225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T</a:t>
            </a:r>
          </a:p>
        </p:txBody>
      </p:sp>
      <p:sp>
        <p:nvSpPr>
          <p:cNvPr id="52260" name="Text Box 70"/>
          <p:cNvSpPr txBox="1">
            <a:spLocks noChangeArrowheads="1"/>
          </p:cNvSpPr>
          <p:nvPr/>
        </p:nvSpPr>
        <p:spPr bwMode="auto">
          <a:xfrm>
            <a:off x="6256338" y="3976718"/>
            <a:ext cx="314325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B</a:t>
            </a:r>
          </a:p>
        </p:txBody>
      </p:sp>
      <p:sp>
        <p:nvSpPr>
          <p:cNvPr id="52261" name="Text Box 72"/>
          <p:cNvSpPr txBox="1">
            <a:spLocks noChangeArrowheads="1"/>
          </p:cNvSpPr>
          <p:nvPr/>
        </p:nvSpPr>
        <p:spPr bwMode="auto">
          <a:xfrm>
            <a:off x="9156700" y="5327650"/>
            <a:ext cx="230188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X</a:t>
            </a:r>
          </a:p>
        </p:txBody>
      </p:sp>
      <p:sp>
        <p:nvSpPr>
          <p:cNvPr id="52262" name="Line 73"/>
          <p:cNvSpPr>
            <a:spLocks noChangeShapeType="1"/>
          </p:cNvSpPr>
          <p:nvPr/>
        </p:nvSpPr>
        <p:spPr bwMode="auto">
          <a:xfrm>
            <a:off x="5691188" y="3708400"/>
            <a:ext cx="1736725" cy="190341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52263" name="Oval 74"/>
          <p:cNvSpPr>
            <a:spLocks noChangeAspect="1" noChangeArrowheads="1"/>
          </p:cNvSpPr>
          <p:nvPr/>
        </p:nvSpPr>
        <p:spPr bwMode="auto">
          <a:xfrm>
            <a:off x="7489825" y="5110163"/>
            <a:ext cx="82550" cy="82550"/>
          </a:xfrm>
          <a:prstGeom prst="ellipse">
            <a:avLst/>
          </a:prstGeom>
          <a:solidFill>
            <a:srgbClr val="C0C0C0"/>
          </a:solidFill>
          <a:ln w="1587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52264" name="Oval 75"/>
          <p:cNvSpPr>
            <a:spLocks noChangeAspect="1" noChangeArrowheads="1"/>
          </p:cNvSpPr>
          <p:nvPr/>
        </p:nvSpPr>
        <p:spPr bwMode="auto">
          <a:xfrm rot="-476608">
            <a:off x="6276975" y="4341813"/>
            <a:ext cx="80963" cy="82550"/>
          </a:xfrm>
          <a:prstGeom prst="ellipse">
            <a:avLst/>
          </a:prstGeom>
          <a:solidFill>
            <a:srgbClr val="C0C0C0"/>
          </a:solidFill>
          <a:ln w="1587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52265" name="Text Box 76"/>
          <p:cNvSpPr txBox="1">
            <a:spLocks noChangeArrowheads="1"/>
          </p:cNvSpPr>
          <p:nvPr/>
        </p:nvSpPr>
        <p:spPr bwMode="auto">
          <a:xfrm>
            <a:off x="5372100" y="3459163"/>
            <a:ext cx="31115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M</a:t>
            </a:r>
          </a:p>
        </p:txBody>
      </p:sp>
      <p:sp>
        <p:nvSpPr>
          <p:cNvPr id="52266" name="Text Box 77"/>
          <p:cNvSpPr txBox="1">
            <a:spLocks noChangeArrowheads="1"/>
          </p:cNvSpPr>
          <p:nvPr/>
        </p:nvSpPr>
        <p:spPr bwMode="auto">
          <a:xfrm>
            <a:off x="7308850" y="5605985"/>
            <a:ext cx="314325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N</a:t>
            </a:r>
          </a:p>
        </p:txBody>
      </p:sp>
      <p:sp>
        <p:nvSpPr>
          <p:cNvPr id="52267" name="Line 78"/>
          <p:cNvSpPr>
            <a:spLocks noChangeShapeType="1"/>
          </p:cNvSpPr>
          <p:nvPr/>
        </p:nvSpPr>
        <p:spPr bwMode="auto">
          <a:xfrm flipH="1" flipV="1">
            <a:off x="5681663" y="2782888"/>
            <a:ext cx="0" cy="2836862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52268" name="Text Box 79"/>
          <p:cNvSpPr txBox="1">
            <a:spLocks noChangeArrowheads="1"/>
          </p:cNvSpPr>
          <p:nvPr/>
        </p:nvSpPr>
        <p:spPr bwMode="auto">
          <a:xfrm>
            <a:off x="6910388" y="2794000"/>
            <a:ext cx="398462" cy="81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endParaRPr lang="th-TH" sz="2400" b="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52269" name="Line 81"/>
          <p:cNvSpPr>
            <a:spLocks noChangeShapeType="1"/>
          </p:cNvSpPr>
          <p:nvPr/>
        </p:nvSpPr>
        <p:spPr bwMode="auto">
          <a:xfrm flipH="1">
            <a:off x="8626475" y="5187950"/>
            <a:ext cx="206375" cy="30321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52270" name="Text Box 82"/>
          <p:cNvSpPr txBox="1">
            <a:spLocks noChangeArrowheads="1"/>
          </p:cNvSpPr>
          <p:nvPr/>
        </p:nvSpPr>
        <p:spPr bwMode="auto">
          <a:xfrm>
            <a:off x="8829675" y="4513263"/>
            <a:ext cx="398463" cy="81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endParaRPr lang="th-TH" sz="2400" b="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52271" name="Text Box 83"/>
          <p:cNvSpPr txBox="1">
            <a:spLocks noChangeArrowheads="1"/>
          </p:cNvSpPr>
          <p:nvPr/>
        </p:nvSpPr>
        <p:spPr bwMode="auto">
          <a:xfrm>
            <a:off x="5372100" y="5470525"/>
            <a:ext cx="31115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O</a:t>
            </a:r>
          </a:p>
        </p:txBody>
      </p:sp>
      <p:sp>
        <p:nvSpPr>
          <p:cNvPr id="52272" name="Text Box 86"/>
          <p:cNvSpPr txBox="1">
            <a:spLocks noChangeArrowheads="1"/>
          </p:cNvSpPr>
          <p:nvPr/>
        </p:nvSpPr>
        <p:spPr bwMode="auto">
          <a:xfrm>
            <a:off x="5372100" y="4443413"/>
            <a:ext cx="311150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S</a:t>
            </a:r>
          </a:p>
        </p:txBody>
      </p:sp>
      <p:sp>
        <p:nvSpPr>
          <p:cNvPr id="52273" name="Text Box 87"/>
          <p:cNvSpPr txBox="1">
            <a:spLocks noChangeArrowheads="1"/>
          </p:cNvSpPr>
          <p:nvPr/>
        </p:nvSpPr>
        <p:spPr bwMode="auto">
          <a:xfrm>
            <a:off x="8794750" y="5630863"/>
            <a:ext cx="314325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en-US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R</a:t>
            </a:r>
          </a:p>
        </p:txBody>
      </p:sp>
      <p:sp>
        <p:nvSpPr>
          <p:cNvPr id="52274" name="Line 88"/>
          <p:cNvSpPr>
            <a:spLocks noChangeShapeType="1"/>
          </p:cNvSpPr>
          <p:nvPr/>
        </p:nvSpPr>
        <p:spPr bwMode="auto">
          <a:xfrm flipH="1">
            <a:off x="5802313" y="3187700"/>
            <a:ext cx="1112837" cy="6318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24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537689" name="Text Box 89"/>
          <p:cNvSpPr txBox="1">
            <a:spLocks noChangeArrowheads="1"/>
          </p:cNvSpPr>
          <p:nvPr/>
        </p:nvSpPr>
        <p:spPr bwMode="auto">
          <a:xfrm>
            <a:off x="1903413" y="2630488"/>
            <a:ext cx="239395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(A) Welfare decreases</a:t>
            </a:r>
          </a:p>
        </p:txBody>
      </p:sp>
      <p:sp>
        <p:nvSpPr>
          <p:cNvPr id="537691" name="Text Box 91"/>
          <p:cNvSpPr txBox="1">
            <a:spLocks noChangeArrowheads="1"/>
          </p:cNvSpPr>
          <p:nvPr/>
        </p:nvSpPr>
        <p:spPr bwMode="auto">
          <a:xfrm>
            <a:off x="6596063" y="2659063"/>
            <a:ext cx="2487612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prstTxWarp prst="textNoShape">
              <a:avLst/>
            </a:prstTxWarp>
          </a:bodyPr>
          <a:lstStyle/>
          <a:p>
            <a:pPr algn="just"/>
            <a:r>
              <a:rPr lang="th-TH" sz="24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(B) Welfare increases</a:t>
            </a:r>
          </a:p>
        </p:txBody>
      </p:sp>
      <p:graphicFrame>
        <p:nvGraphicFramePr>
          <p:cNvPr id="5222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3272215"/>
              </p:ext>
            </p:extLst>
          </p:nvPr>
        </p:nvGraphicFramePr>
        <p:xfrm>
          <a:off x="4592638" y="4300538"/>
          <a:ext cx="433387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215640" imgH="507960" progId="Equation.3">
                  <p:embed/>
                </p:oleObj>
              </mc:Choice>
              <mc:Fallback>
                <p:oleObj name="Equation" r:id="rId5" imgW="215640" imgH="50796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2638" y="4300538"/>
                        <a:ext cx="433387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22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6203330"/>
              </p:ext>
            </p:extLst>
          </p:nvPr>
        </p:nvGraphicFramePr>
        <p:xfrm>
          <a:off x="2605088" y="2941638"/>
          <a:ext cx="433387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215640" imgH="507960" progId="Equation.3">
                  <p:embed/>
                </p:oleObj>
              </mc:Choice>
              <mc:Fallback>
                <p:oleObj name="Equation" r:id="rId7" imgW="215640" imgH="50796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5088" y="2941638"/>
                        <a:ext cx="433387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22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8625763"/>
              </p:ext>
            </p:extLst>
          </p:nvPr>
        </p:nvGraphicFramePr>
        <p:xfrm>
          <a:off x="8821738" y="4438650"/>
          <a:ext cx="434975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215640" imgH="507960" progId="Equation.3">
                  <p:embed/>
                </p:oleObj>
              </mc:Choice>
              <mc:Fallback>
                <p:oleObj name="Equation" r:id="rId9" imgW="215640" imgH="50796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21738" y="4438650"/>
                        <a:ext cx="434975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23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4863614"/>
              </p:ext>
            </p:extLst>
          </p:nvPr>
        </p:nvGraphicFramePr>
        <p:xfrm>
          <a:off x="6891338" y="2940050"/>
          <a:ext cx="433387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215640" imgH="507960" progId="Equation.3">
                  <p:embed/>
                </p:oleObj>
              </mc:Choice>
              <mc:Fallback>
                <p:oleObj name="Equation" r:id="rId10" imgW="215640" imgH="50796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91338" y="2940050"/>
                        <a:ext cx="433387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37701" name="Text Box 101"/>
          <p:cNvSpPr txBox="1">
            <a:spLocks noChangeArrowheads="1"/>
          </p:cNvSpPr>
          <p:nvPr/>
        </p:nvSpPr>
        <p:spPr bwMode="auto">
          <a:xfrm>
            <a:off x="882650" y="5931242"/>
            <a:ext cx="866616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185738" indent="-185738">
              <a:spcBef>
                <a:spcPct val="50000"/>
              </a:spcBef>
              <a:buFontTx/>
              <a:buChar char="•"/>
            </a:pPr>
            <a:r>
              <a:rPr lang="th-TH" sz="3600" b="0">
                <a:solidFill>
                  <a:schemeClr val="tx1"/>
                </a:solidFill>
                <a:latin typeface="Angsana New"/>
                <a:cs typeface="Angsana New"/>
              </a:rPr>
              <a:t>This is because bundle T is not affordable in period B</a:t>
            </a:r>
          </a:p>
        </p:txBody>
      </p:sp>
      <p:sp>
        <p:nvSpPr>
          <p:cNvPr id="52278" name="AutoShape 10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9345613" y="6019800"/>
            <a:ext cx="300037" cy="252413"/>
          </a:xfrm>
          <a:prstGeom prst="actionButtonBlank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76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7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7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7689" grpId="0" build="p" autoUpdateAnimBg="0"/>
      <p:bldP spid="537691" grpId="0" build="p" autoUpdateAnimBg="0"/>
      <p:bldP spid="537701" grpId="0" build="p" autoUpdateAnimBg="0"/>
    </p:bldLst>
  </p:timing>
</p:sld>
</file>

<file path=ppt/theme/theme1.xml><?xml version="1.0" encoding="utf-8"?>
<a:theme xmlns:a="http://schemas.openxmlformats.org/drawingml/2006/main" name="1_Default Design">
  <a:themeElements>
    <a:clrScheme name="Custom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Default Design">
      <a:majorFont>
        <a:latin typeface="Angsana New"/>
        <a:ea typeface=""/>
        <a:cs typeface=""/>
      </a:majorFont>
      <a:minorFont>
        <a:latin typeface="Angsana N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C:\Documents and Settings\Marie\Application Data\Microsoft\Templates\Pindyck.pot</Template>
  <TotalTime>10148</TotalTime>
  <Words>577</Words>
  <Application>Microsoft Office PowerPoint</Application>
  <PresentationFormat>A4 Paper (210x297 mm)</PresentationFormat>
  <Paragraphs>126</Paragraphs>
  <Slides>10</Slides>
  <Notes>10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Angsana New</vt:lpstr>
      <vt:lpstr>Arial</vt:lpstr>
      <vt:lpstr>Cambria Math</vt:lpstr>
      <vt:lpstr>Century Gothic</vt:lpstr>
      <vt:lpstr>Times New Roman</vt:lpstr>
      <vt:lpstr>1_Default Design</vt:lpstr>
      <vt:lpstr>Equation</vt:lpstr>
      <vt:lpstr>Consumer Behavior: Advanced topics EE311</vt:lpstr>
      <vt:lpstr>Revealed Preferences</vt:lpstr>
      <vt:lpstr>Revealed Preferences – Two Budget Lines</vt:lpstr>
      <vt:lpstr>Revealed Preferences – Two Budget Lines</vt:lpstr>
      <vt:lpstr>Revealed Preference</vt:lpstr>
      <vt:lpstr>Revealed preferences and the construction of an IC</vt:lpstr>
      <vt:lpstr>Reveal preference condition</vt:lpstr>
      <vt:lpstr>Reveal preference condition</vt:lpstr>
      <vt:lpstr>Reveal preference condition</vt:lpstr>
      <vt:lpstr>Reveal preference condition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3</dc:title>
  <dc:creator>Marie Truesdell</dc:creator>
  <cp:lastModifiedBy>LENOVO</cp:lastModifiedBy>
  <cp:revision>231</cp:revision>
  <cp:lastPrinted>2008-11-13T02:52:37Z</cp:lastPrinted>
  <dcterms:created xsi:type="dcterms:W3CDTF">2016-02-05T03:30:47Z</dcterms:created>
  <dcterms:modified xsi:type="dcterms:W3CDTF">2021-02-05T03:49:32Z</dcterms:modified>
</cp:coreProperties>
</file>