
<file path=[Content_Types].xml><?xml version="1.0" encoding="utf-8"?>
<Types xmlns="http://schemas.openxmlformats.org/package/2006/content-types">
  <Default Extension="png" ContentType="image/png"/>
  <Default Extension="jpeg" ContentType="image/jpeg"/>
  <Default Extension="webp" ContentType="image/pn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9"/>
  </p:notesMasterIdLst>
  <p:handoutMasterIdLst>
    <p:handoutMasterId r:id="rId80"/>
  </p:handoutMasterIdLst>
  <p:sldIdLst>
    <p:sldId id="256" r:id="rId2"/>
    <p:sldId id="307" r:id="rId3"/>
    <p:sldId id="263" r:id="rId4"/>
    <p:sldId id="270" r:id="rId5"/>
    <p:sldId id="257" r:id="rId6"/>
    <p:sldId id="272" r:id="rId7"/>
    <p:sldId id="258" r:id="rId8"/>
    <p:sldId id="269" r:id="rId9"/>
    <p:sldId id="265" r:id="rId10"/>
    <p:sldId id="264" r:id="rId11"/>
    <p:sldId id="260" r:id="rId12"/>
    <p:sldId id="261" r:id="rId13"/>
    <p:sldId id="262" r:id="rId14"/>
    <p:sldId id="295" r:id="rId15"/>
    <p:sldId id="266" r:id="rId16"/>
    <p:sldId id="273" r:id="rId17"/>
    <p:sldId id="327" r:id="rId18"/>
    <p:sldId id="329" r:id="rId19"/>
    <p:sldId id="326" r:id="rId20"/>
    <p:sldId id="330" r:id="rId21"/>
    <p:sldId id="331" r:id="rId22"/>
    <p:sldId id="320" r:id="rId23"/>
    <p:sldId id="323" r:id="rId24"/>
    <p:sldId id="321" r:id="rId25"/>
    <p:sldId id="322" r:id="rId26"/>
    <p:sldId id="274" r:id="rId27"/>
    <p:sldId id="276" r:id="rId28"/>
    <p:sldId id="275" r:id="rId29"/>
    <p:sldId id="324" r:id="rId30"/>
    <p:sldId id="277" r:id="rId31"/>
    <p:sldId id="281" r:id="rId32"/>
    <p:sldId id="293" r:id="rId33"/>
    <p:sldId id="297" r:id="rId34"/>
    <p:sldId id="334" r:id="rId35"/>
    <p:sldId id="296" r:id="rId36"/>
    <p:sldId id="298" r:id="rId37"/>
    <p:sldId id="315" r:id="rId38"/>
    <p:sldId id="332" r:id="rId39"/>
    <p:sldId id="335" r:id="rId40"/>
    <p:sldId id="279" r:id="rId41"/>
    <p:sldId id="284" r:id="rId42"/>
    <p:sldId id="285" r:id="rId43"/>
    <p:sldId id="283" r:id="rId44"/>
    <p:sldId id="286" r:id="rId45"/>
    <p:sldId id="287" r:id="rId46"/>
    <p:sldId id="288" r:id="rId47"/>
    <p:sldId id="289" r:id="rId48"/>
    <p:sldId id="291" r:id="rId49"/>
    <p:sldId id="338" r:id="rId50"/>
    <p:sldId id="339" r:id="rId51"/>
    <p:sldId id="337" r:id="rId52"/>
    <p:sldId id="282" r:id="rId53"/>
    <p:sldId id="290" r:id="rId54"/>
    <p:sldId id="333" r:id="rId55"/>
    <p:sldId id="336" r:id="rId56"/>
    <p:sldId id="301" r:id="rId57"/>
    <p:sldId id="340" r:id="rId58"/>
    <p:sldId id="341" r:id="rId59"/>
    <p:sldId id="278" r:id="rId60"/>
    <p:sldId id="343" r:id="rId61"/>
    <p:sldId id="342" r:id="rId62"/>
    <p:sldId id="305" r:id="rId63"/>
    <p:sldId id="299" r:id="rId64"/>
    <p:sldId id="303" r:id="rId65"/>
    <p:sldId id="300" r:id="rId66"/>
    <p:sldId id="308" r:id="rId67"/>
    <p:sldId id="309" r:id="rId68"/>
    <p:sldId id="311" r:id="rId69"/>
    <p:sldId id="313" r:id="rId70"/>
    <p:sldId id="314" r:id="rId71"/>
    <p:sldId id="310" r:id="rId72"/>
    <p:sldId id="304" r:id="rId73"/>
    <p:sldId id="312" r:id="rId74"/>
    <p:sldId id="316" r:id="rId75"/>
    <p:sldId id="319" r:id="rId76"/>
    <p:sldId id="317" r:id="rId77"/>
    <p:sldId id="318" r:id="rId78"/>
  </p:sldIdLst>
  <p:sldSz cx="12192000" cy="6858000"/>
  <p:notesSz cx="6797675" cy="98742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9958" autoAdjust="0"/>
    <p:restoredTop sz="94660"/>
  </p:normalViewPr>
  <p:slideViewPr>
    <p:cSldViewPr snapToGrid="0">
      <p:cViewPr varScale="1">
        <p:scale>
          <a:sx n="65" d="100"/>
          <a:sy n="65" d="100"/>
        </p:scale>
        <p:origin x="1052" y="40"/>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5427"/>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0"/>
            <a:ext cx="2945659" cy="495427"/>
          </a:xfrm>
          <a:prstGeom prst="rect">
            <a:avLst/>
          </a:prstGeom>
        </p:spPr>
        <p:txBody>
          <a:bodyPr vert="horz" lIns="91440" tIns="45720" rIns="91440" bIns="45720" rtlCol="0"/>
          <a:lstStyle>
            <a:lvl1pPr algn="r">
              <a:defRPr sz="1200"/>
            </a:lvl1pPr>
          </a:lstStyle>
          <a:p>
            <a:fld id="{FF902C83-8D76-47D8-9EFC-42F0DF374141}" type="datetimeFigureOut">
              <a:rPr lang="en-US" smtClean="0"/>
              <a:t>11/18/2019</a:t>
            </a:fld>
            <a:endParaRPr lang="en-US"/>
          </a:p>
        </p:txBody>
      </p:sp>
      <p:sp>
        <p:nvSpPr>
          <p:cNvPr id="4" name="Footer Placeholder 3"/>
          <p:cNvSpPr>
            <a:spLocks noGrp="1"/>
          </p:cNvSpPr>
          <p:nvPr>
            <p:ph type="ftr" sz="quarter" idx="2"/>
          </p:nvPr>
        </p:nvSpPr>
        <p:spPr>
          <a:xfrm>
            <a:off x="0" y="9378824"/>
            <a:ext cx="2945659" cy="495426"/>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378824"/>
            <a:ext cx="2945659" cy="495426"/>
          </a:xfrm>
          <a:prstGeom prst="rect">
            <a:avLst/>
          </a:prstGeom>
        </p:spPr>
        <p:txBody>
          <a:bodyPr vert="horz" lIns="91440" tIns="45720" rIns="91440" bIns="45720" rtlCol="0" anchor="b"/>
          <a:lstStyle>
            <a:lvl1pPr algn="r">
              <a:defRPr sz="1200"/>
            </a:lvl1pPr>
          </a:lstStyle>
          <a:p>
            <a:fld id="{798ADA20-A389-4B1B-8B9E-D0C430F6CC6C}" type="slidenum">
              <a:rPr lang="en-US" smtClean="0"/>
              <a:t>‹#›</a:t>
            </a:fld>
            <a:endParaRPr lang="en-US"/>
          </a:p>
        </p:txBody>
      </p:sp>
    </p:spTree>
    <p:extLst>
      <p:ext uri="{BB962C8B-B14F-4D97-AF65-F5344CB8AC3E}">
        <p14:creationId xmlns:p14="http://schemas.microsoft.com/office/powerpoint/2010/main" val="35353812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53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9688" y="0"/>
            <a:ext cx="2946400" cy="495300"/>
          </a:xfrm>
          <a:prstGeom prst="rect">
            <a:avLst/>
          </a:prstGeom>
        </p:spPr>
        <p:txBody>
          <a:bodyPr vert="horz" lIns="91440" tIns="45720" rIns="91440" bIns="45720" rtlCol="0"/>
          <a:lstStyle>
            <a:lvl1pPr algn="r">
              <a:defRPr sz="1200"/>
            </a:lvl1pPr>
          </a:lstStyle>
          <a:p>
            <a:fld id="{8DAFE93E-C331-463E-AE89-C38FF12479A1}" type="datetimeFigureOut">
              <a:rPr lang="en-US" smtClean="0"/>
              <a:t>11/18/2019</a:t>
            </a:fld>
            <a:endParaRPr lang="en-US"/>
          </a:p>
        </p:txBody>
      </p:sp>
      <p:sp>
        <p:nvSpPr>
          <p:cNvPr id="4" name="Slide Image Placeholder 3"/>
          <p:cNvSpPr>
            <a:spLocks noGrp="1" noRot="1" noChangeAspect="1"/>
          </p:cNvSpPr>
          <p:nvPr>
            <p:ph type="sldImg" idx="2"/>
          </p:nvPr>
        </p:nvSpPr>
        <p:spPr>
          <a:xfrm>
            <a:off x="438150" y="1235075"/>
            <a:ext cx="5921375" cy="333216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0" y="4751388"/>
            <a:ext cx="5438775" cy="388937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378950"/>
            <a:ext cx="2946400" cy="4953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378950"/>
            <a:ext cx="2946400" cy="495300"/>
          </a:xfrm>
          <a:prstGeom prst="rect">
            <a:avLst/>
          </a:prstGeom>
        </p:spPr>
        <p:txBody>
          <a:bodyPr vert="horz" lIns="91440" tIns="45720" rIns="91440" bIns="45720" rtlCol="0" anchor="b"/>
          <a:lstStyle>
            <a:lvl1pPr algn="r">
              <a:defRPr sz="1200"/>
            </a:lvl1pPr>
          </a:lstStyle>
          <a:p>
            <a:fld id="{E3A42920-0378-4EAF-BF50-23AFACA31DDB}" type="slidenum">
              <a:rPr lang="en-US" smtClean="0"/>
              <a:t>‹#›</a:t>
            </a:fld>
            <a:endParaRPr lang="en-US"/>
          </a:p>
        </p:txBody>
      </p:sp>
    </p:spTree>
    <p:extLst>
      <p:ext uri="{BB962C8B-B14F-4D97-AF65-F5344CB8AC3E}">
        <p14:creationId xmlns:p14="http://schemas.microsoft.com/office/powerpoint/2010/main" val="29243006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A42920-0378-4EAF-BF50-23AFACA31DDB}" type="slidenum">
              <a:rPr lang="en-US" smtClean="0"/>
              <a:t>58</a:t>
            </a:fld>
            <a:endParaRPr lang="en-US"/>
          </a:p>
        </p:txBody>
      </p:sp>
    </p:spTree>
    <p:extLst>
      <p:ext uri="{BB962C8B-B14F-4D97-AF65-F5344CB8AC3E}">
        <p14:creationId xmlns:p14="http://schemas.microsoft.com/office/powerpoint/2010/main" val="494828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74009-DF95-4CC4-AF25-6E79E7F57C5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C8B119C-9BE4-4100-9D10-CD15BD7F4D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3BED80F-3010-4828-85B2-11223C298804}"/>
              </a:ext>
            </a:extLst>
          </p:cNvPr>
          <p:cNvSpPr>
            <a:spLocks noGrp="1"/>
          </p:cNvSpPr>
          <p:nvPr>
            <p:ph type="dt" sz="half" idx="10"/>
          </p:nvPr>
        </p:nvSpPr>
        <p:spPr/>
        <p:txBody>
          <a:bodyPr/>
          <a:lstStyle/>
          <a:p>
            <a:fld id="{5D8ACBE7-B1E1-43EB-8968-8FBB28DF965A}" type="datetimeFigureOut">
              <a:rPr lang="en-US" smtClean="0"/>
              <a:t>11/18/2019</a:t>
            </a:fld>
            <a:endParaRPr lang="en-US"/>
          </a:p>
        </p:txBody>
      </p:sp>
      <p:sp>
        <p:nvSpPr>
          <p:cNvPr id="5" name="Footer Placeholder 4">
            <a:extLst>
              <a:ext uri="{FF2B5EF4-FFF2-40B4-BE49-F238E27FC236}">
                <a16:creationId xmlns:a16="http://schemas.microsoft.com/office/drawing/2014/main" id="{EEDF0C4E-9616-41FF-991D-0DA2A938558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A360BD-E3B5-425B-AC92-1A8FFCDADC98}"/>
              </a:ext>
            </a:extLst>
          </p:cNvPr>
          <p:cNvSpPr>
            <a:spLocks noGrp="1"/>
          </p:cNvSpPr>
          <p:nvPr>
            <p:ph type="sldNum" sz="quarter" idx="12"/>
          </p:nvPr>
        </p:nvSpPr>
        <p:spPr/>
        <p:txBody>
          <a:bodyPr/>
          <a:lstStyle/>
          <a:p>
            <a:fld id="{0E668006-8C73-49F9-9C11-119D194FD65D}" type="slidenum">
              <a:rPr lang="en-US" smtClean="0"/>
              <a:t>‹#›</a:t>
            </a:fld>
            <a:endParaRPr lang="en-US"/>
          </a:p>
        </p:txBody>
      </p:sp>
    </p:spTree>
    <p:extLst>
      <p:ext uri="{BB962C8B-B14F-4D97-AF65-F5344CB8AC3E}">
        <p14:creationId xmlns:p14="http://schemas.microsoft.com/office/powerpoint/2010/main" val="2867250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668FC-9322-4AAA-9F83-E97D11561D3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E18FBD-4D59-4BF0-8F7A-9F6D449AFFD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69875C-BB10-40E6-9C5B-454A6FB7945F}"/>
              </a:ext>
            </a:extLst>
          </p:cNvPr>
          <p:cNvSpPr>
            <a:spLocks noGrp="1"/>
          </p:cNvSpPr>
          <p:nvPr>
            <p:ph type="dt" sz="half" idx="10"/>
          </p:nvPr>
        </p:nvSpPr>
        <p:spPr/>
        <p:txBody>
          <a:bodyPr/>
          <a:lstStyle/>
          <a:p>
            <a:fld id="{5D8ACBE7-B1E1-43EB-8968-8FBB28DF965A}" type="datetimeFigureOut">
              <a:rPr lang="en-US" smtClean="0"/>
              <a:t>11/18/2019</a:t>
            </a:fld>
            <a:endParaRPr lang="en-US"/>
          </a:p>
        </p:txBody>
      </p:sp>
      <p:sp>
        <p:nvSpPr>
          <p:cNvPr id="5" name="Footer Placeholder 4">
            <a:extLst>
              <a:ext uri="{FF2B5EF4-FFF2-40B4-BE49-F238E27FC236}">
                <a16:creationId xmlns:a16="http://schemas.microsoft.com/office/drawing/2014/main" id="{05999A8E-5396-4043-8E74-3119D69D1C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1F10F1-4470-447C-AD72-476EA8FF9C01}"/>
              </a:ext>
            </a:extLst>
          </p:cNvPr>
          <p:cNvSpPr>
            <a:spLocks noGrp="1"/>
          </p:cNvSpPr>
          <p:nvPr>
            <p:ph type="sldNum" sz="quarter" idx="12"/>
          </p:nvPr>
        </p:nvSpPr>
        <p:spPr/>
        <p:txBody>
          <a:bodyPr/>
          <a:lstStyle/>
          <a:p>
            <a:fld id="{0E668006-8C73-49F9-9C11-119D194FD65D}" type="slidenum">
              <a:rPr lang="en-US" smtClean="0"/>
              <a:t>‹#›</a:t>
            </a:fld>
            <a:endParaRPr lang="en-US"/>
          </a:p>
        </p:txBody>
      </p:sp>
    </p:spTree>
    <p:extLst>
      <p:ext uri="{BB962C8B-B14F-4D97-AF65-F5344CB8AC3E}">
        <p14:creationId xmlns:p14="http://schemas.microsoft.com/office/powerpoint/2010/main" val="27604311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A5C57-8351-4526-B38A-FA15FD800EA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E2DED4C-6D95-4893-9540-F11AEB23DEB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2535B95-0274-40E9-B4A7-05E1551CC4F0}"/>
              </a:ext>
            </a:extLst>
          </p:cNvPr>
          <p:cNvSpPr>
            <a:spLocks noGrp="1"/>
          </p:cNvSpPr>
          <p:nvPr>
            <p:ph type="dt" sz="half" idx="10"/>
          </p:nvPr>
        </p:nvSpPr>
        <p:spPr/>
        <p:txBody>
          <a:bodyPr/>
          <a:lstStyle/>
          <a:p>
            <a:fld id="{5D8ACBE7-B1E1-43EB-8968-8FBB28DF965A}" type="datetimeFigureOut">
              <a:rPr lang="en-US" smtClean="0"/>
              <a:t>11/18/2019</a:t>
            </a:fld>
            <a:endParaRPr lang="en-US"/>
          </a:p>
        </p:txBody>
      </p:sp>
      <p:sp>
        <p:nvSpPr>
          <p:cNvPr id="5" name="Footer Placeholder 4">
            <a:extLst>
              <a:ext uri="{FF2B5EF4-FFF2-40B4-BE49-F238E27FC236}">
                <a16:creationId xmlns:a16="http://schemas.microsoft.com/office/drawing/2014/main" id="{8AB4A08D-0B07-46F6-B752-C8772676E02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98872B-12AE-4517-A99D-DB6967E1F2B9}"/>
              </a:ext>
            </a:extLst>
          </p:cNvPr>
          <p:cNvSpPr>
            <a:spLocks noGrp="1"/>
          </p:cNvSpPr>
          <p:nvPr>
            <p:ph type="sldNum" sz="quarter" idx="12"/>
          </p:nvPr>
        </p:nvSpPr>
        <p:spPr/>
        <p:txBody>
          <a:bodyPr/>
          <a:lstStyle/>
          <a:p>
            <a:fld id="{0E668006-8C73-49F9-9C11-119D194FD65D}" type="slidenum">
              <a:rPr lang="en-US" smtClean="0"/>
              <a:t>‹#›</a:t>
            </a:fld>
            <a:endParaRPr lang="en-US"/>
          </a:p>
        </p:txBody>
      </p:sp>
    </p:spTree>
    <p:extLst>
      <p:ext uri="{BB962C8B-B14F-4D97-AF65-F5344CB8AC3E}">
        <p14:creationId xmlns:p14="http://schemas.microsoft.com/office/powerpoint/2010/main" val="1058388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9912A-0116-4A81-A976-6988693A158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2403FB8-035C-40B0-9090-4CEBC9D8144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B272067-6338-46A8-A308-69DC21E5C3F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871CE59-64FC-40A7-94D2-4D4BDF33ACE8}"/>
              </a:ext>
            </a:extLst>
          </p:cNvPr>
          <p:cNvSpPr>
            <a:spLocks noGrp="1"/>
          </p:cNvSpPr>
          <p:nvPr>
            <p:ph type="dt" sz="half" idx="10"/>
          </p:nvPr>
        </p:nvSpPr>
        <p:spPr/>
        <p:txBody>
          <a:bodyPr/>
          <a:lstStyle/>
          <a:p>
            <a:fld id="{5D8ACBE7-B1E1-43EB-8968-8FBB28DF965A}" type="datetimeFigureOut">
              <a:rPr lang="en-US" smtClean="0"/>
              <a:t>11/18/2019</a:t>
            </a:fld>
            <a:endParaRPr lang="en-US"/>
          </a:p>
        </p:txBody>
      </p:sp>
      <p:sp>
        <p:nvSpPr>
          <p:cNvPr id="6" name="Footer Placeholder 5">
            <a:extLst>
              <a:ext uri="{FF2B5EF4-FFF2-40B4-BE49-F238E27FC236}">
                <a16:creationId xmlns:a16="http://schemas.microsoft.com/office/drawing/2014/main" id="{6A422ACA-2F23-4808-9450-0D977FD4583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0898CD-0FB6-485A-A0B7-FF691F1BBB99}"/>
              </a:ext>
            </a:extLst>
          </p:cNvPr>
          <p:cNvSpPr>
            <a:spLocks noGrp="1"/>
          </p:cNvSpPr>
          <p:nvPr>
            <p:ph type="sldNum" sz="quarter" idx="12"/>
          </p:nvPr>
        </p:nvSpPr>
        <p:spPr/>
        <p:txBody>
          <a:bodyPr/>
          <a:lstStyle/>
          <a:p>
            <a:fld id="{0E668006-8C73-49F9-9C11-119D194FD65D}" type="slidenum">
              <a:rPr lang="en-US" smtClean="0"/>
              <a:t>‹#›</a:t>
            </a:fld>
            <a:endParaRPr lang="en-US"/>
          </a:p>
        </p:txBody>
      </p:sp>
    </p:spTree>
    <p:extLst>
      <p:ext uri="{BB962C8B-B14F-4D97-AF65-F5344CB8AC3E}">
        <p14:creationId xmlns:p14="http://schemas.microsoft.com/office/powerpoint/2010/main" val="3186853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7B616-AFCA-41BA-8024-EA79AA9D59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8CF2DC4-6ECD-44FF-964F-226D2A403D4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4E5589A-191D-452E-9151-26BF6F5099D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31D30F5-FFDB-47E3-BF61-C95FAA4F7D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C2B2C38-704F-41DD-BDA4-E7C66E3CB10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4D33361-273F-44D3-96E2-D89F93AFDE46}"/>
              </a:ext>
            </a:extLst>
          </p:cNvPr>
          <p:cNvSpPr>
            <a:spLocks noGrp="1"/>
          </p:cNvSpPr>
          <p:nvPr>
            <p:ph type="dt" sz="half" idx="10"/>
          </p:nvPr>
        </p:nvSpPr>
        <p:spPr/>
        <p:txBody>
          <a:bodyPr/>
          <a:lstStyle/>
          <a:p>
            <a:fld id="{5D8ACBE7-B1E1-43EB-8968-8FBB28DF965A}" type="datetimeFigureOut">
              <a:rPr lang="en-US" smtClean="0"/>
              <a:t>11/18/2019</a:t>
            </a:fld>
            <a:endParaRPr lang="en-US"/>
          </a:p>
        </p:txBody>
      </p:sp>
      <p:sp>
        <p:nvSpPr>
          <p:cNvPr id="8" name="Footer Placeholder 7">
            <a:extLst>
              <a:ext uri="{FF2B5EF4-FFF2-40B4-BE49-F238E27FC236}">
                <a16:creationId xmlns:a16="http://schemas.microsoft.com/office/drawing/2014/main" id="{DF68D2F8-985E-49F3-9A46-46DB5175D2D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9E58B8F-EB16-4AC0-9752-AC060A08286B}"/>
              </a:ext>
            </a:extLst>
          </p:cNvPr>
          <p:cNvSpPr>
            <a:spLocks noGrp="1"/>
          </p:cNvSpPr>
          <p:nvPr>
            <p:ph type="sldNum" sz="quarter" idx="12"/>
          </p:nvPr>
        </p:nvSpPr>
        <p:spPr/>
        <p:txBody>
          <a:bodyPr/>
          <a:lstStyle/>
          <a:p>
            <a:fld id="{0E668006-8C73-49F9-9C11-119D194FD65D}" type="slidenum">
              <a:rPr lang="en-US" smtClean="0"/>
              <a:t>‹#›</a:t>
            </a:fld>
            <a:endParaRPr lang="en-US"/>
          </a:p>
        </p:txBody>
      </p:sp>
    </p:spTree>
    <p:extLst>
      <p:ext uri="{BB962C8B-B14F-4D97-AF65-F5344CB8AC3E}">
        <p14:creationId xmlns:p14="http://schemas.microsoft.com/office/powerpoint/2010/main" val="1147992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D185D-0CD2-47FE-8128-7B53EE2C9CE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16C81A2-2191-443F-B515-DB06EFCA6E85}"/>
              </a:ext>
            </a:extLst>
          </p:cNvPr>
          <p:cNvSpPr>
            <a:spLocks noGrp="1"/>
          </p:cNvSpPr>
          <p:nvPr>
            <p:ph type="dt" sz="half" idx="10"/>
          </p:nvPr>
        </p:nvSpPr>
        <p:spPr/>
        <p:txBody>
          <a:bodyPr/>
          <a:lstStyle/>
          <a:p>
            <a:fld id="{5D8ACBE7-B1E1-43EB-8968-8FBB28DF965A}" type="datetimeFigureOut">
              <a:rPr lang="en-US" smtClean="0"/>
              <a:t>11/18/2019</a:t>
            </a:fld>
            <a:endParaRPr lang="en-US"/>
          </a:p>
        </p:txBody>
      </p:sp>
      <p:sp>
        <p:nvSpPr>
          <p:cNvPr id="4" name="Footer Placeholder 3">
            <a:extLst>
              <a:ext uri="{FF2B5EF4-FFF2-40B4-BE49-F238E27FC236}">
                <a16:creationId xmlns:a16="http://schemas.microsoft.com/office/drawing/2014/main" id="{2A4B8372-BB92-4FEC-B8B4-9ED10A98D9A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BE62AF8-FE06-4BFD-B459-E2738EA79DDC}"/>
              </a:ext>
            </a:extLst>
          </p:cNvPr>
          <p:cNvSpPr>
            <a:spLocks noGrp="1"/>
          </p:cNvSpPr>
          <p:nvPr>
            <p:ph type="sldNum" sz="quarter" idx="12"/>
          </p:nvPr>
        </p:nvSpPr>
        <p:spPr/>
        <p:txBody>
          <a:bodyPr/>
          <a:lstStyle/>
          <a:p>
            <a:fld id="{0E668006-8C73-49F9-9C11-119D194FD65D}" type="slidenum">
              <a:rPr lang="en-US" smtClean="0"/>
              <a:t>‹#›</a:t>
            </a:fld>
            <a:endParaRPr lang="en-US"/>
          </a:p>
        </p:txBody>
      </p:sp>
    </p:spTree>
    <p:extLst>
      <p:ext uri="{BB962C8B-B14F-4D97-AF65-F5344CB8AC3E}">
        <p14:creationId xmlns:p14="http://schemas.microsoft.com/office/powerpoint/2010/main" val="4006696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7BB9DD-76DB-4BB7-8512-80266E2DBA6D}"/>
              </a:ext>
            </a:extLst>
          </p:cNvPr>
          <p:cNvSpPr>
            <a:spLocks noGrp="1"/>
          </p:cNvSpPr>
          <p:nvPr>
            <p:ph type="dt" sz="half" idx="10"/>
          </p:nvPr>
        </p:nvSpPr>
        <p:spPr/>
        <p:txBody>
          <a:bodyPr/>
          <a:lstStyle/>
          <a:p>
            <a:fld id="{5D8ACBE7-B1E1-43EB-8968-8FBB28DF965A}" type="datetimeFigureOut">
              <a:rPr lang="en-US" smtClean="0"/>
              <a:t>11/18/2019</a:t>
            </a:fld>
            <a:endParaRPr lang="en-US"/>
          </a:p>
        </p:txBody>
      </p:sp>
      <p:sp>
        <p:nvSpPr>
          <p:cNvPr id="3" name="Footer Placeholder 2">
            <a:extLst>
              <a:ext uri="{FF2B5EF4-FFF2-40B4-BE49-F238E27FC236}">
                <a16:creationId xmlns:a16="http://schemas.microsoft.com/office/drawing/2014/main" id="{DA93FE35-78E8-4D66-B02A-41956421D35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DEABD2-72BD-47E5-97DF-A928DC0F35D9}"/>
              </a:ext>
            </a:extLst>
          </p:cNvPr>
          <p:cNvSpPr>
            <a:spLocks noGrp="1"/>
          </p:cNvSpPr>
          <p:nvPr>
            <p:ph type="sldNum" sz="quarter" idx="12"/>
          </p:nvPr>
        </p:nvSpPr>
        <p:spPr/>
        <p:txBody>
          <a:bodyPr/>
          <a:lstStyle/>
          <a:p>
            <a:fld id="{0E668006-8C73-49F9-9C11-119D194FD65D}" type="slidenum">
              <a:rPr lang="en-US" smtClean="0"/>
              <a:t>‹#›</a:t>
            </a:fld>
            <a:endParaRPr lang="en-US"/>
          </a:p>
        </p:txBody>
      </p:sp>
    </p:spTree>
    <p:extLst>
      <p:ext uri="{BB962C8B-B14F-4D97-AF65-F5344CB8AC3E}">
        <p14:creationId xmlns:p14="http://schemas.microsoft.com/office/powerpoint/2010/main" val="4731384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BEDC5F-69C7-47F2-9311-E05770AEB0F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543241E-6084-40FC-A6BF-5FD9B4FB444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D7764AE-B820-4370-AA0F-F816C36D31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8D766EB-03E9-49E5-8190-8EEC7A70718C}"/>
              </a:ext>
            </a:extLst>
          </p:cNvPr>
          <p:cNvSpPr>
            <a:spLocks noGrp="1"/>
          </p:cNvSpPr>
          <p:nvPr>
            <p:ph type="dt" sz="half" idx="10"/>
          </p:nvPr>
        </p:nvSpPr>
        <p:spPr/>
        <p:txBody>
          <a:bodyPr/>
          <a:lstStyle/>
          <a:p>
            <a:fld id="{5D8ACBE7-B1E1-43EB-8968-8FBB28DF965A}" type="datetimeFigureOut">
              <a:rPr lang="en-US" smtClean="0"/>
              <a:t>11/18/2019</a:t>
            </a:fld>
            <a:endParaRPr lang="en-US"/>
          </a:p>
        </p:txBody>
      </p:sp>
      <p:sp>
        <p:nvSpPr>
          <p:cNvPr id="6" name="Footer Placeholder 5">
            <a:extLst>
              <a:ext uri="{FF2B5EF4-FFF2-40B4-BE49-F238E27FC236}">
                <a16:creationId xmlns:a16="http://schemas.microsoft.com/office/drawing/2014/main" id="{A395F099-EF17-48C6-AA65-262A890CED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B792F01-2A61-42DD-AA5E-2304A5DF4F6E}"/>
              </a:ext>
            </a:extLst>
          </p:cNvPr>
          <p:cNvSpPr>
            <a:spLocks noGrp="1"/>
          </p:cNvSpPr>
          <p:nvPr>
            <p:ph type="sldNum" sz="quarter" idx="12"/>
          </p:nvPr>
        </p:nvSpPr>
        <p:spPr/>
        <p:txBody>
          <a:bodyPr/>
          <a:lstStyle/>
          <a:p>
            <a:fld id="{0E668006-8C73-49F9-9C11-119D194FD65D}" type="slidenum">
              <a:rPr lang="en-US" smtClean="0"/>
              <a:t>‹#›</a:t>
            </a:fld>
            <a:endParaRPr lang="en-US"/>
          </a:p>
        </p:txBody>
      </p:sp>
    </p:spTree>
    <p:extLst>
      <p:ext uri="{BB962C8B-B14F-4D97-AF65-F5344CB8AC3E}">
        <p14:creationId xmlns:p14="http://schemas.microsoft.com/office/powerpoint/2010/main" val="3769862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4242A-B88B-4701-9F4F-9CD4468466F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E505110-3159-43B1-804E-B943FC592B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862BAD1-05F6-4F53-82E4-DED79B3CC3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B64844C-CEFC-464F-86F7-BE779795A102}"/>
              </a:ext>
            </a:extLst>
          </p:cNvPr>
          <p:cNvSpPr>
            <a:spLocks noGrp="1"/>
          </p:cNvSpPr>
          <p:nvPr>
            <p:ph type="dt" sz="half" idx="10"/>
          </p:nvPr>
        </p:nvSpPr>
        <p:spPr/>
        <p:txBody>
          <a:bodyPr/>
          <a:lstStyle/>
          <a:p>
            <a:fld id="{5D8ACBE7-B1E1-43EB-8968-8FBB28DF965A}" type="datetimeFigureOut">
              <a:rPr lang="en-US" smtClean="0"/>
              <a:t>11/18/2019</a:t>
            </a:fld>
            <a:endParaRPr lang="en-US"/>
          </a:p>
        </p:txBody>
      </p:sp>
      <p:sp>
        <p:nvSpPr>
          <p:cNvPr id="6" name="Footer Placeholder 5">
            <a:extLst>
              <a:ext uri="{FF2B5EF4-FFF2-40B4-BE49-F238E27FC236}">
                <a16:creationId xmlns:a16="http://schemas.microsoft.com/office/drawing/2014/main" id="{17B7F1ED-5310-4BDA-82A6-D5682E12018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58D804-FC70-4EAB-8B28-FA54F76955A5}"/>
              </a:ext>
            </a:extLst>
          </p:cNvPr>
          <p:cNvSpPr>
            <a:spLocks noGrp="1"/>
          </p:cNvSpPr>
          <p:nvPr>
            <p:ph type="sldNum" sz="quarter" idx="12"/>
          </p:nvPr>
        </p:nvSpPr>
        <p:spPr/>
        <p:txBody>
          <a:bodyPr/>
          <a:lstStyle/>
          <a:p>
            <a:fld id="{0E668006-8C73-49F9-9C11-119D194FD65D}" type="slidenum">
              <a:rPr lang="en-US" smtClean="0"/>
              <a:t>‹#›</a:t>
            </a:fld>
            <a:endParaRPr lang="en-US"/>
          </a:p>
        </p:txBody>
      </p:sp>
    </p:spTree>
    <p:extLst>
      <p:ext uri="{BB962C8B-B14F-4D97-AF65-F5344CB8AC3E}">
        <p14:creationId xmlns:p14="http://schemas.microsoft.com/office/powerpoint/2010/main" val="39914004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0E975-DC8C-4FCE-A2E3-7C174CD54DD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408D9F7-05E7-4A52-BD4E-538E3A9599F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9718E5-87F2-4DB3-BF53-7CBF3B4D080D}"/>
              </a:ext>
            </a:extLst>
          </p:cNvPr>
          <p:cNvSpPr>
            <a:spLocks noGrp="1"/>
          </p:cNvSpPr>
          <p:nvPr>
            <p:ph type="dt" sz="half" idx="10"/>
          </p:nvPr>
        </p:nvSpPr>
        <p:spPr/>
        <p:txBody>
          <a:bodyPr/>
          <a:lstStyle/>
          <a:p>
            <a:fld id="{5D8ACBE7-B1E1-43EB-8968-8FBB28DF965A}" type="datetimeFigureOut">
              <a:rPr lang="en-US" smtClean="0"/>
              <a:t>11/18/2019</a:t>
            </a:fld>
            <a:endParaRPr lang="en-US"/>
          </a:p>
        </p:txBody>
      </p:sp>
      <p:sp>
        <p:nvSpPr>
          <p:cNvPr id="5" name="Footer Placeholder 4">
            <a:extLst>
              <a:ext uri="{FF2B5EF4-FFF2-40B4-BE49-F238E27FC236}">
                <a16:creationId xmlns:a16="http://schemas.microsoft.com/office/drawing/2014/main" id="{2BED6A87-05CD-4C4F-B2BA-C3C9B3AF7E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1712F1-669C-4FBA-B3BF-9948B80A04BD}"/>
              </a:ext>
            </a:extLst>
          </p:cNvPr>
          <p:cNvSpPr>
            <a:spLocks noGrp="1"/>
          </p:cNvSpPr>
          <p:nvPr>
            <p:ph type="sldNum" sz="quarter" idx="12"/>
          </p:nvPr>
        </p:nvSpPr>
        <p:spPr/>
        <p:txBody>
          <a:bodyPr/>
          <a:lstStyle/>
          <a:p>
            <a:fld id="{0E668006-8C73-49F9-9C11-119D194FD65D}" type="slidenum">
              <a:rPr lang="en-US" smtClean="0"/>
              <a:t>‹#›</a:t>
            </a:fld>
            <a:endParaRPr lang="en-US"/>
          </a:p>
        </p:txBody>
      </p:sp>
    </p:spTree>
    <p:extLst>
      <p:ext uri="{BB962C8B-B14F-4D97-AF65-F5344CB8AC3E}">
        <p14:creationId xmlns:p14="http://schemas.microsoft.com/office/powerpoint/2010/main" val="378038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0621454-F5BD-46FC-874C-35E3B9A67F9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924FDEF-10B9-4F32-9131-3FDE4C38233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2B20516-1F43-4F38-9825-D72A451EE112}"/>
              </a:ext>
            </a:extLst>
          </p:cNvPr>
          <p:cNvSpPr>
            <a:spLocks noGrp="1"/>
          </p:cNvSpPr>
          <p:nvPr>
            <p:ph type="dt" sz="half" idx="10"/>
          </p:nvPr>
        </p:nvSpPr>
        <p:spPr/>
        <p:txBody>
          <a:bodyPr/>
          <a:lstStyle/>
          <a:p>
            <a:fld id="{5D8ACBE7-B1E1-43EB-8968-8FBB28DF965A}" type="datetimeFigureOut">
              <a:rPr lang="en-US" smtClean="0"/>
              <a:t>11/18/2019</a:t>
            </a:fld>
            <a:endParaRPr lang="en-US"/>
          </a:p>
        </p:txBody>
      </p:sp>
      <p:sp>
        <p:nvSpPr>
          <p:cNvPr id="5" name="Footer Placeholder 4">
            <a:extLst>
              <a:ext uri="{FF2B5EF4-FFF2-40B4-BE49-F238E27FC236}">
                <a16:creationId xmlns:a16="http://schemas.microsoft.com/office/drawing/2014/main" id="{D7B99119-8765-4DD9-9625-B9F5B55388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AD77F1-CF0F-49E1-A1C5-67C926D5605E}"/>
              </a:ext>
            </a:extLst>
          </p:cNvPr>
          <p:cNvSpPr>
            <a:spLocks noGrp="1"/>
          </p:cNvSpPr>
          <p:nvPr>
            <p:ph type="sldNum" sz="quarter" idx="12"/>
          </p:nvPr>
        </p:nvSpPr>
        <p:spPr/>
        <p:txBody>
          <a:bodyPr/>
          <a:lstStyle/>
          <a:p>
            <a:fld id="{0E668006-8C73-49F9-9C11-119D194FD65D}" type="slidenum">
              <a:rPr lang="en-US" smtClean="0"/>
              <a:t>‹#›</a:t>
            </a:fld>
            <a:endParaRPr lang="en-US"/>
          </a:p>
        </p:txBody>
      </p:sp>
    </p:spTree>
    <p:extLst>
      <p:ext uri="{BB962C8B-B14F-4D97-AF65-F5344CB8AC3E}">
        <p14:creationId xmlns:p14="http://schemas.microsoft.com/office/powerpoint/2010/main" val="26667572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E5115E4-D9F7-4195-86DD-63A7037CDA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E6CD72C-3A8F-4AE2-AB61-5A7EF37DD7F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472D0E-86AE-404B-9999-EEA4B9EBCBC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8ACBE7-B1E1-43EB-8968-8FBB28DF965A}" type="datetimeFigureOut">
              <a:rPr lang="en-US" smtClean="0"/>
              <a:t>11/18/2019</a:t>
            </a:fld>
            <a:endParaRPr lang="en-US"/>
          </a:p>
        </p:txBody>
      </p:sp>
      <p:sp>
        <p:nvSpPr>
          <p:cNvPr id="5" name="Footer Placeholder 4">
            <a:extLst>
              <a:ext uri="{FF2B5EF4-FFF2-40B4-BE49-F238E27FC236}">
                <a16:creationId xmlns:a16="http://schemas.microsoft.com/office/drawing/2014/main" id="{8CE1496C-DB95-4A91-A25C-4F726504E50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2D5C207-C732-4121-8076-DA690519457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668006-8C73-49F9-9C11-119D194FD65D}" type="slidenum">
              <a:rPr lang="en-US" smtClean="0"/>
              <a:t>‹#›</a:t>
            </a:fld>
            <a:endParaRPr lang="en-US"/>
          </a:p>
        </p:txBody>
      </p:sp>
    </p:spTree>
    <p:extLst>
      <p:ext uri="{BB962C8B-B14F-4D97-AF65-F5344CB8AC3E}">
        <p14:creationId xmlns:p14="http://schemas.microsoft.com/office/powerpoint/2010/main" val="29059004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jparich2006@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s://www.youtube.com/watch?v=yNmVVt43JXU"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hyperlink" Target="https://www.youtube.com/watch?v=npCgALW2ek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youtube.com/watch?v=6bDrYTXQLu8" TargetMode="Externa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hyperlink" Target="https://www.youtube.com/watch?v=gZ7cPAnO4po" TargetMode="Externa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hyperlink" Target="https://www.youtube.com/watch?v=2CVO9Vd067U"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nGlQkaoIfBI" TargetMode="External"/><Relationship Id="rId2" Type="http://schemas.openxmlformats.org/officeDocument/2006/relationships/hyperlink" Target="https://www.youtube.com/watch?v=qj1ojFHj4eg&amp;t=53s" TargetMode="External"/><Relationship Id="rId1" Type="http://schemas.openxmlformats.org/officeDocument/2006/relationships/slideLayout" Target="../slideLayouts/slideLayout7.xml"/><Relationship Id="rId4" Type="http://schemas.openxmlformats.org/officeDocument/2006/relationships/hyperlink" Target="https://www.youtube.com/watch?v=VeTeK9kvxyo"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3.gif"/><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hyperlink" Target="https://www.youtube.com/watch?v=PnMRIzpO4nU" TargetMode="External"/><Relationship Id="rId2" Type="http://schemas.openxmlformats.org/officeDocument/2006/relationships/hyperlink" Target="https://youtu.be/Z_p4mE-11fk" TargetMode="External"/><Relationship Id="rId1" Type="http://schemas.openxmlformats.org/officeDocument/2006/relationships/slideLayout" Target="../slideLayouts/slideLayout2.xml"/><Relationship Id="rId4" Type="http://schemas.openxmlformats.org/officeDocument/2006/relationships/image" Target="../media/image18.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hyperlink" Target="https://www.youtube.com/watch?v=9m5I-HO3w8w" TargetMode="External"/><Relationship Id="rId2" Type="http://schemas.openxmlformats.org/officeDocument/2006/relationships/hyperlink" Target="https://www.youtube.com/watch?v=FS2ndY5WJXA" TargetMode="External"/><Relationship Id="rId1" Type="http://schemas.openxmlformats.org/officeDocument/2006/relationships/slideLayout" Target="../slideLayouts/slideLayout4.xml"/><Relationship Id="rId4" Type="http://schemas.openxmlformats.org/officeDocument/2006/relationships/hyperlink" Target="https://www.youtube.com/watch?v=ZjAqfh9aY9Y"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www.youtube.com/watch?v=t0CqUTmwKiM" TargetMode="External"/><Relationship Id="rId2" Type="http://schemas.openxmlformats.org/officeDocument/2006/relationships/hyperlink" Target="https://www.youtube.com/watch?v=QTu39aMg_mU" TargetMode="External"/><Relationship Id="rId1" Type="http://schemas.openxmlformats.org/officeDocument/2006/relationships/slideLayout" Target="../slideLayouts/slideLayout4.xml"/><Relationship Id="rId4" Type="http://schemas.openxmlformats.org/officeDocument/2006/relationships/hyperlink" Target="https://www.youtube.com/watch?v=aZD4_vNUHJU" TargetMode="Externa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36.webp"/><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eg"/><Relationship Id="rId1" Type="http://schemas.openxmlformats.org/officeDocument/2006/relationships/slideLayout" Target="../slideLayouts/slideLayout5.xml"/></Relationships>
</file>

<file path=ppt/slides/_rels/slide6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hyperlink" Target="https://thematter.co/rave/10-drama-in-jan-feb-2018/44058" TargetMode="Externa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4.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5.xml"/></Relationships>
</file>

<file path=ppt/slides/_rels/slide75.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7.xml"/><Relationship Id="rId4" Type="http://schemas.openxmlformats.org/officeDocument/2006/relationships/image" Target="../media/image53.jpg"/></Relationships>
</file>

<file path=ppt/slides/_rels/slide76.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CF59225-F427-4958-A9C9-6D5711F3AB0A}"/>
              </a:ext>
            </a:extLst>
          </p:cNvPr>
          <p:cNvSpPr>
            <a:spLocks noGrp="1"/>
          </p:cNvSpPr>
          <p:nvPr>
            <p:ph type="ctrTitle"/>
          </p:nvPr>
        </p:nvSpPr>
        <p:spPr>
          <a:xfrm>
            <a:off x="1092200" y="267340"/>
            <a:ext cx="9690100" cy="1409060"/>
          </a:xfrm>
        </p:spPr>
        <p:txBody>
          <a:bodyPr>
            <a:normAutofit/>
          </a:bodyPr>
          <a:lstStyle/>
          <a:p>
            <a:r>
              <a:rPr lang="en-US" sz="3600" b="1" dirty="0"/>
              <a:t>Performing Arts Unit:</a:t>
            </a:r>
            <a:br>
              <a:rPr lang="en-US" sz="3600" b="1" dirty="0"/>
            </a:br>
            <a:r>
              <a:rPr lang="en-US" sz="3600" b="1" dirty="0"/>
              <a:t>Theatre Arts &amp; Performance</a:t>
            </a:r>
          </a:p>
        </p:txBody>
      </p:sp>
      <p:sp>
        <p:nvSpPr>
          <p:cNvPr id="6" name="Subtitle 5">
            <a:extLst>
              <a:ext uri="{FF2B5EF4-FFF2-40B4-BE49-F238E27FC236}">
                <a16:creationId xmlns:a16="http://schemas.microsoft.com/office/drawing/2014/main" id="{9AE93655-870A-4333-8EA6-8B85B4A45931}"/>
              </a:ext>
            </a:extLst>
          </p:cNvPr>
          <p:cNvSpPr>
            <a:spLocks noGrp="1"/>
          </p:cNvSpPr>
          <p:nvPr>
            <p:ph type="subTitle" idx="1"/>
          </p:nvPr>
        </p:nvSpPr>
        <p:spPr>
          <a:xfrm>
            <a:off x="1181100" y="2286000"/>
            <a:ext cx="9690100" cy="3975100"/>
          </a:xfrm>
        </p:spPr>
        <p:txBody>
          <a:bodyPr>
            <a:normAutofit/>
          </a:bodyPr>
          <a:lstStyle/>
          <a:p>
            <a:r>
              <a:rPr lang="en-US" sz="3000" dirty="0"/>
              <a:t>Instructor:</a:t>
            </a:r>
          </a:p>
          <a:p>
            <a:r>
              <a:rPr lang="en-US" sz="3000" dirty="0"/>
              <a:t>Dr. Parichat </a:t>
            </a:r>
            <a:r>
              <a:rPr lang="en-US" sz="3000" dirty="0" err="1"/>
              <a:t>Jungwiwattanaporn</a:t>
            </a:r>
            <a:r>
              <a:rPr lang="th-TH" sz="3000" dirty="0"/>
              <a:t> (</a:t>
            </a:r>
            <a:r>
              <a:rPr lang="en-US" sz="3000" dirty="0" err="1"/>
              <a:t>Khru</a:t>
            </a:r>
            <a:r>
              <a:rPr lang="en-US" sz="3000" dirty="0"/>
              <a:t> Pat)</a:t>
            </a:r>
          </a:p>
          <a:p>
            <a:r>
              <a:rPr lang="en-US" sz="3000" dirty="0"/>
              <a:t>Department of Theatre, </a:t>
            </a:r>
          </a:p>
          <a:p>
            <a:r>
              <a:rPr lang="en-US" sz="3000" dirty="0"/>
              <a:t>Faculty of Fine and Applied Arts,</a:t>
            </a:r>
          </a:p>
          <a:p>
            <a:r>
              <a:rPr lang="en-US" sz="3000" dirty="0"/>
              <a:t>Thammasat University</a:t>
            </a:r>
          </a:p>
          <a:p>
            <a:r>
              <a:rPr lang="en-US" sz="3000" dirty="0"/>
              <a:t>Email: </a:t>
            </a:r>
            <a:r>
              <a:rPr lang="en-US" sz="3000" dirty="0">
                <a:hlinkClick r:id="rId2"/>
              </a:rPr>
              <a:t>jparich2006@gmail.com</a:t>
            </a:r>
            <a:endParaRPr lang="en-US" sz="3000" dirty="0"/>
          </a:p>
          <a:p>
            <a:endParaRPr lang="en-US" dirty="0"/>
          </a:p>
        </p:txBody>
      </p:sp>
    </p:spTree>
    <p:extLst>
      <p:ext uri="{BB962C8B-B14F-4D97-AF65-F5344CB8AC3E}">
        <p14:creationId xmlns:p14="http://schemas.microsoft.com/office/powerpoint/2010/main" val="234942797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3CF7EF9-99C3-401C-9289-32C3833095D4}"/>
              </a:ext>
            </a:extLst>
          </p:cNvPr>
          <p:cNvSpPr>
            <a:spLocks noGrp="1"/>
          </p:cNvSpPr>
          <p:nvPr>
            <p:ph type="title" idx="4294967295"/>
          </p:nvPr>
        </p:nvSpPr>
        <p:spPr>
          <a:xfrm>
            <a:off x="822036" y="3015962"/>
            <a:ext cx="10515600" cy="1325563"/>
          </a:xfrm>
        </p:spPr>
        <p:txBody>
          <a:bodyPr>
            <a:normAutofit fontScale="90000"/>
          </a:bodyPr>
          <a:lstStyle/>
          <a:p>
            <a:r>
              <a:rPr lang="en-US" b="1" dirty="0"/>
              <a:t>Reminders:</a:t>
            </a:r>
            <a:r>
              <a:rPr lang="en-US" dirty="0"/>
              <a:t/>
            </a:r>
            <a:br>
              <a:rPr lang="en-US" dirty="0"/>
            </a:br>
            <a:r>
              <a:rPr lang="en-US" dirty="0"/>
              <a:t>1) Always check your syllabus and MOODLE announcement for assignments and activities,</a:t>
            </a:r>
            <a:br>
              <a:rPr lang="en-US" dirty="0"/>
            </a:br>
            <a:r>
              <a:rPr lang="en-US" dirty="0"/>
              <a:t>2) </a:t>
            </a:r>
            <a:r>
              <a:rPr lang="en-US" dirty="0" smtClean="0"/>
              <a:t>Get the Xeroxed copy, </a:t>
            </a:r>
            <a:r>
              <a:rPr lang="en-US" dirty="0"/>
              <a:t>and read your assignments,</a:t>
            </a:r>
            <a:br>
              <a:rPr lang="en-US" dirty="0"/>
            </a:br>
            <a:r>
              <a:rPr lang="en-US" dirty="0"/>
              <a:t>3) If you have any question, please consult with the instructor via email or appointment</a:t>
            </a:r>
            <a:r>
              <a:rPr lang="en-US" dirty="0" smtClean="0"/>
              <a:t>.</a:t>
            </a:r>
            <a:br>
              <a:rPr lang="en-US" dirty="0" smtClean="0"/>
            </a:br>
            <a:r>
              <a:rPr lang="en-US" dirty="0" err="1" smtClean="0"/>
              <a:t>Dr.Parichat’s</a:t>
            </a:r>
            <a:r>
              <a:rPr lang="en-US" dirty="0" smtClean="0"/>
              <a:t> email: jparich2006@gmail.com</a:t>
            </a:r>
            <a:r>
              <a:rPr lang="en-US" dirty="0"/>
              <a:t/>
            </a:r>
            <a:br>
              <a:rPr lang="en-US" dirty="0"/>
            </a:br>
            <a:r>
              <a:rPr lang="en-US" dirty="0" smtClean="0"/>
              <a:t/>
            </a:r>
            <a:br>
              <a:rPr lang="en-US" dirty="0" smtClean="0"/>
            </a:br>
            <a:endParaRPr lang="en-US" dirty="0"/>
          </a:p>
        </p:txBody>
      </p:sp>
    </p:spTree>
    <p:extLst>
      <p:ext uri="{BB962C8B-B14F-4D97-AF65-F5344CB8AC3E}">
        <p14:creationId xmlns:p14="http://schemas.microsoft.com/office/powerpoint/2010/main" val="25359134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325CC-B31A-4C6A-93F6-23C304C668B5}"/>
              </a:ext>
            </a:extLst>
          </p:cNvPr>
          <p:cNvSpPr>
            <a:spLocks noGrp="1"/>
          </p:cNvSpPr>
          <p:nvPr>
            <p:ph type="title"/>
          </p:nvPr>
        </p:nvSpPr>
        <p:spPr>
          <a:xfrm>
            <a:off x="393123" y="2443307"/>
            <a:ext cx="10515600" cy="1325563"/>
          </a:xfrm>
        </p:spPr>
        <p:txBody>
          <a:bodyPr>
            <a:normAutofit fontScale="90000"/>
          </a:bodyPr>
          <a:lstStyle/>
          <a:p>
            <a:r>
              <a:rPr lang="en-US" dirty="0"/>
              <a:t>Getting to know your friend</a:t>
            </a:r>
            <a:br>
              <a:rPr lang="en-US" dirty="0"/>
            </a:br>
            <a:r>
              <a:rPr lang="en-US" dirty="0"/>
              <a:t/>
            </a:r>
            <a:br>
              <a:rPr lang="en-US" dirty="0"/>
            </a:br>
            <a:r>
              <a:rPr lang="en-US" dirty="0"/>
              <a:t>Drawing Abstract  Portrait</a:t>
            </a:r>
            <a:br>
              <a:rPr lang="en-US" dirty="0"/>
            </a:br>
            <a:endParaRPr lang="en-US" dirty="0"/>
          </a:p>
        </p:txBody>
      </p:sp>
      <p:sp>
        <p:nvSpPr>
          <p:cNvPr id="3" name="Content Placeholder 2">
            <a:extLst>
              <a:ext uri="{FF2B5EF4-FFF2-40B4-BE49-F238E27FC236}">
                <a16:creationId xmlns:a16="http://schemas.microsoft.com/office/drawing/2014/main" id="{76D56FA3-01F1-41FC-AC72-0B7463B79F4D}"/>
              </a:ext>
            </a:extLst>
          </p:cNvPr>
          <p:cNvSpPr>
            <a:spLocks noGrp="1"/>
          </p:cNvSpPr>
          <p:nvPr>
            <p:ph idx="1"/>
          </p:nvPr>
        </p:nvSpPr>
        <p:spPr/>
        <p:txBody>
          <a:bodyPr/>
          <a:lstStyle/>
          <a:p>
            <a:pPr marL="0" indent="0">
              <a:buNone/>
            </a:pPr>
            <a:endParaRPr lang="en-US" dirty="0"/>
          </a:p>
          <a:p>
            <a:pPr marL="0" indent="0">
              <a:buNone/>
            </a:pP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6580" y="501072"/>
            <a:ext cx="4372841" cy="5830455"/>
          </a:xfrm>
          <a:prstGeom prst="rect">
            <a:avLst/>
          </a:prstGeom>
        </p:spPr>
      </p:pic>
    </p:spTree>
    <p:extLst>
      <p:ext uri="{BB962C8B-B14F-4D97-AF65-F5344CB8AC3E}">
        <p14:creationId xmlns:p14="http://schemas.microsoft.com/office/powerpoint/2010/main" val="27808759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B588AA9-C8FC-4689-AFEC-22B5126986A8}"/>
              </a:ext>
            </a:extLst>
          </p:cNvPr>
          <p:cNvSpPr>
            <a:spLocks noGrp="1"/>
          </p:cNvSpPr>
          <p:nvPr>
            <p:ph type="title"/>
          </p:nvPr>
        </p:nvSpPr>
        <p:spPr>
          <a:xfrm>
            <a:off x="285007" y="368134"/>
            <a:ext cx="11602193" cy="6270171"/>
          </a:xfrm>
        </p:spPr>
        <p:txBody>
          <a:bodyPr>
            <a:normAutofit fontScale="90000"/>
          </a:bodyPr>
          <a:lstStyle/>
          <a:p>
            <a:r>
              <a:rPr lang="en-US" dirty="0"/>
              <a:t/>
            </a:r>
            <a:br>
              <a:rPr lang="en-US" dirty="0"/>
            </a:br>
            <a:r>
              <a:rPr lang="en-US" dirty="0"/>
              <a:t/>
            </a:r>
            <a:br>
              <a:rPr lang="en-US" dirty="0"/>
            </a:br>
            <a:r>
              <a:rPr lang="en-US" sz="4000" dirty="0"/>
              <a:t>Have your  partner write his/her </a:t>
            </a:r>
            <a:r>
              <a:rPr lang="en-US" sz="4000" b="1" dirty="0"/>
              <a:t>Nick Name </a:t>
            </a:r>
            <a:r>
              <a:rPr lang="en-US" sz="4000" dirty="0"/>
              <a:t>at the bottom of his own portrait drawing.</a:t>
            </a:r>
            <a:br>
              <a:rPr lang="en-US" sz="4000" dirty="0"/>
            </a:br>
            <a:r>
              <a:rPr lang="en-US" sz="4000" dirty="0"/>
              <a:t/>
            </a:r>
            <a:br>
              <a:rPr lang="en-US" sz="4000" dirty="0"/>
            </a:br>
            <a:r>
              <a:rPr lang="en-US" sz="4000" dirty="0"/>
              <a:t>Interview your friend, on the back of your paper, write down</a:t>
            </a:r>
            <a:br>
              <a:rPr lang="en-US" sz="4000" dirty="0"/>
            </a:br>
            <a:r>
              <a:rPr lang="en-US" dirty="0"/>
              <a:t/>
            </a:r>
            <a:br>
              <a:rPr lang="en-US" dirty="0"/>
            </a:br>
            <a:r>
              <a:rPr lang="en-US" sz="4000" b="1" dirty="0"/>
              <a:t>Topics:</a:t>
            </a:r>
            <a:r>
              <a:rPr lang="en-US" sz="4000" dirty="0"/>
              <a:t/>
            </a:r>
            <a:br>
              <a:rPr lang="en-US" sz="4000" dirty="0"/>
            </a:br>
            <a:r>
              <a:rPr lang="en-US" sz="4000" dirty="0"/>
              <a:t>1) Something about you,</a:t>
            </a:r>
            <a:br>
              <a:rPr lang="en-US" sz="4000" dirty="0"/>
            </a:br>
            <a:r>
              <a:rPr lang="en-US" sz="4000" dirty="0"/>
              <a:t/>
            </a:r>
            <a:br>
              <a:rPr lang="en-US" sz="4000" dirty="0"/>
            </a:br>
            <a:r>
              <a:rPr lang="en-US" sz="4000" dirty="0"/>
              <a:t>2) Your hobbies,</a:t>
            </a:r>
            <a:br>
              <a:rPr lang="en-US" sz="4000" dirty="0"/>
            </a:br>
            <a:r>
              <a:rPr lang="en-US" sz="4000" dirty="0"/>
              <a:t/>
            </a:r>
            <a:br>
              <a:rPr lang="en-US" sz="4000" dirty="0"/>
            </a:br>
            <a:r>
              <a:rPr lang="en-US" sz="4000" dirty="0"/>
              <a:t>3) 1 happy memory, or moment that makes you feel proud.</a:t>
            </a:r>
            <a:r>
              <a:rPr lang="en-US" sz="3600" dirty="0"/>
              <a:t/>
            </a:r>
            <a:br>
              <a:rPr lang="en-US" sz="3600" dirty="0"/>
            </a:br>
            <a:r>
              <a:rPr lang="en-US" dirty="0"/>
              <a:t/>
            </a:r>
            <a:br>
              <a:rPr lang="en-US" dirty="0"/>
            </a:br>
            <a:r>
              <a:rPr lang="en-US" dirty="0"/>
              <a:t/>
            </a:r>
            <a:br>
              <a:rPr lang="en-US" dirty="0"/>
            </a:br>
            <a:r>
              <a:rPr lang="en-US" dirty="0"/>
              <a:t/>
            </a:r>
            <a:br>
              <a:rPr lang="en-US" dirty="0"/>
            </a:br>
            <a:endParaRPr lang="en-US" dirty="0"/>
          </a:p>
        </p:txBody>
      </p:sp>
    </p:spTree>
    <p:extLst>
      <p:ext uri="{BB962C8B-B14F-4D97-AF65-F5344CB8AC3E}">
        <p14:creationId xmlns:p14="http://schemas.microsoft.com/office/powerpoint/2010/main" val="25024092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E2004-8964-4F13-8B51-6FAA26B98F91}"/>
              </a:ext>
            </a:extLst>
          </p:cNvPr>
          <p:cNvSpPr>
            <a:spLocks noGrp="1"/>
          </p:cNvSpPr>
          <p:nvPr>
            <p:ph type="title" idx="4294967295"/>
          </p:nvPr>
        </p:nvSpPr>
        <p:spPr>
          <a:xfrm>
            <a:off x="335280" y="1598453"/>
            <a:ext cx="6019800" cy="3644107"/>
          </a:xfrm>
        </p:spPr>
        <p:txBody>
          <a:bodyPr>
            <a:normAutofit/>
          </a:bodyPr>
          <a:lstStyle/>
          <a:p>
            <a:r>
              <a:rPr lang="en-US" dirty="0"/>
              <a:t>The Royal Wedding</a:t>
            </a:r>
            <a:br>
              <a:rPr lang="en-US" dirty="0"/>
            </a:br>
            <a:r>
              <a:rPr lang="en-US" sz="2400" dirty="0">
                <a:hlinkClick r:id="rId2"/>
              </a:rPr>
              <a:t>https://www.youtube.com/watch?v=yNmVVt43JXU</a:t>
            </a:r>
            <a:r>
              <a:rPr lang="en-US" dirty="0"/>
              <a:t/>
            </a:r>
            <a:br>
              <a:rPr lang="en-US" dirty="0"/>
            </a:br>
            <a:r>
              <a:rPr lang="en-US" dirty="0"/>
              <a:t>Thai Wedding:</a:t>
            </a:r>
            <a:br>
              <a:rPr lang="en-US" dirty="0"/>
            </a:br>
            <a:r>
              <a:rPr lang="en-US" sz="2400" dirty="0"/>
              <a:t>https://www.youtube.com/watch?v=K9Jh9ffabAE</a:t>
            </a:r>
            <a:r>
              <a:rPr lang="en-US" dirty="0"/>
              <a:t/>
            </a:r>
            <a:br>
              <a:rPr lang="en-US" dirty="0"/>
            </a:br>
            <a:endParaRPr lang="en-US" dirty="0"/>
          </a:p>
        </p:txBody>
      </p:sp>
      <p:sp>
        <p:nvSpPr>
          <p:cNvPr id="6" name="Text Placeholder 5">
            <a:extLst>
              <a:ext uri="{FF2B5EF4-FFF2-40B4-BE49-F238E27FC236}">
                <a16:creationId xmlns:a16="http://schemas.microsoft.com/office/drawing/2014/main" id="{75C6D151-0EEC-4D22-BF2A-132F413E1C56}"/>
              </a:ext>
            </a:extLst>
          </p:cNvPr>
          <p:cNvSpPr>
            <a:spLocks noGrp="1"/>
          </p:cNvSpPr>
          <p:nvPr>
            <p:ph type="body" idx="4294967295"/>
          </p:nvPr>
        </p:nvSpPr>
        <p:spPr>
          <a:xfrm>
            <a:off x="7086601" y="1437323"/>
            <a:ext cx="5157788" cy="823912"/>
          </a:xfrm>
        </p:spPr>
        <p:txBody>
          <a:bodyPr/>
          <a:lstStyle/>
          <a:p>
            <a:r>
              <a:rPr lang="en-US" sz="3200" dirty="0"/>
              <a:t>Chinese</a:t>
            </a:r>
            <a:r>
              <a:rPr lang="en-US" dirty="0"/>
              <a:t> Traditional Wedding</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22320" y="2390775"/>
            <a:ext cx="4410879" cy="2966316"/>
          </a:xfrm>
          <a:prstGeom prst="rect">
            <a:avLst/>
          </a:prstGeom>
        </p:spPr>
      </p:pic>
    </p:spTree>
    <p:extLst>
      <p:ext uri="{BB962C8B-B14F-4D97-AF65-F5344CB8AC3E}">
        <p14:creationId xmlns:p14="http://schemas.microsoft.com/office/powerpoint/2010/main" val="2036203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964B1-1587-4C40-B0A2-502FF8A3F2B3}"/>
              </a:ext>
            </a:extLst>
          </p:cNvPr>
          <p:cNvSpPr>
            <a:spLocks noGrp="1"/>
          </p:cNvSpPr>
          <p:nvPr>
            <p:ph type="title"/>
          </p:nvPr>
        </p:nvSpPr>
        <p:spPr>
          <a:xfrm>
            <a:off x="755073" y="982641"/>
            <a:ext cx="10515600" cy="5228153"/>
          </a:xfrm>
        </p:spPr>
        <p:txBody>
          <a:bodyPr/>
          <a:lstStyle/>
          <a:p>
            <a:r>
              <a:rPr lang="en-US" b="1" dirty="0"/>
              <a:t>What is live theatre ?</a:t>
            </a:r>
            <a:br>
              <a:rPr lang="en-US" b="1" dirty="0"/>
            </a:br>
            <a:r>
              <a:rPr lang="en-US" b="1" dirty="0"/>
              <a:t/>
            </a:r>
            <a:br>
              <a:rPr lang="en-US" b="1" dirty="0"/>
            </a:br>
            <a:r>
              <a:rPr lang="en-US" b="1" dirty="0"/>
              <a:t>What is a performance? </a:t>
            </a:r>
            <a:br>
              <a:rPr lang="en-US" b="1" dirty="0"/>
            </a:br>
            <a:r>
              <a:rPr lang="en-US" b="1" dirty="0"/>
              <a:t/>
            </a:r>
            <a:br>
              <a:rPr lang="en-US" b="1" dirty="0"/>
            </a:br>
            <a:r>
              <a:rPr lang="en-US" b="1" dirty="0"/>
              <a:t>What makes a performance?</a:t>
            </a:r>
            <a:br>
              <a:rPr lang="en-US" b="1" dirty="0"/>
            </a:br>
            <a:endParaRPr lang="en-US" b="1" dirty="0"/>
          </a:p>
        </p:txBody>
      </p:sp>
    </p:spTree>
    <p:extLst>
      <p:ext uri="{BB962C8B-B14F-4D97-AF65-F5344CB8AC3E}">
        <p14:creationId xmlns:p14="http://schemas.microsoft.com/office/powerpoint/2010/main" val="88376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76789-2273-4A84-952C-015E16DD8DA2}"/>
              </a:ext>
            </a:extLst>
          </p:cNvPr>
          <p:cNvSpPr>
            <a:spLocks noGrp="1"/>
          </p:cNvSpPr>
          <p:nvPr>
            <p:ph type="title" idx="4294967295"/>
          </p:nvPr>
        </p:nvSpPr>
        <p:spPr>
          <a:xfrm>
            <a:off x="381000" y="1047749"/>
            <a:ext cx="4587240" cy="4927283"/>
          </a:xfrm>
        </p:spPr>
        <p:txBody>
          <a:bodyPr>
            <a:normAutofit/>
          </a:bodyPr>
          <a:lstStyle/>
          <a:p>
            <a:r>
              <a:rPr lang="en-US" sz="2800" dirty="0" smtClean="0"/>
              <a:t>Ordination </a:t>
            </a:r>
            <a:r>
              <a:rPr lang="en-US" sz="2800" dirty="0"/>
              <a:t>of a </a:t>
            </a:r>
            <a:r>
              <a:rPr lang="en-US" sz="2800" b="1" dirty="0"/>
              <a:t>Buddhist Monk in Myanmar:</a:t>
            </a:r>
            <a:br>
              <a:rPr lang="en-US" sz="2800" b="1" dirty="0"/>
            </a:br>
            <a:r>
              <a:rPr lang="en-US" sz="2800" b="1" dirty="0"/>
              <a:t/>
            </a:r>
            <a:br>
              <a:rPr lang="en-US" sz="2800" b="1" dirty="0"/>
            </a:br>
            <a:r>
              <a:rPr lang="en-US" sz="2800" b="1" dirty="0"/>
              <a:t>https://www.youtube.com/watch?v=MpKzoH0mTDU</a:t>
            </a:r>
            <a:endParaRPr lang="en-US" sz="2800" dirty="0"/>
          </a:p>
        </p:txBody>
      </p:sp>
      <p:sp>
        <p:nvSpPr>
          <p:cNvPr id="6" name="Text Placeholder 5">
            <a:extLst>
              <a:ext uri="{FF2B5EF4-FFF2-40B4-BE49-F238E27FC236}">
                <a16:creationId xmlns:a16="http://schemas.microsoft.com/office/drawing/2014/main" id="{F6FD2701-C548-41BA-AA96-8BEA55C575CD}"/>
              </a:ext>
            </a:extLst>
          </p:cNvPr>
          <p:cNvSpPr>
            <a:spLocks noGrp="1"/>
          </p:cNvSpPr>
          <p:nvPr>
            <p:ph type="body" idx="4294967295"/>
          </p:nvPr>
        </p:nvSpPr>
        <p:spPr>
          <a:xfrm>
            <a:off x="6096000" y="1047749"/>
            <a:ext cx="5157788" cy="823912"/>
          </a:xfrm>
        </p:spPr>
        <p:txBody>
          <a:bodyPr/>
          <a:lstStyle/>
          <a:p>
            <a:r>
              <a:rPr lang="en-US" dirty="0"/>
              <a:t>Thai Buddhist Monk Ordination:</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8943" y="1706402"/>
            <a:ext cx="6381750" cy="3609975"/>
          </a:xfrm>
          <a:prstGeom prst="rect">
            <a:avLst/>
          </a:prstGeom>
        </p:spPr>
      </p:pic>
    </p:spTree>
    <p:extLst>
      <p:ext uri="{BB962C8B-B14F-4D97-AF65-F5344CB8AC3E}">
        <p14:creationId xmlns:p14="http://schemas.microsoft.com/office/powerpoint/2010/main" val="42627437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71C9B-8675-43F5-BE77-47F5C5D2BF79}"/>
              </a:ext>
            </a:extLst>
          </p:cNvPr>
          <p:cNvSpPr>
            <a:spLocks noGrp="1"/>
          </p:cNvSpPr>
          <p:nvPr>
            <p:ph type="title"/>
          </p:nvPr>
        </p:nvSpPr>
        <p:spPr>
          <a:xfrm>
            <a:off x="838200" y="365125"/>
            <a:ext cx="3403600" cy="3838575"/>
          </a:xfrm>
        </p:spPr>
        <p:txBody>
          <a:bodyPr>
            <a:normAutofit/>
          </a:bodyPr>
          <a:lstStyle/>
          <a:p>
            <a:r>
              <a:rPr lang="en-US" sz="2400" dirty="0">
                <a:hlinkClick r:id="rId2"/>
              </a:rPr>
              <a:t/>
            </a:r>
            <a:br>
              <a:rPr lang="en-US" sz="2400" dirty="0">
                <a:hlinkClick r:id="rId2"/>
              </a:rPr>
            </a:br>
            <a:r>
              <a:rPr lang="en-US" sz="2400" dirty="0">
                <a:hlinkClick r:id="rId2"/>
              </a:rPr>
              <a:t>Professional Broadway Productions:</a:t>
            </a:r>
            <a:br>
              <a:rPr lang="en-US" sz="2400" dirty="0">
                <a:hlinkClick r:id="rId2"/>
              </a:rPr>
            </a:br>
            <a:r>
              <a:rPr lang="en-US" sz="2400" dirty="0">
                <a:hlinkClick r:id="rId2"/>
              </a:rPr>
              <a:t/>
            </a:r>
            <a:br>
              <a:rPr lang="en-US" sz="2400" dirty="0">
                <a:hlinkClick r:id="rId2"/>
              </a:rPr>
            </a:br>
            <a:r>
              <a:rPr lang="en-US" sz="2400" dirty="0">
                <a:hlinkClick r:id="rId2"/>
              </a:rPr>
              <a:t>https://www.youtube.com/watch?v=npCgALW2eks</a:t>
            </a:r>
            <a:r>
              <a:rPr lang="en-US" sz="2400" dirty="0"/>
              <a:t/>
            </a:r>
            <a:br>
              <a:rPr lang="en-US" sz="2400" dirty="0"/>
            </a:br>
            <a:endParaRPr lang="en-US" sz="2400"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761063" y="938934"/>
            <a:ext cx="6523169" cy="4351338"/>
          </a:xfrm>
        </p:spPr>
      </p:pic>
    </p:spTree>
    <p:extLst>
      <p:ext uri="{BB962C8B-B14F-4D97-AF65-F5344CB8AC3E}">
        <p14:creationId xmlns:p14="http://schemas.microsoft.com/office/powerpoint/2010/main" val="3135266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92BD2F7-7548-49F1-9201-60BC0E162BFC}"/>
              </a:ext>
            </a:extLst>
          </p:cNvPr>
          <p:cNvSpPr>
            <a:spLocks noGrp="1"/>
          </p:cNvSpPr>
          <p:nvPr>
            <p:ph type="title"/>
          </p:nvPr>
        </p:nvSpPr>
        <p:spPr>
          <a:xfrm>
            <a:off x="1359061" y="1348973"/>
            <a:ext cx="10515600" cy="4160576"/>
          </a:xfrm>
        </p:spPr>
        <p:txBody>
          <a:bodyPr>
            <a:normAutofit fontScale="90000"/>
          </a:bodyPr>
          <a:lstStyle/>
          <a:p>
            <a:r>
              <a:rPr lang="en-US" dirty="0"/>
              <a:t>Elements of Ritual:</a:t>
            </a:r>
            <a:br>
              <a:rPr lang="en-US" dirty="0"/>
            </a:br>
            <a:r>
              <a:rPr lang="en-US" dirty="0"/>
              <a:t>1) Serve specific goal and purposes,</a:t>
            </a:r>
            <a:br>
              <a:rPr lang="en-US" dirty="0"/>
            </a:br>
            <a:r>
              <a:rPr lang="en-US" dirty="0"/>
              <a:t>2) Procedure oriented,</a:t>
            </a:r>
            <a:br>
              <a:rPr lang="en-US" dirty="0"/>
            </a:br>
            <a:r>
              <a:rPr lang="en-US" dirty="0"/>
              <a:t>3) Conducted by Chief Conductor(s),</a:t>
            </a:r>
            <a:br>
              <a:rPr lang="en-US" dirty="0"/>
            </a:br>
            <a:r>
              <a:rPr lang="en-US" dirty="0"/>
              <a:t>4) Involve some kind of verbal and nonverbal rites,</a:t>
            </a:r>
            <a:br>
              <a:rPr lang="en-US" dirty="0"/>
            </a:br>
            <a:r>
              <a:rPr lang="en-US" dirty="0"/>
              <a:t>5) Have beginning, middle, and ending.</a:t>
            </a:r>
          </a:p>
        </p:txBody>
      </p:sp>
    </p:spTree>
    <p:extLst>
      <p:ext uri="{BB962C8B-B14F-4D97-AF65-F5344CB8AC3E}">
        <p14:creationId xmlns:p14="http://schemas.microsoft.com/office/powerpoint/2010/main" val="38827257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93FE87-E3A2-436B-A75F-1DE3B14B63C8}"/>
              </a:ext>
            </a:extLst>
          </p:cNvPr>
          <p:cNvSpPr>
            <a:spLocks noGrp="1"/>
          </p:cNvSpPr>
          <p:nvPr>
            <p:ph type="title"/>
          </p:nvPr>
        </p:nvSpPr>
        <p:spPr>
          <a:xfrm>
            <a:off x="838200" y="365125"/>
            <a:ext cx="10515600" cy="4130675"/>
          </a:xfrm>
        </p:spPr>
        <p:txBody>
          <a:bodyPr/>
          <a:lstStyle/>
          <a:p>
            <a:r>
              <a:rPr lang="en-US" dirty="0"/>
              <a:t>What rituals have you experienced ?</a:t>
            </a:r>
            <a:br>
              <a:rPr lang="en-US" dirty="0"/>
            </a:br>
            <a:r>
              <a:rPr lang="en-US" dirty="0"/>
              <a:t>At home ?</a:t>
            </a:r>
            <a:br>
              <a:rPr lang="en-US" dirty="0"/>
            </a:br>
            <a:r>
              <a:rPr lang="en-US" dirty="0"/>
              <a:t>At school ?</a:t>
            </a:r>
            <a:br>
              <a:rPr lang="en-US" dirty="0"/>
            </a:br>
            <a:r>
              <a:rPr lang="en-US" dirty="0"/>
              <a:t>At church or temple or mosque </a:t>
            </a:r>
            <a:r>
              <a:rPr lang="th-TH" dirty="0"/>
              <a:t>?</a:t>
            </a:r>
            <a:br>
              <a:rPr lang="th-TH" dirty="0"/>
            </a:br>
            <a:r>
              <a:rPr lang="en-US" dirty="0"/>
              <a:t>At an opening of a business, organization ?</a:t>
            </a:r>
            <a:br>
              <a:rPr lang="en-US" dirty="0"/>
            </a:br>
            <a:endParaRPr lang="en-US" dirty="0"/>
          </a:p>
        </p:txBody>
      </p:sp>
    </p:spTree>
    <p:extLst>
      <p:ext uri="{BB962C8B-B14F-4D97-AF65-F5344CB8AC3E}">
        <p14:creationId xmlns:p14="http://schemas.microsoft.com/office/powerpoint/2010/main" val="15106082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355530-0DE0-43DF-9124-65B3ECE8ECBE}"/>
              </a:ext>
            </a:extLst>
          </p:cNvPr>
          <p:cNvSpPr>
            <a:spLocks noGrp="1"/>
          </p:cNvSpPr>
          <p:nvPr>
            <p:ph type="title" idx="4294967295"/>
          </p:nvPr>
        </p:nvSpPr>
        <p:spPr>
          <a:xfrm>
            <a:off x="420255" y="291234"/>
            <a:ext cx="10515600" cy="1325563"/>
          </a:xfrm>
        </p:spPr>
        <p:txBody>
          <a:bodyPr>
            <a:normAutofit/>
          </a:bodyPr>
          <a:lstStyle/>
          <a:p>
            <a:r>
              <a:rPr lang="en-US" dirty="0"/>
              <a:t>Impulse to Perform: from Personal, community, to professional</a:t>
            </a:r>
          </a:p>
        </p:txBody>
      </p:sp>
      <p:sp>
        <p:nvSpPr>
          <p:cNvPr id="4" name="Text Placeholder 3">
            <a:extLst>
              <a:ext uri="{FF2B5EF4-FFF2-40B4-BE49-F238E27FC236}">
                <a16:creationId xmlns:a16="http://schemas.microsoft.com/office/drawing/2014/main" id="{87790E61-3E97-41F4-A5AB-3835AD565CAB}"/>
              </a:ext>
            </a:extLst>
          </p:cNvPr>
          <p:cNvSpPr>
            <a:spLocks noGrp="1"/>
          </p:cNvSpPr>
          <p:nvPr>
            <p:ph type="body" idx="4294967295"/>
          </p:nvPr>
        </p:nvSpPr>
        <p:spPr>
          <a:xfrm>
            <a:off x="572654" y="2318328"/>
            <a:ext cx="3657600" cy="1775402"/>
          </a:xfrm>
        </p:spPr>
        <p:txBody>
          <a:bodyPr>
            <a:normAutofit/>
          </a:bodyPr>
          <a:lstStyle/>
          <a:p>
            <a:r>
              <a:rPr lang="en-US" sz="3200" dirty="0"/>
              <a:t>Personal Performance:</a:t>
            </a:r>
          </a:p>
          <a:p>
            <a:pPr marL="0" indent="0">
              <a:buNone/>
            </a:pPr>
            <a:r>
              <a:rPr lang="th-TH" sz="3200" dirty="0" smtClean="0"/>
              <a:t> </a:t>
            </a:r>
            <a:r>
              <a:rPr lang="en-US" sz="3200" dirty="0" smtClean="0"/>
              <a:t>----    Childhood </a:t>
            </a:r>
            <a:r>
              <a:rPr lang="en-US" sz="3200" dirty="0"/>
              <a:t>play</a:t>
            </a:r>
          </a:p>
          <a:p>
            <a:endParaRPr lang="en-US" dirty="0"/>
          </a:p>
        </p:txBody>
      </p:sp>
      <p:pic>
        <p:nvPicPr>
          <p:cNvPr id="7" name="Content Placeholder 6"/>
          <p:cNvPicPr>
            <a:picLocks noGrp="1" noChangeAspect="1"/>
          </p:cNvPicPr>
          <p:nvPr>
            <p:ph sz="quarter" idx="4294967295"/>
          </p:nvPr>
        </p:nvPicPr>
        <p:blipFill>
          <a:blip r:embed="rId2" cstate="hqprint">
            <a:extLst>
              <a:ext uri="{28A0092B-C50C-407E-A947-70E740481C1C}">
                <a14:useLocalDpi xmlns:a14="http://schemas.microsoft.com/office/drawing/2010/main" val="0"/>
              </a:ext>
            </a:extLst>
          </a:blip>
          <a:stretch>
            <a:fillRect/>
          </a:stretch>
        </p:blipFill>
        <p:spPr>
          <a:xfrm>
            <a:off x="4807747" y="1920586"/>
            <a:ext cx="6811599" cy="2956214"/>
          </a:xfrm>
        </p:spPr>
      </p:pic>
    </p:spTree>
    <p:extLst>
      <p:ext uri="{BB962C8B-B14F-4D97-AF65-F5344CB8AC3E}">
        <p14:creationId xmlns:p14="http://schemas.microsoft.com/office/powerpoint/2010/main" val="4682066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E5D2D-D47C-4CE8-8504-D1DB5E4D55A4}"/>
              </a:ext>
            </a:extLst>
          </p:cNvPr>
          <p:cNvSpPr>
            <a:spLocks noGrp="1"/>
          </p:cNvSpPr>
          <p:nvPr>
            <p:ph type="title"/>
          </p:nvPr>
        </p:nvSpPr>
        <p:spPr/>
        <p:txBody>
          <a:bodyPr>
            <a:normAutofit/>
          </a:bodyPr>
          <a:lstStyle/>
          <a:p>
            <a:r>
              <a:rPr lang="en-US" sz="3600" b="1" dirty="0"/>
              <a:t>The Impulse to Perform</a:t>
            </a:r>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71581" y="850899"/>
            <a:ext cx="6515303" cy="4376883"/>
          </a:xfrm>
        </p:spPr>
      </p:pic>
      <p:sp>
        <p:nvSpPr>
          <p:cNvPr id="5" name="Text Placeholder 4">
            <a:extLst>
              <a:ext uri="{FF2B5EF4-FFF2-40B4-BE49-F238E27FC236}">
                <a16:creationId xmlns:a16="http://schemas.microsoft.com/office/drawing/2014/main" id="{0ED5F524-749F-4D33-B286-C59E7BE864C8}"/>
              </a:ext>
            </a:extLst>
          </p:cNvPr>
          <p:cNvSpPr>
            <a:spLocks noGrp="1"/>
          </p:cNvSpPr>
          <p:nvPr>
            <p:ph type="body" sz="half" idx="2"/>
          </p:nvPr>
        </p:nvSpPr>
        <p:spPr/>
        <p:txBody>
          <a:bodyPr>
            <a:normAutofit/>
          </a:bodyPr>
          <a:lstStyle/>
          <a:p>
            <a:r>
              <a:rPr lang="en-US" sz="2800" b="1" dirty="0"/>
              <a:t>2) Community Performance:</a:t>
            </a:r>
          </a:p>
          <a:p>
            <a:r>
              <a:rPr lang="en-US" sz="2800" b="1" dirty="0"/>
              <a:t>e.g.</a:t>
            </a:r>
          </a:p>
          <a:p>
            <a:r>
              <a:rPr lang="en-US" sz="2800" b="1" dirty="0"/>
              <a:t>Traditional Wedding,</a:t>
            </a:r>
          </a:p>
          <a:p>
            <a:r>
              <a:rPr lang="en-US" sz="2800" b="1" dirty="0"/>
              <a:t>Traditional Funeral</a:t>
            </a:r>
          </a:p>
          <a:p>
            <a:r>
              <a:rPr lang="en-US" sz="2800" b="1" dirty="0"/>
              <a:t>etc.</a:t>
            </a:r>
          </a:p>
          <a:p>
            <a:endParaRPr lang="en-US" sz="3600" dirty="0"/>
          </a:p>
          <a:p>
            <a:endParaRPr lang="en-US" sz="3600" dirty="0"/>
          </a:p>
        </p:txBody>
      </p:sp>
    </p:spTree>
    <p:extLst>
      <p:ext uri="{BB962C8B-B14F-4D97-AF65-F5344CB8AC3E}">
        <p14:creationId xmlns:p14="http://schemas.microsoft.com/office/powerpoint/2010/main" val="8174194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54B7D92-3AC0-4A53-BF6B-7D7E952FC134}"/>
              </a:ext>
            </a:extLst>
          </p:cNvPr>
          <p:cNvSpPr>
            <a:spLocks noGrp="1"/>
          </p:cNvSpPr>
          <p:nvPr>
            <p:ph type="title"/>
          </p:nvPr>
        </p:nvSpPr>
        <p:spPr>
          <a:xfrm>
            <a:off x="839788" y="188912"/>
            <a:ext cx="3932237" cy="1600200"/>
          </a:xfrm>
        </p:spPr>
        <p:txBody>
          <a:bodyPr/>
          <a:lstStyle/>
          <a:p>
            <a:r>
              <a:rPr lang="en-US" b="1" dirty="0"/>
              <a:t>The Impulse to Perform</a:t>
            </a:r>
            <a:endParaRPr lang="en-US" dirty="0"/>
          </a:p>
        </p:txBody>
      </p:sp>
      <p:sp>
        <p:nvSpPr>
          <p:cNvPr id="6" name="Text Placeholder 5">
            <a:extLst>
              <a:ext uri="{FF2B5EF4-FFF2-40B4-BE49-F238E27FC236}">
                <a16:creationId xmlns:a16="http://schemas.microsoft.com/office/drawing/2014/main" id="{D96F62FC-D0C9-44D7-BB19-EB38861B98DF}"/>
              </a:ext>
            </a:extLst>
          </p:cNvPr>
          <p:cNvSpPr>
            <a:spLocks noGrp="1"/>
          </p:cNvSpPr>
          <p:nvPr>
            <p:ph type="body" sz="half" idx="2"/>
          </p:nvPr>
        </p:nvSpPr>
        <p:spPr>
          <a:xfrm>
            <a:off x="839788" y="1859280"/>
            <a:ext cx="5256212" cy="4009708"/>
          </a:xfrm>
        </p:spPr>
        <p:txBody>
          <a:bodyPr>
            <a:normAutofit lnSpcReduction="10000"/>
          </a:bodyPr>
          <a:lstStyle/>
          <a:p>
            <a:r>
              <a:rPr lang="en-US" sz="3200" dirty="0"/>
              <a:t>3) Professional Performances: e.g.</a:t>
            </a:r>
          </a:p>
          <a:p>
            <a:r>
              <a:rPr lang="en-US" sz="3200" dirty="0"/>
              <a:t>Anna </a:t>
            </a:r>
            <a:r>
              <a:rPr lang="en-US" sz="3200" dirty="0" err="1"/>
              <a:t>Deavere</a:t>
            </a:r>
            <a:r>
              <a:rPr lang="en-US" sz="3200" dirty="0"/>
              <a:t> Smith (Race and rights,1992 upheaval in LA in response to police brutality, plays 30 characters, verbatim from interviews) https://www.youtube.com/watch?v=aD3U7KXNvrQ</a:t>
            </a:r>
          </a:p>
        </p:txBody>
      </p:sp>
      <p:pic>
        <p:nvPicPr>
          <p:cNvPr id="3" name="Content Placeholder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093961" y="1205201"/>
            <a:ext cx="3810000" cy="3810000"/>
          </a:xfrm>
        </p:spPr>
      </p:pic>
    </p:spTree>
    <p:extLst>
      <p:ext uri="{BB962C8B-B14F-4D97-AF65-F5344CB8AC3E}">
        <p14:creationId xmlns:p14="http://schemas.microsoft.com/office/powerpoint/2010/main" val="135805633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353534E-5CFF-4533-AE0A-A2C3D710A816}"/>
              </a:ext>
            </a:extLst>
          </p:cNvPr>
          <p:cNvSpPr>
            <a:spLocks noGrp="1"/>
          </p:cNvSpPr>
          <p:nvPr>
            <p:ph type="title"/>
          </p:nvPr>
        </p:nvSpPr>
        <p:spPr>
          <a:xfrm>
            <a:off x="838200" y="365125"/>
            <a:ext cx="10515600" cy="5616575"/>
          </a:xfrm>
        </p:spPr>
        <p:txBody>
          <a:bodyPr>
            <a:normAutofit/>
          </a:bodyPr>
          <a:lstStyle/>
          <a:p>
            <a:r>
              <a:rPr lang="en-US" dirty="0"/>
              <a:t>Whole-Class Activities:</a:t>
            </a:r>
            <a:br>
              <a:rPr lang="en-US" dirty="0"/>
            </a:br>
            <a:r>
              <a:rPr lang="en-US" dirty="0"/>
              <a:t>1) Warm-Up</a:t>
            </a:r>
            <a:br>
              <a:rPr lang="en-US" dirty="0"/>
            </a:br>
            <a:r>
              <a:rPr lang="en-US" dirty="0"/>
              <a:t>2) Line Up</a:t>
            </a:r>
            <a:br>
              <a:rPr lang="en-US" dirty="0"/>
            </a:br>
            <a:r>
              <a:rPr lang="en-US" dirty="0"/>
              <a:t>3) Pantomime</a:t>
            </a:r>
            <a:br>
              <a:rPr lang="en-US" dirty="0"/>
            </a:br>
            <a:r>
              <a:rPr lang="en-US" dirty="0" smtClean="0"/>
              <a:t>4) </a:t>
            </a:r>
            <a:r>
              <a:rPr lang="en-US" dirty="0"/>
              <a:t>Tug-of-War Pantomime</a:t>
            </a:r>
            <a:br>
              <a:rPr lang="en-US" dirty="0"/>
            </a:br>
            <a:endParaRPr lang="en-US" dirty="0"/>
          </a:p>
        </p:txBody>
      </p:sp>
    </p:spTree>
    <p:extLst>
      <p:ext uri="{BB962C8B-B14F-4D97-AF65-F5344CB8AC3E}">
        <p14:creationId xmlns:p14="http://schemas.microsoft.com/office/powerpoint/2010/main" val="38383187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01493F9-5DDB-4A43-ACBD-DE64AF4F9190}"/>
              </a:ext>
            </a:extLst>
          </p:cNvPr>
          <p:cNvSpPr>
            <a:spLocks noGrp="1"/>
          </p:cNvSpPr>
          <p:nvPr>
            <p:ph type="title"/>
          </p:nvPr>
        </p:nvSpPr>
        <p:spPr>
          <a:xfrm>
            <a:off x="522514" y="166255"/>
            <a:ext cx="10832874" cy="676665"/>
          </a:xfrm>
        </p:spPr>
        <p:txBody>
          <a:bodyPr>
            <a:normAutofit/>
          </a:bodyPr>
          <a:lstStyle/>
          <a:p>
            <a:r>
              <a:rPr lang="en-US" sz="2800" b="1" dirty="0"/>
              <a:t>Professional Performances: e.g.</a:t>
            </a:r>
          </a:p>
        </p:txBody>
      </p:sp>
      <p:sp>
        <p:nvSpPr>
          <p:cNvPr id="7" name="Text Placeholder 6">
            <a:extLst>
              <a:ext uri="{FF2B5EF4-FFF2-40B4-BE49-F238E27FC236}">
                <a16:creationId xmlns:a16="http://schemas.microsoft.com/office/drawing/2014/main" id="{46459351-0712-4F33-8FAE-1F33AEAB6E0F}"/>
              </a:ext>
            </a:extLst>
          </p:cNvPr>
          <p:cNvSpPr>
            <a:spLocks noGrp="1"/>
          </p:cNvSpPr>
          <p:nvPr>
            <p:ph type="body" idx="1"/>
          </p:nvPr>
        </p:nvSpPr>
        <p:spPr>
          <a:xfrm>
            <a:off x="522514" y="1235034"/>
            <a:ext cx="5475061" cy="2193965"/>
          </a:xfrm>
        </p:spPr>
        <p:txBody>
          <a:bodyPr>
            <a:normAutofit fontScale="70000" lnSpcReduction="20000"/>
          </a:bodyPr>
          <a:lstStyle/>
          <a:p>
            <a:r>
              <a:rPr lang="en-US" sz="2800" dirty="0"/>
              <a:t>Neil Marcus: </a:t>
            </a:r>
            <a:r>
              <a:rPr lang="en-US" sz="2800" i="1" dirty="0"/>
              <a:t>Storm Reading</a:t>
            </a:r>
            <a:r>
              <a:rPr lang="en-US" sz="2800" dirty="0"/>
              <a:t>:</a:t>
            </a:r>
          </a:p>
          <a:p>
            <a:r>
              <a:rPr lang="en-US" sz="2800" dirty="0"/>
              <a:t>Based on journals and poetry written by Neil Marcus, who has suffered from “dystonic </a:t>
            </a:r>
            <a:r>
              <a:rPr lang="en-US" sz="2800" dirty="0" err="1"/>
              <a:t>musculorum</a:t>
            </a:r>
            <a:r>
              <a:rPr lang="en-US" sz="2800" dirty="0"/>
              <a:t> deformans” with tremors in his arm, leg turned inward, slurred speech, twisting and jerky spasms,  or “dystonia” made him want to hide himself from society, but performing helps him transform into civil rights activist who advocate for people with disabilities</a:t>
            </a:r>
          </a:p>
          <a:p>
            <a:endParaRPr lang="en-US" dirty="0"/>
          </a:p>
        </p:txBody>
      </p:sp>
      <p:sp>
        <p:nvSpPr>
          <p:cNvPr id="9" name="Content Placeholder 8">
            <a:extLst>
              <a:ext uri="{FF2B5EF4-FFF2-40B4-BE49-F238E27FC236}">
                <a16:creationId xmlns:a16="http://schemas.microsoft.com/office/drawing/2014/main" id="{1D4CEF1A-7287-465F-B7BB-EA20AE1ED845}"/>
              </a:ext>
            </a:extLst>
          </p:cNvPr>
          <p:cNvSpPr>
            <a:spLocks noGrp="1"/>
          </p:cNvSpPr>
          <p:nvPr>
            <p:ph sz="half" idx="2"/>
          </p:nvPr>
        </p:nvSpPr>
        <p:spPr>
          <a:xfrm>
            <a:off x="748146" y="3821113"/>
            <a:ext cx="5249430" cy="2368550"/>
          </a:xfrm>
        </p:spPr>
        <p:txBody>
          <a:bodyPr>
            <a:normAutofit lnSpcReduction="10000"/>
          </a:bodyPr>
          <a:lstStyle/>
          <a:p>
            <a:r>
              <a:rPr lang="en-US" dirty="0"/>
              <a:t>News : celebrating 30</a:t>
            </a:r>
            <a:r>
              <a:rPr lang="en-US" baseline="30000" dirty="0"/>
              <a:t>th</a:t>
            </a:r>
            <a:r>
              <a:rPr lang="en-US" dirty="0"/>
              <a:t> anniversary (Debut 1988)</a:t>
            </a:r>
          </a:p>
          <a:p>
            <a:r>
              <a:rPr lang="en-US" dirty="0"/>
              <a:t>https://www.noozhawk.com/article/cast_creators_to_return_to_lobero_for_celebrating_storm_reading_20180714</a:t>
            </a:r>
          </a:p>
        </p:txBody>
      </p:sp>
      <p:sp>
        <p:nvSpPr>
          <p:cNvPr id="10" name="Text Placeholder 9">
            <a:extLst>
              <a:ext uri="{FF2B5EF4-FFF2-40B4-BE49-F238E27FC236}">
                <a16:creationId xmlns:a16="http://schemas.microsoft.com/office/drawing/2014/main" id="{7B983DE2-AC1B-40E4-8AD5-64579EF8CA10}"/>
              </a:ext>
            </a:extLst>
          </p:cNvPr>
          <p:cNvSpPr>
            <a:spLocks noGrp="1"/>
          </p:cNvSpPr>
          <p:nvPr>
            <p:ph type="body" sz="quarter" idx="3"/>
          </p:nvPr>
        </p:nvSpPr>
        <p:spPr>
          <a:xfrm>
            <a:off x="6187241" y="169573"/>
            <a:ext cx="5592817" cy="673347"/>
          </a:xfrm>
        </p:spPr>
        <p:txBody>
          <a:bodyPr>
            <a:noAutofit/>
          </a:bodyPr>
          <a:lstStyle/>
          <a:p>
            <a:r>
              <a:rPr lang="en-US" sz="1800" dirty="0"/>
              <a:t>https://www.youtube.com/watch?v=UZHRRHd7xHw</a:t>
            </a:r>
          </a:p>
        </p:txBody>
      </p:sp>
      <p:pic>
        <p:nvPicPr>
          <p:cNvPr id="3" name="Content Placeholder 2"/>
          <p:cNvPicPr>
            <a:picLocks noGrp="1" noChangeAspect="1"/>
          </p:cNvPicPr>
          <p:nvPr>
            <p:ph sz="quarter" idx="4"/>
          </p:nvPr>
        </p:nvPicPr>
        <p:blipFill>
          <a:blip r:embed="rId2" cstate="hqprint">
            <a:extLst>
              <a:ext uri="{28A0092B-C50C-407E-A947-70E740481C1C}">
                <a14:useLocalDpi xmlns:a14="http://schemas.microsoft.com/office/drawing/2010/main" val="0"/>
              </a:ext>
            </a:extLst>
          </a:blip>
          <a:stretch>
            <a:fillRect/>
          </a:stretch>
        </p:blipFill>
        <p:spPr>
          <a:xfrm>
            <a:off x="6601504" y="1199427"/>
            <a:ext cx="4753884" cy="4459143"/>
          </a:xfrm>
        </p:spPr>
      </p:pic>
    </p:spTree>
    <p:extLst>
      <p:ext uri="{BB962C8B-B14F-4D97-AF65-F5344CB8AC3E}">
        <p14:creationId xmlns:p14="http://schemas.microsoft.com/office/powerpoint/2010/main" val="254478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983806" y="255557"/>
            <a:ext cx="10515600" cy="1325563"/>
          </a:xfrm>
        </p:spPr>
        <p:txBody>
          <a:bodyPr>
            <a:normAutofit fontScale="90000"/>
          </a:bodyPr>
          <a:lstStyle/>
          <a:p>
            <a:r>
              <a:rPr lang="en-US" sz="2400" b="1" dirty="0" smtClean="0"/>
              <a:t>Hopi </a:t>
            </a:r>
            <a:r>
              <a:rPr lang="en-US" sz="2400" b="1" dirty="0" err="1" smtClean="0"/>
              <a:t>Kachina</a:t>
            </a:r>
            <a:r>
              <a:rPr lang="en-US" sz="2400" b="1" dirty="0" smtClean="0"/>
              <a:t> Ritual (practiced by Zuni, and Hopi  Native American Indians</a:t>
            </a:r>
            <a:r>
              <a:rPr lang="en-US" sz="2400" b="1" dirty="0"/>
              <a:t>)</a:t>
            </a:r>
            <a:br>
              <a:rPr lang="en-US" sz="2400" b="1" dirty="0"/>
            </a:br>
            <a:r>
              <a:rPr lang="en-US" sz="2400" b="1" dirty="0" smtClean="0"/>
              <a:t>(</a:t>
            </a:r>
            <a:r>
              <a:rPr lang="en-US" sz="2400" b="1" dirty="0"/>
              <a:t>25:12 – 26_22)</a:t>
            </a:r>
            <a:br>
              <a:rPr lang="en-US" sz="2400" b="1" dirty="0"/>
            </a:br>
            <a:r>
              <a:rPr lang="en-US" sz="2400" b="1" dirty="0"/>
              <a:t>https://www.youtube.com/watch?v=3TCnoiR82FY</a:t>
            </a:r>
            <a:br>
              <a:rPr lang="en-US" sz="2400" b="1" dirty="0"/>
            </a:br>
            <a:endParaRPr lang="en-US" sz="2400" b="1" dirty="0"/>
          </a:p>
        </p:txBody>
      </p:sp>
      <p:pic>
        <p:nvPicPr>
          <p:cNvPr id="3" name="Content Placeholder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622381" y="1859793"/>
            <a:ext cx="4763859" cy="4566333"/>
          </a:xfrm>
        </p:spPr>
      </p:pic>
      <p:pic>
        <p:nvPicPr>
          <p:cNvPr id="5" name="Content Placeholder 4"/>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1238865" y="1723749"/>
            <a:ext cx="4198770" cy="4879382"/>
          </a:xfrm>
        </p:spPr>
      </p:pic>
    </p:spTree>
    <p:extLst>
      <p:ext uri="{BB962C8B-B14F-4D97-AF65-F5344CB8AC3E}">
        <p14:creationId xmlns:p14="http://schemas.microsoft.com/office/powerpoint/2010/main" val="28131162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785418" y="365124"/>
            <a:ext cx="7983795" cy="6173327"/>
          </a:xfrm>
        </p:spPr>
        <p:txBody>
          <a:bodyPr>
            <a:normAutofit/>
          </a:bodyPr>
          <a:lstStyle/>
          <a:p>
            <a:r>
              <a:rPr lang="en-US" sz="2700" dirty="0"/>
              <a:t>Classical Greek </a:t>
            </a:r>
            <a:r>
              <a:rPr lang="en-US" sz="2700" dirty="0" smtClean="0"/>
              <a:t>(5</a:t>
            </a:r>
            <a:r>
              <a:rPr lang="en-US" sz="2700" baseline="30000" dirty="0" smtClean="0"/>
              <a:t>th</a:t>
            </a:r>
            <a:r>
              <a:rPr lang="en-US" sz="2700" dirty="0" smtClean="0"/>
              <a:t>-4</a:t>
            </a:r>
            <a:r>
              <a:rPr lang="en-US" sz="2700" baseline="30000" dirty="0" smtClean="0"/>
              <a:t>th</a:t>
            </a:r>
            <a:r>
              <a:rPr lang="en-US" sz="2700" dirty="0" smtClean="0"/>
              <a:t> B.C.E.) culture</a:t>
            </a:r>
            <a:r>
              <a:rPr lang="en-US" sz="2700" dirty="0"/>
              <a:t>, especially philosophy, had a powerful influence on ancient Rome, which carried a version of it to many parts of the Mediterranean Basin and Europe. For this reason, Classical Greece is generally considered to be the seminal culture which provided the foundation of modern Western culture and is considered the cradle of Western civilization</a:t>
            </a:r>
            <a:r>
              <a:rPr lang="en-US" sz="2700" dirty="0" smtClean="0"/>
              <a:t>.</a:t>
            </a:r>
            <a:r>
              <a:rPr lang="en-US" dirty="0"/>
              <a:t/>
            </a:r>
            <a:br>
              <a:rPr lang="en-US" dirty="0"/>
            </a:br>
            <a:r>
              <a:rPr lang="en-US" dirty="0"/>
              <a:t/>
            </a:r>
            <a:br>
              <a:rPr lang="en-US" dirty="0"/>
            </a:br>
            <a:endParaRPr lang="en-US" sz="2700" dirty="0"/>
          </a:p>
        </p:txBody>
      </p:sp>
      <p:pic>
        <p:nvPicPr>
          <p:cNvPr id="7" name="Content Placeholder 6"/>
          <p:cNvPicPr>
            <a:picLocks noGrp="1" noChangeAspect="1"/>
          </p:cNvPicPr>
          <p:nvPr>
            <p:ph idx="1"/>
          </p:nvPr>
        </p:nvPicPr>
        <p:blipFill>
          <a:blip r:embed="rId2" cstate="hqprint">
            <a:extLst>
              <a:ext uri="{28A0092B-C50C-407E-A947-70E740481C1C}">
                <a14:useLocalDpi xmlns:a14="http://schemas.microsoft.com/office/drawing/2010/main" val="0"/>
              </a:ext>
            </a:extLst>
          </a:blip>
          <a:stretch>
            <a:fillRect/>
          </a:stretch>
        </p:blipFill>
        <p:spPr>
          <a:xfrm>
            <a:off x="196646" y="1623642"/>
            <a:ext cx="3263542" cy="2447656"/>
          </a:xfrm>
        </p:spPr>
      </p:pic>
    </p:spTree>
    <p:extLst>
      <p:ext uri="{BB962C8B-B14F-4D97-AF65-F5344CB8AC3E}">
        <p14:creationId xmlns:p14="http://schemas.microsoft.com/office/powerpoint/2010/main" val="5834280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Autofit/>
          </a:bodyPr>
          <a:lstStyle/>
          <a:p>
            <a:pPr algn="l"/>
            <a:r>
              <a:rPr lang="en-US" sz="2400" dirty="0"/>
              <a:t>Classical Greek culture gave great importance to knowledge. Science and religion were not separate and getting closer to the truth meant getting closer to the gods. In this context, they understood the importance of mathematics as an instrument for obtaining more reliable ("divine") knowledge</a:t>
            </a:r>
            <a:r>
              <a:rPr lang="en-US" sz="2400" dirty="0" smtClean="0"/>
              <a:t>. </a:t>
            </a:r>
            <a:r>
              <a:rPr lang="en-US" sz="2400" dirty="0"/>
              <a:t>Greek culture, in a few centuries and with a limited population, managed to explore and make progress in many fields of science, mathematics, philosophy and knowledge in general.</a:t>
            </a:r>
          </a:p>
        </p:txBody>
      </p:sp>
      <p:sp>
        <p:nvSpPr>
          <p:cNvPr id="5" name="Subtitle 4"/>
          <p:cNvSpPr>
            <a:spLocks noGrp="1"/>
          </p:cNvSpPr>
          <p:nvPr>
            <p:ph type="subTitle" idx="1"/>
          </p:nvPr>
        </p:nvSpPr>
        <p:spPr/>
        <p:txBody>
          <a:bodyPr/>
          <a:lstStyle/>
          <a:p>
            <a:endParaRPr lang="en-US" dirty="0" smtClean="0">
              <a:hlinkClick r:id="rId2"/>
            </a:endParaRPr>
          </a:p>
          <a:p>
            <a:r>
              <a:rPr lang="en-US" dirty="0" smtClean="0">
                <a:hlinkClick r:id="rId2"/>
              </a:rPr>
              <a:t>https</a:t>
            </a:r>
            <a:r>
              <a:rPr lang="en-US" dirty="0">
                <a:hlinkClick r:id="rId2"/>
              </a:rPr>
              <a:t>://www.youtube.com/watch?v=6bDrYTXQLu8</a:t>
            </a:r>
            <a:endParaRPr lang="en-US" dirty="0"/>
          </a:p>
        </p:txBody>
      </p:sp>
    </p:spTree>
    <p:extLst>
      <p:ext uri="{BB962C8B-B14F-4D97-AF65-F5344CB8AC3E}">
        <p14:creationId xmlns:p14="http://schemas.microsoft.com/office/powerpoint/2010/main" val="5844866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544" y="226143"/>
            <a:ext cx="10365585" cy="2153264"/>
          </a:xfrm>
        </p:spPr>
        <p:txBody>
          <a:bodyPr>
            <a:normAutofit fontScale="90000"/>
          </a:bodyPr>
          <a:lstStyle/>
          <a:p>
            <a:r>
              <a:rPr lang="en-US" sz="2800" b="1" dirty="0" smtClean="0"/>
              <a:t/>
            </a:r>
            <a:br>
              <a:rPr lang="en-US" sz="2800" b="1" dirty="0" smtClean="0"/>
            </a:br>
            <a:r>
              <a:rPr lang="en-US" sz="2800" b="1" dirty="0"/>
              <a:t/>
            </a:r>
            <a:br>
              <a:rPr lang="en-US" sz="2800" b="1" dirty="0"/>
            </a:br>
            <a:r>
              <a:rPr lang="en-US" sz="2800" b="1" dirty="0" smtClean="0"/>
              <a:t>Context of Greek Society:  </a:t>
            </a:r>
            <a:r>
              <a:rPr lang="en-US" sz="2800" dirty="0">
                <a:hlinkClick r:id="rId2"/>
              </a:rPr>
              <a:t>https://</a:t>
            </a:r>
            <a:r>
              <a:rPr lang="en-US" sz="2800" dirty="0" smtClean="0">
                <a:hlinkClick r:id="rId2"/>
              </a:rPr>
              <a:t>www.youtube.com/watch?v=gZ7cPAnO4po</a:t>
            </a:r>
            <a:r>
              <a:rPr lang="en-US" sz="2800" dirty="0" smtClean="0"/>
              <a:t> </a:t>
            </a:r>
            <a:br>
              <a:rPr lang="en-US" sz="2800" dirty="0" smtClean="0"/>
            </a:br>
            <a:r>
              <a:rPr lang="en-US" sz="2800" dirty="0"/>
              <a:t/>
            </a:r>
            <a:br>
              <a:rPr lang="en-US" sz="2800" dirty="0"/>
            </a:br>
            <a:r>
              <a:rPr lang="en-US" sz="2800" dirty="0" smtClean="0"/>
              <a:t>(notion of Ancient or Classical Greek 5</a:t>
            </a:r>
            <a:r>
              <a:rPr lang="en-US" sz="2800" baseline="30000" dirty="0" smtClean="0"/>
              <a:t>th</a:t>
            </a:r>
            <a:r>
              <a:rPr lang="en-US" sz="2800" dirty="0" smtClean="0"/>
              <a:t> c. BCE</a:t>
            </a:r>
            <a:r>
              <a:rPr lang="th-TH" sz="2800" dirty="0" smtClean="0"/>
              <a:t>  </a:t>
            </a:r>
            <a:r>
              <a:rPr lang="en-US" sz="2800" dirty="0" smtClean="0"/>
              <a:t>post Greco-Persian War </a:t>
            </a:r>
            <a:r>
              <a:rPr lang="th-TH" sz="2800" dirty="0" smtClean="0"/>
              <a:t/>
            </a:r>
            <a:br>
              <a:rPr lang="th-TH" sz="2800" dirty="0" smtClean="0"/>
            </a:br>
            <a:r>
              <a:rPr lang="en-US" sz="2800" dirty="0" smtClean="0"/>
              <a:t>starts 4:42 Min.) </a:t>
            </a:r>
            <a:br>
              <a:rPr lang="en-US" sz="2800" dirty="0" smtClean="0"/>
            </a:br>
            <a:r>
              <a:rPr lang="en-US" sz="2800" dirty="0" smtClean="0"/>
              <a:t/>
            </a:r>
            <a:br>
              <a:rPr lang="en-US" sz="2800" dirty="0" smtClean="0"/>
            </a:br>
            <a:endParaRPr lang="en-US" sz="2800" dirty="0"/>
          </a:p>
        </p:txBody>
      </p:sp>
      <p:sp>
        <p:nvSpPr>
          <p:cNvPr id="3" name="Content Placeholder 2"/>
          <p:cNvSpPr>
            <a:spLocks noGrp="1"/>
          </p:cNvSpPr>
          <p:nvPr>
            <p:ph type="body" idx="1"/>
          </p:nvPr>
        </p:nvSpPr>
        <p:spPr>
          <a:xfrm>
            <a:off x="753340" y="2792361"/>
            <a:ext cx="9892145" cy="3677266"/>
          </a:xfrm>
        </p:spPr>
        <p:txBody>
          <a:bodyPr>
            <a:normAutofit/>
          </a:bodyPr>
          <a:lstStyle/>
          <a:p>
            <a:r>
              <a:rPr lang="en-US" b="1" dirty="0"/>
              <a:t>Athenian Democracy </a:t>
            </a:r>
            <a:r>
              <a:rPr lang="en-US" dirty="0"/>
              <a:t>(p.36)</a:t>
            </a:r>
            <a:endParaRPr lang="en-US" dirty="0" smtClean="0">
              <a:solidFill>
                <a:schemeClr val="tx1"/>
              </a:solidFill>
            </a:endParaRPr>
          </a:p>
          <a:p>
            <a:r>
              <a:rPr lang="en-US" dirty="0" smtClean="0">
                <a:solidFill>
                  <a:schemeClr val="tx1"/>
                </a:solidFill>
              </a:rPr>
              <a:t>Athens </a:t>
            </a:r>
            <a:r>
              <a:rPr lang="en-US" dirty="0">
                <a:solidFill>
                  <a:schemeClr val="tx1"/>
                </a:solidFill>
              </a:rPr>
              <a:t>practiced a political system of </a:t>
            </a:r>
            <a:r>
              <a:rPr lang="en-US" dirty="0">
                <a:solidFill>
                  <a:srgbClr val="FF0000"/>
                </a:solidFill>
              </a:rPr>
              <a:t>direct democracy</a:t>
            </a:r>
            <a:r>
              <a:rPr lang="en-US" dirty="0">
                <a:solidFill>
                  <a:schemeClr val="tx1"/>
                </a:solidFill>
              </a:rPr>
              <a:t> in which participating </a:t>
            </a:r>
            <a:r>
              <a:rPr lang="en-US" dirty="0" smtClean="0">
                <a:solidFill>
                  <a:schemeClr val="tx1"/>
                </a:solidFill>
              </a:rPr>
              <a:t>citizens</a:t>
            </a:r>
            <a:r>
              <a:rPr lang="th-TH" dirty="0" smtClean="0">
                <a:solidFill>
                  <a:schemeClr val="tx1"/>
                </a:solidFill>
              </a:rPr>
              <a:t> </a:t>
            </a:r>
            <a:r>
              <a:rPr lang="en-US" dirty="0" smtClean="0">
                <a:solidFill>
                  <a:srgbClr val="FF0000"/>
                </a:solidFill>
              </a:rPr>
              <a:t>voted </a:t>
            </a:r>
            <a:r>
              <a:rPr lang="en-US" dirty="0">
                <a:solidFill>
                  <a:srgbClr val="FF0000"/>
                </a:solidFill>
              </a:rPr>
              <a:t>directly </a:t>
            </a:r>
            <a:r>
              <a:rPr lang="en-US" dirty="0">
                <a:solidFill>
                  <a:schemeClr val="tx1"/>
                </a:solidFill>
              </a:rPr>
              <a:t>on legislation and executive bills. Participation </a:t>
            </a:r>
            <a:r>
              <a:rPr lang="en-US" dirty="0">
                <a:solidFill>
                  <a:srgbClr val="FF0000"/>
                </a:solidFill>
              </a:rPr>
              <a:t>was not open to all residents</a:t>
            </a:r>
            <a:r>
              <a:rPr lang="en-US" dirty="0">
                <a:solidFill>
                  <a:schemeClr val="tx1"/>
                </a:solidFill>
              </a:rPr>
              <a:t>, but was instead limited to </a:t>
            </a:r>
            <a:r>
              <a:rPr lang="en-US" dirty="0" smtClean="0">
                <a:solidFill>
                  <a:srgbClr val="FF0000"/>
                </a:solidFill>
              </a:rPr>
              <a:t>adult</a:t>
            </a:r>
            <a:r>
              <a:rPr lang="en-US" dirty="0">
                <a:solidFill>
                  <a:schemeClr val="tx1"/>
                </a:solidFill>
              </a:rPr>
              <a:t>, </a:t>
            </a:r>
            <a:r>
              <a:rPr lang="en-US" dirty="0">
                <a:solidFill>
                  <a:srgbClr val="FF0000"/>
                </a:solidFill>
              </a:rPr>
              <a:t>male citizens </a:t>
            </a:r>
            <a:r>
              <a:rPr lang="en-US" dirty="0">
                <a:solidFill>
                  <a:schemeClr val="tx1"/>
                </a:solidFill>
              </a:rPr>
              <a:t>(i.e., not a foreign resident, a slave, or a woman), who "were probably no more than 30 percent of the total adult population</a:t>
            </a:r>
            <a:r>
              <a:rPr lang="en-US" dirty="0" smtClean="0">
                <a:solidFill>
                  <a:schemeClr val="tx1"/>
                </a:solidFill>
              </a:rPr>
              <a:t>.” </a:t>
            </a:r>
          </a:p>
          <a:p>
            <a:endParaRPr lang="en-US" dirty="0">
              <a:solidFill>
                <a:schemeClr val="tx1"/>
              </a:solidFill>
            </a:endParaRPr>
          </a:p>
          <a:p>
            <a:r>
              <a:rPr lang="en-US" dirty="0">
                <a:solidFill>
                  <a:schemeClr val="tx1"/>
                </a:solidFill>
              </a:rPr>
              <a:t>Source: Thorley, J., </a:t>
            </a:r>
            <a:r>
              <a:rPr lang="en-US" i="1" dirty="0">
                <a:solidFill>
                  <a:schemeClr val="tx1"/>
                </a:solidFill>
              </a:rPr>
              <a:t>Athenian Democracy</a:t>
            </a:r>
            <a:r>
              <a:rPr lang="en-US" dirty="0">
                <a:solidFill>
                  <a:schemeClr val="tx1"/>
                </a:solidFill>
              </a:rPr>
              <a:t>, Routledge, 2005, p. 74</a:t>
            </a:r>
            <a:endParaRPr lang="en-US" dirty="0" smtClean="0">
              <a:solidFill>
                <a:schemeClr val="tx1"/>
              </a:solidFill>
            </a:endParaRPr>
          </a:p>
          <a:p>
            <a:endParaRPr lang="th-TH" baseline="30000" dirty="0" smtClean="0"/>
          </a:p>
          <a:p>
            <a:endParaRPr lang="en-US" dirty="0">
              <a:solidFill>
                <a:schemeClr val="tx1"/>
              </a:solidFill>
            </a:endParaRPr>
          </a:p>
        </p:txBody>
      </p:sp>
    </p:spTree>
    <p:extLst>
      <p:ext uri="{BB962C8B-B14F-4D97-AF65-F5344CB8AC3E}">
        <p14:creationId xmlns:p14="http://schemas.microsoft.com/office/powerpoint/2010/main" val="12529419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4294967295"/>
          </p:nvPr>
        </p:nvSpPr>
        <p:spPr>
          <a:xfrm>
            <a:off x="2851355" y="5506064"/>
            <a:ext cx="7826477" cy="1163177"/>
          </a:xfrm>
        </p:spPr>
        <p:txBody>
          <a:bodyPr>
            <a:normAutofit lnSpcReduction="10000"/>
          </a:bodyPr>
          <a:lstStyle/>
          <a:p>
            <a:r>
              <a:rPr lang="en-US" dirty="0" smtClean="0"/>
              <a:t>Greek Theatre: </a:t>
            </a:r>
            <a:r>
              <a:rPr lang="en-US" dirty="0">
                <a:hlinkClick r:id="rId2"/>
              </a:rPr>
              <a:t>https://</a:t>
            </a:r>
            <a:r>
              <a:rPr lang="en-US" dirty="0" smtClean="0">
                <a:hlinkClick r:id="rId2"/>
              </a:rPr>
              <a:t>www.youtube.com/watch?v=2CVO9Vd067U</a:t>
            </a:r>
            <a:endParaRPr lang="en-US" dirty="0" smtClean="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7664" y="447732"/>
            <a:ext cx="6735097" cy="4917807"/>
          </a:xfrm>
          <a:prstGeom prst="rect">
            <a:avLst/>
          </a:prstGeom>
        </p:spPr>
      </p:pic>
    </p:spTree>
    <p:extLst>
      <p:ext uri="{BB962C8B-B14F-4D97-AF65-F5344CB8AC3E}">
        <p14:creationId xmlns:p14="http://schemas.microsoft.com/office/powerpoint/2010/main" val="14039229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4294967295"/>
          </p:nvPr>
        </p:nvSpPr>
        <p:spPr>
          <a:xfrm>
            <a:off x="865239" y="2339156"/>
            <a:ext cx="5157788" cy="825500"/>
          </a:xfrm>
        </p:spPr>
        <p:txBody>
          <a:bodyPr>
            <a:normAutofit lnSpcReduction="10000"/>
          </a:bodyPr>
          <a:lstStyle/>
          <a:p>
            <a:r>
              <a:rPr lang="en-US" dirty="0" smtClean="0"/>
              <a:t>There are only 33 extant Greek plays from the Ancient Greek.</a:t>
            </a:r>
            <a:endParaRPr lang="en-US" dirty="0"/>
          </a:p>
        </p:txBody>
      </p:sp>
      <p:sp>
        <p:nvSpPr>
          <p:cNvPr id="2" name="Title 1"/>
          <p:cNvSpPr>
            <a:spLocks noGrp="1"/>
          </p:cNvSpPr>
          <p:nvPr>
            <p:ph type="title" idx="4294967295"/>
          </p:nvPr>
        </p:nvSpPr>
        <p:spPr>
          <a:xfrm>
            <a:off x="760412" y="3292475"/>
            <a:ext cx="9407525" cy="2805113"/>
          </a:xfrm>
        </p:spPr>
        <p:txBody>
          <a:bodyPr>
            <a:normAutofit/>
          </a:bodyPr>
          <a:lstStyle/>
          <a:p>
            <a:r>
              <a:rPr lang="en-US" sz="2400" dirty="0" smtClean="0"/>
              <a:t>Oresteia: </a:t>
            </a:r>
            <a:r>
              <a:rPr lang="en-US" sz="2400" dirty="0">
                <a:hlinkClick r:id="rId2"/>
              </a:rPr>
              <a:t>https://</a:t>
            </a:r>
            <a:r>
              <a:rPr lang="en-US" sz="2400" dirty="0" smtClean="0">
                <a:hlinkClick r:id="rId2"/>
              </a:rPr>
              <a:t>www.youtube.com/watch?v=qj1ojFHj4eg&amp;t=53s</a:t>
            </a:r>
            <a:r>
              <a:rPr lang="en-US" sz="2400" dirty="0" smtClean="0"/>
              <a:t/>
            </a:r>
            <a:br>
              <a:rPr lang="en-US" sz="2400" dirty="0" smtClean="0"/>
            </a:br>
            <a:r>
              <a:rPr lang="en-US" sz="2400" dirty="0"/>
              <a:t/>
            </a:r>
            <a:br>
              <a:rPr lang="en-US" sz="2400" dirty="0"/>
            </a:br>
            <a:r>
              <a:rPr lang="en-US" sz="2400" dirty="0"/>
              <a:t>(</a:t>
            </a:r>
            <a:r>
              <a:rPr lang="en-US" sz="1800" dirty="0" smtClean="0"/>
              <a:t>Summary of Greek theatre convention, what is tragedy ? :  </a:t>
            </a:r>
            <a:r>
              <a:rPr lang="en-US" sz="1800" dirty="0" smtClean="0">
                <a:hlinkClick r:id="rId3"/>
              </a:rPr>
              <a:t>https</a:t>
            </a:r>
            <a:r>
              <a:rPr lang="en-US" sz="1800" dirty="0">
                <a:hlinkClick r:id="rId3"/>
              </a:rPr>
              <a:t>://</a:t>
            </a:r>
            <a:r>
              <a:rPr lang="en-US" sz="1800" dirty="0" smtClean="0">
                <a:hlinkClick r:id="rId3"/>
              </a:rPr>
              <a:t>www.youtube.com/watch?v=nGlQkaoIfBI</a:t>
            </a:r>
            <a:r>
              <a:rPr lang="en-US" sz="1800" dirty="0" smtClean="0"/>
              <a:t> )</a:t>
            </a:r>
            <a:r>
              <a:rPr lang="en-US" sz="2400" dirty="0" smtClean="0"/>
              <a:t/>
            </a:r>
            <a:br>
              <a:rPr lang="en-US" sz="2400" dirty="0" smtClean="0"/>
            </a:br>
            <a:endParaRPr lang="en-US" sz="2400" dirty="0"/>
          </a:p>
        </p:txBody>
      </p:sp>
      <p:sp>
        <p:nvSpPr>
          <p:cNvPr id="3" name="Content Placeholder 2"/>
          <p:cNvSpPr>
            <a:spLocks noGrp="1"/>
          </p:cNvSpPr>
          <p:nvPr>
            <p:ph sz="half" idx="4294967295"/>
          </p:nvPr>
        </p:nvSpPr>
        <p:spPr>
          <a:xfrm>
            <a:off x="1101212" y="1953444"/>
            <a:ext cx="5181600" cy="2933700"/>
          </a:xfrm>
        </p:spPr>
        <p:txBody>
          <a:bodyPr>
            <a:normAutofit/>
          </a:bodyPr>
          <a:lstStyle/>
          <a:p>
            <a:pPr marL="0" indent="0">
              <a:buNone/>
            </a:pPr>
            <a:endParaRPr lang="en-US" dirty="0" smtClean="0">
              <a:hlinkClick r:id="rId4"/>
            </a:endParaRPr>
          </a:p>
          <a:p>
            <a:pPr marL="0" indent="0">
              <a:buNone/>
            </a:pPr>
            <a:endParaRPr lang="en-US" dirty="0">
              <a:hlinkClick r:id="rId4"/>
            </a:endParaRPr>
          </a:p>
        </p:txBody>
      </p:sp>
      <p:sp>
        <p:nvSpPr>
          <p:cNvPr id="4" name="Content Placeholder 3"/>
          <p:cNvSpPr>
            <a:spLocks noGrp="1"/>
          </p:cNvSpPr>
          <p:nvPr>
            <p:ph sz="half" idx="4294967295"/>
          </p:nvPr>
        </p:nvSpPr>
        <p:spPr>
          <a:xfrm>
            <a:off x="760413" y="423863"/>
            <a:ext cx="11431587" cy="1401762"/>
          </a:xfrm>
        </p:spPr>
        <p:txBody>
          <a:bodyPr>
            <a:normAutofit/>
          </a:bodyPr>
          <a:lstStyle/>
          <a:p>
            <a:pPr marL="0" indent="0">
              <a:buNone/>
            </a:pPr>
            <a:r>
              <a:rPr lang="en-US" dirty="0" smtClean="0"/>
              <a:t>Convention of Greek Drama: </a:t>
            </a:r>
          </a:p>
          <a:p>
            <a:pPr marL="0" indent="0">
              <a:buNone/>
            </a:pPr>
            <a:r>
              <a:rPr lang="en-US" dirty="0">
                <a:hlinkClick r:id="rId4"/>
              </a:rPr>
              <a:t>https://</a:t>
            </a:r>
            <a:r>
              <a:rPr lang="en-US" dirty="0" smtClean="0">
                <a:hlinkClick r:id="rId4"/>
              </a:rPr>
              <a:t>www.youtube.com/watch?v=VeTeK9k</a:t>
            </a:r>
            <a:r>
              <a:rPr lang="en-US" dirty="0">
                <a:hlinkClick r:id="rId3"/>
              </a:rPr>
              <a:t>https://www.youtube.com/watch?v=nGlQkaoIfBI</a:t>
            </a:r>
            <a:r>
              <a:rPr lang="en-US" dirty="0" smtClean="0">
                <a:hlinkClick r:id="rId4"/>
              </a:rPr>
              <a:t>vxyo</a:t>
            </a:r>
            <a:endParaRPr lang="en-US" dirty="0"/>
          </a:p>
        </p:txBody>
      </p:sp>
    </p:spTree>
    <p:extLst>
      <p:ext uri="{BB962C8B-B14F-4D97-AF65-F5344CB8AC3E}">
        <p14:creationId xmlns:p14="http://schemas.microsoft.com/office/powerpoint/2010/main" val="31306004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327894"/>
          </a:xfrm>
        </p:spPr>
        <p:txBody>
          <a:bodyPr>
            <a:noAutofit/>
          </a:bodyPr>
          <a:lstStyle/>
          <a:p>
            <a:r>
              <a:rPr lang="en-US" sz="2800" b="1" dirty="0" smtClean="0"/>
              <a:t>Festival of Dionysus (5</a:t>
            </a:r>
            <a:r>
              <a:rPr lang="en-US" sz="2800" b="1" baseline="30000" dirty="0" smtClean="0"/>
              <a:t>th</a:t>
            </a:r>
            <a:r>
              <a:rPr lang="en-US" sz="2800" b="1" dirty="0" smtClean="0"/>
              <a:t> century B.C.)</a:t>
            </a:r>
            <a:endParaRPr lang="en-US" sz="2800" b="1" dirty="0"/>
          </a:p>
        </p:txBody>
      </p:sp>
      <p:sp>
        <p:nvSpPr>
          <p:cNvPr id="3" name="Content Placeholder 2"/>
          <p:cNvSpPr>
            <a:spLocks noGrp="1"/>
          </p:cNvSpPr>
          <p:nvPr>
            <p:ph sz="half" idx="1"/>
          </p:nvPr>
        </p:nvSpPr>
        <p:spPr>
          <a:xfrm>
            <a:off x="356134" y="972151"/>
            <a:ext cx="5650029" cy="5524901"/>
          </a:xfrm>
        </p:spPr>
        <p:txBody>
          <a:bodyPr>
            <a:noAutofit/>
          </a:bodyPr>
          <a:lstStyle/>
          <a:p>
            <a:r>
              <a:rPr lang="en-US" sz="2000" dirty="0"/>
              <a:t>was a festival presented to honor the god </a:t>
            </a:r>
            <a:r>
              <a:rPr lang="en-US" sz="2000" dirty="0" smtClean="0"/>
              <a:t>Dionysus,- god of wine and fertility, </a:t>
            </a:r>
            <a:r>
              <a:rPr lang="en-US" sz="2000" dirty="0"/>
              <a:t>during the   5th century B.C. Athens. </a:t>
            </a:r>
            <a:endParaRPr lang="en-US" sz="2000" dirty="0" smtClean="0"/>
          </a:p>
          <a:p>
            <a:r>
              <a:rPr lang="en-US" sz="2000" dirty="0" smtClean="0"/>
              <a:t>Every </a:t>
            </a:r>
            <a:r>
              <a:rPr lang="en-US" sz="2000" dirty="0"/>
              <a:t>year in the spring (around our March) playwrights would compete to entertain the masses of Athenian citizenry. As many as 16,000 Athenian citizens (this excludes women, slave) would file into the amphitheater to view the newest plays by Aeschylus, Euripides, Sophocles, Aristophanes, and others.</a:t>
            </a:r>
          </a:p>
          <a:p>
            <a:r>
              <a:rPr lang="en-US" sz="2000" dirty="0"/>
              <a:t>Although the plays changed, this festival of renewal would remain the same. At the start a huge procession, or </a:t>
            </a:r>
            <a:r>
              <a:rPr lang="en-US" sz="2000" dirty="0" err="1"/>
              <a:t>pompe</a:t>
            </a:r>
            <a:r>
              <a:rPr lang="en-US" sz="2000" dirty="0"/>
              <a:t>, would usher the sacred statue of Dionysus from outside the city limits to the theater of Dionysus, located near the Acropolis. Dithyrambs would be sung by choruses and giant </a:t>
            </a:r>
            <a:r>
              <a:rPr lang="en-US" sz="2000" dirty="0" err="1"/>
              <a:t>phalloi</a:t>
            </a:r>
            <a:r>
              <a:rPr lang="en-US" sz="2000" dirty="0"/>
              <a:t> would be carried along the procession route in honor to Dionysus. This would all be accompanied by generous amounts of wine and overall lechery. </a:t>
            </a:r>
          </a:p>
        </p:txBody>
      </p:sp>
      <p:sp>
        <p:nvSpPr>
          <p:cNvPr id="4" name="Content Placeholder 3"/>
          <p:cNvSpPr>
            <a:spLocks noGrp="1"/>
          </p:cNvSpPr>
          <p:nvPr>
            <p:ph sz="half" idx="2"/>
          </p:nvPr>
        </p:nvSpPr>
        <p:spPr>
          <a:xfrm>
            <a:off x="6172199" y="1087656"/>
            <a:ext cx="6019801" cy="5986913"/>
          </a:xfrm>
        </p:spPr>
        <p:txBody>
          <a:bodyPr>
            <a:normAutofit/>
          </a:bodyPr>
          <a:lstStyle/>
          <a:p>
            <a:r>
              <a:rPr lang="en-US" sz="2000" dirty="0" smtClean="0"/>
              <a:t>After </a:t>
            </a:r>
            <a:r>
              <a:rPr lang="en-US" sz="2000" dirty="0"/>
              <a:t>a night of recovery, the day would begin with another procession. The war orphans would parade down the street in honor of their fathers’ who gave their lives for the polis. They then would be privileged front row seats at the theater. This procession would be followed by three tragic works of one playwright and a semi-comedic Satyr play. The Satyr plays were intended to alleviate “womanly emotions” caused by the tragedies and return the “maleness” of the audience with bawdy jokes and even more wine (see Male and Female). The next two days would follow the same pattern of three tragedies followed by a Satyr play. Then a much needed emotional break was provided with a day of five comedic plays. After the comedy day one day was set aside for the recovery from five days of drunkenness and excess. Finally, on the seventh day a winner was announced (Aeschylus was a favorite but Sophocles and Euripides had their moments as well) and the festival would come to a close.</a:t>
            </a:r>
          </a:p>
          <a:p>
            <a:endParaRPr lang="en-US" sz="2000" dirty="0"/>
          </a:p>
        </p:txBody>
      </p:sp>
    </p:spTree>
    <p:extLst>
      <p:ext uri="{BB962C8B-B14F-4D97-AF65-F5344CB8AC3E}">
        <p14:creationId xmlns:p14="http://schemas.microsoft.com/office/powerpoint/2010/main" val="3753993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4294967295"/>
          </p:nvPr>
        </p:nvSpPr>
        <p:spPr>
          <a:xfrm>
            <a:off x="2637322" y="490888"/>
            <a:ext cx="6256421" cy="5804034"/>
          </a:xfrm>
        </p:spPr>
        <p:txBody>
          <a:bodyPr>
            <a:normAutofit lnSpcReduction="10000"/>
          </a:bodyPr>
          <a:lstStyle/>
          <a:p>
            <a:r>
              <a:rPr lang="en-US" dirty="0"/>
              <a:t>On the first day of the festival there was a grand religious procession, in which the ancient statue of Dionysus </a:t>
            </a:r>
            <a:r>
              <a:rPr lang="en-US" dirty="0" smtClean="0"/>
              <a:t>was </a:t>
            </a:r>
            <a:r>
              <a:rPr lang="en-US" dirty="0"/>
              <a:t>carried through the streets with great pomp and ceremony.</a:t>
            </a:r>
          </a:p>
          <a:p>
            <a:r>
              <a:rPr lang="en-US" dirty="0"/>
              <a:t>The entertainments provided in the theatre during the City Dionysia were of two kinds. In the first place there were the dramatic competitions, at which tragedies, comedies, and </a:t>
            </a:r>
            <a:r>
              <a:rPr lang="en-US" dirty="0" err="1"/>
              <a:t>satyric</a:t>
            </a:r>
            <a:r>
              <a:rPr lang="en-US" dirty="0"/>
              <a:t> dramas were exhibited. In the second place there were the choral competitions, which consisted of performances of dithyrambs to the accompaniment of the flute</a:t>
            </a:r>
          </a:p>
          <a:p>
            <a:endParaRPr lang="en-US" dirty="0"/>
          </a:p>
        </p:txBody>
      </p:sp>
    </p:spTree>
    <p:extLst>
      <p:ext uri="{BB962C8B-B14F-4D97-AF65-F5344CB8AC3E}">
        <p14:creationId xmlns:p14="http://schemas.microsoft.com/office/powerpoint/2010/main" val="5871459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54290" y="355499"/>
            <a:ext cx="5861785" cy="1325563"/>
          </a:xfrm>
        </p:spPr>
        <p:txBody>
          <a:bodyPr>
            <a:normAutofit/>
          </a:bodyPr>
          <a:lstStyle/>
          <a:p>
            <a:r>
              <a:rPr lang="en-US" sz="2000" dirty="0" smtClean="0"/>
              <a:t>Artist’s sketch of the  imagined ancient Greek Theatre.</a:t>
            </a:r>
            <a:br>
              <a:rPr lang="en-US" sz="2000" dirty="0" smtClean="0"/>
            </a:br>
            <a:r>
              <a:rPr lang="en-US" sz="2000" dirty="0" smtClean="0">
                <a:solidFill>
                  <a:srgbClr val="222222"/>
                </a:solidFill>
              </a:rPr>
              <a:t>Original </a:t>
            </a:r>
            <a:r>
              <a:rPr lang="en-US" sz="2000" dirty="0">
                <a:solidFill>
                  <a:srgbClr val="222222"/>
                </a:solidFill>
              </a:rPr>
              <a:t>sketch by John Galen Howard (1864–1931) </a:t>
            </a:r>
            <a:r>
              <a:rPr lang="en-US" sz="2000" dirty="0" smtClean="0"/>
              <a:t/>
            </a:r>
            <a:br>
              <a:rPr lang="en-US" sz="2000" dirty="0" smtClean="0"/>
            </a:br>
            <a:endParaRPr lang="en-US" sz="2000"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96253" y="367078"/>
            <a:ext cx="5053746" cy="4480543"/>
          </a:xfrm>
        </p:spPr>
      </p:pic>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427621" y="1799925"/>
            <a:ext cx="7359227" cy="5373532"/>
          </a:xfrm>
        </p:spPr>
      </p:pic>
    </p:spTree>
    <p:extLst>
      <p:ext uri="{BB962C8B-B14F-4D97-AF65-F5344CB8AC3E}">
        <p14:creationId xmlns:p14="http://schemas.microsoft.com/office/powerpoint/2010/main" val="30301436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39713"/>
            <a:ext cx="10515600" cy="731837"/>
          </a:xfrm>
        </p:spPr>
        <p:txBody>
          <a:bodyPr>
            <a:normAutofit/>
          </a:bodyPr>
          <a:lstStyle/>
          <a:p>
            <a:r>
              <a:rPr lang="en-US" sz="2400" b="1" dirty="0" smtClean="0"/>
              <a:t>Ancient Greek Theatre: Architecture Features</a:t>
            </a:r>
            <a:endParaRPr lang="en-US" sz="2400" b="1" dirty="0"/>
          </a:p>
        </p:txBody>
      </p:sp>
      <p:pic>
        <p:nvPicPr>
          <p:cNvPr id="5" name="Content Placeholder 4"/>
          <p:cNvPicPr>
            <a:picLocks noGrp="1" noChangeAspect="1"/>
          </p:cNvPicPr>
          <p:nvPr>
            <p:ph sz="half" idx="4294967295"/>
          </p:nvPr>
        </p:nvPicPr>
        <p:blipFill>
          <a:blip r:embed="rId2">
            <a:extLst>
              <a:ext uri="{28A0092B-C50C-407E-A947-70E740481C1C}">
                <a14:useLocalDpi xmlns:a14="http://schemas.microsoft.com/office/drawing/2010/main" val="0"/>
              </a:ext>
            </a:extLst>
          </a:blip>
          <a:stretch>
            <a:fillRect/>
          </a:stretch>
        </p:blipFill>
        <p:spPr>
          <a:xfrm>
            <a:off x="394635" y="2209248"/>
            <a:ext cx="6160169" cy="4104884"/>
          </a:xfrm>
        </p:spPr>
      </p:pic>
      <p:sp>
        <p:nvSpPr>
          <p:cNvPr id="4" name="Content Placeholder 3"/>
          <p:cNvSpPr>
            <a:spLocks noGrp="1"/>
          </p:cNvSpPr>
          <p:nvPr>
            <p:ph sz="quarter" idx="4294967295"/>
          </p:nvPr>
        </p:nvSpPr>
        <p:spPr>
          <a:xfrm>
            <a:off x="7210945" y="1933575"/>
            <a:ext cx="4416374" cy="4159217"/>
          </a:xfrm>
        </p:spPr>
        <p:txBody>
          <a:bodyPr>
            <a:normAutofit/>
          </a:bodyPr>
          <a:lstStyle/>
          <a:p>
            <a:r>
              <a:rPr lang="en-US" sz="2200" dirty="0"/>
              <a:t>a large, </a:t>
            </a:r>
            <a:r>
              <a:rPr lang="en-US" sz="2200" dirty="0">
                <a:solidFill>
                  <a:srgbClr val="FF0000"/>
                </a:solidFill>
              </a:rPr>
              <a:t>open-air structure </a:t>
            </a:r>
            <a:r>
              <a:rPr lang="en-US" sz="2200" dirty="0"/>
              <a:t>used for dramatic performance. </a:t>
            </a:r>
            <a:endParaRPr lang="en-US" sz="2200" dirty="0" smtClean="0"/>
          </a:p>
          <a:p>
            <a:r>
              <a:rPr lang="en-US" sz="2200" dirty="0" smtClean="0"/>
              <a:t>took </a:t>
            </a:r>
            <a:r>
              <a:rPr lang="en-US" sz="2200" dirty="0"/>
              <a:t>advantage of </a:t>
            </a:r>
            <a:r>
              <a:rPr lang="en-US" sz="2200" dirty="0">
                <a:solidFill>
                  <a:srgbClr val="FF0000"/>
                </a:solidFill>
              </a:rPr>
              <a:t>hillsides </a:t>
            </a:r>
            <a:r>
              <a:rPr lang="en-US" sz="2200" dirty="0"/>
              <a:t>and naturally </a:t>
            </a:r>
            <a:r>
              <a:rPr lang="en-US" sz="2200" dirty="0">
                <a:solidFill>
                  <a:srgbClr val="FF0000"/>
                </a:solidFill>
              </a:rPr>
              <a:t>sloping terrain </a:t>
            </a:r>
            <a:r>
              <a:rPr lang="en-US" sz="2200" dirty="0"/>
              <a:t>and, in general, utilized the panoramic landscape as the backdrop to the stage itself. </a:t>
            </a:r>
            <a:endParaRPr lang="en-US" sz="2200" dirty="0" smtClean="0"/>
          </a:p>
          <a:p>
            <a:r>
              <a:rPr lang="en-US" sz="2200" dirty="0" smtClean="0"/>
              <a:t>is </a:t>
            </a:r>
            <a:r>
              <a:rPr lang="en-US" sz="2200" dirty="0"/>
              <a:t>composed of the </a:t>
            </a:r>
            <a:r>
              <a:rPr lang="en-US" sz="2200" dirty="0">
                <a:solidFill>
                  <a:srgbClr val="FF0000"/>
                </a:solidFill>
              </a:rPr>
              <a:t>seating area (</a:t>
            </a:r>
            <a:r>
              <a:rPr lang="en-US" sz="2200" i="1" dirty="0" err="1">
                <a:solidFill>
                  <a:srgbClr val="FF0000"/>
                </a:solidFill>
              </a:rPr>
              <a:t>theatron</a:t>
            </a:r>
            <a:r>
              <a:rPr lang="en-US" sz="2200" dirty="0">
                <a:solidFill>
                  <a:srgbClr val="FF0000"/>
                </a:solidFill>
              </a:rPr>
              <a:t>), </a:t>
            </a:r>
            <a:r>
              <a:rPr lang="en-US" sz="2200" dirty="0"/>
              <a:t>a </a:t>
            </a:r>
            <a:r>
              <a:rPr lang="en-US" sz="2200" dirty="0">
                <a:solidFill>
                  <a:srgbClr val="FF0000"/>
                </a:solidFill>
              </a:rPr>
              <a:t>circular space for the chorus to perform (</a:t>
            </a:r>
            <a:r>
              <a:rPr lang="en-US" sz="2200" i="1" dirty="0">
                <a:solidFill>
                  <a:srgbClr val="FF0000"/>
                </a:solidFill>
              </a:rPr>
              <a:t>orchestra</a:t>
            </a:r>
            <a:r>
              <a:rPr lang="en-US" sz="2200" dirty="0"/>
              <a:t>), and </a:t>
            </a:r>
            <a:r>
              <a:rPr lang="en-US" sz="2200" dirty="0">
                <a:solidFill>
                  <a:srgbClr val="FF0000"/>
                </a:solidFill>
              </a:rPr>
              <a:t>the stage (</a:t>
            </a:r>
            <a:r>
              <a:rPr lang="en-US" sz="2200" i="1" dirty="0">
                <a:solidFill>
                  <a:srgbClr val="FF0000"/>
                </a:solidFill>
              </a:rPr>
              <a:t>skene</a:t>
            </a:r>
            <a:r>
              <a:rPr lang="en-US" sz="2200" dirty="0">
                <a:solidFill>
                  <a:srgbClr val="FF0000"/>
                </a:solidFill>
              </a:rPr>
              <a:t>). </a:t>
            </a:r>
          </a:p>
        </p:txBody>
      </p:sp>
      <p:sp>
        <p:nvSpPr>
          <p:cNvPr id="6" name="Text Placeholder 5"/>
          <p:cNvSpPr>
            <a:spLocks noGrp="1"/>
          </p:cNvSpPr>
          <p:nvPr>
            <p:ph type="body" idx="4294967295"/>
          </p:nvPr>
        </p:nvSpPr>
        <p:spPr>
          <a:xfrm>
            <a:off x="587141" y="1010168"/>
            <a:ext cx="5157788" cy="1160462"/>
          </a:xfrm>
        </p:spPr>
        <p:txBody>
          <a:bodyPr>
            <a:normAutofit fontScale="70000" lnSpcReduction="20000"/>
          </a:bodyPr>
          <a:lstStyle/>
          <a:p>
            <a:r>
              <a:rPr lang="en-US" b="1" dirty="0"/>
              <a:t>Theatre of Epidaurus </a:t>
            </a:r>
            <a:r>
              <a:rPr lang="en-US" dirty="0"/>
              <a:t>(late 4th century B.C.)</a:t>
            </a:r>
            <a:br>
              <a:rPr lang="en-US" dirty="0"/>
            </a:br>
            <a:r>
              <a:rPr lang="en-US" b="0" dirty="0"/>
              <a:t>The highest distance of the concave is 58 </a:t>
            </a:r>
            <a:r>
              <a:rPr lang="en-US" b="0" dirty="0" err="1"/>
              <a:t>metres</a:t>
            </a:r>
            <a:r>
              <a:rPr lang="en-US" b="0" dirty="0"/>
              <a:t>, while the diameter of the stage is 20 </a:t>
            </a:r>
            <a:r>
              <a:rPr lang="en-US" b="0" dirty="0" err="1"/>
              <a:t>metres</a:t>
            </a:r>
            <a:r>
              <a:rPr lang="en-US" b="0" dirty="0"/>
              <a:t>. Source: www.greeka.com</a:t>
            </a:r>
          </a:p>
        </p:txBody>
      </p:sp>
    </p:spTree>
    <p:extLst>
      <p:ext uri="{BB962C8B-B14F-4D97-AF65-F5344CB8AC3E}">
        <p14:creationId xmlns:p14="http://schemas.microsoft.com/office/powerpoint/2010/main" val="12403253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5018" y="365126"/>
            <a:ext cx="10688782" cy="623166"/>
          </a:xfrm>
        </p:spPr>
        <p:txBody>
          <a:bodyPr>
            <a:normAutofit/>
          </a:bodyPr>
          <a:lstStyle/>
          <a:p>
            <a:r>
              <a:rPr lang="en-US" sz="2800" b="1" dirty="0" smtClean="0"/>
              <a:t>Ancient Greek Theatre</a:t>
            </a:r>
            <a:endParaRPr lang="en-US" sz="2800" b="1" dirty="0"/>
          </a:p>
        </p:txBody>
      </p:sp>
      <p:sp>
        <p:nvSpPr>
          <p:cNvPr id="3" name="Content Placeholder 2"/>
          <p:cNvSpPr>
            <a:spLocks noGrp="1"/>
          </p:cNvSpPr>
          <p:nvPr>
            <p:ph sz="half" idx="1"/>
          </p:nvPr>
        </p:nvSpPr>
        <p:spPr>
          <a:xfrm>
            <a:off x="757381" y="1570182"/>
            <a:ext cx="6834910" cy="4606782"/>
          </a:xfrm>
        </p:spPr>
        <p:txBody>
          <a:bodyPr>
            <a:normAutofit lnSpcReduction="10000"/>
          </a:bodyPr>
          <a:lstStyle/>
          <a:p>
            <a:pPr marL="0" indent="0">
              <a:buNone/>
            </a:pPr>
            <a:r>
              <a:rPr lang="en-US" sz="2000" dirty="0" smtClean="0"/>
              <a:t>1300 -1200 B.C.E. Worship of Dionysus</a:t>
            </a:r>
          </a:p>
          <a:p>
            <a:pPr marL="0" indent="0">
              <a:buNone/>
            </a:pPr>
            <a:r>
              <a:rPr lang="en-US" sz="2000" dirty="0" smtClean="0"/>
              <a:t>534 B.C.E. 	Dramatic Competition Established at City </a:t>
            </a:r>
            <a:r>
              <a:rPr lang="en-US" sz="2000" dirty="0" err="1" smtClean="0"/>
              <a:t>Dionesia</a:t>
            </a:r>
            <a:endParaRPr lang="en-US" sz="2000" dirty="0" smtClean="0"/>
          </a:p>
          <a:p>
            <a:pPr marL="0" indent="0">
              <a:buNone/>
            </a:pPr>
            <a:r>
              <a:rPr lang="en-US" sz="2000" dirty="0" smtClean="0">
                <a:solidFill>
                  <a:srgbClr val="FF0000"/>
                </a:solidFill>
              </a:rPr>
              <a:t>523-456 B.E.C.    </a:t>
            </a:r>
            <a:r>
              <a:rPr lang="en-US" sz="2000" dirty="0" smtClean="0"/>
              <a:t>	</a:t>
            </a:r>
            <a:r>
              <a:rPr lang="en-US" sz="2000" dirty="0" smtClean="0">
                <a:solidFill>
                  <a:srgbClr val="FF0000"/>
                </a:solidFill>
              </a:rPr>
              <a:t>Life of Aeschylus</a:t>
            </a:r>
          </a:p>
          <a:p>
            <a:pPr marL="0" indent="0">
              <a:buNone/>
            </a:pPr>
            <a:r>
              <a:rPr lang="en-US" sz="2000" dirty="0" smtClean="0"/>
              <a:t>508 B.C.E. 	Athenian Democracy established</a:t>
            </a:r>
          </a:p>
          <a:p>
            <a:pPr marL="0" indent="0">
              <a:buNone/>
            </a:pPr>
            <a:r>
              <a:rPr lang="en-US" sz="2000" dirty="0" smtClean="0">
                <a:solidFill>
                  <a:srgbClr val="FF0000"/>
                </a:solidFill>
              </a:rPr>
              <a:t>496-406 B.C.E. 	Life of Sophocles</a:t>
            </a:r>
          </a:p>
          <a:p>
            <a:pPr marL="0" indent="0">
              <a:buNone/>
            </a:pPr>
            <a:r>
              <a:rPr lang="en-US" sz="2000" dirty="0" smtClean="0">
                <a:solidFill>
                  <a:srgbClr val="FF0000"/>
                </a:solidFill>
              </a:rPr>
              <a:t>458 B.C.E. 	The Oresteia Trilogy by Aeschylus</a:t>
            </a:r>
          </a:p>
          <a:p>
            <a:pPr marL="0" indent="0">
              <a:buNone/>
            </a:pPr>
            <a:r>
              <a:rPr lang="en-US" sz="2000" dirty="0" smtClean="0"/>
              <a:t>431 B.C.E. 	Medea by Euripides</a:t>
            </a:r>
          </a:p>
          <a:p>
            <a:pPr marL="0" indent="0">
              <a:buNone/>
            </a:pPr>
            <a:r>
              <a:rPr lang="en-US" sz="2000" dirty="0" smtClean="0"/>
              <a:t>430 B.C.E. 	Oedipus Rex by </a:t>
            </a:r>
            <a:r>
              <a:rPr lang="en-US" sz="2000" dirty="0" err="1" smtClean="0"/>
              <a:t>Sopholces</a:t>
            </a:r>
            <a:endParaRPr lang="en-US" sz="2000" dirty="0" smtClean="0"/>
          </a:p>
          <a:p>
            <a:pPr marL="0" indent="0">
              <a:buNone/>
            </a:pPr>
            <a:r>
              <a:rPr lang="en-US" sz="2000" dirty="0" smtClean="0"/>
              <a:t>429-347 B.C.E. 	Life of Plato</a:t>
            </a:r>
          </a:p>
          <a:p>
            <a:pPr marL="0" indent="0">
              <a:buNone/>
            </a:pPr>
            <a:r>
              <a:rPr lang="en-US" sz="2000" dirty="0" smtClean="0"/>
              <a:t>404 B.C.E. 	Athens defeated in Peloponnesian War</a:t>
            </a:r>
          </a:p>
          <a:p>
            <a:pPr marL="0" indent="0">
              <a:buNone/>
            </a:pPr>
            <a:r>
              <a:rPr lang="en-US" sz="2000" dirty="0" smtClean="0"/>
              <a:t>383-322 B.C.E. 	Life of Aristotle</a:t>
            </a:r>
            <a:endParaRPr lang="en-US" sz="2000" dirty="0"/>
          </a:p>
        </p:txBody>
      </p:sp>
      <p:sp>
        <p:nvSpPr>
          <p:cNvPr id="4" name="Content Placeholder 3"/>
          <p:cNvSpPr>
            <a:spLocks noGrp="1"/>
          </p:cNvSpPr>
          <p:nvPr>
            <p:ph sz="half" idx="2"/>
          </p:nvPr>
        </p:nvSpPr>
        <p:spPr>
          <a:xfrm>
            <a:off x="665018" y="1013547"/>
            <a:ext cx="10143836" cy="727508"/>
          </a:xfrm>
        </p:spPr>
        <p:txBody>
          <a:bodyPr>
            <a:normAutofit lnSpcReduction="10000"/>
          </a:bodyPr>
          <a:lstStyle/>
          <a:p>
            <a:r>
              <a:rPr lang="en-US" sz="2000" dirty="0"/>
              <a:t>https://www.youtube.com/watch?v=2CVO9Vd067U</a:t>
            </a:r>
          </a:p>
        </p:txBody>
      </p:sp>
    </p:spTree>
    <p:extLst>
      <p:ext uri="{BB962C8B-B14F-4D97-AF65-F5344CB8AC3E}">
        <p14:creationId xmlns:p14="http://schemas.microsoft.com/office/powerpoint/2010/main" val="401160951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49275"/>
          </a:xfrm>
        </p:spPr>
        <p:txBody>
          <a:bodyPr>
            <a:normAutofit/>
          </a:bodyPr>
          <a:lstStyle/>
          <a:p>
            <a:r>
              <a:rPr lang="en-US" sz="3200" b="1" dirty="0" smtClean="0"/>
              <a:t>Greek Theatre Convention</a:t>
            </a:r>
            <a:endParaRPr lang="en-US" sz="3200" b="1" dirty="0"/>
          </a:p>
        </p:txBody>
      </p:sp>
      <p:sp>
        <p:nvSpPr>
          <p:cNvPr id="3" name="Content Placeholder 2"/>
          <p:cNvSpPr>
            <a:spLocks noGrp="1"/>
          </p:cNvSpPr>
          <p:nvPr>
            <p:ph sz="half" idx="1"/>
          </p:nvPr>
        </p:nvSpPr>
        <p:spPr>
          <a:xfrm>
            <a:off x="544945" y="1256145"/>
            <a:ext cx="6881091" cy="4920818"/>
          </a:xfrm>
        </p:spPr>
        <p:txBody>
          <a:bodyPr>
            <a:normAutofit/>
          </a:bodyPr>
          <a:lstStyle/>
          <a:p>
            <a:r>
              <a:rPr lang="en-US" sz="2400" dirty="0" smtClean="0"/>
              <a:t>Male actors only (3 main actors)</a:t>
            </a:r>
          </a:p>
          <a:p>
            <a:r>
              <a:rPr lang="en-US" sz="2400" dirty="0" smtClean="0"/>
              <a:t>Off stage violence</a:t>
            </a:r>
          </a:p>
          <a:p>
            <a:pPr marL="0" indent="0">
              <a:buNone/>
            </a:pPr>
            <a:r>
              <a:rPr lang="en-US" sz="2400" dirty="0"/>
              <a:t>	</a:t>
            </a:r>
            <a:r>
              <a:rPr lang="en-US" sz="2400" dirty="0" smtClean="0"/>
              <a:t>-</a:t>
            </a:r>
            <a:r>
              <a:rPr lang="en-US" sz="2400" i="1" dirty="0" err="1" smtClean="0"/>
              <a:t>ekkyklema</a:t>
            </a:r>
            <a:r>
              <a:rPr lang="en-US" sz="2400" dirty="0" smtClean="0"/>
              <a:t> (special wagon to carry dead body of character)</a:t>
            </a:r>
          </a:p>
          <a:p>
            <a:r>
              <a:rPr lang="en-US" sz="2400" dirty="0" smtClean="0"/>
              <a:t>The use of mask (with big gestures)</a:t>
            </a:r>
          </a:p>
          <a:p>
            <a:r>
              <a:rPr lang="en-US" sz="2400" dirty="0" smtClean="0"/>
              <a:t>The use of chorus (12-15) singing choral passage, converse in a dialogue with the main character, narrate the  context or </a:t>
            </a:r>
            <a:r>
              <a:rPr lang="en-US" sz="2400" dirty="0"/>
              <a:t> </a:t>
            </a:r>
            <a:r>
              <a:rPr lang="en-US" sz="2400" dirty="0" smtClean="0"/>
              <a:t>story.</a:t>
            </a:r>
          </a:p>
          <a:p>
            <a:r>
              <a:rPr lang="en-US" sz="2400" dirty="0" smtClean="0"/>
              <a:t>Playwright </a:t>
            </a:r>
            <a:r>
              <a:rPr lang="en-US" sz="2400" dirty="0"/>
              <a:t>(known as the poet)  manages how to perform</a:t>
            </a:r>
          </a:p>
        </p:txBody>
      </p:sp>
      <p:sp>
        <p:nvSpPr>
          <p:cNvPr id="4" name="Content Placeholder 3"/>
          <p:cNvSpPr>
            <a:spLocks noGrp="1"/>
          </p:cNvSpPr>
          <p:nvPr>
            <p:ph sz="half" idx="2"/>
          </p:nvPr>
        </p:nvSpPr>
        <p:spPr>
          <a:xfrm>
            <a:off x="7426036" y="1428462"/>
            <a:ext cx="3927764" cy="4351338"/>
          </a:xfrm>
        </p:spPr>
        <p:txBody>
          <a:bodyPr/>
          <a:lstStyle/>
          <a:p>
            <a:r>
              <a:rPr lang="en-US" dirty="0" smtClean="0"/>
              <a:t>Thespis – a chorus who enacts a character, later known as the “1</a:t>
            </a:r>
            <a:r>
              <a:rPr lang="en-US" baseline="30000" dirty="0" smtClean="0"/>
              <a:t>st</a:t>
            </a:r>
            <a:r>
              <a:rPr lang="en-US" dirty="0" smtClean="0"/>
              <a:t>” actor in the world.</a:t>
            </a:r>
            <a:endParaRPr lang="en-US" dirty="0"/>
          </a:p>
        </p:txBody>
      </p:sp>
    </p:spTree>
    <p:extLst>
      <p:ext uri="{BB962C8B-B14F-4D97-AF65-F5344CB8AC3E}">
        <p14:creationId xmlns:p14="http://schemas.microsoft.com/office/powerpoint/2010/main" val="30730153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01857"/>
          </a:xfrm>
        </p:spPr>
        <p:txBody>
          <a:bodyPr>
            <a:normAutofit/>
          </a:bodyPr>
          <a:lstStyle/>
          <a:p>
            <a:r>
              <a:rPr lang="en-US" sz="2800" b="1" dirty="0"/>
              <a:t>The </a:t>
            </a:r>
            <a:r>
              <a:rPr lang="en-US" sz="2800" b="1" dirty="0" smtClean="0"/>
              <a:t>Oresteia (458 B.C.): a trilogy by Aeschylus: </a:t>
            </a:r>
            <a:r>
              <a:rPr lang="en-US" sz="2800" b="1" dirty="0" smtClean="0">
                <a:solidFill>
                  <a:srgbClr val="FF0000"/>
                </a:solidFill>
              </a:rPr>
              <a:t>(p.27)</a:t>
            </a:r>
            <a:br>
              <a:rPr lang="en-US" sz="2800" b="1" dirty="0" smtClean="0">
                <a:solidFill>
                  <a:srgbClr val="FF0000"/>
                </a:solidFill>
              </a:rPr>
            </a:br>
            <a:r>
              <a:rPr lang="en-US" sz="2800" b="1" dirty="0" smtClean="0"/>
              <a:t>Agamemnon, The Libation Bearers, and The Eumenides</a:t>
            </a:r>
            <a:endParaRPr lang="en-US" sz="2800" b="1" dirty="0"/>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244600" y="1799575"/>
            <a:ext cx="7843982" cy="5882987"/>
          </a:xfrm>
        </p:spPr>
      </p:pic>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861877" y="1690688"/>
            <a:ext cx="4000500" cy="2000250"/>
          </a:xfrm>
        </p:spPr>
      </p:pic>
    </p:spTree>
    <p:extLst>
      <p:ext uri="{BB962C8B-B14F-4D97-AF65-F5344CB8AC3E}">
        <p14:creationId xmlns:p14="http://schemas.microsoft.com/office/powerpoint/2010/main" val="21389837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514163" y="3770672"/>
            <a:ext cx="7861760" cy="1600200"/>
          </a:xfrm>
        </p:spPr>
        <p:txBody>
          <a:bodyPr>
            <a:normAutofit fontScale="90000"/>
          </a:bodyPr>
          <a:lstStyle/>
          <a:p>
            <a:r>
              <a:rPr lang="en-US" sz="2800" dirty="0"/>
              <a:t>Aeschylus was to establish the basic rules of tragic </a:t>
            </a:r>
            <a:r>
              <a:rPr lang="en-US" sz="2800" dirty="0" smtClean="0"/>
              <a:t>drama: -1) invented </a:t>
            </a:r>
            <a:r>
              <a:rPr lang="en-US" sz="2800" dirty="0"/>
              <a:t>the trilogy, a series of three tragedies that tell one long story</a:t>
            </a:r>
            <a:r>
              <a:rPr lang="en-US" sz="2800" dirty="0" smtClean="0"/>
              <a:t>,</a:t>
            </a:r>
            <a:br>
              <a:rPr lang="en-US" sz="2800" dirty="0" smtClean="0"/>
            </a:br>
            <a:r>
              <a:rPr lang="en-US" sz="2800" dirty="0" smtClean="0"/>
              <a:t>2) introduced </a:t>
            </a:r>
            <a:r>
              <a:rPr lang="en-US" sz="2800" dirty="0"/>
              <a:t>the second actor, making the dramatization of a conflict possible</a:t>
            </a:r>
            <a:r>
              <a:rPr lang="en-US" sz="2800" dirty="0" smtClean="0"/>
              <a:t>.</a:t>
            </a:r>
            <a:br>
              <a:rPr lang="en-US" sz="2800" dirty="0" smtClean="0"/>
            </a:br>
            <a:r>
              <a:rPr lang="en-US" sz="2800" dirty="0" smtClean="0"/>
              <a:t/>
            </a:r>
            <a:br>
              <a:rPr lang="en-US" sz="2800" dirty="0" smtClean="0"/>
            </a:br>
            <a:r>
              <a:rPr lang="en-US" sz="2800" dirty="0" smtClean="0"/>
              <a:t>Trilogies </a:t>
            </a:r>
            <a:r>
              <a:rPr lang="en-US" sz="2800" dirty="0"/>
              <a:t>were performed in </a:t>
            </a:r>
            <a:r>
              <a:rPr lang="en-US" sz="2800" dirty="0">
                <a:solidFill>
                  <a:srgbClr val="FF0000"/>
                </a:solidFill>
              </a:rPr>
              <a:t>sequence</a:t>
            </a:r>
            <a:r>
              <a:rPr lang="en-US" sz="2800" dirty="0"/>
              <a:t> over a </a:t>
            </a:r>
            <a:r>
              <a:rPr lang="en-US" sz="2800" dirty="0">
                <a:solidFill>
                  <a:srgbClr val="FF0000"/>
                </a:solidFill>
              </a:rPr>
              <a:t>full </a:t>
            </a:r>
            <a:r>
              <a:rPr lang="en-US" sz="2800" dirty="0" smtClean="0">
                <a:solidFill>
                  <a:srgbClr val="FF0000"/>
                </a:solidFill>
              </a:rPr>
              <a:t>day</a:t>
            </a:r>
            <a:r>
              <a:rPr lang="en-US" sz="2800" dirty="0" smtClean="0"/>
              <a:t>.</a:t>
            </a:r>
            <a:br>
              <a:rPr lang="en-US" sz="2800" dirty="0" smtClean="0"/>
            </a:br>
            <a:r>
              <a:rPr lang="en-US" sz="2800" dirty="0" smtClean="0"/>
              <a:t>At </a:t>
            </a:r>
            <a:r>
              <a:rPr lang="en-US" sz="2800" dirty="0"/>
              <a:t>the end of the last play, a </a:t>
            </a:r>
            <a:r>
              <a:rPr lang="en-US" sz="2800" b="1" dirty="0">
                <a:solidFill>
                  <a:srgbClr val="FF0000"/>
                </a:solidFill>
              </a:rPr>
              <a:t>satyr</a:t>
            </a:r>
            <a:r>
              <a:rPr lang="en-US" sz="2800" dirty="0"/>
              <a:t> play was staged to revive the spirits of the public, possibly depressed by the events of the tragedy.</a:t>
            </a:r>
            <a:br>
              <a:rPr lang="en-US" sz="2800" dirty="0"/>
            </a:br>
            <a:r>
              <a:rPr lang="en-US" sz="2800" b="1" dirty="0">
                <a:solidFill>
                  <a:srgbClr val="FF0000"/>
                </a:solidFill>
              </a:rPr>
              <a:t>Seventy-nine titles </a:t>
            </a:r>
            <a:r>
              <a:rPr lang="en-US" sz="2800" dirty="0"/>
              <a:t>of Aeschylus' works are known (out of about ninety works</a:t>
            </a:r>
            <a:r>
              <a:rPr lang="en-US" sz="2800" dirty="0" smtClean="0"/>
              <a:t>), </a:t>
            </a:r>
            <a:r>
              <a:rPr lang="en-US" sz="2800" dirty="0"/>
              <a:t>both tragedies and satyr plays. Seven of these have survived, </a:t>
            </a:r>
            <a:r>
              <a:rPr lang="en-US" sz="2800" b="1" dirty="0">
                <a:solidFill>
                  <a:srgbClr val="FF0000"/>
                </a:solidFill>
              </a:rPr>
              <a:t>including the only complete trilogy which has come down from antiquity, the </a:t>
            </a:r>
            <a:r>
              <a:rPr lang="en-US" sz="2800" b="1" dirty="0" smtClean="0">
                <a:solidFill>
                  <a:srgbClr val="FF0000"/>
                </a:solidFill>
              </a:rPr>
              <a:t>Oresteia</a:t>
            </a:r>
            <a:r>
              <a:rPr lang="en-US" sz="2800" dirty="0"/>
              <a:t>.</a:t>
            </a:r>
          </a:p>
        </p:txBody>
      </p:sp>
      <p:pic>
        <p:nvPicPr>
          <p:cNvPr id="7" name="Content Placeholder 6"/>
          <p:cNvPicPr>
            <a:picLocks noGrp="1" noChangeAspect="1"/>
          </p:cNvPicPr>
          <p:nvPr>
            <p:ph idx="1"/>
          </p:nvPr>
        </p:nvPicPr>
        <p:blipFill>
          <a:blip r:embed="rId2" cstate="hqprint">
            <a:extLst>
              <a:ext uri="{28A0092B-C50C-407E-A947-70E740481C1C}">
                <a14:useLocalDpi xmlns:a14="http://schemas.microsoft.com/office/drawing/2010/main" val="0"/>
              </a:ext>
            </a:extLst>
          </a:blip>
          <a:stretch>
            <a:fillRect/>
          </a:stretch>
        </p:blipFill>
        <p:spPr>
          <a:xfrm>
            <a:off x="757084" y="605327"/>
            <a:ext cx="1845552" cy="2900154"/>
          </a:xfrm>
        </p:spPr>
      </p:pic>
      <p:sp>
        <p:nvSpPr>
          <p:cNvPr id="9" name="Text Placeholder 8"/>
          <p:cNvSpPr>
            <a:spLocks noGrp="1"/>
          </p:cNvSpPr>
          <p:nvPr>
            <p:ph type="body" sz="half" idx="2"/>
          </p:nvPr>
        </p:nvSpPr>
        <p:spPr>
          <a:xfrm>
            <a:off x="334297" y="3505481"/>
            <a:ext cx="2733368" cy="810880"/>
          </a:xfrm>
        </p:spPr>
        <p:txBody>
          <a:bodyPr>
            <a:normAutofit/>
          </a:bodyPr>
          <a:lstStyle/>
          <a:p>
            <a:endParaRPr lang="en-US" dirty="0" smtClean="0"/>
          </a:p>
          <a:p>
            <a:r>
              <a:rPr lang="en-US" sz="2000" b="1" dirty="0" err="1" smtClean="0"/>
              <a:t>Aschylus</a:t>
            </a:r>
            <a:r>
              <a:rPr lang="en-US" sz="2000" b="1" dirty="0" smtClean="0"/>
              <a:t> </a:t>
            </a:r>
            <a:r>
              <a:rPr lang="en-US" sz="2000" b="1" dirty="0"/>
              <a:t>523-456 B.E.C. </a:t>
            </a:r>
          </a:p>
        </p:txBody>
      </p:sp>
    </p:spTree>
    <p:extLst>
      <p:ext uri="{BB962C8B-B14F-4D97-AF65-F5344CB8AC3E}">
        <p14:creationId xmlns:p14="http://schemas.microsoft.com/office/powerpoint/2010/main" val="41096869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544" y="370466"/>
            <a:ext cx="9998941" cy="857971"/>
          </a:xfrm>
        </p:spPr>
        <p:txBody>
          <a:bodyPr>
            <a:normAutofit/>
          </a:bodyPr>
          <a:lstStyle/>
          <a:p>
            <a:r>
              <a:rPr lang="en-US" sz="2800" b="1" dirty="0" smtClean="0"/>
              <a:t>Athenian Democracy </a:t>
            </a:r>
            <a:r>
              <a:rPr lang="en-US" sz="2800" dirty="0" smtClean="0"/>
              <a:t>(p.36)</a:t>
            </a:r>
            <a:endParaRPr lang="en-US" sz="2800" dirty="0"/>
          </a:p>
        </p:txBody>
      </p:sp>
      <p:sp>
        <p:nvSpPr>
          <p:cNvPr id="3" name="Content Placeholder 2"/>
          <p:cNvSpPr>
            <a:spLocks noGrp="1"/>
          </p:cNvSpPr>
          <p:nvPr>
            <p:ph type="body" idx="1"/>
          </p:nvPr>
        </p:nvSpPr>
        <p:spPr>
          <a:xfrm>
            <a:off x="572655" y="1764145"/>
            <a:ext cx="9892145" cy="4325505"/>
          </a:xfrm>
        </p:spPr>
        <p:txBody>
          <a:bodyPr>
            <a:normAutofit/>
          </a:bodyPr>
          <a:lstStyle/>
          <a:p>
            <a:r>
              <a:rPr lang="en-US" dirty="0">
                <a:solidFill>
                  <a:schemeClr val="tx1"/>
                </a:solidFill>
              </a:rPr>
              <a:t>Athens practiced a political system of </a:t>
            </a:r>
            <a:r>
              <a:rPr lang="en-US" dirty="0">
                <a:solidFill>
                  <a:srgbClr val="FF0000"/>
                </a:solidFill>
              </a:rPr>
              <a:t>direct democracy</a:t>
            </a:r>
            <a:r>
              <a:rPr lang="en-US" dirty="0">
                <a:solidFill>
                  <a:schemeClr val="tx1"/>
                </a:solidFill>
              </a:rPr>
              <a:t> in which participating </a:t>
            </a:r>
            <a:r>
              <a:rPr lang="en-US" dirty="0" smtClean="0">
                <a:solidFill>
                  <a:schemeClr val="tx1"/>
                </a:solidFill>
              </a:rPr>
              <a:t>citizens</a:t>
            </a:r>
            <a:r>
              <a:rPr lang="th-TH" dirty="0" smtClean="0">
                <a:solidFill>
                  <a:schemeClr val="tx1"/>
                </a:solidFill>
              </a:rPr>
              <a:t> </a:t>
            </a:r>
            <a:r>
              <a:rPr lang="en-US" dirty="0" smtClean="0">
                <a:solidFill>
                  <a:srgbClr val="FF0000"/>
                </a:solidFill>
              </a:rPr>
              <a:t>voted </a:t>
            </a:r>
            <a:r>
              <a:rPr lang="en-US" dirty="0">
                <a:solidFill>
                  <a:srgbClr val="FF0000"/>
                </a:solidFill>
              </a:rPr>
              <a:t>directly </a:t>
            </a:r>
            <a:r>
              <a:rPr lang="en-US" dirty="0">
                <a:solidFill>
                  <a:schemeClr val="tx1"/>
                </a:solidFill>
              </a:rPr>
              <a:t>on legislation and executive bills. Participation </a:t>
            </a:r>
            <a:r>
              <a:rPr lang="en-US" dirty="0">
                <a:solidFill>
                  <a:srgbClr val="FF0000"/>
                </a:solidFill>
              </a:rPr>
              <a:t>was not open to all residents</a:t>
            </a:r>
            <a:r>
              <a:rPr lang="en-US" dirty="0">
                <a:solidFill>
                  <a:schemeClr val="tx1"/>
                </a:solidFill>
              </a:rPr>
              <a:t>, but was instead limited to </a:t>
            </a:r>
            <a:r>
              <a:rPr lang="en-US" dirty="0" smtClean="0">
                <a:solidFill>
                  <a:srgbClr val="FF0000"/>
                </a:solidFill>
              </a:rPr>
              <a:t>adult</a:t>
            </a:r>
            <a:r>
              <a:rPr lang="en-US" dirty="0">
                <a:solidFill>
                  <a:schemeClr val="tx1"/>
                </a:solidFill>
              </a:rPr>
              <a:t>, </a:t>
            </a:r>
            <a:r>
              <a:rPr lang="en-US" dirty="0">
                <a:solidFill>
                  <a:srgbClr val="FF0000"/>
                </a:solidFill>
              </a:rPr>
              <a:t>male citizens </a:t>
            </a:r>
            <a:r>
              <a:rPr lang="en-US" dirty="0">
                <a:solidFill>
                  <a:schemeClr val="tx1"/>
                </a:solidFill>
              </a:rPr>
              <a:t>(i.e., not a foreign resident, a slave, or a woman), who "were probably no more than 30 percent of the total adult population</a:t>
            </a:r>
            <a:r>
              <a:rPr lang="en-US" dirty="0" smtClean="0">
                <a:solidFill>
                  <a:schemeClr val="tx1"/>
                </a:solidFill>
              </a:rPr>
              <a:t>.” </a:t>
            </a:r>
          </a:p>
          <a:p>
            <a:endParaRPr lang="en-US" dirty="0">
              <a:solidFill>
                <a:schemeClr val="tx1"/>
              </a:solidFill>
            </a:endParaRPr>
          </a:p>
          <a:p>
            <a:r>
              <a:rPr lang="en-US" dirty="0">
                <a:solidFill>
                  <a:schemeClr val="tx1"/>
                </a:solidFill>
              </a:rPr>
              <a:t>Source: Thorley, J., </a:t>
            </a:r>
            <a:r>
              <a:rPr lang="en-US" i="1" dirty="0">
                <a:solidFill>
                  <a:schemeClr val="tx1"/>
                </a:solidFill>
              </a:rPr>
              <a:t>Athenian Democracy</a:t>
            </a:r>
            <a:r>
              <a:rPr lang="en-US" dirty="0">
                <a:solidFill>
                  <a:schemeClr val="tx1"/>
                </a:solidFill>
              </a:rPr>
              <a:t>, Routledge, 2005, p. 74</a:t>
            </a:r>
            <a:endParaRPr lang="en-US" dirty="0" smtClean="0">
              <a:solidFill>
                <a:schemeClr val="tx1"/>
              </a:solidFill>
            </a:endParaRPr>
          </a:p>
          <a:p>
            <a:endParaRPr lang="th-TH" baseline="30000" dirty="0" smtClean="0"/>
          </a:p>
          <a:p>
            <a:endParaRPr lang="en-US" dirty="0">
              <a:solidFill>
                <a:schemeClr val="tx1"/>
              </a:solidFill>
            </a:endParaRPr>
          </a:p>
        </p:txBody>
      </p:sp>
    </p:spTree>
    <p:extLst>
      <p:ext uri="{BB962C8B-B14F-4D97-AF65-F5344CB8AC3E}">
        <p14:creationId xmlns:p14="http://schemas.microsoft.com/office/powerpoint/2010/main" val="34570570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28963" y="1621271"/>
            <a:ext cx="10515600" cy="4899602"/>
          </a:xfrm>
        </p:spPr>
        <p:txBody>
          <a:bodyPr>
            <a:normAutofit fontScale="90000"/>
          </a:bodyPr>
          <a:lstStyle/>
          <a:p>
            <a:r>
              <a:rPr lang="en-US" dirty="0" smtClean="0"/>
              <a:t>Quiz:</a:t>
            </a:r>
            <a:br>
              <a:rPr lang="en-US" dirty="0" smtClean="0"/>
            </a:br>
            <a:r>
              <a:rPr lang="en-US" dirty="0" smtClean="0"/>
              <a:t>Group of 4 Activity:</a:t>
            </a:r>
            <a:br>
              <a:rPr lang="en-US" dirty="0" smtClean="0"/>
            </a:br>
            <a:r>
              <a:rPr lang="en-US" dirty="0" smtClean="0"/>
              <a:t>1) Roles: Planner, Researcher, Note Taker</a:t>
            </a:r>
            <a:br>
              <a:rPr lang="en-US" dirty="0" smtClean="0"/>
            </a:br>
            <a:r>
              <a:rPr lang="en-US" dirty="0" smtClean="0"/>
              <a:t>2) Write down the block of passage of the given part of the script</a:t>
            </a:r>
            <a:br>
              <a:rPr lang="en-US" dirty="0" smtClean="0"/>
            </a:br>
            <a:r>
              <a:rPr lang="en-US" dirty="0" smtClean="0"/>
              <a:t>3) Describe who the characters are.</a:t>
            </a:r>
            <a:br>
              <a:rPr lang="en-US" dirty="0" smtClean="0"/>
            </a:br>
            <a:r>
              <a:rPr lang="en-US" dirty="0" smtClean="0"/>
              <a:t>4) Summarize the content within 5-6 sentences.</a:t>
            </a:r>
            <a:br>
              <a:rPr lang="en-US" dirty="0" smtClean="0"/>
            </a:br>
            <a:r>
              <a:rPr lang="en-US" dirty="0"/>
              <a:t/>
            </a:r>
            <a:br>
              <a:rPr lang="en-US" dirty="0"/>
            </a:br>
            <a:endParaRPr lang="en-US" dirty="0"/>
          </a:p>
        </p:txBody>
      </p:sp>
    </p:spTree>
    <p:extLst>
      <p:ext uri="{BB962C8B-B14F-4D97-AF65-F5344CB8AC3E}">
        <p14:creationId xmlns:p14="http://schemas.microsoft.com/office/powerpoint/2010/main" val="26889877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8091" y="2364649"/>
            <a:ext cx="5850194" cy="821003"/>
          </a:xfrm>
        </p:spPr>
        <p:txBody>
          <a:bodyPr>
            <a:normAutofit fontScale="90000"/>
          </a:bodyPr>
          <a:lstStyle/>
          <a:p>
            <a:r>
              <a:rPr lang="en-US" sz="2400" dirty="0" smtClean="0"/>
              <a:t/>
            </a:r>
            <a:br>
              <a:rPr lang="en-US" sz="2400" dirty="0" smtClean="0"/>
            </a:br>
            <a:r>
              <a:rPr lang="en-US" sz="2400" dirty="0"/>
              <a:t/>
            </a:r>
            <a:br>
              <a:rPr lang="en-US" sz="2400" dirty="0"/>
            </a:br>
            <a:r>
              <a:rPr lang="ja-JP" altLang="en-US" sz="2400" b="1" dirty="0"/>
              <a:t>京剧 </a:t>
            </a:r>
            <a:r>
              <a:rPr lang="en-US" altLang="ja-JP" sz="2400" b="1" dirty="0"/>
              <a:t>(</a:t>
            </a:r>
            <a:r>
              <a:rPr lang="en-US" sz="2400" b="1" dirty="0"/>
              <a:t>pinyin: </a:t>
            </a:r>
            <a:r>
              <a:rPr lang="en-US" sz="2400" b="1" dirty="0" err="1"/>
              <a:t>Jīngjù</a:t>
            </a:r>
            <a:r>
              <a:rPr lang="en-US" sz="2400" b="1" dirty="0"/>
              <a:t>)  </a:t>
            </a:r>
            <a:r>
              <a:rPr lang="en-US" sz="2400" b="1" i="1" dirty="0"/>
              <a:t>Jing </a:t>
            </a:r>
            <a:r>
              <a:rPr lang="en-US" sz="2400" b="1" i="1" dirty="0" err="1"/>
              <a:t>Ju</a:t>
            </a:r>
            <a:r>
              <a:rPr lang="en-US" sz="2400" b="1" i="1" dirty="0"/>
              <a:t>  </a:t>
            </a:r>
            <a:r>
              <a:rPr lang="en-US" sz="2400" b="1" dirty="0"/>
              <a:t>(Beijing Opera) </a:t>
            </a:r>
            <a:r>
              <a:rPr lang="en-US" sz="2400" dirty="0"/>
              <a:t/>
            </a:r>
            <a:br>
              <a:rPr lang="en-US" sz="2400" dirty="0"/>
            </a:br>
            <a:r>
              <a:rPr lang="en-US" sz="2400" dirty="0"/>
              <a:t/>
            </a:r>
            <a:br>
              <a:rPr lang="en-US" sz="2400" dirty="0"/>
            </a:br>
            <a:r>
              <a:rPr lang="en-US" sz="2700" b="1" dirty="0" err="1" smtClean="0"/>
              <a:t>Jingju</a:t>
            </a:r>
            <a:r>
              <a:rPr lang="en-US" sz="2700" b="1" dirty="0" smtClean="0"/>
              <a:t>  (18</a:t>
            </a:r>
            <a:r>
              <a:rPr lang="en-US" sz="2700" b="1" baseline="30000" dirty="0" smtClean="0"/>
              <a:t>th</a:t>
            </a:r>
            <a:r>
              <a:rPr lang="en-US" sz="2700" b="1" dirty="0" smtClean="0"/>
              <a:t>-19</a:t>
            </a:r>
            <a:r>
              <a:rPr lang="en-US" sz="2700" b="1" baseline="30000" dirty="0" smtClean="0"/>
              <a:t>th</a:t>
            </a:r>
            <a:r>
              <a:rPr lang="en-US" sz="2700" b="1" dirty="0" smtClean="0"/>
              <a:t> Century China)</a:t>
            </a:r>
            <a:r>
              <a:rPr lang="en-US" sz="2700" b="1" dirty="0"/>
              <a:t/>
            </a:r>
            <a:br>
              <a:rPr lang="en-US" sz="2700" b="1" dirty="0"/>
            </a:br>
            <a:r>
              <a:rPr lang="en-US" sz="2700" b="1" dirty="0"/>
              <a:t>Emphasized elements </a:t>
            </a:r>
            <a:r>
              <a:rPr lang="en-US" sz="2700" b="1" dirty="0" smtClean="0"/>
              <a:t>of singing, dancing, acting</a:t>
            </a:r>
            <a:br>
              <a:rPr lang="en-US" sz="2700" b="1" dirty="0" smtClean="0"/>
            </a:br>
            <a:r>
              <a:rPr lang="en-US" sz="2400" dirty="0" smtClean="0"/>
              <a:t/>
            </a:r>
            <a:br>
              <a:rPr lang="en-US" sz="2400" dirty="0" smtClean="0"/>
            </a:br>
            <a:r>
              <a:rPr lang="en-US" sz="2400" dirty="0" smtClean="0">
                <a:hlinkClick r:id="rId2"/>
              </a:rPr>
              <a:t>https</a:t>
            </a:r>
            <a:r>
              <a:rPr lang="en-US" sz="2400" dirty="0">
                <a:hlinkClick r:id="rId2"/>
              </a:rPr>
              <a:t>://</a:t>
            </a:r>
            <a:r>
              <a:rPr lang="en-US" sz="2400" dirty="0" smtClean="0">
                <a:hlinkClick r:id="rId2"/>
              </a:rPr>
              <a:t>youtu.be/Z_p4mE-11fk</a:t>
            </a:r>
            <a:r>
              <a:rPr lang="en-US" sz="2400" dirty="0" smtClean="0"/>
              <a:t/>
            </a:r>
            <a:br>
              <a:rPr lang="en-US" sz="2400" dirty="0" smtClean="0"/>
            </a:br>
            <a:r>
              <a:rPr lang="en-US" sz="2400" dirty="0"/>
              <a:t/>
            </a:r>
            <a:br>
              <a:rPr lang="en-US" sz="2400" dirty="0"/>
            </a:br>
            <a:r>
              <a:rPr lang="en-US" sz="2400" dirty="0" smtClean="0"/>
              <a:t>Introduction to Jing </a:t>
            </a:r>
            <a:r>
              <a:rPr lang="en-US" sz="2400" dirty="0" err="1" smtClean="0"/>
              <a:t>Ju</a:t>
            </a:r>
            <a:r>
              <a:rPr lang="en-US" sz="2400" dirty="0" smtClean="0"/>
              <a:t/>
            </a:r>
            <a:br>
              <a:rPr lang="en-US" sz="2400" dirty="0" smtClean="0"/>
            </a:br>
            <a:r>
              <a:rPr lang="en-US" sz="2400" dirty="0" smtClean="0">
                <a:hlinkClick r:id="rId3"/>
              </a:rPr>
              <a:t>https</a:t>
            </a:r>
            <a:r>
              <a:rPr lang="en-US" sz="2400" dirty="0">
                <a:hlinkClick r:id="rId3"/>
              </a:rPr>
              <a:t>://</a:t>
            </a:r>
            <a:r>
              <a:rPr lang="en-US" sz="2400" dirty="0" smtClean="0">
                <a:hlinkClick r:id="rId3"/>
              </a:rPr>
              <a:t>www.youtube.com/watch?v=PnMRIzpO4nU</a:t>
            </a:r>
            <a:r>
              <a:rPr lang="en-US" sz="2400" dirty="0" smtClean="0"/>
              <a:t/>
            </a:r>
            <a:br>
              <a:rPr lang="en-US" sz="2400" dirty="0" smtClean="0"/>
            </a:br>
            <a:r>
              <a:rPr lang="en-US" sz="2400" dirty="0" smtClean="0"/>
              <a:t/>
            </a:r>
            <a:br>
              <a:rPr lang="en-US" sz="2400" dirty="0" smtClean="0"/>
            </a:br>
            <a:r>
              <a:rPr lang="en-US" sz="2400" dirty="0"/>
              <a:t/>
            </a:r>
            <a:br>
              <a:rPr lang="en-US" sz="2400" dirty="0"/>
            </a:br>
            <a:r>
              <a:rPr lang="en-US" sz="2400" dirty="0"/>
              <a:t/>
            </a:r>
            <a:br>
              <a:rPr lang="en-US" sz="2400" dirty="0"/>
            </a:br>
            <a:endParaRPr lang="en-US" sz="2400" dirty="0"/>
          </a:p>
        </p:txBody>
      </p:sp>
      <p:pic>
        <p:nvPicPr>
          <p:cNvPr id="4" name="Content Placeholder 3"/>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751638" y="1180723"/>
            <a:ext cx="4851400" cy="2734140"/>
          </a:xfrm>
        </p:spPr>
      </p:pic>
    </p:spTree>
    <p:extLst>
      <p:ext uri="{BB962C8B-B14F-4D97-AF65-F5344CB8AC3E}">
        <p14:creationId xmlns:p14="http://schemas.microsoft.com/office/powerpoint/2010/main" val="17235423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3684" y="204953"/>
            <a:ext cx="10251408" cy="5835630"/>
          </a:xfrm>
        </p:spPr>
        <p:txBody>
          <a:bodyPr>
            <a:normAutofit fontScale="90000"/>
          </a:bodyPr>
          <a:lstStyle/>
          <a:p>
            <a:r>
              <a:rPr lang="en-US" sz="2400" b="1" dirty="0" smtClean="0">
                <a:solidFill>
                  <a:prstClr val="black"/>
                </a:solidFill>
              </a:rPr>
              <a:t>Beijing Opera and Political Context</a:t>
            </a:r>
            <a:br>
              <a:rPr lang="en-US" sz="2400" b="1" dirty="0" smtClean="0">
                <a:solidFill>
                  <a:prstClr val="black"/>
                </a:solidFill>
              </a:rPr>
            </a:br>
            <a:r>
              <a:rPr lang="en-US" sz="2400" b="1" dirty="0" smtClean="0">
                <a:solidFill>
                  <a:prstClr val="black"/>
                </a:solidFill>
              </a:rPr>
              <a:t/>
            </a:r>
            <a:br>
              <a:rPr lang="en-US" sz="2400" b="1" dirty="0" smtClean="0">
                <a:solidFill>
                  <a:prstClr val="black"/>
                </a:solidFill>
              </a:rPr>
            </a:br>
            <a:r>
              <a:rPr lang="en-US" sz="2800" b="1" dirty="0" smtClean="0">
                <a:solidFill>
                  <a:prstClr val="black"/>
                </a:solidFill>
              </a:rPr>
              <a:t>Beginning </a:t>
            </a:r>
            <a:r>
              <a:rPr lang="en-US" sz="2800" b="1" dirty="0">
                <a:solidFill>
                  <a:prstClr val="black"/>
                </a:solidFill>
              </a:rPr>
              <a:t>of 20</a:t>
            </a:r>
            <a:r>
              <a:rPr lang="en-US" sz="2800" b="1" baseline="30000" dirty="0">
                <a:solidFill>
                  <a:prstClr val="black"/>
                </a:solidFill>
              </a:rPr>
              <a:t>th</a:t>
            </a:r>
            <a:r>
              <a:rPr lang="en-US" sz="2800" b="1" dirty="0">
                <a:solidFill>
                  <a:prstClr val="black"/>
                </a:solidFill>
              </a:rPr>
              <a:t> century, there were about 3,000 troupes throughout China. These were private companies operating commercially.</a:t>
            </a:r>
            <a:br>
              <a:rPr lang="en-US" sz="2800" b="1" dirty="0">
                <a:solidFill>
                  <a:prstClr val="black"/>
                </a:solidFill>
              </a:rPr>
            </a:br>
            <a:r>
              <a:rPr lang="en-US" sz="2800" b="1" dirty="0">
                <a:solidFill>
                  <a:prstClr val="black"/>
                </a:solidFill>
              </a:rPr>
              <a:t>1920-1930, -Mei Lan-Fang and his company toured Japan, US, and Russia.</a:t>
            </a:r>
            <a:br>
              <a:rPr lang="en-US" sz="2800" b="1" dirty="0">
                <a:solidFill>
                  <a:prstClr val="black"/>
                </a:solidFill>
              </a:rPr>
            </a:br>
            <a:r>
              <a:rPr lang="en-US" sz="2800" b="1" dirty="0">
                <a:solidFill>
                  <a:prstClr val="black"/>
                </a:solidFill>
              </a:rPr>
              <a:t>1942             -Mao Zedong presented his theories of art and theatre as vehicle to serve political cause of the workers, peasants, and soldiers</a:t>
            </a:r>
            <a:r>
              <a:rPr lang="en-US" sz="2800" b="1" dirty="0" smtClean="0">
                <a:solidFill>
                  <a:prstClr val="black"/>
                </a:solidFill>
              </a:rPr>
              <a:t>.</a:t>
            </a:r>
            <a:br>
              <a:rPr lang="en-US" sz="2800" b="1" dirty="0" smtClean="0">
                <a:solidFill>
                  <a:prstClr val="black"/>
                </a:solidFill>
              </a:rPr>
            </a:br>
            <a:r>
              <a:rPr lang="en-US" sz="2800" b="1" dirty="0" smtClean="0">
                <a:solidFill>
                  <a:prstClr val="black"/>
                </a:solidFill>
              </a:rPr>
              <a:t> </a:t>
            </a:r>
            <a:r>
              <a:rPr lang="en-US" sz="2800" b="1" dirty="0">
                <a:solidFill>
                  <a:prstClr val="black"/>
                </a:solidFill>
              </a:rPr>
              <a:t/>
            </a:r>
            <a:br>
              <a:rPr lang="en-US" sz="2800" b="1" dirty="0">
                <a:solidFill>
                  <a:prstClr val="black"/>
                </a:solidFill>
              </a:rPr>
            </a:br>
            <a:r>
              <a:rPr lang="en-US" sz="2800" b="1" dirty="0">
                <a:solidFill>
                  <a:prstClr val="black"/>
                </a:solidFill>
              </a:rPr>
              <a:t>1966-1976   - China’s Cultural Revolution led to suppression of all arts deemed to represent the capitalistic west. Only 8 model plays were allowed as they emphasized workers and their revolution</a:t>
            </a:r>
            <a:r>
              <a:rPr lang="en-US" sz="2800" b="1" dirty="0" smtClean="0">
                <a:solidFill>
                  <a:prstClr val="black"/>
                </a:solidFill>
              </a:rPr>
              <a:t>. </a:t>
            </a:r>
            <a:r>
              <a:rPr lang="en-US" sz="2800" b="1" dirty="0" err="1" smtClean="0">
                <a:solidFill>
                  <a:prstClr val="black"/>
                </a:solidFill>
              </a:rPr>
              <a:t>Bejing</a:t>
            </a:r>
            <a:r>
              <a:rPr lang="en-US" sz="2800" b="1" dirty="0" smtClean="0">
                <a:solidFill>
                  <a:prstClr val="black"/>
                </a:solidFill>
              </a:rPr>
              <a:t> </a:t>
            </a:r>
            <a:r>
              <a:rPr lang="en-US" sz="2800" b="1" dirty="0">
                <a:solidFill>
                  <a:prstClr val="black"/>
                </a:solidFill>
              </a:rPr>
              <a:t>Opera was manipulated to represent Communist propaganda and resulted in the effect of almost </a:t>
            </a:r>
            <a:r>
              <a:rPr lang="en-US" sz="2800" b="1" dirty="0" smtClean="0">
                <a:solidFill>
                  <a:prstClr val="black"/>
                </a:solidFill>
              </a:rPr>
              <a:t>destroyed </a:t>
            </a:r>
            <a:r>
              <a:rPr lang="en-US" sz="2800" b="1" dirty="0">
                <a:solidFill>
                  <a:prstClr val="black"/>
                </a:solidFill>
              </a:rPr>
              <a:t>the theatre itself. </a:t>
            </a:r>
            <a:r>
              <a:rPr lang="en-US" sz="2800" b="1" dirty="0" smtClean="0">
                <a:solidFill>
                  <a:prstClr val="black"/>
                </a:solidFill>
              </a:rPr>
              <a:t/>
            </a:r>
            <a:br>
              <a:rPr lang="en-US" sz="2800" b="1" dirty="0" smtClean="0">
                <a:solidFill>
                  <a:prstClr val="black"/>
                </a:solidFill>
              </a:rPr>
            </a:br>
            <a:r>
              <a:rPr lang="en-US" sz="2800" b="1" dirty="0" smtClean="0">
                <a:solidFill>
                  <a:prstClr val="black"/>
                </a:solidFill>
              </a:rPr>
              <a:t>1977 – Present  Revival of the nearly diminished Beijing Opera</a:t>
            </a:r>
            <a:r>
              <a:rPr lang="en-US" sz="2800" dirty="0">
                <a:solidFill>
                  <a:prstClr val="black"/>
                </a:solidFill>
              </a:rPr>
              <a:t/>
            </a:r>
            <a:br>
              <a:rPr lang="en-US" sz="2800" dirty="0">
                <a:solidFill>
                  <a:prstClr val="black"/>
                </a:solidFill>
              </a:rPr>
            </a:br>
            <a:endParaRPr lang="en-US" sz="2800" dirty="0"/>
          </a:p>
        </p:txBody>
      </p:sp>
    </p:spTree>
    <p:extLst>
      <p:ext uri="{BB962C8B-B14F-4D97-AF65-F5344CB8AC3E}">
        <p14:creationId xmlns:p14="http://schemas.microsoft.com/office/powerpoint/2010/main" val="38272164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sz="2400" b="1" dirty="0" smtClean="0"/>
              <a:t>Four main types of characters in </a:t>
            </a:r>
            <a:r>
              <a:rPr lang="ja-JP" altLang="en-US" sz="2400" b="1" dirty="0"/>
              <a:t>京</a:t>
            </a:r>
            <a:r>
              <a:rPr lang="ja-JP" altLang="en-US" sz="2400" b="1" dirty="0" smtClean="0"/>
              <a:t>剧</a:t>
            </a:r>
            <a:r>
              <a:rPr lang="en-US" altLang="ja-JP" sz="2400" b="1" dirty="0"/>
              <a:t> (</a:t>
            </a:r>
            <a:r>
              <a:rPr lang="en-US" sz="2400" b="1" dirty="0" smtClean="0"/>
              <a:t>pinyin</a:t>
            </a:r>
            <a:r>
              <a:rPr lang="en-US" sz="2400" b="1" dirty="0"/>
              <a:t>: </a:t>
            </a:r>
            <a:r>
              <a:rPr lang="en-US" sz="2400" b="1" dirty="0" err="1" smtClean="0"/>
              <a:t>Jīngjù</a:t>
            </a:r>
            <a:r>
              <a:rPr lang="en-US" sz="2400" b="1" dirty="0" smtClean="0"/>
              <a:t>)  Jing </a:t>
            </a:r>
            <a:r>
              <a:rPr lang="en-US" sz="2400" b="1" dirty="0" err="1" smtClean="0"/>
              <a:t>Ju</a:t>
            </a:r>
            <a:r>
              <a:rPr lang="en-US" sz="2400" b="1" dirty="0" smtClean="0"/>
              <a:t>  (Beijing Opera) </a:t>
            </a:r>
            <a:br>
              <a:rPr lang="en-US" sz="2400" b="1" dirty="0" smtClean="0"/>
            </a:br>
            <a:r>
              <a:rPr lang="en-US" sz="2400" b="1" dirty="0" smtClean="0"/>
              <a:t>Sheng (male), Dan (female), Jing (powerful male), </a:t>
            </a:r>
            <a:r>
              <a:rPr lang="en-US" sz="2400" b="1" dirty="0"/>
              <a:t>and </a:t>
            </a:r>
            <a:r>
              <a:rPr lang="en-US" sz="2400" b="1" dirty="0" smtClean="0"/>
              <a:t>Chou (clown), </a:t>
            </a:r>
            <a:r>
              <a:rPr lang="en-US" sz="2400" b="1" dirty="0"/>
              <a:t>based on the gender, age, evil or kind-hearted nature, handsomeness or </a:t>
            </a:r>
            <a:r>
              <a:rPr lang="en-US" sz="2400" b="1" dirty="0" err="1"/>
              <a:t>uglinessy</a:t>
            </a:r>
            <a:r>
              <a:rPr lang="en-US" sz="2400" b="1" dirty="0"/>
              <a:t> of the characters </a:t>
            </a:r>
            <a:r>
              <a:rPr lang="en-US" sz="2400" b="1" dirty="0" smtClean="0"/>
              <a:t>played.</a:t>
            </a:r>
            <a:endParaRPr lang="en-US" sz="2400" b="1" dirty="0"/>
          </a:p>
        </p:txBody>
      </p:sp>
      <p:sp>
        <p:nvSpPr>
          <p:cNvPr id="4" name="Text Placeholder 3"/>
          <p:cNvSpPr>
            <a:spLocks noGrp="1"/>
          </p:cNvSpPr>
          <p:nvPr>
            <p:ph type="body" idx="1"/>
          </p:nvPr>
        </p:nvSpPr>
        <p:spPr>
          <a:xfrm>
            <a:off x="839788" y="1681162"/>
            <a:ext cx="5157787" cy="1199689"/>
          </a:xfrm>
        </p:spPr>
        <p:txBody>
          <a:bodyPr>
            <a:normAutofit fontScale="70000" lnSpcReduction="20000"/>
          </a:bodyPr>
          <a:lstStyle/>
          <a:p>
            <a:endParaRPr lang="en-US" dirty="0" smtClean="0"/>
          </a:p>
          <a:p>
            <a:r>
              <a:rPr lang="en-US" sz="4200" dirty="0" smtClean="0"/>
              <a:t>Mei Lang Fang (1894-1961)</a:t>
            </a:r>
            <a:r>
              <a:rPr lang="en-US" sz="4200" dirty="0"/>
              <a:t> </a:t>
            </a:r>
            <a:endParaRPr lang="en-US" sz="4200" dirty="0" smtClean="0"/>
          </a:p>
          <a:p>
            <a:r>
              <a:rPr lang="en-US" sz="4200" dirty="0" smtClean="0"/>
              <a:t>“</a:t>
            </a:r>
            <a:r>
              <a:rPr lang="en-US" sz="4200" dirty="0"/>
              <a:t>Queen of Jing </a:t>
            </a:r>
            <a:r>
              <a:rPr lang="en-US" sz="4200" dirty="0" err="1"/>
              <a:t>Ju</a:t>
            </a:r>
            <a:r>
              <a:rPr lang="en-US" sz="4200" dirty="0"/>
              <a:t>” </a:t>
            </a:r>
          </a:p>
          <a:p>
            <a:endParaRPr lang="en-US" dirty="0"/>
          </a:p>
        </p:txBody>
      </p:sp>
      <p:pic>
        <p:nvPicPr>
          <p:cNvPr id="8" name="Content Placeholder 7"/>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1934848" y="2755900"/>
            <a:ext cx="2299330" cy="3182938"/>
          </a:xfrm>
        </p:spPr>
      </p:pic>
      <p:sp>
        <p:nvSpPr>
          <p:cNvPr id="6" name="Text Placeholder 5"/>
          <p:cNvSpPr>
            <a:spLocks noGrp="1"/>
          </p:cNvSpPr>
          <p:nvPr>
            <p:ph type="body" sz="quarter" idx="3"/>
          </p:nvPr>
        </p:nvSpPr>
        <p:spPr>
          <a:xfrm>
            <a:off x="6243484" y="1461857"/>
            <a:ext cx="5111904" cy="622582"/>
          </a:xfrm>
        </p:spPr>
        <p:txBody>
          <a:bodyPr>
            <a:normAutofit/>
          </a:bodyPr>
          <a:lstStyle/>
          <a:p>
            <a:r>
              <a:rPr lang="en-US" sz="2000" i="1" dirty="0"/>
              <a:t>Dan</a:t>
            </a:r>
            <a:r>
              <a:rPr lang="en-US" sz="2000" dirty="0"/>
              <a:t> is the general name for female roles </a:t>
            </a:r>
          </a:p>
        </p:txBody>
      </p:sp>
      <p:pic>
        <p:nvPicPr>
          <p:cNvPr id="9" name="Content Placeholder 8"/>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6990735" y="2251587"/>
            <a:ext cx="3513798" cy="4230474"/>
          </a:xfrm>
        </p:spPr>
      </p:pic>
    </p:spTree>
    <p:extLst>
      <p:ext uri="{BB962C8B-B14F-4D97-AF65-F5344CB8AC3E}">
        <p14:creationId xmlns:p14="http://schemas.microsoft.com/office/powerpoint/2010/main" val="31557213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50982" y="-185593"/>
            <a:ext cx="11002819" cy="1325563"/>
          </a:xfrm>
        </p:spPr>
        <p:txBody>
          <a:bodyPr>
            <a:normAutofit/>
          </a:bodyPr>
          <a:lstStyle/>
          <a:p>
            <a:r>
              <a:rPr lang="en-US" sz="3200" b="1" dirty="0" smtClean="0"/>
              <a:t>Characteristics of Beijing Opera:</a:t>
            </a:r>
            <a:endParaRPr lang="en-US" sz="3200" b="1" dirty="0"/>
          </a:p>
        </p:txBody>
      </p:sp>
      <p:sp>
        <p:nvSpPr>
          <p:cNvPr id="5" name="Content Placeholder 4"/>
          <p:cNvSpPr>
            <a:spLocks noGrp="1"/>
          </p:cNvSpPr>
          <p:nvPr>
            <p:ph sz="half" idx="1"/>
          </p:nvPr>
        </p:nvSpPr>
        <p:spPr>
          <a:xfrm>
            <a:off x="350982" y="1228436"/>
            <a:ext cx="6539346" cy="5347855"/>
          </a:xfrm>
        </p:spPr>
        <p:txBody>
          <a:bodyPr>
            <a:normAutofit/>
          </a:bodyPr>
          <a:lstStyle/>
          <a:p>
            <a:r>
              <a:rPr lang="en-US" sz="2400" b="1" dirty="0" smtClean="0"/>
              <a:t>Use stock characters (4 categories): male, female, painted face, comic.</a:t>
            </a:r>
          </a:p>
          <a:p>
            <a:r>
              <a:rPr lang="en-US" sz="2400" b="1" dirty="0" smtClean="0"/>
              <a:t>Men played women’s roles.</a:t>
            </a:r>
          </a:p>
          <a:p>
            <a:r>
              <a:rPr lang="en-US" sz="2400" b="1" dirty="0" smtClean="0"/>
              <a:t>Female impersonation became very refined.</a:t>
            </a:r>
          </a:p>
          <a:p>
            <a:r>
              <a:rPr lang="en-US" sz="2400" b="1" dirty="0" smtClean="0"/>
              <a:t>Appearances are larger than life, with stylized make-up, costume, and headdress.</a:t>
            </a:r>
          </a:p>
          <a:p>
            <a:r>
              <a:rPr lang="en-US" sz="2400" b="1" dirty="0" smtClean="0"/>
              <a:t>Stylized gestures conveyed coded meanings</a:t>
            </a:r>
          </a:p>
          <a:p>
            <a:r>
              <a:rPr lang="en-US" sz="2400" b="1" dirty="0" smtClean="0"/>
              <a:t>Spectacular display of gymnastics, martial arts, and movements</a:t>
            </a:r>
          </a:p>
          <a:p>
            <a:r>
              <a:rPr lang="en-US" sz="2400" b="1" dirty="0" smtClean="0"/>
              <a:t>Stylized speech</a:t>
            </a:r>
          </a:p>
          <a:p>
            <a:endParaRPr lang="en-US" dirty="0" smtClean="0"/>
          </a:p>
          <a:p>
            <a:endParaRPr lang="en-US" dirty="0"/>
          </a:p>
        </p:txBody>
      </p:sp>
      <p:pic>
        <p:nvPicPr>
          <p:cNvPr id="10" name="Content Placeholder 9"/>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732732" y="1873784"/>
            <a:ext cx="5181600" cy="2720340"/>
          </a:xfrm>
        </p:spPr>
      </p:pic>
    </p:spTree>
    <p:extLst>
      <p:ext uri="{BB962C8B-B14F-4D97-AF65-F5344CB8AC3E}">
        <p14:creationId xmlns:p14="http://schemas.microsoft.com/office/powerpoint/2010/main" val="604123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501073" y="365126"/>
            <a:ext cx="10854315" cy="1232766"/>
          </a:xfrm>
        </p:spPr>
        <p:txBody>
          <a:bodyPr>
            <a:normAutofit/>
          </a:bodyPr>
          <a:lstStyle/>
          <a:p>
            <a:r>
              <a:rPr lang="en-US" sz="3200" dirty="0" smtClean="0"/>
              <a:t>Example of Theatre Venues in Beijing</a:t>
            </a:r>
            <a:endParaRPr lang="en-US" sz="3200" dirty="0"/>
          </a:p>
        </p:txBody>
      </p:sp>
      <p:sp>
        <p:nvSpPr>
          <p:cNvPr id="8" name="Text Placeholder 7"/>
          <p:cNvSpPr>
            <a:spLocks noGrp="1"/>
          </p:cNvSpPr>
          <p:nvPr>
            <p:ph type="body" idx="1"/>
          </p:nvPr>
        </p:nvSpPr>
        <p:spPr>
          <a:xfrm>
            <a:off x="526474" y="1810472"/>
            <a:ext cx="5157787" cy="823912"/>
          </a:xfrm>
        </p:spPr>
        <p:txBody>
          <a:bodyPr/>
          <a:lstStyle/>
          <a:p>
            <a:pPr algn="ctr"/>
            <a:r>
              <a:rPr lang="en-US" dirty="0" smtClean="0"/>
              <a:t>Prince Gong Mansion</a:t>
            </a:r>
            <a:endParaRPr lang="en-US" dirty="0"/>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5901316" y="3005753"/>
            <a:ext cx="5893794" cy="2656811"/>
          </a:xfrm>
        </p:spPr>
      </p:pic>
      <p:sp>
        <p:nvSpPr>
          <p:cNvPr id="9" name="Text Placeholder 8"/>
          <p:cNvSpPr>
            <a:spLocks noGrp="1"/>
          </p:cNvSpPr>
          <p:nvPr>
            <p:ph type="body" sz="quarter" idx="3"/>
          </p:nvPr>
        </p:nvSpPr>
        <p:spPr>
          <a:xfrm>
            <a:off x="6458527" y="1810472"/>
            <a:ext cx="5183188" cy="823912"/>
          </a:xfrm>
        </p:spPr>
        <p:txBody>
          <a:bodyPr/>
          <a:lstStyle/>
          <a:p>
            <a:pPr algn="ctr"/>
            <a:r>
              <a:rPr lang="en-US" dirty="0" smtClean="0"/>
              <a:t>National Grand Theatre</a:t>
            </a:r>
            <a:endParaRPr lang="en-US" dirty="0"/>
          </a:p>
        </p:txBody>
      </p:sp>
      <p:pic>
        <p:nvPicPr>
          <p:cNvPr id="6" name="Content Placeholder 5"/>
          <p:cNvPicPr>
            <a:picLocks noGrp="1" noChangeAspect="1"/>
          </p:cNvPicPr>
          <p:nvPr>
            <p:ph sz="quarter" idx="4"/>
          </p:nvPr>
        </p:nvPicPr>
        <p:blipFill>
          <a:blip r:embed="rId3">
            <a:extLst>
              <a:ext uri="{28A0092B-C50C-407E-A947-70E740481C1C}">
                <a14:useLocalDpi xmlns:a14="http://schemas.microsoft.com/office/drawing/2010/main" val="0"/>
              </a:ext>
            </a:extLst>
          </a:blip>
          <a:stretch>
            <a:fillRect/>
          </a:stretch>
        </p:blipFill>
        <p:spPr>
          <a:xfrm>
            <a:off x="501073" y="3005753"/>
            <a:ext cx="5183188" cy="3441960"/>
          </a:xfrm>
        </p:spPr>
      </p:pic>
    </p:spTree>
    <p:extLst>
      <p:ext uri="{BB962C8B-B14F-4D97-AF65-F5344CB8AC3E}">
        <p14:creationId xmlns:p14="http://schemas.microsoft.com/office/powerpoint/2010/main" val="4541788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334654" y="186813"/>
            <a:ext cx="10515600" cy="4375355"/>
          </a:xfrm>
        </p:spPr>
        <p:txBody>
          <a:bodyPr>
            <a:normAutofit/>
          </a:bodyPr>
          <a:lstStyle/>
          <a:p>
            <a:r>
              <a:rPr lang="en-US" sz="2400" b="1" i="1" dirty="0" err="1" smtClean="0"/>
              <a:t>Khon</a:t>
            </a:r>
            <a:r>
              <a:rPr lang="en-US" sz="2400" b="1" i="1" dirty="0" smtClean="0"/>
              <a:t>  </a:t>
            </a:r>
            <a:r>
              <a:rPr lang="th-TH" sz="2400" b="1" i="1" dirty="0" smtClean="0"/>
              <a:t>(โขน) </a:t>
            </a:r>
            <a:r>
              <a:rPr lang="en-US" sz="2400" b="1" i="1" dirty="0" smtClean="0"/>
              <a:t>Thai classical masked dance-theatre,</a:t>
            </a:r>
            <a:r>
              <a:rPr lang="th-TH" sz="2400" b="1" i="1" dirty="0" smtClean="0"/>
              <a:t> </a:t>
            </a:r>
            <a:r>
              <a:rPr lang="en-US" sz="2400" b="1" i="1" dirty="0" smtClean="0"/>
              <a:t>is </a:t>
            </a:r>
            <a:r>
              <a:rPr lang="en-US" sz="2400" b="1" i="1" dirty="0"/>
              <a:t>based on the tales of the epic </a:t>
            </a:r>
            <a:r>
              <a:rPr lang="en-US" sz="2400" b="1" i="1" dirty="0" err="1"/>
              <a:t>Ramakien</a:t>
            </a:r>
            <a:r>
              <a:rPr lang="en-US" sz="2400" b="1" i="1" dirty="0"/>
              <a:t>. </a:t>
            </a:r>
            <a:r>
              <a:rPr lang="en-US" sz="2400" b="1" i="1" dirty="0" smtClean="0"/>
              <a:t/>
            </a:r>
            <a:br>
              <a:rPr lang="en-US" sz="2400" b="1" i="1" dirty="0" smtClean="0"/>
            </a:br>
            <a:r>
              <a:rPr lang="en-US" sz="2700" dirty="0" err="1" smtClean="0"/>
              <a:t>Khon</a:t>
            </a:r>
            <a:r>
              <a:rPr lang="en-US" sz="2700" dirty="0"/>
              <a:t> </a:t>
            </a:r>
            <a:r>
              <a:rPr lang="en-US" sz="2700" dirty="0" smtClean="0"/>
              <a:t>originally </a:t>
            </a:r>
            <a:r>
              <a:rPr lang="en-US" sz="2700" dirty="0"/>
              <a:t>could be performed by men only. Women performed only as angels and goddesses. In the past, </a:t>
            </a:r>
            <a:r>
              <a:rPr lang="en-US" sz="2700" dirty="0" err="1"/>
              <a:t>Khon</a:t>
            </a:r>
            <a:r>
              <a:rPr lang="en-US" sz="2700" dirty="0"/>
              <a:t> was performed only by the royal family, with the sons of the king performing as monkeys and demons. </a:t>
            </a:r>
            <a:r>
              <a:rPr lang="en-US" sz="2700" dirty="0" smtClean="0"/>
              <a:t/>
            </a:r>
            <a:br>
              <a:rPr lang="en-US" sz="2700" dirty="0" smtClean="0"/>
            </a:br>
            <a:r>
              <a:rPr lang="en-US" sz="2700" dirty="0" smtClean="0"/>
              <a:t>Today </a:t>
            </a:r>
            <a:r>
              <a:rPr lang="en-US" sz="2700" dirty="0"/>
              <a:t>women perform as monkeys and demons. </a:t>
            </a:r>
            <a:r>
              <a:rPr lang="en-US" sz="2700" i="1" dirty="0" smtClean="0"/>
              <a:t/>
            </a:r>
            <a:br>
              <a:rPr lang="en-US" sz="2700" i="1" dirty="0" smtClean="0"/>
            </a:br>
            <a:r>
              <a:rPr lang="en-US" sz="2700" i="1" dirty="0"/>
              <a:t/>
            </a:r>
            <a:br>
              <a:rPr lang="en-US" sz="2700" i="1" dirty="0"/>
            </a:br>
            <a:r>
              <a:rPr lang="en-US" sz="2700" b="1" i="1" dirty="0" err="1" smtClean="0"/>
              <a:t>Khon</a:t>
            </a:r>
            <a:r>
              <a:rPr lang="en-US" sz="2700" b="1" dirty="0" smtClean="0"/>
              <a:t> was </a:t>
            </a:r>
            <a:r>
              <a:rPr lang="en-US" sz="2700" b="1" dirty="0"/>
              <a:t>announced Intangible Cultural </a:t>
            </a:r>
            <a:r>
              <a:rPr lang="en-US" sz="2700" b="1" dirty="0" smtClean="0"/>
              <a:t>Heritage (ICH) on </a:t>
            </a:r>
            <a:br>
              <a:rPr lang="en-US" sz="2700" b="1" dirty="0" smtClean="0"/>
            </a:br>
            <a:r>
              <a:rPr lang="en-US" sz="2700" b="1" dirty="0"/>
              <a:t/>
            </a:r>
            <a:br>
              <a:rPr lang="en-US" sz="2700" b="1" dirty="0"/>
            </a:br>
            <a:r>
              <a:rPr lang="en-US" sz="2700" b="1" dirty="0" smtClean="0"/>
              <a:t>29 November 2018</a:t>
            </a:r>
            <a:endParaRPr lang="en-US" sz="2700" b="1" dirty="0"/>
          </a:p>
        </p:txBody>
      </p:sp>
      <p:sp>
        <p:nvSpPr>
          <p:cNvPr id="3" name="Text Placeholder 2"/>
          <p:cNvSpPr>
            <a:spLocks noGrp="1"/>
          </p:cNvSpPr>
          <p:nvPr>
            <p:ph type="body" idx="4294967295"/>
          </p:nvPr>
        </p:nvSpPr>
        <p:spPr>
          <a:xfrm>
            <a:off x="1431636" y="4848802"/>
            <a:ext cx="9688945" cy="1265670"/>
          </a:xfrm>
        </p:spPr>
        <p:txBody>
          <a:bodyPr>
            <a:normAutofit/>
          </a:bodyPr>
          <a:lstStyle/>
          <a:p>
            <a:r>
              <a:rPr lang="en-US" dirty="0"/>
              <a:t>https://www.facebook.com/tusocant/posts/10155909288411220?__tn__=K-R</a:t>
            </a:r>
          </a:p>
        </p:txBody>
      </p:sp>
    </p:spTree>
    <p:extLst>
      <p:ext uri="{BB962C8B-B14F-4D97-AF65-F5344CB8AC3E}">
        <p14:creationId xmlns:p14="http://schemas.microsoft.com/office/powerpoint/2010/main" val="22669469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sz="half" idx="2"/>
          </p:nvPr>
        </p:nvPicPr>
        <p:blipFill>
          <a:blip r:embed="rId2" cstate="hqprint">
            <a:extLst>
              <a:ext uri="{28A0092B-C50C-407E-A947-70E740481C1C}">
                <a14:useLocalDpi xmlns:a14="http://schemas.microsoft.com/office/drawing/2010/main" val="0"/>
              </a:ext>
            </a:extLst>
          </a:blip>
          <a:stretch>
            <a:fillRect/>
          </a:stretch>
        </p:blipFill>
        <p:spPr>
          <a:xfrm>
            <a:off x="6725266" y="1519519"/>
            <a:ext cx="5181600" cy="3454400"/>
          </a:xfrm>
        </p:spPr>
      </p:pic>
      <p:sp>
        <p:nvSpPr>
          <p:cNvPr id="2" name="Title 1"/>
          <p:cNvSpPr>
            <a:spLocks noGrp="1"/>
          </p:cNvSpPr>
          <p:nvPr>
            <p:ph type="title"/>
          </p:nvPr>
        </p:nvSpPr>
        <p:spPr/>
        <p:txBody>
          <a:bodyPr/>
          <a:lstStyle/>
          <a:p>
            <a:r>
              <a:rPr lang="en-US" dirty="0" err="1" smtClean="0"/>
              <a:t>Khon</a:t>
            </a:r>
            <a:r>
              <a:rPr lang="en-US" dirty="0" smtClean="0"/>
              <a:t>: </a:t>
            </a:r>
            <a:r>
              <a:rPr lang="th-TH" i="1" dirty="0" smtClean="0"/>
              <a:t>สืบมรรคา </a:t>
            </a:r>
            <a:r>
              <a:rPr lang="en-US" i="1" dirty="0" smtClean="0"/>
              <a:t> </a:t>
            </a:r>
            <a:r>
              <a:rPr lang="en-US" dirty="0" smtClean="0"/>
              <a:t>at Thailand Cultural Center</a:t>
            </a:r>
            <a:br>
              <a:rPr lang="en-US" dirty="0" smtClean="0"/>
            </a:br>
            <a:r>
              <a:rPr lang="en-US" dirty="0" smtClean="0"/>
              <a:t>Nov. 6 – Dec 5, 2019.</a:t>
            </a:r>
            <a:endParaRPr lang="en-US" dirty="0"/>
          </a:p>
        </p:txBody>
      </p:sp>
      <p:pic>
        <p:nvPicPr>
          <p:cNvPr id="5" name="Content Placeholder 4"/>
          <p:cNvPicPr>
            <a:picLocks noGrp="1" noChangeAspect="1"/>
          </p:cNvPicPr>
          <p:nvPr>
            <p:ph sz="half" idx="1"/>
          </p:nvPr>
        </p:nvPicPr>
        <p:blipFill>
          <a:blip r:embed="rId3" cstate="hqprint">
            <a:extLst>
              <a:ext uri="{28A0092B-C50C-407E-A947-70E740481C1C}">
                <a14:useLocalDpi xmlns:a14="http://schemas.microsoft.com/office/drawing/2010/main" val="0"/>
              </a:ext>
            </a:extLst>
          </a:blip>
          <a:stretch>
            <a:fillRect/>
          </a:stretch>
        </p:blipFill>
        <p:spPr>
          <a:xfrm>
            <a:off x="373626" y="2015152"/>
            <a:ext cx="7020923" cy="4680615"/>
          </a:xfrm>
        </p:spPr>
      </p:pic>
    </p:spTree>
    <p:extLst>
      <p:ext uri="{BB962C8B-B14F-4D97-AF65-F5344CB8AC3E}">
        <p14:creationId xmlns:p14="http://schemas.microsoft.com/office/powerpoint/2010/main" val="9604940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half" idx="4294967295"/>
          </p:nvPr>
        </p:nvPicPr>
        <p:blipFill>
          <a:blip r:embed="rId2" cstate="hqprint">
            <a:extLst>
              <a:ext uri="{28A0092B-C50C-407E-A947-70E740481C1C}">
                <a14:useLocalDpi xmlns:a14="http://schemas.microsoft.com/office/drawing/2010/main" val="0"/>
              </a:ext>
            </a:extLst>
          </a:blip>
          <a:stretch>
            <a:fillRect/>
          </a:stretch>
        </p:blipFill>
        <p:spPr>
          <a:xfrm>
            <a:off x="0" y="1122363"/>
            <a:ext cx="6207125" cy="4127500"/>
          </a:xfrm>
        </p:spPr>
      </p:pic>
      <p:pic>
        <p:nvPicPr>
          <p:cNvPr id="8" name="Content Placeholder 7"/>
          <p:cNvPicPr>
            <a:picLocks noGrp="1" noChangeAspect="1"/>
          </p:cNvPicPr>
          <p:nvPr>
            <p:ph sz="half" idx="4294967295"/>
          </p:nvPr>
        </p:nvPicPr>
        <p:blipFill>
          <a:blip r:embed="rId3" cstate="hqprint">
            <a:extLst>
              <a:ext uri="{28A0092B-C50C-407E-A947-70E740481C1C}">
                <a14:useLocalDpi xmlns:a14="http://schemas.microsoft.com/office/drawing/2010/main" val="0"/>
              </a:ext>
            </a:extLst>
          </a:blip>
          <a:stretch>
            <a:fillRect/>
          </a:stretch>
        </p:blipFill>
        <p:spPr>
          <a:xfrm>
            <a:off x="4435475" y="1033463"/>
            <a:ext cx="7756525" cy="5170487"/>
          </a:xfrm>
        </p:spPr>
      </p:pic>
    </p:spTree>
    <p:extLst>
      <p:ext uri="{BB962C8B-B14F-4D97-AF65-F5344CB8AC3E}">
        <p14:creationId xmlns:p14="http://schemas.microsoft.com/office/powerpoint/2010/main" val="3657410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7164" y="365125"/>
            <a:ext cx="10956636" cy="927966"/>
          </a:xfrm>
        </p:spPr>
        <p:txBody>
          <a:bodyPr>
            <a:normAutofit fontScale="90000"/>
          </a:bodyPr>
          <a:lstStyle/>
          <a:p>
            <a:r>
              <a:rPr lang="en-US" sz="2700" b="1" dirty="0" smtClean="0"/>
              <a:t>The Medieval Mystery Cycle Plays (13</a:t>
            </a:r>
            <a:r>
              <a:rPr lang="en-US" sz="2700" b="1" baseline="30000" dirty="0" smtClean="0"/>
              <a:t>th</a:t>
            </a:r>
            <a:r>
              <a:rPr lang="en-US" sz="2700" b="1" dirty="0" smtClean="0"/>
              <a:t>- 16</a:t>
            </a:r>
            <a:r>
              <a:rPr lang="en-US" sz="2700" b="1" baseline="30000" dirty="0" smtClean="0"/>
              <a:t>th</a:t>
            </a:r>
            <a:r>
              <a:rPr lang="en-US" sz="2700" b="1" dirty="0" smtClean="0"/>
              <a:t> century)</a:t>
            </a:r>
            <a:br>
              <a:rPr lang="en-US" sz="2700" b="1" dirty="0" smtClean="0"/>
            </a:br>
            <a:r>
              <a:rPr lang="en-US" sz="1800" b="1" dirty="0"/>
              <a:t/>
            </a:r>
            <a:br>
              <a:rPr lang="en-US" sz="1800" b="1" dirty="0"/>
            </a:br>
            <a:r>
              <a:rPr lang="en-US" sz="1800" b="1" dirty="0"/>
              <a:t>https://slideplayer.com/slide/12033030</a:t>
            </a:r>
            <a:r>
              <a:rPr lang="en-US" sz="1800" b="1" dirty="0" smtClean="0"/>
              <a:t>/</a:t>
            </a:r>
            <a:br>
              <a:rPr lang="en-US" sz="1800" b="1" dirty="0" smtClean="0"/>
            </a:br>
            <a:endParaRPr lang="en-US" sz="1800" b="1" dirty="0"/>
          </a:p>
        </p:txBody>
      </p:sp>
      <p:sp>
        <p:nvSpPr>
          <p:cNvPr id="7" name="Content Placeholder 6"/>
          <p:cNvSpPr>
            <a:spLocks noGrp="1"/>
          </p:cNvSpPr>
          <p:nvPr>
            <p:ph sz="half" idx="1"/>
          </p:nvPr>
        </p:nvSpPr>
        <p:spPr>
          <a:xfrm>
            <a:off x="471054" y="1671782"/>
            <a:ext cx="5133109" cy="4329690"/>
          </a:xfrm>
        </p:spPr>
        <p:txBody>
          <a:bodyPr>
            <a:normAutofit fontScale="92500" lnSpcReduction="20000"/>
          </a:bodyPr>
          <a:lstStyle/>
          <a:p>
            <a:pPr>
              <a:buFontTx/>
              <a:buChar char="-"/>
            </a:pPr>
            <a:r>
              <a:rPr lang="en-US" dirty="0" smtClean="0"/>
              <a:t>are </a:t>
            </a:r>
            <a:r>
              <a:rPr lang="en-US" dirty="0"/>
              <a:t>among the earliest formally developed plays in medieval Europe. </a:t>
            </a:r>
            <a:r>
              <a:rPr lang="en-US" dirty="0" smtClean="0"/>
              <a:t>- focused </a:t>
            </a:r>
            <a:r>
              <a:rPr lang="en-US" dirty="0"/>
              <a:t>on the representation of Bible stories in churches as tableaux with accompanying antiphonal song. </a:t>
            </a:r>
            <a:r>
              <a:rPr lang="en-US" dirty="0" smtClean="0"/>
              <a:t>-told </a:t>
            </a:r>
            <a:r>
              <a:rPr lang="en-US" dirty="0"/>
              <a:t>of subjects such as the Creation, Adam and Eve, the murder of Abel, and the Last Judgment</a:t>
            </a:r>
            <a:r>
              <a:rPr lang="en-US" dirty="0" smtClean="0"/>
              <a:t>. </a:t>
            </a:r>
            <a:endParaRPr lang="en-US" dirty="0"/>
          </a:p>
          <a:p>
            <a:pPr marL="0" indent="0">
              <a:buNone/>
            </a:pPr>
            <a:r>
              <a:rPr lang="en-US" dirty="0" smtClean="0"/>
              <a:t>- Often </a:t>
            </a:r>
            <a:r>
              <a:rPr lang="en-US" dirty="0"/>
              <a:t>they were performed together in cycles which could last for </a:t>
            </a:r>
            <a:r>
              <a:rPr lang="en-US" dirty="0" smtClean="0"/>
              <a:t>days.</a:t>
            </a:r>
            <a:endParaRPr lang="en-US" dirty="0"/>
          </a:p>
        </p:txBody>
      </p:sp>
      <p:pic>
        <p:nvPicPr>
          <p:cNvPr id="9" name="Content Placeholder 8"/>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498538" y="1413162"/>
            <a:ext cx="6176731" cy="3980874"/>
          </a:xfrm>
        </p:spPr>
      </p:pic>
    </p:spTree>
    <p:extLst>
      <p:ext uri="{BB962C8B-B14F-4D97-AF65-F5344CB8AC3E}">
        <p14:creationId xmlns:p14="http://schemas.microsoft.com/office/powerpoint/2010/main" val="18213032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676400" y="365125"/>
            <a:ext cx="10515600" cy="1325563"/>
          </a:xfrm>
        </p:spPr>
        <p:txBody>
          <a:bodyPr>
            <a:normAutofit/>
          </a:bodyPr>
          <a:lstStyle/>
          <a:p>
            <a:r>
              <a:rPr lang="en-US" sz="2400" b="1" dirty="0"/>
              <a:t>The Elizabethan Theatre (16th-17th  C. England</a:t>
            </a:r>
            <a:r>
              <a:rPr lang="en-US" sz="2400" b="1" dirty="0" smtClean="0"/>
              <a:t>)</a:t>
            </a:r>
            <a:br>
              <a:rPr lang="en-US" sz="2400" b="1" dirty="0" smtClean="0"/>
            </a:br>
            <a:r>
              <a:rPr lang="en-US" sz="2400" b="1" dirty="0" smtClean="0"/>
              <a:t>Reign of Elizabeth I (1558-1603)</a:t>
            </a:r>
            <a:br>
              <a:rPr lang="en-US" sz="2400" b="1" dirty="0" smtClean="0"/>
            </a:br>
            <a:r>
              <a:rPr lang="en-US" sz="2400" b="1" dirty="0" smtClean="0"/>
              <a:t>Life of Shakespeare (1564-1623) </a:t>
            </a:r>
            <a:endParaRPr lang="en-US" sz="2400" b="1" dirty="0"/>
          </a:p>
        </p:txBody>
      </p:sp>
      <p:sp>
        <p:nvSpPr>
          <p:cNvPr id="5" name="Text Placeholder 4"/>
          <p:cNvSpPr>
            <a:spLocks noGrp="1"/>
          </p:cNvSpPr>
          <p:nvPr>
            <p:ph type="body" sz="quarter" idx="4294967295"/>
          </p:nvPr>
        </p:nvSpPr>
        <p:spPr>
          <a:xfrm>
            <a:off x="5891213" y="4578639"/>
            <a:ext cx="5183187" cy="823913"/>
          </a:xfrm>
        </p:spPr>
        <p:txBody>
          <a:bodyPr>
            <a:normAutofit fontScale="77500" lnSpcReduction="20000"/>
          </a:bodyPr>
          <a:lstStyle/>
          <a:p>
            <a:r>
              <a:rPr lang="en-US" dirty="0" smtClean="0"/>
              <a:t>Queen Elizabeth I (1533-1603</a:t>
            </a:r>
            <a:r>
              <a:rPr lang="en-US" dirty="0"/>
              <a:t>) daughter of  the daughter of King Henry VIII</a:t>
            </a:r>
          </a:p>
        </p:txBody>
      </p:sp>
      <p:pic>
        <p:nvPicPr>
          <p:cNvPr id="7" name="Content Placeholder 6"/>
          <p:cNvPicPr>
            <a:picLocks noGrp="1" noChangeAspect="1"/>
          </p:cNvPicPr>
          <p:nvPr>
            <p:ph sz="quarter" idx="4294967295"/>
          </p:nvPr>
        </p:nvPicPr>
        <p:blipFill>
          <a:blip r:embed="rId2" cstate="hqprint">
            <a:extLst>
              <a:ext uri="{28A0092B-C50C-407E-A947-70E740481C1C}">
                <a14:useLocalDpi xmlns:a14="http://schemas.microsoft.com/office/drawing/2010/main" val="0"/>
              </a:ext>
            </a:extLst>
          </a:blip>
          <a:stretch>
            <a:fillRect/>
          </a:stretch>
        </p:blipFill>
        <p:spPr>
          <a:xfrm>
            <a:off x="1801092" y="1777279"/>
            <a:ext cx="3583710" cy="4841595"/>
          </a:xfrm>
        </p:spPr>
      </p:pic>
    </p:spTree>
    <p:extLst>
      <p:ext uri="{BB962C8B-B14F-4D97-AF65-F5344CB8AC3E}">
        <p14:creationId xmlns:p14="http://schemas.microsoft.com/office/powerpoint/2010/main" val="22324594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t>Elizabethan Theatre ….its beginning</a:t>
            </a:r>
          </a:p>
        </p:txBody>
      </p:sp>
      <p:sp>
        <p:nvSpPr>
          <p:cNvPr id="3" name="Content Placeholder 2"/>
          <p:cNvSpPr>
            <a:spLocks noGrp="1"/>
          </p:cNvSpPr>
          <p:nvPr>
            <p:ph sz="half" idx="1"/>
          </p:nvPr>
        </p:nvSpPr>
        <p:spPr>
          <a:xfrm>
            <a:off x="838200" y="1440873"/>
            <a:ext cx="6513945" cy="4488872"/>
          </a:xfrm>
        </p:spPr>
        <p:txBody>
          <a:bodyPr>
            <a:normAutofit/>
          </a:bodyPr>
          <a:lstStyle/>
          <a:p>
            <a:r>
              <a:rPr lang="en-US" dirty="0"/>
              <a:t>acting troupes travelled the country and sought lodgings at inns or taverns and before long </a:t>
            </a:r>
            <a:r>
              <a:rPr lang="en-US" dirty="0" smtClean="0"/>
              <a:t>entrepreneurs, such as </a:t>
            </a:r>
            <a:r>
              <a:rPr lang="en-US" dirty="0"/>
              <a:t>James Burbage, started to produce plays at inn-yard</a:t>
            </a:r>
            <a:endParaRPr lang="en-US" dirty="0" smtClean="0"/>
          </a:p>
          <a:p>
            <a:r>
              <a:rPr lang="en-US" dirty="0" smtClean="0"/>
              <a:t>Aside from “inn-yards”, plays </a:t>
            </a:r>
            <a:r>
              <a:rPr lang="en-US" dirty="0"/>
              <a:t>were performed </a:t>
            </a:r>
            <a:r>
              <a:rPr lang="en-US" dirty="0" smtClean="0"/>
              <a:t>in </a:t>
            </a:r>
            <a:r>
              <a:rPr lang="en-US" dirty="0"/>
              <a:t>the houses of noblemen, town squares </a:t>
            </a:r>
            <a:r>
              <a:rPr lang="en-US" dirty="0" smtClean="0"/>
              <a:t>or, on </a:t>
            </a:r>
            <a:r>
              <a:rPr lang="en-US" dirty="0"/>
              <a:t>open ground - especially at local fairs.</a:t>
            </a:r>
          </a:p>
        </p:txBody>
      </p:sp>
      <p:sp>
        <p:nvSpPr>
          <p:cNvPr id="4" name="Content Placeholder 3"/>
          <p:cNvSpPr>
            <a:spLocks noGrp="1"/>
          </p:cNvSpPr>
          <p:nvPr>
            <p:ph sz="half" idx="2"/>
          </p:nvPr>
        </p:nvSpPr>
        <p:spPr/>
        <p:txBody>
          <a:bodyPr>
            <a:normAutofit/>
          </a:bodyPr>
          <a:lstStyle/>
          <a:p>
            <a:endParaRPr lang="en-US" dirty="0" smtClean="0"/>
          </a:p>
          <a:p>
            <a:endParaRPr lang="en-US" dirty="0"/>
          </a:p>
        </p:txBody>
      </p:sp>
    </p:spTree>
    <p:extLst>
      <p:ext uri="{BB962C8B-B14F-4D97-AF65-F5344CB8AC3E}">
        <p14:creationId xmlns:p14="http://schemas.microsoft.com/office/powerpoint/2010/main" val="21585910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309" y="300470"/>
            <a:ext cx="10515600" cy="1325563"/>
          </a:xfrm>
        </p:spPr>
        <p:txBody>
          <a:bodyPr>
            <a:normAutofit/>
          </a:bodyPr>
          <a:lstStyle/>
          <a:p>
            <a:r>
              <a:rPr lang="en-US" sz="2800" b="1" dirty="0" smtClean="0"/>
              <a:t>“The Inn-Yards”</a:t>
            </a:r>
            <a:br>
              <a:rPr lang="en-US" sz="2800" b="1" dirty="0" smtClean="0"/>
            </a:br>
            <a:r>
              <a:rPr lang="en-US" sz="2800" b="1" dirty="0" smtClean="0"/>
              <a:t>Elizabethan Theatre ….its beginning</a:t>
            </a:r>
            <a:endParaRPr lang="en-US" sz="2800" b="1" dirty="0"/>
          </a:p>
        </p:txBody>
      </p:sp>
      <p:sp>
        <p:nvSpPr>
          <p:cNvPr id="4" name="Content Placeholder 3"/>
          <p:cNvSpPr>
            <a:spLocks noGrp="1"/>
          </p:cNvSpPr>
          <p:nvPr>
            <p:ph sz="half" idx="1"/>
          </p:nvPr>
        </p:nvSpPr>
        <p:spPr>
          <a:xfrm>
            <a:off x="514927" y="1825624"/>
            <a:ext cx="5181600" cy="4351338"/>
          </a:xfrm>
        </p:spPr>
        <p:txBody>
          <a:bodyPr/>
          <a:lstStyle/>
          <a:p>
            <a:r>
              <a:rPr lang="en-US" dirty="0"/>
              <a:t>Women were not allowed on the stage - boy actors played the parts of </a:t>
            </a:r>
            <a:r>
              <a:rPr lang="en-US" dirty="0" smtClean="0"/>
              <a:t>women</a:t>
            </a:r>
          </a:p>
          <a:p>
            <a:r>
              <a:rPr lang="en-US" dirty="0" smtClean="0"/>
              <a:t>White </a:t>
            </a:r>
            <a:r>
              <a:rPr lang="en-US" dirty="0"/>
              <a:t>Hart Inn-yard illustrates a typical inn-yard detailing the courtyard and the balconies and rooms. Travelling </a:t>
            </a:r>
            <a:r>
              <a:rPr lang="en-US" dirty="0" smtClean="0"/>
              <a:t>minstrels, theatre troupes often </a:t>
            </a:r>
            <a:r>
              <a:rPr lang="en-US" dirty="0"/>
              <a:t>entertained in these inns.</a:t>
            </a:r>
          </a:p>
          <a:p>
            <a:endParaRPr lang="en-US" dirty="0"/>
          </a:p>
        </p:txBody>
      </p:sp>
      <p:pic>
        <p:nvPicPr>
          <p:cNvPr id="7" name="Content Placeholder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47961" y="1440874"/>
            <a:ext cx="5205839" cy="4338198"/>
          </a:xfrm>
        </p:spPr>
      </p:pic>
    </p:spTree>
    <p:extLst>
      <p:ext uri="{BB962C8B-B14F-4D97-AF65-F5344CB8AC3E}">
        <p14:creationId xmlns:p14="http://schemas.microsoft.com/office/powerpoint/2010/main" val="14097287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283854" y="198438"/>
            <a:ext cx="9231745" cy="1325562"/>
          </a:xfrm>
        </p:spPr>
        <p:txBody>
          <a:bodyPr>
            <a:normAutofit/>
          </a:bodyPr>
          <a:lstStyle/>
          <a:p>
            <a:r>
              <a:rPr lang="en-US" sz="3200" b="1" dirty="0" smtClean="0"/>
              <a:t>Inn-Yard Theatre Performances</a:t>
            </a:r>
            <a:endParaRPr lang="en-US" sz="3200" b="1" dirty="0"/>
          </a:p>
        </p:txBody>
      </p:sp>
      <p:sp>
        <p:nvSpPr>
          <p:cNvPr id="3" name="Content Placeholder 2"/>
          <p:cNvSpPr>
            <a:spLocks noGrp="1"/>
          </p:cNvSpPr>
          <p:nvPr>
            <p:ph sz="half" idx="4294967295"/>
          </p:nvPr>
        </p:nvSpPr>
        <p:spPr>
          <a:xfrm>
            <a:off x="1376217" y="1455450"/>
            <a:ext cx="8368145" cy="4351337"/>
          </a:xfrm>
        </p:spPr>
        <p:txBody>
          <a:bodyPr>
            <a:normAutofit/>
          </a:bodyPr>
          <a:lstStyle/>
          <a:p>
            <a:r>
              <a:rPr lang="en-US" dirty="0"/>
              <a:t>- plays were first produced in the yards of inns - the Inn-yards. The very first theater and the development of the </a:t>
            </a:r>
            <a:r>
              <a:rPr lang="en-US" dirty="0" err="1"/>
              <a:t>amphi</a:t>
            </a:r>
            <a:r>
              <a:rPr lang="en-US" dirty="0"/>
              <a:t>-theatre</a:t>
            </a:r>
            <a:r>
              <a:rPr lang="en-US" dirty="0" smtClean="0"/>
              <a:t>.</a:t>
            </a:r>
          </a:p>
          <a:p>
            <a:r>
              <a:rPr lang="en-US" dirty="0"/>
              <a:t>the inn-keepers increased their profits by allowing plays to be shown on temporary stages erected in the yards of their inns (inn-yards). Soon purpose-built playhouses and great open theatres were being constructed.</a:t>
            </a:r>
          </a:p>
          <a:p>
            <a:endParaRPr lang="en-US" dirty="0"/>
          </a:p>
        </p:txBody>
      </p:sp>
    </p:spTree>
    <p:extLst>
      <p:ext uri="{BB962C8B-B14F-4D97-AF65-F5344CB8AC3E}">
        <p14:creationId xmlns:p14="http://schemas.microsoft.com/office/powerpoint/2010/main" val="740492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055" y="365125"/>
            <a:ext cx="10882745" cy="1325563"/>
          </a:xfrm>
        </p:spPr>
        <p:txBody>
          <a:bodyPr>
            <a:normAutofit/>
          </a:bodyPr>
          <a:lstStyle/>
          <a:p>
            <a:r>
              <a:rPr lang="en-US" sz="2800" b="1" dirty="0"/>
              <a:t>Elizabethan </a:t>
            </a:r>
            <a:r>
              <a:rPr lang="en-US" sz="2800" b="1" dirty="0" smtClean="0"/>
              <a:t>Inn-yards -- at </a:t>
            </a:r>
            <a:r>
              <a:rPr lang="en-US" sz="2800" b="1" dirty="0"/>
              <a:t>their peak between 1576 - 1594</a:t>
            </a:r>
          </a:p>
        </p:txBody>
      </p:sp>
      <p:sp>
        <p:nvSpPr>
          <p:cNvPr id="3" name="Content Placeholder 2"/>
          <p:cNvSpPr>
            <a:spLocks noGrp="1"/>
          </p:cNvSpPr>
          <p:nvPr>
            <p:ph sz="half" idx="1"/>
          </p:nvPr>
        </p:nvSpPr>
        <p:spPr>
          <a:xfrm>
            <a:off x="570345" y="1530062"/>
            <a:ext cx="5701146" cy="4344265"/>
          </a:xfrm>
        </p:spPr>
        <p:txBody>
          <a:bodyPr/>
          <a:lstStyle/>
          <a:p>
            <a:r>
              <a:rPr lang="en-US" dirty="0"/>
              <a:t>The plays were performed in the cobblestone yards</a:t>
            </a:r>
          </a:p>
          <a:p>
            <a:r>
              <a:rPr lang="en-US" dirty="0"/>
              <a:t>The stage was constructed on moveable platforms supported by </a:t>
            </a:r>
            <a:r>
              <a:rPr lang="en-US" dirty="0" smtClean="0"/>
              <a:t>Trestles</a:t>
            </a:r>
          </a:p>
          <a:p>
            <a:r>
              <a:rPr lang="en-US" dirty="0"/>
              <a:t>The Audience capacity was up to 500 people</a:t>
            </a:r>
          </a:p>
          <a:p>
            <a:r>
              <a:rPr lang="en-US" dirty="0"/>
              <a:t>All of the major inns had large cobblestone yards</a:t>
            </a:r>
          </a:p>
        </p:txBody>
      </p:sp>
      <p:pic>
        <p:nvPicPr>
          <p:cNvPr id="5" name="Content Placeholder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7151107" y="1690688"/>
            <a:ext cx="3673911" cy="4315902"/>
          </a:xfrm>
        </p:spPr>
      </p:pic>
    </p:spTree>
    <p:extLst>
      <p:ext uri="{BB962C8B-B14F-4D97-AF65-F5344CB8AC3E}">
        <p14:creationId xmlns:p14="http://schemas.microsoft.com/office/powerpoint/2010/main" val="7615319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5636" y="235817"/>
            <a:ext cx="10670309" cy="872548"/>
          </a:xfrm>
        </p:spPr>
        <p:txBody>
          <a:bodyPr>
            <a:normAutofit/>
          </a:bodyPr>
          <a:lstStyle/>
          <a:p>
            <a:r>
              <a:rPr lang="en-US" sz="2800" b="1" dirty="0" smtClean="0"/>
              <a:t>Story of the first theatre in England</a:t>
            </a:r>
            <a:endParaRPr lang="en-US" sz="2800" b="1" dirty="0"/>
          </a:p>
        </p:txBody>
      </p:sp>
      <p:sp>
        <p:nvSpPr>
          <p:cNvPr id="3" name="Content Placeholder 2"/>
          <p:cNvSpPr>
            <a:spLocks noGrp="1"/>
          </p:cNvSpPr>
          <p:nvPr>
            <p:ph sz="half" idx="1"/>
          </p:nvPr>
        </p:nvSpPr>
        <p:spPr>
          <a:xfrm>
            <a:off x="415635" y="1293091"/>
            <a:ext cx="6216073" cy="5273964"/>
          </a:xfrm>
        </p:spPr>
        <p:txBody>
          <a:bodyPr>
            <a:noAutofit/>
          </a:bodyPr>
          <a:lstStyle/>
          <a:p>
            <a:r>
              <a:rPr lang="en-US" sz="2400" dirty="0" smtClean="0"/>
              <a:t>After many successful productions at inn-yards, James Burbage wanted to </a:t>
            </a:r>
            <a:r>
              <a:rPr lang="en-US" sz="2400" dirty="0" err="1" smtClean="0"/>
              <a:t>to</a:t>
            </a:r>
            <a:r>
              <a:rPr lang="en-US" sz="2400" dirty="0" smtClean="0"/>
              <a:t> </a:t>
            </a:r>
            <a:r>
              <a:rPr lang="en-US" sz="2400" dirty="0"/>
              <a:t>create a purpose built building designed specifically to produce plays. He achieved his goal in </a:t>
            </a:r>
            <a:r>
              <a:rPr lang="en-US" sz="2400" dirty="0">
                <a:solidFill>
                  <a:srgbClr val="FF0000"/>
                </a:solidFill>
              </a:rPr>
              <a:t>1576 </a:t>
            </a:r>
            <a:r>
              <a:rPr lang="en-US" sz="2400" dirty="0"/>
              <a:t>by building </a:t>
            </a:r>
            <a:r>
              <a:rPr lang="en-US" sz="2400" dirty="0">
                <a:solidFill>
                  <a:srgbClr val="FF0000"/>
                </a:solidFill>
              </a:rPr>
              <a:t>'The </a:t>
            </a:r>
            <a:r>
              <a:rPr lang="en-US" sz="2400" dirty="0" smtClean="0">
                <a:solidFill>
                  <a:srgbClr val="FF0000"/>
                </a:solidFill>
              </a:rPr>
              <a:t>Theatre</a:t>
            </a:r>
            <a:r>
              <a:rPr lang="en-US" sz="2400" dirty="0" smtClean="0"/>
              <a:t>‘ (the first theatre house in England)  </a:t>
            </a:r>
            <a:r>
              <a:rPr lang="en-US" sz="2400" dirty="0"/>
              <a:t>in </a:t>
            </a:r>
            <a:r>
              <a:rPr lang="en-US" sz="2400" dirty="0" err="1"/>
              <a:t>Finsbury</a:t>
            </a:r>
            <a:r>
              <a:rPr lang="en-US" sz="2400" dirty="0"/>
              <a:t> Fields, </a:t>
            </a:r>
            <a:r>
              <a:rPr lang="en-US" sz="2400" dirty="0" err="1"/>
              <a:t>Shoreditch</a:t>
            </a:r>
            <a:r>
              <a:rPr lang="en-US" sz="2400" dirty="0"/>
              <a:t>, London. It was designed in the style of a </a:t>
            </a:r>
            <a:r>
              <a:rPr lang="en-US" sz="2400" dirty="0">
                <a:solidFill>
                  <a:srgbClr val="FF0000"/>
                </a:solidFill>
              </a:rPr>
              <a:t>Roman open-air </a:t>
            </a:r>
            <a:r>
              <a:rPr lang="en-US" sz="2400" dirty="0" err="1">
                <a:solidFill>
                  <a:srgbClr val="FF0000"/>
                </a:solidFill>
              </a:rPr>
              <a:t>amphitheatre</a:t>
            </a:r>
            <a:r>
              <a:rPr lang="en-US" sz="2400" dirty="0">
                <a:solidFill>
                  <a:srgbClr val="FF0000"/>
                </a:solidFill>
              </a:rPr>
              <a:t>, with three tiers of galleries and a covered stage</a:t>
            </a:r>
            <a:r>
              <a:rPr lang="en-US" sz="2400" dirty="0"/>
              <a:t>. </a:t>
            </a:r>
            <a:endParaRPr lang="en-US" sz="2400" dirty="0" smtClean="0"/>
          </a:p>
          <a:p>
            <a:r>
              <a:rPr lang="en-US" sz="2400" dirty="0" smtClean="0"/>
              <a:t>built </a:t>
            </a:r>
            <a:r>
              <a:rPr lang="en-US" sz="2400" dirty="0"/>
              <a:t>outside the boundary of the City of London Wall - and out of the clutches of the City of London Officials. </a:t>
            </a:r>
            <a:endParaRPr lang="en-US" sz="2400" dirty="0" smtClean="0"/>
          </a:p>
          <a:p>
            <a:r>
              <a:rPr lang="en-US" sz="2400" dirty="0" smtClean="0"/>
              <a:t>The </a:t>
            </a:r>
            <a:r>
              <a:rPr lang="en-US" sz="2400" dirty="0"/>
              <a:t>Inn-yards were the first venues for performing Elizabethan plays and are therefore extremely important to the history of the Globe Theatre.</a:t>
            </a:r>
          </a:p>
        </p:txBody>
      </p:sp>
      <p:pic>
        <p:nvPicPr>
          <p:cNvPr id="5" name="Content Placeholder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989113" y="905165"/>
            <a:ext cx="4849090" cy="4849090"/>
          </a:xfrm>
        </p:spPr>
      </p:pic>
    </p:spTree>
    <p:extLst>
      <p:ext uri="{BB962C8B-B14F-4D97-AF65-F5344CB8AC3E}">
        <p14:creationId xmlns:p14="http://schemas.microsoft.com/office/powerpoint/2010/main" val="238099756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773546" y="282720"/>
            <a:ext cx="11049000" cy="1979612"/>
          </a:xfrm>
        </p:spPr>
        <p:txBody>
          <a:bodyPr>
            <a:normAutofit/>
          </a:bodyPr>
          <a:lstStyle/>
          <a:p>
            <a:r>
              <a:rPr lang="en-US" dirty="0" smtClean="0"/>
              <a:t>The Globe </a:t>
            </a:r>
            <a:r>
              <a:rPr lang="en-US" dirty="0"/>
              <a:t>Theatre </a:t>
            </a:r>
            <a:br>
              <a:rPr lang="en-US" dirty="0"/>
            </a:br>
            <a:r>
              <a:rPr lang="en-US" sz="2200" dirty="0"/>
              <a:t>Built in 1599 and destroyed by fire in 1613, the original Globe Theatre was at the heart of London</a:t>
            </a:r>
            <a:br>
              <a:rPr lang="en-US" sz="2200" dirty="0"/>
            </a:br>
            <a:r>
              <a:rPr lang="en-US" sz="2200" dirty="0"/>
              <a:t/>
            </a:r>
            <a:br>
              <a:rPr lang="en-US" sz="2200" dirty="0"/>
            </a:br>
            <a:endParaRPr lang="en-US" sz="2200" dirty="0"/>
          </a:p>
        </p:txBody>
      </p:sp>
      <p:sp>
        <p:nvSpPr>
          <p:cNvPr id="3" name="Content Placeholder 2"/>
          <p:cNvSpPr>
            <a:spLocks noGrp="1"/>
          </p:cNvSpPr>
          <p:nvPr>
            <p:ph sz="half" idx="4294967295"/>
          </p:nvPr>
        </p:nvSpPr>
        <p:spPr>
          <a:xfrm>
            <a:off x="1025235" y="1714789"/>
            <a:ext cx="7897091" cy="4351338"/>
          </a:xfrm>
        </p:spPr>
        <p:txBody>
          <a:bodyPr>
            <a:normAutofit lnSpcReduction="10000"/>
          </a:bodyPr>
          <a:lstStyle/>
          <a:p>
            <a:endParaRPr lang="en-US" dirty="0" smtClean="0"/>
          </a:p>
          <a:p>
            <a:endParaRPr lang="en-US" dirty="0"/>
          </a:p>
          <a:p>
            <a:r>
              <a:rPr lang="en-US" dirty="0" smtClean="0"/>
              <a:t>used </a:t>
            </a:r>
            <a:r>
              <a:rPr lang="en-US" dirty="0"/>
              <a:t>timber from an earlier theatre, </a:t>
            </a:r>
            <a:r>
              <a:rPr lang="en-US" b="1" dirty="0"/>
              <a:t>The Theatre</a:t>
            </a:r>
            <a:r>
              <a:rPr lang="en-US" dirty="0"/>
              <a:t>, which had been built by Richard Burbage's father, James </a:t>
            </a:r>
            <a:r>
              <a:rPr lang="en-US" dirty="0" smtClean="0"/>
              <a:t>Burbage</a:t>
            </a:r>
          </a:p>
          <a:p>
            <a:r>
              <a:rPr lang="en-US" dirty="0"/>
              <a:t>Globe shareholders, Richard Burbage and his brother Cuthbert Burbage, owned double shares of the whole, or 25% each; the other four men, Shakespeare, John </a:t>
            </a:r>
            <a:r>
              <a:rPr lang="en-US" dirty="0" err="1"/>
              <a:t>Heminges</a:t>
            </a:r>
            <a:r>
              <a:rPr lang="en-US" dirty="0"/>
              <a:t>, Augustine Phillips, and Thomas Pope, </a:t>
            </a:r>
            <a:br>
              <a:rPr lang="en-US" dirty="0"/>
            </a:br>
            <a:endParaRPr lang="en-US" dirty="0"/>
          </a:p>
        </p:txBody>
      </p:sp>
    </p:spTree>
    <p:extLst>
      <p:ext uri="{BB962C8B-B14F-4D97-AF65-F5344CB8AC3E}">
        <p14:creationId xmlns:p14="http://schemas.microsoft.com/office/powerpoint/2010/main" val="622093228"/>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Shakespeare’s Globe Theatre (1997)</a:t>
            </a:r>
            <a:endParaRPr lang="en-US" dirty="0"/>
          </a:p>
        </p:txBody>
      </p:sp>
      <p:pic>
        <p:nvPicPr>
          <p:cNvPr id="5" name="Content Placeholder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22564" y="2174443"/>
            <a:ext cx="6362050" cy="3579812"/>
          </a:xfrm>
        </p:spPr>
      </p:pic>
      <p:pic>
        <p:nvPicPr>
          <p:cNvPr id="6" name="Content Placeholder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7042518" y="2429597"/>
            <a:ext cx="4923696" cy="2770476"/>
          </a:xfrm>
        </p:spPr>
      </p:pic>
    </p:spTree>
    <p:extLst>
      <p:ext uri="{BB962C8B-B14F-4D97-AF65-F5344CB8AC3E}">
        <p14:creationId xmlns:p14="http://schemas.microsoft.com/office/powerpoint/2010/main" val="120945642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14746"/>
          </a:xfrm>
        </p:spPr>
        <p:txBody>
          <a:bodyPr>
            <a:normAutofit/>
          </a:bodyPr>
          <a:lstStyle/>
          <a:p>
            <a:r>
              <a:rPr lang="en-US" sz="2400" b="1" dirty="0" smtClean="0"/>
              <a:t>William </a:t>
            </a:r>
            <a:r>
              <a:rPr lang="en-US" sz="2400" b="1" dirty="0"/>
              <a:t>Shakespeare </a:t>
            </a:r>
            <a:r>
              <a:rPr lang="en-US" sz="2400" dirty="0" smtClean="0"/>
              <a:t>(1564 </a:t>
            </a:r>
            <a:r>
              <a:rPr lang="en-US" sz="2400" dirty="0"/>
              <a:t>– </a:t>
            </a:r>
            <a:r>
              <a:rPr lang="en-US" sz="2400" dirty="0" smtClean="0"/>
              <a:t>1616) :English </a:t>
            </a:r>
            <a:r>
              <a:rPr lang="en-US" sz="2400" dirty="0"/>
              <a:t>poet, playwright, and </a:t>
            </a:r>
            <a:r>
              <a:rPr lang="en-US" sz="2400" dirty="0" smtClean="0"/>
              <a:t>actor</a:t>
            </a:r>
            <a:endParaRPr lang="en-US" sz="2400" dirty="0"/>
          </a:p>
        </p:txBody>
      </p:sp>
      <p:pic>
        <p:nvPicPr>
          <p:cNvPr id="5" name="Content Placeholder 4"/>
          <p:cNvPicPr>
            <a:picLocks noGrp="1" noChangeAspect="1"/>
          </p:cNvPicPr>
          <p:nvPr>
            <p:ph sz="half" idx="1"/>
          </p:nvPr>
        </p:nvPicPr>
        <p:blipFill>
          <a:blip r:embed="rId2" cstate="hqprint">
            <a:extLst>
              <a:ext uri="{28A0092B-C50C-407E-A947-70E740481C1C}">
                <a14:useLocalDpi xmlns:a14="http://schemas.microsoft.com/office/drawing/2010/main" val="0"/>
              </a:ext>
            </a:extLst>
          </a:blip>
          <a:stretch>
            <a:fillRect/>
          </a:stretch>
        </p:blipFill>
        <p:spPr>
          <a:xfrm>
            <a:off x="649048" y="1179872"/>
            <a:ext cx="3396805" cy="4351338"/>
          </a:xfrm>
        </p:spPr>
      </p:pic>
      <p:sp>
        <p:nvSpPr>
          <p:cNvPr id="4" name="Content Placeholder 3"/>
          <p:cNvSpPr>
            <a:spLocks noGrp="1"/>
          </p:cNvSpPr>
          <p:nvPr>
            <p:ph sz="half" idx="2"/>
          </p:nvPr>
        </p:nvSpPr>
        <p:spPr>
          <a:xfrm>
            <a:off x="4602665" y="914401"/>
            <a:ext cx="6576612" cy="4994786"/>
          </a:xfrm>
        </p:spPr>
        <p:txBody>
          <a:bodyPr>
            <a:normAutofit lnSpcReduction="10000"/>
          </a:bodyPr>
          <a:lstStyle/>
          <a:p>
            <a:endParaRPr lang="en-US" sz="2000" dirty="0" smtClean="0"/>
          </a:p>
          <a:p>
            <a:r>
              <a:rPr lang="en-US" sz="2400" dirty="0" smtClean="0"/>
              <a:t>Sometime </a:t>
            </a:r>
            <a:r>
              <a:rPr lang="en-US" sz="2400" dirty="0"/>
              <a:t>between 1585 and 1592, he began a successful career in London as an actor, writer, and part-owner of a playing company called the Lord Chamberlain's Men, later known as the King's Men. At age 49 (around 1613), he appears to have retired to Stratford, where he died three </a:t>
            </a:r>
            <a:r>
              <a:rPr lang="en-US" sz="2400" dirty="0" smtClean="0"/>
              <a:t>years </a:t>
            </a:r>
            <a:r>
              <a:rPr lang="en-US" sz="2400" dirty="0"/>
              <a:t>later</a:t>
            </a:r>
            <a:r>
              <a:rPr lang="en-US" sz="2400" dirty="0" smtClean="0"/>
              <a:t>.</a:t>
            </a:r>
          </a:p>
          <a:p>
            <a:r>
              <a:rPr lang="en-US" sz="2400" dirty="0"/>
              <a:t>Shakespeare's early plays were written in the conventional </a:t>
            </a:r>
            <a:r>
              <a:rPr lang="en-US" sz="2400" dirty="0" smtClean="0"/>
              <a:t> verse style </a:t>
            </a:r>
            <a:r>
              <a:rPr lang="en-US" sz="2400" dirty="0"/>
              <a:t>of the day, with elaborate metaphors and rhetorical </a:t>
            </a:r>
            <a:r>
              <a:rPr lang="en-US" sz="2400" dirty="0" smtClean="0"/>
              <a:t>phrases.</a:t>
            </a:r>
          </a:p>
          <a:p>
            <a:r>
              <a:rPr lang="en-US" sz="2400" dirty="0" smtClean="0"/>
              <a:t>39 plays 154 sonnets</a:t>
            </a:r>
          </a:p>
          <a:p>
            <a:r>
              <a:rPr lang="en-US" sz="2400" dirty="0"/>
              <a:t> he plays are divided into the genres of tragedy, history, and </a:t>
            </a:r>
            <a:r>
              <a:rPr lang="en-US" sz="2400" dirty="0" smtClean="0"/>
              <a:t>comedy.</a:t>
            </a:r>
          </a:p>
          <a:p>
            <a:endParaRPr lang="en-US" sz="2000" dirty="0"/>
          </a:p>
        </p:txBody>
      </p:sp>
    </p:spTree>
    <p:extLst>
      <p:ext uri="{BB962C8B-B14F-4D97-AF65-F5344CB8AC3E}">
        <p14:creationId xmlns:p14="http://schemas.microsoft.com/office/powerpoint/2010/main" val="28749422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1723" y="286467"/>
            <a:ext cx="10515600" cy="1325563"/>
          </a:xfrm>
        </p:spPr>
        <p:txBody>
          <a:bodyPr>
            <a:normAutofit/>
          </a:bodyPr>
          <a:lstStyle/>
          <a:p>
            <a:r>
              <a:rPr lang="en-US" sz="2000" b="1" dirty="0" smtClean="0"/>
              <a:t>About Shakespeare:</a:t>
            </a:r>
            <a:r>
              <a:rPr lang="en-US" sz="2000" dirty="0" smtClean="0"/>
              <a:t/>
            </a:r>
            <a:br>
              <a:rPr lang="en-US" sz="2000" dirty="0" smtClean="0"/>
            </a:br>
            <a:r>
              <a:rPr lang="en-US" sz="2000" dirty="0">
                <a:hlinkClick r:id="rId2"/>
              </a:rPr>
              <a:t>https://www.youtube.com/watch?v=FS2ndY5WJXA</a:t>
            </a:r>
            <a:endParaRPr lang="en-US" sz="2000" dirty="0"/>
          </a:p>
        </p:txBody>
      </p:sp>
      <p:sp>
        <p:nvSpPr>
          <p:cNvPr id="3" name="Content Placeholder 2"/>
          <p:cNvSpPr>
            <a:spLocks noGrp="1"/>
          </p:cNvSpPr>
          <p:nvPr>
            <p:ph sz="half" idx="1"/>
          </p:nvPr>
        </p:nvSpPr>
        <p:spPr/>
        <p:txBody>
          <a:bodyPr/>
          <a:lstStyle/>
          <a:p>
            <a:endParaRPr lang="en-US" dirty="0" smtClean="0"/>
          </a:p>
          <a:p>
            <a:r>
              <a:rPr lang="en-US" dirty="0" smtClean="0"/>
              <a:t>Shakespeare and Performing:</a:t>
            </a:r>
          </a:p>
          <a:p>
            <a:pPr marL="0" indent="0">
              <a:buNone/>
            </a:pPr>
            <a:r>
              <a:rPr lang="en-US" dirty="0">
                <a:hlinkClick r:id="rId3"/>
              </a:rPr>
              <a:t>https://www.youtube.com/watch?v=9m5I-HO3w8w</a:t>
            </a:r>
            <a:endParaRPr lang="en-US" dirty="0"/>
          </a:p>
        </p:txBody>
      </p:sp>
      <p:sp>
        <p:nvSpPr>
          <p:cNvPr id="4" name="Content Placeholder 3"/>
          <p:cNvSpPr>
            <a:spLocks noGrp="1"/>
          </p:cNvSpPr>
          <p:nvPr>
            <p:ph sz="half" idx="2"/>
          </p:nvPr>
        </p:nvSpPr>
        <p:spPr/>
        <p:txBody>
          <a:bodyPr/>
          <a:lstStyle/>
          <a:p>
            <a:endParaRPr lang="en-US" dirty="0" smtClean="0"/>
          </a:p>
          <a:p>
            <a:pPr marL="0" indent="0">
              <a:buNone/>
            </a:pPr>
            <a:r>
              <a:rPr lang="en-US" dirty="0" smtClean="0"/>
              <a:t>Shakespeare’s female </a:t>
            </a:r>
            <a:r>
              <a:rPr lang="en-US" dirty="0" err="1" smtClean="0"/>
              <a:t>charactes</a:t>
            </a:r>
            <a:r>
              <a:rPr lang="en-US" dirty="0" smtClean="0"/>
              <a:t>:</a:t>
            </a:r>
            <a:endParaRPr lang="en-US" dirty="0"/>
          </a:p>
          <a:p>
            <a:r>
              <a:rPr lang="en-US" dirty="0">
                <a:hlinkClick r:id="rId4"/>
              </a:rPr>
              <a:t>https://www.youtube.com/watch?v=ZjAqfh9aY9Y</a:t>
            </a:r>
            <a:endParaRPr lang="en-US" dirty="0"/>
          </a:p>
        </p:txBody>
      </p:sp>
      <p:sp>
        <p:nvSpPr>
          <p:cNvPr id="5" name="Rectangle 4"/>
          <p:cNvSpPr/>
          <p:nvPr/>
        </p:nvSpPr>
        <p:spPr>
          <a:xfrm>
            <a:off x="3606183" y="3244334"/>
            <a:ext cx="184731" cy="369332"/>
          </a:xfrm>
          <a:prstGeom prst="rect">
            <a:avLst/>
          </a:prstGeom>
        </p:spPr>
        <p:txBody>
          <a:bodyPr wrap="none">
            <a:spAutoFit/>
          </a:bodyPr>
          <a:lstStyle/>
          <a:p>
            <a:endParaRPr lang="en-US" dirty="0"/>
          </a:p>
        </p:txBody>
      </p:sp>
    </p:spTree>
    <p:extLst>
      <p:ext uri="{BB962C8B-B14F-4D97-AF65-F5344CB8AC3E}">
        <p14:creationId xmlns:p14="http://schemas.microsoft.com/office/powerpoint/2010/main" val="287203326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smtClean="0"/>
              <a:t>Hamlet</a:t>
            </a:r>
            <a:r>
              <a:rPr lang="en-US" dirty="0" smtClean="0"/>
              <a:t> (circa 1599 </a:t>
            </a:r>
            <a:r>
              <a:rPr lang="en-US" dirty="0"/>
              <a:t>and </a:t>
            </a:r>
            <a:r>
              <a:rPr lang="en-US" dirty="0" smtClean="0"/>
              <a:t>1602)</a:t>
            </a:r>
            <a:r>
              <a:rPr lang="en-US" dirty="0"/>
              <a:t/>
            </a:r>
            <a:br>
              <a:rPr lang="en-US" dirty="0"/>
            </a:br>
            <a:r>
              <a:rPr lang="en-US" dirty="0"/>
              <a:t> </a:t>
            </a:r>
            <a:r>
              <a:rPr lang="en-US" dirty="0" smtClean="0"/>
              <a:t>by William Shakespeare</a:t>
            </a:r>
            <a:endParaRPr lang="en-US" dirty="0"/>
          </a:p>
        </p:txBody>
      </p:sp>
      <p:sp>
        <p:nvSpPr>
          <p:cNvPr id="3" name="Content Placeholder 2"/>
          <p:cNvSpPr>
            <a:spLocks noGrp="1"/>
          </p:cNvSpPr>
          <p:nvPr>
            <p:ph sz="half" idx="1"/>
          </p:nvPr>
        </p:nvSpPr>
        <p:spPr>
          <a:xfrm>
            <a:off x="838200" y="2189419"/>
            <a:ext cx="5181600" cy="2195768"/>
          </a:xfrm>
        </p:spPr>
        <p:txBody>
          <a:bodyPr/>
          <a:lstStyle/>
          <a:p>
            <a:pPr marL="0" indent="0">
              <a:buNone/>
            </a:pPr>
            <a:r>
              <a:rPr lang="en-US" dirty="0" smtClean="0">
                <a:hlinkClick r:id="rId2"/>
              </a:rPr>
              <a:t>Why should we read Hamlet ?</a:t>
            </a:r>
          </a:p>
          <a:p>
            <a:endParaRPr lang="en-US" dirty="0">
              <a:hlinkClick r:id="rId2"/>
            </a:endParaRPr>
          </a:p>
          <a:p>
            <a:r>
              <a:rPr lang="en-US" dirty="0" smtClean="0">
                <a:hlinkClick r:id="rId2"/>
              </a:rPr>
              <a:t>https</a:t>
            </a:r>
            <a:r>
              <a:rPr lang="en-US" dirty="0">
                <a:hlinkClick r:id="rId2"/>
              </a:rPr>
              <a:t>://www.youtube.com/watch?v=QTu39aMg_mU</a:t>
            </a:r>
            <a:endParaRPr lang="en-US" dirty="0"/>
          </a:p>
        </p:txBody>
      </p:sp>
      <p:sp>
        <p:nvSpPr>
          <p:cNvPr id="4" name="Content Placeholder 3"/>
          <p:cNvSpPr>
            <a:spLocks noGrp="1"/>
          </p:cNvSpPr>
          <p:nvPr>
            <p:ph sz="half" idx="2"/>
          </p:nvPr>
        </p:nvSpPr>
        <p:spPr/>
        <p:txBody>
          <a:bodyPr/>
          <a:lstStyle/>
          <a:p>
            <a:endParaRPr lang="en-US" dirty="0" smtClean="0">
              <a:hlinkClick r:id="rId3"/>
            </a:endParaRPr>
          </a:p>
          <a:p>
            <a:r>
              <a:rPr lang="en-US" dirty="0" smtClean="0">
                <a:hlinkClick r:id="rId3"/>
              </a:rPr>
              <a:t>Hamlet quick </a:t>
            </a:r>
            <a:r>
              <a:rPr lang="en-US" dirty="0">
                <a:hlinkClick r:id="rId3"/>
              </a:rPr>
              <a:t>p</a:t>
            </a:r>
            <a:r>
              <a:rPr lang="en-US" dirty="0" smtClean="0">
                <a:hlinkClick r:id="rId3"/>
              </a:rPr>
              <a:t>lot </a:t>
            </a:r>
            <a:r>
              <a:rPr lang="en-US" dirty="0">
                <a:hlinkClick r:id="rId3"/>
              </a:rPr>
              <a:t>s</a:t>
            </a:r>
            <a:r>
              <a:rPr lang="en-US" dirty="0" smtClean="0">
                <a:hlinkClick r:id="rId3"/>
              </a:rPr>
              <a:t>ummary:</a:t>
            </a:r>
          </a:p>
          <a:p>
            <a:r>
              <a:rPr lang="en-US" dirty="0" smtClean="0">
                <a:hlinkClick r:id="rId3"/>
              </a:rPr>
              <a:t>https</a:t>
            </a:r>
            <a:r>
              <a:rPr lang="en-US" dirty="0">
                <a:hlinkClick r:id="rId3"/>
              </a:rPr>
              <a:t>://</a:t>
            </a:r>
            <a:r>
              <a:rPr lang="en-US" dirty="0" smtClean="0">
                <a:hlinkClick r:id="rId3"/>
              </a:rPr>
              <a:t>www.youtube.com/watch?v=t0CqUTmwKiM</a:t>
            </a:r>
            <a:endParaRPr lang="en-US" dirty="0" smtClean="0"/>
          </a:p>
          <a:p>
            <a:pPr marL="0" indent="0">
              <a:buNone/>
            </a:pPr>
            <a:endParaRPr lang="en-US" dirty="0" smtClean="0"/>
          </a:p>
          <a:p>
            <a:pPr marL="0" indent="0">
              <a:buNone/>
            </a:pPr>
            <a:r>
              <a:rPr lang="en-US" dirty="0" smtClean="0"/>
              <a:t>With English Subtitles from the play:</a:t>
            </a:r>
            <a:endParaRPr lang="en-US" dirty="0"/>
          </a:p>
          <a:p>
            <a:r>
              <a:rPr lang="en-US" dirty="0">
                <a:hlinkClick r:id="rId4"/>
              </a:rPr>
              <a:t>https://www.youtube.com/watch?v=aZD4_vNUHJU</a:t>
            </a:r>
            <a:endParaRPr lang="en-US" dirty="0"/>
          </a:p>
        </p:txBody>
      </p:sp>
    </p:spTree>
    <p:extLst>
      <p:ext uri="{BB962C8B-B14F-4D97-AF65-F5344CB8AC3E}">
        <p14:creationId xmlns:p14="http://schemas.microsoft.com/office/powerpoint/2010/main" val="5170369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400" b="1" dirty="0" smtClean="0"/>
              <a:t/>
            </a:r>
            <a:br>
              <a:rPr lang="en-US" sz="2400" b="1" dirty="0" smtClean="0"/>
            </a:br>
            <a:r>
              <a:rPr lang="en-US" sz="2400" b="1" dirty="0"/>
              <a:t/>
            </a:r>
            <a:br>
              <a:rPr lang="en-US" sz="2400" b="1" dirty="0"/>
            </a:br>
            <a:r>
              <a:rPr lang="en-US" sz="2400" b="1" dirty="0" smtClean="0"/>
              <a:t/>
            </a:r>
            <a:br>
              <a:rPr lang="en-US" sz="2400" b="1" dirty="0" smtClean="0"/>
            </a:br>
            <a:r>
              <a:rPr lang="en-US" sz="3100" b="1" dirty="0" smtClean="0"/>
              <a:t>The Elizabethan Theatre (16</a:t>
            </a:r>
            <a:r>
              <a:rPr lang="en-US" sz="3100" b="1" baseline="30000" dirty="0" smtClean="0"/>
              <a:t>th</a:t>
            </a:r>
            <a:r>
              <a:rPr lang="en-US" sz="3100" b="1" dirty="0" smtClean="0"/>
              <a:t>-17</a:t>
            </a:r>
            <a:r>
              <a:rPr lang="en-US" sz="3100" b="1" baseline="30000" dirty="0" smtClean="0"/>
              <a:t>th</a:t>
            </a:r>
            <a:r>
              <a:rPr lang="en-US" sz="3100" b="1" dirty="0" smtClean="0"/>
              <a:t>  C. England) during the Renaissance</a:t>
            </a:r>
            <a:r>
              <a:rPr lang="en-US" sz="2400" b="1" dirty="0" smtClean="0"/>
              <a:t/>
            </a:r>
            <a:br>
              <a:rPr lang="en-US" sz="2400" b="1" dirty="0" smtClean="0"/>
            </a:br>
            <a:r>
              <a:rPr lang="en-US" sz="2400" b="1" dirty="0" smtClean="0"/>
              <a:t>(started during the reign of Queen Elizabeth I (reigned A.D.1558-1603)</a:t>
            </a:r>
            <a:br>
              <a:rPr lang="en-US" sz="2400" b="1" dirty="0" smtClean="0"/>
            </a:br>
            <a:r>
              <a:rPr lang="en-US" sz="2400" b="1" dirty="0" smtClean="0"/>
              <a:t>London, the largest city in Europe, had approx. 200,000 population</a:t>
            </a:r>
            <a:br>
              <a:rPr lang="en-US" sz="2400" b="1" dirty="0" smtClean="0"/>
            </a:br>
            <a:r>
              <a:rPr lang="en-US" dirty="0" smtClean="0"/>
              <a:t/>
            </a:r>
            <a:br>
              <a:rPr lang="en-US" dirty="0" smtClean="0"/>
            </a:br>
            <a:endParaRPr lang="en-US" dirty="0"/>
          </a:p>
        </p:txBody>
      </p:sp>
      <p:sp>
        <p:nvSpPr>
          <p:cNvPr id="5" name="Text Placeholder 4"/>
          <p:cNvSpPr>
            <a:spLocks noGrp="1"/>
          </p:cNvSpPr>
          <p:nvPr>
            <p:ph type="body" idx="1"/>
          </p:nvPr>
        </p:nvSpPr>
        <p:spPr/>
        <p:txBody>
          <a:bodyPr/>
          <a:lstStyle/>
          <a:p>
            <a:r>
              <a:rPr lang="en-US" dirty="0" smtClean="0"/>
              <a:t>Greek/ Medieval</a:t>
            </a:r>
            <a:endParaRPr lang="en-US" dirty="0"/>
          </a:p>
        </p:txBody>
      </p:sp>
      <p:sp>
        <p:nvSpPr>
          <p:cNvPr id="3" name="Content Placeholder 2"/>
          <p:cNvSpPr>
            <a:spLocks noGrp="1"/>
          </p:cNvSpPr>
          <p:nvPr>
            <p:ph sz="half" idx="2"/>
          </p:nvPr>
        </p:nvSpPr>
        <p:spPr/>
        <p:txBody>
          <a:bodyPr/>
          <a:lstStyle/>
          <a:p>
            <a:r>
              <a:rPr lang="en-US" dirty="0" smtClean="0"/>
              <a:t>Ritual/religious based</a:t>
            </a:r>
          </a:p>
          <a:p>
            <a:r>
              <a:rPr lang="en-US" dirty="0" smtClean="0"/>
              <a:t>Having religious focus</a:t>
            </a:r>
          </a:p>
          <a:p>
            <a:r>
              <a:rPr lang="en-US" dirty="0"/>
              <a:t>Regular citizens were involved at every level of productions, community-based, amateur in </a:t>
            </a:r>
            <a:r>
              <a:rPr lang="en-US" dirty="0" smtClean="0"/>
              <a:t>nature</a:t>
            </a:r>
          </a:p>
          <a:p>
            <a:r>
              <a:rPr lang="en-US" dirty="0" smtClean="0"/>
              <a:t>Seasonal</a:t>
            </a:r>
            <a:endParaRPr lang="en-US" dirty="0"/>
          </a:p>
          <a:p>
            <a:endParaRPr lang="th-TH" dirty="0" smtClean="0"/>
          </a:p>
        </p:txBody>
      </p:sp>
      <p:sp>
        <p:nvSpPr>
          <p:cNvPr id="6" name="Text Placeholder 5"/>
          <p:cNvSpPr>
            <a:spLocks noGrp="1"/>
          </p:cNvSpPr>
          <p:nvPr>
            <p:ph type="body" sz="quarter" idx="3"/>
          </p:nvPr>
        </p:nvSpPr>
        <p:spPr/>
        <p:txBody>
          <a:bodyPr/>
          <a:lstStyle/>
          <a:p>
            <a:r>
              <a:rPr lang="en-US" dirty="0" smtClean="0"/>
              <a:t>Elizabethan</a:t>
            </a:r>
            <a:endParaRPr lang="en-US" dirty="0"/>
          </a:p>
        </p:txBody>
      </p:sp>
      <p:sp>
        <p:nvSpPr>
          <p:cNvPr id="7" name="Content Placeholder 6"/>
          <p:cNvSpPr>
            <a:spLocks noGrp="1"/>
          </p:cNvSpPr>
          <p:nvPr>
            <p:ph sz="quarter" idx="4"/>
          </p:nvPr>
        </p:nvSpPr>
        <p:spPr/>
        <p:txBody>
          <a:bodyPr>
            <a:normAutofit fontScale="92500"/>
          </a:bodyPr>
          <a:lstStyle/>
          <a:p>
            <a:r>
              <a:rPr lang="en-US" dirty="0" smtClean="0"/>
              <a:t>Renaissance Time (-inherited </a:t>
            </a:r>
            <a:r>
              <a:rPr lang="en-US" dirty="0"/>
              <a:t>from both Greek and Medieval </a:t>
            </a:r>
            <a:r>
              <a:rPr lang="en-US" dirty="0" smtClean="0"/>
              <a:t>theatre)</a:t>
            </a:r>
          </a:p>
          <a:p>
            <a:r>
              <a:rPr lang="en-US" dirty="0" smtClean="0"/>
              <a:t>Secular based</a:t>
            </a:r>
            <a:endParaRPr lang="en-US" dirty="0"/>
          </a:p>
          <a:p>
            <a:r>
              <a:rPr lang="en-US" dirty="0" smtClean="0"/>
              <a:t>Professionals were involved at every level of productions</a:t>
            </a:r>
          </a:p>
          <a:p>
            <a:r>
              <a:rPr lang="en-US" dirty="0" smtClean="0"/>
              <a:t>Year-round</a:t>
            </a:r>
          </a:p>
          <a:p>
            <a:r>
              <a:rPr lang="en-US" dirty="0" smtClean="0"/>
              <a:t>Received patronage from nobility who protected the artists</a:t>
            </a:r>
          </a:p>
          <a:p>
            <a:endParaRPr lang="en-US" dirty="0" smtClean="0"/>
          </a:p>
          <a:p>
            <a:endParaRPr lang="en-US" dirty="0"/>
          </a:p>
        </p:txBody>
      </p:sp>
    </p:spTree>
    <p:extLst>
      <p:ext uri="{BB962C8B-B14F-4D97-AF65-F5344CB8AC3E}">
        <p14:creationId xmlns:p14="http://schemas.microsoft.com/office/powerpoint/2010/main" val="274675535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idx="4294967295"/>
          </p:nvPr>
        </p:nvSpPr>
        <p:spPr>
          <a:xfrm>
            <a:off x="1108363" y="559089"/>
            <a:ext cx="10515600" cy="5176838"/>
          </a:xfrm>
        </p:spPr>
        <p:txBody>
          <a:bodyPr/>
          <a:lstStyle/>
          <a:p>
            <a:r>
              <a:rPr lang="en-US" b="1" dirty="0"/>
              <a:t>SUMMARY</a:t>
            </a:r>
            <a:r>
              <a:rPr lang="en-US" dirty="0"/>
              <a:t> </a:t>
            </a:r>
            <a:r>
              <a:rPr lang="en-US" dirty="0" smtClean="0"/>
              <a:t>(From Medieval to Elizabethan)</a:t>
            </a:r>
            <a:r>
              <a:rPr lang="en-US" dirty="0"/>
              <a:t/>
            </a:r>
            <a:br>
              <a:rPr lang="en-US" dirty="0"/>
            </a:br>
            <a:r>
              <a:rPr lang="en-US" dirty="0"/>
              <a:t>https://slideplayer.com/slide/4208817/</a:t>
            </a:r>
          </a:p>
        </p:txBody>
      </p:sp>
    </p:spTree>
    <p:extLst>
      <p:ext uri="{BB962C8B-B14F-4D97-AF65-F5344CB8AC3E}">
        <p14:creationId xmlns:p14="http://schemas.microsoft.com/office/powerpoint/2010/main" val="308787530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The Functions of Theatre</a:t>
            </a:r>
            <a:r>
              <a:rPr lang="en-US" dirty="0" smtClean="0"/>
              <a:t>: </a:t>
            </a:r>
            <a:br>
              <a:rPr lang="en-US" dirty="0" smtClean="0"/>
            </a:br>
            <a:endParaRPr lang="en-US" dirty="0"/>
          </a:p>
        </p:txBody>
      </p:sp>
      <p:sp>
        <p:nvSpPr>
          <p:cNvPr id="3" name="Content Placeholder 2"/>
          <p:cNvSpPr>
            <a:spLocks noGrp="1"/>
          </p:cNvSpPr>
          <p:nvPr>
            <p:ph idx="1"/>
          </p:nvPr>
        </p:nvSpPr>
        <p:spPr>
          <a:xfrm>
            <a:off x="700548" y="1147199"/>
            <a:ext cx="10515600" cy="4351338"/>
          </a:xfrm>
        </p:spPr>
        <p:txBody>
          <a:bodyPr>
            <a:normAutofit/>
          </a:bodyPr>
          <a:lstStyle/>
          <a:p>
            <a:r>
              <a:rPr lang="en-US" sz="3200" dirty="0" smtClean="0"/>
              <a:t>Theatre is a major source of learning about issues of religion, politics, science, race, </a:t>
            </a:r>
            <a:r>
              <a:rPr lang="en-US" sz="3200" dirty="0"/>
              <a:t>gender identity, ideas or model </a:t>
            </a:r>
            <a:r>
              <a:rPr lang="en-US" sz="3200" dirty="0" smtClean="0"/>
              <a:t>behaviors.</a:t>
            </a:r>
          </a:p>
          <a:p>
            <a:r>
              <a:rPr lang="en-US" sz="3200" dirty="0" smtClean="0"/>
              <a:t>Theatre is a mirror to society. (Please explain why and how?)</a:t>
            </a:r>
          </a:p>
          <a:p>
            <a:r>
              <a:rPr lang="en-US" sz="3200" dirty="0" smtClean="0"/>
              <a:t>Theatre provides themes (key messages important to the society).</a:t>
            </a:r>
          </a:p>
          <a:p>
            <a:r>
              <a:rPr lang="en-US" sz="3200" dirty="0" smtClean="0"/>
              <a:t>Theatre provides aesthetic expression deemed appropriate and acceptable in the community.</a:t>
            </a:r>
            <a:endParaRPr lang="en-US" sz="3200" dirty="0"/>
          </a:p>
        </p:txBody>
      </p:sp>
    </p:spTree>
    <p:extLst>
      <p:ext uri="{BB962C8B-B14F-4D97-AF65-F5344CB8AC3E}">
        <p14:creationId xmlns:p14="http://schemas.microsoft.com/office/powerpoint/2010/main" val="36895157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rgbClr val="FF0000"/>
                </a:solidFill>
              </a:rPr>
              <a:t>What happened when women were excluded from performing the women’s roles on stage for hundreds of years?</a:t>
            </a:r>
            <a:endParaRPr lang="en-US" sz="3200" b="1" dirty="0">
              <a:solidFill>
                <a:srgbClr val="FF0000"/>
              </a:solidFill>
            </a:endParaRPr>
          </a:p>
        </p:txBody>
      </p:sp>
      <p:sp>
        <p:nvSpPr>
          <p:cNvPr id="3" name="Content Placeholder 2"/>
          <p:cNvSpPr>
            <a:spLocks noGrp="1"/>
          </p:cNvSpPr>
          <p:nvPr>
            <p:ph idx="1"/>
          </p:nvPr>
        </p:nvSpPr>
        <p:spPr/>
        <p:txBody>
          <a:bodyPr/>
          <a:lstStyle/>
          <a:p>
            <a:pPr marL="0" indent="0">
              <a:buNone/>
            </a:pPr>
            <a:r>
              <a:rPr lang="en-US" dirty="0" smtClean="0"/>
              <a:t>(Since </a:t>
            </a:r>
            <a:r>
              <a:rPr lang="en-US" dirty="0"/>
              <a:t>t</a:t>
            </a:r>
            <a:r>
              <a:rPr lang="en-US" dirty="0" smtClean="0"/>
              <a:t>heatre functions as a major source for gender identity,  &amp; model behaviors,)</a:t>
            </a:r>
          </a:p>
          <a:p>
            <a:pPr marL="0" indent="0">
              <a:buNone/>
            </a:pPr>
            <a:r>
              <a:rPr lang="en-US" b="1" dirty="0" smtClean="0">
                <a:solidFill>
                  <a:srgbClr val="FF0000"/>
                </a:solidFill>
              </a:rPr>
              <a:t>Significant consequences:</a:t>
            </a:r>
          </a:p>
          <a:p>
            <a:r>
              <a:rPr lang="en-US" dirty="0" smtClean="0"/>
              <a:t>Women were misrepresented, their voices were not heard.</a:t>
            </a:r>
          </a:p>
          <a:p>
            <a:r>
              <a:rPr lang="en-US" dirty="0" smtClean="0"/>
              <a:t>Women’s roles and natures were defined by men.</a:t>
            </a:r>
          </a:p>
          <a:p>
            <a:r>
              <a:rPr lang="en-US" dirty="0" smtClean="0"/>
              <a:t>Women had no part in the creation of female representative on stage.</a:t>
            </a:r>
          </a:p>
          <a:p>
            <a:r>
              <a:rPr lang="en-US" dirty="0" smtClean="0"/>
              <a:t>As a result, women may have distorted their own behavior or adopted styles of dress/behavior according to what they have seen on stage.</a:t>
            </a:r>
          </a:p>
          <a:p>
            <a:endParaRPr lang="en-US" dirty="0"/>
          </a:p>
        </p:txBody>
      </p:sp>
    </p:spTree>
    <p:extLst>
      <p:ext uri="{BB962C8B-B14F-4D97-AF65-F5344CB8AC3E}">
        <p14:creationId xmlns:p14="http://schemas.microsoft.com/office/powerpoint/2010/main" val="27484649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idx="4294967295"/>
          </p:nvPr>
        </p:nvSpPr>
        <p:spPr>
          <a:xfrm>
            <a:off x="1334654" y="845416"/>
            <a:ext cx="9074727" cy="3948256"/>
          </a:xfrm>
        </p:spPr>
        <p:txBody>
          <a:bodyPr>
            <a:normAutofit/>
          </a:bodyPr>
          <a:lstStyle/>
          <a:p>
            <a:r>
              <a:rPr lang="en-US" dirty="0" smtClean="0"/>
              <a:t>Theatre has the power to: </a:t>
            </a:r>
            <a:br>
              <a:rPr lang="en-US" dirty="0" smtClean="0"/>
            </a:br>
            <a:r>
              <a:rPr lang="en-US" dirty="0" smtClean="0"/>
              <a:t>reinforce, challenge, celebrate, sustain, empower, transform, and etc.</a:t>
            </a:r>
            <a:endParaRPr lang="en-US" dirty="0"/>
          </a:p>
        </p:txBody>
      </p:sp>
    </p:spTree>
    <p:extLst>
      <p:ext uri="{BB962C8B-B14F-4D97-AF65-F5344CB8AC3E}">
        <p14:creationId xmlns:p14="http://schemas.microsoft.com/office/powerpoint/2010/main" val="224426790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4966" y="4119280"/>
            <a:ext cx="4186735" cy="1681753"/>
          </a:xfrm>
        </p:spPr>
        <p:txBody>
          <a:bodyPr>
            <a:noAutofit/>
          </a:bodyPr>
          <a:lstStyle/>
          <a:p>
            <a:r>
              <a:rPr lang="en-US" sz="2800" b="1" dirty="0"/>
              <a:t>Arthur Miller </a:t>
            </a:r>
            <a:r>
              <a:rPr lang="en-US" sz="2800" b="1" dirty="0" smtClean="0"/>
              <a:t>(1915 – 2005)</a:t>
            </a:r>
            <a:br>
              <a:rPr lang="en-US" sz="2800" b="1" dirty="0" smtClean="0"/>
            </a:br>
            <a:r>
              <a:rPr lang="en-US" sz="2800" b="1" dirty="0" smtClean="0"/>
              <a:t/>
            </a:r>
            <a:br>
              <a:rPr lang="en-US" sz="2800" b="1" dirty="0" smtClean="0"/>
            </a:br>
            <a:r>
              <a:rPr lang="en-US" sz="2000" b="1" dirty="0" smtClean="0"/>
              <a:t>WWI: 1914-1918</a:t>
            </a:r>
            <a:br>
              <a:rPr lang="en-US" sz="2000" b="1" dirty="0" smtClean="0"/>
            </a:br>
            <a:r>
              <a:rPr lang="en-US" sz="2000" b="1" dirty="0" smtClean="0"/>
              <a:t>The Great Depression: 1929-1930s</a:t>
            </a:r>
            <a:br>
              <a:rPr lang="en-US" sz="2000" b="1" dirty="0" smtClean="0"/>
            </a:br>
            <a:r>
              <a:rPr lang="en-US" sz="2000" b="1" dirty="0" smtClean="0"/>
              <a:t>WWII: 1939-1945</a:t>
            </a:r>
            <a:br>
              <a:rPr lang="en-US" sz="2000" b="1" dirty="0" smtClean="0"/>
            </a:br>
            <a:r>
              <a:rPr lang="en-US" sz="2000" b="1" dirty="0" smtClean="0"/>
              <a:t/>
            </a:r>
            <a:br>
              <a:rPr lang="en-US" sz="2000" b="1" dirty="0" smtClean="0"/>
            </a:br>
            <a:r>
              <a:rPr lang="en-US" sz="2000" b="1" dirty="0" smtClean="0"/>
              <a:t/>
            </a:r>
            <a:br>
              <a:rPr lang="en-US" sz="2000" b="1" dirty="0" smtClean="0"/>
            </a:br>
            <a:endParaRPr lang="en-US" sz="2000" b="1"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5650" y="287155"/>
            <a:ext cx="4089742" cy="2747795"/>
          </a:xfrm>
        </p:spPr>
      </p:pic>
      <p:sp>
        <p:nvSpPr>
          <p:cNvPr id="4" name="Text Placeholder 3"/>
          <p:cNvSpPr>
            <a:spLocks noGrp="1"/>
          </p:cNvSpPr>
          <p:nvPr>
            <p:ph type="body" sz="half" idx="2"/>
          </p:nvPr>
        </p:nvSpPr>
        <p:spPr>
          <a:xfrm>
            <a:off x="4265393" y="393290"/>
            <a:ext cx="7769290" cy="5496233"/>
          </a:xfrm>
        </p:spPr>
        <p:txBody>
          <a:bodyPr>
            <a:normAutofit/>
          </a:bodyPr>
          <a:lstStyle/>
          <a:p>
            <a:r>
              <a:rPr lang="en-US" sz="2000" b="1" dirty="0" smtClean="0"/>
              <a:t>Famous Works</a:t>
            </a:r>
            <a:r>
              <a:rPr lang="en-US" sz="2000" b="1" dirty="0"/>
              <a:t>: </a:t>
            </a:r>
            <a:endParaRPr lang="en-US" sz="2000" b="1" dirty="0" smtClean="0"/>
          </a:p>
          <a:p>
            <a:r>
              <a:rPr lang="en-US" sz="2000" dirty="0"/>
              <a:t>	</a:t>
            </a:r>
            <a:r>
              <a:rPr lang="en-US" sz="2000" i="1" dirty="0" smtClean="0"/>
              <a:t>All </a:t>
            </a:r>
            <a:r>
              <a:rPr lang="en-US" sz="2000" i="1" dirty="0"/>
              <a:t>My Sons (1947)</a:t>
            </a:r>
          </a:p>
          <a:p>
            <a:r>
              <a:rPr lang="en-US" sz="2000" i="1" dirty="0" smtClean="0"/>
              <a:t>	</a:t>
            </a:r>
            <a:r>
              <a:rPr lang="en-US" sz="2000" i="1" dirty="0" smtClean="0">
                <a:solidFill>
                  <a:srgbClr val="FF0000"/>
                </a:solidFill>
              </a:rPr>
              <a:t>Death </a:t>
            </a:r>
            <a:r>
              <a:rPr lang="en-US" sz="2000" i="1" dirty="0">
                <a:solidFill>
                  <a:srgbClr val="FF0000"/>
                </a:solidFill>
              </a:rPr>
              <a:t>of a Salesman (1949)</a:t>
            </a:r>
          </a:p>
          <a:p>
            <a:r>
              <a:rPr lang="en-US" sz="2000" i="1" dirty="0" smtClean="0"/>
              <a:t>	The </a:t>
            </a:r>
            <a:r>
              <a:rPr lang="en-US" sz="2000" i="1" dirty="0"/>
              <a:t>Crucible (1953)</a:t>
            </a:r>
          </a:p>
          <a:p>
            <a:r>
              <a:rPr lang="en-US" sz="2000" i="1" dirty="0" smtClean="0"/>
              <a:t>	A </a:t>
            </a:r>
            <a:r>
              <a:rPr lang="en-US" sz="2000" i="1" dirty="0"/>
              <a:t>View from the Bridge (1955)</a:t>
            </a:r>
          </a:p>
          <a:p>
            <a:r>
              <a:rPr lang="en-US" sz="2000" i="1" dirty="0" smtClean="0"/>
              <a:t>	Finishing </a:t>
            </a:r>
            <a:r>
              <a:rPr lang="en-US" sz="2000" i="1" dirty="0"/>
              <a:t>the Picture (2004)</a:t>
            </a:r>
          </a:p>
          <a:p>
            <a:r>
              <a:rPr lang="en-US" sz="2000" b="1" dirty="0" smtClean="0"/>
              <a:t>Awards </a:t>
            </a:r>
            <a:r>
              <a:rPr lang="en-US" sz="2000" b="1" dirty="0"/>
              <a:t>and Honors</a:t>
            </a:r>
            <a:r>
              <a:rPr lang="en-US" sz="2000" dirty="0"/>
              <a:t>: Pulitzer Prize, two New York Drama Critics Circle Awards, two Emmy Awards, three Tony </a:t>
            </a:r>
            <a:r>
              <a:rPr lang="en-US" sz="2000" dirty="0" smtClean="0"/>
              <a:t>Awards</a:t>
            </a:r>
          </a:p>
          <a:p>
            <a:r>
              <a:rPr lang="en-US" sz="2000" dirty="0"/>
              <a:t>Spouse(s): Mary </a:t>
            </a:r>
            <a:r>
              <a:rPr lang="en-US" sz="2000" dirty="0" smtClean="0"/>
              <a:t>Slattery</a:t>
            </a:r>
            <a:r>
              <a:rPr lang="en-US" sz="2000" dirty="0"/>
              <a:t>, </a:t>
            </a:r>
            <a:r>
              <a:rPr lang="en-US" sz="2000" b="1" dirty="0"/>
              <a:t>Marilyn Monroe</a:t>
            </a:r>
            <a:r>
              <a:rPr lang="en-US" sz="2000" dirty="0"/>
              <a:t>, </a:t>
            </a:r>
            <a:r>
              <a:rPr lang="en-US" sz="2000" dirty="0" err="1"/>
              <a:t>Inge</a:t>
            </a:r>
            <a:r>
              <a:rPr lang="en-US" sz="2000" dirty="0"/>
              <a:t> </a:t>
            </a:r>
            <a:r>
              <a:rPr lang="en-US" sz="2000" dirty="0" err="1" smtClean="0"/>
              <a:t>Morath</a:t>
            </a:r>
            <a:endParaRPr lang="en-US" sz="2000" dirty="0" smtClean="0"/>
          </a:p>
          <a:p>
            <a:r>
              <a:rPr lang="en-US" sz="2000" dirty="0" smtClean="0"/>
              <a:t>Wrote 37 stage plays, 13 Radio Plays, 7 Film Scripts, many novels and non-fictions.</a:t>
            </a:r>
          </a:p>
          <a:p>
            <a:r>
              <a:rPr lang="en-US" sz="2000" b="1" dirty="0" smtClean="0"/>
              <a:t>Known as a </a:t>
            </a:r>
            <a:r>
              <a:rPr lang="en-US" sz="2000" b="1" dirty="0"/>
              <a:t>writer of social plays with a strong emphasis on moral problems in American society and often questioned psychological causes of behavior. </a:t>
            </a:r>
          </a:p>
          <a:p>
            <a:endParaRPr lang="en-US" dirty="0"/>
          </a:p>
          <a:p>
            <a:endParaRPr lang="en-US" dirty="0"/>
          </a:p>
        </p:txBody>
      </p:sp>
    </p:spTree>
    <p:extLst>
      <p:ext uri="{BB962C8B-B14F-4D97-AF65-F5344CB8AC3E}">
        <p14:creationId xmlns:p14="http://schemas.microsoft.com/office/powerpoint/2010/main" val="31099890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half" idx="4294967295"/>
          </p:nvPr>
        </p:nvSpPr>
        <p:spPr>
          <a:xfrm>
            <a:off x="471949" y="1388192"/>
            <a:ext cx="7079226" cy="3124814"/>
          </a:xfrm>
        </p:spPr>
        <p:txBody>
          <a:bodyPr/>
          <a:lstStyle/>
          <a:p>
            <a:pPr marL="0" indent="0">
              <a:buNone/>
            </a:pPr>
            <a:r>
              <a:rPr lang="en-US" dirty="0" smtClean="0"/>
              <a:t>"</a:t>
            </a:r>
            <a:r>
              <a:rPr lang="en-US" dirty="0"/>
              <a:t>Well, all the plays that I was trying to write were plays that would grab an audience by the throat and not release them, rather than presenting an emotion which you could observe and walk away from</a:t>
            </a:r>
            <a:r>
              <a:rPr lang="en-US" dirty="0" smtClean="0"/>
              <a:t>.“ </a:t>
            </a:r>
          </a:p>
          <a:p>
            <a:pPr marL="0" indent="0">
              <a:buNone/>
            </a:pPr>
            <a:r>
              <a:rPr lang="en-US" dirty="0"/>
              <a:t>	</a:t>
            </a:r>
            <a:r>
              <a:rPr lang="en-US" dirty="0" smtClean="0"/>
              <a:t>		--- Arthur Miller</a:t>
            </a:r>
            <a:endParaRPr lang="en-US" dirty="0"/>
          </a:p>
        </p:txBody>
      </p:sp>
      <p:pic>
        <p:nvPicPr>
          <p:cNvPr id="5" name="Content Placeholder 4"/>
          <p:cNvPicPr>
            <a:picLocks noGrp="1" noChangeAspect="1"/>
          </p:cNvPicPr>
          <p:nvPr>
            <p:ph idx="4294967295"/>
          </p:nvPr>
        </p:nvPicPr>
        <p:blipFill>
          <a:blip r:embed="rId3">
            <a:extLst>
              <a:ext uri="{28A0092B-C50C-407E-A947-70E740481C1C}">
                <a14:useLocalDpi xmlns:a14="http://schemas.microsoft.com/office/drawing/2010/main" val="0"/>
              </a:ext>
            </a:extLst>
          </a:blip>
          <a:stretch>
            <a:fillRect/>
          </a:stretch>
        </p:blipFill>
        <p:spPr>
          <a:xfrm>
            <a:off x="7551175" y="230188"/>
            <a:ext cx="4492069" cy="5511851"/>
          </a:xfrm>
        </p:spPr>
      </p:pic>
    </p:spTree>
    <p:extLst>
      <p:ext uri="{BB962C8B-B14F-4D97-AF65-F5344CB8AC3E}">
        <p14:creationId xmlns:p14="http://schemas.microsoft.com/office/powerpoint/2010/main" val="412515939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344129"/>
            <a:ext cx="10515600" cy="1573161"/>
          </a:xfrm>
        </p:spPr>
        <p:txBody>
          <a:bodyPr>
            <a:normAutofit fontScale="90000"/>
          </a:bodyPr>
          <a:lstStyle/>
          <a:p>
            <a:r>
              <a:rPr lang="en-US" sz="3600" b="1" dirty="0" smtClean="0"/>
              <a:t/>
            </a:r>
            <a:br>
              <a:rPr lang="en-US" sz="3600" b="1" dirty="0" smtClean="0"/>
            </a:br>
            <a:r>
              <a:rPr lang="en-US" sz="3600" b="1" dirty="0" smtClean="0"/>
              <a:t>Death of a Salesman (1949)</a:t>
            </a:r>
            <a:br>
              <a:rPr lang="en-US" sz="3600" b="1" dirty="0" smtClean="0"/>
            </a:br>
            <a:r>
              <a:rPr lang="en-US" sz="2000" b="1" dirty="0"/>
              <a:t/>
            </a:r>
            <a:br>
              <a:rPr lang="en-US" sz="2000" b="1" dirty="0"/>
            </a:br>
            <a:r>
              <a:rPr lang="en-US" sz="2000" b="1" dirty="0" smtClean="0"/>
              <a:t>Clip </a:t>
            </a:r>
            <a:r>
              <a:rPr lang="en-US" sz="2000" b="1" dirty="0" smtClean="0"/>
              <a:t>from Death of </a:t>
            </a:r>
            <a:r>
              <a:rPr lang="en-US" sz="2000" b="1" dirty="0"/>
              <a:t>a </a:t>
            </a:r>
            <a:r>
              <a:rPr lang="en-US" sz="2000" b="1" dirty="0" smtClean="0"/>
              <a:t>Salesman</a:t>
            </a:r>
            <a:br>
              <a:rPr lang="en-US" sz="2000" b="1" dirty="0" smtClean="0"/>
            </a:br>
            <a:r>
              <a:rPr lang="en-US" sz="2000" b="1" dirty="0" smtClean="0"/>
              <a:t>Watch 34:50 min - </a:t>
            </a:r>
            <a:r>
              <a:rPr lang="en-US" sz="2000" b="1" dirty="0"/>
              <a:t/>
            </a:r>
            <a:br>
              <a:rPr lang="en-US" sz="2000" b="1" dirty="0"/>
            </a:br>
            <a:r>
              <a:rPr lang="en-US" sz="2000" b="1" dirty="0"/>
              <a:t>https://www.youtube.com/watch?v=RMqiCtq5VLs</a:t>
            </a:r>
          </a:p>
        </p:txBody>
      </p:sp>
      <p:sp>
        <p:nvSpPr>
          <p:cNvPr id="3" name="Text Placeholder 2"/>
          <p:cNvSpPr>
            <a:spLocks noGrp="1"/>
          </p:cNvSpPr>
          <p:nvPr>
            <p:ph type="body" idx="1"/>
          </p:nvPr>
        </p:nvSpPr>
        <p:spPr>
          <a:xfrm>
            <a:off x="831850" y="2012518"/>
            <a:ext cx="10515600" cy="3630900"/>
          </a:xfrm>
        </p:spPr>
        <p:txBody>
          <a:bodyPr>
            <a:normAutofit fontScale="70000" lnSpcReduction="20000"/>
          </a:bodyPr>
          <a:lstStyle/>
          <a:p>
            <a:r>
              <a:rPr lang="en-US" dirty="0" smtClean="0">
                <a:solidFill>
                  <a:schemeClr val="tx1"/>
                </a:solidFill>
              </a:rPr>
              <a:t>Written by Arthur Miller </a:t>
            </a:r>
          </a:p>
          <a:p>
            <a:pPr marL="457200" indent="-457200">
              <a:buAutoNum type="arabicPlain" startAt="1949"/>
            </a:pPr>
            <a:r>
              <a:rPr lang="en-US" dirty="0" smtClean="0">
                <a:solidFill>
                  <a:schemeClr val="tx1"/>
                </a:solidFill>
              </a:rPr>
              <a:t>  Won Pulitzer </a:t>
            </a:r>
            <a:r>
              <a:rPr lang="en-US" dirty="0">
                <a:solidFill>
                  <a:schemeClr val="tx1"/>
                </a:solidFill>
              </a:rPr>
              <a:t>Prize for Drama and Tony Award for Best Play. </a:t>
            </a:r>
            <a:endParaRPr lang="en-US" dirty="0" smtClean="0">
              <a:solidFill>
                <a:schemeClr val="tx1"/>
              </a:solidFill>
            </a:endParaRPr>
          </a:p>
          <a:p>
            <a:pPr marL="457200" indent="-457200">
              <a:buAutoNum type="arabicPlain" startAt="1949"/>
            </a:pPr>
            <a:r>
              <a:rPr lang="en-US" dirty="0" smtClean="0">
                <a:solidFill>
                  <a:schemeClr val="tx1"/>
                </a:solidFill>
              </a:rPr>
              <a:t>   premiered </a:t>
            </a:r>
            <a:r>
              <a:rPr lang="en-US" dirty="0">
                <a:solidFill>
                  <a:schemeClr val="tx1"/>
                </a:solidFill>
              </a:rPr>
              <a:t>on Broadway in February 1949, running for 742 performances, </a:t>
            </a:r>
            <a:r>
              <a:rPr lang="en-US" dirty="0" smtClean="0">
                <a:solidFill>
                  <a:schemeClr val="tx1"/>
                </a:solidFill>
              </a:rPr>
              <a:t>    and </a:t>
            </a:r>
            <a:r>
              <a:rPr lang="en-US" dirty="0">
                <a:solidFill>
                  <a:schemeClr val="tx1"/>
                </a:solidFill>
              </a:rPr>
              <a:t>has been revived on Broadway four </a:t>
            </a:r>
            <a:r>
              <a:rPr lang="en-US" dirty="0" smtClean="0">
                <a:solidFill>
                  <a:schemeClr val="tx1"/>
                </a:solidFill>
              </a:rPr>
              <a:t>times.</a:t>
            </a:r>
          </a:p>
          <a:p>
            <a:r>
              <a:rPr lang="en-US" dirty="0">
                <a:solidFill>
                  <a:schemeClr val="tx1"/>
                </a:solidFill>
              </a:rPr>
              <a:t>It is </a:t>
            </a:r>
            <a:r>
              <a:rPr lang="en-US" dirty="0" smtClean="0">
                <a:solidFill>
                  <a:schemeClr val="tx1"/>
                </a:solidFill>
              </a:rPr>
              <a:t>sometimes considered </a:t>
            </a:r>
            <a:r>
              <a:rPr lang="en-US" dirty="0">
                <a:solidFill>
                  <a:schemeClr val="tx1"/>
                </a:solidFill>
              </a:rPr>
              <a:t>to be one of the greatest plays of the 20th century</a:t>
            </a:r>
            <a:r>
              <a:rPr lang="en-US" dirty="0" smtClean="0">
                <a:solidFill>
                  <a:schemeClr val="tx1"/>
                </a:solidFill>
              </a:rPr>
              <a:t>.</a:t>
            </a:r>
            <a:endParaRPr lang="th-TH" dirty="0" smtClean="0">
              <a:solidFill>
                <a:schemeClr val="tx1"/>
              </a:solidFill>
            </a:endParaRPr>
          </a:p>
          <a:p>
            <a:r>
              <a:rPr lang="en-US" dirty="0">
                <a:solidFill>
                  <a:schemeClr val="tx1"/>
                </a:solidFill>
              </a:rPr>
              <a:t>1949 New York Drama Critics' Circle Best Play</a:t>
            </a:r>
          </a:p>
          <a:p>
            <a:r>
              <a:rPr lang="en-US" dirty="0">
                <a:solidFill>
                  <a:schemeClr val="tx1"/>
                </a:solidFill>
              </a:rPr>
              <a:t>1949 Pulitzer Prize for Drama</a:t>
            </a:r>
          </a:p>
          <a:p>
            <a:r>
              <a:rPr lang="en-US" dirty="0">
                <a:solidFill>
                  <a:schemeClr val="tx1"/>
                </a:solidFill>
              </a:rPr>
              <a:t>1949 Tony Award for Best Play</a:t>
            </a:r>
          </a:p>
          <a:p>
            <a:r>
              <a:rPr lang="en-US" dirty="0">
                <a:solidFill>
                  <a:schemeClr val="tx1"/>
                </a:solidFill>
              </a:rPr>
              <a:t>1984 Drama Desk Award Outstanding Revival</a:t>
            </a:r>
          </a:p>
          <a:p>
            <a:r>
              <a:rPr lang="en-US" dirty="0">
                <a:solidFill>
                  <a:schemeClr val="tx1"/>
                </a:solidFill>
              </a:rPr>
              <a:t>1984 Tony Award for Best Reproduction</a:t>
            </a:r>
          </a:p>
          <a:p>
            <a:r>
              <a:rPr lang="en-US" dirty="0">
                <a:solidFill>
                  <a:schemeClr val="tx1"/>
                </a:solidFill>
              </a:rPr>
              <a:t>1999 Tony Award for Best Revival of a Play</a:t>
            </a:r>
          </a:p>
          <a:p>
            <a:r>
              <a:rPr lang="en-US" dirty="0">
                <a:solidFill>
                  <a:schemeClr val="tx1"/>
                </a:solidFill>
              </a:rPr>
              <a:t>1999 Drama Desk Award Outstanding Revival of a Play</a:t>
            </a:r>
            <a:endParaRPr lang="en-US"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105952901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40774" y="1484671"/>
            <a:ext cx="10515600" cy="2852738"/>
          </a:xfrm>
        </p:spPr>
        <p:txBody>
          <a:bodyPr>
            <a:normAutofit fontScale="90000"/>
          </a:bodyPr>
          <a:lstStyle/>
          <a:p>
            <a:r>
              <a:rPr lang="th-TH" dirty="0" smtClean="0"/>
              <a:t>อวสานเซลส์แมน </a:t>
            </a:r>
            <a:r>
              <a:rPr lang="en-US" dirty="0" smtClean="0"/>
              <a:t/>
            </a:r>
            <a:br>
              <a:rPr lang="en-US" dirty="0" smtClean="0"/>
            </a:br>
            <a:r>
              <a:rPr lang="en-US" sz="2700" dirty="0" smtClean="0"/>
              <a:t>Production in Thailand</a:t>
            </a:r>
            <a:br>
              <a:rPr lang="en-US" sz="2700" dirty="0" smtClean="0"/>
            </a:br>
            <a:r>
              <a:rPr lang="en-US" sz="2700" dirty="0" smtClean="0"/>
              <a:t>(2513 (1970), 2514 (</a:t>
            </a:r>
            <a:r>
              <a:rPr lang="en-US" sz="2700" dirty="0"/>
              <a:t>1971))</a:t>
            </a:r>
            <a:br>
              <a:rPr lang="en-US" sz="2700" dirty="0"/>
            </a:br>
            <a:r>
              <a:rPr lang="en-US" sz="2700" dirty="0"/>
              <a:t>Directed by Gary </a:t>
            </a:r>
            <a:r>
              <a:rPr lang="en-US" sz="2700" dirty="0" err="1"/>
              <a:t>Kargin</a:t>
            </a:r>
            <a:r>
              <a:rPr lang="en-US" sz="2700" dirty="0"/>
              <a:t/>
            </a:r>
            <a:br>
              <a:rPr lang="en-US" sz="2700" dirty="0"/>
            </a:br>
            <a:r>
              <a:rPr lang="en-US" sz="2700" dirty="0"/>
              <a:t>Produced by </a:t>
            </a:r>
            <a:r>
              <a:rPr lang="en-US" sz="2700" dirty="0" err="1"/>
              <a:t>Mattani</a:t>
            </a:r>
            <a:r>
              <a:rPr lang="en-US" sz="2700" dirty="0"/>
              <a:t> </a:t>
            </a:r>
            <a:r>
              <a:rPr lang="en-US" sz="2700" dirty="0" err="1"/>
              <a:t>Ruttanin</a:t>
            </a:r>
            <a:r>
              <a:rPr lang="en-US" sz="2700" dirty="0"/>
              <a:t>, Liberal Arts Faculty, </a:t>
            </a:r>
            <a:r>
              <a:rPr lang="en-US" sz="2700" dirty="0" err="1"/>
              <a:t>Thammasat</a:t>
            </a:r>
            <a:r>
              <a:rPr lang="en-US" sz="2700" dirty="0"/>
              <a:t> </a:t>
            </a:r>
            <a:r>
              <a:rPr lang="en-US" sz="2700" dirty="0" smtClean="0"/>
              <a:t>University</a:t>
            </a:r>
            <a:br>
              <a:rPr lang="en-US" sz="2700" dirty="0" smtClean="0"/>
            </a:br>
            <a:r>
              <a:rPr lang="en-US" sz="2700" dirty="0" smtClean="0"/>
              <a:t>Pe</a:t>
            </a:r>
            <a:r>
              <a:rPr lang="en-US" sz="2700" dirty="0"/>
              <a:t>r</a:t>
            </a:r>
            <a:r>
              <a:rPr lang="en-US" sz="2700" dirty="0" smtClean="0"/>
              <a:t>formed at </a:t>
            </a:r>
            <a:r>
              <a:rPr lang="th-TH" sz="2700" dirty="0" smtClean="0"/>
              <a:t>หอประชุมศรีบูรพา</a:t>
            </a:r>
            <a:r>
              <a:rPr lang="en-US" dirty="0"/>
              <a:t/>
            </a:r>
            <a:br>
              <a:rPr lang="en-US" dirty="0"/>
            </a:br>
            <a:endParaRPr lang="en-US" dirty="0"/>
          </a:p>
        </p:txBody>
      </p:sp>
    </p:spTree>
    <p:extLst>
      <p:ext uri="{BB962C8B-B14F-4D97-AF65-F5344CB8AC3E}">
        <p14:creationId xmlns:p14="http://schemas.microsoft.com/office/powerpoint/2010/main" val="16477204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5077" y="2675706"/>
            <a:ext cx="6594987" cy="1325563"/>
          </a:xfrm>
        </p:spPr>
        <p:txBody>
          <a:bodyPr>
            <a:normAutofit fontScale="90000"/>
          </a:bodyPr>
          <a:lstStyle/>
          <a:p>
            <a:r>
              <a:rPr lang="en-US" sz="2800" b="1" dirty="0"/>
              <a:t>Willy Loman </a:t>
            </a:r>
            <a:r>
              <a:rPr lang="en-US" sz="2000" dirty="0"/>
              <a:t>desperately wants to believe that he has succeeded, that he is “well liked” as a great salesman, a fine father, and a devoted husband. That he has not really attracted the admiration and popularity at which he has aimed is evident, however, in the weariness that belabors him from the beginning of the play. Nearing retirement he suffers a drastic decrease in sales work, a dissatisfying marriage, and a turbulent relationship with his sons which inexorably leads to his suicide with the justification that the insurance will finally provide for his family</a:t>
            </a:r>
            <a:r>
              <a:rPr lang="en-US" sz="2000" dirty="0" smtClean="0"/>
              <a:t>.</a:t>
            </a:r>
            <a:br>
              <a:rPr lang="en-US" sz="2000" dirty="0" smtClean="0"/>
            </a:br>
            <a:r>
              <a:rPr lang="en-US" sz="2000" dirty="0"/>
              <a:t/>
            </a:r>
            <a:br>
              <a:rPr lang="en-US" sz="2000" dirty="0"/>
            </a:br>
            <a:endParaRPr lang="en-US" sz="2000"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462684" y="250849"/>
            <a:ext cx="4168876" cy="6513869"/>
          </a:xfrm>
        </p:spPr>
      </p:pic>
    </p:spTree>
    <p:extLst>
      <p:ext uri="{BB962C8B-B14F-4D97-AF65-F5344CB8AC3E}">
        <p14:creationId xmlns:p14="http://schemas.microsoft.com/office/powerpoint/2010/main" val="146441685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7959" y="702974"/>
            <a:ext cx="10515600" cy="1458335"/>
          </a:xfrm>
        </p:spPr>
        <p:txBody>
          <a:bodyPr>
            <a:normAutofit/>
          </a:bodyPr>
          <a:lstStyle/>
          <a:p>
            <a:r>
              <a:rPr lang="en-US" sz="2800" dirty="0" smtClean="0"/>
              <a:t>Trailer </a:t>
            </a:r>
            <a:r>
              <a:rPr lang="en-US" sz="2800" dirty="0"/>
              <a:t>from Les </a:t>
            </a:r>
            <a:r>
              <a:rPr lang="en-US" sz="2800" dirty="0" err="1"/>
              <a:t>Misérables</a:t>
            </a:r>
            <a:r>
              <a:rPr lang="en-US" sz="2800" dirty="0"/>
              <a:t> </a:t>
            </a:r>
            <a:r>
              <a:rPr lang="en-US" sz="2800" dirty="0" smtClean="0"/>
              <a:t/>
            </a:r>
            <a:br>
              <a:rPr lang="en-US" sz="2800" dirty="0" smtClean="0"/>
            </a:br>
            <a:r>
              <a:rPr lang="en-US" sz="2800" dirty="0"/>
              <a:t/>
            </a:r>
            <a:br>
              <a:rPr lang="en-US" sz="2800" dirty="0"/>
            </a:br>
            <a:r>
              <a:rPr lang="en-US" sz="2800" dirty="0" smtClean="0"/>
              <a:t>https</a:t>
            </a:r>
            <a:r>
              <a:rPr lang="en-US" sz="2800" dirty="0"/>
              <a:t>://www.youtube.com/watch?v=IuEFm84s4oI</a:t>
            </a:r>
          </a:p>
        </p:txBody>
      </p:sp>
      <p:sp>
        <p:nvSpPr>
          <p:cNvPr id="3" name="Text Placeholder 2"/>
          <p:cNvSpPr>
            <a:spLocks noGrp="1"/>
          </p:cNvSpPr>
          <p:nvPr>
            <p:ph type="body" idx="1"/>
          </p:nvPr>
        </p:nvSpPr>
        <p:spPr>
          <a:xfrm>
            <a:off x="831850" y="2466109"/>
            <a:ext cx="10515600" cy="3623541"/>
          </a:xfrm>
        </p:spPr>
        <p:txBody>
          <a:bodyPr/>
          <a:lstStyle/>
          <a:p>
            <a:r>
              <a:rPr lang="en-US" dirty="0">
                <a:solidFill>
                  <a:schemeClr val="tx1"/>
                </a:solidFill>
              </a:rPr>
              <a:t>Les </a:t>
            </a:r>
            <a:r>
              <a:rPr lang="en-US" dirty="0" err="1">
                <a:solidFill>
                  <a:schemeClr val="tx1"/>
                </a:solidFill>
              </a:rPr>
              <a:t>Misérables</a:t>
            </a:r>
            <a:r>
              <a:rPr lang="en-US" dirty="0">
                <a:solidFill>
                  <a:schemeClr val="tx1"/>
                </a:solidFill>
              </a:rPr>
              <a:t>, </a:t>
            </a:r>
            <a:r>
              <a:rPr lang="en-US" dirty="0" smtClean="0">
                <a:solidFill>
                  <a:schemeClr val="tx1"/>
                </a:solidFill>
              </a:rPr>
              <a:t>novel (1862) by </a:t>
            </a:r>
            <a:r>
              <a:rPr lang="en-US" dirty="0">
                <a:solidFill>
                  <a:schemeClr val="tx1"/>
                </a:solidFill>
              </a:rPr>
              <a:t>Victor Hugo, and the classic Broadway stage show of the same name, Les </a:t>
            </a:r>
            <a:r>
              <a:rPr lang="en-US" dirty="0" err="1">
                <a:solidFill>
                  <a:schemeClr val="tx1"/>
                </a:solidFill>
              </a:rPr>
              <a:t>Misérables</a:t>
            </a:r>
            <a:r>
              <a:rPr lang="en-US" dirty="0">
                <a:solidFill>
                  <a:schemeClr val="tx1"/>
                </a:solidFill>
              </a:rPr>
              <a:t> is the story of </a:t>
            </a:r>
            <a:r>
              <a:rPr lang="en-US" dirty="0">
                <a:solidFill>
                  <a:srgbClr val="FF0000"/>
                </a:solidFill>
              </a:rPr>
              <a:t>Jean </a:t>
            </a:r>
            <a:r>
              <a:rPr lang="en-US" dirty="0" err="1">
                <a:solidFill>
                  <a:srgbClr val="FF0000"/>
                </a:solidFill>
              </a:rPr>
              <a:t>Valjean</a:t>
            </a:r>
            <a:r>
              <a:rPr lang="en-US" dirty="0">
                <a:solidFill>
                  <a:schemeClr val="tx1"/>
                </a:solidFill>
              </a:rPr>
              <a:t>, a prisoner who breaks parole, and the police inspector, </a:t>
            </a:r>
            <a:r>
              <a:rPr lang="en-US" dirty="0" err="1">
                <a:solidFill>
                  <a:srgbClr val="FF0000"/>
                </a:solidFill>
              </a:rPr>
              <a:t>Javert</a:t>
            </a:r>
            <a:r>
              <a:rPr lang="en-US" dirty="0">
                <a:solidFill>
                  <a:schemeClr val="tx1"/>
                </a:solidFill>
              </a:rPr>
              <a:t>, who tries to hunt him down for breaking parole</a:t>
            </a:r>
            <a:r>
              <a:rPr lang="en-US" dirty="0" smtClean="0">
                <a:solidFill>
                  <a:schemeClr val="tx1"/>
                </a:solidFill>
              </a:rPr>
              <a:t>.</a:t>
            </a:r>
          </a:p>
          <a:p>
            <a:r>
              <a:rPr lang="en-US" dirty="0" smtClean="0">
                <a:solidFill>
                  <a:schemeClr val="tx1"/>
                </a:solidFill>
              </a:rPr>
              <a:t>The </a:t>
            </a:r>
            <a:r>
              <a:rPr lang="en-US" dirty="0">
                <a:solidFill>
                  <a:schemeClr val="tx1"/>
                </a:solidFill>
              </a:rPr>
              <a:t>Broadway production opened 12 March 1987 and ran until 18 May 2003, closing after 6,680 performances. It is the fifth longest-running Broadway show in history and was the second-longest at the time</a:t>
            </a:r>
            <a:r>
              <a:rPr lang="en-US" dirty="0" smtClean="0">
                <a:solidFill>
                  <a:schemeClr val="tx1"/>
                </a:solidFill>
              </a:rPr>
              <a:t>.</a:t>
            </a:r>
          </a:p>
          <a:p>
            <a:endParaRPr lang="en-US" dirty="0">
              <a:solidFill>
                <a:schemeClr val="tx1"/>
              </a:solidFill>
            </a:endParaRPr>
          </a:p>
        </p:txBody>
      </p:sp>
    </p:spTree>
    <p:extLst>
      <p:ext uri="{BB962C8B-B14F-4D97-AF65-F5344CB8AC3E}">
        <p14:creationId xmlns:p14="http://schemas.microsoft.com/office/powerpoint/2010/main" val="100949376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068" y="204211"/>
            <a:ext cx="10515600" cy="867208"/>
          </a:xfrm>
        </p:spPr>
        <p:txBody>
          <a:bodyPr>
            <a:normAutofit/>
          </a:bodyPr>
          <a:lstStyle/>
          <a:p>
            <a:r>
              <a:rPr lang="en-US" sz="3200" b="1" dirty="0" smtClean="0"/>
              <a:t>Theatre for Social Change: How does theatre affect us ?</a:t>
            </a:r>
            <a:endParaRPr lang="en-US" sz="3200" b="1" dirty="0"/>
          </a:p>
        </p:txBody>
      </p:sp>
      <p:sp>
        <p:nvSpPr>
          <p:cNvPr id="3" name="Text Placeholder 2"/>
          <p:cNvSpPr>
            <a:spLocks noGrp="1"/>
          </p:cNvSpPr>
          <p:nvPr>
            <p:ph type="body" idx="1"/>
          </p:nvPr>
        </p:nvSpPr>
        <p:spPr>
          <a:xfrm>
            <a:off x="684068" y="1403928"/>
            <a:ext cx="10907568" cy="4895272"/>
          </a:xfrm>
        </p:spPr>
        <p:txBody>
          <a:bodyPr/>
          <a:lstStyle/>
          <a:p>
            <a:pPr marL="342900" indent="-342900">
              <a:buFont typeface="Arial" panose="020B0604020202020204" pitchFamily="34" charset="0"/>
              <a:buChar char="•"/>
            </a:pPr>
            <a:r>
              <a:rPr lang="en-US" dirty="0" smtClean="0">
                <a:solidFill>
                  <a:schemeClr val="tx1"/>
                </a:solidFill>
              </a:rPr>
              <a:t>From the Ancient Greek to Elizabethan period, or even into the early 20</a:t>
            </a:r>
            <a:r>
              <a:rPr lang="en-US" baseline="30000" dirty="0" smtClean="0">
                <a:solidFill>
                  <a:schemeClr val="tx1"/>
                </a:solidFill>
              </a:rPr>
              <a:t>th</a:t>
            </a:r>
            <a:r>
              <a:rPr lang="en-US" dirty="0" smtClean="0">
                <a:solidFill>
                  <a:schemeClr val="tx1"/>
                </a:solidFill>
              </a:rPr>
              <a:t> C., women were excluded in participating in theatre making. </a:t>
            </a:r>
            <a:r>
              <a:rPr lang="en-US" dirty="0">
                <a:solidFill>
                  <a:schemeClr val="tx1"/>
                </a:solidFill>
              </a:rPr>
              <a:t>Theatre was culturally accepted as model for gender </a:t>
            </a:r>
            <a:r>
              <a:rPr lang="en-US" dirty="0" smtClean="0">
                <a:solidFill>
                  <a:schemeClr val="tx1"/>
                </a:solidFill>
              </a:rPr>
              <a:t>identity</a:t>
            </a:r>
            <a:r>
              <a:rPr lang="en-US" dirty="0">
                <a:solidFill>
                  <a:schemeClr val="tx1"/>
                </a:solidFill>
              </a:rPr>
              <a:t>, even though women had no part in the creation.</a:t>
            </a:r>
          </a:p>
          <a:p>
            <a:r>
              <a:rPr lang="en-US" dirty="0" smtClean="0">
                <a:solidFill>
                  <a:schemeClr val="tx1"/>
                </a:solidFill>
              </a:rPr>
              <a:t> Consequences: women lost opportunities to participate in the life of the community, voices unheard, men created distortion of women images on stage.</a:t>
            </a:r>
          </a:p>
          <a:p>
            <a:pPr marL="342900" indent="-342900">
              <a:buFont typeface="Arial" panose="020B0604020202020204" pitchFamily="34" charset="0"/>
              <a:buChar char="•"/>
            </a:pPr>
            <a:r>
              <a:rPr lang="en-US" dirty="0" smtClean="0">
                <a:solidFill>
                  <a:schemeClr val="tx1"/>
                </a:solidFill>
              </a:rPr>
              <a:t>Modern society tries to give women (and other genders) platforms</a:t>
            </a:r>
          </a:p>
          <a:p>
            <a:pPr marL="342900" indent="-342900">
              <a:buFont typeface="Arial" panose="020B0604020202020204" pitchFamily="34" charset="0"/>
              <a:buChar char="•"/>
            </a:pPr>
            <a:r>
              <a:rPr lang="en-US" dirty="0" smtClean="0">
                <a:solidFill>
                  <a:schemeClr val="tx1"/>
                </a:solidFill>
              </a:rPr>
              <a:t>Theatre is a platform where all social issues can be explored, thus theatre becomes a significant way of challenging prevailing point of view thus bring social change.</a:t>
            </a:r>
          </a:p>
        </p:txBody>
      </p:sp>
    </p:spTree>
    <p:extLst>
      <p:ext uri="{BB962C8B-B14F-4D97-AF65-F5344CB8AC3E}">
        <p14:creationId xmlns:p14="http://schemas.microsoft.com/office/powerpoint/2010/main" val="123207833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838200" y="365125"/>
            <a:ext cx="10515600" cy="2599257"/>
          </a:xfrm>
        </p:spPr>
        <p:txBody>
          <a:bodyPr>
            <a:normAutofit/>
          </a:bodyPr>
          <a:lstStyle/>
          <a:p>
            <a:r>
              <a:rPr lang="en-US" sz="2400" dirty="0">
                <a:solidFill>
                  <a:srgbClr val="FF0000"/>
                </a:solidFill>
                <a:latin typeface="Calibri" panose="020F0502020204030204"/>
              </a:rPr>
              <a:t>Theatre of the Oppressed </a:t>
            </a:r>
            <a:r>
              <a:rPr lang="en-US" sz="2400" dirty="0">
                <a:solidFill>
                  <a:prstClr val="black"/>
                </a:solidFill>
                <a:latin typeface="Calibri" panose="020F0502020204030204"/>
              </a:rPr>
              <a:t>(TO):  theatrical forms the Brazilian theatre practitioner </a:t>
            </a:r>
            <a:r>
              <a:rPr lang="en-US" sz="2400" dirty="0">
                <a:solidFill>
                  <a:srgbClr val="FF0000"/>
                </a:solidFill>
                <a:latin typeface="Calibri" panose="020F0502020204030204"/>
              </a:rPr>
              <a:t>Augusto </a:t>
            </a:r>
            <a:r>
              <a:rPr lang="en-US" sz="2400" dirty="0" err="1">
                <a:solidFill>
                  <a:srgbClr val="FF0000"/>
                </a:solidFill>
                <a:latin typeface="Calibri" panose="020F0502020204030204"/>
              </a:rPr>
              <a:t>Boal</a:t>
            </a:r>
            <a:r>
              <a:rPr lang="en-US" sz="2400" dirty="0">
                <a:solidFill>
                  <a:srgbClr val="FF0000"/>
                </a:solidFill>
                <a:latin typeface="Calibri" panose="020F0502020204030204"/>
              </a:rPr>
              <a:t> </a:t>
            </a:r>
            <a:r>
              <a:rPr lang="en-US" sz="2400" dirty="0">
                <a:solidFill>
                  <a:prstClr val="black"/>
                </a:solidFill>
                <a:latin typeface="Calibri" panose="020F0502020204030204"/>
              </a:rPr>
              <a:t>established in the 1970s, e.g. Forum Theatre, Image Theatre.</a:t>
            </a:r>
            <a:br>
              <a:rPr lang="en-US" sz="2400" dirty="0">
                <a:solidFill>
                  <a:prstClr val="black"/>
                </a:solidFill>
                <a:latin typeface="Calibri" panose="020F0502020204030204"/>
              </a:rPr>
            </a:br>
            <a:r>
              <a:rPr lang="en-US" sz="2400" dirty="0" err="1">
                <a:solidFill>
                  <a:prstClr val="black"/>
                </a:solidFill>
                <a:latin typeface="Calibri" panose="020F0502020204030204"/>
              </a:rPr>
              <a:t>Boal's</a:t>
            </a:r>
            <a:r>
              <a:rPr lang="en-US" sz="2400" dirty="0">
                <a:solidFill>
                  <a:prstClr val="black"/>
                </a:solidFill>
                <a:latin typeface="Calibri" panose="020F0502020204030204"/>
              </a:rPr>
              <a:t> ideas aimed to wake up the passive spectator, inviting members of the audience on to the stage to act out their real-life problems, turning them into what he called "</a:t>
            </a:r>
            <a:r>
              <a:rPr lang="en-US" sz="2400" dirty="0" err="1">
                <a:solidFill>
                  <a:prstClr val="black"/>
                </a:solidFill>
                <a:latin typeface="Calibri" panose="020F0502020204030204"/>
              </a:rPr>
              <a:t>spect</a:t>
            </a:r>
            <a:r>
              <a:rPr lang="en-US" sz="2400" dirty="0">
                <a:solidFill>
                  <a:prstClr val="black"/>
                </a:solidFill>
                <a:latin typeface="Calibri" panose="020F0502020204030204"/>
              </a:rPr>
              <a:t>-actors", and empowering them to find strategies for personal and social change.</a:t>
            </a:r>
            <a:endParaRPr lang="en-US" sz="2400" dirty="0"/>
          </a:p>
        </p:txBody>
      </p:sp>
      <p:pic>
        <p:nvPicPr>
          <p:cNvPr id="14" name="Content Placeholder 1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04476" y="2964382"/>
            <a:ext cx="5408615" cy="3729817"/>
          </a:xfrm>
        </p:spPr>
      </p:pic>
    </p:spTree>
    <p:extLst>
      <p:ext uri="{BB962C8B-B14F-4D97-AF65-F5344CB8AC3E}">
        <p14:creationId xmlns:p14="http://schemas.microsoft.com/office/powerpoint/2010/main" val="387026079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p:cNvSpPr>
            <a:spLocks noGrp="1"/>
          </p:cNvSpPr>
          <p:nvPr>
            <p:ph type="body" idx="4294967295"/>
          </p:nvPr>
        </p:nvSpPr>
        <p:spPr>
          <a:xfrm>
            <a:off x="350982" y="332654"/>
            <a:ext cx="5157788" cy="1366837"/>
          </a:xfrm>
        </p:spPr>
        <p:txBody>
          <a:bodyPr>
            <a:normAutofit fontScale="47500" lnSpcReduction="20000"/>
          </a:bodyPr>
          <a:lstStyle/>
          <a:p>
            <a:endParaRPr lang="en-US" dirty="0" smtClean="0"/>
          </a:p>
          <a:p>
            <a:endParaRPr lang="en-US" dirty="0"/>
          </a:p>
          <a:p>
            <a:r>
              <a:rPr lang="en-US" sz="8000" dirty="0" smtClean="0"/>
              <a:t>Forum Theatre </a:t>
            </a:r>
          </a:p>
          <a:p>
            <a:r>
              <a:rPr lang="en-US" sz="3300" dirty="0" smtClean="0"/>
              <a:t>https</a:t>
            </a:r>
            <a:r>
              <a:rPr lang="en-US" sz="3300" dirty="0"/>
              <a:t>://www.youtube.com/watch?v=srvnPJcLmlM</a:t>
            </a:r>
          </a:p>
          <a:p>
            <a:endParaRPr lang="en-US" dirty="0"/>
          </a:p>
        </p:txBody>
      </p:sp>
      <p:sp>
        <p:nvSpPr>
          <p:cNvPr id="13" name="Text Placeholder 12"/>
          <p:cNvSpPr>
            <a:spLocks noGrp="1"/>
          </p:cNvSpPr>
          <p:nvPr>
            <p:ph type="body" sz="quarter" idx="4294967295"/>
          </p:nvPr>
        </p:nvSpPr>
        <p:spPr>
          <a:xfrm>
            <a:off x="6465455" y="424873"/>
            <a:ext cx="5421745" cy="1302327"/>
          </a:xfrm>
        </p:spPr>
        <p:txBody>
          <a:bodyPr/>
          <a:lstStyle/>
          <a:p>
            <a:pPr marL="228600" lvl="0" indent="-228600">
              <a:buFont typeface="Arial" panose="020B0604020202020204" pitchFamily="34" charset="0"/>
              <a:buChar char="•"/>
            </a:pPr>
            <a:r>
              <a:rPr lang="en-US" dirty="0" smtClean="0"/>
              <a:t>Image Theatre </a:t>
            </a:r>
          </a:p>
          <a:p>
            <a:pPr marL="228600" lvl="0" indent="-228600">
              <a:buFont typeface="Arial" panose="020B0604020202020204" pitchFamily="34" charset="0"/>
              <a:buChar char="•"/>
            </a:pPr>
            <a:r>
              <a:rPr lang="en-US" sz="1800" b="0" dirty="0" smtClean="0">
                <a:solidFill>
                  <a:prstClr val="black"/>
                </a:solidFill>
              </a:rPr>
              <a:t>https</a:t>
            </a:r>
            <a:r>
              <a:rPr lang="en-US" sz="1800" b="0" dirty="0">
                <a:solidFill>
                  <a:prstClr val="black"/>
                </a:solidFill>
              </a:rPr>
              <a:t>://www.youtube.com/watch?v=iogXYf5_LqU</a:t>
            </a:r>
          </a:p>
        </p:txBody>
      </p:sp>
      <p:pic>
        <p:nvPicPr>
          <p:cNvPr id="16" name="Content Placeholder 15"/>
          <p:cNvPicPr>
            <a:picLocks noGrp="1" noChangeAspect="1"/>
          </p:cNvPicPr>
          <p:nvPr>
            <p:ph sz="half" idx="4294967295"/>
          </p:nvPr>
        </p:nvPicPr>
        <p:blipFill>
          <a:blip r:embed="rId2">
            <a:extLst>
              <a:ext uri="{28A0092B-C50C-407E-A947-70E740481C1C}">
                <a14:useLocalDpi xmlns:a14="http://schemas.microsoft.com/office/drawing/2010/main" val="0"/>
              </a:ext>
            </a:extLst>
          </a:blip>
          <a:stretch>
            <a:fillRect/>
          </a:stretch>
        </p:blipFill>
        <p:spPr>
          <a:xfrm>
            <a:off x="350982" y="1699491"/>
            <a:ext cx="6417604" cy="4276436"/>
          </a:xfrm>
        </p:spPr>
      </p:pic>
      <p:pic>
        <p:nvPicPr>
          <p:cNvPr id="15" name="Content Placeholder 14"/>
          <p:cNvPicPr>
            <a:picLocks noGrp="1" noChangeAspect="1"/>
          </p:cNvPicPr>
          <p:nvPr>
            <p:ph sz="half" idx="4294967295"/>
          </p:nvPr>
        </p:nvPicPr>
        <p:blipFill>
          <a:blip r:embed="rId3">
            <a:extLst>
              <a:ext uri="{28A0092B-C50C-407E-A947-70E740481C1C}">
                <a14:useLocalDpi xmlns:a14="http://schemas.microsoft.com/office/drawing/2010/main" val="0"/>
              </a:ext>
            </a:extLst>
          </a:blip>
          <a:stretch>
            <a:fillRect/>
          </a:stretch>
        </p:blipFill>
        <p:spPr>
          <a:xfrm>
            <a:off x="6871854" y="2147743"/>
            <a:ext cx="5181600" cy="3005138"/>
          </a:xfrm>
        </p:spPr>
      </p:pic>
    </p:spTree>
    <p:extLst>
      <p:ext uri="{BB962C8B-B14F-4D97-AF65-F5344CB8AC3E}">
        <p14:creationId xmlns:p14="http://schemas.microsoft.com/office/powerpoint/2010/main" val="383644942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6"/>
            <a:ext cx="10515600" cy="567748"/>
          </a:xfrm>
        </p:spPr>
        <p:txBody>
          <a:bodyPr>
            <a:normAutofit fontScale="90000"/>
          </a:bodyPr>
          <a:lstStyle/>
          <a:p>
            <a:r>
              <a:rPr lang="en-US" dirty="0" smtClean="0"/>
              <a:t>Contemporary Theatre in Thailand</a:t>
            </a:r>
            <a:endParaRPr lang="en-US" dirty="0"/>
          </a:p>
        </p:txBody>
      </p:sp>
      <p:sp>
        <p:nvSpPr>
          <p:cNvPr id="4" name="Text Placeholder 3"/>
          <p:cNvSpPr>
            <a:spLocks noGrp="1"/>
          </p:cNvSpPr>
          <p:nvPr>
            <p:ph type="body" idx="1"/>
          </p:nvPr>
        </p:nvSpPr>
        <p:spPr>
          <a:xfrm>
            <a:off x="2401455" y="1009384"/>
            <a:ext cx="3134302" cy="823912"/>
          </a:xfrm>
        </p:spPr>
        <p:txBody>
          <a:bodyPr/>
          <a:lstStyle/>
          <a:p>
            <a:r>
              <a:rPr lang="en-US" dirty="0" err="1" smtClean="0"/>
              <a:t>B_Floor</a:t>
            </a:r>
            <a:endParaRPr lang="en-US" dirty="0"/>
          </a:p>
        </p:txBody>
      </p:sp>
      <p:pic>
        <p:nvPicPr>
          <p:cNvPr id="8" name="Content Placeholder 7"/>
          <p:cNvPicPr>
            <a:picLocks noGrp="1" noChangeAspect="1"/>
          </p:cNvPicPr>
          <p:nvPr>
            <p:ph sz="half" idx="2"/>
          </p:nvPr>
        </p:nvPicPr>
        <p:blipFill>
          <a:blip r:embed="rId2" cstate="hqprint">
            <a:extLst>
              <a:ext uri="{28A0092B-C50C-407E-A947-70E740481C1C}">
                <a14:useLocalDpi xmlns:a14="http://schemas.microsoft.com/office/drawing/2010/main" val="0"/>
              </a:ext>
            </a:extLst>
          </a:blip>
          <a:stretch>
            <a:fillRect/>
          </a:stretch>
        </p:blipFill>
        <p:spPr>
          <a:xfrm>
            <a:off x="377970" y="2092309"/>
            <a:ext cx="5938346" cy="3177844"/>
          </a:xfrm>
        </p:spPr>
      </p:pic>
      <p:sp>
        <p:nvSpPr>
          <p:cNvPr id="6" name="Text Placeholder 5"/>
          <p:cNvSpPr>
            <a:spLocks noGrp="1"/>
          </p:cNvSpPr>
          <p:nvPr>
            <p:ph type="body" sz="quarter" idx="3"/>
          </p:nvPr>
        </p:nvSpPr>
        <p:spPr>
          <a:xfrm>
            <a:off x="7989455" y="838923"/>
            <a:ext cx="3563942" cy="823912"/>
          </a:xfrm>
        </p:spPr>
        <p:txBody>
          <a:bodyPr/>
          <a:lstStyle/>
          <a:p>
            <a:r>
              <a:rPr lang="en-US" dirty="0" smtClean="0"/>
              <a:t>Crescent Moon </a:t>
            </a:r>
            <a:endParaRPr lang="en-US" dirty="0"/>
          </a:p>
        </p:txBody>
      </p:sp>
      <p:pic>
        <p:nvPicPr>
          <p:cNvPr id="13" name="Content Placeholder 12"/>
          <p:cNvPicPr>
            <a:picLocks noGrp="1" noChangeAspect="1"/>
          </p:cNvPicPr>
          <p:nvPr>
            <p:ph sz="quarter" idx="4"/>
          </p:nvPr>
        </p:nvPicPr>
        <p:blipFill>
          <a:blip r:embed="rId3" cstate="hqprint">
            <a:extLst>
              <a:ext uri="{28A0092B-C50C-407E-A947-70E740481C1C}">
                <a14:useLocalDpi xmlns:a14="http://schemas.microsoft.com/office/drawing/2010/main" val="0"/>
              </a:ext>
            </a:extLst>
          </a:blip>
          <a:stretch>
            <a:fillRect/>
          </a:stretch>
        </p:blipFill>
        <p:spPr>
          <a:xfrm>
            <a:off x="6370209" y="1811406"/>
            <a:ext cx="5619078" cy="3739650"/>
          </a:xfrm>
        </p:spPr>
      </p:pic>
    </p:spTree>
    <p:extLst>
      <p:ext uri="{BB962C8B-B14F-4D97-AF65-F5344CB8AC3E}">
        <p14:creationId xmlns:p14="http://schemas.microsoft.com/office/powerpoint/2010/main" val="359588347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4294967295"/>
          </p:nvPr>
        </p:nvSpPr>
        <p:spPr>
          <a:xfrm>
            <a:off x="888928" y="629443"/>
            <a:ext cx="5157788" cy="823913"/>
          </a:xfrm>
        </p:spPr>
        <p:txBody>
          <a:bodyPr/>
          <a:lstStyle/>
          <a:p>
            <a:r>
              <a:rPr lang="en-US" dirty="0" smtClean="0"/>
              <a:t>New Theatre Society</a:t>
            </a:r>
            <a:endParaRPr lang="en-US" dirty="0"/>
          </a:p>
        </p:txBody>
      </p:sp>
      <p:sp>
        <p:nvSpPr>
          <p:cNvPr id="5" name="Text Placeholder 4"/>
          <p:cNvSpPr>
            <a:spLocks noGrp="1"/>
          </p:cNvSpPr>
          <p:nvPr>
            <p:ph type="body" sz="quarter" idx="4294967295"/>
          </p:nvPr>
        </p:nvSpPr>
        <p:spPr>
          <a:xfrm>
            <a:off x="6639358" y="546315"/>
            <a:ext cx="5183187" cy="823913"/>
          </a:xfrm>
        </p:spPr>
        <p:txBody>
          <a:bodyPr>
            <a:normAutofit lnSpcReduction="10000"/>
          </a:bodyPr>
          <a:lstStyle/>
          <a:p>
            <a:r>
              <a:rPr lang="en-US" dirty="0"/>
              <a:t>Peel the Limelight </a:t>
            </a:r>
            <a:r>
              <a:rPr lang="en-US" sz="1500" dirty="0"/>
              <a:t>https://www.facebook.com/peelthelimelight/videos/2282592568448762/</a:t>
            </a:r>
          </a:p>
        </p:txBody>
      </p:sp>
      <p:pic>
        <p:nvPicPr>
          <p:cNvPr id="7" name="Content Placeholder 6"/>
          <p:cNvPicPr>
            <a:picLocks noGrp="1" noChangeAspect="1"/>
          </p:cNvPicPr>
          <p:nvPr>
            <p:ph sz="half" idx="4294967295"/>
          </p:nvPr>
        </p:nvPicPr>
        <p:blipFill>
          <a:blip r:embed="rId2">
            <a:extLst>
              <a:ext uri="{28A0092B-C50C-407E-A947-70E740481C1C}">
                <a14:useLocalDpi xmlns:a14="http://schemas.microsoft.com/office/drawing/2010/main" val="0"/>
              </a:ext>
            </a:extLst>
          </a:blip>
          <a:stretch>
            <a:fillRect/>
          </a:stretch>
        </p:blipFill>
        <p:spPr>
          <a:xfrm>
            <a:off x="969819" y="1865313"/>
            <a:ext cx="4114800" cy="5146675"/>
          </a:xfrm>
        </p:spPr>
      </p:pic>
      <p:pic>
        <p:nvPicPr>
          <p:cNvPr id="8" name="Content Placeholder 7"/>
          <p:cNvPicPr>
            <a:picLocks noGrp="1" noChangeAspect="1"/>
          </p:cNvPicPr>
          <p:nvPr>
            <p:ph sz="quarter" idx="4294967295"/>
          </p:nvPr>
        </p:nvPicPr>
        <p:blipFill>
          <a:blip r:embed="rId3" cstate="print">
            <a:extLst>
              <a:ext uri="{28A0092B-C50C-407E-A947-70E740481C1C}">
                <a14:useLocalDpi xmlns:a14="http://schemas.microsoft.com/office/drawing/2010/main" val="0"/>
              </a:ext>
            </a:extLst>
          </a:blip>
          <a:stretch>
            <a:fillRect/>
          </a:stretch>
        </p:blipFill>
        <p:spPr>
          <a:xfrm>
            <a:off x="6851795" y="1865313"/>
            <a:ext cx="4494212" cy="4495800"/>
          </a:xfrm>
        </p:spPr>
      </p:pic>
    </p:spTree>
    <p:extLst>
      <p:ext uri="{BB962C8B-B14F-4D97-AF65-F5344CB8AC3E}">
        <p14:creationId xmlns:p14="http://schemas.microsoft.com/office/powerpoint/2010/main" val="3170370744"/>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7217" y="259882"/>
            <a:ext cx="4951058" cy="4773936"/>
          </a:xfrm>
        </p:spPr>
        <p:txBody>
          <a:bodyPr>
            <a:normAutofit/>
          </a:bodyPr>
          <a:lstStyle/>
          <a:p>
            <a:r>
              <a:rPr lang="en-US" sz="2400" dirty="0" smtClean="0"/>
              <a:t>Theatre recommendation 2018: Not on Exam</a:t>
            </a:r>
            <a:r>
              <a:rPr lang="th-TH" sz="2400" dirty="0" smtClean="0"/>
              <a:t/>
            </a:r>
            <a:br>
              <a:rPr lang="th-TH" sz="2400" dirty="0" smtClean="0"/>
            </a:br>
            <a:r>
              <a:rPr lang="en-US" sz="2400" dirty="0" smtClean="0">
                <a:hlinkClick r:id="rId2"/>
              </a:rPr>
              <a:t>https</a:t>
            </a:r>
            <a:r>
              <a:rPr lang="en-US" sz="2400" dirty="0">
                <a:hlinkClick r:id="rId2"/>
              </a:rPr>
              <a:t>://</a:t>
            </a:r>
            <a:r>
              <a:rPr lang="en-US" sz="2400" dirty="0" smtClean="0">
                <a:hlinkClick r:id="rId2"/>
              </a:rPr>
              <a:t>thematter.co/rave/10-drama-in-jan-feb-2018/44058</a:t>
            </a:r>
            <a:r>
              <a:rPr lang="en-US" sz="2400" dirty="0" smtClean="0"/>
              <a:t/>
            </a:r>
            <a:br>
              <a:rPr lang="en-US" sz="2400" dirty="0" smtClean="0"/>
            </a:br>
            <a:r>
              <a:rPr lang="en-US" sz="2400" dirty="0"/>
              <a:t/>
            </a:r>
            <a:br>
              <a:rPr lang="en-US" sz="2400" dirty="0"/>
            </a:br>
            <a:r>
              <a:rPr lang="en-US" sz="2400" dirty="0" smtClean="0"/>
              <a:t>November – December of each year:</a:t>
            </a:r>
            <a:br>
              <a:rPr lang="en-US" sz="2400" dirty="0" smtClean="0"/>
            </a:br>
            <a:r>
              <a:rPr lang="en-US" sz="2400" dirty="0" smtClean="0"/>
              <a:t/>
            </a:r>
            <a:br>
              <a:rPr lang="en-US" sz="2400" dirty="0" smtClean="0"/>
            </a:br>
            <a:r>
              <a:rPr lang="en-US" sz="2400" b="1" dirty="0" smtClean="0">
                <a:solidFill>
                  <a:srgbClr val="FF0000"/>
                </a:solidFill>
              </a:rPr>
              <a:t>Bangkok Theatre Festival</a:t>
            </a:r>
            <a:r>
              <a:rPr lang="en-US" sz="2400" dirty="0" smtClean="0"/>
              <a:t/>
            </a:r>
            <a:br>
              <a:rPr lang="en-US" sz="2400" dirty="0" smtClean="0"/>
            </a:br>
            <a:r>
              <a:rPr lang="en-US" sz="2400" dirty="0"/>
              <a:t/>
            </a:r>
            <a:br>
              <a:rPr lang="en-US" sz="2400" dirty="0"/>
            </a:br>
            <a:r>
              <a:rPr lang="en-US" sz="2400" b="1" dirty="0" smtClean="0">
                <a:solidFill>
                  <a:srgbClr val="FF0000"/>
                </a:solidFill>
              </a:rPr>
              <a:t>Performative Art Festival</a:t>
            </a:r>
            <a:br>
              <a:rPr lang="en-US" sz="2400" b="1" dirty="0" smtClean="0">
                <a:solidFill>
                  <a:srgbClr val="FF0000"/>
                </a:solidFill>
              </a:rPr>
            </a:br>
            <a:r>
              <a:rPr lang="en-US" sz="2400" b="1" dirty="0">
                <a:solidFill>
                  <a:srgbClr val="FF0000"/>
                </a:solidFill>
              </a:rPr>
              <a:t/>
            </a:r>
            <a:br>
              <a:rPr lang="en-US" sz="2400" b="1" dirty="0">
                <a:solidFill>
                  <a:srgbClr val="FF0000"/>
                </a:solidFill>
              </a:rPr>
            </a:br>
            <a:r>
              <a:rPr lang="en-US" sz="2400" b="1" dirty="0" smtClean="0">
                <a:solidFill>
                  <a:srgbClr val="FF0000"/>
                </a:solidFill>
              </a:rPr>
              <a:t>International </a:t>
            </a:r>
            <a:r>
              <a:rPr lang="en-US" sz="2400" b="1" dirty="0" err="1" smtClean="0">
                <a:solidFill>
                  <a:srgbClr val="FF0000"/>
                </a:solidFill>
              </a:rPr>
              <a:t>Butoh</a:t>
            </a:r>
            <a:r>
              <a:rPr lang="en-US" sz="2400" b="1" dirty="0" smtClean="0">
                <a:solidFill>
                  <a:srgbClr val="FF0000"/>
                </a:solidFill>
              </a:rPr>
              <a:t> Festival</a:t>
            </a:r>
            <a:br>
              <a:rPr lang="en-US" sz="2400" b="1" dirty="0" smtClean="0">
                <a:solidFill>
                  <a:srgbClr val="FF0000"/>
                </a:solidFill>
              </a:rPr>
            </a:br>
            <a:r>
              <a:rPr lang="en-US" sz="2400" dirty="0"/>
              <a:t/>
            </a:r>
            <a:br>
              <a:rPr lang="en-US" sz="2400" dirty="0"/>
            </a:br>
            <a:endParaRPr lang="en-US" sz="2400"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363855" y="385185"/>
            <a:ext cx="4752192" cy="6728769"/>
          </a:xfrm>
        </p:spPr>
      </p:pic>
    </p:spTree>
    <p:extLst>
      <p:ext uri="{BB962C8B-B14F-4D97-AF65-F5344CB8AC3E}">
        <p14:creationId xmlns:p14="http://schemas.microsoft.com/office/powerpoint/2010/main" val="340350018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979054" y="365124"/>
            <a:ext cx="9536545" cy="6081858"/>
          </a:xfrm>
        </p:spPr>
        <p:txBody>
          <a:bodyPr>
            <a:normAutofit fontScale="90000"/>
          </a:bodyPr>
          <a:lstStyle/>
          <a:p>
            <a:r>
              <a:rPr lang="en-US" dirty="0" smtClean="0"/>
              <a:t>Theatre Production Process: (</a:t>
            </a:r>
            <a:r>
              <a:rPr lang="en-US" dirty="0" smtClean="0">
                <a:solidFill>
                  <a:srgbClr val="FF0000"/>
                </a:solidFill>
              </a:rPr>
              <a:t>Not on Exam</a:t>
            </a:r>
            <a:r>
              <a:rPr lang="en-US" dirty="0" smtClean="0"/>
              <a:t>)</a:t>
            </a:r>
            <a:br>
              <a:rPr lang="en-US" dirty="0" smtClean="0"/>
            </a:br>
            <a:r>
              <a:rPr lang="en-US" dirty="0" smtClean="0"/>
              <a:t/>
            </a:r>
            <a:br>
              <a:rPr lang="en-US" dirty="0" smtClean="0"/>
            </a:br>
            <a:r>
              <a:rPr lang="en-US" dirty="0" smtClean="0"/>
              <a:t>Choosing a play,</a:t>
            </a:r>
            <a:br>
              <a:rPr lang="en-US" dirty="0" smtClean="0"/>
            </a:br>
            <a:r>
              <a:rPr lang="en-US" dirty="0" smtClean="0"/>
              <a:t>Pre-Production Planning,</a:t>
            </a:r>
            <a:br>
              <a:rPr lang="en-US" dirty="0" smtClean="0"/>
            </a:br>
            <a:r>
              <a:rPr lang="en-US" dirty="0" smtClean="0"/>
              <a:t>Production Meetings,</a:t>
            </a:r>
            <a:br>
              <a:rPr lang="en-US" dirty="0" smtClean="0"/>
            </a:br>
            <a:r>
              <a:rPr lang="en-US" dirty="0" smtClean="0"/>
              <a:t>Production Rehearsals,</a:t>
            </a:r>
            <a:br>
              <a:rPr lang="en-US" dirty="0" smtClean="0"/>
            </a:br>
            <a:r>
              <a:rPr lang="en-US" dirty="0" smtClean="0"/>
              <a:t>Technical Production in Progress,</a:t>
            </a:r>
            <a:br>
              <a:rPr lang="en-US" dirty="0" smtClean="0"/>
            </a:br>
            <a:r>
              <a:rPr lang="en-US" dirty="0" smtClean="0"/>
              <a:t>Technical Rehearsal,</a:t>
            </a:r>
            <a:br>
              <a:rPr lang="en-US" dirty="0" smtClean="0"/>
            </a:br>
            <a:r>
              <a:rPr lang="en-US" dirty="0" smtClean="0"/>
              <a:t>Dress Rehearsal,</a:t>
            </a:r>
            <a:br>
              <a:rPr lang="en-US" dirty="0" smtClean="0"/>
            </a:br>
            <a:r>
              <a:rPr lang="en-US" dirty="0" smtClean="0"/>
              <a:t>Production Opens </a:t>
            </a:r>
            <a:endParaRPr lang="en-US" dirty="0"/>
          </a:p>
        </p:txBody>
      </p:sp>
    </p:spTree>
    <p:extLst>
      <p:ext uri="{BB962C8B-B14F-4D97-AF65-F5344CB8AC3E}">
        <p14:creationId xmlns:p14="http://schemas.microsoft.com/office/powerpoint/2010/main" val="94822210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705639"/>
          </a:xfrm>
        </p:spPr>
        <p:txBody>
          <a:bodyPr/>
          <a:lstStyle/>
          <a:p>
            <a:r>
              <a:rPr lang="en-US" dirty="0" smtClean="0"/>
              <a:t>Useful slides to learn more about Acting:</a:t>
            </a:r>
            <a:br>
              <a:rPr lang="en-US" dirty="0" smtClean="0"/>
            </a:br>
            <a:r>
              <a:rPr lang="en-US" dirty="0"/>
              <a:t/>
            </a:r>
            <a:br>
              <a:rPr lang="en-US" dirty="0"/>
            </a:br>
            <a:r>
              <a:rPr lang="en-US" dirty="0"/>
              <a:t>https://www.slideshare.net/garrets/chapter-7-25540270</a:t>
            </a:r>
            <a:r>
              <a:rPr lang="en-US" dirty="0" smtClean="0"/>
              <a:t/>
            </a:r>
            <a:br>
              <a:rPr lang="en-US" dirty="0" smtClean="0"/>
            </a:br>
            <a:endParaRPr lang="en-US" dirty="0"/>
          </a:p>
        </p:txBody>
      </p:sp>
    </p:spTree>
    <p:extLst>
      <p:ext uri="{BB962C8B-B14F-4D97-AF65-F5344CB8AC3E}">
        <p14:creationId xmlns:p14="http://schemas.microsoft.com/office/powerpoint/2010/main" val="161571633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1717963" y="1354716"/>
            <a:ext cx="9245600" cy="4351337"/>
          </a:xfrm>
        </p:spPr>
      </p:pic>
    </p:spTree>
    <p:extLst>
      <p:ext uri="{BB962C8B-B14F-4D97-AF65-F5344CB8AC3E}">
        <p14:creationId xmlns:p14="http://schemas.microsoft.com/office/powerpoint/2010/main" val="357322060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1020" y="374361"/>
            <a:ext cx="9462780" cy="1325563"/>
          </a:xfrm>
        </p:spPr>
        <p:txBody>
          <a:bodyPr>
            <a:normAutofit/>
          </a:bodyPr>
          <a:lstStyle/>
          <a:p>
            <a:r>
              <a:rPr lang="en-US" sz="2400" b="1" dirty="0" smtClean="0"/>
              <a:t>Behind the scene </a:t>
            </a:r>
            <a:r>
              <a:rPr lang="en-US" sz="2400" b="1" dirty="0"/>
              <a:t>with </a:t>
            </a:r>
            <a:r>
              <a:rPr lang="en-US" sz="2400" b="1" i="1" dirty="0"/>
              <a:t>Les </a:t>
            </a:r>
            <a:r>
              <a:rPr lang="en-US" sz="2400" b="1" i="1" dirty="0" err="1" smtClean="0"/>
              <a:t>Misérables</a:t>
            </a:r>
            <a:r>
              <a:rPr lang="en-US" sz="2400" b="1" i="1" dirty="0" smtClean="0"/>
              <a:t/>
            </a:r>
            <a:br>
              <a:rPr lang="en-US" sz="2400" b="1" i="1" dirty="0" smtClean="0"/>
            </a:br>
            <a:r>
              <a:rPr lang="en-US" sz="2400" b="1" dirty="0" smtClean="0"/>
              <a:t/>
            </a:r>
            <a:br>
              <a:rPr lang="en-US" sz="2400" b="1" dirty="0" smtClean="0"/>
            </a:br>
            <a:r>
              <a:rPr lang="en-US" sz="2400" dirty="0" smtClean="0"/>
              <a:t>https</a:t>
            </a:r>
            <a:r>
              <a:rPr lang="en-US" sz="2400" dirty="0"/>
              <a:t>://www.youtube.com/watch?v=So2LbUDXTuc</a:t>
            </a:r>
          </a:p>
        </p:txBody>
      </p:sp>
      <p:pic>
        <p:nvPicPr>
          <p:cNvPr id="4" name="Content Placeholder 3"/>
          <p:cNvPicPr>
            <a:picLocks noGrp="1" noChangeAspect="1"/>
          </p:cNvPicPr>
          <p:nvPr>
            <p:ph idx="1"/>
          </p:nvPr>
        </p:nvPicPr>
        <p:blipFill>
          <a:blip r:embed="rId2" cstate="hqprint">
            <a:extLst>
              <a:ext uri="{28A0092B-C50C-407E-A947-70E740481C1C}">
                <a14:useLocalDpi xmlns:a14="http://schemas.microsoft.com/office/drawing/2010/main" val="0"/>
              </a:ext>
            </a:extLst>
          </a:blip>
          <a:stretch>
            <a:fillRect/>
          </a:stretch>
        </p:blipFill>
        <p:spPr>
          <a:xfrm>
            <a:off x="2057274" y="2589219"/>
            <a:ext cx="7019780" cy="3146561"/>
          </a:xfrm>
        </p:spPr>
      </p:pic>
    </p:spTree>
    <p:extLst>
      <p:ext uri="{BB962C8B-B14F-4D97-AF65-F5344CB8AC3E}">
        <p14:creationId xmlns:p14="http://schemas.microsoft.com/office/powerpoint/2010/main" val="129717629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3305" y="252249"/>
            <a:ext cx="3932237" cy="867103"/>
          </a:xfrm>
        </p:spPr>
        <p:txBody>
          <a:bodyPr/>
          <a:lstStyle/>
          <a:p>
            <a:r>
              <a:rPr lang="en-US" dirty="0" smtClean="0"/>
              <a:t>Activities:</a:t>
            </a:r>
            <a:endParaRPr lang="en-US" dirty="0"/>
          </a:p>
        </p:txBody>
      </p:sp>
      <p:sp>
        <p:nvSpPr>
          <p:cNvPr id="3" name="Content Placeholder 2"/>
          <p:cNvSpPr>
            <a:spLocks noGrp="1"/>
          </p:cNvSpPr>
          <p:nvPr>
            <p:ph idx="1"/>
          </p:nvPr>
        </p:nvSpPr>
        <p:spPr>
          <a:xfrm>
            <a:off x="469300" y="1213945"/>
            <a:ext cx="4071170" cy="3972911"/>
          </a:xfrm>
        </p:spPr>
        <p:txBody>
          <a:bodyPr>
            <a:normAutofit fontScale="70000" lnSpcReduction="20000"/>
          </a:bodyPr>
          <a:lstStyle/>
          <a:p>
            <a:r>
              <a:rPr lang="en-US" dirty="0" smtClean="0"/>
              <a:t>Warm Up</a:t>
            </a:r>
          </a:p>
          <a:p>
            <a:r>
              <a:rPr lang="en-US" dirty="0" smtClean="0"/>
              <a:t>Sending a Ball and Name Game</a:t>
            </a:r>
          </a:p>
          <a:p>
            <a:r>
              <a:rPr lang="en-US" dirty="0" smtClean="0"/>
              <a:t>Cat and Mouse</a:t>
            </a:r>
          </a:p>
          <a:p>
            <a:r>
              <a:rPr lang="en-US" dirty="0" smtClean="0"/>
              <a:t>Fire Crackers</a:t>
            </a:r>
            <a:endParaRPr lang="th-TH" dirty="0" smtClean="0"/>
          </a:p>
          <a:p>
            <a:r>
              <a:rPr lang="en-US" dirty="0" smtClean="0"/>
              <a:t>Sip-Sap-Sup (Left-Right-Front)</a:t>
            </a:r>
          </a:p>
          <a:p>
            <a:r>
              <a:rPr lang="en-US" dirty="0" smtClean="0"/>
              <a:t>Mirror (Concentration)</a:t>
            </a:r>
            <a:endParaRPr lang="th-TH" dirty="0" smtClean="0"/>
          </a:p>
          <a:p>
            <a:r>
              <a:rPr lang="en-US" dirty="0" smtClean="0"/>
              <a:t>Parts </a:t>
            </a:r>
            <a:r>
              <a:rPr lang="en-US" dirty="0"/>
              <a:t>make a Whole</a:t>
            </a:r>
          </a:p>
          <a:p>
            <a:r>
              <a:rPr lang="en-US" dirty="0" smtClean="0"/>
              <a:t>Walk (Imagination)</a:t>
            </a:r>
          </a:p>
          <a:p>
            <a:r>
              <a:rPr lang="th-TH" dirty="0" smtClean="0"/>
              <a:t>“</a:t>
            </a:r>
            <a:r>
              <a:rPr lang="en-US" dirty="0" smtClean="0"/>
              <a:t>Where</a:t>
            </a:r>
            <a:r>
              <a:rPr lang="th-TH" dirty="0" smtClean="0"/>
              <a:t>” </a:t>
            </a:r>
            <a:r>
              <a:rPr lang="en-US" dirty="0" smtClean="0"/>
              <a:t> Ending in Frozen Sculpture ( 3 frozen pictures)</a:t>
            </a:r>
            <a:endParaRPr lang="en-US" dirty="0"/>
          </a:p>
          <a:p>
            <a:endParaRPr lang="en-US" dirty="0" smtClean="0"/>
          </a:p>
        </p:txBody>
      </p:sp>
      <p:sp>
        <p:nvSpPr>
          <p:cNvPr id="4" name="Text Placeholder 3"/>
          <p:cNvSpPr>
            <a:spLocks noGrp="1"/>
          </p:cNvSpPr>
          <p:nvPr>
            <p:ph type="body" sz="half" idx="2"/>
          </p:nvPr>
        </p:nvSpPr>
        <p:spPr>
          <a:xfrm>
            <a:off x="5644055" y="409903"/>
            <a:ext cx="5849007" cy="5817476"/>
          </a:xfrm>
        </p:spPr>
        <p:txBody>
          <a:bodyPr>
            <a:noAutofit/>
          </a:bodyPr>
          <a:lstStyle/>
          <a:p>
            <a:r>
              <a:rPr lang="en-US" sz="3200" b="1" dirty="0" smtClean="0">
                <a:latin typeface="+mj-lt"/>
              </a:rPr>
              <a:t>Send your ticket stub </a:t>
            </a:r>
            <a:r>
              <a:rPr lang="en-US" sz="3200" b="1" dirty="0" smtClean="0">
                <a:solidFill>
                  <a:srgbClr val="FF0000"/>
                </a:solidFill>
                <a:latin typeface="+mj-lt"/>
              </a:rPr>
              <a:t>on a piece of paper with </a:t>
            </a:r>
            <a:r>
              <a:rPr lang="en-US" sz="3200" b="1" dirty="0">
                <a:solidFill>
                  <a:srgbClr val="FF0000"/>
                </a:solidFill>
                <a:latin typeface="+mj-lt"/>
              </a:rPr>
              <a:t> </a:t>
            </a:r>
            <a:r>
              <a:rPr lang="en-US" sz="3200" b="1" dirty="0" smtClean="0">
                <a:solidFill>
                  <a:srgbClr val="FF0000"/>
                </a:solidFill>
                <a:latin typeface="+mj-lt"/>
              </a:rPr>
              <a:t>your name</a:t>
            </a:r>
            <a:r>
              <a:rPr lang="en-US" sz="3200" b="1" dirty="0" smtClean="0">
                <a:latin typeface="+mj-lt"/>
              </a:rPr>
              <a:t>  to:</a:t>
            </a:r>
          </a:p>
          <a:p>
            <a:endParaRPr lang="en-US" sz="3200" b="1" dirty="0">
              <a:latin typeface="+mj-lt"/>
            </a:endParaRPr>
          </a:p>
          <a:p>
            <a:r>
              <a:rPr lang="th-TH" sz="3200" b="1" dirty="0" smtClean="0">
                <a:latin typeface="+mj-lt"/>
              </a:rPr>
              <a:t>ผศ.ดร. ปาริชาติ จึงวิวัฒนา</a:t>
            </a:r>
            <a:r>
              <a:rPr lang="th-TH" sz="3200" b="1" dirty="0" err="1" smtClean="0">
                <a:latin typeface="+mj-lt"/>
              </a:rPr>
              <a:t>ภรณ์</a:t>
            </a:r>
            <a:endParaRPr lang="th-TH" sz="3200" b="1" dirty="0" smtClean="0">
              <a:latin typeface="+mj-lt"/>
            </a:endParaRPr>
          </a:p>
          <a:p>
            <a:r>
              <a:rPr lang="th-TH" sz="3200" b="1" dirty="0" smtClean="0">
                <a:latin typeface="+mj-lt"/>
              </a:rPr>
              <a:t>สาขาการละคร คณะศิลปกรรมศาสตร์</a:t>
            </a:r>
          </a:p>
          <a:p>
            <a:r>
              <a:rPr lang="th-TH" sz="3200" b="1" dirty="0" smtClean="0">
                <a:latin typeface="+mj-lt"/>
              </a:rPr>
              <a:t>มหาวิทยาลัยธรรมศาสตร์</a:t>
            </a:r>
          </a:p>
          <a:p>
            <a:r>
              <a:rPr lang="en-US" sz="3200" b="1" dirty="0" smtClean="0">
                <a:latin typeface="+mj-lt"/>
              </a:rPr>
              <a:t>99 </a:t>
            </a:r>
            <a:r>
              <a:rPr lang="th-TH" sz="3200" b="1" dirty="0" smtClean="0">
                <a:latin typeface="+mj-lt"/>
              </a:rPr>
              <a:t>หมู่ </a:t>
            </a:r>
            <a:r>
              <a:rPr lang="en-US" sz="3200" b="1" dirty="0" smtClean="0">
                <a:latin typeface="+mj-lt"/>
              </a:rPr>
              <a:t>17 </a:t>
            </a:r>
            <a:endParaRPr lang="th-TH" sz="3200" b="1" dirty="0" smtClean="0">
              <a:latin typeface="+mj-lt"/>
            </a:endParaRPr>
          </a:p>
          <a:p>
            <a:r>
              <a:rPr lang="th-TH" sz="3200" b="1" dirty="0" smtClean="0">
                <a:latin typeface="+mj-lt"/>
              </a:rPr>
              <a:t>ถนน พหลโยธิน</a:t>
            </a:r>
          </a:p>
          <a:p>
            <a:r>
              <a:rPr lang="th-TH" sz="3200" b="1" dirty="0" smtClean="0">
                <a:latin typeface="+mj-lt"/>
              </a:rPr>
              <a:t>อ.คลองหลวง</a:t>
            </a:r>
          </a:p>
          <a:p>
            <a:r>
              <a:rPr lang="th-TH" sz="3200" b="1" dirty="0" smtClean="0">
                <a:latin typeface="+mj-lt"/>
              </a:rPr>
              <a:t>จ.ปท</a:t>
            </a:r>
            <a:r>
              <a:rPr lang="th-TH" sz="3200" b="1" dirty="0">
                <a:latin typeface="+mj-lt"/>
              </a:rPr>
              <a:t>ุ</a:t>
            </a:r>
            <a:r>
              <a:rPr lang="th-TH" sz="3200" b="1" dirty="0" smtClean="0">
                <a:latin typeface="+mj-lt"/>
              </a:rPr>
              <a:t>มธานี </a:t>
            </a:r>
            <a:r>
              <a:rPr lang="en-US" sz="3200" b="1" dirty="0" smtClean="0">
                <a:latin typeface="+mj-lt"/>
              </a:rPr>
              <a:t>12121</a:t>
            </a:r>
            <a:endParaRPr lang="en-US" sz="3200" b="1" dirty="0">
              <a:latin typeface="+mj-lt"/>
            </a:endParaRPr>
          </a:p>
        </p:txBody>
      </p:sp>
    </p:spTree>
    <p:extLst>
      <p:ext uri="{BB962C8B-B14F-4D97-AF65-F5344CB8AC3E}">
        <p14:creationId xmlns:p14="http://schemas.microsoft.com/office/powerpoint/2010/main" val="1218517091"/>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55048" y="-56356"/>
            <a:ext cx="10515600" cy="1325563"/>
          </a:xfrm>
        </p:spPr>
        <p:txBody>
          <a:bodyPr/>
          <a:lstStyle/>
          <a:p>
            <a:r>
              <a:rPr lang="en-US" dirty="0" smtClean="0"/>
              <a:t>Our Last day of TU 116 Class </a:t>
            </a:r>
            <a:r>
              <a:rPr lang="en-US" dirty="0" smtClean="0">
                <a:sym typeface="Wingdings" panose="05000000000000000000" pitchFamily="2" charset="2"/>
              </a:rPr>
              <a:t>  </a:t>
            </a:r>
            <a:endParaRPr lang="en-US" dirty="0"/>
          </a:p>
        </p:txBody>
      </p:sp>
      <p:sp>
        <p:nvSpPr>
          <p:cNvPr id="6" name="Text Placeholder 5"/>
          <p:cNvSpPr>
            <a:spLocks noGrp="1"/>
          </p:cNvSpPr>
          <p:nvPr>
            <p:ph type="body" idx="1"/>
          </p:nvPr>
        </p:nvSpPr>
        <p:spPr>
          <a:xfrm>
            <a:off x="555048" y="857251"/>
            <a:ext cx="5157787" cy="823912"/>
          </a:xfrm>
        </p:spPr>
        <p:txBody>
          <a:bodyPr/>
          <a:lstStyle/>
          <a:p>
            <a:r>
              <a:rPr lang="en-US" dirty="0" smtClean="0"/>
              <a:t>Beginni</a:t>
            </a:r>
            <a:r>
              <a:rPr lang="en-US" b="0" dirty="0" smtClean="0"/>
              <a:t>ng </a:t>
            </a:r>
            <a:r>
              <a:rPr lang="en-US" dirty="0" smtClean="0"/>
              <a:t>Acting Exercise</a:t>
            </a:r>
            <a:endParaRPr lang="en-US" dirty="0"/>
          </a:p>
        </p:txBody>
      </p:sp>
      <p:pic>
        <p:nvPicPr>
          <p:cNvPr id="10" name="Content Placeholder 9"/>
          <p:cNvPicPr>
            <a:picLocks noGrp="1" noChangeAspect="1"/>
          </p:cNvPicPr>
          <p:nvPr>
            <p:ph sz="half" idx="2"/>
          </p:nvPr>
        </p:nvPicPr>
        <p:blipFill>
          <a:blip r:embed="rId2" cstate="hqprint">
            <a:extLst>
              <a:ext uri="{28A0092B-C50C-407E-A947-70E740481C1C}">
                <a14:useLocalDpi xmlns:a14="http://schemas.microsoft.com/office/drawing/2010/main" val="0"/>
              </a:ext>
            </a:extLst>
          </a:blip>
          <a:stretch>
            <a:fillRect/>
          </a:stretch>
        </p:blipFill>
        <p:spPr>
          <a:xfrm>
            <a:off x="442625" y="2406566"/>
            <a:ext cx="5157787" cy="2902549"/>
          </a:xfrm>
        </p:spPr>
      </p:pic>
      <p:sp>
        <p:nvSpPr>
          <p:cNvPr id="8" name="Text Placeholder 7"/>
          <p:cNvSpPr>
            <a:spLocks noGrp="1"/>
          </p:cNvSpPr>
          <p:nvPr>
            <p:ph type="body" sz="quarter" idx="3"/>
          </p:nvPr>
        </p:nvSpPr>
        <p:spPr>
          <a:xfrm>
            <a:off x="6172200" y="858298"/>
            <a:ext cx="5183188" cy="823912"/>
          </a:xfrm>
        </p:spPr>
        <p:txBody>
          <a:bodyPr/>
          <a:lstStyle/>
          <a:p>
            <a:r>
              <a:rPr lang="en-US" dirty="0" smtClean="0"/>
              <a:t>Using </a:t>
            </a:r>
            <a:r>
              <a:rPr lang="en-US" dirty="0" err="1" smtClean="0"/>
              <a:t>Imgination</a:t>
            </a:r>
            <a:endParaRPr lang="en-US" dirty="0"/>
          </a:p>
        </p:txBody>
      </p:sp>
      <p:pic>
        <p:nvPicPr>
          <p:cNvPr id="11" name="Content Placeholder 10"/>
          <p:cNvPicPr>
            <a:picLocks noGrp="1" noChangeAspect="1"/>
          </p:cNvPicPr>
          <p:nvPr>
            <p:ph sz="quarter" idx="4"/>
          </p:nvPr>
        </p:nvPicPr>
        <p:blipFill>
          <a:blip r:embed="rId3" cstate="hqprint">
            <a:extLst>
              <a:ext uri="{28A0092B-C50C-407E-A947-70E740481C1C}">
                <a14:useLocalDpi xmlns:a14="http://schemas.microsoft.com/office/drawing/2010/main" val="0"/>
              </a:ext>
            </a:extLst>
          </a:blip>
          <a:stretch>
            <a:fillRect/>
          </a:stretch>
        </p:blipFill>
        <p:spPr>
          <a:xfrm>
            <a:off x="5978236" y="2392271"/>
            <a:ext cx="5183188" cy="2916844"/>
          </a:xfrm>
        </p:spPr>
      </p:pic>
    </p:spTree>
    <p:extLst>
      <p:ext uri="{BB962C8B-B14F-4D97-AF65-F5344CB8AC3E}">
        <p14:creationId xmlns:p14="http://schemas.microsoft.com/office/powerpoint/2010/main" val="59386881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sz="half" idx="4294967295"/>
          </p:nvPr>
        </p:nvPicPr>
        <p:blipFill>
          <a:blip r:embed="rId2" cstate="print">
            <a:extLst>
              <a:ext uri="{28A0092B-C50C-407E-A947-70E740481C1C}">
                <a14:useLocalDpi xmlns:a14="http://schemas.microsoft.com/office/drawing/2010/main" val="0"/>
              </a:ext>
            </a:extLst>
          </a:blip>
          <a:stretch>
            <a:fillRect/>
          </a:stretch>
        </p:blipFill>
        <p:spPr>
          <a:xfrm>
            <a:off x="387927" y="82550"/>
            <a:ext cx="3763963" cy="6700837"/>
          </a:xfrm>
        </p:spPr>
      </p:pic>
      <p:pic>
        <p:nvPicPr>
          <p:cNvPr id="8" name="Content Placeholder 7"/>
          <p:cNvPicPr>
            <a:picLocks noGrp="1" noChangeAspect="1"/>
          </p:cNvPicPr>
          <p:nvPr>
            <p:ph sz="quarter" idx="4294967295"/>
          </p:nvPr>
        </p:nvPicPr>
        <p:blipFill>
          <a:blip r:embed="rId3" cstate="print">
            <a:extLst>
              <a:ext uri="{28A0092B-C50C-407E-A947-70E740481C1C}">
                <a14:useLocalDpi xmlns:a14="http://schemas.microsoft.com/office/drawing/2010/main" val="0"/>
              </a:ext>
            </a:extLst>
          </a:blip>
          <a:stretch>
            <a:fillRect/>
          </a:stretch>
        </p:blipFill>
        <p:spPr>
          <a:xfrm>
            <a:off x="8192510" y="82609"/>
            <a:ext cx="3687762" cy="6567488"/>
          </a:xfr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28805" y="83127"/>
            <a:ext cx="3686790" cy="6566453"/>
          </a:xfrm>
          <a:prstGeom prst="rect">
            <a:avLst/>
          </a:prstGeom>
        </p:spPr>
      </p:pic>
    </p:spTree>
    <p:extLst>
      <p:ext uri="{BB962C8B-B14F-4D97-AF65-F5344CB8AC3E}">
        <p14:creationId xmlns:p14="http://schemas.microsoft.com/office/powerpoint/2010/main" val="110455908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sz="half" idx="4294967295"/>
          </p:nvPr>
        </p:nvPicPr>
        <p:blipFill>
          <a:blip r:embed="rId2" cstate="print">
            <a:extLst>
              <a:ext uri="{28A0092B-C50C-407E-A947-70E740481C1C}">
                <a14:useLocalDpi xmlns:a14="http://schemas.microsoft.com/office/drawing/2010/main" val="0"/>
              </a:ext>
            </a:extLst>
          </a:blip>
          <a:stretch>
            <a:fillRect/>
          </a:stretch>
        </p:blipFill>
        <p:spPr>
          <a:xfrm>
            <a:off x="2637703" y="1196398"/>
            <a:ext cx="7637081" cy="4299238"/>
          </a:xfrm>
        </p:spPr>
      </p:pic>
    </p:spTree>
    <p:extLst>
      <p:ext uri="{BB962C8B-B14F-4D97-AF65-F5344CB8AC3E}">
        <p14:creationId xmlns:p14="http://schemas.microsoft.com/office/powerpoint/2010/main" val="3884673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2255" y="369456"/>
            <a:ext cx="10171544" cy="942108"/>
          </a:xfrm>
        </p:spPr>
        <p:txBody>
          <a:bodyPr>
            <a:normAutofit fontScale="90000"/>
          </a:bodyPr>
          <a:lstStyle/>
          <a:p>
            <a:r>
              <a:rPr lang="en-US" sz="2200" b="1" dirty="0" smtClean="0">
                <a:solidFill>
                  <a:srgbClr val="FF3399"/>
                </a:solidFill>
              </a:rPr>
              <a:t/>
            </a:r>
            <a:br>
              <a:rPr lang="en-US" sz="2200" b="1" dirty="0" smtClean="0">
                <a:solidFill>
                  <a:srgbClr val="FF3399"/>
                </a:solidFill>
              </a:rPr>
            </a:br>
            <a:r>
              <a:rPr lang="en-US" sz="2200" b="1" dirty="0" smtClean="0">
                <a:solidFill>
                  <a:srgbClr val="FF3399"/>
                </a:solidFill>
              </a:rPr>
              <a:t>That was so much fun !</a:t>
            </a:r>
            <a:r>
              <a:rPr lang="en-US" sz="2200" b="1" dirty="0">
                <a:solidFill>
                  <a:srgbClr val="FF3399"/>
                </a:solidFill>
              </a:rPr>
              <a:t/>
            </a:r>
            <a:br>
              <a:rPr lang="en-US" sz="2200" b="1" dirty="0">
                <a:solidFill>
                  <a:srgbClr val="FF3399"/>
                </a:solidFill>
              </a:rPr>
            </a:br>
            <a:r>
              <a:rPr lang="en-US" sz="2200" b="1" dirty="0" smtClean="0">
                <a:solidFill>
                  <a:srgbClr val="FF3399"/>
                </a:solidFill>
              </a:rPr>
              <a:t>Thank you, everyone.</a:t>
            </a:r>
            <a:r>
              <a:rPr lang="en-US" dirty="0" smtClean="0"/>
              <a:t/>
            </a:r>
            <a:br>
              <a:rPr lang="en-US" dirty="0" smtClean="0"/>
            </a:b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9890" y="1140857"/>
            <a:ext cx="9393383" cy="5286135"/>
          </a:xfrm>
          <a:prstGeom prst="rect">
            <a:avLst/>
          </a:prstGeom>
        </p:spPr>
      </p:pic>
    </p:spTree>
    <p:extLst>
      <p:ext uri="{BB962C8B-B14F-4D97-AF65-F5344CB8AC3E}">
        <p14:creationId xmlns:p14="http://schemas.microsoft.com/office/powerpoint/2010/main" val="30369285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42492</TotalTime>
  <Words>2819</Words>
  <Application>Microsoft Office PowerPoint</Application>
  <PresentationFormat>Widescreen</PresentationFormat>
  <Paragraphs>269</Paragraphs>
  <Slides>77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77</vt:i4>
      </vt:variant>
    </vt:vector>
  </HeadingPairs>
  <TitlesOfParts>
    <vt:vector size="85" baseType="lpstr">
      <vt:lpstr>游ゴシック Light</vt:lpstr>
      <vt:lpstr>Angsana New</vt:lpstr>
      <vt:lpstr>Arial</vt:lpstr>
      <vt:lpstr>Calibri</vt:lpstr>
      <vt:lpstr>Calibri Light</vt:lpstr>
      <vt:lpstr>Cordia New</vt:lpstr>
      <vt:lpstr>Wingdings</vt:lpstr>
      <vt:lpstr>Office Theme</vt:lpstr>
      <vt:lpstr>Performing Arts Unit: Theatre Arts &amp; Performance</vt:lpstr>
      <vt:lpstr>Reminders: 1) Always check your syllabus and MOODLE announcement for assignments and activities, 2) Get the Xeroxed copy, and read your assignments, 3) If you have any question, please consult with the instructor via email or appointment. Dr.Parichat’s email: jparich2006@gmail.com  </vt:lpstr>
      <vt:lpstr>Getting to know your friend  Drawing Abstract  Portrait </vt:lpstr>
      <vt:lpstr>  Have your  partner write his/her Nick Name at the bottom of his own portrait drawing.  Interview your friend, on the back of your paper, write down  Topics: 1) Something about you,  2) Your hobbies,  3) 1 happy memory, or moment that makes you feel proud.    </vt:lpstr>
      <vt:lpstr>The Royal Wedding https://www.youtube.com/watch?v=yNmVVt43JXU Thai Wedding: https://www.youtube.com/watch?v=K9Jh9ffabAE </vt:lpstr>
      <vt:lpstr>What is live theatre ?  What is a performance?   What makes a performance? </vt:lpstr>
      <vt:lpstr>Ordination of a Buddhist Monk in Myanmar:  https://www.youtube.com/watch?v=MpKzoH0mTDU</vt:lpstr>
      <vt:lpstr> Professional Broadway Productions:  https://www.youtube.com/watch?v=npCgALW2eks </vt:lpstr>
      <vt:lpstr>Elements of Ritual: 1) Serve specific goal and purposes, 2) Procedure oriented, 3) Conducted by Chief Conductor(s), 4) Involve some kind of verbal and nonverbal rites, 5) Have beginning, middle, and ending.</vt:lpstr>
      <vt:lpstr>What rituals have you experienced ? At home ? At school ? At church or temple or mosque ? At an opening of a business, organization ? </vt:lpstr>
      <vt:lpstr>Impulse to Perform: from Personal, community, to professional</vt:lpstr>
      <vt:lpstr>The Impulse to Perform</vt:lpstr>
      <vt:lpstr>The Impulse to Perform</vt:lpstr>
      <vt:lpstr>Whole-Class Activities: 1) Warm-Up 2) Line Up 3) Pantomime 4) Tug-of-War Pantomime </vt:lpstr>
      <vt:lpstr>Professional Performances: e.g.</vt:lpstr>
      <vt:lpstr>Hopi Kachina Ritual (practiced by Zuni, and Hopi  Native American Indians) (25:12 – 26_22) https://www.youtube.com/watch?v=3TCnoiR82FY </vt:lpstr>
      <vt:lpstr>Classical Greek (5th-4th B.C.E.) culture, especially philosophy, had a powerful influence on ancient Rome, which carried a version of it to many parts of the Mediterranean Basin and Europe. For this reason, Classical Greece is generally considered to be the seminal culture which provided the foundation of modern Western culture and is considered the cradle of Western civilization.  </vt:lpstr>
      <vt:lpstr>Classical Greek culture gave great importance to knowledge. Science and religion were not separate and getting closer to the truth meant getting closer to the gods. In this context, they understood the importance of mathematics as an instrument for obtaining more reliable ("divine") knowledge. Greek culture, in a few centuries and with a limited population, managed to explore and make progress in many fields of science, mathematics, philosophy and knowledge in general.</vt:lpstr>
      <vt:lpstr>  Context of Greek Society:  https://www.youtube.com/watch?v=gZ7cPAnO4po   (notion of Ancient or Classical Greek 5th c. BCE  post Greco-Persian War  starts 4:42 Min.)   </vt:lpstr>
      <vt:lpstr>PowerPoint Presentation</vt:lpstr>
      <vt:lpstr>Oresteia: https://www.youtube.com/watch?v=qj1ojFHj4eg&amp;t=53s  (Summary of Greek theatre convention, what is tragedy ? :  https://www.youtube.com/watch?v=nGlQkaoIfBI ) </vt:lpstr>
      <vt:lpstr>Festival of Dionysus (5th century B.C.)</vt:lpstr>
      <vt:lpstr>PowerPoint Presentation</vt:lpstr>
      <vt:lpstr>Artist’s sketch of the  imagined ancient Greek Theatre. Original sketch by John Galen Howard (1864–1931)  </vt:lpstr>
      <vt:lpstr>Ancient Greek Theatre: Architecture Features</vt:lpstr>
      <vt:lpstr>Ancient Greek Theatre</vt:lpstr>
      <vt:lpstr>Greek Theatre Convention</vt:lpstr>
      <vt:lpstr>The Oresteia (458 B.C.): a trilogy by Aeschylus: (p.27) Agamemnon, The Libation Bearers, and The Eumenides</vt:lpstr>
      <vt:lpstr>Aeschylus was to establish the basic rules of tragic drama: -1) invented the trilogy, a series of three tragedies that tell one long story, 2) introduced the second actor, making the dramatization of a conflict possible.  Trilogies were performed in sequence over a full day. At the end of the last play, a satyr play was staged to revive the spirits of the public, possibly depressed by the events of the tragedy. Seventy-nine titles of Aeschylus' works are known (out of about ninety works), both tragedies and satyr plays. Seven of these have survived, including the only complete trilogy which has come down from antiquity, the Oresteia.</vt:lpstr>
      <vt:lpstr>Athenian Democracy (p.36)</vt:lpstr>
      <vt:lpstr>Quiz: Group of 4 Activity: 1) Roles: Planner, Researcher, Note Taker 2) Write down the block of passage of the given part of the script 3) Describe who the characters are. 4) Summarize the content within 5-6 sentences.  </vt:lpstr>
      <vt:lpstr>  京剧 (pinyin: Jīngjù)  Jing Ju  (Beijing Opera)   Jingju  (18th-19th Century China) Emphasized elements of singing, dancing, acting  https://youtu.be/Z_p4mE-11fk  Introduction to Jing Ju https://www.youtube.com/watch?v=PnMRIzpO4nU    </vt:lpstr>
      <vt:lpstr>Beijing Opera and Political Context  Beginning of 20th century, there were about 3,000 troupes throughout China. These were private companies operating commercially. 1920-1930, -Mei Lan-Fang and his company toured Japan, US, and Russia. 1942             -Mao Zedong presented his theories of art and theatre as vehicle to serve political cause of the workers, peasants, and soldiers.   1966-1976   - China’s Cultural Revolution led to suppression of all arts deemed to represent the capitalistic west. Only 8 model plays were allowed as they emphasized workers and their revolution. Bejing Opera was manipulated to represent Communist propaganda and resulted in the effect of almost destroyed the theatre itself.  1977 – Present  Revival of the nearly diminished Beijing Opera </vt:lpstr>
      <vt:lpstr>Four main types of characters in 京剧 (pinyin: Jīngjù)  Jing Ju  (Beijing Opera)  Sheng (male), Dan (female), Jing (powerful male), and Chou (clown), based on the gender, age, evil or kind-hearted nature, handsomeness or uglinessy of the characters played.</vt:lpstr>
      <vt:lpstr>Characteristics of Beijing Opera:</vt:lpstr>
      <vt:lpstr>Example of Theatre Venues in Beijing</vt:lpstr>
      <vt:lpstr>Khon  (โขน) Thai classical masked dance-theatre, is based on the tales of the epic Ramakien.  Khon originally could be performed by men only. Women performed only as angels and goddesses. In the past, Khon was performed only by the royal family, with the sons of the king performing as monkeys and demons.  Today women perform as monkeys and demons.   Khon was announced Intangible Cultural Heritage (ICH) on   29 November 2018</vt:lpstr>
      <vt:lpstr>Khon: สืบมรรคา  at Thailand Cultural Center Nov. 6 – Dec 5, 2019.</vt:lpstr>
      <vt:lpstr>PowerPoint Presentation</vt:lpstr>
      <vt:lpstr>The Medieval Mystery Cycle Plays (13th- 16th century)  https://slideplayer.com/slide/12033030/ </vt:lpstr>
      <vt:lpstr>The Elizabethan Theatre (16th-17th  C. England) Reign of Elizabeth I (1558-1603) Life of Shakespeare (1564-1623) </vt:lpstr>
      <vt:lpstr>Elizabethan Theatre ….its beginning</vt:lpstr>
      <vt:lpstr>“The Inn-Yards” Elizabethan Theatre ….its beginning</vt:lpstr>
      <vt:lpstr>Inn-Yard Theatre Performances</vt:lpstr>
      <vt:lpstr>Elizabethan Inn-yards -- at their peak between 1576 - 1594</vt:lpstr>
      <vt:lpstr>Story of the first theatre in England</vt:lpstr>
      <vt:lpstr>The Globe Theatre  Built in 1599 and destroyed by fire in 1613, the original Globe Theatre was at the heart of London  </vt:lpstr>
      <vt:lpstr>The Shakespeare’s Globe Theatre (1997)</vt:lpstr>
      <vt:lpstr>William Shakespeare (1564 – 1616) :English poet, playwright, and actor</vt:lpstr>
      <vt:lpstr>About Shakespeare: https://www.youtube.com/watch?v=FS2ndY5WJXA</vt:lpstr>
      <vt:lpstr>Hamlet (circa 1599 and 1602)  by William Shakespeare</vt:lpstr>
      <vt:lpstr>   The Elizabethan Theatre (16th-17th  C. England) during the Renaissance (started during the reign of Queen Elizabeth I (reigned A.D.1558-1603) London, the largest city in Europe, had approx. 200,000 population  </vt:lpstr>
      <vt:lpstr>SUMMARY (From Medieval to Elizabethan) https://slideplayer.com/slide/4208817/</vt:lpstr>
      <vt:lpstr>The Functions of Theatre:  </vt:lpstr>
      <vt:lpstr>What happened when women were excluded from performing the women’s roles on stage for hundreds of years?</vt:lpstr>
      <vt:lpstr>Theatre has the power to:  reinforce, challenge, celebrate, sustain, empower, transform, and etc.</vt:lpstr>
      <vt:lpstr>Arthur Miller (1915 – 2005)  WWI: 1914-1918 The Great Depression: 1929-1930s WWII: 1939-1945   </vt:lpstr>
      <vt:lpstr>PowerPoint Presentation</vt:lpstr>
      <vt:lpstr> Death of a Salesman (1949)  Clip from Death of a Salesman Watch 34:50 min -  https://www.youtube.com/watch?v=RMqiCtq5VLs</vt:lpstr>
      <vt:lpstr>อวสานเซลส์แมน  Production in Thailand (2513 (1970), 2514 (1971)) Directed by Gary Kargin Produced by Mattani Ruttanin, Liberal Arts Faculty, Thammasat University Performed at หอประชุมศรีบูรพา </vt:lpstr>
      <vt:lpstr>Willy Loman desperately wants to believe that he has succeeded, that he is “well liked” as a great salesman, a fine father, and a devoted husband. That he has not really attracted the admiration and popularity at which he has aimed is evident, however, in the weariness that belabors him from the beginning of the play. Nearing retirement he suffers a drastic decrease in sales work, a dissatisfying marriage, and a turbulent relationship with his sons which inexorably leads to his suicide with the justification that the insurance will finally provide for his family.  </vt:lpstr>
      <vt:lpstr>Trailer from Les Misérables   https://www.youtube.com/watch?v=IuEFm84s4oI</vt:lpstr>
      <vt:lpstr>Theatre for Social Change: How does theatre affect us ?</vt:lpstr>
      <vt:lpstr>Theatre of the Oppressed (TO):  theatrical forms the Brazilian theatre practitioner Augusto Boal established in the 1970s, e.g. Forum Theatre, Image Theatre. Boal's ideas aimed to wake up the passive spectator, inviting members of the audience on to the stage to act out their real-life problems, turning them into what he called "spect-actors", and empowering them to find strategies for personal and social change.</vt:lpstr>
      <vt:lpstr>PowerPoint Presentation</vt:lpstr>
      <vt:lpstr>Contemporary Theatre in Thailand</vt:lpstr>
      <vt:lpstr>PowerPoint Presentation</vt:lpstr>
      <vt:lpstr>Theatre recommendation 2018: Not on Exam https://thematter.co/rave/10-drama-in-jan-feb-2018/44058  November – December of each year:  Bangkok Theatre Festival  Performative Art Festival  International Butoh Festival  </vt:lpstr>
      <vt:lpstr>Theatre Production Process: (Not on Exam)  Choosing a play, Pre-Production Planning, Production Meetings, Production Rehearsals, Technical Production in Progress, Technical Rehearsal, Dress Rehearsal, Production Opens </vt:lpstr>
      <vt:lpstr>Useful slides to learn more about Acting:  https://www.slideshare.net/garrets/chapter-7-25540270 </vt:lpstr>
      <vt:lpstr>PowerPoint Presentation</vt:lpstr>
      <vt:lpstr>Behind the scene with Les Misérables  https://www.youtube.com/watch?v=So2LbUDXTuc</vt:lpstr>
      <vt:lpstr>Activities:</vt:lpstr>
      <vt:lpstr>Our Last day of TU 116 Class   </vt:lpstr>
      <vt:lpstr>PowerPoint Presentation</vt:lpstr>
      <vt:lpstr>PowerPoint Presentation</vt:lpstr>
      <vt:lpstr> That was so much fun ! Thank you, everyone.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Parichat Jung</dc:creator>
  <cp:lastModifiedBy>Parichat Jungwiwattana</cp:lastModifiedBy>
  <cp:revision>144</cp:revision>
  <cp:lastPrinted>2019-10-06T15:21:00Z</cp:lastPrinted>
  <dcterms:created xsi:type="dcterms:W3CDTF">2018-11-04T16:37:27Z</dcterms:created>
  <dcterms:modified xsi:type="dcterms:W3CDTF">2019-11-18T03:37:21Z</dcterms:modified>
</cp:coreProperties>
</file>