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40"/>
  </p:notesMasterIdLst>
  <p:sldIdLst>
    <p:sldId id="256" r:id="rId2"/>
    <p:sldId id="260" r:id="rId3"/>
    <p:sldId id="261" r:id="rId4"/>
    <p:sldId id="274" r:id="rId5"/>
    <p:sldId id="262" r:id="rId6"/>
    <p:sldId id="263" r:id="rId7"/>
    <p:sldId id="259" r:id="rId8"/>
    <p:sldId id="257" r:id="rId9"/>
    <p:sldId id="258" r:id="rId10"/>
    <p:sldId id="265" r:id="rId11"/>
    <p:sldId id="264" r:id="rId12"/>
    <p:sldId id="266" r:id="rId13"/>
    <p:sldId id="267" r:id="rId14"/>
    <p:sldId id="268" r:id="rId15"/>
    <p:sldId id="287" r:id="rId16"/>
    <p:sldId id="269" r:id="rId17"/>
    <p:sldId id="270" r:id="rId18"/>
    <p:sldId id="271" r:id="rId19"/>
    <p:sldId id="272" r:id="rId20"/>
    <p:sldId id="273" r:id="rId21"/>
    <p:sldId id="275" r:id="rId22"/>
    <p:sldId id="276" r:id="rId23"/>
    <p:sldId id="277" r:id="rId24"/>
    <p:sldId id="278" r:id="rId25"/>
    <p:sldId id="279" r:id="rId26"/>
    <p:sldId id="280" r:id="rId27"/>
    <p:sldId id="294" r:id="rId28"/>
    <p:sldId id="282" r:id="rId29"/>
    <p:sldId id="281" r:id="rId30"/>
    <p:sldId id="283" r:id="rId31"/>
    <p:sldId id="284" r:id="rId32"/>
    <p:sldId id="285" r:id="rId33"/>
    <p:sldId id="286" r:id="rId34"/>
    <p:sldId id="290" r:id="rId35"/>
    <p:sldId id="289" r:id="rId36"/>
    <p:sldId id="291" r:id="rId37"/>
    <p:sldId id="292" r:id="rId38"/>
    <p:sldId id="293" r:id="rId39"/>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BFC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9917" autoAdjust="0"/>
  </p:normalViewPr>
  <p:slideViewPr>
    <p:cSldViewPr>
      <p:cViewPr varScale="1">
        <p:scale>
          <a:sx n="66" d="100"/>
          <a:sy n="66" d="100"/>
        </p:scale>
        <p:origin x="-1200" y="-10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A4DEBCC-C239-48BD-ABF6-11316355CCAA}" type="datetimeFigureOut">
              <a:rPr lang="en-US" smtClean="0"/>
              <a:t>12/7/2011</a:t>
            </a:fld>
            <a:endParaRPr lang="en-US" dirty="0"/>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EA29EEE-A5F8-444A-A84D-2D36C7D9E03E}" type="slidenum">
              <a:rPr lang="en-US" smtClean="0"/>
              <a:t>‹#›</a:t>
            </a:fld>
            <a:endParaRPr lang="en-US" dirty="0"/>
          </a:p>
        </p:txBody>
      </p:sp>
    </p:spTree>
    <p:extLst>
      <p:ext uri="{BB962C8B-B14F-4D97-AF65-F5344CB8AC3E}">
        <p14:creationId xmlns:p14="http://schemas.microsoft.com/office/powerpoint/2010/main" val="24582270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www.ifrs.org/Use+around+the+world/Use+around+the+world.htm"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www.basicaccountinghelp.com/accounting_journal_entries.html" TargetMode="External"/><Relationship Id="rId2" Type="http://schemas.openxmlformats.org/officeDocument/2006/relationships/slide" Target="../slides/slide11.xml"/><Relationship Id="rId1" Type="http://schemas.openxmlformats.org/officeDocument/2006/relationships/notesMaster" Target="../notesMasters/notesMaster1.xml"/><Relationship Id="rId4" Type="http://schemas.openxmlformats.org/officeDocument/2006/relationships/hyperlink" Target="http://www.bookkeeping-financial-accounting-resources.com/sample-general-ledger-journal-entry.html"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eaLnBrk="1" hangingPunct="1">
              <a:spcBef>
                <a:spcPct val="20000"/>
              </a:spcBef>
              <a:spcAft>
                <a:spcPts val="600"/>
              </a:spcAft>
            </a:pPr>
            <a:r>
              <a:rPr lang="en-US" sz="1200" b="1" dirty="0" smtClean="0">
                <a:latin typeface="Times" pitchFamily="1" charset="0"/>
              </a:rPr>
              <a:t>Open book management </a:t>
            </a:r>
            <a:r>
              <a:rPr lang="en-US" sz="1200" dirty="0" smtClean="0">
                <a:latin typeface="Times" pitchFamily="1" charset="0"/>
              </a:rPr>
              <a:t>Sharing sensitive financial information with employees and teaching them how to understand and use financial statements. </a:t>
            </a:r>
          </a:p>
          <a:p>
            <a:pPr marL="342900" indent="-342900" eaLnBrk="1" hangingPunct="1">
              <a:spcBef>
                <a:spcPct val="20000"/>
              </a:spcBef>
              <a:spcAft>
                <a:spcPts val="600"/>
              </a:spcAft>
            </a:pPr>
            <a:r>
              <a:rPr lang="en-US" sz="1200" dirty="0" smtClean="0">
                <a:latin typeface="Times" pitchFamily="1" charset="0"/>
              </a:rPr>
              <a:t>	• Viewing financial information may help them better understand how their work contributes to the company’s success.</a:t>
            </a:r>
          </a:p>
          <a:p>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3</a:t>
            </a:fld>
            <a:endParaRPr lang="en-US" dirty="0"/>
          </a:p>
        </p:txBody>
      </p:sp>
    </p:spTree>
    <p:extLst>
      <p:ext uri="{BB962C8B-B14F-4D97-AF65-F5344CB8AC3E}">
        <p14:creationId xmlns:p14="http://schemas.microsoft.com/office/powerpoint/2010/main" val="17217320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http://www.ifrs.org/Use+around+the+world/Use+around+the+world.htm</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8</a:t>
            </a:fld>
            <a:endParaRPr lang="en-US" dirty="0"/>
          </a:p>
        </p:txBody>
      </p:sp>
    </p:spTree>
    <p:extLst>
      <p:ext uri="{BB962C8B-B14F-4D97-AF65-F5344CB8AC3E}">
        <p14:creationId xmlns:p14="http://schemas.microsoft.com/office/powerpoint/2010/main" val="35020669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smtClean="0"/>
              <a:t>Journal</a:t>
            </a:r>
            <a:r>
              <a:rPr lang="de-DE" baseline="0" dirty="0" smtClean="0"/>
              <a:t> – a time-ordered list of account transaction</a:t>
            </a:r>
          </a:p>
          <a:p>
            <a:r>
              <a:rPr lang="de-DE" baseline="0" dirty="0" smtClean="0"/>
              <a:t>Ledger – a book or computer file with seperate sections for each account</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9</a:t>
            </a:fld>
            <a:endParaRPr lang="en-US" dirty="0"/>
          </a:p>
        </p:txBody>
      </p:sp>
    </p:spTree>
    <p:extLst>
      <p:ext uri="{BB962C8B-B14F-4D97-AF65-F5344CB8AC3E}">
        <p14:creationId xmlns:p14="http://schemas.microsoft.com/office/powerpoint/2010/main" val="32836637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smtClean="0"/>
              <a:t>Find example: Buchungssätze</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10</a:t>
            </a:fld>
            <a:endParaRPr lang="en-US" dirty="0"/>
          </a:p>
        </p:txBody>
      </p:sp>
    </p:spTree>
    <p:extLst>
      <p:ext uri="{BB962C8B-B14F-4D97-AF65-F5344CB8AC3E}">
        <p14:creationId xmlns:p14="http://schemas.microsoft.com/office/powerpoint/2010/main" val="40693907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http://www.basicaccountinghelp.com/accounting_journal_entries.html</a:t>
            </a:r>
            <a:endParaRPr lang="th-TH" dirty="0" smtClean="0"/>
          </a:p>
          <a:p>
            <a:r>
              <a:rPr lang="en-GB" smtClean="0">
                <a:hlinkClick r:id="rId4"/>
              </a:rPr>
              <a:t>http://www.bookkeeping-financial-accounting-resources.com/sample-general-ledger-journal-entry.html</a:t>
            </a:r>
            <a:endParaRPr lang="en-GB"/>
          </a:p>
        </p:txBody>
      </p:sp>
      <p:sp>
        <p:nvSpPr>
          <p:cNvPr id="4" name="Slide Number Placeholder 3"/>
          <p:cNvSpPr>
            <a:spLocks noGrp="1"/>
          </p:cNvSpPr>
          <p:nvPr>
            <p:ph type="sldNum" sz="quarter" idx="10"/>
          </p:nvPr>
        </p:nvSpPr>
        <p:spPr/>
        <p:txBody>
          <a:bodyPr/>
          <a:lstStyle/>
          <a:p>
            <a:fld id="{4EA29EEE-A5F8-444A-A84D-2D36C7D9E03E}" type="slidenum">
              <a:rPr lang="en-US" smtClean="0"/>
              <a:t>11</a:t>
            </a:fld>
            <a:endParaRPr lang="en-US" dirty="0"/>
          </a:p>
        </p:txBody>
      </p:sp>
    </p:spTree>
    <p:extLst>
      <p:ext uri="{BB962C8B-B14F-4D97-AF65-F5344CB8AC3E}">
        <p14:creationId xmlns:p14="http://schemas.microsoft.com/office/powerpoint/2010/main" val="29787632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smtClean="0"/>
              <a:t>Where</a:t>
            </a:r>
            <a:r>
              <a:rPr lang="de-DE" baseline="0" dirty="0" smtClean="0"/>
              <a:t> the cash is used and where it‘s from</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22</a:t>
            </a:fld>
            <a:endParaRPr lang="en-US" dirty="0"/>
          </a:p>
        </p:txBody>
      </p:sp>
    </p:spTree>
    <p:extLst>
      <p:ext uri="{BB962C8B-B14F-4D97-AF65-F5344CB8AC3E}">
        <p14:creationId xmlns:p14="http://schemas.microsoft.com/office/powerpoint/2010/main" val="11048134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smtClean="0"/>
              <a:t>Profit</a:t>
            </a:r>
            <a:r>
              <a:rPr lang="de-DE" baseline="0" dirty="0" smtClean="0"/>
              <a:t> margin (gross, net)</a:t>
            </a:r>
          </a:p>
          <a:p>
            <a:r>
              <a:rPr lang="de-DE" baseline="0" dirty="0" smtClean="0"/>
              <a:t>Earning per share</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31</a:t>
            </a:fld>
            <a:endParaRPr lang="en-US" dirty="0"/>
          </a:p>
        </p:txBody>
      </p:sp>
    </p:spTree>
    <p:extLst>
      <p:ext uri="{BB962C8B-B14F-4D97-AF65-F5344CB8AC3E}">
        <p14:creationId xmlns:p14="http://schemas.microsoft.com/office/powerpoint/2010/main" val="7757956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4EA29EEE-A5F8-444A-A84D-2D36C7D9E03E}" type="slidenum">
              <a:rPr lang="en-US" smtClean="0"/>
              <a:t>38</a:t>
            </a:fld>
            <a:endParaRPr lang="en-US" dirty="0"/>
          </a:p>
        </p:txBody>
      </p:sp>
    </p:spTree>
    <p:extLst>
      <p:ext uri="{BB962C8B-B14F-4D97-AF65-F5344CB8AC3E}">
        <p14:creationId xmlns:p14="http://schemas.microsoft.com/office/powerpoint/2010/main" val="11873827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Ref idx="1001">
        <a:schemeClr val="bg2"/>
      </p:bgRef>
    </p:bg>
    <p:spTree>
      <p:nvGrpSpPr>
        <p:cNvPr id="1" name=""/>
        <p:cNvGrpSpPr/>
        <p:nvPr/>
      </p:nvGrpSpPr>
      <p:grpSpPr>
        <a:xfrm>
          <a:off x="0" y="0"/>
          <a:ext cx="0" cy="0"/>
          <a:chOff x="0" y="0"/>
          <a:chExt cx="0" cy="0"/>
        </a:xfrm>
      </p:grpSpPr>
      <p:sp>
        <p:nvSpPr>
          <p:cNvPr id="7" name="Rechtec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htec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Rechtec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kumimoji="0" lang="de-DE" smtClean="0"/>
              <a:t>Titelmasterformat durch Klicken bearbeiten</a:t>
            </a:r>
            <a:endParaRPr kumimoji="0" lang="en-US"/>
          </a:p>
        </p:txBody>
      </p:sp>
      <p:sp>
        <p:nvSpPr>
          <p:cNvPr id="9" name="Unt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smtClean="0"/>
              <a:t>Formatvorlage des Untertitelmasters durch Klicken bearbeiten</a:t>
            </a:r>
            <a:endParaRPr kumimoji="0" lang="en-US"/>
          </a:p>
        </p:txBody>
      </p:sp>
      <p:sp>
        <p:nvSpPr>
          <p:cNvPr id="28" name="Datumsplatzhalt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AB4C4C41-19A3-46CB-9A00-539087127590}" type="datetime1">
              <a:rPr lang="en-US" smtClean="0"/>
              <a:t>12/7/2011</a:t>
            </a:fld>
            <a:endParaRPr lang="en-US" dirty="0"/>
          </a:p>
        </p:txBody>
      </p:sp>
      <p:sp>
        <p:nvSpPr>
          <p:cNvPr id="17" name="Fußzeilenplatzhalt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dirty="0"/>
          </a:p>
        </p:txBody>
      </p:sp>
      <p:sp>
        <p:nvSpPr>
          <p:cNvPr id="29" name="Foliennummernplatzhalt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20D98189-6F2D-40B6-AD96-EC92D0A170CD}" type="slidenum">
              <a:rPr lang="en-US" smtClean="0"/>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612648" y="228600"/>
            <a:ext cx="8153400" cy="990600"/>
          </a:xfrm>
        </p:spPr>
        <p:txBody>
          <a:bodyPr/>
          <a:lstStyle/>
          <a:p>
            <a:r>
              <a:rPr kumimoji="0" lang="de-DE" smtClean="0"/>
              <a:t>Titelmasterformat durch Klicken bearbeiten</a:t>
            </a:r>
            <a:endParaRPr kumimoji="0" lang="en-US"/>
          </a:p>
        </p:txBody>
      </p:sp>
      <p:sp>
        <p:nvSpPr>
          <p:cNvPr id="4" name="Datumsplatzhalter 3"/>
          <p:cNvSpPr>
            <a:spLocks noGrp="1"/>
          </p:cNvSpPr>
          <p:nvPr>
            <p:ph type="dt" sz="half" idx="10"/>
          </p:nvPr>
        </p:nvSpPr>
        <p:spPr/>
        <p:txBody>
          <a:bodyPr/>
          <a:lstStyle/>
          <a:p>
            <a:fld id="{A5A27463-FF6C-4863-A67E-39900212CB2F}" type="datetime1">
              <a:rPr lang="en-US" smtClean="0"/>
              <a:t>12/7/2011</a:t>
            </a:fld>
            <a:endParaRPr lang="en-US" dirty="0"/>
          </a:p>
        </p:txBody>
      </p:sp>
      <p:sp>
        <p:nvSpPr>
          <p:cNvPr id="5" name="Fußzeilenplatzhalter 4"/>
          <p:cNvSpPr>
            <a:spLocks noGrp="1"/>
          </p:cNvSpPr>
          <p:nvPr>
            <p:ph type="ftr" sz="quarter" idx="11"/>
          </p:nvPr>
        </p:nvSpPr>
        <p:spPr/>
        <p:txBody>
          <a:bodyPr/>
          <a:lstStyle/>
          <a:p>
            <a:endParaRPr lang="en-US" dirty="0"/>
          </a:p>
        </p:txBody>
      </p:sp>
      <p:sp>
        <p:nvSpPr>
          <p:cNvPr id="6" name="Foliennummernplatzhalter 5"/>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t>‹#›</a:t>
            </a:fld>
            <a:endParaRPr lang="en-US" dirty="0"/>
          </a:p>
        </p:txBody>
      </p:sp>
      <p:sp>
        <p:nvSpPr>
          <p:cNvPr id="8" name="Inhaltsplatzhalter 7"/>
          <p:cNvSpPr>
            <a:spLocks noGrp="1"/>
          </p:cNvSpPr>
          <p:nvPr>
            <p:ph sz="quarter" idx="1"/>
          </p:nvPr>
        </p:nvSpPr>
        <p:spPr>
          <a:xfrm>
            <a:off x="612648" y="1600200"/>
            <a:ext cx="8153400" cy="44958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bg>
      <p:bgRef idx="1003">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smtClean="0"/>
              <a:t>Textmasterformate durch Klicken bearbeiten</a:t>
            </a:r>
          </a:p>
        </p:txBody>
      </p:sp>
      <p:sp>
        <p:nvSpPr>
          <p:cNvPr id="7" name="Rechtec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htec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Rechtec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de-DE" smtClean="0"/>
              <a:t>Titelmasterformat durch Klicken bearbeiten</a:t>
            </a:r>
            <a:endParaRPr kumimoji="0" lang="en-US"/>
          </a:p>
        </p:txBody>
      </p:sp>
      <p:sp>
        <p:nvSpPr>
          <p:cNvPr id="12" name="Datumsplatzhalter 11"/>
          <p:cNvSpPr>
            <a:spLocks noGrp="1"/>
          </p:cNvSpPr>
          <p:nvPr>
            <p:ph type="dt" sz="half" idx="10"/>
          </p:nvPr>
        </p:nvSpPr>
        <p:spPr/>
        <p:txBody>
          <a:bodyPr/>
          <a:lstStyle/>
          <a:p>
            <a:fld id="{D896A2D2-A204-42E5-80F3-28BE6334C3BE}" type="datetime1">
              <a:rPr lang="en-US" smtClean="0"/>
              <a:t>12/7/2011</a:t>
            </a:fld>
            <a:endParaRPr lang="en-US" dirty="0"/>
          </a:p>
        </p:txBody>
      </p:sp>
      <p:sp>
        <p:nvSpPr>
          <p:cNvPr id="13" name="Foliennummernplatzhalt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20D98189-6F2D-40B6-AD96-EC92D0A170CD}" type="slidenum">
              <a:rPr lang="en-US" smtClean="0"/>
              <a:t>‹#›</a:t>
            </a:fld>
            <a:endParaRPr lang="en-US" dirty="0"/>
          </a:p>
        </p:txBody>
      </p:sp>
      <p:sp>
        <p:nvSpPr>
          <p:cNvPr id="14" name="Fußzeilenplatzhalter 13"/>
          <p:cNvSpPr>
            <a:spLocks noGrp="1"/>
          </p:cNvSpPr>
          <p:nvPr>
            <p:ph type="ftr" sz="quarter" idx="12"/>
          </p:nvPr>
        </p:nvSpPr>
        <p:spPr/>
        <p:txBody>
          <a:bodyPr/>
          <a:lstStyle/>
          <a:p>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9" name="Inhaltsplatzhalter 8"/>
          <p:cNvSpPr>
            <a:spLocks noGrp="1"/>
          </p:cNvSpPr>
          <p:nvPr>
            <p:ph sz="quarter" idx="1"/>
          </p:nvPr>
        </p:nvSpPr>
        <p:spPr>
          <a:xfrm>
            <a:off x="609600"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1" name="Inhaltsplatzhalter 10"/>
          <p:cNvSpPr>
            <a:spLocks noGrp="1"/>
          </p:cNvSpPr>
          <p:nvPr>
            <p:ph sz="quarter" idx="2"/>
          </p:nvPr>
        </p:nvSpPr>
        <p:spPr>
          <a:xfrm>
            <a:off x="4844901"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8" name="Datumsplatzhalter 7"/>
          <p:cNvSpPr>
            <a:spLocks noGrp="1"/>
          </p:cNvSpPr>
          <p:nvPr>
            <p:ph type="dt" sz="half" idx="15"/>
          </p:nvPr>
        </p:nvSpPr>
        <p:spPr/>
        <p:txBody>
          <a:bodyPr rtlCol="0"/>
          <a:lstStyle/>
          <a:p>
            <a:fld id="{FD70C28B-9C08-462C-807F-80DF8D90F709}" type="datetime1">
              <a:rPr lang="en-US" smtClean="0"/>
              <a:t>12/7/2011</a:t>
            </a:fld>
            <a:endParaRPr lang="en-US" dirty="0"/>
          </a:p>
        </p:txBody>
      </p:sp>
      <p:sp>
        <p:nvSpPr>
          <p:cNvPr id="10" name="Foliennummernplatzhalter 9"/>
          <p:cNvSpPr>
            <a:spLocks noGrp="1"/>
          </p:cNvSpPr>
          <p:nvPr>
            <p:ph type="sldNum" sz="quarter" idx="16"/>
          </p:nvPr>
        </p:nvSpPr>
        <p:spPr/>
        <p:txBody>
          <a:bodyPr rtlCol="0"/>
          <a:lstStyle/>
          <a:p>
            <a:fld id="{20D98189-6F2D-40B6-AD96-EC92D0A170CD}" type="slidenum">
              <a:rPr lang="en-US" smtClean="0"/>
              <a:t>‹#›</a:t>
            </a:fld>
            <a:endParaRPr lang="en-US" dirty="0"/>
          </a:p>
        </p:txBody>
      </p:sp>
      <p:sp>
        <p:nvSpPr>
          <p:cNvPr id="12" name="Fußzeilenplatzhalter 11"/>
          <p:cNvSpPr>
            <a:spLocks noGrp="1"/>
          </p:cNvSpPr>
          <p:nvPr>
            <p:ph type="ftr" sz="quarter" idx="17"/>
          </p:nvPr>
        </p:nvSpPr>
        <p:spPr/>
        <p:txBody>
          <a:bodyPr rtlCol="0"/>
          <a:lstStyle/>
          <a:p>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533400" y="273050"/>
            <a:ext cx="8153400" cy="869950"/>
          </a:xfrm>
        </p:spPr>
        <p:txBody>
          <a:bodyPr anchor="ctr"/>
          <a:lstStyle>
            <a:lvl1pPr>
              <a:defRPr/>
            </a:lvl1pPr>
          </a:lstStyle>
          <a:p>
            <a:r>
              <a:rPr kumimoji="0" lang="de-DE" smtClean="0"/>
              <a:t>Titelmasterformat durch Klicken bearbeiten</a:t>
            </a:r>
            <a:endParaRPr kumimoji="0" lang="en-US"/>
          </a:p>
        </p:txBody>
      </p:sp>
      <p:sp>
        <p:nvSpPr>
          <p:cNvPr id="11" name="Inhaltsplatzhalter 10"/>
          <p:cNvSpPr>
            <a:spLocks noGrp="1"/>
          </p:cNvSpPr>
          <p:nvPr>
            <p:ph sz="quarter" idx="2"/>
          </p:nvPr>
        </p:nvSpPr>
        <p:spPr>
          <a:xfrm>
            <a:off x="609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3" name="Inhaltsplatzhalter 12"/>
          <p:cNvSpPr>
            <a:spLocks noGrp="1"/>
          </p:cNvSpPr>
          <p:nvPr>
            <p:ph sz="quarter" idx="4"/>
          </p:nvPr>
        </p:nvSpPr>
        <p:spPr>
          <a:xfrm>
            <a:off x="4800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0" name="Datumsplatzhalter 9"/>
          <p:cNvSpPr>
            <a:spLocks noGrp="1"/>
          </p:cNvSpPr>
          <p:nvPr>
            <p:ph type="dt" sz="half" idx="15"/>
          </p:nvPr>
        </p:nvSpPr>
        <p:spPr/>
        <p:txBody>
          <a:bodyPr rtlCol="0"/>
          <a:lstStyle/>
          <a:p>
            <a:fld id="{A73BBCEA-20C2-447F-9806-0F34DBE0B193}" type="datetime1">
              <a:rPr lang="en-US" smtClean="0"/>
              <a:t>12/7/2011</a:t>
            </a:fld>
            <a:endParaRPr lang="en-US" dirty="0"/>
          </a:p>
        </p:txBody>
      </p:sp>
      <p:sp>
        <p:nvSpPr>
          <p:cNvPr id="12" name="Foliennummernplatzhalter 11"/>
          <p:cNvSpPr>
            <a:spLocks noGrp="1"/>
          </p:cNvSpPr>
          <p:nvPr>
            <p:ph type="sldNum" sz="quarter" idx="16"/>
          </p:nvPr>
        </p:nvSpPr>
        <p:spPr/>
        <p:txBody>
          <a:bodyPr rtlCol="0"/>
          <a:lstStyle/>
          <a:p>
            <a:fld id="{20D98189-6F2D-40B6-AD96-EC92D0A170CD}" type="slidenum">
              <a:rPr lang="en-US" smtClean="0"/>
              <a:t>‹#›</a:t>
            </a:fld>
            <a:endParaRPr lang="en-US" dirty="0"/>
          </a:p>
        </p:txBody>
      </p:sp>
      <p:sp>
        <p:nvSpPr>
          <p:cNvPr id="14" name="Fußzeilenplatzhalter 13"/>
          <p:cNvSpPr>
            <a:spLocks noGrp="1"/>
          </p:cNvSpPr>
          <p:nvPr>
            <p:ph type="ftr" sz="quarter" idx="17"/>
          </p:nvPr>
        </p:nvSpPr>
        <p:spPr/>
        <p:txBody>
          <a:bodyPr rtlCol="0"/>
          <a:lstStyle/>
          <a:p>
            <a:endParaRPr lang="en-US" dirty="0"/>
          </a:p>
        </p:txBody>
      </p:sp>
      <p:sp>
        <p:nvSpPr>
          <p:cNvPr id="16" name="Textplatzhalt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
        <p:nvSpPr>
          <p:cNvPr id="15" name="Textplatzhalt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Datumsplatzhalter 2"/>
          <p:cNvSpPr>
            <a:spLocks noGrp="1"/>
          </p:cNvSpPr>
          <p:nvPr>
            <p:ph type="dt" sz="half" idx="10"/>
          </p:nvPr>
        </p:nvSpPr>
        <p:spPr/>
        <p:txBody>
          <a:bodyPr/>
          <a:lstStyle/>
          <a:p>
            <a:fld id="{38A85527-DB96-4C27-97D5-D3F4006D6EDE}" type="datetime1">
              <a:rPr lang="en-US" smtClean="0"/>
              <a:t>12/7/2011</a:t>
            </a:fld>
            <a:endParaRPr lang="en-US" dirty="0"/>
          </a:p>
        </p:txBody>
      </p:sp>
      <p:sp>
        <p:nvSpPr>
          <p:cNvPr id="4" name="Fußzeilenplatzhalter 3"/>
          <p:cNvSpPr>
            <a:spLocks noGrp="1"/>
          </p:cNvSpPr>
          <p:nvPr>
            <p:ph type="ftr" sz="quarter" idx="11"/>
          </p:nvPr>
        </p:nvSpPr>
        <p:spPr/>
        <p:txBody>
          <a:bodyPr/>
          <a:lstStyle/>
          <a:p>
            <a:endParaRPr lang="en-US" dirty="0"/>
          </a:p>
        </p:txBody>
      </p:sp>
      <p:sp>
        <p:nvSpPr>
          <p:cNvPr id="5" name="Foliennummernplatzhalter 4"/>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B5FD3851-FA2A-4195-930C-649A370D1A1F}" type="datetime1">
              <a:rPr lang="en-US" smtClean="0"/>
              <a:t>12/7/2011</a:t>
            </a:fld>
            <a:endParaRPr lang="en-US" dirty="0"/>
          </a:p>
        </p:txBody>
      </p:sp>
      <p:sp>
        <p:nvSpPr>
          <p:cNvPr id="3" name="Fußzeilenplatzhalter 2"/>
          <p:cNvSpPr>
            <a:spLocks noGrp="1"/>
          </p:cNvSpPr>
          <p:nvPr>
            <p:ph type="ftr" sz="quarter" idx="11"/>
          </p:nvPr>
        </p:nvSpPr>
        <p:spPr/>
        <p:txBody>
          <a:bodyPr/>
          <a:lstStyle/>
          <a:p>
            <a:endParaRPr lang="en-US" dirty="0"/>
          </a:p>
        </p:txBody>
      </p:sp>
      <p:sp>
        <p:nvSpPr>
          <p:cNvPr id="4" name="Foliennummernplatzhalter 3"/>
          <p:cNvSpPr>
            <a:spLocks noGrp="1"/>
          </p:cNvSpPr>
          <p:nvPr>
            <p:ph type="sldNum" sz="quarter" idx="12"/>
          </p:nvPr>
        </p:nvSpPr>
        <p:spPr>
          <a:xfrm>
            <a:off x="0" y="6248400"/>
            <a:ext cx="533400" cy="381000"/>
          </a:xfrm>
        </p:spPr>
        <p:txBody>
          <a:bodyPr/>
          <a:lstStyle>
            <a:lvl1pPr>
              <a:defRPr>
                <a:solidFill>
                  <a:schemeClr val="tx2"/>
                </a:solidFill>
              </a:defRPr>
            </a:lvl1pPr>
          </a:lstStyle>
          <a:p>
            <a:fld id="{20D98189-6F2D-40B6-AD96-EC92D0A170CD}"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0" y="273050"/>
            <a:ext cx="8077200" cy="869950"/>
          </a:xfrm>
        </p:spPr>
        <p:txBody>
          <a:bodyPr anchor="ctr"/>
          <a:lstStyle>
            <a:lvl1pPr algn="l">
              <a:buNone/>
              <a:defRPr sz="4400" b="0"/>
            </a:lvl1pPr>
          </a:lstStyle>
          <a:p>
            <a:r>
              <a:rPr kumimoji="0" lang="de-DE" smtClean="0"/>
              <a:t>Titelmasterformat durch Klicken bearbeiten</a:t>
            </a:r>
            <a:endParaRPr kumimoji="0" lang="en-US"/>
          </a:p>
        </p:txBody>
      </p:sp>
      <p:sp>
        <p:nvSpPr>
          <p:cNvPr id="5" name="Datumsplatzhalter 4"/>
          <p:cNvSpPr>
            <a:spLocks noGrp="1"/>
          </p:cNvSpPr>
          <p:nvPr>
            <p:ph type="dt" sz="half" idx="10"/>
          </p:nvPr>
        </p:nvSpPr>
        <p:spPr/>
        <p:txBody>
          <a:bodyPr/>
          <a:lstStyle/>
          <a:p>
            <a:fld id="{5DFAA700-44D2-4288-8DDF-61362AC99274}" type="datetime1">
              <a:rPr lang="en-US" smtClean="0"/>
              <a:t>12/7/2011</a:t>
            </a:fld>
            <a:endParaRPr lang="en-US" dirty="0"/>
          </a:p>
        </p:txBody>
      </p:sp>
      <p:sp>
        <p:nvSpPr>
          <p:cNvPr id="6" name="Fußzeilenplatzhalter 5"/>
          <p:cNvSpPr>
            <a:spLocks noGrp="1"/>
          </p:cNvSpPr>
          <p:nvPr>
            <p:ph type="ftr" sz="quarter" idx="11"/>
          </p:nvPr>
        </p:nvSpPr>
        <p:spPr/>
        <p:txBody>
          <a:bodyPr/>
          <a:lstStyle/>
          <a:p>
            <a:endParaRPr lang="en-US" dirty="0"/>
          </a:p>
        </p:txBody>
      </p:sp>
      <p:sp>
        <p:nvSpPr>
          <p:cNvPr id="7" name="Foliennummernplatzhalter 6"/>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t>‹#›</a:t>
            </a:fld>
            <a:endParaRPr lang="en-US" dirty="0"/>
          </a:p>
        </p:txBody>
      </p:sp>
      <p:sp>
        <p:nvSpPr>
          <p:cNvPr id="3" name="Textplatzhalt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de-DE" smtClean="0"/>
              <a:t>Textmasterformate durch Klicken bearbeiten</a:t>
            </a:r>
          </a:p>
        </p:txBody>
      </p:sp>
      <p:sp>
        <p:nvSpPr>
          <p:cNvPr id="9" name="Inhaltsplatzhalter 8"/>
          <p:cNvSpPr>
            <a:spLocks noGrp="1"/>
          </p:cNvSpPr>
          <p:nvPr>
            <p:ph sz="quarter" idx="1"/>
          </p:nvPr>
        </p:nvSpPr>
        <p:spPr>
          <a:xfrm>
            <a:off x="2362200" y="1752600"/>
            <a:ext cx="6400800" cy="44196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bg>
      <p:bgRef idx="1003">
        <a:schemeClr val="bg2"/>
      </p:bgRef>
    </p:bg>
    <p:spTree>
      <p:nvGrpSpPr>
        <p:cNvPr id="1" name=""/>
        <p:cNvGrpSpPr/>
        <p:nvPr/>
      </p:nvGrpSpPr>
      <p:grpSpPr>
        <a:xfrm>
          <a:off x="0" y="0"/>
          <a:ext cx="0" cy="0"/>
          <a:chOff x="0" y="0"/>
          <a:chExt cx="0" cy="0"/>
        </a:xfrm>
      </p:grpSpPr>
      <p:sp>
        <p:nvSpPr>
          <p:cNvPr id="4" name="Textplatzhalt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smtClean="0"/>
              <a:t>Textmasterformate durch Klicken bearbeiten</a:t>
            </a:r>
          </a:p>
        </p:txBody>
      </p:sp>
      <p:sp>
        <p:nvSpPr>
          <p:cNvPr id="8" name="Rechtec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Rechtec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htec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el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de-DE" smtClean="0"/>
              <a:t>Titelmasterformat durch Klicken bearbeiten</a:t>
            </a:r>
            <a:endParaRPr kumimoji="0" lang="en-US"/>
          </a:p>
        </p:txBody>
      </p:sp>
      <p:sp>
        <p:nvSpPr>
          <p:cNvPr id="11" name="Rechtec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Datumsplatzhalter 11"/>
          <p:cNvSpPr>
            <a:spLocks noGrp="1"/>
          </p:cNvSpPr>
          <p:nvPr>
            <p:ph type="dt" sz="half" idx="10"/>
          </p:nvPr>
        </p:nvSpPr>
        <p:spPr>
          <a:xfrm>
            <a:off x="6248400" y="6248400"/>
            <a:ext cx="2667000" cy="365125"/>
          </a:xfrm>
        </p:spPr>
        <p:txBody>
          <a:bodyPr rtlCol="0"/>
          <a:lstStyle/>
          <a:p>
            <a:fld id="{DED48819-F2E8-4898-B7CF-C430DC799EA4}" type="datetime1">
              <a:rPr lang="en-US" smtClean="0"/>
              <a:t>12/7/2011</a:t>
            </a:fld>
            <a:endParaRPr lang="en-US" dirty="0"/>
          </a:p>
        </p:txBody>
      </p:sp>
      <p:sp>
        <p:nvSpPr>
          <p:cNvPr id="13" name="Foliennummernplatzhalter 12"/>
          <p:cNvSpPr>
            <a:spLocks noGrp="1"/>
          </p:cNvSpPr>
          <p:nvPr>
            <p:ph type="sldNum" sz="quarter" idx="11"/>
          </p:nvPr>
        </p:nvSpPr>
        <p:spPr>
          <a:xfrm>
            <a:off x="0" y="4667249"/>
            <a:ext cx="1447800" cy="663578"/>
          </a:xfrm>
        </p:spPr>
        <p:txBody>
          <a:bodyPr rtlCol="0"/>
          <a:lstStyle>
            <a:lvl1pPr>
              <a:defRPr sz="2800"/>
            </a:lvl1pPr>
          </a:lstStyle>
          <a:p>
            <a:fld id="{20D98189-6F2D-40B6-AD96-EC92D0A170CD}" type="slidenum">
              <a:rPr lang="en-US" smtClean="0"/>
              <a:t>‹#›</a:t>
            </a:fld>
            <a:endParaRPr lang="en-US" dirty="0"/>
          </a:p>
        </p:txBody>
      </p:sp>
      <p:sp>
        <p:nvSpPr>
          <p:cNvPr id="14" name="Fußzeilenplatzhalter 13"/>
          <p:cNvSpPr>
            <a:spLocks noGrp="1"/>
          </p:cNvSpPr>
          <p:nvPr>
            <p:ph type="ftr" sz="quarter" idx="12"/>
          </p:nvPr>
        </p:nvSpPr>
        <p:spPr>
          <a:xfrm>
            <a:off x="1600200" y="6248206"/>
            <a:ext cx="4572000" cy="365125"/>
          </a:xfrm>
        </p:spPr>
        <p:txBody>
          <a:bodyPr rtlCol="0"/>
          <a:lstStyle/>
          <a:p>
            <a:endParaRPr lang="en-US" dirty="0"/>
          </a:p>
        </p:txBody>
      </p:sp>
      <p:sp>
        <p:nvSpPr>
          <p:cNvPr id="3" name="Bildplatzhalt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de-DE" smtClean="0"/>
              <a:t>Bild durch Klicken auf Symbol hinzufügen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p:txBody>
          <a:bodyPr/>
          <a:lstStyle/>
          <a:p>
            <a:fld id="{F1DD9DB5-905D-44B0-A21C-5A1B5CF6565C}" type="datetime1">
              <a:rPr lang="en-US" smtClean="0"/>
              <a:t>12/7/2011</a:t>
            </a:fld>
            <a:endParaRPr lang="en-US" dirty="0"/>
          </a:p>
        </p:txBody>
      </p:sp>
      <p:sp>
        <p:nvSpPr>
          <p:cNvPr id="5" name="Fußzeilenplatzhalter 4"/>
          <p:cNvSpPr>
            <a:spLocks noGrp="1"/>
          </p:cNvSpPr>
          <p:nvPr>
            <p:ph type="ftr" sz="quarter" idx="11"/>
          </p:nvPr>
        </p:nvSpPr>
        <p:spPr/>
        <p:txBody>
          <a:bodyPr/>
          <a:lstStyle/>
          <a:p>
            <a:endParaRPr lang="en-US" dirty="0"/>
          </a:p>
        </p:txBody>
      </p:sp>
      <p:sp>
        <p:nvSpPr>
          <p:cNvPr id="6" name="Foliennummernplatzhalter 5"/>
          <p:cNvSpPr>
            <a:spLocks noGrp="1"/>
          </p:cNvSpPr>
          <p:nvPr>
            <p:ph type="sldNum" sz="quarter" idx="12"/>
          </p:nvPr>
        </p:nvSpPr>
        <p:spPr/>
        <p:txBody>
          <a:bodyPr/>
          <a:lstStyle/>
          <a:p>
            <a:fld id="{20D98189-6F2D-40B6-AD96-EC92D0A170CD}"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kaler Titel und Text">
    <p:bg>
      <p:bgRef idx="1001">
        <a:schemeClr val="bg1"/>
      </p:bgRef>
    </p:bg>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53200" y="609600"/>
            <a:ext cx="2057400" cy="5516563"/>
          </a:xfrm>
        </p:spPr>
        <p:txBody>
          <a:bodyPr vert="eaVert"/>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a:xfrm>
            <a:off x="457200" y="609600"/>
            <a:ext cx="5562600" cy="5516564"/>
          </a:xfrm>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a:xfrm>
            <a:off x="6553200" y="6248402"/>
            <a:ext cx="2209800" cy="365125"/>
          </a:xfrm>
        </p:spPr>
        <p:txBody>
          <a:bodyPr/>
          <a:lstStyle/>
          <a:p>
            <a:fld id="{4F7506FA-A875-4B6C-A294-7C08F200CEE0}" type="datetime1">
              <a:rPr lang="en-US" smtClean="0"/>
              <a:t>12/7/2011</a:t>
            </a:fld>
            <a:endParaRPr lang="en-US" dirty="0"/>
          </a:p>
        </p:txBody>
      </p:sp>
      <p:sp>
        <p:nvSpPr>
          <p:cNvPr id="5" name="Fußzeilenplatzhalter 4"/>
          <p:cNvSpPr>
            <a:spLocks noGrp="1"/>
          </p:cNvSpPr>
          <p:nvPr>
            <p:ph type="ftr" sz="quarter" idx="11"/>
          </p:nvPr>
        </p:nvSpPr>
        <p:spPr>
          <a:xfrm>
            <a:off x="457201" y="6248207"/>
            <a:ext cx="5573483" cy="365125"/>
          </a:xfrm>
        </p:spPr>
        <p:txBody>
          <a:bodyPr/>
          <a:lstStyle/>
          <a:p>
            <a:endParaRPr lang="en-US" dirty="0"/>
          </a:p>
        </p:txBody>
      </p:sp>
      <p:sp>
        <p:nvSpPr>
          <p:cNvPr id="7" name="Rechteck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8" name="Rechteck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9" name="Rechteck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6" name="Foliennummernplatzhalter 5"/>
          <p:cNvSpPr>
            <a:spLocks noGrp="1"/>
          </p:cNvSpPr>
          <p:nvPr>
            <p:ph type="sldNum" sz="quarter" idx="12"/>
          </p:nvPr>
        </p:nvSpPr>
        <p:spPr>
          <a:xfrm rot="5400000">
            <a:off x="5989638" y="144462"/>
            <a:ext cx="533400" cy="244476"/>
          </a:xfrm>
        </p:spPr>
        <p:txBody>
          <a:bodyPr/>
          <a:lstStyle/>
          <a:p>
            <a:fld id="{20D98189-6F2D-40B6-AD96-EC92D0A170CD}" type="slidenum">
              <a:rPr lang="en-US" smtClean="0"/>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609600" y="228600"/>
            <a:ext cx="8153400" cy="990600"/>
          </a:xfrm>
          <a:prstGeom prst="rect">
            <a:avLst/>
          </a:prstGeom>
        </p:spPr>
        <p:txBody>
          <a:bodyPr vert="horz" anchor="ctr">
            <a:normAutofit/>
          </a:bodyPr>
          <a:lstStyle/>
          <a:p>
            <a:r>
              <a:rPr kumimoji="0" lang="de-DE" smtClean="0"/>
              <a:t>Titelmasterformat durch Klicken bearbeiten</a:t>
            </a:r>
            <a:endParaRPr kumimoji="0" lang="en-US"/>
          </a:p>
        </p:txBody>
      </p:sp>
      <p:sp>
        <p:nvSpPr>
          <p:cNvPr id="13" name="Textplatzhalt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de-DE" smtClean="0"/>
              <a:t>Textmasterformate durch Klicken bearbeiten</a:t>
            </a:r>
          </a:p>
          <a:p>
            <a:pPr lvl="1" eaLnBrk="1" latinLnBrk="0" hangingPunct="1"/>
            <a:r>
              <a:rPr kumimoji="0" lang="de-DE" smtClean="0"/>
              <a:t>Zweite Ebene</a:t>
            </a:r>
          </a:p>
          <a:p>
            <a:pPr lvl="2" eaLnBrk="1" latinLnBrk="0" hangingPunct="1"/>
            <a:r>
              <a:rPr kumimoji="0" lang="de-DE" smtClean="0"/>
              <a:t>Dritte Ebene</a:t>
            </a:r>
          </a:p>
          <a:p>
            <a:pPr lvl="3" eaLnBrk="1" latinLnBrk="0" hangingPunct="1"/>
            <a:r>
              <a:rPr kumimoji="0" lang="de-DE" smtClean="0"/>
              <a:t>Vierte Ebene</a:t>
            </a:r>
          </a:p>
          <a:p>
            <a:pPr lvl="4" eaLnBrk="1" latinLnBrk="0" hangingPunct="1"/>
            <a:r>
              <a:rPr kumimoji="0" lang="de-DE" smtClean="0"/>
              <a:t>Fünfte Ebene</a:t>
            </a:r>
            <a:endParaRPr kumimoji="0" lang="en-US"/>
          </a:p>
        </p:txBody>
      </p:sp>
      <p:sp>
        <p:nvSpPr>
          <p:cNvPr id="14" name="Datumsplatzhalt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7D7ADBA3-6665-47AF-B018-19531778DF87}" type="datetime1">
              <a:rPr lang="en-US" smtClean="0"/>
              <a:t>12/7/2011</a:t>
            </a:fld>
            <a:endParaRPr lang="en-US" dirty="0"/>
          </a:p>
        </p:txBody>
      </p:sp>
      <p:sp>
        <p:nvSpPr>
          <p:cNvPr id="3" name="Fußzeilenplatzhalt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dirty="0"/>
          </a:p>
        </p:txBody>
      </p:sp>
      <p:sp>
        <p:nvSpPr>
          <p:cNvPr id="7" name="Rechtec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htec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Rechtec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Foliennummernplatzhalt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20D98189-6F2D-40B6-AD96-EC92D0A170CD}"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2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p:cNvSpPr/>
          <p:nvPr/>
        </p:nvSpPr>
        <p:spPr>
          <a:xfrm>
            <a:off x="-13648" y="0"/>
            <a:ext cx="9144000" cy="5943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p:cNvSpPr>
            <a:spLocks noGrp="1"/>
          </p:cNvSpPr>
          <p:nvPr>
            <p:ph type="ctrTitle"/>
          </p:nvPr>
        </p:nvSpPr>
        <p:spPr/>
        <p:txBody>
          <a:bodyPr>
            <a:normAutofit fontScale="90000"/>
          </a:bodyPr>
          <a:lstStyle/>
          <a:p>
            <a:r>
              <a:rPr lang="en-US" sz="6000" b="1" dirty="0" smtClean="0">
                <a:solidFill>
                  <a:schemeClr val="bg1"/>
                </a:solidFill>
                <a:latin typeface="CordiaUPC" pitchFamily="34" charset="-34"/>
                <a:cs typeface="CordiaUPC" pitchFamily="34" charset="-34"/>
              </a:rPr>
              <a:t>BA 291 – </a:t>
            </a:r>
            <a:r>
              <a:rPr lang="de-DE" sz="6000" b="1" dirty="0" smtClean="0">
                <a:solidFill>
                  <a:schemeClr val="bg1"/>
                </a:solidFill>
                <a:latin typeface="CordiaUPC" pitchFamily="34" charset="-34"/>
                <a:cs typeface="CordiaUPC" pitchFamily="34" charset="-34"/>
              </a:rPr>
              <a:t>Accounting and financial statement</a:t>
            </a:r>
            <a:endParaRPr lang="en-US" sz="6000" b="1" dirty="0">
              <a:solidFill>
                <a:schemeClr val="bg1"/>
              </a:solidFill>
              <a:latin typeface="CordiaUPC" pitchFamily="34" charset="-34"/>
              <a:cs typeface="CordiaUPC" pitchFamily="34" charset="-34"/>
            </a:endParaRPr>
          </a:p>
        </p:txBody>
      </p:sp>
      <p:sp>
        <p:nvSpPr>
          <p:cNvPr id="3" name="Untertitel 2"/>
          <p:cNvSpPr>
            <a:spLocks noGrp="1"/>
          </p:cNvSpPr>
          <p:nvPr>
            <p:ph type="subTitle" idx="1"/>
          </p:nvPr>
        </p:nvSpPr>
        <p:spPr/>
        <p:txBody>
          <a:bodyPr/>
          <a:lstStyle/>
          <a:p>
            <a:endParaRPr lang="en-US" dirty="0">
              <a:latin typeface="CordiaUPC" pitchFamily="34" charset="-34"/>
              <a:cs typeface="CordiaUPC" pitchFamily="34" charset="-34"/>
            </a:endParaRPr>
          </a:p>
        </p:txBody>
      </p:sp>
      <p:pic>
        <p:nvPicPr>
          <p:cNvPr id="6" name="Grafik 5" descr="http://ww3.econ.tu.ac.th/images/news/901/BE_Logo.jpg"/>
          <p:cNvPicPr/>
          <p:nvPr/>
        </p:nvPicPr>
        <p:blipFill>
          <a:blip r:embed="rId2" cstate="print"/>
          <a:srcRect/>
          <a:stretch>
            <a:fillRect/>
          </a:stretch>
        </p:blipFill>
        <p:spPr bwMode="auto">
          <a:xfrm>
            <a:off x="304800" y="304800"/>
            <a:ext cx="1143000" cy="1447800"/>
          </a:xfrm>
          <a:prstGeom prst="rect">
            <a:avLst/>
          </a:prstGeom>
          <a:noFill/>
          <a:ln w="9525">
            <a:noFill/>
            <a:miter lim="800000"/>
            <a:headEnd/>
            <a:tailEnd/>
          </a:ln>
        </p:spPr>
      </p:pic>
      <p:sp>
        <p:nvSpPr>
          <p:cNvPr id="7" name="Rechteck 6"/>
          <p:cNvSpPr/>
          <p:nvPr/>
        </p:nvSpPr>
        <p:spPr>
          <a:xfrm>
            <a:off x="2362200" y="6019800"/>
            <a:ext cx="6781800" cy="731520"/>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dirty="0" smtClean="0"/>
              <a:t>By </a:t>
            </a:r>
            <a:r>
              <a:rPr lang="en-US" dirty="0" err="1" smtClean="0"/>
              <a:t>Aj</a:t>
            </a:r>
            <a:r>
              <a:rPr lang="en-US" dirty="0" smtClean="0"/>
              <a:t>. </a:t>
            </a:r>
            <a:r>
              <a:rPr lang="en-US" dirty="0" err="1" smtClean="0"/>
              <a:t>Parichat</a:t>
            </a:r>
            <a:r>
              <a:rPr lang="en-US" dirty="0" smtClean="0"/>
              <a:t> </a:t>
            </a:r>
            <a:r>
              <a:rPr lang="en-US" dirty="0" err="1" smtClean="0"/>
              <a:t>Jantori</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Accounting</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sz="3200" dirty="0" smtClean="0">
                <a:solidFill>
                  <a:srgbClr val="006EAD"/>
                </a:solidFill>
                <a:latin typeface="Cordia New" pitchFamily="34" charset="-34"/>
                <a:cs typeface="Cordia New" pitchFamily="34" charset="-34"/>
              </a:rPr>
              <a:t>Accounting: </a:t>
            </a:r>
            <a:r>
              <a:rPr lang="en-US" sz="3200" dirty="0">
                <a:latin typeface="Cordia New" pitchFamily="34" charset="-34"/>
                <a:cs typeface="Cordia New" pitchFamily="34" charset="-34"/>
              </a:rPr>
              <a:t>Process of measuring, interpreting, and communicating financial information to support internal and external business decision making.</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a:t>
            </a:fld>
            <a:endParaRPr lang="en-US" sz="1600" dirty="0">
              <a:latin typeface="CordiaUPC" pitchFamily="34" charset="-34"/>
              <a:cs typeface="CordiaUPC" pitchFamily="34" charset="-34"/>
            </a:endParaRPr>
          </a:p>
        </p:txBody>
      </p:sp>
      <p:pic>
        <p:nvPicPr>
          <p:cNvPr id="8" name="Picture 7" descr="Picture 4"/>
          <p:cNvPicPr>
            <a:picLocks noChangeAspect="1" noChangeArrowheads="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6268" r="16216"/>
          <a:stretch/>
        </p:blipFill>
        <p:spPr bwMode="auto">
          <a:xfrm>
            <a:off x="2133600" y="3124200"/>
            <a:ext cx="4724400" cy="33090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9564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User of accounting information</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pPr marL="0" indent="0">
              <a:buNone/>
            </a:pPr>
            <a:r>
              <a:rPr lang="en-US" dirty="0" smtClean="0">
                <a:latin typeface="CordiaUPC" pitchFamily="34" charset="-34"/>
                <a:cs typeface="CordiaUPC" pitchFamily="34" charset="-34"/>
              </a:rPr>
              <a:t>Accounting information</a:t>
            </a:r>
          </a:p>
          <a:p>
            <a:pPr marL="0" indent="0">
              <a:buNone/>
            </a:pPr>
            <a:r>
              <a:rPr lang="en-US" dirty="0" smtClean="0">
                <a:latin typeface="CordiaUPC" pitchFamily="34" charset="-34"/>
                <a:cs typeface="CordiaUPC" pitchFamily="34" charset="-34"/>
              </a:rPr>
              <a:t>- helps managers to plan and control daily and long-range operations. </a:t>
            </a:r>
          </a:p>
          <a:p>
            <a:pPr marL="0" indent="0">
              <a:buNone/>
            </a:pPr>
            <a:r>
              <a:rPr lang="en-US" dirty="0" smtClean="0">
                <a:latin typeface="CordiaUPC" pitchFamily="34" charset="-34"/>
                <a:cs typeface="CordiaUPC" pitchFamily="34" charset="-34"/>
              </a:rPr>
              <a:t>- shows how well managers are operating the organizations.</a:t>
            </a:r>
          </a:p>
          <a:p>
            <a:pPr>
              <a:buFontTx/>
              <a:buChar char="-"/>
            </a:pPr>
            <a:r>
              <a:rPr lang="en-US" dirty="0" smtClean="0">
                <a:latin typeface="CordiaUPC" pitchFamily="34" charset="-34"/>
                <a:cs typeface="CordiaUPC" pitchFamily="34" charset="-34"/>
              </a:rPr>
              <a:t>are used by union officials in contract negotiating.</a:t>
            </a:r>
          </a:p>
          <a:p>
            <a:pPr>
              <a:buFontTx/>
              <a:buChar char="-"/>
            </a:pPr>
            <a:r>
              <a:rPr lang="en-US" dirty="0">
                <a:latin typeface="CordiaUPC" pitchFamily="34" charset="-34"/>
                <a:cs typeface="CordiaUPC" pitchFamily="34" charset="-34"/>
              </a:rPr>
              <a:t> </a:t>
            </a:r>
            <a:r>
              <a:rPr lang="en-US" dirty="0" smtClean="0">
                <a:latin typeface="CordiaUPC" pitchFamily="34" charset="-34"/>
                <a:cs typeface="CordiaUPC" pitchFamily="34" charset="-34"/>
              </a:rPr>
              <a:t>helps employee to understand how their work affects the bottom line.</a:t>
            </a:r>
          </a:p>
          <a:p>
            <a:pPr>
              <a:buFontTx/>
              <a:buChar char="-"/>
            </a:pPr>
            <a:r>
              <a:rPr lang="en-US" dirty="0">
                <a:latin typeface="CordiaUPC" pitchFamily="34" charset="-34"/>
                <a:cs typeface="CordiaUPC" pitchFamily="34" charset="-34"/>
              </a:rPr>
              <a:t> </a:t>
            </a:r>
            <a:r>
              <a:rPr lang="en-US" dirty="0" smtClean="0">
                <a:latin typeface="CordiaUPC" pitchFamily="34" charset="-34"/>
                <a:cs typeface="CordiaUPC" pitchFamily="34" charset="-34"/>
              </a:rPr>
              <a:t>helps potential investor (external user) to evaluate investment opportunities, whether to invest or buy firm’s securities.</a:t>
            </a:r>
          </a:p>
          <a:p>
            <a:pPr>
              <a:buFontTx/>
              <a:buChar char="-"/>
            </a:pPr>
            <a:r>
              <a:rPr lang="en-US" dirty="0">
                <a:latin typeface="CordiaUPC" pitchFamily="34" charset="-34"/>
                <a:cs typeface="CordiaUPC" pitchFamily="34" charset="-34"/>
              </a:rPr>
              <a:t> </a:t>
            </a:r>
            <a:r>
              <a:rPr lang="en-US" dirty="0" smtClean="0">
                <a:latin typeface="CordiaUPC" pitchFamily="34" charset="-34"/>
                <a:cs typeface="CordiaUPC" pitchFamily="34" charset="-34"/>
              </a:rPr>
              <a:t>helps bankers and creditors to evaluate a potential borrowers’ financial soundness.</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639564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Managerial accounting</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Managerial accounting refers to the internal use of accounting statements by managers in planning and directing the organization activities.</a:t>
            </a:r>
          </a:p>
          <a:p>
            <a:pPr marL="0" indent="0">
              <a:buNone/>
            </a:pPr>
            <a:endParaRPr lang="en-GB" dirty="0" smtClean="0">
              <a:latin typeface="CordiaUPC" pitchFamily="34" charset="-34"/>
              <a:cs typeface="CordiaUPC" pitchFamily="34" charset="-34"/>
            </a:endParaRPr>
          </a:p>
          <a:p>
            <a:pPr marL="0" indent="0">
              <a:buNone/>
            </a:pPr>
            <a:r>
              <a:rPr lang="en-GB" dirty="0" smtClean="0">
                <a:latin typeface="CordiaUPC" pitchFamily="34" charset="-34"/>
                <a:cs typeface="CordiaUPC" pitchFamily="34" charset="-34"/>
              </a:rPr>
              <a:t>Cash </a:t>
            </a:r>
            <a:r>
              <a:rPr lang="en-GB" dirty="0">
                <a:latin typeface="CordiaUPC" pitchFamily="34" charset="-34"/>
                <a:cs typeface="CordiaUPC" pitchFamily="34" charset="-34"/>
              </a:rPr>
              <a:t>flow – movement of money through organization over a daily, weekly, or monthly </a:t>
            </a:r>
            <a:r>
              <a:rPr lang="en-GB" dirty="0" smtClean="0">
                <a:latin typeface="CordiaUPC" pitchFamily="34" charset="-34"/>
                <a:cs typeface="CordiaUPC" pitchFamily="34" charset="-34"/>
              </a:rPr>
              <a:t>basis</a:t>
            </a:r>
          </a:p>
          <a:p>
            <a:pPr>
              <a:buFont typeface="Wingdings" pitchFamily="2" charset="2"/>
              <a:buChar char="Ø"/>
            </a:pPr>
            <a:r>
              <a:rPr lang="de-DE" dirty="0" smtClean="0">
                <a:latin typeface="CordiaUPC" pitchFamily="34" charset="-34"/>
                <a:cs typeface="CordiaUPC" pitchFamily="34" charset="-34"/>
              </a:rPr>
              <a:t>For any business to succeed, it needs to generate enough cash to pay its bills as they fall due.</a:t>
            </a:r>
            <a:endParaRPr lang="en-GB" dirty="0">
              <a:latin typeface="CordiaUPC" pitchFamily="34" charset="-34"/>
              <a:cs typeface="CordiaUPC" pitchFamily="34" charset="-34"/>
            </a:endParaRPr>
          </a:p>
          <a:p>
            <a:pPr marL="0" indent="0">
              <a:buNone/>
            </a:pPr>
            <a:r>
              <a:rPr lang="en-GB" dirty="0">
                <a:latin typeface="CordiaUPC" pitchFamily="34" charset="-34"/>
                <a:cs typeface="CordiaUPC" pitchFamily="34" charset="-34"/>
              </a:rPr>
              <a:t>Budget – the internal financial plan that forecasts expenses and income </a:t>
            </a:r>
            <a:r>
              <a:rPr lang="en-GB" dirty="0" smtClean="0">
                <a:latin typeface="CordiaUPC" pitchFamily="34" charset="-34"/>
                <a:cs typeface="CordiaUPC" pitchFamily="34" charset="-34"/>
              </a:rPr>
              <a:t>(cash outflow and inflow) over </a:t>
            </a:r>
            <a:r>
              <a:rPr lang="en-GB" dirty="0">
                <a:latin typeface="CordiaUPC" pitchFamily="34" charset="-34"/>
                <a:cs typeface="CordiaUPC" pitchFamily="34" charset="-34"/>
              </a:rPr>
              <a:t>a set period of time.</a:t>
            </a: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4</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3106012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Business activities involving accounting</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Font typeface="Wingdings" pitchFamily="2" charset="2"/>
              <a:buChar char="Ø"/>
            </a:pPr>
            <a:r>
              <a:rPr lang="en-GB" sz="3200" b="1" dirty="0">
                <a:latin typeface="CordiaUPC" pitchFamily="34" charset="-34"/>
                <a:cs typeface="CordiaUPC" pitchFamily="34" charset="-34"/>
              </a:rPr>
              <a:t>Financing</a:t>
            </a:r>
            <a:r>
              <a:rPr lang="en-GB" sz="3200" dirty="0">
                <a:latin typeface="CordiaUPC" pitchFamily="34" charset="-34"/>
                <a:cs typeface="CordiaUPC" pitchFamily="34" charset="-34"/>
              </a:rPr>
              <a:t> </a:t>
            </a:r>
            <a:r>
              <a:rPr lang="en-GB" sz="3200" b="1" dirty="0">
                <a:latin typeface="CordiaUPC" pitchFamily="34" charset="-34"/>
                <a:cs typeface="CordiaUPC" pitchFamily="34" charset="-34"/>
              </a:rPr>
              <a:t>activities </a:t>
            </a:r>
            <a:r>
              <a:rPr lang="en-GB" sz="3200" dirty="0">
                <a:latin typeface="CordiaUPC" pitchFamily="34" charset="-34"/>
                <a:cs typeface="CordiaUPC" pitchFamily="34" charset="-34"/>
              </a:rPr>
              <a:t>provide necessary funds to start a business and expand it after it begins operating.</a:t>
            </a:r>
          </a:p>
          <a:p>
            <a:pPr>
              <a:buFont typeface="Wingdings" pitchFamily="2" charset="2"/>
              <a:buChar char="Ø"/>
            </a:pPr>
            <a:r>
              <a:rPr lang="en-GB" sz="3200" b="1" dirty="0">
                <a:latin typeface="CordiaUPC" pitchFamily="34" charset="-34"/>
                <a:cs typeface="CordiaUPC" pitchFamily="34" charset="-34"/>
              </a:rPr>
              <a:t>Investing</a:t>
            </a:r>
            <a:r>
              <a:rPr lang="en-GB" sz="3200" dirty="0">
                <a:latin typeface="CordiaUPC" pitchFamily="34" charset="-34"/>
                <a:cs typeface="CordiaUPC" pitchFamily="34" charset="-34"/>
              </a:rPr>
              <a:t> </a:t>
            </a:r>
            <a:r>
              <a:rPr lang="en-GB" sz="3200" b="1" dirty="0">
                <a:latin typeface="CordiaUPC" pitchFamily="34" charset="-34"/>
                <a:cs typeface="CordiaUPC" pitchFamily="34" charset="-34"/>
              </a:rPr>
              <a:t>activities </a:t>
            </a:r>
            <a:r>
              <a:rPr lang="en-GB" sz="3200" dirty="0">
                <a:latin typeface="CordiaUPC" pitchFamily="34" charset="-34"/>
                <a:cs typeface="CordiaUPC" pitchFamily="34" charset="-34"/>
              </a:rPr>
              <a:t>provide valuable assets required to run a business.</a:t>
            </a:r>
          </a:p>
          <a:p>
            <a:pPr>
              <a:buFont typeface="Wingdings" pitchFamily="2" charset="2"/>
              <a:buChar char="Ø"/>
            </a:pPr>
            <a:r>
              <a:rPr lang="en-GB" sz="3200" b="1" dirty="0">
                <a:latin typeface="CordiaUPC" pitchFamily="34" charset="-34"/>
                <a:cs typeface="CordiaUPC" pitchFamily="34" charset="-34"/>
              </a:rPr>
              <a:t>Operating activities </a:t>
            </a:r>
            <a:r>
              <a:rPr lang="en-GB" sz="3200" dirty="0">
                <a:latin typeface="CordiaUPC" pitchFamily="34" charset="-34"/>
                <a:cs typeface="CordiaUPC" pitchFamily="34" charset="-34"/>
              </a:rPr>
              <a:t>focus on selling goods and services, but they also consider expenses as important elements of sound financial management.</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5</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6395643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Accounting professionals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pPr marL="0" indent="0">
              <a:buNone/>
            </a:pPr>
            <a:r>
              <a:rPr lang="en-GB" b="1" dirty="0">
                <a:latin typeface="CordiaUPC" pitchFamily="34" charset="-34"/>
                <a:cs typeface="CordiaUPC" pitchFamily="34" charset="-34"/>
              </a:rPr>
              <a:t>Public </a:t>
            </a:r>
            <a:r>
              <a:rPr lang="en-GB" b="1" dirty="0" smtClean="0">
                <a:latin typeface="CordiaUPC" pitchFamily="34" charset="-34"/>
                <a:cs typeface="CordiaUPC" pitchFamily="34" charset="-34"/>
              </a:rPr>
              <a:t>Accountants </a:t>
            </a:r>
            <a:r>
              <a:rPr lang="en-GB" dirty="0" smtClean="0">
                <a:latin typeface="CordiaUPC" pitchFamily="34" charset="-34"/>
                <a:cs typeface="CordiaUPC" pitchFamily="34" charset="-34"/>
              </a:rPr>
              <a:t>provide </a:t>
            </a:r>
            <a:r>
              <a:rPr lang="en-GB" dirty="0">
                <a:latin typeface="CordiaUPC" pitchFamily="34" charset="-34"/>
                <a:cs typeface="CordiaUPC" pitchFamily="34" charset="-34"/>
              </a:rPr>
              <a:t>accounting services to individuals or business firms for a </a:t>
            </a:r>
            <a:r>
              <a:rPr lang="en-GB" dirty="0" smtClean="0">
                <a:latin typeface="CordiaUPC" pitchFamily="34" charset="-34"/>
                <a:cs typeface="CordiaUPC" pitchFamily="34" charset="-34"/>
              </a:rPr>
              <a:t>fee which includes</a:t>
            </a:r>
            <a:r>
              <a:rPr lang="de-DE" dirty="0" smtClean="0">
                <a:latin typeface="CordiaUPC" pitchFamily="34" charset="-34"/>
                <a:cs typeface="CordiaUPC" pitchFamily="34" charset="-34"/>
              </a:rPr>
              <a:t> auditing, tax preparation, management consulting</a:t>
            </a:r>
          </a:p>
          <a:p>
            <a:pPr marL="0" indent="0">
              <a:buNone/>
            </a:pPr>
            <a:r>
              <a:rPr lang="en-GB" b="1" dirty="0">
                <a:latin typeface="CordiaUPC" pitchFamily="34" charset="-34"/>
                <a:cs typeface="CordiaUPC" pitchFamily="34" charset="-34"/>
              </a:rPr>
              <a:t>Certified public accountant (</a:t>
            </a:r>
            <a:r>
              <a:rPr lang="en-GB" b="1" dirty="0" smtClean="0">
                <a:latin typeface="CordiaUPC" pitchFamily="34" charset="-34"/>
                <a:cs typeface="CordiaUPC" pitchFamily="34" charset="-34"/>
              </a:rPr>
              <a:t>CPA): </a:t>
            </a:r>
            <a:r>
              <a:rPr lang="en-GB" dirty="0" smtClean="0">
                <a:latin typeface="CordiaUPC" pitchFamily="34" charset="-34"/>
                <a:cs typeface="CordiaUPC" pitchFamily="34" charset="-34"/>
              </a:rPr>
              <a:t>Accountant </a:t>
            </a:r>
            <a:r>
              <a:rPr lang="en-GB" dirty="0">
                <a:latin typeface="CordiaUPC" pitchFamily="34" charset="-34"/>
                <a:cs typeface="CordiaUPC" pitchFamily="34" charset="-34"/>
              </a:rPr>
              <a:t>who meets specified </a:t>
            </a:r>
            <a:br>
              <a:rPr lang="en-GB" dirty="0">
                <a:latin typeface="CordiaUPC" pitchFamily="34" charset="-34"/>
                <a:cs typeface="CordiaUPC" pitchFamily="34" charset="-34"/>
              </a:rPr>
            </a:br>
            <a:r>
              <a:rPr lang="en-GB" dirty="0">
                <a:latin typeface="CordiaUPC" pitchFamily="34" charset="-34"/>
                <a:cs typeface="CordiaUPC" pitchFamily="34" charset="-34"/>
              </a:rPr>
              <a:t>educational and experiential requirements and has passed a </a:t>
            </a:r>
            <a:br>
              <a:rPr lang="en-GB" dirty="0">
                <a:latin typeface="CordiaUPC" pitchFamily="34" charset="-34"/>
                <a:cs typeface="CordiaUPC" pitchFamily="34" charset="-34"/>
              </a:rPr>
            </a:br>
            <a:r>
              <a:rPr lang="en-GB" dirty="0">
                <a:latin typeface="CordiaUPC" pitchFamily="34" charset="-34"/>
                <a:cs typeface="CordiaUPC" pitchFamily="34" charset="-34"/>
              </a:rPr>
              <a:t>comprehensive examination on accounting theory and practice</a:t>
            </a:r>
            <a:endParaRPr lang="de-DE" dirty="0" smtClean="0">
              <a:latin typeface="CordiaUPC" pitchFamily="34" charset="-34"/>
              <a:cs typeface="CordiaUPC" pitchFamily="34" charset="-34"/>
            </a:endParaRPr>
          </a:p>
          <a:p>
            <a:pPr marL="0" indent="0">
              <a:buNone/>
            </a:pPr>
            <a:r>
              <a:rPr lang="de-DE" b="1" dirty="0" smtClean="0">
                <a:latin typeface="CordiaUPC" pitchFamily="34" charset="-34"/>
                <a:cs typeface="CordiaUPC" pitchFamily="34" charset="-34"/>
              </a:rPr>
              <a:t>Private accountants (management accountant)</a:t>
            </a:r>
            <a:r>
              <a:rPr lang="de-DE" dirty="0" smtClean="0">
                <a:latin typeface="CordiaUPC" pitchFamily="34" charset="-34"/>
                <a:cs typeface="CordiaUPC" pitchFamily="34" charset="-34"/>
              </a:rPr>
              <a:t>: accountant employed by large organization to prepare and analyze thier financial statements used by the firm‘s manager in decision making. (controllers, tax accountant, internal auditors)</a:t>
            </a:r>
            <a:endParaRPr lang="en-GB" dirty="0">
              <a:latin typeface="CordiaUPC" pitchFamily="34" charset="-34"/>
              <a:cs typeface="CordiaUPC"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6</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639564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The foundation of accounting system</a:t>
            </a: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Local GAAP</a:t>
            </a:r>
          </a:p>
          <a:p>
            <a:pPr>
              <a:buFontTx/>
              <a:buChar char="-"/>
            </a:pPr>
            <a:r>
              <a:rPr lang="en-US" dirty="0" smtClean="0">
                <a:latin typeface="CordiaUPC" pitchFamily="34" charset="-34"/>
                <a:cs typeface="CordiaUPC" pitchFamily="34" charset="-34"/>
              </a:rPr>
              <a:t>Germany (HGB – </a:t>
            </a:r>
            <a:r>
              <a:rPr lang="en-US" dirty="0" err="1" smtClean="0">
                <a:latin typeface="CordiaUPC" pitchFamily="34" charset="-34"/>
                <a:cs typeface="CordiaUPC" pitchFamily="34" charset="-34"/>
              </a:rPr>
              <a:t>Handelsgesetzbuch</a:t>
            </a:r>
            <a:r>
              <a:rPr lang="en-US" dirty="0" smtClean="0">
                <a:latin typeface="CordiaUPC" pitchFamily="34" charset="-34"/>
                <a:cs typeface="CordiaUPC" pitchFamily="34" charset="-34"/>
              </a:rPr>
              <a:t>)</a:t>
            </a:r>
          </a:p>
          <a:p>
            <a:pPr>
              <a:buFontTx/>
              <a:buChar char="-"/>
            </a:pPr>
            <a:r>
              <a:rPr lang="en-US" dirty="0" smtClean="0">
                <a:latin typeface="CordiaUPC" pitchFamily="34" charset="-34"/>
                <a:cs typeface="CordiaUPC" pitchFamily="34" charset="-34"/>
              </a:rPr>
              <a:t>Thailand (</a:t>
            </a:r>
            <a:r>
              <a:rPr lang="th-TH" dirty="0" smtClean="0">
                <a:latin typeface="CordiaUPC" pitchFamily="34" charset="-34"/>
                <a:cs typeface="CordiaUPC" pitchFamily="34" charset="-34"/>
              </a:rPr>
              <a:t>พระราชบัญญัติการบัญชี </a:t>
            </a:r>
            <a:r>
              <a:rPr lang="en-US" dirty="0" smtClean="0">
                <a:latin typeface="CordiaUPC" pitchFamily="34" charset="-34"/>
                <a:cs typeface="CordiaUPC" pitchFamily="34" charset="-34"/>
              </a:rPr>
              <a:t>Account Acts B.E. 2543 )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7</a:t>
            </a:fld>
            <a:endParaRPr lang="en-US" sz="1600" dirty="0">
              <a:latin typeface="CordiaUPC" pitchFamily="34" charset="-34"/>
              <a:cs typeface="CordiaUPC" pitchFamily="34" charset="-34"/>
            </a:endParaRPr>
          </a:p>
        </p:txBody>
      </p:sp>
      <p:pic>
        <p:nvPicPr>
          <p:cNvPr id="1026" name="Picture 2" descr="http://infohotjob.com/wp-content/uploads/2011/08/Accountant.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514600" y="3581400"/>
            <a:ext cx="3810000" cy="2733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9564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The foundation of accounting system</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pPr>
              <a:buNone/>
            </a:pPr>
            <a:r>
              <a:rPr lang="en-US" dirty="0" smtClean="0">
                <a:latin typeface="CordiaUPC" pitchFamily="34" charset="-34"/>
                <a:cs typeface="CordiaUPC" pitchFamily="34" charset="-34"/>
              </a:rPr>
              <a:t>US GAAP (Generally accepted accounting standards)</a:t>
            </a:r>
          </a:p>
          <a:p>
            <a:pPr>
              <a:buFontTx/>
              <a:buChar char="-"/>
            </a:pPr>
            <a:r>
              <a:rPr lang="en-US" dirty="0">
                <a:latin typeface="CordiaUPC" pitchFamily="34" charset="-34"/>
                <a:cs typeface="CordiaUPC" pitchFamily="34" charset="-34"/>
              </a:rPr>
              <a:t>w</a:t>
            </a:r>
            <a:r>
              <a:rPr lang="en-US" dirty="0" smtClean="0">
                <a:latin typeface="CordiaUPC" pitchFamily="34" charset="-34"/>
                <a:cs typeface="CordiaUPC" pitchFamily="34" charset="-34"/>
              </a:rPr>
              <a:t>idely used in USA</a:t>
            </a:r>
          </a:p>
          <a:p>
            <a:pPr>
              <a:buFontTx/>
              <a:buChar char="-"/>
            </a:pPr>
            <a:r>
              <a:rPr lang="en-GB" dirty="0">
                <a:latin typeface="CordiaUPC" pitchFamily="34" charset="-34"/>
                <a:cs typeface="CordiaUPC" pitchFamily="34" charset="-34"/>
              </a:rPr>
              <a:t>The US GAAP provisions differ somewhat from International Financial Reporting Standards (IFRS</a:t>
            </a:r>
            <a:r>
              <a:rPr lang="en-GB" dirty="0" smtClean="0">
                <a:latin typeface="CordiaUPC" pitchFamily="34" charset="-34"/>
                <a:cs typeface="CordiaUPC" pitchFamily="34" charset="-34"/>
              </a:rPr>
              <a:t>)</a:t>
            </a:r>
          </a:p>
          <a:p>
            <a:pPr>
              <a:buFontTx/>
              <a:buChar char="-"/>
            </a:pPr>
            <a:r>
              <a:rPr lang="en-GB" dirty="0">
                <a:latin typeface="CordiaUPC" pitchFamily="34" charset="-34"/>
                <a:cs typeface="CordiaUPC" pitchFamily="34" charset="-34"/>
              </a:rPr>
              <a:t>all U.S. companies to drop GAAP by 2016, with the largest companies switching to IFRS as early as </a:t>
            </a:r>
            <a:r>
              <a:rPr lang="en-GB" dirty="0" smtClean="0">
                <a:latin typeface="CordiaUPC" pitchFamily="34" charset="-34"/>
                <a:cs typeface="CordiaUPC" pitchFamily="34" charset="-34"/>
              </a:rPr>
              <a:t>2009</a:t>
            </a:r>
          </a:p>
          <a:p>
            <a:pPr marL="0" indent="0">
              <a:buNone/>
            </a:pPr>
            <a:r>
              <a:rPr lang="de-DE" dirty="0">
                <a:latin typeface="CordiaUPC" pitchFamily="34" charset="-34"/>
                <a:cs typeface="CordiaUPC" pitchFamily="34" charset="-34"/>
              </a:rPr>
              <a:t>IFRS (International Financial Reporting Standards</a:t>
            </a:r>
            <a:r>
              <a:rPr lang="de-DE" dirty="0" smtClean="0">
                <a:latin typeface="CordiaUPC" pitchFamily="34" charset="-34"/>
                <a:cs typeface="CordiaUPC" pitchFamily="34" charset="-34"/>
              </a:rPr>
              <a:t>)</a:t>
            </a:r>
          </a:p>
          <a:p>
            <a:pPr>
              <a:buFontTx/>
              <a:buChar char="-"/>
            </a:pPr>
            <a:r>
              <a:rPr lang="de-DE" dirty="0" smtClean="0">
                <a:latin typeface="CordiaUPC" pitchFamily="34" charset="-34"/>
                <a:cs typeface="CordiaUPC" pitchFamily="34" charset="-34"/>
              </a:rPr>
              <a:t>adopted by </a:t>
            </a:r>
            <a:r>
              <a:rPr lang="en-GB" dirty="0">
                <a:latin typeface="CordiaUPC" pitchFamily="34" charset="-34"/>
                <a:cs typeface="CordiaUPC" pitchFamily="34" charset="-34"/>
              </a:rPr>
              <a:t> the International Accounting Standards Board (IASB</a:t>
            </a:r>
            <a:r>
              <a:rPr lang="en-GB" dirty="0" smtClean="0">
                <a:latin typeface="CordiaUPC" pitchFamily="34" charset="-34"/>
                <a:cs typeface="CordiaUPC" pitchFamily="34" charset="-34"/>
              </a:rPr>
              <a:t>)</a:t>
            </a:r>
          </a:p>
          <a:p>
            <a:pPr>
              <a:buFontTx/>
              <a:buChar char="-"/>
            </a:pPr>
            <a:r>
              <a:rPr lang="de-DE" dirty="0">
                <a:latin typeface="CordiaUPC" pitchFamily="34" charset="-34"/>
                <a:cs typeface="CordiaUPC" pitchFamily="34" charset="-34"/>
              </a:rPr>
              <a:t>t</a:t>
            </a:r>
            <a:r>
              <a:rPr lang="de-DE" dirty="0" smtClean="0">
                <a:latin typeface="CordiaUPC" pitchFamily="34" charset="-34"/>
                <a:cs typeface="CordiaUPC" pitchFamily="34" charset="-34"/>
              </a:rPr>
              <a:t>ends to be global standard for accounting</a:t>
            </a:r>
          </a:p>
          <a:p>
            <a:pPr>
              <a:buFontTx/>
              <a:buChar char="-"/>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8</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The accounting process</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9</a:t>
            </a:fld>
            <a:endParaRPr lang="en-US" sz="1600" dirty="0">
              <a:latin typeface="CordiaUPC" pitchFamily="34" charset="-34"/>
              <a:cs typeface="CordiaUPC" pitchFamily="34" charset="-34"/>
            </a:endParaRPr>
          </a:p>
        </p:txBody>
      </p:sp>
      <p:pic>
        <p:nvPicPr>
          <p:cNvPr id="8" name="Content Placeholder 7" descr="Picture 6"/>
          <p:cNvPicPr>
            <a:picLocks noGrp="1" noChangeAspect="1" noChangeArrowheads="1"/>
          </p:cNvPicPr>
          <p:nvPr>
            <p:ph sz="quarter" idx="1"/>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3031" r="12458"/>
          <a:stretch/>
        </p:blipFill>
        <p:spPr bwMode="auto">
          <a:xfrm>
            <a:off x="1447800" y="2514600"/>
            <a:ext cx="6487136" cy="40386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81000" y="1676400"/>
            <a:ext cx="8229600" cy="830997"/>
          </a:xfrm>
          <a:prstGeom prst="rect">
            <a:avLst/>
          </a:prstGeom>
          <a:noFill/>
        </p:spPr>
        <p:txBody>
          <a:bodyPr wrap="square" rtlCol="0">
            <a:spAutoFit/>
          </a:bodyPr>
          <a:lstStyle/>
          <a:p>
            <a:r>
              <a:rPr lang="de-DE" sz="2400" dirty="0" smtClean="0">
                <a:latin typeface="Cordia New" pitchFamily="34" charset="-34"/>
                <a:cs typeface="Cordia New" pitchFamily="34" charset="-34"/>
              </a:rPr>
              <a:t>A set of activites involved in converting information about individual transactions into financial statements</a:t>
            </a:r>
            <a:endParaRPr lang="en-GB" sz="2400" dirty="0">
              <a:latin typeface="Cordia New" pitchFamily="34" charset="-34"/>
              <a:cs typeface="Cordia New" pitchFamily="34" charset="-34"/>
            </a:endParaRPr>
          </a:p>
        </p:txBody>
      </p:sp>
    </p:spTree>
    <p:extLst>
      <p:ext uri="{BB962C8B-B14F-4D97-AF65-F5344CB8AC3E}">
        <p14:creationId xmlns:p14="http://schemas.microsoft.com/office/powerpoint/2010/main" val="22165399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The accounting process</a:t>
            </a:r>
          </a:p>
        </p:txBody>
      </p:sp>
      <p:sp>
        <p:nvSpPr>
          <p:cNvPr id="3" name="Inhaltsplatzhalter 2"/>
          <p:cNvSpPr>
            <a:spLocks noGrp="1"/>
          </p:cNvSpPr>
          <p:nvPr>
            <p:ph sz="quarter" idx="1"/>
          </p:nvPr>
        </p:nvSpPr>
        <p:spPr/>
        <p:txBody>
          <a:bodyPr/>
          <a:lstStyle/>
          <a:p>
            <a:pPr>
              <a:buNone/>
            </a:pPr>
            <a:r>
              <a:rPr lang="en-US" b="1" dirty="0">
                <a:latin typeface="CordiaUPC" pitchFamily="34" charset="-34"/>
                <a:cs typeface="CordiaUPC" pitchFamily="34" charset="-34"/>
              </a:rPr>
              <a:t>Double-entry bookkeeping </a:t>
            </a:r>
            <a:endParaRPr lang="en-US" b="1" dirty="0" smtClean="0">
              <a:latin typeface="CordiaUPC" pitchFamily="34" charset="-34"/>
              <a:cs typeface="CordiaUPC" pitchFamily="34" charset="-34"/>
            </a:endParaRPr>
          </a:p>
          <a:p>
            <a:pPr marL="0" indent="0">
              <a:buNone/>
            </a:pPr>
            <a:r>
              <a:rPr lang="en-GB" dirty="0">
                <a:latin typeface="CordiaUPC" pitchFamily="34" charset="-34"/>
                <a:cs typeface="CordiaUPC" pitchFamily="34" charset="-34"/>
              </a:rPr>
              <a:t>A system of recording and classifying business transactions in separate accounts in order to maintain the balance of the accounting </a:t>
            </a:r>
            <a:r>
              <a:rPr lang="en-GB" dirty="0" smtClean="0">
                <a:latin typeface="CordiaUPC" pitchFamily="34" charset="-34"/>
                <a:cs typeface="CordiaUPC" pitchFamily="34" charset="-34"/>
              </a:rPr>
              <a:t>equation</a:t>
            </a:r>
            <a:endParaRPr lang="en-GB" dirty="0">
              <a:latin typeface="CordiaUPC" pitchFamily="34" charset="-34"/>
              <a:cs typeface="CordiaUPC"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10</a:t>
            </a:fld>
            <a:endParaRPr lang="en-US" sz="1600" dirty="0">
              <a:latin typeface="CordiaUPC" pitchFamily="34" charset="-34"/>
              <a:cs typeface="CordiaUPC" pitchFamily="34" charset="-34"/>
            </a:endParaRPr>
          </a:p>
        </p:txBody>
      </p:sp>
      <p:pic>
        <p:nvPicPr>
          <p:cNvPr id="8" name="Picture 3" descr="fer73587_150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a:xfrm>
            <a:off x="685801" y="3034646"/>
            <a:ext cx="7467600" cy="3836801"/>
          </a:xfrm>
          <a:prstGeom prst="rect">
            <a:avLst/>
          </a:prstGeom>
        </p:spPr>
      </p:pic>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The accounting process</a:t>
            </a:r>
          </a:p>
        </p:txBody>
      </p:sp>
      <p:sp>
        <p:nvSpPr>
          <p:cNvPr id="3" name="Inhaltsplatzhalter 2"/>
          <p:cNvSpPr>
            <a:spLocks noGrp="1"/>
          </p:cNvSpPr>
          <p:nvPr>
            <p:ph sz="quarter" idx="1"/>
          </p:nvPr>
        </p:nvSpPr>
        <p:spPr/>
        <p:txBody>
          <a:bodyPr>
            <a:normAutofit/>
          </a:bodyPr>
          <a:lstStyle/>
          <a:p>
            <a:pPr>
              <a:buNone/>
            </a:pPr>
            <a:r>
              <a:rPr lang="en-US" b="1" dirty="0" smtClean="0">
                <a:latin typeface="CordiaUPC" pitchFamily="34" charset="-34"/>
                <a:cs typeface="CordiaUPC" pitchFamily="34" charset="-34"/>
              </a:rPr>
              <a:t>The accounting equation</a:t>
            </a:r>
          </a:p>
          <a:p>
            <a:pPr>
              <a:buNone/>
            </a:pPr>
            <a:endParaRPr lang="en-US" dirty="0">
              <a:latin typeface="CordiaUPC" pitchFamily="34" charset="-34"/>
              <a:cs typeface="CordiaUPC" pitchFamily="34" charset="-34"/>
            </a:endParaRPr>
          </a:p>
          <a:p>
            <a:pPr>
              <a:buNone/>
            </a:pPr>
            <a:endParaRPr lang="en-US" dirty="0" smtClean="0">
              <a:latin typeface="CordiaUPC" pitchFamily="34" charset="-34"/>
              <a:cs typeface="CordiaUPC" pitchFamily="34" charset="-34"/>
            </a:endParaRPr>
          </a:p>
          <a:p>
            <a:pPr marL="342900" indent="-342900">
              <a:spcBef>
                <a:spcPct val="20000"/>
              </a:spcBef>
              <a:buFontTx/>
              <a:buChar char="•"/>
            </a:pPr>
            <a:r>
              <a:rPr lang="en-US" sz="3200" b="1" dirty="0">
                <a:solidFill>
                  <a:srgbClr val="006EAD"/>
                </a:solidFill>
                <a:latin typeface="Cordia New" pitchFamily="34" charset="-34"/>
                <a:cs typeface="Cordia New" pitchFamily="34" charset="-34"/>
              </a:rPr>
              <a:t>Assets -</a:t>
            </a:r>
            <a:r>
              <a:rPr lang="en-US" sz="3200" dirty="0">
                <a:solidFill>
                  <a:srgbClr val="006EAD"/>
                </a:solidFill>
                <a:latin typeface="Cordia New" pitchFamily="34" charset="-34"/>
                <a:cs typeface="Cordia New" pitchFamily="34" charset="-34"/>
              </a:rPr>
              <a:t> </a:t>
            </a:r>
            <a:r>
              <a:rPr lang="en-US" sz="3200" dirty="0">
                <a:latin typeface="Cordia New" pitchFamily="34" charset="-34"/>
                <a:cs typeface="Cordia New" pitchFamily="34" charset="-34"/>
              </a:rPr>
              <a:t>anything of value owned or leased by a business.</a:t>
            </a:r>
          </a:p>
          <a:p>
            <a:pPr marL="342900" indent="-342900">
              <a:spcBef>
                <a:spcPct val="20000"/>
              </a:spcBef>
              <a:buFontTx/>
              <a:buChar char="•"/>
            </a:pPr>
            <a:r>
              <a:rPr lang="en-US" sz="3200" b="1" dirty="0">
                <a:solidFill>
                  <a:srgbClr val="006EAD"/>
                </a:solidFill>
                <a:latin typeface="Cordia New" pitchFamily="34" charset="-34"/>
                <a:cs typeface="Cordia New" pitchFamily="34" charset="-34"/>
              </a:rPr>
              <a:t>Liability -</a:t>
            </a:r>
            <a:r>
              <a:rPr lang="en-US" sz="3200" dirty="0">
                <a:solidFill>
                  <a:srgbClr val="006EAD"/>
                </a:solidFill>
                <a:latin typeface="Cordia New" pitchFamily="34" charset="-34"/>
                <a:cs typeface="Cordia New" pitchFamily="34" charset="-34"/>
              </a:rPr>
              <a:t> </a:t>
            </a:r>
            <a:r>
              <a:rPr lang="en-US" sz="3200" dirty="0">
                <a:latin typeface="Cordia New" pitchFamily="34" charset="-34"/>
                <a:cs typeface="Cordia New" pitchFamily="34" charset="-34"/>
              </a:rPr>
              <a:t>claim against a firm’s assets by a creditor.</a:t>
            </a:r>
          </a:p>
          <a:p>
            <a:pPr marL="342900" indent="-342900">
              <a:spcBef>
                <a:spcPct val="20000"/>
              </a:spcBef>
              <a:buFontTx/>
              <a:buChar char="•"/>
            </a:pPr>
            <a:r>
              <a:rPr lang="en-US" sz="3200" b="1" dirty="0">
                <a:solidFill>
                  <a:srgbClr val="006EAD"/>
                </a:solidFill>
                <a:latin typeface="Cordia New" pitchFamily="34" charset="-34"/>
                <a:cs typeface="Cordia New" pitchFamily="34" charset="-34"/>
              </a:rPr>
              <a:t>Owner’s equity -</a:t>
            </a:r>
            <a:r>
              <a:rPr lang="en-US" sz="3200" dirty="0">
                <a:solidFill>
                  <a:srgbClr val="006EAD"/>
                </a:solidFill>
                <a:latin typeface="Cordia New" pitchFamily="34" charset="-34"/>
                <a:cs typeface="Cordia New" pitchFamily="34" charset="-34"/>
              </a:rPr>
              <a:t> </a:t>
            </a:r>
            <a:r>
              <a:rPr lang="en-US" sz="3200" dirty="0">
                <a:latin typeface="Cordia New" pitchFamily="34" charset="-34"/>
                <a:cs typeface="Cordia New" pitchFamily="34" charset="-34"/>
              </a:rPr>
              <a:t>all claims of the proprietor, partners, or stockholders against the assets of a firm, equal to the excess of assets over liabilities.</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11</a:t>
            </a:fld>
            <a:endParaRPr lang="en-US" sz="1600" dirty="0">
              <a:latin typeface="CordiaUPC" pitchFamily="34" charset="-34"/>
              <a:cs typeface="CordiaUPC" pitchFamily="34" charset="-34"/>
            </a:endParaRPr>
          </a:p>
        </p:txBody>
      </p:sp>
      <p:pic>
        <p:nvPicPr>
          <p:cNvPr id="8" name="Picture 7" descr="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7036" y="2256870"/>
            <a:ext cx="7661516" cy="723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Financial statement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Financial statements provide managers with essential information they need to evaluate liquidity position of an organization – its ability to meet current obligations and needs by converting assets into cash, the firm’s profitability and its overall financial health.</a:t>
            </a:r>
          </a:p>
          <a:p>
            <a:pPr>
              <a:buFontTx/>
              <a:buChar char="-"/>
            </a:pPr>
            <a:r>
              <a:rPr lang="en-US" dirty="0" smtClean="0">
                <a:latin typeface="CordiaUPC" pitchFamily="34" charset="-34"/>
                <a:cs typeface="CordiaUPC" pitchFamily="34" charset="-34"/>
              </a:rPr>
              <a:t>The balance sheet</a:t>
            </a:r>
          </a:p>
          <a:p>
            <a:pPr>
              <a:buFontTx/>
              <a:buChar char="-"/>
            </a:pPr>
            <a:r>
              <a:rPr lang="en-US" dirty="0">
                <a:latin typeface="CordiaUPC" pitchFamily="34" charset="-34"/>
                <a:cs typeface="CordiaUPC" pitchFamily="34" charset="-34"/>
              </a:rPr>
              <a:t> </a:t>
            </a:r>
            <a:r>
              <a:rPr lang="en-US" dirty="0" smtClean="0">
                <a:latin typeface="CordiaUPC" pitchFamily="34" charset="-34"/>
                <a:cs typeface="CordiaUPC" pitchFamily="34" charset="-34"/>
              </a:rPr>
              <a:t>Income statement</a:t>
            </a:r>
          </a:p>
          <a:p>
            <a:pPr>
              <a:buFontTx/>
              <a:buChar char="-"/>
            </a:pPr>
            <a:r>
              <a:rPr lang="en-US" dirty="0">
                <a:latin typeface="CordiaUPC" pitchFamily="34" charset="-34"/>
                <a:cs typeface="CordiaUPC" pitchFamily="34" charset="-34"/>
              </a:rPr>
              <a:t> </a:t>
            </a:r>
            <a:r>
              <a:rPr lang="en-US" dirty="0" smtClean="0">
                <a:latin typeface="CordiaUPC" pitchFamily="34" charset="-34"/>
                <a:cs typeface="CordiaUPC" pitchFamily="34" charset="-34"/>
              </a:rPr>
              <a:t>Statement of cash flow</a:t>
            </a:r>
          </a:p>
          <a:p>
            <a:pPr marL="0" indent="0">
              <a:buNone/>
            </a:pPr>
            <a:r>
              <a:rPr lang="en-US" dirty="0" smtClean="0">
                <a:latin typeface="CordiaUPC" pitchFamily="34" charset="-34"/>
                <a:cs typeface="CordiaUPC" pitchFamily="34" charset="-34"/>
              </a:rPr>
              <a:t>(statement of changes in shareholders, financial statement notes)</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12</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Financial statement</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13</a:t>
            </a:fld>
            <a:endParaRPr lang="en-US" sz="1600" dirty="0">
              <a:latin typeface="CordiaUPC" pitchFamily="34" charset="-34"/>
              <a:cs typeface="CordiaUPC" pitchFamily="34" charset="-34"/>
            </a:endParaRPr>
          </a:p>
        </p:txBody>
      </p:sp>
      <p:graphicFrame>
        <p:nvGraphicFramePr>
          <p:cNvPr id="8" name="Inhaltsplatzhalter 7"/>
          <p:cNvGraphicFramePr>
            <a:graphicFrameLocks/>
          </p:cNvGraphicFramePr>
          <p:nvPr>
            <p:extLst>
              <p:ext uri="{D42A27DB-BD31-4B8C-83A1-F6EECF244321}">
                <p14:modId xmlns:p14="http://schemas.microsoft.com/office/powerpoint/2010/main" val="3563775564"/>
              </p:ext>
            </p:extLst>
          </p:nvPr>
        </p:nvGraphicFramePr>
        <p:xfrm>
          <a:off x="460374" y="2743200"/>
          <a:ext cx="8302626" cy="3291840"/>
        </p:xfrm>
        <a:graphic>
          <a:graphicData uri="http://schemas.openxmlformats.org/drawingml/2006/table">
            <a:tbl>
              <a:tblPr firstRow="1" bandRow="1">
                <a:tableStyleId>{3B4B98B0-60AC-42C2-AFA5-B58CD77FA1E5}</a:tableStyleId>
              </a:tblPr>
              <a:tblGrid>
                <a:gridCol w="1981200"/>
                <a:gridCol w="786342"/>
                <a:gridCol w="1383771"/>
                <a:gridCol w="1335087"/>
                <a:gridCol w="1432455"/>
                <a:gridCol w="1383771"/>
              </a:tblGrid>
              <a:tr h="370840">
                <a:tc>
                  <a:txBody>
                    <a:bodyPr/>
                    <a:lstStyle/>
                    <a:p>
                      <a:r>
                        <a:rPr lang="de-DE" sz="2000" dirty="0" smtClean="0">
                          <a:latin typeface="Cordia New" pitchFamily="34" charset="-34"/>
                          <a:cs typeface="Cordia New" pitchFamily="34" charset="-34"/>
                        </a:rPr>
                        <a:t>Type of business</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Balance</a:t>
                      </a:r>
                      <a:r>
                        <a:rPr lang="de-DE" sz="2000" baseline="0" dirty="0" smtClean="0">
                          <a:latin typeface="Cordia New" pitchFamily="34" charset="-34"/>
                          <a:cs typeface="Cordia New" pitchFamily="34" charset="-34"/>
                        </a:rPr>
                        <a:t> sheet</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Income statement</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Statement</a:t>
                      </a:r>
                      <a:r>
                        <a:rPr lang="de-DE" sz="2000" baseline="0" dirty="0" smtClean="0">
                          <a:latin typeface="Cordia New" pitchFamily="34" charset="-34"/>
                          <a:cs typeface="Cordia New" pitchFamily="34" charset="-34"/>
                        </a:rPr>
                        <a:t> of changes in shareholders</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Statement of cash flows</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Financial</a:t>
                      </a:r>
                      <a:r>
                        <a:rPr lang="de-DE" sz="2000" baseline="0" dirty="0" smtClean="0">
                          <a:latin typeface="Cordia New" pitchFamily="34" charset="-34"/>
                          <a:cs typeface="Cordia New" pitchFamily="34" charset="-34"/>
                        </a:rPr>
                        <a:t> statement notes</a:t>
                      </a:r>
                      <a:endParaRPr lang="en-US" sz="2000" dirty="0">
                        <a:latin typeface="Cordia New" pitchFamily="34" charset="-34"/>
                        <a:cs typeface="Cordia New" pitchFamily="34" charset="-34"/>
                      </a:endParaRPr>
                    </a:p>
                  </a:txBody>
                  <a:tcPr/>
                </a:tc>
              </a:tr>
              <a:tr h="370840">
                <a:tc>
                  <a:txBody>
                    <a:bodyPr/>
                    <a:lstStyle/>
                    <a:p>
                      <a:r>
                        <a:rPr lang="de-DE" sz="2000" dirty="0" smtClean="0">
                          <a:latin typeface="Cordia New" pitchFamily="34" charset="-34"/>
                          <a:cs typeface="Cordia New" pitchFamily="34" charset="-34"/>
                        </a:rPr>
                        <a:t>Registered partnership</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c>
                  <a:txBody>
                    <a:bodyPr/>
                    <a:lstStyle/>
                    <a:p>
                      <a:endParaRPr lang="en-US" sz="2000">
                        <a:latin typeface="Cordia New" pitchFamily="34" charset="-34"/>
                        <a:cs typeface="Cordia New" pitchFamily="34" charset="-34"/>
                      </a:endParaRPr>
                    </a:p>
                  </a:txBody>
                  <a:tcPr/>
                </a:tc>
                <a:tc>
                  <a:txBody>
                    <a:bodyPr/>
                    <a:lstStyle/>
                    <a:p>
                      <a:endParaRPr lang="en-US" sz="200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r>
              <a:tr h="370840">
                <a:tc>
                  <a:txBody>
                    <a:bodyPr/>
                    <a:lstStyle/>
                    <a:p>
                      <a:r>
                        <a:rPr lang="de-DE" sz="2000" dirty="0" smtClean="0">
                          <a:latin typeface="Cordia New" pitchFamily="34" charset="-34"/>
                          <a:cs typeface="Cordia New" pitchFamily="34" charset="-34"/>
                        </a:rPr>
                        <a:t>Limited</a:t>
                      </a:r>
                      <a:r>
                        <a:rPr lang="de-DE" sz="2000" baseline="0" dirty="0" smtClean="0">
                          <a:latin typeface="Cordia New" pitchFamily="34" charset="-34"/>
                          <a:cs typeface="Cordia New" pitchFamily="34" charset="-34"/>
                        </a:rPr>
                        <a:t> liablity company</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c>
                  <a:txBody>
                    <a:bodyPr/>
                    <a:lstStyle/>
                    <a:p>
                      <a:endParaRPr lang="en-US" sz="200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r>
              <a:tr h="370840">
                <a:tc>
                  <a:txBody>
                    <a:bodyPr/>
                    <a:lstStyle/>
                    <a:p>
                      <a:r>
                        <a:rPr lang="de-DE" sz="2000" dirty="0" smtClean="0">
                          <a:latin typeface="Cordia New" pitchFamily="34" charset="-34"/>
                          <a:cs typeface="Cordia New" pitchFamily="34" charset="-34"/>
                        </a:rPr>
                        <a:t>Public</a:t>
                      </a:r>
                      <a:r>
                        <a:rPr lang="de-DE" sz="2000" baseline="0" dirty="0" smtClean="0">
                          <a:latin typeface="Cordia New" pitchFamily="34" charset="-34"/>
                          <a:cs typeface="Cordia New" pitchFamily="34" charset="-34"/>
                        </a:rPr>
                        <a:t> company</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r>
              <a:tr h="370840">
                <a:tc>
                  <a:txBody>
                    <a:bodyPr/>
                    <a:lstStyle/>
                    <a:p>
                      <a:r>
                        <a:rPr lang="de-DE" sz="2000" dirty="0" smtClean="0">
                          <a:latin typeface="Cordia New" pitchFamily="34" charset="-34"/>
                          <a:cs typeface="Cordia New" pitchFamily="34" charset="-34"/>
                        </a:rPr>
                        <a:t>Legal entity based on foreign law</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c>
                  <a:txBody>
                    <a:bodyPr/>
                    <a:lstStyle/>
                    <a:p>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r>
              <a:tr h="370840">
                <a:tc>
                  <a:txBody>
                    <a:bodyPr/>
                    <a:lstStyle/>
                    <a:p>
                      <a:r>
                        <a:rPr lang="de-DE" sz="2000" dirty="0" smtClean="0">
                          <a:latin typeface="Cordia New" pitchFamily="34" charset="-34"/>
                          <a:cs typeface="Cordia New" pitchFamily="34" charset="-34"/>
                        </a:rPr>
                        <a:t>Joint  venture</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c>
                  <a:txBody>
                    <a:bodyPr/>
                    <a:lstStyle/>
                    <a:p>
                      <a:r>
                        <a:rPr lang="de-DE" sz="2000" dirty="0" smtClean="0">
                          <a:latin typeface="Cordia New" pitchFamily="34" charset="-34"/>
                          <a:cs typeface="Cordia New" pitchFamily="34" charset="-34"/>
                        </a:rPr>
                        <a:t>X</a:t>
                      </a:r>
                      <a:endParaRPr lang="en-US" sz="2000" dirty="0">
                        <a:latin typeface="Cordia New" pitchFamily="34" charset="-34"/>
                        <a:cs typeface="Cordia New" pitchFamily="34" charset="-34"/>
                      </a:endParaRPr>
                    </a:p>
                  </a:txBody>
                  <a:tcPr/>
                </a:tc>
              </a:tr>
            </a:tbl>
          </a:graphicData>
        </a:graphic>
      </p:graphicFrame>
      <p:sp>
        <p:nvSpPr>
          <p:cNvPr id="5" name="TextBox 4"/>
          <p:cNvSpPr txBox="1"/>
          <p:nvPr/>
        </p:nvSpPr>
        <p:spPr>
          <a:xfrm>
            <a:off x="491884" y="1905000"/>
            <a:ext cx="8271116" cy="584775"/>
          </a:xfrm>
          <a:prstGeom prst="rect">
            <a:avLst/>
          </a:prstGeom>
          <a:noFill/>
        </p:spPr>
        <p:txBody>
          <a:bodyPr wrap="square" rtlCol="0">
            <a:spAutoFit/>
          </a:bodyPr>
          <a:lstStyle/>
          <a:p>
            <a:r>
              <a:rPr lang="de-DE" sz="3200" dirty="0" smtClean="0">
                <a:latin typeface="Cordia New" pitchFamily="34" charset="-34"/>
                <a:cs typeface="Cordia New" pitchFamily="34" charset="-34"/>
              </a:rPr>
              <a:t>Who has to provide the financial statement according to Thai law?</a:t>
            </a:r>
            <a:endParaRPr lang="en-GB" sz="3200" dirty="0">
              <a:latin typeface="Cordia New" pitchFamily="34" charset="-34"/>
              <a:cs typeface="Cordia New" pitchFamily="34" charset="-34"/>
            </a:endParaRPr>
          </a:p>
        </p:txBody>
      </p:sp>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The balance sheet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568656" y="1510488"/>
            <a:ext cx="8153400" cy="4495800"/>
          </a:xfrm>
        </p:spPr>
        <p:txBody>
          <a:bodyPr>
            <a:normAutofit/>
          </a:bodyPr>
          <a:lstStyle/>
          <a:p>
            <a:pPr>
              <a:buFont typeface="Wingdings" pitchFamily="2" charset="2"/>
              <a:buChar char="§"/>
            </a:pPr>
            <a:r>
              <a:rPr lang="en-US" sz="2400" dirty="0" smtClean="0">
                <a:latin typeface="CordiaUPC" pitchFamily="34" charset="-34"/>
                <a:cs typeface="CordiaUPC" pitchFamily="34" charset="-34"/>
              </a:rPr>
              <a:t>A “snapshot” of an organization’s financial position</a:t>
            </a:r>
          </a:p>
          <a:p>
            <a:pPr>
              <a:buFont typeface="Wingdings" pitchFamily="2" charset="2"/>
              <a:buChar char="§"/>
            </a:pPr>
            <a:r>
              <a:rPr lang="en-US" sz="2400" dirty="0" smtClean="0">
                <a:latin typeface="CordiaUPC" pitchFamily="34" charset="-34"/>
                <a:cs typeface="CordiaUPC" pitchFamily="34" charset="-34"/>
              </a:rPr>
              <a:t>The balance sheet indicate what the organization owns or controls and the various source of funds used to pay for these assets.</a:t>
            </a:r>
          </a:p>
          <a:p>
            <a:pPr>
              <a:buFont typeface="Wingdings" pitchFamily="2" charset="2"/>
              <a:buChar char="§"/>
            </a:pPr>
            <a:r>
              <a:rPr lang="en-US" sz="2400" dirty="0" smtClean="0">
                <a:latin typeface="CordiaUPC" pitchFamily="34" charset="-34"/>
                <a:cs typeface="CordiaUPC" pitchFamily="34" charset="-34"/>
              </a:rPr>
              <a:t>The balance sheet takes its name from its reliance on the accounting equation. </a:t>
            </a:r>
            <a:endParaRPr lang="en-US" sz="24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14</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3" cstate="print">
            <a:duotone>
              <a:prstClr val="black"/>
              <a:srgbClr val="D9C3A5">
                <a:tint val="50000"/>
                <a:satMod val="180000"/>
              </a:srgbClr>
            </a:duotone>
          </a:blip>
          <a:srcRect/>
          <a:stretch>
            <a:fillRect/>
          </a:stretch>
        </p:blipFill>
        <p:spPr bwMode="auto">
          <a:xfrm>
            <a:off x="1655928" y="3361225"/>
            <a:ext cx="6400800" cy="3478846"/>
          </a:xfrm>
          <a:prstGeom prst="rect">
            <a:avLst/>
          </a:prstGeom>
          <a:noFill/>
          <a:ln w="9525">
            <a:noFill/>
            <a:miter lim="800000"/>
            <a:headEnd/>
            <a:tailEnd/>
          </a:ln>
        </p:spPr>
      </p:pic>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15</a:t>
            </a:fld>
            <a:endParaRPr lang="en-US" sz="1600" dirty="0">
              <a:latin typeface="CordiaUPC" pitchFamily="34" charset="-34"/>
              <a:cs typeface="CordiaUPC" pitchFamily="34" charset="-34"/>
            </a:endParaRPr>
          </a:p>
        </p:txBody>
      </p:sp>
      <p:pic>
        <p:nvPicPr>
          <p:cNvPr id="8" name="Picture 7" descr="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4769" y="629769"/>
            <a:ext cx="3954462" cy="6324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914860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The balance sheet</a:t>
            </a:r>
          </a:p>
        </p:txBody>
      </p:sp>
      <p:sp>
        <p:nvSpPr>
          <p:cNvPr id="3" name="Inhaltsplatzhalter 2"/>
          <p:cNvSpPr>
            <a:spLocks noGrp="1"/>
          </p:cNvSpPr>
          <p:nvPr>
            <p:ph sz="quarter" idx="1"/>
          </p:nvPr>
        </p:nvSpPr>
        <p:spPr/>
        <p:txBody>
          <a:bodyPr>
            <a:normAutofit fontScale="85000" lnSpcReduction="10000"/>
          </a:bodyPr>
          <a:lstStyle/>
          <a:p>
            <a:pPr marL="0" indent="0">
              <a:buNone/>
            </a:pPr>
            <a:r>
              <a:rPr lang="en-US" b="1" dirty="0" smtClean="0">
                <a:latin typeface="CordiaUPC" pitchFamily="34" charset="-34"/>
                <a:cs typeface="CordiaUPC" pitchFamily="34" charset="-34"/>
              </a:rPr>
              <a:t>Assets</a:t>
            </a:r>
            <a:r>
              <a:rPr lang="en-US" dirty="0" smtClean="0">
                <a:latin typeface="CordiaUPC" pitchFamily="34" charset="-34"/>
                <a:cs typeface="CordiaUPC" pitchFamily="34" charset="-34"/>
              </a:rPr>
              <a:t>: The major category for all physical, monetary or intangible goods that have some value</a:t>
            </a:r>
          </a:p>
          <a:p>
            <a:pPr marL="0" indent="0">
              <a:buNone/>
            </a:pPr>
            <a:r>
              <a:rPr lang="en-US" b="1" dirty="0" smtClean="0">
                <a:latin typeface="CordiaUPC" pitchFamily="34" charset="-34"/>
                <a:cs typeface="CordiaUPC" pitchFamily="34" charset="-34"/>
              </a:rPr>
              <a:t>Current assets</a:t>
            </a:r>
            <a:r>
              <a:rPr lang="en-US" dirty="0" smtClean="0">
                <a:latin typeface="CordiaUPC" pitchFamily="34" charset="-34"/>
                <a:cs typeface="CordiaUPC" pitchFamily="34" charset="-34"/>
              </a:rPr>
              <a:t>: Assets that are either </a:t>
            </a:r>
            <a:r>
              <a:rPr lang="en-US" dirty="0" err="1" smtClean="0">
                <a:latin typeface="CordiaUPC" pitchFamily="34" charset="-34"/>
                <a:cs typeface="CordiaUPC" pitchFamily="34" charset="-34"/>
              </a:rPr>
              <a:t>cas</a:t>
            </a:r>
            <a:r>
              <a:rPr lang="de-DE" dirty="0" smtClean="0">
                <a:latin typeface="CordiaUPC" pitchFamily="34" charset="-34"/>
                <a:cs typeface="CordiaUPC" pitchFamily="34" charset="-34"/>
              </a:rPr>
              <a:t>h</a:t>
            </a:r>
            <a:r>
              <a:rPr lang="en-US" dirty="0" smtClean="0">
                <a:latin typeface="CordiaUPC" pitchFamily="34" charset="-34"/>
                <a:cs typeface="CordiaUPC" pitchFamily="34" charset="-34"/>
              </a:rPr>
              <a:t> or are expected to be turned into cash within the next 12 months. </a:t>
            </a:r>
          </a:p>
          <a:p>
            <a:pPr>
              <a:buFontTx/>
              <a:buChar char="-"/>
            </a:pPr>
            <a:r>
              <a:rPr lang="en-US" dirty="0" smtClean="0">
                <a:latin typeface="CordiaUPC" pitchFamily="34" charset="-34"/>
                <a:cs typeface="CordiaUPC" pitchFamily="34" charset="-34"/>
              </a:rPr>
              <a:t>Cash and cash equivalent: cash or checking account</a:t>
            </a:r>
          </a:p>
          <a:p>
            <a:pPr>
              <a:buFontTx/>
              <a:buChar char="-"/>
            </a:pPr>
            <a:r>
              <a:rPr lang="en-US" dirty="0">
                <a:latin typeface="CordiaUPC" pitchFamily="34" charset="-34"/>
                <a:cs typeface="CordiaUPC" pitchFamily="34" charset="-34"/>
              </a:rPr>
              <a:t>m</a:t>
            </a:r>
            <a:r>
              <a:rPr lang="en-US" dirty="0" smtClean="0">
                <a:latin typeface="CordiaUPC" pitchFamily="34" charset="-34"/>
                <a:cs typeface="CordiaUPC" pitchFamily="34" charset="-34"/>
              </a:rPr>
              <a:t>arketable securities: Short-term investment in securities that can be converted into cash quickly (liquid asset)</a:t>
            </a:r>
          </a:p>
          <a:p>
            <a:pPr>
              <a:buFontTx/>
              <a:buChar char="-"/>
            </a:pPr>
            <a:r>
              <a:rPr lang="en-US" dirty="0">
                <a:latin typeface="CordiaUPC" pitchFamily="34" charset="-34"/>
                <a:cs typeface="CordiaUPC" pitchFamily="34" charset="-34"/>
              </a:rPr>
              <a:t>a</a:t>
            </a:r>
            <a:r>
              <a:rPr lang="en-US" dirty="0" smtClean="0">
                <a:latin typeface="CordiaUPC" pitchFamily="34" charset="-34"/>
                <a:cs typeface="CordiaUPC" pitchFamily="34" charset="-34"/>
              </a:rPr>
              <a:t>ccounts receivable: Cash due from customers in payment for goods received. (sales on credit)</a:t>
            </a:r>
          </a:p>
          <a:p>
            <a:pPr>
              <a:buFontTx/>
              <a:buChar char="-"/>
            </a:pPr>
            <a:r>
              <a:rPr lang="en-US" dirty="0">
                <a:latin typeface="CordiaUPC" pitchFamily="34" charset="-34"/>
                <a:cs typeface="CordiaUPC" pitchFamily="34" charset="-34"/>
              </a:rPr>
              <a:t> i</a:t>
            </a:r>
            <a:r>
              <a:rPr lang="en-US" dirty="0" smtClean="0">
                <a:latin typeface="CordiaUPC" pitchFamily="34" charset="-34"/>
                <a:cs typeface="CordiaUPC" pitchFamily="34" charset="-34"/>
              </a:rPr>
              <a:t>nventory: Finished goods ready for sale, goods in process, or raw materials</a:t>
            </a:r>
          </a:p>
          <a:p>
            <a:pPr>
              <a:buFontTx/>
              <a:buChar char="-"/>
            </a:pPr>
            <a:r>
              <a:rPr lang="en-US" dirty="0">
                <a:latin typeface="CordiaUPC" pitchFamily="34" charset="-34"/>
                <a:cs typeface="CordiaUPC" pitchFamily="34" charset="-34"/>
              </a:rPr>
              <a:t>p</a:t>
            </a:r>
            <a:r>
              <a:rPr lang="en-US" dirty="0" smtClean="0">
                <a:latin typeface="CordiaUPC" pitchFamily="34" charset="-34"/>
                <a:cs typeface="CordiaUPC" pitchFamily="34" charset="-34"/>
              </a:rPr>
              <a:t>repaid expense: A future expense item that has already been paid.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16</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The balance sheet</a:t>
            </a:r>
          </a:p>
        </p:txBody>
      </p:sp>
      <p:sp>
        <p:nvSpPr>
          <p:cNvPr id="3" name="Inhaltsplatzhalter 2"/>
          <p:cNvSpPr>
            <a:spLocks noGrp="1"/>
          </p:cNvSpPr>
          <p:nvPr>
            <p:ph sz="quarter" idx="1"/>
          </p:nvPr>
        </p:nvSpPr>
        <p:spPr/>
        <p:txBody>
          <a:bodyPr>
            <a:normAutofit fontScale="92500" lnSpcReduction="20000"/>
          </a:bodyPr>
          <a:lstStyle/>
          <a:p>
            <a:pPr marL="0" indent="0">
              <a:buNone/>
            </a:pPr>
            <a:r>
              <a:rPr lang="en-US" b="1" dirty="0" smtClean="0">
                <a:latin typeface="CordiaUPC" pitchFamily="34" charset="-34"/>
                <a:cs typeface="CordiaUPC" pitchFamily="34" charset="-34"/>
              </a:rPr>
              <a:t>Non-current assets (fix asset): </a:t>
            </a:r>
            <a:r>
              <a:rPr lang="en-US" dirty="0" smtClean="0">
                <a:latin typeface="CordiaUPC" pitchFamily="34" charset="-34"/>
                <a:cs typeface="CordiaUPC" pitchFamily="34" charset="-34"/>
              </a:rPr>
              <a:t>Assets that are long term in nature or have a minimum life expectancy that exceeds one year</a:t>
            </a:r>
          </a:p>
          <a:p>
            <a:pPr>
              <a:buFontTx/>
              <a:buChar char="-"/>
            </a:pPr>
            <a:r>
              <a:rPr lang="en-US" dirty="0" smtClean="0">
                <a:latin typeface="CordiaUPC" pitchFamily="34" charset="-34"/>
                <a:cs typeface="CordiaUPC" pitchFamily="34" charset="-34"/>
              </a:rPr>
              <a:t>long-term investment: assets held as investment in bonds or small ownership in other companies</a:t>
            </a:r>
          </a:p>
          <a:p>
            <a:pPr>
              <a:buFontTx/>
              <a:buChar char="-"/>
            </a:pPr>
            <a:r>
              <a:rPr lang="en-US" dirty="0">
                <a:latin typeface="CordiaUPC" pitchFamily="34" charset="-34"/>
                <a:cs typeface="CordiaUPC" pitchFamily="34" charset="-34"/>
              </a:rPr>
              <a:t>g</a:t>
            </a:r>
            <a:r>
              <a:rPr lang="en-US" dirty="0" smtClean="0">
                <a:latin typeface="CordiaUPC" pitchFamily="34" charset="-34"/>
                <a:cs typeface="CordiaUPC" pitchFamily="34" charset="-34"/>
              </a:rPr>
              <a:t>ross property, plant and equipment: Land, buildings and other fix assets listed at original cost</a:t>
            </a:r>
          </a:p>
          <a:p>
            <a:pPr>
              <a:buFontTx/>
              <a:buChar char="-"/>
            </a:pPr>
            <a:r>
              <a:rPr lang="en-US" dirty="0" smtClean="0">
                <a:latin typeface="CordiaUPC" pitchFamily="34" charset="-34"/>
                <a:cs typeface="CordiaUPC" pitchFamily="34" charset="-34"/>
              </a:rPr>
              <a:t>Intangible assets: </a:t>
            </a:r>
            <a:r>
              <a:rPr lang="en-GB" dirty="0">
                <a:latin typeface="CordiaUPC" pitchFamily="34" charset="-34"/>
                <a:cs typeface="CordiaUPC" pitchFamily="34" charset="-34"/>
              </a:rPr>
              <a:t> non-monetary assets that cannot be seen, touched or physically </a:t>
            </a:r>
            <a:r>
              <a:rPr lang="en-GB" dirty="0" smtClean="0">
                <a:latin typeface="CordiaUPC" pitchFamily="34" charset="-34"/>
                <a:cs typeface="CordiaUPC" pitchFamily="34" charset="-34"/>
              </a:rPr>
              <a:t>measured (trade secret, copyright, patents, trademarks, knowhow, goodwill)</a:t>
            </a:r>
            <a:endParaRPr lang="en-US" dirty="0" smtClean="0">
              <a:latin typeface="CordiaUPC" pitchFamily="34" charset="-34"/>
              <a:cs typeface="CordiaUPC" pitchFamily="34" charset="-34"/>
            </a:endParaRPr>
          </a:p>
          <a:p>
            <a:pPr>
              <a:buFontTx/>
              <a:buChar char="-"/>
            </a:pPr>
            <a:r>
              <a:rPr lang="en-US" dirty="0" smtClean="0">
                <a:latin typeface="CordiaUPC" pitchFamily="34" charset="-34"/>
                <a:cs typeface="CordiaUPC" pitchFamily="34" charset="-34"/>
              </a:rPr>
              <a:t>Other assets: any other asset that is long term and does not fit into above categories</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17</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The balance sheet</a:t>
            </a:r>
          </a:p>
        </p:txBody>
      </p:sp>
      <p:sp>
        <p:nvSpPr>
          <p:cNvPr id="3" name="Inhaltsplatzhalter 2"/>
          <p:cNvSpPr>
            <a:spLocks noGrp="1"/>
          </p:cNvSpPr>
          <p:nvPr>
            <p:ph sz="quarter" idx="1"/>
          </p:nvPr>
        </p:nvSpPr>
        <p:spPr/>
        <p:txBody>
          <a:bodyPr>
            <a:normAutofit fontScale="85000" lnSpcReduction="20000"/>
          </a:bodyPr>
          <a:lstStyle/>
          <a:p>
            <a:pPr marL="0" indent="0">
              <a:buNone/>
            </a:pPr>
            <a:r>
              <a:rPr lang="en-US" b="1" dirty="0" smtClean="0">
                <a:latin typeface="CordiaUPC" pitchFamily="34" charset="-34"/>
                <a:cs typeface="CordiaUPC" pitchFamily="34" charset="-34"/>
              </a:rPr>
              <a:t>Liabilities and stockholders’ equity</a:t>
            </a:r>
          </a:p>
          <a:p>
            <a:pPr marL="0" indent="0">
              <a:buNone/>
            </a:pPr>
            <a:r>
              <a:rPr lang="en-US" dirty="0" smtClean="0">
                <a:latin typeface="CordiaUPC" pitchFamily="34" charset="-34"/>
                <a:cs typeface="CordiaUPC" pitchFamily="34" charset="-34"/>
              </a:rPr>
              <a:t>Liabilities refer to all indebtedness and loans of both long-term and short-term nature. Stockholders’ equity is all money that has been contributed to the company over the life of the firm by the owners</a:t>
            </a:r>
          </a:p>
          <a:p>
            <a:pPr marL="0" indent="0">
              <a:buNone/>
            </a:pPr>
            <a:r>
              <a:rPr lang="en-US" b="1" dirty="0" smtClean="0">
                <a:latin typeface="CordiaUPC" pitchFamily="34" charset="-34"/>
                <a:cs typeface="CordiaUPC" pitchFamily="34" charset="-34"/>
              </a:rPr>
              <a:t>Current liabilities</a:t>
            </a:r>
          </a:p>
          <a:p>
            <a:pPr>
              <a:buFontTx/>
              <a:buChar char="-"/>
            </a:pPr>
            <a:r>
              <a:rPr lang="en-US" dirty="0" smtClean="0">
                <a:latin typeface="CordiaUPC" pitchFamily="34" charset="-34"/>
                <a:cs typeface="CordiaUPC" pitchFamily="34" charset="-34"/>
              </a:rPr>
              <a:t>Accounts payable: money owned to suppliers for goods ordered. Firms usually have between 30-90 days to pay this account. </a:t>
            </a:r>
          </a:p>
          <a:p>
            <a:pPr>
              <a:buFontTx/>
              <a:buChar char="-"/>
            </a:pPr>
            <a:r>
              <a:rPr lang="en-US" dirty="0" smtClean="0">
                <a:latin typeface="CordiaUPC" pitchFamily="34" charset="-34"/>
                <a:cs typeface="CordiaUPC" pitchFamily="34" charset="-34"/>
              </a:rPr>
              <a:t>Wages payable: money owned to employees for hours worked or salary.  </a:t>
            </a:r>
          </a:p>
          <a:p>
            <a:pPr>
              <a:buFontTx/>
              <a:buChar char="-"/>
            </a:pPr>
            <a:r>
              <a:rPr lang="en-US" dirty="0" smtClean="0">
                <a:latin typeface="CordiaUPC" pitchFamily="34" charset="-34"/>
                <a:cs typeface="CordiaUPC" pitchFamily="34" charset="-34"/>
              </a:rPr>
              <a:t>Note payable: short-term loans from banks or other lenders.</a:t>
            </a:r>
          </a:p>
          <a:p>
            <a:pPr>
              <a:buFontTx/>
              <a:buChar char="-"/>
            </a:pPr>
            <a:r>
              <a:rPr lang="en-GB" dirty="0">
                <a:latin typeface="Cordia New" pitchFamily="34" charset="-34"/>
                <a:cs typeface="Cordia New" pitchFamily="34" charset="-34"/>
              </a:rPr>
              <a:t>Unearned revenue for services paid for by customers but not yet </a:t>
            </a:r>
            <a:r>
              <a:rPr lang="en-GB" dirty="0" smtClean="0">
                <a:latin typeface="Cordia New" pitchFamily="34" charset="-34"/>
                <a:cs typeface="Cordia New" pitchFamily="34" charset="-34"/>
              </a:rPr>
              <a:t>provided</a:t>
            </a:r>
          </a:p>
          <a:p>
            <a:pPr>
              <a:buFontTx/>
              <a:buChar char="-"/>
            </a:pPr>
            <a:r>
              <a:rPr lang="de-DE" dirty="0">
                <a:latin typeface="Cordia New" pitchFamily="34" charset="-34"/>
                <a:cs typeface="Cordia New" pitchFamily="34" charset="-34"/>
              </a:rPr>
              <a:t> </a:t>
            </a:r>
            <a:r>
              <a:rPr lang="de-DE" dirty="0" smtClean="0">
                <a:latin typeface="Cordia New" pitchFamily="34" charset="-34"/>
                <a:cs typeface="Cordia New" pitchFamily="34" charset="-34"/>
              </a:rPr>
              <a:t>accrued expense: all unpaid financial obligations incurred by the organization</a:t>
            </a:r>
            <a:endParaRPr lang="en-US" dirty="0" smtClean="0">
              <a:latin typeface="Cordia New" pitchFamily="34" charset="-34"/>
              <a:cs typeface="Cordia New" pitchFamily="34" charset="-34"/>
            </a:endParaRPr>
          </a:p>
          <a:p>
            <a:pPr>
              <a:buFontTx/>
              <a:buChar char="-"/>
            </a:pPr>
            <a:r>
              <a:rPr lang="en-US" dirty="0" smtClean="0">
                <a:latin typeface="CordiaUPC" pitchFamily="34" charset="-34"/>
                <a:cs typeface="CordiaUPC" pitchFamily="34" charset="-34"/>
              </a:rPr>
              <a:t>Other current liabilities: other short-term debts that do not fit above categories</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18</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The balance sheet</a:t>
            </a:r>
          </a:p>
        </p:txBody>
      </p:sp>
      <p:sp>
        <p:nvSpPr>
          <p:cNvPr id="3" name="Inhaltsplatzhalter 2"/>
          <p:cNvSpPr>
            <a:spLocks noGrp="1"/>
          </p:cNvSpPr>
          <p:nvPr>
            <p:ph sz="quarter" idx="1"/>
          </p:nvPr>
        </p:nvSpPr>
        <p:spPr/>
        <p:txBody>
          <a:bodyPr>
            <a:normAutofit fontScale="92500" lnSpcReduction="10000"/>
          </a:bodyPr>
          <a:lstStyle/>
          <a:p>
            <a:pPr marL="0" indent="0">
              <a:buNone/>
            </a:pPr>
            <a:r>
              <a:rPr lang="en-US" b="1" dirty="0" smtClean="0">
                <a:latin typeface="CordiaUPC" pitchFamily="34" charset="-34"/>
                <a:cs typeface="CordiaUPC" pitchFamily="34" charset="-34"/>
              </a:rPr>
              <a:t>Long-term liabilities: </a:t>
            </a:r>
            <a:r>
              <a:rPr lang="en-US" dirty="0" smtClean="0">
                <a:latin typeface="CordiaUPC" pitchFamily="34" charset="-34"/>
                <a:cs typeface="CordiaUPC" pitchFamily="34" charset="-34"/>
              </a:rPr>
              <a:t>All long-term debt that will not be paid in the next 12 months</a:t>
            </a:r>
            <a:endParaRPr lang="en-US" b="1" dirty="0" smtClean="0">
              <a:latin typeface="CordiaUPC" pitchFamily="34" charset="-34"/>
              <a:cs typeface="CordiaUPC" pitchFamily="34" charset="-34"/>
            </a:endParaRPr>
          </a:p>
          <a:p>
            <a:pPr>
              <a:buFontTx/>
              <a:buChar char="-"/>
            </a:pPr>
            <a:r>
              <a:rPr lang="en-US" dirty="0" smtClean="0">
                <a:latin typeface="CordiaUPC" pitchFamily="34" charset="-34"/>
                <a:cs typeface="CordiaUPC" pitchFamily="34" charset="-34"/>
              </a:rPr>
              <a:t>Long term debt: loans of more than one year from banks, pension funds, insurance companies or other lenders (debenture, loan, mortgage)</a:t>
            </a:r>
          </a:p>
          <a:p>
            <a:pPr marL="0" indent="0">
              <a:buNone/>
            </a:pPr>
            <a:r>
              <a:rPr lang="en-US" b="1" dirty="0" smtClean="0">
                <a:latin typeface="CordiaUPC" pitchFamily="34" charset="-34"/>
                <a:cs typeface="CordiaUPC" pitchFamily="34" charset="-34"/>
              </a:rPr>
              <a:t>Stockholders’ equity</a:t>
            </a:r>
            <a:r>
              <a:rPr lang="en-US" dirty="0" smtClean="0">
                <a:latin typeface="CordiaUPC" pitchFamily="34" charset="-34"/>
                <a:cs typeface="CordiaUPC" pitchFamily="34" charset="-34"/>
              </a:rPr>
              <a:t>: owners’ initial amount of investment in the company</a:t>
            </a:r>
          </a:p>
          <a:p>
            <a:pPr>
              <a:buFontTx/>
              <a:buChar char="-"/>
            </a:pPr>
            <a:r>
              <a:rPr lang="en-US" dirty="0" smtClean="0">
                <a:latin typeface="CordiaUPC" pitchFamily="34" charset="-34"/>
                <a:cs typeface="CordiaUPC" pitchFamily="34" charset="-34"/>
              </a:rPr>
              <a:t>Common stock: The tangible evidence of ownership is a security called common stock. The par value is sated value and does not indicate the company’s worth.</a:t>
            </a:r>
          </a:p>
          <a:p>
            <a:pPr>
              <a:buFontTx/>
              <a:buChar char="-"/>
            </a:pPr>
            <a:r>
              <a:rPr lang="en-US" dirty="0">
                <a:latin typeface="CordiaUPC" pitchFamily="34" charset="-34"/>
                <a:cs typeface="CordiaUPC" pitchFamily="34" charset="-34"/>
              </a:rPr>
              <a:t> </a:t>
            </a:r>
            <a:r>
              <a:rPr lang="en-US" dirty="0" smtClean="0">
                <a:latin typeface="CordiaUPC" pitchFamily="34" charset="-34"/>
                <a:cs typeface="CordiaUPC" pitchFamily="34" charset="-34"/>
              </a:rPr>
              <a:t>Capital in excess of par</a:t>
            </a:r>
          </a:p>
          <a:p>
            <a:pPr>
              <a:buFontTx/>
              <a:buChar char="-"/>
            </a:pPr>
            <a:r>
              <a:rPr lang="en-US" dirty="0" smtClean="0">
                <a:latin typeface="CordiaUPC" pitchFamily="34" charset="-34"/>
                <a:cs typeface="CordiaUPC" pitchFamily="34" charset="-34"/>
              </a:rPr>
              <a:t>Retain earnings: reinvestment of earnings into company assets</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19</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The income statement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GB" dirty="0" smtClean="0">
                <a:latin typeface="CordiaUPC" pitchFamily="34" charset="-34"/>
                <a:cs typeface="CordiaUPC" pitchFamily="34" charset="-34"/>
              </a:rPr>
              <a:t>The income statement is a financial </a:t>
            </a:r>
            <a:r>
              <a:rPr lang="en-GB" dirty="0">
                <a:latin typeface="CordiaUPC" pitchFamily="34" charset="-34"/>
                <a:cs typeface="CordiaUPC" pitchFamily="34" charset="-34"/>
              </a:rPr>
              <a:t>record of a company’s revenues, expenses, and profits over a period of </a:t>
            </a:r>
            <a:r>
              <a:rPr lang="en-GB" dirty="0" smtClean="0">
                <a:latin typeface="CordiaUPC" pitchFamily="34" charset="-34"/>
                <a:cs typeface="CordiaUPC" pitchFamily="34" charset="-34"/>
              </a:rPr>
              <a:t>time (month, quarter, year)</a:t>
            </a:r>
          </a:p>
          <a:p>
            <a:pPr>
              <a:buNone/>
            </a:pPr>
            <a:endParaRPr lang="en-GB" dirty="0">
              <a:latin typeface="CordiaUPC" pitchFamily="34" charset="-34"/>
              <a:cs typeface="CordiaUPC"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20</a:t>
            </a:fld>
            <a:endParaRPr lang="en-US" sz="1600" dirty="0">
              <a:latin typeface="CordiaUPC" pitchFamily="34" charset="-34"/>
              <a:cs typeface="CordiaUPC" pitchFamily="34" charset="-34"/>
            </a:endParaRPr>
          </a:p>
        </p:txBody>
      </p:sp>
      <p:pic>
        <p:nvPicPr>
          <p:cNvPr id="10" name="Picture 9" descr="Picture 9"/>
          <p:cNvPicPr>
            <a:picLocks noChangeAspect="1" noChangeArrowheads="1"/>
          </p:cNvPicPr>
          <p:nvPr/>
        </p:nvPicPr>
        <p:blipFill rotWithShape="1">
          <a:blip r:embed="rId3">
            <a:extLst>
              <a:ext uri="{28A0092B-C50C-407E-A947-70E740481C1C}">
                <a14:useLocalDpi xmlns:a14="http://schemas.microsoft.com/office/drawing/2010/main" val="0"/>
              </a:ext>
            </a:extLst>
          </a:blip>
          <a:srcRect t="7603" b="6505"/>
          <a:stretch/>
        </p:blipFill>
        <p:spPr bwMode="auto">
          <a:xfrm>
            <a:off x="2743200" y="2465293"/>
            <a:ext cx="3847026" cy="43619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The income statement</a:t>
            </a:r>
          </a:p>
        </p:txBody>
      </p:sp>
      <p:sp>
        <p:nvSpPr>
          <p:cNvPr id="3" name="Inhaltsplatzhalter 2"/>
          <p:cNvSpPr>
            <a:spLocks noGrp="1"/>
          </p:cNvSpPr>
          <p:nvPr>
            <p:ph sz="quarter" idx="1"/>
          </p:nvPr>
        </p:nvSpPr>
        <p:spPr/>
        <p:txBody>
          <a:bodyPr>
            <a:normAutofit fontScale="85000" lnSpcReduction="10000"/>
          </a:bodyPr>
          <a:lstStyle/>
          <a:p>
            <a:pPr marL="0" indent="0">
              <a:buNone/>
            </a:pPr>
            <a:r>
              <a:rPr lang="en-US" b="1" dirty="0" smtClean="0">
                <a:latin typeface="CordiaUPC" pitchFamily="34" charset="-34"/>
                <a:cs typeface="CordiaUPC" pitchFamily="34" charset="-34"/>
              </a:rPr>
              <a:t>Revenues (sales)</a:t>
            </a:r>
            <a:r>
              <a:rPr lang="en-US" dirty="0" smtClean="0">
                <a:latin typeface="CordiaUPC" pitchFamily="34" charset="-34"/>
                <a:cs typeface="CordiaUPC" pitchFamily="34" charset="-34"/>
              </a:rPr>
              <a:t>: Total amount of products and service sold over a specific period of time</a:t>
            </a:r>
          </a:p>
          <a:p>
            <a:pPr marL="0" indent="0">
              <a:buNone/>
            </a:pPr>
            <a:r>
              <a:rPr lang="en-US" b="1" dirty="0" smtClean="0">
                <a:latin typeface="CordiaUPC" pitchFamily="34" charset="-34"/>
                <a:cs typeface="CordiaUPC" pitchFamily="34" charset="-34"/>
              </a:rPr>
              <a:t>Cost of goods sold</a:t>
            </a:r>
            <a:r>
              <a:rPr lang="en-US" dirty="0" smtClean="0">
                <a:latin typeface="CordiaUPC" pitchFamily="34" charset="-34"/>
                <a:cs typeface="CordiaUPC" pitchFamily="34" charset="-34"/>
              </a:rPr>
              <a:t>: the cost of producing the goods and services, including the cost of labor and raw material and other expenses associated with production</a:t>
            </a:r>
          </a:p>
          <a:p>
            <a:pPr marL="0" indent="0">
              <a:buNone/>
            </a:pPr>
            <a:r>
              <a:rPr lang="en-US" b="1" dirty="0" smtClean="0">
                <a:latin typeface="CordiaUPC" pitchFamily="34" charset="-34"/>
                <a:cs typeface="CordiaUPC" pitchFamily="34" charset="-34"/>
              </a:rPr>
              <a:t>Operating expense</a:t>
            </a:r>
            <a:r>
              <a:rPr lang="en-US" dirty="0" smtClean="0">
                <a:latin typeface="CordiaUPC" pitchFamily="34" charset="-34"/>
                <a:cs typeface="CordiaUPC" pitchFamily="34" charset="-34"/>
              </a:rPr>
              <a:t>: the cost of promoting, advertising and selling products as well as the overhead cost of managing the company. </a:t>
            </a:r>
          </a:p>
          <a:p>
            <a:pPr marL="0" indent="0">
              <a:buNone/>
            </a:pPr>
            <a:r>
              <a:rPr lang="en-US" b="1" dirty="0" smtClean="0">
                <a:latin typeface="CordiaUPC" pitchFamily="34" charset="-34"/>
                <a:cs typeface="CordiaUPC" pitchFamily="34" charset="-34"/>
              </a:rPr>
              <a:t>Interest expense</a:t>
            </a:r>
            <a:r>
              <a:rPr lang="en-US" dirty="0" smtClean="0">
                <a:latin typeface="CordiaUPC" pitchFamily="34" charset="-34"/>
                <a:cs typeface="CordiaUPC" pitchFamily="34" charset="-34"/>
              </a:rPr>
              <a:t>: A cost of borrowing money</a:t>
            </a:r>
          </a:p>
          <a:p>
            <a:pPr marL="0" indent="0">
              <a:buNone/>
            </a:pPr>
            <a:r>
              <a:rPr lang="en-US" b="1" dirty="0" smtClean="0">
                <a:latin typeface="CordiaUPC" pitchFamily="34" charset="-34"/>
                <a:cs typeface="CordiaUPC" pitchFamily="34" charset="-34"/>
              </a:rPr>
              <a:t>Taxes</a:t>
            </a:r>
            <a:r>
              <a:rPr lang="en-US" dirty="0" smtClean="0">
                <a:latin typeface="CordiaUPC" pitchFamily="34" charset="-34"/>
                <a:cs typeface="CordiaUPC" pitchFamily="34" charset="-34"/>
              </a:rPr>
              <a:t>: The tax rate is specified in the tax law</a:t>
            </a:r>
          </a:p>
          <a:p>
            <a:pPr marL="0" indent="0">
              <a:buNone/>
            </a:pPr>
            <a:r>
              <a:rPr lang="en-US" b="1" dirty="0" smtClean="0">
                <a:latin typeface="CordiaUPC" pitchFamily="34" charset="-34"/>
                <a:cs typeface="CordiaUPC" pitchFamily="34" charset="-34"/>
              </a:rPr>
              <a:t>Depreciation</a:t>
            </a:r>
            <a:r>
              <a:rPr lang="en-US" dirty="0" smtClean="0">
                <a:latin typeface="CordiaUPC" pitchFamily="34" charset="-34"/>
                <a:cs typeface="CordiaUPC" pitchFamily="34" charset="-34"/>
              </a:rPr>
              <a:t>: The process of spreading the costs of long-lived assets over the total number of accounting periods</a:t>
            </a:r>
          </a:p>
          <a:p>
            <a:pPr marL="0" indent="0">
              <a:buNone/>
            </a:pPr>
            <a:r>
              <a:rPr lang="en-US" b="1" dirty="0">
                <a:latin typeface="CordiaUPC" pitchFamily="34" charset="-34"/>
                <a:cs typeface="CordiaUPC" pitchFamily="34" charset="-34"/>
              </a:rPr>
              <a:t> </a:t>
            </a:r>
            <a:r>
              <a:rPr lang="en-US" b="1" dirty="0" smtClean="0">
                <a:latin typeface="CordiaUPC" pitchFamily="34" charset="-34"/>
                <a:cs typeface="CordiaUPC" pitchFamily="34" charset="-34"/>
              </a:rPr>
              <a:t>Net income</a:t>
            </a:r>
            <a:r>
              <a:rPr lang="en-US" dirty="0" smtClean="0">
                <a:latin typeface="CordiaUPC" pitchFamily="34" charset="-34"/>
                <a:cs typeface="CordiaUPC" pitchFamily="34" charset="-34"/>
              </a:rPr>
              <a:t>: Sales minus total expenses, profit after tax</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21</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07914860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The statement of cash flows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Statement of cash flows provide the information about firm’s cash receipts and cash payments for its operations, investments and financing activities during an accounting period.</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22</a:t>
            </a:fld>
            <a:endParaRPr lang="en-US" sz="1600" dirty="0">
              <a:latin typeface="CordiaUPC" pitchFamily="34" charset="-34"/>
              <a:cs typeface="CordiaUPC" pitchFamily="34" charset="-34"/>
            </a:endParaRPr>
          </a:p>
        </p:txBody>
      </p:sp>
      <p:pic>
        <p:nvPicPr>
          <p:cNvPr id="4098" name="Picture 2" descr="http://us.cdn1.123rf.com/168nwm/yayayoy/yayayoy1008/yayayoy100800038/7699419-cartoon-detectiv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8656" y="4343400"/>
            <a:ext cx="1390650" cy="16002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362200" y="3886200"/>
            <a:ext cx="6477000" cy="1815882"/>
          </a:xfrm>
          <a:prstGeom prst="rect">
            <a:avLst/>
          </a:prstGeom>
          <a:solidFill>
            <a:srgbClr val="EBFC4A"/>
          </a:solidFill>
        </p:spPr>
        <p:txBody>
          <a:bodyPr wrap="square" rtlCol="0">
            <a:spAutoFit/>
          </a:bodyPr>
          <a:lstStyle/>
          <a:p>
            <a:r>
              <a:rPr lang="en-US" sz="2800" dirty="0">
                <a:latin typeface="CordiaUPC" pitchFamily="34" charset="-34"/>
                <a:cs typeface="CordiaUPC" pitchFamily="34" charset="-34"/>
              </a:rPr>
              <a:t>Many investors and other users of financial statements want more information about the cash flowing into and out of the firm in order to better understand the company’s financial health. </a:t>
            </a:r>
          </a:p>
        </p:txBody>
      </p:sp>
    </p:spTree>
    <p:extLst>
      <p:ext uri="{BB962C8B-B14F-4D97-AF65-F5344CB8AC3E}">
        <p14:creationId xmlns:p14="http://schemas.microsoft.com/office/powerpoint/2010/main" val="207914860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The statement of cash flows</a:t>
            </a:r>
          </a:p>
        </p:txBody>
      </p:sp>
      <p:sp>
        <p:nvSpPr>
          <p:cNvPr id="3" name="Inhaltsplatzhalter 2"/>
          <p:cNvSpPr>
            <a:spLocks noGrp="1"/>
          </p:cNvSpPr>
          <p:nvPr>
            <p:ph sz="quarter" idx="1"/>
          </p:nvPr>
        </p:nvSpPr>
        <p:spPr/>
        <p:txBody>
          <a:bodyPr>
            <a:normAutofit/>
          </a:bodyPr>
          <a:lstStyle/>
          <a:p>
            <a:pPr>
              <a:buNone/>
            </a:pPr>
            <a:r>
              <a:rPr lang="en-US" b="1" dirty="0" smtClean="0">
                <a:latin typeface="CordiaUPC" pitchFamily="34" charset="-34"/>
                <a:cs typeface="CordiaUPC" pitchFamily="34" charset="-34"/>
              </a:rPr>
              <a:t>Cash from operating activities: </a:t>
            </a:r>
          </a:p>
          <a:p>
            <a:pPr marL="0" indent="0">
              <a:buNone/>
            </a:pPr>
            <a:r>
              <a:rPr lang="en-GB" dirty="0">
                <a:latin typeface="CordiaUPC" pitchFamily="34" charset="-34"/>
                <a:cs typeface="CordiaUPC" pitchFamily="34" charset="-34"/>
              </a:rPr>
              <a:t>This section shows how much cash comes from sales of the company's goods and services, less the amount of cash needed to make and sell those goods and services. Investors tend to prefer companies that produce a net positive cash flow from operating activities. </a:t>
            </a:r>
            <a:r>
              <a:rPr lang="en-GB" dirty="0" smtClean="0">
                <a:latin typeface="CordiaUPC" pitchFamily="34" charset="-34"/>
                <a:cs typeface="CordiaUPC" pitchFamily="34" charset="-34"/>
              </a:rPr>
              <a:t>But negative cash flow is not always a bad thing. This may indicate that a business </a:t>
            </a:r>
            <a:r>
              <a:rPr lang="en-GB" dirty="0">
                <a:latin typeface="CordiaUPC" pitchFamily="34" charset="-34"/>
                <a:cs typeface="CordiaUPC" pitchFamily="34" charset="-34"/>
              </a:rPr>
              <a:t>is growing. </a:t>
            </a:r>
            <a:r>
              <a:rPr lang="en-GB" dirty="0" smtClean="0">
                <a:latin typeface="CordiaUPC" pitchFamily="34" charset="-34"/>
                <a:cs typeface="CordiaUPC" pitchFamily="34" charset="-34"/>
              </a:rPr>
              <a:t>Technology </a:t>
            </a:r>
            <a:r>
              <a:rPr lang="en-GB" dirty="0">
                <a:latin typeface="CordiaUPC" pitchFamily="34" charset="-34"/>
                <a:cs typeface="CordiaUPC" pitchFamily="34" charset="-34"/>
              </a:rPr>
              <a:t>firms, tend to show negative cash flow from operations in their formative </a:t>
            </a:r>
            <a:r>
              <a:rPr lang="en-GB" dirty="0" smtClean="0">
                <a:latin typeface="CordiaUPC" pitchFamily="34" charset="-34"/>
                <a:cs typeface="CordiaUPC" pitchFamily="34" charset="-34"/>
              </a:rPr>
              <a:t>years.</a:t>
            </a:r>
            <a:endParaRPr lang="en-GB" dirty="0">
              <a:latin typeface="CordiaUPC" pitchFamily="34" charset="-34"/>
              <a:cs typeface="CordiaUPC" pitchFamily="34" charset="-34"/>
            </a:endParaRPr>
          </a:p>
          <a:p>
            <a:pPr marL="0" indent="0">
              <a:buNone/>
            </a:pPr>
            <a:endParaRPr lang="en-GB"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23</a:t>
            </a:fld>
            <a:endParaRPr lang="en-US" sz="1600" dirty="0">
              <a:latin typeface="CordiaUPC" pitchFamily="34" charset="-34"/>
              <a:cs typeface="CordiaUPC" pitchFamily="34" charset="-34"/>
            </a:endParaRPr>
          </a:p>
        </p:txBody>
      </p:sp>
      <p:pic>
        <p:nvPicPr>
          <p:cNvPr id="1026" name="Picture 2" descr="http://us.cdn2.123rf.com/168nwm/antonbrand/antonbrand1106/antonbrand110600041/9701392-cartoon-handyman-with-a-hammer-isolated-on-whit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77200" y="4876800"/>
            <a:ext cx="8382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914860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The statement of cash flows</a:t>
            </a:r>
          </a:p>
        </p:txBody>
      </p:sp>
      <p:sp>
        <p:nvSpPr>
          <p:cNvPr id="3" name="Inhaltsplatzhalter 2"/>
          <p:cNvSpPr>
            <a:spLocks noGrp="1"/>
          </p:cNvSpPr>
          <p:nvPr>
            <p:ph sz="quarter" idx="1"/>
          </p:nvPr>
        </p:nvSpPr>
        <p:spPr/>
        <p:txBody>
          <a:bodyPr>
            <a:normAutofit/>
          </a:bodyPr>
          <a:lstStyle/>
          <a:p>
            <a:pPr>
              <a:buNone/>
            </a:pPr>
            <a:r>
              <a:rPr lang="en-US" b="1" dirty="0" smtClean="0">
                <a:latin typeface="CordiaUPC" pitchFamily="34" charset="-34"/>
                <a:cs typeface="CordiaUPC" pitchFamily="34" charset="-34"/>
              </a:rPr>
              <a:t>Cash from investing activities</a:t>
            </a:r>
          </a:p>
          <a:p>
            <a:pPr marL="0" indent="0">
              <a:buNone/>
            </a:pPr>
            <a:r>
              <a:rPr lang="en-GB" dirty="0">
                <a:latin typeface="CordiaUPC" pitchFamily="34" charset="-34"/>
                <a:cs typeface="CordiaUPC" pitchFamily="34" charset="-34"/>
              </a:rPr>
              <a:t>This section largely reflects the amount of cash the company has spent on capital expenditures, such as new equipment or anything else that needed to keep the business going. It also includes acquisitions of other businesses and monetary investments such as money market funds. </a:t>
            </a:r>
            <a:endParaRPr lang="en-GB" dirty="0" smtClean="0">
              <a:latin typeface="CordiaUPC" pitchFamily="34" charset="-34"/>
              <a:cs typeface="CordiaUPC" pitchFamily="34" charset="-34"/>
            </a:endParaRPr>
          </a:p>
          <a:p>
            <a:pPr marL="0" indent="0">
              <a:buNone/>
            </a:pPr>
            <a:r>
              <a:rPr lang="de-DE" dirty="0" smtClean="0">
                <a:latin typeface="CordiaUPC" pitchFamily="34" charset="-34"/>
                <a:cs typeface="CordiaUPC" pitchFamily="34" charset="-34"/>
              </a:rPr>
              <a:t>It is negative, when the company is purchasing long-term assets for future growth. And positive figure indicate that a business is selling off existing long-term assets and reducing its capacity. </a:t>
            </a:r>
            <a:endParaRPr lang="en-GB"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24</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07914860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The statement of cash flows</a:t>
            </a:r>
          </a:p>
        </p:txBody>
      </p:sp>
      <p:sp>
        <p:nvSpPr>
          <p:cNvPr id="3" name="Inhaltsplatzhalter 2"/>
          <p:cNvSpPr>
            <a:spLocks noGrp="1"/>
          </p:cNvSpPr>
          <p:nvPr>
            <p:ph sz="quarter" idx="1"/>
          </p:nvPr>
        </p:nvSpPr>
        <p:spPr/>
        <p:txBody>
          <a:bodyPr>
            <a:normAutofit/>
          </a:bodyPr>
          <a:lstStyle/>
          <a:p>
            <a:pPr>
              <a:buNone/>
            </a:pPr>
            <a:r>
              <a:rPr lang="en-US" b="1" dirty="0" smtClean="0">
                <a:latin typeface="CordiaUPC" pitchFamily="34" charset="-34"/>
                <a:cs typeface="CordiaUPC" pitchFamily="34" charset="-34"/>
              </a:rPr>
              <a:t>Cash from financing activities</a:t>
            </a:r>
          </a:p>
          <a:p>
            <a:pPr marL="0" indent="0">
              <a:buNone/>
            </a:pPr>
            <a:r>
              <a:rPr lang="en-GB" dirty="0">
                <a:latin typeface="CordiaUPC" pitchFamily="34" charset="-34"/>
                <a:cs typeface="CordiaUPC" pitchFamily="34" charset="-34"/>
              </a:rPr>
              <a:t>This section describes the goings-on of cash associated with outside financing activities. Typical sources of cash inflow would be cash raised by selling stock and bonds or by bank </a:t>
            </a:r>
            <a:r>
              <a:rPr lang="en-GB" dirty="0" smtClean="0">
                <a:latin typeface="CordiaUPC" pitchFamily="34" charset="-34"/>
                <a:cs typeface="CordiaUPC" pitchFamily="34" charset="-34"/>
              </a:rPr>
              <a:t>borrowings (positive). </a:t>
            </a:r>
            <a:r>
              <a:rPr lang="en-GB" dirty="0">
                <a:latin typeface="CordiaUPC" pitchFamily="34" charset="-34"/>
                <a:cs typeface="CordiaUPC" pitchFamily="34" charset="-34"/>
              </a:rPr>
              <a:t>Likewise, paying back a bank loan would show up as a use of cash flow, as would dividend </a:t>
            </a:r>
            <a:r>
              <a:rPr lang="en-GB" dirty="0" smtClean="0">
                <a:latin typeface="CordiaUPC" pitchFamily="34" charset="-34"/>
                <a:cs typeface="CordiaUPC" pitchFamily="34" charset="-34"/>
              </a:rPr>
              <a:t>payments or contributing capital to investors </a:t>
            </a:r>
            <a:r>
              <a:rPr lang="en-GB" dirty="0">
                <a:latin typeface="CordiaUPC" pitchFamily="34" charset="-34"/>
                <a:cs typeface="CordiaUPC" pitchFamily="34" charset="-34"/>
              </a:rPr>
              <a:t>and common stock </a:t>
            </a:r>
            <a:r>
              <a:rPr lang="en-GB" dirty="0" smtClean="0">
                <a:latin typeface="CordiaUPC" pitchFamily="34" charset="-34"/>
                <a:cs typeface="CordiaUPC" pitchFamily="34" charset="-34"/>
              </a:rPr>
              <a:t>repurchases (negative).</a:t>
            </a:r>
            <a:endParaRPr lang="en-GB" dirty="0">
              <a:latin typeface="CordiaUPC" pitchFamily="34" charset="-34"/>
              <a:cs typeface="CordiaUPC" pitchFamily="34" charset="-34"/>
            </a:endParaRPr>
          </a:p>
          <a:p>
            <a:pPr>
              <a:buNone/>
            </a:pPr>
            <a:endParaRPr lang="en-GB"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25</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07914860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The statement of cash flows</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26</a:t>
            </a:fld>
            <a:endParaRPr lang="en-US" sz="1600" dirty="0">
              <a:latin typeface="CordiaUPC" pitchFamily="34" charset="-34"/>
              <a:cs typeface="CordiaUPC" pitchFamily="34" charset="-34"/>
            </a:endParaRPr>
          </a:p>
        </p:txBody>
      </p:sp>
      <p:sp>
        <p:nvSpPr>
          <p:cNvPr id="5" name="Content Placeholder 4"/>
          <p:cNvSpPr>
            <a:spLocks noGrp="1"/>
          </p:cNvSpPr>
          <p:nvPr>
            <p:ph sz="quarter" idx="1"/>
          </p:nvPr>
        </p:nvSpPr>
        <p:spPr/>
        <p:txBody>
          <a:bodyPr/>
          <a:lstStyle/>
          <a:p>
            <a:endParaRPr lang="en-GB" dirty="0"/>
          </a:p>
        </p:txBody>
      </p:sp>
      <p:pic>
        <p:nvPicPr>
          <p:cNvPr id="9" name="Picture 8" descr="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4600" y="799730"/>
            <a:ext cx="4319587" cy="609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914860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Statement of cash-flow</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27</a:t>
            </a:fld>
            <a:endParaRPr lang="en-US" sz="1600" dirty="0">
              <a:latin typeface="CordiaUPC" pitchFamily="34" charset="-34"/>
              <a:cs typeface="CordiaUPC" pitchFamily="34" charset="-34"/>
            </a:endParaRPr>
          </a:p>
        </p:txBody>
      </p:sp>
      <p:graphicFrame>
        <p:nvGraphicFramePr>
          <p:cNvPr id="5" name="Table 4"/>
          <p:cNvGraphicFramePr>
            <a:graphicFrameLocks noGrp="1"/>
          </p:cNvGraphicFramePr>
          <p:nvPr>
            <p:extLst>
              <p:ext uri="{D42A27DB-BD31-4B8C-83A1-F6EECF244321}">
                <p14:modId xmlns:p14="http://schemas.microsoft.com/office/powerpoint/2010/main" val="2106280788"/>
              </p:ext>
            </p:extLst>
          </p:nvPr>
        </p:nvGraphicFramePr>
        <p:xfrm>
          <a:off x="685800" y="2514600"/>
          <a:ext cx="7848600" cy="3429000"/>
        </p:xfrm>
        <a:graphic>
          <a:graphicData uri="http://schemas.openxmlformats.org/drawingml/2006/table">
            <a:tbl>
              <a:tblPr firstRow="1" bandRow="1">
                <a:tableStyleId>{5C22544A-7EE6-4342-B048-85BDC9FD1C3A}</a:tableStyleId>
              </a:tblPr>
              <a:tblGrid>
                <a:gridCol w="1962150"/>
                <a:gridCol w="1962150"/>
                <a:gridCol w="1962150"/>
                <a:gridCol w="1962150"/>
              </a:tblGrid>
              <a:tr h="685800">
                <a:tc>
                  <a:txBody>
                    <a:bodyPr/>
                    <a:lstStyle/>
                    <a:p>
                      <a:endParaRPr lang="en-GB" dirty="0">
                        <a:solidFill>
                          <a:schemeClr val="tx1"/>
                        </a:solidFill>
                        <a:latin typeface="Cordia New" pitchFamily="34" charset="-34"/>
                        <a:cs typeface="Cordia New" pitchFamily="34" charset="-34"/>
                      </a:endParaRPr>
                    </a:p>
                  </a:txBody>
                  <a:tcPr/>
                </a:tc>
                <a:tc>
                  <a:txBody>
                    <a:bodyPr/>
                    <a:lstStyle/>
                    <a:p>
                      <a:pPr algn="ctr"/>
                      <a:r>
                        <a:rPr lang="de-DE" dirty="0" smtClean="0">
                          <a:solidFill>
                            <a:schemeClr val="tx1"/>
                          </a:solidFill>
                          <a:latin typeface="Cordia New" pitchFamily="34" charset="-34"/>
                          <a:cs typeface="Cordia New" pitchFamily="34" charset="-34"/>
                        </a:rPr>
                        <a:t>Company</a:t>
                      </a:r>
                      <a:r>
                        <a:rPr lang="de-DE" baseline="0" dirty="0" smtClean="0">
                          <a:solidFill>
                            <a:schemeClr val="tx1"/>
                          </a:solidFill>
                          <a:latin typeface="Cordia New" pitchFamily="34" charset="-34"/>
                          <a:cs typeface="Cordia New" pitchFamily="34" charset="-34"/>
                        </a:rPr>
                        <a:t> A</a:t>
                      </a:r>
                      <a:endParaRPr lang="en-GB" dirty="0">
                        <a:solidFill>
                          <a:schemeClr val="tx1"/>
                        </a:solidFill>
                        <a:latin typeface="Cordia New" pitchFamily="34" charset="-34"/>
                        <a:cs typeface="Cordia New" pitchFamily="34" charset="-34"/>
                      </a:endParaRPr>
                    </a:p>
                  </a:txBody>
                  <a:tcPr/>
                </a:tc>
                <a:tc>
                  <a:txBody>
                    <a:bodyPr/>
                    <a:lstStyle/>
                    <a:p>
                      <a:pPr algn="ctr"/>
                      <a:r>
                        <a:rPr lang="de-DE" dirty="0" smtClean="0">
                          <a:solidFill>
                            <a:schemeClr val="tx1"/>
                          </a:solidFill>
                          <a:latin typeface="Cordia New" pitchFamily="34" charset="-34"/>
                          <a:cs typeface="Cordia New" pitchFamily="34" charset="-34"/>
                        </a:rPr>
                        <a:t>CompanyB</a:t>
                      </a:r>
                      <a:endParaRPr lang="en-GB" dirty="0">
                        <a:solidFill>
                          <a:schemeClr val="tx1"/>
                        </a:solidFill>
                        <a:latin typeface="Cordia New" pitchFamily="34" charset="-34"/>
                        <a:cs typeface="Cordia New" pitchFamily="34" charset="-34"/>
                      </a:endParaRPr>
                    </a:p>
                  </a:txBody>
                  <a:tcPr/>
                </a:tc>
                <a:tc>
                  <a:txBody>
                    <a:bodyPr/>
                    <a:lstStyle/>
                    <a:p>
                      <a:pPr algn="ctr"/>
                      <a:r>
                        <a:rPr lang="de-DE" dirty="0" smtClean="0">
                          <a:solidFill>
                            <a:schemeClr val="tx1"/>
                          </a:solidFill>
                          <a:latin typeface="Cordia New" pitchFamily="34" charset="-34"/>
                          <a:cs typeface="Cordia New" pitchFamily="34" charset="-34"/>
                        </a:rPr>
                        <a:t>Company C</a:t>
                      </a:r>
                      <a:endParaRPr lang="en-GB" dirty="0">
                        <a:solidFill>
                          <a:schemeClr val="tx1"/>
                        </a:solidFill>
                        <a:latin typeface="Cordia New" pitchFamily="34" charset="-34"/>
                        <a:cs typeface="Cordia New" pitchFamily="34" charset="-34"/>
                      </a:endParaRPr>
                    </a:p>
                  </a:txBody>
                  <a:tcPr/>
                </a:tc>
              </a:tr>
              <a:tr h="685800">
                <a:tc>
                  <a:txBody>
                    <a:bodyPr/>
                    <a:lstStyle/>
                    <a:p>
                      <a:r>
                        <a:rPr lang="de-DE" dirty="0" smtClean="0">
                          <a:solidFill>
                            <a:schemeClr val="tx1"/>
                          </a:solidFill>
                          <a:latin typeface="Cordia New" pitchFamily="34" charset="-34"/>
                          <a:cs typeface="Cordia New" pitchFamily="34" charset="-34"/>
                        </a:rPr>
                        <a:t>Cash from</a:t>
                      </a:r>
                      <a:r>
                        <a:rPr lang="de-DE" baseline="0" dirty="0" smtClean="0">
                          <a:solidFill>
                            <a:schemeClr val="tx1"/>
                          </a:solidFill>
                          <a:latin typeface="Cordia New" pitchFamily="34" charset="-34"/>
                          <a:cs typeface="Cordia New" pitchFamily="34" charset="-34"/>
                        </a:rPr>
                        <a:t> operating activities</a:t>
                      </a:r>
                      <a:endParaRPr lang="en-GB" dirty="0">
                        <a:solidFill>
                          <a:schemeClr val="tx1"/>
                        </a:solidFill>
                        <a:latin typeface="Cordia New" pitchFamily="34" charset="-34"/>
                        <a:cs typeface="Cordia New" pitchFamily="34" charset="-34"/>
                      </a:endParaRPr>
                    </a:p>
                  </a:txBody>
                  <a:tcPr/>
                </a:tc>
                <a:tc>
                  <a:txBody>
                    <a:bodyPr/>
                    <a:lstStyle/>
                    <a:p>
                      <a:pPr algn="ctr"/>
                      <a:r>
                        <a:rPr lang="de-DE" dirty="0" smtClean="0">
                          <a:solidFill>
                            <a:schemeClr val="tx1"/>
                          </a:solidFill>
                          <a:latin typeface="Cordia New" pitchFamily="34" charset="-34"/>
                          <a:cs typeface="Cordia New" pitchFamily="34" charset="-34"/>
                        </a:rPr>
                        <a:t>500000</a:t>
                      </a:r>
                      <a:endParaRPr lang="en-GB" dirty="0">
                        <a:solidFill>
                          <a:schemeClr val="tx1"/>
                        </a:solidFill>
                        <a:latin typeface="Cordia New" pitchFamily="34" charset="-34"/>
                        <a:cs typeface="Cordia New" pitchFamily="34" charset="-34"/>
                      </a:endParaRPr>
                    </a:p>
                  </a:txBody>
                  <a:tcPr/>
                </a:tc>
                <a:tc>
                  <a:txBody>
                    <a:bodyPr/>
                    <a:lstStyle/>
                    <a:p>
                      <a:pPr algn="ctr"/>
                      <a:r>
                        <a:rPr lang="de-DE" dirty="0" smtClean="0">
                          <a:solidFill>
                            <a:schemeClr val="tx1"/>
                          </a:solidFill>
                          <a:latin typeface="Cordia New" pitchFamily="34" charset="-34"/>
                          <a:cs typeface="Cordia New" pitchFamily="34" charset="-34"/>
                        </a:rPr>
                        <a:t>0</a:t>
                      </a:r>
                      <a:endParaRPr lang="en-GB" dirty="0">
                        <a:solidFill>
                          <a:schemeClr val="tx1"/>
                        </a:solidFill>
                        <a:latin typeface="Cordia New" pitchFamily="34" charset="-34"/>
                        <a:cs typeface="Cordia New" pitchFamily="34" charset="-34"/>
                      </a:endParaRPr>
                    </a:p>
                  </a:txBody>
                  <a:tcPr/>
                </a:tc>
                <a:tc>
                  <a:txBody>
                    <a:bodyPr/>
                    <a:lstStyle/>
                    <a:p>
                      <a:pPr algn="ctr"/>
                      <a:r>
                        <a:rPr lang="de-DE" dirty="0" smtClean="0">
                          <a:solidFill>
                            <a:schemeClr val="tx1"/>
                          </a:solidFill>
                          <a:latin typeface="Cordia New" pitchFamily="34" charset="-34"/>
                          <a:cs typeface="Cordia New" pitchFamily="34" charset="-34"/>
                        </a:rPr>
                        <a:t>0</a:t>
                      </a:r>
                      <a:endParaRPr lang="en-GB" dirty="0">
                        <a:solidFill>
                          <a:schemeClr val="tx1"/>
                        </a:solidFill>
                        <a:latin typeface="Cordia New" pitchFamily="34" charset="-34"/>
                        <a:cs typeface="Cordia New" pitchFamily="34" charset="-34"/>
                      </a:endParaRPr>
                    </a:p>
                  </a:txBody>
                  <a:tcPr/>
                </a:tc>
              </a:tr>
              <a:tr h="685800">
                <a:tc>
                  <a:txBody>
                    <a:bodyPr/>
                    <a:lstStyle/>
                    <a:p>
                      <a:r>
                        <a:rPr lang="de-DE" dirty="0" smtClean="0">
                          <a:solidFill>
                            <a:schemeClr val="tx1"/>
                          </a:solidFill>
                          <a:latin typeface="Cordia New" pitchFamily="34" charset="-34"/>
                          <a:cs typeface="Cordia New" pitchFamily="34" charset="-34"/>
                        </a:rPr>
                        <a:t>Cash</a:t>
                      </a:r>
                      <a:r>
                        <a:rPr lang="de-DE" baseline="0" dirty="0" smtClean="0">
                          <a:solidFill>
                            <a:schemeClr val="tx1"/>
                          </a:solidFill>
                          <a:latin typeface="Cordia New" pitchFamily="34" charset="-34"/>
                          <a:cs typeface="Cordia New" pitchFamily="34" charset="-34"/>
                        </a:rPr>
                        <a:t> from investing activities</a:t>
                      </a:r>
                      <a:endParaRPr lang="en-GB" dirty="0">
                        <a:solidFill>
                          <a:schemeClr val="tx1"/>
                        </a:solidFill>
                        <a:latin typeface="Cordia New" pitchFamily="34" charset="-34"/>
                        <a:cs typeface="Cordia New" pitchFamily="34" charset="-34"/>
                      </a:endParaRPr>
                    </a:p>
                  </a:txBody>
                  <a:tcPr/>
                </a:tc>
                <a:tc>
                  <a:txBody>
                    <a:bodyPr/>
                    <a:lstStyle/>
                    <a:p>
                      <a:pPr algn="ctr"/>
                      <a:r>
                        <a:rPr lang="de-DE" dirty="0" smtClean="0">
                          <a:solidFill>
                            <a:schemeClr val="tx1"/>
                          </a:solidFill>
                          <a:latin typeface="Cordia New" pitchFamily="34" charset="-34"/>
                          <a:cs typeface="Cordia New" pitchFamily="34" charset="-34"/>
                        </a:rPr>
                        <a:t>0</a:t>
                      </a:r>
                      <a:endParaRPr lang="en-GB" dirty="0">
                        <a:solidFill>
                          <a:schemeClr val="tx1"/>
                        </a:solidFill>
                        <a:latin typeface="Cordia New" pitchFamily="34" charset="-34"/>
                        <a:cs typeface="Cordia New" pitchFamily="34" charset="-34"/>
                      </a:endParaRPr>
                    </a:p>
                  </a:txBody>
                  <a:tcPr/>
                </a:tc>
                <a:tc>
                  <a:txBody>
                    <a:bodyPr/>
                    <a:lstStyle/>
                    <a:p>
                      <a:pPr algn="ctr"/>
                      <a:r>
                        <a:rPr lang="de-DE" dirty="0" smtClean="0">
                          <a:solidFill>
                            <a:schemeClr val="tx1"/>
                          </a:solidFill>
                          <a:latin typeface="Cordia New" pitchFamily="34" charset="-34"/>
                          <a:cs typeface="Cordia New" pitchFamily="34" charset="-34"/>
                        </a:rPr>
                        <a:t>500000</a:t>
                      </a:r>
                      <a:endParaRPr lang="en-GB" dirty="0">
                        <a:solidFill>
                          <a:schemeClr val="tx1"/>
                        </a:solidFill>
                        <a:latin typeface="Cordia New" pitchFamily="34" charset="-34"/>
                        <a:cs typeface="Cordia New" pitchFamily="34" charset="-34"/>
                      </a:endParaRPr>
                    </a:p>
                  </a:txBody>
                  <a:tcPr/>
                </a:tc>
                <a:tc>
                  <a:txBody>
                    <a:bodyPr/>
                    <a:lstStyle/>
                    <a:p>
                      <a:pPr algn="ctr"/>
                      <a:r>
                        <a:rPr lang="de-DE" dirty="0" smtClean="0">
                          <a:solidFill>
                            <a:schemeClr val="tx1"/>
                          </a:solidFill>
                          <a:latin typeface="Cordia New" pitchFamily="34" charset="-34"/>
                          <a:cs typeface="Cordia New" pitchFamily="34" charset="-34"/>
                        </a:rPr>
                        <a:t>0</a:t>
                      </a:r>
                      <a:endParaRPr lang="en-GB" dirty="0">
                        <a:solidFill>
                          <a:schemeClr val="tx1"/>
                        </a:solidFill>
                        <a:latin typeface="Cordia New" pitchFamily="34" charset="-34"/>
                        <a:cs typeface="Cordia New" pitchFamily="34" charset="-34"/>
                      </a:endParaRPr>
                    </a:p>
                  </a:txBody>
                  <a:tcPr/>
                </a:tc>
              </a:tr>
              <a:tr h="685800">
                <a:tc>
                  <a:txBody>
                    <a:bodyPr/>
                    <a:lstStyle/>
                    <a:p>
                      <a:r>
                        <a:rPr lang="de-DE" dirty="0" smtClean="0">
                          <a:solidFill>
                            <a:schemeClr val="tx1"/>
                          </a:solidFill>
                          <a:latin typeface="Cordia New" pitchFamily="34" charset="-34"/>
                          <a:cs typeface="Cordia New" pitchFamily="34" charset="-34"/>
                        </a:rPr>
                        <a:t>Cash from financing activities</a:t>
                      </a:r>
                      <a:endParaRPr lang="en-GB" dirty="0">
                        <a:solidFill>
                          <a:schemeClr val="tx1"/>
                        </a:solidFill>
                        <a:latin typeface="Cordia New" pitchFamily="34" charset="-34"/>
                        <a:cs typeface="Cordia New" pitchFamily="34" charset="-34"/>
                      </a:endParaRPr>
                    </a:p>
                  </a:txBody>
                  <a:tcPr/>
                </a:tc>
                <a:tc>
                  <a:txBody>
                    <a:bodyPr/>
                    <a:lstStyle/>
                    <a:p>
                      <a:pPr algn="ctr"/>
                      <a:r>
                        <a:rPr lang="de-DE" dirty="0" smtClean="0">
                          <a:solidFill>
                            <a:schemeClr val="tx1"/>
                          </a:solidFill>
                          <a:latin typeface="Cordia New" pitchFamily="34" charset="-34"/>
                          <a:cs typeface="Cordia New" pitchFamily="34" charset="-34"/>
                        </a:rPr>
                        <a:t>0</a:t>
                      </a:r>
                      <a:endParaRPr lang="en-GB" dirty="0">
                        <a:solidFill>
                          <a:schemeClr val="tx1"/>
                        </a:solidFill>
                        <a:latin typeface="Cordia New" pitchFamily="34" charset="-34"/>
                        <a:cs typeface="Cordia New" pitchFamily="34" charset="-34"/>
                      </a:endParaRPr>
                    </a:p>
                  </a:txBody>
                  <a:tcPr/>
                </a:tc>
                <a:tc>
                  <a:txBody>
                    <a:bodyPr/>
                    <a:lstStyle/>
                    <a:p>
                      <a:pPr algn="ctr"/>
                      <a:r>
                        <a:rPr lang="de-DE" dirty="0" smtClean="0">
                          <a:solidFill>
                            <a:schemeClr val="tx1"/>
                          </a:solidFill>
                          <a:latin typeface="Cordia New" pitchFamily="34" charset="-34"/>
                          <a:cs typeface="Cordia New" pitchFamily="34" charset="-34"/>
                        </a:rPr>
                        <a:t>0</a:t>
                      </a:r>
                      <a:endParaRPr lang="en-GB" dirty="0">
                        <a:solidFill>
                          <a:schemeClr val="tx1"/>
                        </a:solidFill>
                        <a:latin typeface="Cordia New" pitchFamily="34" charset="-34"/>
                        <a:cs typeface="Cordia New" pitchFamily="34" charset="-34"/>
                      </a:endParaRPr>
                    </a:p>
                  </a:txBody>
                  <a:tcPr/>
                </a:tc>
                <a:tc>
                  <a:txBody>
                    <a:bodyPr/>
                    <a:lstStyle/>
                    <a:p>
                      <a:pPr algn="ctr"/>
                      <a:r>
                        <a:rPr lang="de-DE" dirty="0" smtClean="0">
                          <a:solidFill>
                            <a:schemeClr val="tx1"/>
                          </a:solidFill>
                          <a:latin typeface="Cordia New" pitchFamily="34" charset="-34"/>
                          <a:cs typeface="Cordia New" pitchFamily="34" charset="-34"/>
                        </a:rPr>
                        <a:t>500000</a:t>
                      </a:r>
                      <a:endParaRPr lang="en-GB" dirty="0">
                        <a:solidFill>
                          <a:schemeClr val="tx1"/>
                        </a:solidFill>
                        <a:latin typeface="Cordia New" pitchFamily="34" charset="-34"/>
                        <a:cs typeface="Cordia New" pitchFamily="34" charset="-34"/>
                      </a:endParaRPr>
                    </a:p>
                  </a:txBody>
                  <a:tcPr/>
                </a:tc>
              </a:tr>
              <a:tr h="685800">
                <a:tc>
                  <a:txBody>
                    <a:bodyPr/>
                    <a:lstStyle/>
                    <a:p>
                      <a:r>
                        <a:rPr lang="de-DE" dirty="0" smtClean="0">
                          <a:solidFill>
                            <a:schemeClr val="tx1"/>
                          </a:solidFill>
                          <a:latin typeface="Cordia New" pitchFamily="34" charset="-34"/>
                          <a:cs typeface="Cordia New" pitchFamily="34" charset="-34"/>
                        </a:rPr>
                        <a:t>Total cash-flow</a:t>
                      </a:r>
                      <a:endParaRPr lang="en-GB" dirty="0">
                        <a:solidFill>
                          <a:schemeClr val="tx1"/>
                        </a:solidFill>
                        <a:latin typeface="Cordia New" pitchFamily="34" charset="-34"/>
                        <a:cs typeface="Cordia New" pitchFamily="34" charset="-34"/>
                      </a:endParaRPr>
                    </a:p>
                  </a:txBody>
                  <a:tcPr/>
                </a:tc>
                <a:tc>
                  <a:txBody>
                    <a:bodyPr/>
                    <a:lstStyle/>
                    <a:p>
                      <a:pPr algn="ctr"/>
                      <a:r>
                        <a:rPr lang="de-DE" dirty="0" smtClean="0">
                          <a:solidFill>
                            <a:schemeClr val="tx1"/>
                          </a:solidFill>
                          <a:latin typeface="Cordia New" pitchFamily="34" charset="-34"/>
                          <a:cs typeface="Cordia New" pitchFamily="34" charset="-34"/>
                        </a:rPr>
                        <a:t>500000</a:t>
                      </a:r>
                      <a:endParaRPr lang="en-GB" dirty="0">
                        <a:solidFill>
                          <a:schemeClr val="tx1"/>
                        </a:solidFill>
                        <a:latin typeface="Cordia New" pitchFamily="34" charset="-34"/>
                        <a:cs typeface="Cordia New" pitchFamily="34" charset="-34"/>
                      </a:endParaRPr>
                    </a:p>
                  </a:txBody>
                  <a:tcPr/>
                </a:tc>
                <a:tc>
                  <a:txBody>
                    <a:bodyPr/>
                    <a:lstStyle/>
                    <a:p>
                      <a:pPr algn="ctr"/>
                      <a:r>
                        <a:rPr lang="de-DE" dirty="0" smtClean="0">
                          <a:solidFill>
                            <a:schemeClr val="tx1"/>
                          </a:solidFill>
                          <a:latin typeface="Cordia New" pitchFamily="34" charset="-34"/>
                          <a:cs typeface="Cordia New" pitchFamily="34" charset="-34"/>
                        </a:rPr>
                        <a:t>500000</a:t>
                      </a:r>
                      <a:endParaRPr lang="en-GB" dirty="0">
                        <a:solidFill>
                          <a:schemeClr val="tx1"/>
                        </a:solidFill>
                        <a:latin typeface="Cordia New" pitchFamily="34" charset="-34"/>
                        <a:cs typeface="Cordia New" pitchFamily="34" charset="-34"/>
                      </a:endParaRPr>
                    </a:p>
                  </a:txBody>
                  <a:tcPr/>
                </a:tc>
                <a:tc>
                  <a:txBody>
                    <a:bodyPr/>
                    <a:lstStyle/>
                    <a:p>
                      <a:pPr algn="ctr"/>
                      <a:r>
                        <a:rPr lang="de-DE" dirty="0" smtClean="0">
                          <a:solidFill>
                            <a:schemeClr val="tx1"/>
                          </a:solidFill>
                          <a:latin typeface="Cordia New" pitchFamily="34" charset="-34"/>
                          <a:cs typeface="Cordia New" pitchFamily="34" charset="-34"/>
                        </a:rPr>
                        <a:t>500000</a:t>
                      </a:r>
                      <a:endParaRPr lang="en-GB" dirty="0">
                        <a:solidFill>
                          <a:schemeClr val="tx1"/>
                        </a:solidFill>
                        <a:latin typeface="Cordia New" pitchFamily="34" charset="-34"/>
                        <a:cs typeface="Cordia New" pitchFamily="34" charset="-34"/>
                      </a:endParaRPr>
                    </a:p>
                  </a:txBody>
                  <a:tcPr/>
                </a:tc>
              </a:tr>
            </a:tbl>
          </a:graphicData>
        </a:graphic>
      </p:graphicFrame>
    </p:spTree>
    <p:extLst>
      <p:ext uri="{BB962C8B-B14F-4D97-AF65-F5344CB8AC3E}">
        <p14:creationId xmlns:p14="http://schemas.microsoft.com/office/powerpoint/2010/main" val="26717961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Financial analysis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GB" dirty="0">
                <a:latin typeface="CordiaUPC" pitchFamily="34" charset="-34"/>
                <a:cs typeface="CordiaUPC" pitchFamily="34" charset="-34"/>
              </a:rPr>
              <a:t>The process of evaluating businesses, projects, budgets and other finance-related entities to determine their suitability for investment. </a:t>
            </a:r>
            <a:r>
              <a:rPr lang="en-GB" dirty="0" smtClean="0">
                <a:latin typeface="CordiaUPC" pitchFamily="34" charset="-34"/>
                <a:cs typeface="CordiaUPC" pitchFamily="34" charset="-34"/>
              </a:rPr>
              <a:t>Financial </a:t>
            </a:r>
            <a:r>
              <a:rPr lang="en-GB" dirty="0">
                <a:latin typeface="CordiaUPC" pitchFamily="34" charset="-34"/>
                <a:cs typeface="CordiaUPC" pitchFamily="34" charset="-34"/>
              </a:rPr>
              <a:t>analysis is used to </a:t>
            </a:r>
            <a:r>
              <a:rPr lang="en-GB" dirty="0" smtClean="0">
                <a:latin typeface="CordiaUPC" pitchFamily="34" charset="-34"/>
                <a:cs typeface="CordiaUPC" pitchFamily="34" charset="-34"/>
              </a:rPr>
              <a:t>analyse </a:t>
            </a:r>
            <a:r>
              <a:rPr lang="en-GB" dirty="0">
                <a:latin typeface="CordiaUPC" pitchFamily="34" charset="-34"/>
                <a:cs typeface="CordiaUPC" pitchFamily="34" charset="-34"/>
              </a:rPr>
              <a:t>whether an entity is stable, solvent, liquid, or profitable enough to be invested </a:t>
            </a:r>
            <a:r>
              <a:rPr lang="en-GB" dirty="0" smtClean="0">
                <a:latin typeface="CordiaUPC" pitchFamily="34" charset="-34"/>
                <a:cs typeface="CordiaUPC" pitchFamily="34" charset="-34"/>
              </a:rPr>
              <a:t>in. It indicates the past performance of an organization, the ability to gain profits and ability to manage organizational assets. It helps investors to predict the risks within an organization. </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28</a:t>
            </a:fld>
            <a:endParaRPr lang="en-US" sz="1600" dirty="0">
              <a:latin typeface="CordiaUPC" pitchFamily="34" charset="-34"/>
              <a:cs typeface="CordiaUPC" pitchFamily="34" charset="-34"/>
            </a:endParaRPr>
          </a:p>
        </p:txBody>
      </p:sp>
      <p:pic>
        <p:nvPicPr>
          <p:cNvPr id="5122" name="Picture 2" descr="Vollbild anzei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7600" y="4572000"/>
            <a:ext cx="2057400" cy="1936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914860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Financial analysis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de-DE" sz="3200" b="1" dirty="0" smtClean="0">
                <a:latin typeface="Cordia New" pitchFamily="34" charset="-34"/>
                <a:cs typeface="Cordia New" pitchFamily="34" charset="-34"/>
              </a:rPr>
              <a:t>- Trend </a:t>
            </a:r>
            <a:r>
              <a:rPr lang="de-DE" sz="3200" b="1" dirty="0">
                <a:latin typeface="Cordia New" pitchFamily="34" charset="-34"/>
                <a:cs typeface="Cordia New" pitchFamily="34" charset="-34"/>
              </a:rPr>
              <a:t>analysis</a:t>
            </a:r>
            <a:r>
              <a:rPr lang="de-DE" sz="3200" dirty="0">
                <a:latin typeface="Cordia New" pitchFamily="34" charset="-34"/>
                <a:cs typeface="Cordia New" pitchFamily="34" charset="-34"/>
              </a:rPr>
              <a:t>: </a:t>
            </a:r>
            <a:r>
              <a:rPr lang="en-GB" sz="3200" dirty="0">
                <a:latin typeface="Cordia New" pitchFamily="34" charset="-34"/>
                <a:cs typeface="Cordia New" pitchFamily="34" charset="-34"/>
              </a:rPr>
              <a:t>analysis that tries to predict the future movement of a stock based on past data. Trend analysis is based on the idea that what has happened in the past gives traders an idea of what will happen in the future. </a:t>
            </a:r>
            <a:endParaRPr lang="de-DE" sz="3200" dirty="0">
              <a:latin typeface="Cordia New" pitchFamily="34" charset="-34"/>
              <a:cs typeface="Cordia New" pitchFamily="34" charset="-34"/>
            </a:endParaRPr>
          </a:p>
          <a:p>
            <a:pPr marL="0" indent="0">
              <a:buNone/>
            </a:pPr>
            <a:endParaRPr lang="en-US" sz="3200" b="1" dirty="0" smtClean="0">
              <a:latin typeface="Cordia New" pitchFamily="34" charset="-34"/>
              <a:cs typeface="Cordia New" pitchFamily="34" charset="-34"/>
            </a:endParaRPr>
          </a:p>
          <a:p>
            <a:pPr marL="0" indent="0">
              <a:buNone/>
            </a:pPr>
            <a:r>
              <a:rPr lang="en-US" sz="3200" b="1" dirty="0" smtClean="0">
                <a:latin typeface="Cordia New" pitchFamily="34" charset="-34"/>
                <a:cs typeface="Cordia New" pitchFamily="34" charset="-34"/>
              </a:rPr>
              <a:t>- Ratio </a:t>
            </a:r>
            <a:r>
              <a:rPr lang="en-US" sz="3200" b="1" dirty="0">
                <a:latin typeface="Cordia New" pitchFamily="34" charset="-34"/>
                <a:cs typeface="Cordia New" pitchFamily="34" charset="-34"/>
              </a:rPr>
              <a:t>analysis </a:t>
            </a:r>
            <a:r>
              <a:rPr lang="en-US" sz="3200" dirty="0">
                <a:latin typeface="Cordia New" pitchFamily="34" charset="-34"/>
                <a:cs typeface="Cordia New" pitchFamily="34" charset="-34"/>
              </a:rPr>
              <a:t>Tool for measuring a firm’s liquidity, profitability, and reliance on debt financing, as well as the effectiveness of management’s resource utilization.</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29</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07914860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a:latin typeface="Cordia New" pitchFamily="34" charset="-34"/>
                <a:cs typeface="Cordia New" pitchFamily="34" charset="-34"/>
              </a:rPr>
              <a:t>Liquidity Ratios</a:t>
            </a:r>
            <a:endParaRPr lang="en-US" b="1" dirty="0">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Liquidity ratio is used to measure the ability of a firm to meet its short-term obligations when they must be paid.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30</a:t>
            </a:fld>
            <a:endParaRPr lang="en-US" sz="1600" dirty="0">
              <a:latin typeface="CordiaUPC" pitchFamily="34" charset="-34"/>
              <a:cs typeface="CordiaUPC" pitchFamily="34" charset="-34"/>
            </a:endParaRPr>
          </a:p>
        </p:txBody>
      </p:sp>
      <p:graphicFrame>
        <p:nvGraphicFramePr>
          <p:cNvPr id="8" name="Group 78"/>
          <p:cNvGraphicFramePr>
            <a:graphicFrameLocks/>
          </p:cNvGraphicFramePr>
          <p:nvPr>
            <p:extLst>
              <p:ext uri="{D42A27DB-BD31-4B8C-83A1-F6EECF244321}">
                <p14:modId xmlns:p14="http://schemas.microsoft.com/office/powerpoint/2010/main" val="3174272147"/>
              </p:ext>
            </p:extLst>
          </p:nvPr>
        </p:nvGraphicFramePr>
        <p:xfrm>
          <a:off x="910984" y="2895600"/>
          <a:ext cx="7180263" cy="2946401"/>
        </p:xfrm>
        <a:graphic>
          <a:graphicData uri="http://schemas.openxmlformats.org/drawingml/2006/table">
            <a:tbl>
              <a:tblPr/>
              <a:tblGrid>
                <a:gridCol w="2170113"/>
                <a:gridCol w="812800"/>
                <a:gridCol w="4197350"/>
              </a:tblGrid>
              <a:tr h="597029">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Current ratio</a:t>
                      </a:r>
                    </a:p>
                  </a:txBody>
                  <a:tcPr marT="45730" marB="45730" horzOverflow="overflow">
                    <a:lnL cap="flat">
                      <a:noFill/>
                    </a:lnL>
                    <a:lnR>
                      <a:noFill/>
                    </a:lnR>
                    <a:lnT cap="fla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a:t>
                      </a:r>
                    </a:p>
                  </a:txBody>
                  <a:tcPr marT="45730" marB="45730" horzOverflow="overflow">
                    <a:lnL>
                      <a:noFill/>
                    </a:lnL>
                    <a:lnR>
                      <a:noFill/>
                    </a:lnR>
                    <a:lnT cap="fla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Current assets</a:t>
                      </a:r>
                    </a:p>
                  </a:txBody>
                  <a:tcPr marT="45730" marB="45730" horzOverflow="overflow">
                    <a:lnL>
                      <a:noFill/>
                    </a:lnL>
                    <a:lnR cap="flat">
                      <a:noFill/>
                    </a:lnR>
                    <a:lnT cap="flat">
                      <a:noFill/>
                    </a:lnT>
                    <a:lnB w="12700" cap="flat" cmpd="sng" algn="ctr">
                      <a:solidFill>
                        <a:srgbClr val="008080"/>
                      </a:solidFill>
                      <a:prstDash val="solid"/>
                      <a:round/>
                      <a:headEnd type="none" w="med" len="med"/>
                      <a:tailEnd type="none" w="med" len="med"/>
                    </a:lnB>
                    <a:lnTlToBr>
                      <a:noFill/>
                    </a:lnTlToBr>
                    <a:lnBlToTr>
                      <a:noFill/>
                    </a:lnBlToTr>
                    <a:noFill/>
                  </a:tcPr>
                </a:tc>
              </a:tr>
              <a:tr h="886016">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endParaRPr kumimoji="0" lang="en-US" sz="2800" b="0" i="0" u="none" strike="noStrike" cap="none" normalizeH="0" baseline="0" dirty="0" smtClean="0">
                        <a:ln>
                          <a:noFill/>
                        </a:ln>
                        <a:solidFill>
                          <a:schemeClr val="tx1"/>
                        </a:solidFill>
                        <a:effectLst/>
                        <a:latin typeface="Cordia New" pitchFamily="34" charset="-34"/>
                        <a:cs typeface="Cordia New" pitchFamily="34" charset="-34"/>
                      </a:endParaRPr>
                    </a:p>
                  </a:txBody>
                  <a:tcPr marT="45730" marB="45730"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endParaRPr kumimoji="0" lang="en-US" sz="2800" b="0" i="0" u="none" strike="noStrike" cap="none" normalizeH="0" baseline="0" dirty="0" smtClean="0">
                        <a:ln>
                          <a:noFill/>
                        </a:ln>
                        <a:solidFill>
                          <a:schemeClr val="tx1"/>
                        </a:solidFill>
                        <a:effectLst/>
                        <a:latin typeface="Cordia New" pitchFamily="34" charset="-34"/>
                        <a:cs typeface="Cordia New" pitchFamily="34" charset="-34"/>
                      </a:endParaRPr>
                    </a:p>
                  </a:txBody>
                  <a:tcPr marT="45730" marB="4573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Current liabilities</a:t>
                      </a:r>
                    </a:p>
                  </a:txBody>
                  <a:tcPr marT="45730" marB="45730" horzOverflow="overflow">
                    <a:lnL>
                      <a:noFill/>
                    </a:lnL>
                    <a:lnR cap="flat">
                      <a:noFill/>
                    </a:lnR>
                    <a:lnT w="12700" cap="flat" cmpd="sng" algn="ctr">
                      <a:solidFill>
                        <a:srgbClr val="008080"/>
                      </a:solidFill>
                      <a:prstDash val="solid"/>
                      <a:round/>
                      <a:headEnd type="none" w="med" len="med"/>
                      <a:tailEnd type="none" w="med" len="med"/>
                    </a:lnT>
                    <a:lnB>
                      <a:noFill/>
                    </a:lnB>
                    <a:lnTlToBr>
                      <a:noFill/>
                    </a:lnTlToBr>
                    <a:lnBlToTr>
                      <a:noFill/>
                    </a:lnBlToTr>
                    <a:noFill/>
                  </a:tcPr>
                </a:tc>
              </a:tr>
              <a:tr h="945084">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Quick ratio</a:t>
                      </a:r>
                    </a:p>
                  </a:txBody>
                  <a:tcPr marT="45730" marB="45730"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a:t>
                      </a:r>
                    </a:p>
                  </a:txBody>
                  <a:tcPr marT="45730" marB="4573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Current assets - inventory</a:t>
                      </a:r>
                    </a:p>
                  </a:txBody>
                  <a:tcPr marT="45730" marB="45730" horzOverflow="overflow">
                    <a:lnL>
                      <a:noFill/>
                    </a:lnL>
                    <a:lnR cap="flat">
                      <a:noFill/>
                    </a:lnR>
                    <a:lnT>
                      <a:noFill/>
                    </a:lnT>
                    <a:lnB w="12700" cap="flat" cmpd="sng" algn="ctr">
                      <a:solidFill>
                        <a:srgbClr val="008080"/>
                      </a:solidFill>
                      <a:prstDash val="solid"/>
                      <a:round/>
                      <a:headEnd type="none" w="med" len="med"/>
                      <a:tailEnd type="none" w="med" len="med"/>
                    </a:lnB>
                    <a:lnTlToBr>
                      <a:noFill/>
                    </a:lnTlToBr>
                    <a:lnBlToTr>
                      <a:noFill/>
                    </a:lnBlToTr>
                    <a:noFill/>
                  </a:tcPr>
                </a:tc>
              </a:tr>
              <a:tr h="518272">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endParaRPr kumimoji="0" lang="en-US" sz="2800" b="0" i="0" u="none" strike="noStrike" cap="none" normalizeH="0" baseline="0" dirty="0" smtClean="0">
                        <a:ln>
                          <a:noFill/>
                        </a:ln>
                        <a:solidFill>
                          <a:schemeClr val="tx1"/>
                        </a:solidFill>
                        <a:effectLst/>
                        <a:latin typeface="Cordia New" pitchFamily="34" charset="-34"/>
                        <a:cs typeface="Cordia New" pitchFamily="34" charset="-34"/>
                      </a:endParaRPr>
                    </a:p>
                  </a:txBody>
                  <a:tcPr marT="45730" marB="45730"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endParaRPr kumimoji="0" lang="en-US" sz="2800" b="0" i="0" u="none" strike="noStrike" cap="none" normalizeH="0" baseline="0" dirty="0" smtClean="0">
                        <a:ln>
                          <a:noFill/>
                        </a:ln>
                        <a:solidFill>
                          <a:schemeClr val="tx1"/>
                        </a:solidFill>
                        <a:effectLst/>
                        <a:latin typeface="Cordia New" pitchFamily="34" charset="-34"/>
                        <a:cs typeface="Cordia New" pitchFamily="34" charset="-34"/>
                      </a:endParaRPr>
                    </a:p>
                  </a:txBody>
                  <a:tcPr marT="45730" marB="45730"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Current liabilities</a:t>
                      </a:r>
                    </a:p>
                  </a:txBody>
                  <a:tcPr marT="45730" marB="45730" horzOverflow="overflow">
                    <a:lnL>
                      <a:noFill/>
                    </a:lnL>
                    <a:lnR cap="flat">
                      <a:noFill/>
                    </a:lnR>
                    <a:lnT w="12700" cap="flat" cmpd="sng" algn="ctr">
                      <a:solidFill>
                        <a:srgbClr val="008080"/>
                      </a:solidFill>
                      <a:prstDash val="solid"/>
                      <a:round/>
                      <a:headEnd type="none" w="med" len="med"/>
                      <a:tailEnd type="none" w="med" len="med"/>
                    </a:lnT>
                    <a:lnB cap="flat">
                      <a:noFill/>
                    </a:lnB>
                    <a:lnTlToBr>
                      <a:noFill/>
                    </a:lnTlToBr>
                    <a:lnBlToTr>
                      <a:noFill/>
                    </a:lnBlToTr>
                    <a:noFill/>
                  </a:tcPr>
                </a:tc>
              </a:tr>
            </a:tbl>
          </a:graphicData>
        </a:graphic>
      </p:graphicFrame>
    </p:spTree>
    <p:extLst>
      <p:ext uri="{BB962C8B-B14F-4D97-AF65-F5344CB8AC3E}">
        <p14:creationId xmlns:p14="http://schemas.microsoft.com/office/powerpoint/2010/main" val="207914860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a:latin typeface="Cordia New" pitchFamily="34" charset="-34"/>
                <a:cs typeface="Cordia New" pitchFamily="34" charset="-34"/>
              </a:rPr>
              <a:t>Profitability Ratios</a:t>
            </a:r>
            <a:endParaRPr lang="en-US" b="1" dirty="0">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Ratio that measure the ability to generate revenues in excess of operating costs and other expenses.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31</a:t>
            </a:fld>
            <a:endParaRPr lang="en-US" sz="1600" dirty="0">
              <a:latin typeface="CordiaUPC" pitchFamily="34" charset="-34"/>
              <a:cs typeface="CordiaUPC" pitchFamily="34" charset="-34"/>
            </a:endParaRPr>
          </a:p>
        </p:txBody>
      </p:sp>
      <p:graphicFrame>
        <p:nvGraphicFramePr>
          <p:cNvPr id="8" name="Group 1161"/>
          <p:cNvGraphicFramePr>
            <a:graphicFrameLocks/>
          </p:cNvGraphicFramePr>
          <p:nvPr>
            <p:extLst>
              <p:ext uri="{D42A27DB-BD31-4B8C-83A1-F6EECF244321}">
                <p14:modId xmlns:p14="http://schemas.microsoft.com/office/powerpoint/2010/main" val="1850288756"/>
              </p:ext>
            </p:extLst>
          </p:nvPr>
        </p:nvGraphicFramePr>
        <p:xfrm>
          <a:off x="910984" y="2514599"/>
          <a:ext cx="6480416" cy="4384176"/>
        </p:xfrm>
        <a:graphic>
          <a:graphicData uri="http://schemas.openxmlformats.org/drawingml/2006/table">
            <a:tbl>
              <a:tblPr/>
              <a:tblGrid>
                <a:gridCol w="3164350"/>
                <a:gridCol w="476820"/>
                <a:gridCol w="2839246"/>
              </a:tblGrid>
              <a:tr h="454346">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Profit margin</a:t>
                      </a:r>
                    </a:p>
                  </a:txBody>
                  <a:tcPr marT="45717" marB="45717" horzOverflow="overflow">
                    <a:lnL cap="flat">
                      <a:noFill/>
                    </a:lnL>
                    <a:lnR>
                      <a:noFill/>
                    </a:lnR>
                    <a:lnT cap="fla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a:t>
                      </a:r>
                    </a:p>
                  </a:txBody>
                  <a:tcPr marT="45717" marB="45717" horzOverflow="overflow">
                    <a:lnL>
                      <a:noFill/>
                    </a:lnL>
                    <a:lnR>
                      <a:noFill/>
                    </a:lnR>
                    <a:lnT cap="fla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Net income</a:t>
                      </a:r>
                    </a:p>
                  </a:txBody>
                  <a:tcPr marT="45717" marB="45717" horzOverflow="overflow">
                    <a:lnL>
                      <a:noFill/>
                    </a:lnL>
                    <a:lnR cap="flat">
                      <a:noFill/>
                    </a:lnR>
                    <a:lnT cap="flat">
                      <a:noFill/>
                    </a:lnT>
                    <a:lnB w="12700" cap="flat" cmpd="sng" algn="ctr">
                      <a:solidFill>
                        <a:srgbClr val="008080"/>
                      </a:solidFill>
                      <a:prstDash val="solid"/>
                      <a:round/>
                      <a:headEnd type="none" w="med" len="med"/>
                      <a:tailEnd type="none" w="med" len="med"/>
                    </a:lnB>
                    <a:lnTlToBr>
                      <a:noFill/>
                    </a:lnTlToBr>
                    <a:lnBlToTr>
                      <a:noFill/>
                    </a:lnBlToTr>
                    <a:noFill/>
                  </a:tcPr>
                </a:tc>
              </a:tr>
              <a:tr h="516962">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endParaRPr kumimoji="0" lang="en-US" sz="3200" b="0" i="0" u="none" strike="noStrike" cap="none" normalizeH="0" baseline="0" dirty="0" smtClean="0">
                        <a:ln>
                          <a:noFill/>
                        </a:ln>
                        <a:solidFill>
                          <a:schemeClr val="tx1"/>
                        </a:solidFill>
                        <a:effectLst/>
                        <a:latin typeface="Cordia New" pitchFamily="34" charset="-34"/>
                        <a:cs typeface="Cordia New" pitchFamily="34" charset="-34"/>
                      </a:endParaRPr>
                    </a:p>
                  </a:txBody>
                  <a:tcPr marT="45717" marB="45717"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endParaRPr kumimoji="0" lang="en-US" sz="3200" b="0" i="0" u="none" strike="noStrike" cap="none" normalizeH="0" baseline="0" dirty="0" smtClean="0">
                        <a:ln>
                          <a:noFill/>
                        </a:ln>
                        <a:solidFill>
                          <a:schemeClr val="tx1"/>
                        </a:solidFill>
                        <a:effectLst/>
                        <a:latin typeface="Cordia New" pitchFamily="34" charset="-34"/>
                        <a:cs typeface="Cordia New" pitchFamily="34" charset="-34"/>
                      </a:endParaRPr>
                    </a:p>
                  </a:txBody>
                  <a:tcPr marT="45717" marB="45717"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Sales</a:t>
                      </a:r>
                    </a:p>
                  </a:txBody>
                  <a:tcPr marT="45717" marB="45717" horzOverflow="overflow">
                    <a:lnL>
                      <a:noFill/>
                    </a:lnL>
                    <a:lnR cap="flat">
                      <a:noFill/>
                    </a:lnR>
                    <a:lnT w="12700" cap="flat" cmpd="sng" algn="ctr">
                      <a:solidFill>
                        <a:srgbClr val="008080"/>
                      </a:solidFill>
                      <a:prstDash val="solid"/>
                      <a:round/>
                      <a:headEnd type="none" w="med" len="med"/>
                      <a:tailEnd type="none" w="med" len="med"/>
                    </a:lnT>
                    <a:lnB>
                      <a:noFill/>
                    </a:lnB>
                    <a:lnTlToBr>
                      <a:noFill/>
                    </a:lnTlToBr>
                    <a:lnBlToTr>
                      <a:noFill/>
                    </a:lnBlToTr>
                    <a:noFill/>
                  </a:tcPr>
                </a:tc>
              </a:tr>
              <a:tr h="741252">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Return on assets</a:t>
                      </a:r>
                    </a:p>
                  </a:txBody>
                  <a:tcPr marT="45717" marB="45717"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a:t>
                      </a:r>
                    </a:p>
                  </a:txBody>
                  <a:tcPr marT="45717" marB="45717"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Net income</a:t>
                      </a:r>
                    </a:p>
                  </a:txBody>
                  <a:tcPr marT="45717" marB="45717" horzOverflow="overflow">
                    <a:lnL>
                      <a:noFill/>
                    </a:lnL>
                    <a:lnR cap="flat">
                      <a:noFill/>
                    </a:lnR>
                    <a:lnT>
                      <a:noFill/>
                    </a:lnT>
                    <a:lnB w="12700" cap="flat" cmpd="sng" algn="ctr">
                      <a:solidFill>
                        <a:srgbClr val="008080"/>
                      </a:solidFill>
                      <a:prstDash val="solid"/>
                      <a:round/>
                      <a:headEnd type="none" w="med" len="med"/>
                      <a:tailEnd type="none" w="med" len="med"/>
                    </a:lnB>
                    <a:lnTlToBr>
                      <a:noFill/>
                    </a:lnTlToBr>
                    <a:lnBlToTr>
                      <a:noFill/>
                    </a:lnBlToTr>
                    <a:noFill/>
                  </a:tcPr>
                </a:tc>
              </a:tr>
              <a:tr h="538921">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endParaRPr kumimoji="0" lang="en-US" sz="3200" b="0" i="0" u="none" strike="noStrike" cap="none" normalizeH="0" baseline="0" dirty="0" smtClean="0">
                        <a:ln>
                          <a:noFill/>
                        </a:ln>
                        <a:solidFill>
                          <a:schemeClr val="tx1"/>
                        </a:solidFill>
                        <a:effectLst/>
                        <a:latin typeface="Cordia New" pitchFamily="34" charset="-34"/>
                        <a:cs typeface="Cordia New" pitchFamily="34" charset="-34"/>
                      </a:endParaRPr>
                    </a:p>
                  </a:txBody>
                  <a:tcPr marT="45717" marB="45717"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endParaRPr kumimoji="0" lang="en-US" sz="3200" b="0" i="0" u="none" strike="noStrike" cap="none" normalizeH="0" baseline="0" dirty="0" smtClean="0">
                        <a:ln>
                          <a:noFill/>
                        </a:ln>
                        <a:solidFill>
                          <a:schemeClr val="tx1"/>
                        </a:solidFill>
                        <a:effectLst/>
                        <a:latin typeface="Cordia New" pitchFamily="34" charset="-34"/>
                        <a:cs typeface="Cordia New" pitchFamily="34" charset="-34"/>
                      </a:endParaRPr>
                    </a:p>
                  </a:txBody>
                  <a:tcPr marT="45717" marB="45717"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Assets</a:t>
                      </a:r>
                    </a:p>
                  </a:txBody>
                  <a:tcPr marT="45717" marB="45717" horzOverflow="overflow">
                    <a:lnL>
                      <a:noFill/>
                    </a:lnL>
                    <a:lnR cap="flat">
                      <a:noFill/>
                    </a:lnR>
                    <a:lnT w="12700" cap="flat" cmpd="sng" algn="ctr">
                      <a:solidFill>
                        <a:srgbClr val="008080"/>
                      </a:solidFill>
                      <a:prstDash val="solid"/>
                      <a:round/>
                      <a:headEnd type="none" w="med" len="med"/>
                      <a:tailEnd type="none" w="med" len="med"/>
                    </a:lnT>
                    <a:lnB>
                      <a:noFill/>
                    </a:lnB>
                    <a:lnTlToBr>
                      <a:noFill/>
                    </a:lnTlToBr>
                    <a:lnBlToTr>
                      <a:noFill/>
                    </a:lnBlToTr>
                    <a:noFill/>
                  </a:tcPr>
                </a:tc>
              </a:tr>
              <a:tr h="741252">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Return on equity</a:t>
                      </a:r>
                    </a:p>
                  </a:txBody>
                  <a:tcPr marT="45717" marB="45717"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a:t>
                      </a:r>
                    </a:p>
                  </a:txBody>
                  <a:tcPr marT="45717" marB="45717"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Net income</a:t>
                      </a:r>
                    </a:p>
                  </a:txBody>
                  <a:tcPr marT="45717" marB="45717" horzOverflow="overflow">
                    <a:lnL>
                      <a:noFill/>
                    </a:lnL>
                    <a:lnR cap="flat">
                      <a:noFill/>
                    </a:lnR>
                    <a:lnT>
                      <a:noFill/>
                    </a:lnT>
                    <a:lnB w="12700" cap="flat" cmpd="sng" algn="ctr">
                      <a:solidFill>
                        <a:srgbClr val="008080"/>
                      </a:solidFill>
                      <a:prstDash val="solid"/>
                      <a:round/>
                      <a:headEnd type="none" w="med" len="med"/>
                      <a:tailEnd type="none" w="med" len="med"/>
                    </a:lnB>
                    <a:lnTlToBr>
                      <a:noFill/>
                    </a:lnTlToBr>
                    <a:lnBlToTr>
                      <a:noFill/>
                    </a:lnBlToTr>
                    <a:noFill/>
                  </a:tcPr>
                </a:tc>
              </a:tr>
              <a:tr h="913479">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endParaRPr kumimoji="0" lang="en-US" sz="3200" b="0" i="0" u="none" strike="noStrike" cap="none" normalizeH="0" baseline="0" dirty="0" smtClean="0">
                        <a:ln>
                          <a:noFill/>
                        </a:ln>
                        <a:solidFill>
                          <a:schemeClr val="tx1"/>
                        </a:solidFill>
                        <a:effectLst/>
                        <a:latin typeface="Cordia New" pitchFamily="34" charset="-34"/>
                        <a:cs typeface="Cordia New" pitchFamily="34" charset="-34"/>
                      </a:endParaRPr>
                    </a:p>
                  </a:txBody>
                  <a:tcPr marT="45717" marB="45717"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endParaRPr kumimoji="0" lang="en-US" sz="3200" b="0" i="0" u="none" strike="noStrike" cap="none" normalizeH="0" baseline="0" dirty="0" smtClean="0">
                        <a:ln>
                          <a:noFill/>
                        </a:ln>
                        <a:solidFill>
                          <a:schemeClr val="tx1"/>
                        </a:solidFill>
                        <a:effectLst/>
                        <a:latin typeface="Cordia New" pitchFamily="34" charset="-34"/>
                        <a:cs typeface="Cordia New" pitchFamily="34" charset="-34"/>
                      </a:endParaRPr>
                    </a:p>
                  </a:txBody>
                  <a:tcPr marT="45717" marB="45717"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Equity</a:t>
                      </a:r>
                    </a:p>
                    <a:p>
                      <a:pPr marL="0" marR="0" lvl="0" indent="0" algn="ctr" defTabSz="914400" rtl="0" eaLnBrk="1" fontAlgn="base" latinLnBrk="0" hangingPunct="1">
                        <a:lnSpc>
                          <a:spcPct val="100000"/>
                        </a:lnSpc>
                        <a:spcBef>
                          <a:spcPct val="20000"/>
                        </a:spcBef>
                        <a:spcAft>
                          <a:spcPct val="0"/>
                        </a:spcAft>
                        <a:buClr>
                          <a:srgbClr val="FFC671"/>
                        </a:buClr>
                        <a:buSzTx/>
                        <a:buFontTx/>
                        <a:buNone/>
                        <a:tabLst/>
                      </a:pPr>
                      <a:endParaRPr kumimoji="0" lang="en-US" sz="3200" b="0" i="0" u="none" strike="noStrike" cap="none" normalizeH="0" baseline="0" dirty="0" smtClean="0">
                        <a:ln>
                          <a:noFill/>
                        </a:ln>
                        <a:solidFill>
                          <a:schemeClr val="tx1"/>
                        </a:solidFill>
                        <a:effectLst/>
                        <a:latin typeface="Cordia New" pitchFamily="34" charset="-34"/>
                        <a:cs typeface="Cordia New" pitchFamily="34" charset="-34"/>
                      </a:endParaRPr>
                    </a:p>
                  </a:txBody>
                  <a:tcPr marT="45717" marB="45717" horzOverflow="overflow">
                    <a:lnL>
                      <a:noFill/>
                    </a:lnL>
                    <a:lnR cap="flat">
                      <a:noFill/>
                    </a:lnR>
                    <a:lnT w="12700" cap="flat" cmpd="sng" algn="ctr">
                      <a:solidFill>
                        <a:srgbClr val="008080"/>
                      </a:solidFill>
                      <a:prstDash val="solid"/>
                      <a:round/>
                      <a:headEnd type="none" w="med" len="med"/>
                      <a:tailEnd type="none" w="med" len="med"/>
                    </a:lnT>
                    <a:lnB cap="flat">
                      <a:noFill/>
                    </a:lnB>
                    <a:lnTlToBr>
                      <a:noFill/>
                    </a:lnTlToBr>
                    <a:lnBlToTr>
                      <a:noFill/>
                    </a:lnBlToTr>
                    <a:noFill/>
                  </a:tcPr>
                </a:tc>
              </a:tr>
            </a:tbl>
          </a:graphicData>
        </a:graphic>
      </p:graphicFrame>
    </p:spTree>
    <p:extLst>
      <p:ext uri="{BB962C8B-B14F-4D97-AF65-F5344CB8AC3E}">
        <p14:creationId xmlns:p14="http://schemas.microsoft.com/office/powerpoint/2010/main" val="207914860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a:latin typeface="Cordia New" pitchFamily="34" charset="-34"/>
                <a:cs typeface="Cordia New" pitchFamily="34" charset="-34"/>
              </a:rPr>
              <a:t>Asset Utilization </a:t>
            </a:r>
            <a:r>
              <a:rPr lang="en-US" dirty="0" smtClean="0">
                <a:latin typeface="Cordia New" pitchFamily="34" charset="-34"/>
                <a:cs typeface="Cordia New" pitchFamily="34" charset="-34"/>
              </a:rPr>
              <a:t>Ratios (Activity ratio)</a:t>
            </a:r>
            <a:endParaRPr lang="en-US" b="1" dirty="0">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Ratios that measure how well a firm uses its assets to generate each 1$ of sales</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32</a:t>
            </a:fld>
            <a:endParaRPr lang="en-US" sz="1600" dirty="0">
              <a:latin typeface="CordiaUPC" pitchFamily="34" charset="-34"/>
              <a:cs typeface="CordiaUPC" pitchFamily="34" charset="-34"/>
            </a:endParaRPr>
          </a:p>
        </p:txBody>
      </p:sp>
      <p:graphicFrame>
        <p:nvGraphicFramePr>
          <p:cNvPr id="8" name="Group 69"/>
          <p:cNvGraphicFramePr>
            <a:graphicFrameLocks/>
          </p:cNvGraphicFramePr>
          <p:nvPr>
            <p:extLst>
              <p:ext uri="{D42A27DB-BD31-4B8C-83A1-F6EECF244321}">
                <p14:modId xmlns:p14="http://schemas.microsoft.com/office/powerpoint/2010/main" val="3169110079"/>
              </p:ext>
            </p:extLst>
          </p:nvPr>
        </p:nvGraphicFramePr>
        <p:xfrm>
          <a:off x="1390650" y="2741565"/>
          <a:ext cx="6838951" cy="3940223"/>
        </p:xfrm>
        <a:graphic>
          <a:graphicData uri="http://schemas.openxmlformats.org/drawingml/2006/table">
            <a:tbl>
              <a:tblPr/>
              <a:tblGrid>
                <a:gridCol w="3253628"/>
                <a:gridCol w="961916"/>
                <a:gridCol w="2623407"/>
              </a:tblGrid>
              <a:tr h="681585">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Receivables turnover</a:t>
                      </a:r>
                    </a:p>
                  </a:txBody>
                  <a:tcPr marT="45721" marB="45721" horzOverflow="overflow">
                    <a:lnL cap="flat">
                      <a:noFill/>
                    </a:lnL>
                    <a:lnR>
                      <a:noFill/>
                    </a:lnR>
                    <a:lnT cap="fla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a:t>
                      </a:r>
                    </a:p>
                  </a:txBody>
                  <a:tcPr marT="45721" marB="45721" horzOverflow="overflow">
                    <a:lnL>
                      <a:noFill/>
                    </a:lnL>
                    <a:lnR>
                      <a:noFill/>
                    </a:lnR>
                    <a:lnT cap="fla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Sales</a:t>
                      </a:r>
                    </a:p>
                  </a:txBody>
                  <a:tcPr marT="45721" marB="45721" horzOverflow="overflow">
                    <a:lnL>
                      <a:noFill/>
                    </a:lnL>
                    <a:lnR cap="flat">
                      <a:noFill/>
                    </a:lnR>
                    <a:lnT cap="flat">
                      <a:noFill/>
                    </a:lnT>
                    <a:lnB w="12700" cap="flat" cmpd="sng" algn="ctr">
                      <a:solidFill>
                        <a:srgbClr val="008080"/>
                      </a:solidFill>
                      <a:prstDash val="solid"/>
                      <a:round/>
                      <a:headEnd type="none" w="med" len="med"/>
                      <a:tailEnd type="none" w="med" len="med"/>
                    </a:lnB>
                    <a:lnTlToBr>
                      <a:noFill/>
                    </a:lnTlToBr>
                    <a:lnBlToTr>
                      <a:noFill/>
                    </a:lnBlToTr>
                    <a:noFill/>
                  </a:tcPr>
                </a:tc>
              </a:tr>
              <a:tr h="589746">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endParaRPr kumimoji="0" lang="en-US" sz="2800" b="0" i="0" u="none" strike="noStrike" cap="none" normalizeH="0" baseline="0" dirty="0" smtClean="0">
                        <a:ln>
                          <a:noFill/>
                        </a:ln>
                        <a:solidFill>
                          <a:schemeClr val="tx1"/>
                        </a:solidFill>
                        <a:effectLst/>
                        <a:latin typeface="Cordia New" pitchFamily="34" charset="-34"/>
                        <a:cs typeface="Cordia New" pitchFamily="34" charset="-34"/>
                      </a:endParaRPr>
                    </a:p>
                  </a:txBody>
                  <a:tcPr marT="45721" marB="45721"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endParaRPr kumimoji="0" lang="en-US" sz="2800" b="0" i="0" u="none" strike="noStrike" cap="none" normalizeH="0" baseline="0" dirty="0" smtClean="0">
                        <a:ln>
                          <a:noFill/>
                        </a:ln>
                        <a:solidFill>
                          <a:schemeClr val="tx1"/>
                        </a:solidFill>
                        <a:effectLst/>
                        <a:latin typeface="Cordia New" pitchFamily="34" charset="-34"/>
                        <a:cs typeface="Cordia New" pitchFamily="34" charset="-34"/>
                      </a:endParaRPr>
                    </a:p>
                  </a:txBody>
                  <a:tcPr marT="45721" marB="45721"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Receivables</a:t>
                      </a:r>
                    </a:p>
                  </a:txBody>
                  <a:tcPr marT="45721" marB="45721" horzOverflow="overflow">
                    <a:lnL>
                      <a:noFill/>
                    </a:lnL>
                    <a:lnR cap="flat">
                      <a:noFill/>
                    </a:lnR>
                    <a:lnT w="12700" cap="flat" cmpd="sng" algn="ctr">
                      <a:solidFill>
                        <a:srgbClr val="008080"/>
                      </a:solidFill>
                      <a:prstDash val="solid"/>
                      <a:round/>
                      <a:headEnd type="none" w="med" len="med"/>
                      <a:tailEnd type="none" w="med" len="med"/>
                    </a:lnT>
                    <a:lnB>
                      <a:noFill/>
                    </a:lnB>
                    <a:lnTlToBr>
                      <a:noFill/>
                    </a:lnTlToBr>
                    <a:lnBlToTr>
                      <a:noFill/>
                    </a:lnBlToTr>
                    <a:noFill/>
                  </a:tcPr>
                </a:tc>
              </a:tr>
              <a:tr h="460433">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Inventory turnover</a:t>
                      </a:r>
                    </a:p>
                  </a:txBody>
                  <a:tcPr marT="45721" marB="45721"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a:t>
                      </a:r>
                    </a:p>
                  </a:txBody>
                  <a:tcPr marT="45721" marB="45721"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Sales</a:t>
                      </a:r>
                    </a:p>
                  </a:txBody>
                  <a:tcPr marT="45721" marB="45721" horzOverflow="overflow">
                    <a:lnL>
                      <a:noFill/>
                    </a:lnL>
                    <a:lnR cap="flat">
                      <a:noFill/>
                    </a:lnR>
                    <a:lnT>
                      <a:noFill/>
                    </a:lnT>
                    <a:lnB w="12700" cap="flat" cmpd="sng" algn="ctr">
                      <a:solidFill>
                        <a:srgbClr val="008080"/>
                      </a:solidFill>
                      <a:prstDash val="solid"/>
                      <a:round/>
                      <a:headEnd type="none" w="med" len="med"/>
                      <a:tailEnd type="none" w="med" len="med"/>
                    </a:lnB>
                    <a:lnTlToBr>
                      <a:noFill/>
                    </a:lnTlToBr>
                    <a:lnBlToTr>
                      <a:noFill/>
                    </a:lnBlToTr>
                    <a:noFill/>
                  </a:tcPr>
                </a:tc>
              </a:tr>
              <a:tr h="602342">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endParaRPr kumimoji="0" lang="en-US" sz="2800" b="0" i="0" u="none" strike="noStrike" cap="none" normalizeH="0" baseline="0" dirty="0" smtClean="0">
                        <a:ln>
                          <a:noFill/>
                        </a:ln>
                        <a:solidFill>
                          <a:schemeClr val="tx1"/>
                        </a:solidFill>
                        <a:effectLst/>
                        <a:latin typeface="Cordia New" pitchFamily="34" charset="-34"/>
                        <a:cs typeface="Cordia New" pitchFamily="34" charset="-34"/>
                      </a:endParaRPr>
                    </a:p>
                  </a:txBody>
                  <a:tcPr marT="45721" marB="45721"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endParaRPr kumimoji="0" lang="en-US" sz="2800" b="0" i="0" u="none" strike="noStrike" cap="none" normalizeH="0" baseline="0" dirty="0" smtClean="0">
                        <a:ln>
                          <a:noFill/>
                        </a:ln>
                        <a:solidFill>
                          <a:schemeClr val="tx1"/>
                        </a:solidFill>
                        <a:effectLst/>
                        <a:latin typeface="Cordia New" pitchFamily="34" charset="-34"/>
                        <a:cs typeface="Cordia New" pitchFamily="34" charset="-34"/>
                      </a:endParaRPr>
                    </a:p>
                  </a:txBody>
                  <a:tcPr marT="45721" marB="45721"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Inventory</a:t>
                      </a:r>
                    </a:p>
                  </a:txBody>
                  <a:tcPr marT="45721" marB="45721" horzOverflow="overflow">
                    <a:lnL>
                      <a:noFill/>
                    </a:lnL>
                    <a:lnR cap="flat">
                      <a:noFill/>
                    </a:lnR>
                    <a:lnT w="12700" cap="flat" cmpd="sng" algn="ctr">
                      <a:solidFill>
                        <a:srgbClr val="008080"/>
                      </a:solidFill>
                      <a:prstDash val="solid"/>
                      <a:round/>
                      <a:headEnd type="none" w="med" len="med"/>
                      <a:tailEnd type="none" w="med" len="med"/>
                    </a:lnT>
                    <a:lnB>
                      <a:noFill/>
                    </a:lnB>
                    <a:lnTlToBr>
                      <a:noFill/>
                    </a:lnTlToBr>
                    <a:lnBlToTr>
                      <a:noFill/>
                    </a:lnBlToTr>
                    <a:noFill/>
                  </a:tcPr>
                </a:tc>
              </a:tr>
              <a:tr h="460433">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Total asset turnover</a:t>
                      </a:r>
                    </a:p>
                  </a:txBody>
                  <a:tcPr marT="45721" marB="45721"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a:t>
                      </a:r>
                    </a:p>
                  </a:txBody>
                  <a:tcPr marT="45721" marB="45721"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Sales</a:t>
                      </a:r>
                    </a:p>
                  </a:txBody>
                  <a:tcPr marT="45721" marB="45721" horzOverflow="overflow">
                    <a:lnL>
                      <a:noFill/>
                    </a:lnL>
                    <a:lnR cap="flat">
                      <a:noFill/>
                    </a:lnR>
                    <a:lnT>
                      <a:noFill/>
                    </a:lnT>
                    <a:lnB w="12700" cap="flat" cmpd="sng" algn="ctr">
                      <a:solidFill>
                        <a:srgbClr val="008080"/>
                      </a:solidFill>
                      <a:prstDash val="solid"/>
                      <a:round/>
                      <a:headEnd type="none" w="med" len="med"/>
                      <a:tailEnd type="none" w="med" len="med"/>
                    </a:lnB>
                    <a:lnTlToBr>
                      <a:noFill/>
                    </a:lnTlToBr>
                    <a:lnBlToTr>
                      <a:noFill/>
                    </a:lnBlToTr>
                    <a:noFill/>
                  </a:tcPr>
                </a:tc>
              </a:tr>
              <a:tr h="915448">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endParaRPr kumimoji="0" lang="en-US" sz="2800" b="0" i="0" u="none" strike="noStrike" cap="none" normalizeH="0" baseline="0" dirty="0" smtClean="0">
                        <a:ln>
                          <a:noFill/>
                        </a:ln>
                        <a:solidFill>
                          <a:schemeClr val="tx1"/>
                        </a:solidFill>
                        <a:effectLst/>
                        <a:latin typeface="Cordia New" pitchFamily="34" charset="-34"/>
                        <a:cs typeface="Cordia New" pitchFamily="34" charset="-34"/>
                      </a:endParaRPr>
                    </a:p>
                  </a:txBody>
                  <a:tcPr marT="45721" marB="45721"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endParaRPr kumimoji="0" lang="en-US" sz="2800" b="0" i="0" u="none" strike="noStrike" cap="none" normalizeH="0" baseline="0" dirty="0" smtClean="0">
                        <a:ln>
                          <a:noFill/>
                        </a:ln>
                        <a:solidFill>
                          <a:schemeClr val="tx1"/>
                        </a:solidFill>
                        <a:effectLst/>
                        <a:latin typeface="Cordia New" pitchFamily="34" charset="-34"/>
                        <a:cs typeface="Cordia New" pitchFamily="34" charset="-34"/>
                      </a:endParaRPr>
                    </a:p>
                  </a:txBody>
                  <a:tcPr marT="45721" marB="45721"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Cordia New" pitchFamily="34" charset="-34"/>
                          <a:cs typeface="Cordia New" pitchFamily="34" charset="-34"/>
                        </a:rPr>
                        <a:t>Total assets</a:t>
                      </a:r>
                    </a:p>
                    <a:p>
                      <a:pPr marL="0" marR="0" lvl="0" indent="0" algn="ctr" defTabSz="914400" rtl="0" eaLnBrk="1" fontAlgn="base" latinLnBrk="0" hangingPunct="1">
                        <a:lnSpc>
                          <a:spcPct val="100000"/>
                        </a:lnSpc>
                        <a:spcBef>
                          <a:spcPct val="20000"/>
                        </a:spcBef>
                        <a:spcAft>
                          <a:spcPct val="0"/>
                        </a:spcAft>
                        <a:buClr>
                          <a:srgbClr val="FFC671"/>
                        </a:buClr>
                        <a:buSzTx/>
                        <a:buFontTx/>
                        <a:buNone/>
                        <a:tabLst/>
                      </a:pPr>
                      <a:endParaRPr kumimoji="0" lang="en-US" sz="2800" b="0" i="0" u="none" strike="noStrike" cap="none" normalizeH="0" baseline="0" dirty="0" smtClean="0">
                        <a:ln>
                          <a:noFill/>
                        </a:ln>
                        <a:solidFill>
                          <a:schemeClr val="tx1"/>
                        </a:solidFill>
                        <a:effectLst/>
                        <a:latin typeface="Cordia New" pitchFamily="34" charset="-34"/>
                        <a:cs typeface="Cordia New" pitchFamily="34" charset="-34"/>
                      </a:endParaRPr>
                    </a:p>
                  </a:txBody>
                  <a:tcPr marT="45721" marB="45721" horzOverflow="overflow">
                    <a:lnL>
                      <a:noFill/>
                    </a:lnL>
                    <a:lnR cap="flat">
                      <a:noFill/>
                    </a:lnR>
                    <a:lnT w="12700" cap="flat" cmpd="sng" algn="ctr">
                      <a:solidFill>
                        <a:srgbClr val="008080"/>
                      </a:solidFill>
                      <a:prstDash val="solid"/>
                      <a:round/>
                      <a:headEnd type="none" w="med" len="med"/>
                      <a:tailEnd type="none" w="med" len="med"/>
                    </a:lnT>
                    <a:lnB cap="flat">
                      <a:noFill/>
                    </a:lnB>
                    <a:lnTlToBr>
                      <a:noFill/>
                    </a:lnTlToBr>
                    <a:lnBlToTr>
                      <a:noFill/>
                    </a:lnBlToTr>
                    <a:noFill/>
                  </a:tcPr>
                </a:tc>
              </a:tr>
            </a:tbl>
          </a:graphicData>
        </a:graphic>
      </p:graphicFrame>
    </p:spTree>
    <p:extLst>
      <p:ext uri="{BB962C8B-B14F-4D97-AF65-F5344CB8AC3E}">
        <p14:creationId xmlns:p14="http://schemas.microsoft.com/office/powerpoint/2010/main" val="207914860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a:latin typeface="Cordia New" pitchFamily="34" charset="-34"/>
                <a:cs typeface="Cordia New" pitchFamily="34" charset="-34"/>
              </a:rPr>
              <a:t>Debt Utilization </a:t>
            </a:r>
            <a:r>
              <a:rPr lang="en-US" dirty="0" smtClean="0">
                <a:latin typeface="Cordia New" pitchFamily="34" charset="-34"/>
                <a:cs typeface="Cordia New" pitchFamily="34" charset="-34"/>
              </a:rPr>
              <a:t>Ratios (</a:t>
            </a:r>
            <a:r>
              <a:rPr lang="en-US" smtClean="0">
                <a:latin typeface="Cordia New" pitchFamily="34" charset="-34"/>
                <a:cs typeface="Cordia New" pitchFamily="34" charset="-34"/>
              </a:rPr>
              <a:t>Leverage ratio)</a:t>
            </a:r>
            <a:endParaRPr lang="en-US" b="1" dirty="0">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Ratios that measure how much debt an organization is using relative to other sources of capital. It shows the extent to which a firm relies on debt financing.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33</a:t>
            </a:fld>
            <a:endParaRPr lang="en-US" sz="1600" dirty="0">
              <a:latin typeface="CordiaUPC" pitchFamily="34" charset="-34"/>
              <a:cs typeface="CordiaUPC" pitchFamily="34" charset="-34"/>
            </a:endParaRPr>
          </a:p>
        </p:txBody>
      </p:sp>
      <p:graphicFrame>
        <p:nvGraphicFramePr>
          <p:cNvPr id="8" name="Group 45"/>
          <p:cNvGraphicFramePr>
            <a:graphicFrameLocks/>
          </p:cNvGraphicFramePr>
          <p:nvPr>
            <p:extLst>
              <p:ext uri="{D42A27DB-BD31-4B8C-83A1-F6EECF244321}">
                <p14:modId xmlns:p14="http://schemas.microsoft.com/office/powerpoint/2010/main" val="2987864591"/>
              </p:ext>
            </p:extLst>
          </p:nvPr>
        </p:nvGraphicFramePr>
        <p:xfrm>
          <a:off x="568657" y="3386830"/>
          <a:ext cx="7965744" cy="2795950"/>
        </p:xfrm>
        <a:graphic>
          <a:graphicData uri="http://schemas.openxmlformats.org/drawingml/2006/table">
            <a:tbl>
              <a:tblPr/>
              <a:tblGrid>
                <a:gridCol w="3152624"/>
                <a:gridCol w="373805"/>
                <a:gridCol w="4439315"/>
              </a:tblGrid>
              <a:tr h="519925">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Debt to total assets</a:t>
                      </a:r>
                    </a:p>
                  </a:txBody>
                  <a:tcPr marT="45715" marB="45715" horzOverflow="overflow">
                    <a:lnL cap="flat">
                      <a:noFill/>
                    </a:lnL>
                    <a:lnR>
                      <a:noFill/>
                    </a:lnR>
                    <a:lnT cap="fla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a:t>
                      </a:r>
                    </a:p>
                  </a:txBody>
                  <a:tcPr marT="45715" marB="45715" horzOverflow="overflow">
                    <a:lnL>
                      <a:noFill/>
                    </a:lnL>
                    <a:lnR>
                      <a:noFill/>
                    </a:lnR>
                    <a:lnT cap="fla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Total debt</a:t>
                      </a:r>
                    </a:p>
                  </a:txBody>
                  <a:tcPr marT="45715" marB="45715" horzOverflow="overflow">
                    <a:lnL>
                      <a:noFill/>
                    </a:lnL>
                    <a:lnR cap="flat">
                      <a:noFill/>
                    </a:lnR>
                    <a:lnT cap="flat">
                      <a:noFill/>
                    </a:lnT>
                    <a:lnB w="12700" cap="flat" cmpd="sng" algn="ctr">
                      <a:solidFill>
                        <a:srgbClr val="008080"/>
                      </a:solidFill>
                      <a:prstDash val="solid"/>
                      <a:round/>
                      <a:headEnd type="none" w="med" len="med"/>
                      <a:tailEnd type="none" w="med" len="med"/>
                    </a:lnB>
                    <a:lnTlToBr>
                      <a:noFill/>
                    </a:lnTlToBr>
                    <a:lnBlToTr>
                      <a:noFill/>
                    </a:lnBlToTr>
                    <a:noFill/>
                  </a:tcPr>
                </a:tc>
              </a:tr>
              <a:tr h="789508">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endParaRPr kumimoji="0" lang="en-US" sz="3200" b="0" i="0" u="none" strike="noStrike" cap="none" normalizeH="0" baseline="0" dirty="0" smtClean="0">
                        <a:ln>
                          <a:noFill/>
                        </a:ln>
                        <a:solidFill>
                          <a:schemeClr val="tx1"/>
                        </a:solidFill>
                        <a:effectLst/>
                        <a:latin typeface="Cordia New" pitchFamily="34" charset="-34"/>
                        <a:cs typeface="Cordia New" pitchFamily="34" charset="-34"/>
                      </a:endParaRPr>
                    </a:p>
                  </a:txBody>
                  <a:tcPr marT="45715" marB="45715"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endParaRPr kumimoji="0" lang="en-US" sz="3200" b="0" i="0" u="none" strike="noStrike" cap="none" normalizeH="0" baseline="0" dirty="0" smtClean="0">
                        <a:ln>
                          <a:noFill/>
                        </a:ln>
                        <a:solidFill>
                          <a:schemeClr val="tx1"/>
                        </a:solidFill>
                        <a:effectLst/>
                        <a:latin typeface="Cordia New" pitchFamily="34" charset="-34"/>
                        <a:cs typeface="Cordia New" pitchFamily="34" charset="-34"/>
                      </a:endParaRPr>
                    </a:p>
                  </a:txBody>
                  <a:tcPr marT="45715" marB="45715"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Total assets</a:t>
                      </a:r>
                    </a:p>
                  </a:txBody>
                  <a:tcPr marT="45715" marB="45715" horzOverflow="overflow">
                    <a:lnL>
                      <a:noFill/>
                    </a:lnL>
                    <a:lnR cap="flat">
                      <a:noFill/>
                    </a:lnR>
                    <a:lnT w="12700" cap="flat" cmpd="sng" algn="ctr">
                      <a:solidFill>
                        <a:srgbClr val="008080"/>
                      </a:solidFill>
                      <a:prstDash val="solid"/>
                      <a:round/>
                      <a:headEnd type="none" w="med" len="med"/>
                      <a:tailEnd type="none" w="med" len="med"/>
                    </a:lnT>
                    <a:lnB>
                      <a:noFill/>
                    </a:lnB>
                    <a:lnTlToBr>
                      <a:noFill/>
                    </a:lnTlToBr>
                    <a:lnBlToTr>
                      <a:noFill/>
                    </a:lnBlToTr>
                    <a:noFill/>
                  </a:tcPr>
                </a:tc>
              </a:tr>
              <a:tr h="848222">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Times interest earned</a:t>
                      </a:r>
                    </a:p>
                  </a:txBody>
                  <a:tcPr marT="45715" marB="45715"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a:t>
                      </a:r>
                    </a:p>
                  </a:txBody>
                  <a:tcPr marT="45715" marB="45715"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Income before interest &amp; taxes</a:t>
                      </a:r>
                    </a:p>
                  </a:txBody>
                  <a:tcPr marT="45715" marB="45715" horzOverflow="overflow">
                    <a:lnL>
                      <a:noFill/>
                    </a:lnL>
                    <a:lnR cap="flat">
                      <a:noFill/>
                    </a:lnR>
                    <a:lnT>
                      <a:noFill/>
                    </a:lnT>
                    <a:lnB w="12700" cap="flat" cmpd="sng" algn="ctr">
                      <a:solidFill>
                        <a:srgbClr val="008080"/>
                      </a:solidFill>
                      <a:prstDash val="solid"/>
                      <a:round/>
                      <a:headEnd type="none" w="med" len="med"/>
                      <a:tailEnd type="none" w="med" len="med"/>
                    </a:lnB>
                    <a:lnTlToBr>
                      <a:noFill/>
                    </a:lnTlToBr>
                    <a:lnBlToTr>
                      <a:noFill/>
                    </a:lnBlToTr>
                    <a:noFill/>
                  </a:tcPr>
                </a:tc>
              </a:tr>
              <a:tr h="519925">
                <a:tc>
                  <a:txBody>
                    <a:bodyPr/>
                    <a:lstStyle/>
                    <a:p>
                      <a:pPr marL="0" marR="0" lvl="0" indent="0" algn="l" defTabSz="914400" rtl="0" eaLnBrk="1" fontAlgn="base" latinLnBrk="0" hangingPunct="1">
                        <a:lnSpc>
                          <a:spcPct val="100000"/>
                        </a:lnSpc>
                        <a:spcBef>
                          <a:spcPct val="20000"/>
                        </a:spcBef>
                        <a:spcAft>
                          <a:spcPct val="0"/>
                        </a:spcAft>
                        <a:buClr>
                          <a:srgbClr val="FFC671"/>
                        </a:buClr>
                        <a:buSzTx/>
                        <a:buFontTx/>
                        <a:buNone/>
                        <a:tabLst/>
                      </a:pPr>
                      <a:endParaRPr kumimoji="0" lang="en-US" sz="3200" b="0" i="0" u="none" strike="noStrike" cap="none" normalizeH="0" baseline="0" dirty="0" smtClean="0">
                        <a:ln>
                          <a:noFill/>
                        </a:ln>
                        <a:solidFill>
                          <a:schemeClr val="tx1"/>
                        </a:solidFill>
                        <a:effectLst/>
                        <a:latin typeface="Cordia New" pitchFamily="34" charset="-34"/>
                        <a:cs typeface="Cordia New" pitchFamily="34" charset="-34"/>
                      </a:endParaRPr>
                    </a:p>
                  </a:txBody>
                  <a:tcPr marT="45715" marB="45715"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endParaRPr kumimoji="0" lang="en-US" sz="3200" b="0" i="0" u="none" strike="noStrike" cap="none" normalizeH="0" baseline="0" dirty="0" smtClean="0">
                        <a:ln>
                          <a:noFill/>
                        </a:ln>
                        <a:solidFill>
                          <a:schemeClr val="tx1"/>
                        </a:solidFill>
                        <a:effectLst/>
                        <a:latin typeface="Cordia New" pitchFamily="34" charset="-34"/>
                        <a:cs typeface="Cordia New" pitchFamily="34" charset="-34"/>
                      </a:endParaRPr>
                    </a:p>
                  </a:txBody>
                  <a:tcPr marT="45715" marB="45715"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rgbClr val="FFC671"/>
                        </a:buClr>
                        <a:buSzTx/>
                        <a:buFontTx/>
                        <a:buNone/>
                        <a:tabLst/>
                      </a:pPr>
                      <a:r>
                        <a:rPr kumimoji="0" lang="en-US" sz="3200" b="0" i="0" u="none" strike="noStrike" cap="none" normalizeH="0" baseline="0" dirty="0" smtClean="0">
                          <a:ln>
                            <a:noFill/>
                          </a:ln>
                          <a:solidFill>
                            <a:schemeClr val="tx1"/>
                          </a:solidFill>
                          <a:effectLst/>
                          <a:latin typeface="Cordia New" pitchFamily="34" charset="-34"/>
                          <a:cs typeface="Cordia New" pitchFamily="34" charset="-34"/>
                        </a:rPr>
                        <a:t>Interest expense</a:t>
                      </a:r>
                    </a:p>
                  </a:txBody>
                  <a:tcPr marT="45715" marB="45715" horzOverflow="overflow">
                    <a:lnL>
                      <a:noFill/>
                    </a:lnL>
                    <a:lnR cap="flat">
                      <a:noFill/>
                    </a:lnR>
                    <a:lnT w="12700" cap="flat" cmpd="sng" algn="ctr">
                      <a:solidFill>
                        <a:srgbClr val="008080"/>
                      </a:solidFill>
                      <a:prstDash val="solid"/>
                      <a:round/>
                      <a:headEnd type="none" w="med" len="med"/>
                      <a:tailEnd type="none" w="med" len="med"/>
                    </a:lnT>
                    <a:lnB cap="flat">
                      <a:noFill/>
                    </a:lnB>
                    <a:lnTlToBr>
                      <a:noFill/>
                    </a:lnTlToBr>
                    <a:lnBlToTr>
                      <a:noFill/>
                    </a:lnBlToTr>
                    <a:noFill/>
                  </a:tcPr>
                </a:tc>
              </a:tr>
            </a:tbl>
          </a:graphicData>
        </a:graphic>
      </p:graphicFrame>
    </p:spTree>
    <p:extLst>
      <p:ext uri="{BB962C8B-B14F-4D97-AF65-F5344CB8AC3E}">
        <p14:creationId xmlns:p14="http://schemas.microsoft.com/office/powerpoint/2010/main" val="207914860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Budget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342900" indent="-342900">
              <a:spcBef>
                <a:spcPct val="20000"/>
              </a:spcBef>
              <a:spcAft>
                <a:spcPct val="50000"/>
              </a:spcAft>
              <a:buFontTx/>
              <a:buChar char="•"/>
            </a:pPr>
            <a:r>
              <a:rPr lang="en-GB" sz="3200" dirty="0" smtClean="0">
                <a:latin typeface="Cordia New" pitchFamily="34" charset="-34"/>
                <a:cs typeface="Cordia New" pitchFamily="34" charset="-34"/>
              </a:rPr>
              <a:t>Planning </a:t>
            </a:r>
            <a:r>
              <a:rPr lang="en-GB" sz="3200" dirty="0">
                <a:latin typeface="Cordia New" pitchFamily="34" charset="-34"/>
                <a:cs typeface="Cordia New" pitchFamily="34" charset="-34"/>
              </a:rPr>
              <a:t>and control tool that reflects a firm’s expected sales revenues, operating expenses, and cash receipts and outlays</a:t>
            </a:r>
            <a:r>
              <a:rPr lang="en-GB" sz="3200" dirty="0" smtClean="0">
                <a:latin typeface="Cordia New" pitchFamily="34" charset="-34"/>
                <a:cs typeface="Cordia New" pitchFamily="34" charset="-34"/>
              </a:rPr>
              <a:t>.</a:t>
            </a:r>
            <a:endParaRPr lang="en-US" sz="3200" dirty="0" smtClean="0">
              <a:latin typeface="Cordia New" pitchFamily="34" charset="-34"/>
              <a:cs typeface="Cordia New" pitchFamily="34" charset="-34"/>
            </a:endParaRPr>
          </a:p>
          <a:p>
            <a:pPr marL="342900" indent="-342900">
              <a:spcBef>
                <a:spcPct val="20000"/>
              </a:spcBef>
              <a:spcAft>
                <a:spcPct val="50000"/>
              </a:spcAft>
              <a:buFontTx/>
              <a:buChar char="•"/>
            </a:pPr>
            <a:r>
              <a:rPr lang="en-US" sz="3200" dirty="0" smtClean="0">
                <a:latin typeface="Cordia New" pitchFamily="34" charset="-34"/>
                <a:cs typeface="Cordia New" pitchFamily="34" charset="-34"/>
              </a:rPr>
              <a:t>Management </a:t>
            </a:r>
            <a:r>
              <a:rPr lang="en-US" sz="3200" dirty="0">
                <a:latin typeface="Cordia New" pitchFamily="34" charset="-34"/>
                <a:cs typeface="Cordia New" pitchFamily="34" charset="-34"/>
              </a:rPr>
              <a:t>estimates of expected sales, cash inflows and outflows, and costs.</a:t>
            </a:r>
          </a:p>
          <a:p>
            <a:pPr marL="342900" indent="-342900">
              <a:spcBef>
                <a:spcPct val="20000"/>
              </a:spcBef>
              <a:spcAft>
                <a:spcPct val="50000"/>
              </a:spcAft>
              <a:buFontTx/>
              <a:buChar char="•"/>
            </a:pPr>
            <a:r>
              <a:rPr lang="en-US" sz="3200" dirty="0">
                <a:latin typeface="Cordia New" pitchFamily="34" charset="-34"/>
                <a:cs typeface="Cordia New" pitchFamily="34" charset="-34"/>
              </a:rPr>
              <a:t>Budgets are a financial blueprint that serves as a financial plan.</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34</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127514794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Budget</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35</a:t>
            </a:fld>
            <a:endParaRPr lang="en-US" sz="1600" dirty="0">
              <a:latin typeface="CordiaUPC" pitchFamily="34" charset="-34"/>
              <a:cs typeface="CordiaUPC" pitchFamily="34" charset="-34"/>
            </a:endParaRPr>
          </a:p>
        </p:txBody>
      </p:sp>
      <p:grpSp>
        <p:nvGrpSpPr>
          <p:cNvPr id="8" name="Inhaltsplatzhalter 5"/>
          <p:cNvGrpSpPr>
            <a:grpSpLocks noGrp="1"/>
          </p:cNvGrpSpPr>
          <p:nvPr/>
        </p:nvGrpSpPr>
        <p:grpSpPr>
          <a:xfrm>
            <a:off x="1046328" y="1981201"/>
            <a:ext cx="7620000" cy="4653200"/>
            <a:chOff x="1295400" y="1828800"/>
            <a:chExt cx="6019800" cy="5161054"/>
          </a:xfrm>
        </p:grpSpPr>
        <p:sp>
          <p:nvSpPr>
            <p:cNvPr id="9" name="Textfeld 6"/>
            <p:cNvSpPr txBox="1"/>
            <p:nvPr/>
          </p:nvSpPr>
          <p:spPr>
            <a:xfrm>
              <a:off x="3352800" y="1828800"/>
              <a:ext cx="1600200" cy="469559"/>
            </a:xfrm>
            <a:prstGeom prst="rect">
              <a:avLst/>
            </a:prstGeom>
            <a:noFill/>
            <a:ln>
              <a:solidFill>
                <a:schemeClr val="tx1"/>
              </a:solidFill>
            </a:ln>
          </p:spPr>
          <p:txBody>
            <a:bodyPr wrap="square" rtlCol="0">
              <a:spAutoFit/>
            </a:bodyPr>
            <a:lstStyle/>
            <a:p>
              <a:pPr algn="ctr"/>
              <a:r>
                <a:rPr lang="de-DE" dirty="0" smtClean="0">
                  <a:latin typeface="CordiaUPC" pitchFamily="34" charset="-34"/>
                  <a:cs typeface="CordiaUPC" pitchFamily="34" charset="-34"/>
                </a:rPr>
                <a:t>Sales volume</a:t>
              </a:r>
              <a:endParaRPr lang="de-DE" dirty="0">
                <a:latin typeface="CordiaUPC" pitchFamily="34" charset="-34"/>
                <a:cs typeface="CordiaUPC" pitchFamily="34" charset="-34"/>
              </a:endParaRPr>
            </a:p>
          </p:txBody>
        </p:sp>
        <p:sp>
          <p:nvSpPr>
            <p:cNvPr id="10" name="Textfeld 7"/>
            <p:cNvSpPr txBox="1"/>
            <p:nvPr/>
          </p:nvSpPr>
          <p:spPr>
            <a:xfrm>
              <a:off x="3360060" y="2485572"/>
              <a:ext cx="1600200" cy="469559"/>
            </a:xfrm>
            <a:prstGeom prst="rect">
              <a:avLst/>
            </a:prstGeom>
            <a:noFill/>
            <a:ln>
              <a:solidFill>
                <a:schemeClr val="tx1"/>
              </a:solidFill>
            </a:ln>
          </p:spPr>
          <p:txBody>
            <a:bodyPr wrap="square" rtlCol="0">
              <a:spAutoFit/>
            </a:bodyPr>
            <a:lstStyle/>
            <a:p>
              <a:pPr algn="ctr"/>
              <a:r>
                <a:rPr lang="de-DE" dirty="0" smtClean="0">
                  <a:latin typeface="CordiaUPC" pitchFamily="34" charset="-34"/>
                  <a:cs typeface="CordiaUPC" pitchFamily="34" charset="-34"/>
                </a:rPr>
                <a:t>Production volume</a:t>
              </a:r>
              <a:endParaRPr lang="de-DE" dirty="0">
                <a:latin typeface="CordiaUPC" pitchFamily="34" charset="-34"/>
                <a:cs typeface="CordiaUPC" pitchFamily="34" charset="-34"/>
              </a:endParaRPr>
            </a:p>
          </p:txBody>
        </p:sp>
        <p:sp>
          <p:nvSpPr>
            <p:cNvPr id="11" name="Textfeld 8"/>
            <p:cNvSpPr txBox="1"/>
            <p:nvPr/>
          </p:nvSpPr>
          <p:spPr>
            <a:xfrm>
              <a:off x="5638800" y="3124200"/>
              <a:ext cx="1600200" cy="469559"/>
            </a:xfrm>
            <a:prstGeom prst="rect">
              <a:avLst/>
            </a:prstGeom>
            <a:noFill/>
            <a:ln>
              <a:solidFill>
                <a:schemeClr val="tx1"/>
              </a:solidFill>
            </a:ln>
          </p:spPr>
          <p:txBody>
            <a:bodyPr wrap="square" rtlCol="0">
              <a:spAutoFit/>
            </a:bodyPr>
            <a:lstStyle/>
            <a:p>
              <a:pPr algn="ctr"/>
              <a:r>
                <a:rPr lang="de-DE" dirty="0" smtClean="0">
                  <a:latin typeface="CordiaUPC" pitchFamily="34" charset="-34"/>
                  <a:cs typeface="CordiaUPC" pitchFamily="34" charset="-34"/>
                </a:rPr>
                <a:t>Production cost</a:t>
              </a:r>
              <a:endParaRPr lang="de-DE" dirty="0">
                <a:latin typeface="CordiaUPC" pitchFamily="34" charset="-34"/>
                <a:cs typeface="CordiaUPC" pitchFamily="34" charset="-34"/>
              </a:endParaRPr>
            </a:p>
          </p:txBody>
        </p:sp>
        <p:sp>
          <p:nvSpPr>
            <p:cNvPr id="12" name="Textfeld 9"/>
            <p:cNvSpPr txBox="1"/>
            <p:nvPr/>
          </p:nvSpPr>
          <p:spPr>
            <a:xfrm>
              <a:off x="1295400" y="3124200"/>
              <a:ext cx="1600200" cy="469559"/>
            </a:xfrm>
            <a:prstGeom prst="rect">
              <a:avLst/>
            </a:prstGeom>
            <a:noFill/>
            <a:ln>
              <a:solidFill>
                <a:schemeClr val="tx1"/>
              </a:solidFill>
            </a:ln>
          </p:spPr>
          <p:txBody>
            <a:bodyPr wrap="square" rtlCol="0">
              <a:spAutoFit/>
            </a:bodyPr>
            <a:lstStyle/>
            <a:p>
              <a:pPr algn="ctr"/>
              <a:r>
                <a:rPr lang="de-DE" dirty="0" smtClean="0">
                  <a:latin typeface="CordiaUPC" pitchFamily="34" charset="-34"/>
                  <a:cs typeface="CordiaUPC" pitchFamily="34" charset="-34"/>
                </a:rPr>
                <a:t>Material cost</a:t>
              </a:r>
              <a:endParaRPr lang="de-DE" dirty="0">
                <a:latin typeface="CordiaUPC" pitchFamily="34" charset="-34"/>
                <a:cs typeface="CordiaUPC" pitchFamily="34" charset="-34"/>
              </a:endParaRPr>
            </a:p>
          </p:txBody>
        </p:sp>
        <p:sp>
          <p:nvSpPr>
            <p:cNvPr id="13" name="Textfeld 10"/>
            <p:cNvSpPr txBox="1"/>
            <p:nvPr/>
          </p:nvSpPr>
          <p:spPr>
            <a:xfrm>
              <a:off x="3352799" y="3124200"/>
              <a:ext cx="1676400" cy="821727"/>
            </a:xfrm>
            <a:prstGeom prst="rect">
              <a:avLst/>
            </a:prstGeom>
            <a:noFill/>
            <a:ln>
              <a:solidFill>
                <a:schemeClr val="tx1"/>
              </a:solidFill>
            </a:ln>
          </p:spPr>
          <p:txBody>
            <a:bodyPr wrap="square" rtlCol="0">
              <a:spAutoFit/>
            </a:bodyPr>
            <a:lstStyle/>
            <a:p>
              <a:pPr algn="ctr"/>
              <a:r>
                <a:rPr lang="de-DE" dirty="0" smtClean="0">
                  <a:latin typeface="CordiaUPC" pitchFamily="34" charset="-34"/>
                  <a:cs typeface="CordiaUPC" pitchFamily="34" charset="-34"/>
                </a:rPr>
                <a:t>Labour cost (directly associated with production)</a:t>
              </a:r>
              <a:endParaRPr lang="de-DE" dirty="0">
                <a:latin typeface="CordiaUPC" pitchFamily="34" charset="-34"/>
                <a:cs typeface="CordiaUPC" pitchFamily="34" charset="-34"/>
              </a:endParaRPr>
            </a:p>
          </p:txBody>
        </p:sp>
        <p:sp>
          <p:nvSpPr>
            <p:cNvPr id="14" name="Textfeld 11"/>
            <p:cNvSpPr txBox="1"/>
            <p:nvPr/>
          </p:nvSpPr>
          <p:spPr>
            <a:xfrm>
              <a:off x="3352800" y="3886200"/>
              <a:ext cx="1600200" cy="469559"/>
            </a:xfrm>
            <a:prstGeom prst="rect">
              <a:avLst/>
            </a:prstGeom>
            <a:noFill/>
            <a:ln>
              <a:solidFill>
                <a:schemeClr val="tx1"/>
              </a:solidFill>
            </a:ln>
          </p:spPr>
          <p:txBody>
            <a:bodyPr wrap="square" rtlCol="0">
              <a:spAutoFit/>
            </a:bodyPr>
            <a:lstStyle/>
            <a:p>
              <a:pPr algn="ctr"/>
              <a:r>
                <a:rPr lang="de-DE" dirty="0" smtClean="0">
                  <a:latin typeface="CordiaUPC" pitchFamily="34" charset="-34"/>
                  <a:cs typeface="CordiaUPC" pitchFamily="34" charset="-34"/>
                </a:rPr>
                <a:t>Inventory</a:t>
              </a:r>
              <a:endParaRPr lang="de-DE" dirty="0">
                <a:latin typeface="CordiaUPC" pitchFamily="34" charset="-34"/>
                <a:cs typeface="CordiaUPC" pitchFamily="34" charset="-34"/>
              </a:endParaRPr>
            </a:p>
          </p:txBody>
        </p:sp>
        <p:sp>
          <p:nvSpPr>
            <p:cNvPr id="15" name="Textfeld 12"/>
            <p:cNvSpPr txBox="1"/>
            <p:nvPr/>
          </p:nvSpPr>
          <p:spPr>
            <a:xfrm>
              <a:off x="1981200" y="4680858"/>
              <a:ext cx="1600200" cy="469559"/>
            </a:xfrm>
            <a:prstGeom prst="rect">
              <a:avLst/>
            </a:prstGeom>
            <a:noFill/>
            <a:ln>
              <a:solidFill>
                <a:schemeClr val="tx1"/>
              </a:solidFill>
            </a:ln>
          </p:spPr>
          <p:txBody>
            <a:bodyPr wrap="square" rtlCol="0">
              <a:spAutoFit/>
            </a:bodyPr>
            <a:lstStyle/>
            <a:p>
              <a:pPr algn="ctr"/>
              <a:r>
                <a:rPr lang="de-DE" dirty="0" smtClean="0">
                  <a:latin typeface="CordiaUPC" pitchFamily="34" charset="-34"/>
                  <a:cs typeface="CordiaUPC" pitchFamily="34" charset="-34"/>
                </a:rPr>
                <a:t>Sales and overhead cost</a:t>
              </a:r>
              <a:endParaRPr lang="de-DE" dirty="0">
                <a:latin typeface="CordiaUPC" pitchFamily="34" charset="-34"/>
                <a:cs typeface="CordiaUPC" pitchFamily="34" charset="-34"/>
              </a:endParaRPr>
            </a:p>
          </p:txBody>
        </p:sp>
        <p:sp>
          <p:nvSpPr>
            <p:cNvPr id="16" name="Textfeld 13"/>
            <p:cNvSpPr txBox="1"/>
            <p:nvPr/>
          </p:nvSpPr>
          <p:spPr>
            <a:xfrm>
              <a:off x="4648200" y="4724400"/>
              <a:ext cx="1600200" cy="469559"/>
            </a:xfrm>
            <a:prstGeom prst="rect">
              <a:avLst/>
            </a:prstGeom>
            <a:noFill/>
            <a:ln>
              <a:solidFill>
                <a:schemeClr val="tx1"/>
              </a:solidFill>
            </a:ln>
          </p:spPr>
          <p:txBody>
            <a:bodyPr wrap="square" rtlCol="0">
              <a:spAutoFit/>
            </a:bodyPr>
            <a:lstStyle/>
            <a:p>
              <a:pPr algn="ctr"/>
              <a:r>
                <a:rPr lang="de-DE" dirty="0" smtClean="0">
                  <a:latin typeface="CordiaUPC" pitchFamily="34" charset="-34"/>
                  <a:cs typeface="CordiaUPC" pitchFamily="34" charset="-34"/>
                </a:rPr>
                <a:t>Cost of good sold</a:t>
              </a:r>
              <a:endParaRPr lang="de-DE" dirty="0">
                <a:latin typeface="CordiaUPC" pitchFamily="34" charset="-34"/>
                <a:cs typeface="CordiaUPC" pitchFamily="34" charset="-34"/>
              </a:endParaRPr>
            </a:p>
          </p:txBody>
        </p:sp>
        <p:sp>
          <p:nvSpPr>
            <p:cNvPr id="17" name="Textfeld 14"/>
            <p:cNvSpPr txBox="1"/>
            <p:nvPr/>
          </p:nvSpPr>
          <p:spPr>
            <a:xfrm>
              <a:off x="3352800" y="5428344"/>
              <a:ext cx="1600200" cy="821727"/>
            </a:xfrm>
            <a:prstGeom prst="rect">
              <a:avLst/>
            </a:prstGeom>
            <a:noFill/>
            <a:ln>
              <a:solidFill>
                <a:schemeClr val="tx1"/>
              </a:solidFill>
            </a:ln>
          </p:spPr>
          <p:txBody>
            <a:bodyPr wrap="square" rtlCol="0">
              <a:spAutoFit/>
            </a:bodyPr>
            <a:lstStyle/>
            <a:p>
              <a:pPr algn="ctr"/>
              <a:r>
                <a:rPr lang="de-DE" dirty="0" smtClean="0">
                  <a:latin typeface="CordiaUPC" pitchFamily="34" charset="-34"/>
                  <a:cs typeface="CordiaUPC" pitchFamily="34" charset="-34"/>
                </a:rPr>
                <a:t>Approximated income statement</a:t>
              </a:r>
              <a:endParaRPr lang="de-DE" dirty="0">
                <a:latin typeface="CordiaUPC" pitchFamily="34" charset="-34"/>
                <a:cs typeface="CordiaUPC" pitchFamily="34" charset="-34"/>
              </a:endParaRPr>
            </a:p>
          </p:txBody>
        </p:sp>
        <p:sp>
          <p:nvSpPr>
            <p:cNvPr id="18" name="Textfeld 15"/>
            <p:cNvSpPr txBox="1"/>
            <p:nvPr/>
          </p:nvSpPr>
          <p:spPr>
            <a:xfrm>
              <a:off x="1295400" y="6168127"/>
              <a:ext cx="1600200" cy="821727"/>
            </a:xfrm>
            <a:prstGeom prst="rect">
              <a:avLst/>
            </a:prstGeom>
            <a:noFill/>
            <a:ln>
              <a:solidFill>
                <a:schemeClr val="tx1"/>
              </a:solidFill>
            </a:ln>
          </p:spPr>
          <p:txBody>
            <a:bodyPr wrap="square" rtlCol="0">
              <a:spAutoFit/>
            </a:bodyPr>
            <a:lstStyle/>
            <a:p>
              <a:pPr algn="ctr"/>
              <a:endParaRPr lang="th-TH" dirty="0" smtClean="0">
                <a:latin typeface="CordiaUPC" pitchFamily="34" charset="-34"/>
                <a:cs typeface="CordiaUPC" pitchFamily="34" charset="-34"/>
              </a:endParaRPr>
            </a:p>
            <a:p>
              <a:pPr algn="ctr"/>
              <a:r>
                <a:rPr lang="de-DE" dirty="0" smtClean="0">
                  <a:latin typeface="CordiaUPC" pitchFamily="34" charset="-34"/>
                  <a:cs typeface="CordiaUPC" pitchFamily="34" charset="-34"/>
                </a:rPr>
                <a:t>Cash budget</a:t>
              </a:r>
              <a:endParaRPr lang="de-DE" dirty="0">
                <a:latin typeface="CordiaUPC" pitchFamily="34" charset="-34"/>
                <a:cs typeface="CordiaUPC" pitchFamily="34" charset="-34"/>
              </a:endParaRPr>
            </a:p>
          </p:txBody>
        </p:sp>
        <p:sp>
          <p:nvSpPr>
            <p:cNvPr id="19" name="Textfeld 16"/>
            <p:cNvSpPr txBox="1"/>
            <p:nvPr/>
          </p:nvSpPr>
          <p:spPr>
            <a:xfrm>
              <a:off x="3429000" y="6343528"/>
              <a:ext cx="1600200" cy="469559"/>
            </a:xfrm>
            <a:prstGeom prst="rect">
              <a:avLst/>
            </a:prstGeom>
            <a:noFill/>
            <a:ln>
              <a:solidFill>
                <a:schemeClr val="tx1"/>
              </a:solidFill>
            </a:ln>
          </p:spPr>
          <p:txBody>
            <a:bodyPr wrap="square" rtlCol="0">
              <a:spAutoFit/>
            </a:bodyPr>
            <a:lstStyle/>
            <a:p>
              <a:pPr algn="ctr"/>
              <a:r>
                <a:rPr lang="de-DE" dirty="0" smtClean="0">
                  <a:latin typeface="CordiaUPC" pitchFamily="34" charset="-34"/>
                  <a:cs typeface="CordiaUPC" pitchFamily="34" charset="-34"/>
                </a:rPr>
                <a:t>Approx. Balance sheet</a:t>
              </a:r>
              <a:endParaRPr lang="de-DE" dirty="0">
                <a:latin typeface="CordiaUPC" pitchFamily="34" charset="-34"/>
                <a:cs typeface="CordiaUPC" pitchFamily="34" charset="-34"/>
              </a:endParaRPr>
            </a:p>
          </p:txBody>
        </p:sp>
        <p:sp>
          <p:nvSpPr>
            <p:cNvPr id="20" name="Textfeld 17"/>
            <p:cNvSpPr txBox="1"/>
            <p:nvPr/>
          </p:nvSpPr>
          <p:spPr>
            <a:xfrm>
              <a:off x="5715000" y="6045198"/>
              <a:ext cx="1600200" cy="821727"/>
            </a:xfrm>
            <a:prstGeom prst="rect">
              <a:avLst/>
            </a:prstGeom>
            <a:noFill/>
            <a:ln>
              <a:solidFill>
                <a:schemeClr val="tx1"/>
              </a:solidFill>
            </a:ln>
          </p:spPr>
          <p:txBody>
            <a:bodyPr wrap="square" rtlCol="0">
              <a:spAutoFit/>
            </a:bodyPr>
            <a:lstStyle/>
            <a:p>
              <a:pPr algn="ctr"/>
              <a:r>
                <a:rPr lang="de-DE" dirty="0" smtClean="0">
                  <a:latin typeface="CordiaUPC" pitchFamily="34" charset="-34"/>
                  <a:cs typeface="CordiaUPC" pitchFamily="34" charset="-34"/>
                </a:rPr>
                <a:t>Approx. Statement of cashflow</a:t>
              </a:r>
              <a:endParaRPr lang="de-DE" dirty="0">
                <a:latin typeface="CordiaUPC" pitchFamily="34" charset="-34"/>
                <a:cs typeface="CordiaUPC" pitchFamily="34" charset="-34"/>
              </a:endParaRPr>
            </a:p>
          </p:txBody>
        </p:sp>
        <p:cxnSp>
          <p:nvCxnSpPr>
            <p:cNvPr id="21" name="Gerade Verbindung mit Pfeil 18"/>
            <p:cNvCxnSpPr>
              <a:stCxn id="9" idx="2"/>
              <a:endCxn id="10" idx="0"/>
            </p:cNvCxnSpPr>
            <p:nvPr/>
          </p:nvCxnSpPr>
          <p:spPr>
            <a:xfrm>
              <a:off x="4152900" y="2298359"/>
              <a:ext cx="7260" cy="18721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Gerade Verbindung mit Pfeil 19"/>
            <p:cNvCxnSpPr>
              <a:stCxn id="10" idx="2"/>
            </p:cNvCxnSpPr>
            <p:nvPr/>
          </p:nvCxnSpPr>
          <p:spPr>
            <a:xfrm>
              <a:off x="4160160" y="2955131"/>
              <a:ext cx="1478640" cy="32146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 name="Gerade Verbindung mit Pfeil 20"/>
            <p:cNvCxnSpPr>
              <a:stCxn id="10" idx="2"/>
            </p:cNvCxnSpPr>
            <p:nvPr/>
          </p:nvCxnSpPr>
          <p:spPr>
            <a:xfrm flipH="1">
              <a:off x="2895600" y="2955131"/>
              <a:ext cx="1264560" cy="32147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4" name="Gerade Verbindung mit Pfeil 21"/>
            <p:cNvCxnSpPr/>
            <p:nvPr/>
          </p:nvCxnSpPr>
          <p:spPr>
            <a:xfrm>
              <a:off x="2895600" y="3733800"/>
              <a:ext cx="457200" cy="152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Gerade Verbindung mit Pfeil 22"/>
            <p:cNvCxnSpPr/>
            <p:nvPr/>
          </p:nvCxnSpPr>
          <p:spPr>
            <a:xfrm rot="10800000" flipV="1">
              <a:off x="4953000" y="3733800"/>
              <a:ext cx="685800" cy="152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Gerade Verbindung mit Pfeil 23"/>
            <p:cNvCxnSpPr>
              <a:stCxn id="14" idx="2"/>
              <a:endCxn id="15" idx="3"/>
            </p:cNvCxnSpPr>
            <p:nvPr/>
          </p:nvCxnSpPr>
          <p:spPr>
            <a:xfrm flipH="1">
              <a:off x="3581400" y="4355758"/>
              <a:ext cx="571500" cy="55987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Gerade Verbindung mit Pfeil 24"/>
            <p:cNvCxnSpPr>
              <a:stCxn id="14" idx="2"/>
              <a:endCxn id="16" idx="1"/>
            </p:cNvCxnSpPr>
            <p:nvPr/>
          </p:nvCxnSpPr>
          <p:spPr>
            <a:xfrm>
              <a:off x="4152900" y="4355758"/>
              <a:ext cx="495300" cy="60342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8" name="Gerade Verbindung mit Pfeil 25"/>
            <p:cNvCxnSpPr>
              <a:stCxn id="15" idx="2"/>
              <a:endCxn id="17" idx="1"/>
            </p:cNvCxnSpPr>
            <p:nvPr/>
          </p:nvCxnSpPr>
          <p:spPr>
            <a:xfrm>
              <a:off x="2781300" y="5150417"/>
              <a:ext cx="571500" cy="68879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9" name="Gerade Verbindung mit Pfeil 26"/>
            <p:cNvCxnSpPr>
              <a:endCxn id="17" idx="3"/>
            </p:cNvCxnSpPr>
            <p:nvPr/>
          </p:nvCxnSpPr>
          <p:spPr>
            <a:xfrm flipH="1">
              <a:off x="4953000" y="5105400"/>
              <a:ext cx="685800" cy="73380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0" name="Gerade Verbindung mit Pfeil 27"/>
            <p:cNvCxnSpPr>
              <a:stCxn id="17" idx="2"/>
            </p:cNvCxnSpPr>
            <p:nvPr/>
          </p:nvCxnSpPr>
          <p:spPr>
            <a:xfrm flipH="1">
              <a:off x="4114804" y="6250072"/>
              <a:ext cx="38096" cy="7453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1" name="Gerade Verbindung mit Pfeil 28"/>
            <p:cNvCxnSpPr>
              <a:stCxn id="17" idx="2"/>
              <a:endCxn id="18" idx="3"/>
            </p:cNvCxnSpPr>
            <p:nvPr/>
          </p:nvCxnSpPr>
          <p:spPr>
            <a:xfrm flipH="1">
              <a:off x="2895600" y="6250072"/>
              <a:ext cx="1257300" cy="32891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2" name="Gerade Verbindung mit Pfeil 29"/>
            <p:cNvCxnSpPr/>
            <p:nvPr/>
          </p:nvCxnSpPr>
          <p:spPr>
            <a:xfrm>
              <a:off x="2895600" y="6553200"/>
              <a:ext cx="4572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3" name="Gerade Verbindung mit Pfeil 30"/>
            <p:cNvCxnSpPr/>
            <p:nvPr/>
          </p:nvCxnSpPr>
          <p:spPr>
            <a:xfrm>
              <a:off x="5029200" y="6400800"/>
              <a:ext cx="6858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4" name="Gerade Verbindung mit Pfeil 31"/>
            <p:cNvCxnSpPr/>
            <p:nvPr/>
          </p:nvCxnSpPr>
          <p:spPr>
            <a:xfrm rot="10800000">
              <a:off x="2971800" y="6705600"/>
              <a:ext cx="4572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27514794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Budget</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36</a:t>
            </a:fld>
            <a:endParaRPr lang="en-US" sz="1600" dirty="0">
              <a:latin typeface="CordiaUPC" pitchFamily="34" charset="-34"/>
              <a:cs typeface="CordiaUPC" pitchFamily="34" charset="-34"/>
            </a:endParaRPr>
          </a:p>
        </p:txBody>
      </p:sp>
      <p:pic>
        <p:nvPicPr>
          <p:cNvPr id="8" name="Content Placeholder 7"/>
          <p:cNvPicPr>
            <a:picLocks noGrp="1" noChangeAspect="1" noChangeArrowheads="1"/>
          </p:cNvPicPr>
          <p:nvPr>
            <p:ph sz="quarter" idx="1"/>
          </p:nvPr>
        </p:nvPicPr>
        <p:blipFill>
          <a:blip r:embed="rId3">
            <a:extLst>
              <a:ext uri="{28A0092B-C50C-407E-A947-70E740481C1C}">
                <a14:useLocalDpi xmlns:a14="http://schemas.microsoft.com/office/drawing/2010/main" val="0"/>
              </a:ext>
            </a:extLst>
          </a:blip>
          <a:srcRect/>
          <a:stretch>
            <a:fillRect/>
          </a:stretch>
        </p:blipFill>
        <p:spPr bwMode="auto">
          <a:xfrm>
            <a:off x="2895600" y="1456372"/>
            <a:ext cx="4251414" cy="53747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7514794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568656" y="1510488"/>
            <a:ext cx="8153400" cy="4495800"/>
          </a:xfrm>
        </p:spPr>
        <p:txBody>
          <a:bodyPr/>
          <a:lstStyle/>
          <a:p>
            <a:pPr>
              <a:buNone/>
            </a:pPr>
            <a:r>
              <a:rPr lang="de-DE" dirty="0" smtClean="0">
                <a:latin typeface="CordiaUPC" pitchFamily="34" charset="-34"/>
                <a:cs typeface="CordiaUPC" pitchFamily="34" charset="-34"/>
              </a:rPr>
              <a:t>Profitability ratios</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37</a:t>
            </a:fld>
            <a:endParaRPr lang="en-US" sz="1600" dirty="0">
              <a:latin typeface="CordiaUPC" pitchFamily="34" charset="-34"/>
              <a:cs typeface="CordiaUPC" pitchFamily="34" charset="-34"/>
            </a:endParaRPr>
          </a:p>
        </p:txBody>
      </p:sp>
      <p:graphicFrame>
        <p:nvGraphicFramePr>
          <p:cNvPr id="5" name="Table 4"/>
          <p:cNvGraphicFramePr>
            <a:graphicFrameLocks noGrp="1"/>
          </p:cNvGraphicFramePr>
          <p:nvPr>
            <p:extLst>
              <p:ext uri="{D42A27DB-BD31-4B8C-83A1-F6EECF244321}">
                <p14:modId xmlns:p14="http://schemas.microsoft.com/office/powerpoint/2010/main" val="2342132179"/>
              </p:ext>
            </p:extLst>
          </p:nvPr>
        </p:nvGraphicFramePr>
        <p:xfrm>
          <a:off x="568656" y="2514600"/>
          <a:ext cx="8118145" cy="2804160"/>
        </p:xfrm>
        <a:graphic>
          <a:graphicData uri="http://schemas.openxmlformats.org/drawingml/2006/table">
            <a:tbl>
              <a:tblPr firstRow="1" bandRow="1">
                <a:tableStyleId>{5C22544A-7EE6-4342-B048-85BDC9FD1C3A}</a:tableStyleId>
              </a:tblPr>
              <a:tblGrid>
                <a:gridCol w="1623629"/>
                <a:gridCol w="1623629"/>
                <a:gridCol w="1623629"/>
                <a:gridCol w="1623629"/>
                <a:gridCol w="1623629"/>
              </a:tblGrid>
              <a:tr h="370840">
                <a:tc>
                  <a:txBody>
                    <a:bodyPr/>
                    <a:lstStyle/>
                    <a:p>
                      <a:r>
                        <a:rPr lang="de-DE" sz="3200" dirty="0" smtClean="0">
                          <a:solidFill>
                            <a:schemeClr val="tx1"/>
                          </a:solidFill>
                          <a:latin typeface="Cordia New" pitchFamily="34" charset="-34"/>
                          <a:cs typeface="Cordia New" pitchFamily="34" charset="-34"/>
                        </a:rPr>
                        <a:t>Ratio</a:t>
                      </a:r>
                      <a:endParaRPr lang="en-GB" sz="3200" dirty="0">
                        <a:solidFill>
                          <a:schemeClr val="tx1"/>
                        </a:solidFill>
                        <a:latin typeface="Cordia New" pitchFamily="34" charset="-34"/>
                        <a:cs typeface="Cordia New" pitchFamily="34" charset="-34"/>
                      </a:endParaRPr>
                    </a:p>
                  </a:txBody>
                  <a:tcPr/>
                </a:tc>
                <a:tc>
                  <a:txBody>
                    <a:bodyPr/>
                    <a:lstStyle/>
                    <a:p>
                      <a:pPr algn="ctr"/>
                      <a:r>
                        <a:rPr lang="de-DE" sz="3200" dirty="0" smtClean="0">
                          <a:solidFill>
                            <a:schemeClr val="tx1"/>
                          </a:solidFill>
                          <a:latin typeface="Cordia New" pitchFamily="34" charset="-34"/>
                          <a:cs typeface="Cordia New" pitchFamily="34" charset="-34"/>
                        </a:rPr>
                        <a:t>2001</a:t>
                      </a:r>
                      <a:endParaRPr lang="en-GB" sz="3200" dirty="0">
                        <a:solidFill>
                          <a:schemeClr val="tx1"/>
                        </a:solidFill>
                        <a:latin typeface="Cordia New" pitchFamily="34" charset="-34"/>
                        <a:cs typeface="Cordia New" pitchFamily="34" charset="-34"/>
                      </a:endParaRPr>
                    </a:p>
                  </a:txBody>
                  <a:tcPr/>
                </a:tc>
                <a:tc>
                  <a:txBody>
                    <a:bodyPr/>
                    <a:lstStyle/>
                    <a:p>
                      <a:pPr algn="ctr"/>
                      <a:r>
                        <a:rPr lang="de-DE" sz="3200" dirty="0" smtClean="0">
                          <a:solidFill>
                            <a:schemeClr val="tx1"/>
                          </a:solidFill>
                          <a:latin typeface="Cordia New" pitchFamily="34" charset="-34"/>
                          <a:cs typeface="Cordia New" pitchFamily="34" charset="-34"/>
                        </a:rPr>
                        <a:t>2002</a:t>
                      </a:r>
                      <a:endParaRPr lang="en-GB" sz="3200" dirty="0">
                        <a:solidFill>
                          <a:schemeClr val="tx1"/>
                        </a:solidFill>
                        <a:latin typeface="Cordia New" pitchFamily="34" charset="-34"/>
                        <a:cs typeface="Cordia New" pitchFamily="34" charset="-34"/>
                      </a:endParaRPr>
                    </a:p>
                  </a:txBody>
                  <a:tcPr/>
                </a:tc>
                <a:tc>
                  <a:txBody>
                    <a:bodyPr/>
                    <a:lstStyle/>
                    <a:p>
                      <a:pPr algn="ctr"/>
                      <a:r>
                        <a:rPr lang="de-DE" sz="3200" dirty="0" smtClean="0">
                          <a:solidFill>
                            <a:schemeClr val="tx1"/>
                          </a:solidFill>
                          <a:latin typeface="Cordia New" pitchFamily="34" charset="-34"/>
                          <a:cs typeface="Cordia New" pitchFamily="34" charset="-34"/>
                        </a:rPr>
                        <a:t>2003</a:t>
                      </a:r>
                      <a:endParaRPr lang="en-GB" sz="3200" dirty="0">
                        <a:solidFill>
                          <a:schemeClr val="tx1"/>
                        </a:solidFill>
                        <a:latin typeface="Cordia New" pitchFamily="34" charset="-34"/>
                        <a:cs typeface="Cordia New" pitchFamily="34" charset="-34"/>
                      </a:endParaRPr>
                    </a:p>
                  </a:txBody>
                  <a:tcPr/>
                </a:tc>
                <a:tc>
                  <a:txBody>
                    <a:bodyPr/>
                    <a:lstStyle/>
                    <a:p>
                      <a:pPr algn="ctr"/>
                      <a:r>
                        <a:rPr lang="de-DE" sz="3200" dirty="0" smtClean="0">
                          <a:solidFill>
                            <a:schemeClr val="tx1"/>
                          </a:solidFill>
                          <a:latin typeface="Cordia New" pitchFamily="34" charset="-34"/>
                          <a:cs typeface="Cordia New" pitchFamily="34" charset="-34"/>
                        </a:rPr>
                        <a:t>2004</a:t>
                      </a:r>
                      <a:endParaRPr lang="en-GB" sz="3200" dirty="0">
                        <a:solidFill>
                          <a:schemeClr val="tx1"/>
                        </a:solidFill>
                        <a:latin typeface="Cordia New" pitchFamily="34" charset="-34"/>
                        <a:cs typeface="Cordia New" pitchFamily="34" charset="-34"/>
                      </a:endParaRPr>
                    </a:p>
                  </a:txBody>
                  <a:tcPr/>
                </a:tc>
              </a:tr>
              <a:tr h="487680">
                <a:tc>
                  <a:txBody>
                    <a:bodyPr/>
                    <a:lstStyle/>
                    <a:p>
                      <a:r>
                        <a:rPr lang="de-DE" sz="2400" dirty="0" smtClean="0">
                          <a:solidFill>
                            <a:schemeClr val="tx1"/>
                          </a:solidFill>
                          <a:latin typeface="Cordia New" pitchFamily="34" charset="-34"/>
                          <a:cs typeface="Cordia New" pitchFamily="34" charset="-34"/>
                        </a:rPr>
                        <a:t>Gross margin</a:t>
                      </a:r>
                      <a:endParaRPr lang="en-GB" sz="2400" dirty="0">
                        <a:solidFill>
                          <a:schemeClr val="tx1"/>
                        </a:solidFill>
                        <a:latin typeface="Cordia New" pitchFamily="34" charset="-34"/>
                        <a:cs typeface="Cordia New" pitchFamily="34" charset="-34"/>
                      </a:endParaRPr>
                    </a:p>
                  </a:txBody>
                  <a:tcPr/>
                </a:tc>
                <a:tc>
                  <a:txBody>
                    <a:bodyPr/>
                    <a:lstStyle/>
                    <a:p>
                      <a:pPr algn="ctr"/>
                      <a:r>
                        <a:rPr lang="de-DE" sz="2400" dirty="0" smtClean="0">
                          <a:solidFill>
                            <a:schemeClr val="tx1"/>
                          </a:solidFill>
                          <a:latin typeface="Cordia New" pitchFamily="34" charset="-34"/>
                          <a:cs typeface="Cordia New" pitchFamily="34" charset="-34"/>
                        </a:rPr>
                        <a:t>46</a:t>
                      </a:r>
                      <a:endParaRPr lang="en-GB" sz="2400" dirty="0">
                        <a:solidFill>
                          <a:schemeClr val="tx1"/>
                        </a:solidFill>
                        <a:latin typeface="Cordia New" pitchFamily="34" charset="-34"/>
                        <a:cs typeface="Cordia New" pitchFamily="34" charset="-34"/>
                      </a:endParaRPr>
                    </a:p>
                  </a:txBody>
                  <a:tcPr/>
                </a:tc>
                <a:tc>
                  <a:txBody>
                    <a:bodyPr/>
                    <a:lstStyle/>
                    <a:p>
                      <a:pPr algn="ctr"/>
                      <a:r>
                        <a:rPr lang="de-DE" sz="2400" dirty="0" smtClean="0">
                          <a:solidFill>
                            <a:schemeClr val="tx1"/>
                          </a:solidFill>
                          <a:latin typeface="Cordia New" pitchFamily="34" charset="-34"/>
                          <a:cs typeface="Cordia New" pitchFamily="34" charset="-34"/>
                        </a:rPr>
                        <a:t>44</a:t>
                      </a:r>
                      <a:endParaRPr lang="en-GB" sz="2400" dirty="0">
                        <a:solidFill>
                          <a:schemeClr val="tx1"/>
                        </a:solidFill>
                        <a:latin typeface="Cordia New" pitchFamily="34" charset="-34"/>
                        <a:cs typeface="Cordia New" pitchFamily="34" charset="-34"/>
                      </a:endParaRPr>
                    </a:p>
                  </a:txBody>
                  <a:tcPr/>
                </a:tc>
                <a:tc>
                  <a:txBody>
                    <a:bodyPr/>
                    <a:lstStyle/>
                    <a:p>
                      <a:pPr algn="ctr"/>
                      <a:r>
                        <a:rPr lang="de-DE" sz="2400" dirty="0" smtClean="0">
                          <a:solidFill>
                            <a:schemeClr val="tx1"/>
                          </a:solidFill>
                          <a:latin typeface="Cordia New" pitchFamily="34" charset="-34"/>
                          <a:cs typeface="Cordia New" pitchFamily="34" charset="-34"/>
                        </a:rPr>
                        <a:t>39</a:t>
                      </a:r>
                      <a:endParaRPr lang="en-GB" sz="2400" dirty="0">
                        <a:solidFill>
                          <a:schemeClr val="tx1"/>
                        </a:solidFill>
                        <a:latin typeface="Cordia New" pitchFamily="34" charset="-34"/>
                        <a:cs typeface="Cordia New" pitchFamily="34" charset="-34"/>
                      </a:endParaRPr>
                    </a:p>
                  </a:txBody>
                  <a:tcPr/>
                </a:tc>
                <a:tc>
                  <a:txBody>
                    <a:bodyPr/>
                    <a:lstStyle/>
                    <a:p>
                      <a:pPr algn="ctr"/>
                      <a:r>
                        <a:rPr lang="de-DE" sz="2400" dirty="0" smtClean="0">
                          <a:solidFill>
                            <a:schemeClr val="tx1"/>
                          </a:solidFill>
                          <a:latin typeface="Cordia New" pitchFamily="34" charset="-34"/>
                          <a:cs typeface="Cordia New" pitchFamily="34" charset="-34"/>
                        </a:rPr>
                        <a:t>39</a:t>
                      </a:r>
                      <a:endParaRPr lang="en-GB" sz="2400" dirty="0">
                        <a:solidFill>
                          <a:schemeClr val="tx1"/>
                        </a:solidFill>
                        <a:latin typeface="Cordia New" pitchFamily="34" charset="-34"/>
                        <a:cs typeface="Cordia New" pitchFamily="34" charset="-34"/>
                      </a:endParaRPr>
                    </a:p>
                  </a:txBody>
                  <a:tcPr/>
                </a:tc>
              </a:tr>
              <a:tr h="370840">
                <a:tc>
                  <a:txBody>
                    <a:bodyPr/>
                    <a:lstStyle/>
                    <a:p>
                      <a:r>
                        <a:rPr lang="de-DE" sz="2400" dirty="0" smtClean="0">
                          <a:solidFill>
                            <a:schemeClr val="tx1"/>
                          </a:solidFill>
                          <a:latin typeface="Cordia New" pitchFamily="34" charset="-34"/>
                          <a:cs typeface="Cordia New" pitchFamily="34" charset="-34"/>
                        </a:rPr>
                        <a:t>Net</a:t>
                      </a:r>
                      <a:r>
                        <a:rPr lang="de-DE" sz="2400" baseline="0" dirty="0" smtClean="0">
                          <a:solidFill>
                            <a:schemeClr val="tx1"/>
                          </a:solidFill>
                          <a:latin typeface="Cordia New" pitchFamily="34" charset="-34"/>
                          <a:cs typeface="Cordia New" pitchFamily="34" charset="-34"/>
                        </a:rPr>
                        <a:t> profit margin</a:t>
                      </a:r>
                      <a:endParaRPr lang="en-GB" sz="2400" dirty="0">
                        <a:solidFill>
                          <a:schemeClr val="tx1"/>
                        </a:solidFill>
                        <a:latin typeface="Cordia New" pitchFamily="34" charset="-34"/>
                        <a:cs typeface="Cordia New" pitchFamily="34" charset="-34"/>
                      </a:endParaRPr>
                    </a:p>
                  </a:txBody>
                  <a:tcPr/>
                </a:tc>
                <a:tc>
                  <a:txBody>
                    <a:bodyPr/>
                    <a:lstStyle/>
                    <a:p>
                      <a:pPr algn="ctr"/>
                      <a:r>
                        <a:rPr lang="de-DE" sz="2400" dirty="0" smtClean="0">
                          <a:solidFill>
                            <a:schemeClr val="tx1"/>
                          </a:solidFill>
                          <a:latin typeface="Cordia New" pitchFamily="34" charset="-34"/>
                          <a:cs typeface="Cordia New" pitchFamily="34" charset="-34"/>
                        </a:rPr>
                        <a:t>26</a:t>
                      </a:r>
                      <a:endParaRPr lang="en-GB" sz="2400" dirty="0">
                        <a:solidFill>
                          <a:schemeClr val="tx1"/>
                        </a:solidFill>
                        <a:latin typeface="Cordia New" pitchFamily="34" charset="-34"/>
                        <a:cs typeface="Cordia New" pitchFamily="34" charset="-34"/>
                      </a:endParaRPr>
                    </a:p>
                  </a:txBody>
                  <a:tcPr/>
                </a:tc>
                <a:tc>
                  <a:txBody>
                    <a:bodyPr/>
                    <a:lstStyle/>
                    <a:p>
                      <a:pPr algn="ctr"/>
                      <a:r>
                        <a:rPr lang="de-DE" sz="2400" dirty="0" smtClean="0">
                          <a:solidFill>
                            <a:schemeClr val="tx1"/>
                          </a:solidFill>
                          <a:latin typeface="Cordia New" pitchFamily="34" charset="-34"/>
                          <a:cs typeface="Cordia New" pitchFamily="34" charset="-34"/>
                        </a:rPr>
                        <a:t>24</a:t>
                      </a:r>
                      <a:endParaRPr lang="en-GB" sz="2400" dirty="0">
                        <a:solidFill>
                          <a:schemeClr val="tx1"/>
                        </a:solidFill>
                        <a:latin typeface="Cordia New" pitchFamily="34" charset="-34"/>
                        <a:cs typeface="Cordia New" pitchFamily="34" charset="-34"/>
                      </a:endParaRPr>
                    </a:p>
                  </a:txBody>
                  <a:tcPr/>
                </a:tc>
                <a:tc>
                  <a:txBody>
                    <a:bodyPr/>
                    <a:lstStyle/>
                    <a:p>
                      <a:pPr algn="ctr"/>
                      <a:r>
                        <a:rPr lang="de-DE" sz="2400" dirty="0" smtClean="0">
                          <a:solidFill>
                            <a:schemeClr val="tx1"/>
                          </a:solidFill>
                          <a:latin typeface="Cordia New" pitchFamily="34" charset="-34"/>
                          <a:cs typeface="Cordia New" pitchFamily="34" charset="-34"/>
                        </a:rPr>
                        <a:t>18</a:t>
                      </a:r>
                      <a:endParaRPr lang="en-GB" sz="2400" dirty="0">
                        <a:solidFill>
                          <a:schemeClr val="tx1"/>
                        </a:solidFill>
                        <a:latin typeface="Cordia New" pitchFamily="34" charset="-34"/>
                        <a:cs typeface="Cordia New" pitchFamily="34" charset="-34"/>
                      </a:endParaRPr>
                    </a:p>
                  </a:txBody>
                  <a:tcPr/>
                </a:tc>
                <a:tc>
                  <a:txBody>
                    <a:bodyPr/>
                    <a:lstStyle/>
                    <a:p>
                      <a:pPr algn="ctr"/>
                      <a:r>
                        <a:rPr lang="de-DE" sz="2400" dirty="0" smtClean="0">
                          <a:solidFill>
                            <a:schemeClr val="tx1"/>
                          </a:solidFill>
                          <a:latin typeface="Cordia New" pitchFamily="34" charset="-34"/>
                          <a:cs typeface="Cordia New" pitchFamily="34" charset="-34"/>
                        </a:rPr>
                        <a:t>12</a:t>
                      </a:r>
                      <a:endParaRPr lang="en-GB" sz="2400" dirty="0">
                        <a:solidFill>
                          <a:schemeClr val="tx1"/>
                        </a:solidFill>
                        <a:latin typeface="Cordia New" pitchFamily="34" charset="-34"/>
                        <a:cs typeface="Cordia New" pitchFamily="34" charset="-34"/>
                      </a:endParaRPr>
                    </a:p>
                  </a:txBody>
                  <a:tcPr/>
                </a:tc>
              </a:tr>
              <a:tr h="370840">
                <a:tc>
                  <a:txBody>
                    <a:bodyPr/>
                    <a:lstStyle/>
                    <a:p>
                      <a:r>
                        <a:rPr lang="de-DE" sz="2400" dirty="0" smtClean="0">
                          <a:solidFill>
                            <a:schemeClr val="tx1"/>
                          </a:solidFill>
                          <a:latin typeface="Cordia New" pitchFamily="34" charset="-34"/>
                          <a:cs typeface="Cordia New" pitchFamily="34" charset="-34"/>
                        </a:rPr>
                        <a:t>ROE</a:t>
                      </a:r>
                      <a:endParaRPr lang="en-GB" sz="2400" dirty="0">
                        <a:solidFill>
                          <a:schemeClr val="tx1"/>
                        </a:solidFill>
                        <a:latin typeface="Cordia New" pitchFamily="34" charset="-34"/>
                        <a:cs typeface="Cordia New" pitchFamily="34" charset="-34"/>
                      </a:endParaRPr>
                    </a:p>
                  </a:txBody>
                  <a:tcPr/>
                </a:tc>
                <a:tc>
                  <a:txBody>
                    <a:bodyPr/>
                    <a:lstStyle/>
                    <a:p>
                      <a:pPr algn="ctr"/>
                      <a:r>
                        <a:rPr lang="de-DE" sz="2400" dirty="0" smtClean="0">
                          <a:solidFill>
                            <a:schemeClr val="tx1"/>
                          </a:solidFill>
                          <a:latin typeface="Cordia New" pitchFamily="34" charset="-34"/>
                          <a:cs typeface="Cordia New" pitchFamily="34" charset="-34"/>
                        </a:rPr>
                        <a:t>23</a:t>
                      </a:r>
                      <a:endParaRPr lang="en-GB" sz="2400" dirty="0">
                        <a:solidFill>
                          <a:schemeClr val="tx1"/>
                        </a:solidFill>
                        <a:latin typeface="Cordia New" pitchFamily="34" charset="-34"/>
                        <a:cs typeface="Cordia New" pitchFamily="34" charset="-34"/>
                      </a:endParaRPr>
                    </a:p>
                  </a:txBody>
                  <a:tcPr/>
                </a:tc>
                <a:tc>
                  <a:txBody>
                    <a:bodyPr/>
                    <a:lstStyle/>
                    <a:p>
                      <a:pPr algn="ctr"/>
                      <a:r>
                        <a:rPr lang="de-DE" sz="2400" dirty="0" smtClean="0">
                          <a:solidFill>
                            <a:schemeClr val="tx1"/>
                          </a:solidFill>
                          <a:latin typeface="Cordia New" pitchFamily="34" charset="-34"/>
                          <a:cs typeface="Cordia New" pitchFamily="34" charset="-34"/>
                        </a:rPr>
                        <a:t>14</a:t>
                      </a:r>
                      <a:endParaRPr lang="en-GB" sz="2400" dirty="0">
                        <a:solidFill>
                          <a:schemeClr val="tx1"/>
                        </a:solidFill>
                        <a:latin typeface="Cordia New" pitchFamily="34" charset="-34"/>
                        <a:cs typeface="Cordia New" pitchFamily="34" charset="-34"/>
                      </a:endParaRPr>
                    </a:p>
                  </a:txBody>
                  <a:tcPr/>
                </a:tc>
                <a:tc>
                  <a:txBody>
                    <a:bodyPr/>
                    <a:lstStyle/>
                    <a:p>
                      <a:pPr algn="ctr"/>
                      <a:r>
                        <a:rPr lang="de-DE" sz="2400" dirty="0" smtClean="0">
                          <a:solidFill>
                            <a:schemeClr val="tx1"/>
                          </a:solidFill>
                          <a:latin typeface="Cordia New" pitchFamily="34" charset="-34"/>
                          <a:cs typeface="Cordia New" pitchFamily="34" charset="-34"/>
                        </a:rPr>
                        <a:t>11</a:t>
                      </a:r>
                      <a:endParaRPr lang="en-GB" sz="2400" dirty="0">
                        <a:solidFill>
                          <a:schemeClr val="tx1"/>
                        </a:solidFill>
                        <a:latin typeface="Cordia New" pitchFamily="34" charset="-34"/>
                        <a:cs typeface="Cordia New" pitchFamily="34" charset="-34"/>
                      </a:endParaRPr>
                    </a:p>
                  </a:txBody>
                  <a:tcPr/>
                </a:tc>
                <a:tc>
                  <a:txBody>
                    <a:bodyPr/>
                    <a:lstStyle/>
                    <a:p>
                      <a:pPr algn="ctr"/>
                      <a:r>
                        <a:rPr lang="de-DE" sz="2400" dirty="0" smtClean="0">
                          <a:solidFill>
                            <a:schemeClr val="tx1"/>
                          </a:solidFill>
                          <a:latin typeface="Cordia New" pitchFamily="34" charset="-34"/>
                          <a:cs typeface="Cordia New" pitchFamily="34" charset="-34"/>
                        </a:rPr>
                        <a:t>8</a:t>
                      </a:r>
                      <a:endParaRPr lang="en-GB" sz="2400" dirty="0">
                        <a:solidFill>
                          <a:schemeClr val="tx1"/>
                        </a:solidFill>
                        <a:latin typeface="Cordia New" pitchFamily="34" charset="-34"/>
                        <a:cs typeface="Cordia New" pitchFamily="34" charset="-34"/>
                      </a:endParaRPr>
                    </a:p>
                  </a:txBody>
                  <a:tcPr/>
                </a:tc>
              </a:tr>
              <a:tr h="370840">
                <a:tc>
                  <a:txBody>
                    <a:bodyPr/>
                    <a:lstStyle/>
                    <a:p>
                      <a:r>
                        <a:rPr lang="de-DE" sz="2400" dirty="0" smtClean="0">
                          <a:solidFill>
                            <a:schemeClr val="tx1"/>
                          </a:solidFill>
                          <a:latin typeface="Cordia New" pitchFamily="34" charset="-34"/>
                          <a:cs typeface="Cordia New" pitchFamily="34" charset="-34"/>
                        </a:rPr>
                        <a:t>ROA</a:t>
                      </a:r>
                      <a:endParaRPr lang="en-GB" sz="2400" dirty="0">
                        <a:solidFill>
                          <a:schemeClr val="tx1"/>
                        </a:solidFill>
                        <a:latin typeface="Cordia New" pitchFamily="34" charset="-34"/>
                        <a:cs typeface="Cordia New" pitchFamily="34" charset="-34"/>
                      </a:endParaRPr>
                    </a:p>
                  </a:txBody>
                  <a:tcPr/>
                </a:tc>
                <a:tc>
                  <a:txBody>
                    <a:bodyPr/>
                    <a:lstStyle/>
                    <a:p>
                      <a:pPr algn="ctr"/>
                      <a:r>
                        <a:rPr lang="de-DE" sz="2400" dirty="0" smtClean="0">
                          <a:solidFill>
                            <a:schemeClr val="tx1"/>
                          </a:solidFill>
                          <a:latin typeface="Cordia New" pitchFamily="34" charset="-34"/>
                          <a:cs typeface="Cordia New" pitchFamily="34" charset="-34"/>
                        </a:rPr>
                        <a:t>9</a:t>
                      </a:r>
                      <a:endParaRPr lang="en-GB" sz="2400" dirty="0">
                        <a:solidFill>
                          <a:schemeClr val="tx1"/>
                        </a:solidFill>
                        <a:latin typeface="Cordia New" pitchFamily="34" charset="-34"/>
                        <a:cs typeface="Cordia New" pitchFamily="34" charset="-34"/>
                      </a:endParaRPr>
                    </a:p>
                  </a:txBody>
                  <a:tcPr/>
                </a:tc>
                <a:tc>
                  <a:txBody>
                    <a:bodyPr/>
                    <a:lstStyle/>
                    <a:p>
                      <a:pPr algn="ctr"/>
                      <a:r>
                        <a:rPr lang="de-DE" sz="2400" dirty="0" smtClean="0">
                          <a:solidFill>
                            <a:schemeClr val="tx1"/>
                          </a:solidFill>
                          <a:latin typeface="Cordia New" pitchFamily="34" charset="-34"/>
                          <a:cs typeface="Cordia New" pitchFamily="34" charset="-34"/>
                        </a:rPr>
                        <a:t>6</a:t>
                      </a:r>
                      <a:endParaRPr lang="en-GB" sz="2400" dirty="0">
                        <a:solidFill>
                          <a:schemeClr val="tx1"/>
                        </a:solidFill>
                        <a:latin typeface="Cordia New" pitchFamily="34" charset="-34"/>
                        <a:cs typeface="Cordia New" pitchFamily="34" charset="-34"/>
                      </a:endParaRPr>
                    </a:p>
                  </a:txBody>
                  <a:tcPr/>
                </a:tc>
                <a:tc>
                  <a:txBody>
                    <a:bodyPr/>
                    <a:lstStyle/>
                    <a:p>
                      <a:pPr algn="ctr"/>
                      <a:r>
                        <a:rPr lang="de-DE" sz="2400" dirty="0" smtClean="0">
                          <a:solidFill>
                            <a:schemeClr val="tx1"/>
                          </a:solidFill>
                          <a:latin typeface="Cordia New" pitchFamily="34" charset="-34"/>
                          <a:cs typeface="Cordia New" pitchFamily="34" charset="-34"/>
                        </a:rPr>
                        <a:t>4</a:t>
                      </a:r>
                      <a:endParaRPr lang="en-GB" sz="2400" dirty="0">
                        <a:solidFill>
                          <a:schemeClr val="tx1"/>
                        </a:solidFill>
                        <a:latin typeface="Cordia New" pitchFamily="34" charset="-34"/>
                        <a:cs typeface="Cordia New" pitchFamily="34" charset="-34"/>
                      </a:endParaRPr>
                    </a:p>
                  </a:txBody>
                  <a:tcPr/>
                </a:tc>
                <a:tc>
                  <a:txBody>
                    <a:bodyPr/>
                    <a:lstStyle/>
                    <a:p>
                      <a:pPr algn="ctr"/>
                      <a:r>
                        <a:rPr lang="de-DE" sz="2400" dirty="0" smtClean="0">
                          <a:solidFill>
                            <a:schemeClr val="tx1"/>
                          </a:solidFill>
                          <a:latin typeface="Cordia New" pitchFamily="34" charset="-34"/>
                          <a:cs typeface="Cordia New" pitchFamily="34" charset="-34"/>
                        </a:rPr>
                        <a:t>6</a:t>
                      </a:r>
                      <a:endParaRPr lang="en-GB" sz="2400" dirty="0">
                        <a:solidFill>
                          <a:schemeClr val="tx1"/>
                        </a:solidFill>
                        <a:latin typeface="Cordia New" pitchFamily="34" charset="-34"/>
                        <a:cs typeface="Cordia New" pitchFamily="34" charset="-34"/>
                      </a:endParaRPr>
                    </a:p>
                  </a:txBody>
                  <a:tcPr/>
                </a:tc>
              </a:tr>
            </a:tbl>
          </a:graphicData>
        </a:graphic>
      </p:graphicFrame>
    </p:spTree>
    <p:extLst>
      <p:ext uri="{BB962C8B-B14F-4D97-AF65-F5344CB8AC3E}">
        <p14:creationId xmlns:p14="http://schemas.microsoft.com/office/powerpoint/2010/main" val="127514794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Liquidity ratio</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38</a:t>
            </a:fld>
            <a:endParaRPr lang="en-US" sz="1600" dirty="0">
              <a:latin typeface="CordiaUPC" pitchFamily="34" charset="-34"/>
              <a:cs typeface="CordiaUPC" pitchFamily="34" charset="-34"/>
            </a:endParaRPr>
          </a:p>
        </p:txBody>
      </p:sp>
      <p:graphicFrame>
        <p:nvGraphicFramePr>
          <p:cNvPr id="5" name="Table 4"/>
          <p:cNvGraphicFramePr>
            <a:graphicFrameLocks noGrp="1"/>
          </p:cNvGraphicFramePr>
          <p:nvPr>
            <p:extLst>
              <p:ext uri="{D42A27DB-BD31-4B8C-83A1-F6EECF244321}">
                <p14:modId xmlns:p14="http://schemas.microsoft.com/office/powerpoint/2010/main" val="4142818358"/>
              </p:ext>
            </p:extLst>
          </p:nvPr>
        </p:nvGraphicFramePr>
        <p:xfrm>
          <a:off x="910985" y="2667000"/>
          <a:ext cx="7471015" cy="1554480"/>
        </p:xfrm>
        <a:graphic>
          <a:graphicData uri="http://schemas.openxmlformats.org/drawingml/2006/table">
            <a:tbl>
              <a:tblPr firstRow="1" bandRow="1">
                <a:tableStyleId>{5C22544A-7EE6-4342-B048-85BDC9FD1C3A}</a:tableStyleId>
              </a:tblPr>
              <a:tblGrid>
                <a:gridCol w="1494203"/>
                <a:gridCol w="1494203"/>
                <a:gridCol w="1494203"/>
                <a:gridCol w="1494203"/>
                <a:gridCol w="1494203"/>
              </a:tblGrid>
              <a:tr h="370840">
                <a:tc>
                  <a:txBody>
                    <a:bodyPr/>
                    <a:lstStyle/>
                    <a:p>
                      <a:r>
                        <a:rPr lang="de-DE" sz="2800" dirty="0" smtClean="0">
                          <a:solidFill>
                            <a:schemeClr val="tx1"/>
                          </a:solidFill>
                          <a:latin typeface="Cordia New" pitchFamily="34" charset="-34"/>
                          <a:cs typeface="Cordia New" pitchFamily="34" charset="-34"/>
                        </a:rPr>
                        <a:t>Ratio</a:t>
                      </a:r>
                      <a:endParaRPr lang="en-GB" sz="2800" dirty="0">
                        <a:solidFill>
                          <a:schemeClr val="tx1"/>
                        </a:solidFill>
                        <a:latin typeface="Cordia New" pitchFamily="34" charset="-34"/>
                        <a:cs typeface="Cordia New" pitchFamily="34" charset="-34"/>
                      </a:endParaRPr>
                    </a:p>
                  </a:txBody>
                  <a:tcPr/>
                </a:tc>
                <a:tc>
                  <a:txBody>
                    <a:bodyPr/>
                    <a:lstStyle/>
                    <a:p>
                      <a:pPr algn="ctr"/>
                      <a:r>
                        <a:rPr lang="de-DE" sz="2800" dirty="0" smtClean="0">
                          <a:solidFill>
                            <a:schemeClr val="tx1"/>
                          </a:solidFill>
                          <a:latin typeface="Cordia New" pitchFamily="34" charset="-34"/>
                          <a:cs typeface="Cordia New" pitchFamily="34" charset="-34"/>
                        </a:rPr>
                        <a:t>2000</a:t>
                      </a:r>
                      <a:endParaRPr lang="en-GB" sz="2800" dirty="0">
                        <a:solidFill>
                          <a:schemeClr val="tx1"/>
                        </a:solidFill>
                        <a:latin typeface="Cordia New" pitchFamily="34" charset="-34"/>
                        <a:cs typeface="Cordia New" pitchFamily="34" charset="-34"/>
                      </a:endParaRPr>
                    </a:p>
                  </a:txBody>
                  <a:tcPr/>
                </a:tc>
                <a:tc>
                  <a:txBody>
                    <a:bodyPr/>
                    <a:lstStyle/>
                    <a:p>
                      <a:pPr algn="ctr"/>
                      <a:r>
                        <a:rPr lang="de-DE" sz="2800" dirty="0" smtClean="0">
                          <a:solidFill>
                            <a:schemeClr val="tx1"/>
                          </a:solidFill>
                          <a:latin typeface="Cordia New" pitchFamily="34" charset="-34"/>
                          <a:cs typeface="Cordia New" pitchFamily="34" charset="-34"/>
                        </a:rPr>
                        <a:t>2001</a:t>
                      </a:r>
                      <a:endParaRPr lang="en-GB" sz="2800" dirty="0">
                        <a:solidFill>
                          <a:schemeClr val="tx1"/>
                        </a:solidFill>
                        <a:latin typeface="Cordia New" pitchFamily="34" charset="-34"/>
                        <a:cs typeface="Cordia New" pitchFamily="34" charset="-34"/>
                      </a:endParaRPr>
                    </a:p>
                  </a:txBody>
                  <a:tcPr/>
                </a:tc>
                <a:tc>
                  <a:txBody>
                    <a:bodyPr/>
                    <a:lstStyle/>
                    <a:p>
                      <a:pPr algn="ctr"/>
                      <a:r>
                        <a:rPr lang="de-DE" sz="2800" dirty="0" smtClean="0">
                          <a:solidFill>
                            <a:schemeClr val="tx1"/>
                          </a:solidFill>
                          <a:latin typeface="Cordia New" pitchFamily="34" charset="-34"/>
                          <a:cs typeface="Cordia New" pitchFamily="34" charset="-34"/>
                        </a:rPr>
                        <a:t>2002</a:t>
                      </a:r>
                      <a:endParaRPr lang="en-GB" sz="2800" dirty="0">
                        <a:solidFill>
                          <a:schemeClr val="tx1"/>
                        </a:solidFill>
                        <a:latin typeface="Cordia New" pitchFamily="34" charset="-34"/>
                        <a:cs typeface="Cordia New" pitchFamily="34" charset="-34"/>
                      </a:endParaRPr>
                    </a:p>
                  </a:txBody>
                  <a:tcPr/>
                </a:tc>
                <a:tc>
                  <a:txBody>
                    <a:bodyPr/>
                    <a:lstStyle/>
                    <a:p>
                      <a:pPr algn="ctr"/>
                      <a:r>
                        <a:rPr lang="de-DE" sz="2800" dirty="0" smtClean="0">
                          <a:solidFill>
                            <a:schemeClr val="tx1"/>
                          </a:solidFill>
                          <a:latin typeface="Cordia New" pitchFamily="34" charset="-34"/>
                          <a:cs typeface="Cordia New" pitchFamily="34" charset="-34"/>
                        </a:rPr>
                        <a:t>2003</a:t>
                      </a:r>
                      <a:endParaRPr lang="en-GB" sz="2800" dirty="0">
                        <a:solidFill>
                          <a:schemeClr val="tx1"/>
                        </a:solidFill>
                        <a:latin typeface="Cordia New" pitchFamily="34" charset="-34"/>
                        <a:cs typeface="Cordia New" pitchFamily="34" charset="-34"/>
                      </a:endParaRPr>
                    </a:p>
                  </a:txBody>
                  <a:tcPr/>
                </a:tc>
              </a:tr>
              <a:tr h="370840">
                <a:tc>
                  <a:txBody>
                    <a:bodyPr/>
                    <a:lstStyle/>
                    <a:p>
                      <a:r>
                        <a:rPr lang="de-DE" sz="2800" dirty="0" smtClean="0">
                          <a:solidFill>
                            <a:schemeClr val="tx1"/>
                          </a:solidFill>
                          <a:latin typeface="Cordia New" pitchFamily="34" charset="-34"/>
                          <a:cs typeface="Cordia New" pitchFamily="34" charset="-34"/>
                        </a:rPr>
                        <a:t>Current ratio</a:t>
                      </a:r>
                      <a:endParaRPr lang="en-GB" sz="2800" dirty="0">
                        <a:solidFill>
                          <a:schemeClr val="tx1"/>
                        </a:solidFill>
                        <a:latin typeface="Cordia New" pitchFamily="34" charset="-34"/>
                        <a:cs typeface="Cordia New" pitchFamily="34" charset="-34"/>
                      </a:endParaRPr>
                    </a:p>
                  </a:txBody>
                  <a:tcPr/>
                </a:tc>
                <a:tc>
                  <a:txBody>
                    <a:bodyPr/>
                    <a:lstStyle/>
                    <a:p>
                      <a:pPr algn="ctr"/>
                      <a:r>
                        <a:rPr lang="de-DE" sz="2800" dirty="0" smtClean="0">
                          <a:solidFill>
                            <a:schemeClr val="tx1"/>
                          </a:solidFill>
                          <a:latin typeface="Cordia New" pitchFamily="34" charset="-34"/>
                          <a:cs typeface="Cordia New" pitchFamily="34" charset="-34"/>
                        </a:rPr>
                        <a:t>2.61</a:t>
                      </a:r>
                      <a:endParaRPr lang="en-GB" sz="2800" dirty="0">
                        <a:solidFill>
                          <a:schemeClr val="tx1"/>
                        </a:solidFill>
                        <a:latin typeface="Cordia New" pitchFamily="34" charset="-34"/>
                        <a:cs typeface="Cordia New" pitchFamily="34" charset="-34"/>
                      </a:endParaRPr>
                    </a:p>
                  </a:txBody>
                  <a:tcPr/>
                </a:tc>
                <a:tc>
                  <a:txBody>
                    <a:bodyPr/>
                    <a:lstStyle/>
                    <a:p>
                      <a:pPr algn="ctr"/>
                      <a:r>
                        <a:rPr lang="de-DE" sz="2800" dirty="0" smtClean="0">
                          <a:solidFill>
                            <a:schemeClr val="tx1"/>
                          </a:solidFill>
                          <a:latin typeface="Cordia New" pitchFamily="34" charset="-34"/>
                          <a:cs typeface="Cordia New" pitchFamily="34" charset="-34"/>
                        </a:rPr>
                        <a:t>2.94</a:t>
                      </a:r>
                      <a:endParaRPr lang="en-GB" sz="2800" dirty="0">
                        <a:solidFill>
                          <a:schemeClr val="tx1"/>
                        </a:solidFill>
                        <a:latin typeface="Cordia New" pitchFamily="34" charset="-34"/>
                        <a:cs typeface="Cordia New" pitchFamily="34" charset="-34"/>
                      </a:endParaRPr>
                    </a:p>
                  </a:txBody>
                  <a:tcPr/>
                </a:tc>
                <a:tc>
                  <a:txBody>
                    <a:bodyPr/>
                    <a:lstStyle/>
                    <a:p>
                      <a:pPr algn="ctr"/>
                      <a:r>
                        <a:rPr lang="de-DE" sz="2800" dirty="0" smtClean="0">
                          <a:solidFill>
                            <a:schemeClr val="tx1"/>
                          </a:solidFill>
                          <a:latin typeface="Cordia New" pitchFamily="34" charset="-34"/>
                          <a:cs typeface="Cordia New" pitchFamily="34" charset="-34"/>
                        </a:rPr>
                        <a:t>1.69</a:t>
                      </a:r>
                      <a:endParaRPr lang="en-GB" sz="2800" dirty="0">
                        <a:solidFill>
                          <a:schemeClr val="tx1"/>
                        </a:solidFill>
                        <a:latin typeface="Cordia New" pitchFamily="34" charset="-34"/>
                        <a:cs typeface="Cordia New" pitchFamily="34" charset="-34"/>
                      </a:endParaRPr>
                    </a:p>
                  </a:txBody>
                  <a:tcPr/>
                </a:tc>
                <a:tc>
                  <a:txBody>
                    <a:bodyPr/>
                    <a:lstStyle/>
                    <a:p>
                      <a:pPr algn="ctr"/>
                      <a:r>
                        <a:rPr lang="de-DE" sz="2800" dirty="0" smtClean="0">
                          <a:solidFill>
                            <a:schemeClr val="tx1"/>
                          </a:solidFill>
                          <a:latin typeface="Cordia New" pitchFamily="34" charset="-34"/>
                          <a:cs typeface="Cordia New" pitchFamily="34" charset="-34"/>
                        </a:rPr>
                        <a:t>2.3</a:t>
                      </a:r>
                      <a:endParaRPr lang="en-GB" sz="2800" dirty="0">
                        <a:solidFill>
                          <a:schemeClr val="tx1"/>
                        </a:solidFill>
                        <a:latin typeface="Cordia New" pitchFamily="34" charset="-34"/>
                        <a:cs typeface="Cordia New" pitchFamily="34" charset="-34"/>
                      </a:endParaRPr>
                    </a:p>
                  </a:txBody>
                  <a:tcPr/>
                </a:tc>
              </a:tr>
              <a:tr h="370840">
                <a:tc>
                  <a:txBody>
                    <a:bodyPr/>
                    <a:lstStyle/>
                    <a:p>
                      <a:r>
                        <a:rPr lang="de-DE" sz="2800" dirty="0" smtClean="0">
                          <a:solidFill>
                            <a:schemeClr val="tx1"/>
                          </a:solidFill>
                          <a:latin typeface="Cordia New" pitchFamily="34" charset="-34"/>
                          <a:cs typeface="Cordia New" pitchFamily="34" charset="-34"/>
                        </a:rPr>
                        <a:t>Quick</a:t>
                      </a:r>
                      <a:r>
                        <a:rPr lang="de-DE" sz="2800" baseline="0" dirty="0" smtClean="0">
                          <a:solidFill>
                            <a:schemeClr val="tx1"/>
                          </a:solidFill>
                          <a:latin typeface="Cordia New" pitchFamily="34" charset="-34"/>
                          <a:cs typeface="Cordia New" pitchFamily="34" charset="-34"/>
                        </a:rPr>
                        <a:t> ratio</a:t>
                      </a:r>
                      <a:endParaRPr lang="en-GB" sz="2800" dirty="0">
                        <a:solidFill>
                          <a:schemeClr val="tx1"/>
                        </a:solidFill>
                        <a:latin typeface="Cordia New" pitchFamily="34" charset="-34"/>
                        <a:cs typeface="Cordia New" pitchFamily="34" charset="-34"/>
                      </a:endParaRPr>
                    </a:p>
                  </a:txBody>
                  <a:tcPr/>
                </a:tc>
                <a:tc>
                  <a:txBody>
                    <a:bodyPr/>
                    <a:lstStyle/>
                    <a:p>
                      <a:pPr algn="ctr"/>
                      <a:r>
                        <a:rPr lang="de-DE" sz="2800" dirty="0" smtClean="0">
                          <a:solidFill>
                            <a:schemeClr val="tx1"/>
                          </a:solidFill>
                          <a:latin typeface="Cordia New" pitchFamily="34" charset="-34"/>
                          <a:cs typeface="Cordia New" pitchFamily="34" charset="-34"/>
                        </a:rPr>
                        <a:t>0.13</a:t>
                      </a:r>
                      <a:endParaRPr lang="en-GB" sz="2800" dirty="0">
                        <a:solidFill>
                          <a:schemeClr val="tx1"/>
                        </a:solidFill>
                        <a:latin typeface="Cordia New" pitchFamily="34" charset="-34"/>
                        <a:cs typeface="Cordia New" pitchFamily="34" charset="-34"/>
                      </a:endParaRPr>
                    </a:p>
                  </a:txBody>
                  <a:tcPr/>
                </a:tc>
                <a:tc>
                  <a:txBody>
                    <a:bodyPr/>
                    <a:lstStyle/>
                    <a:p>
                      <a:pPr algn="ctr"/>
                      <a:r>
                        <a:rPr lang="de-DE" sz="2800" dirty="0" smtClean="0">
                          <a:solidFill>
                            <a:schemeClr val="tx1"/>
                          </a:solidFill>
                          <a:latin typeface="Cordia New" pitchFamily="34" charset="-34"/>
                          <a:cs typeface="Cordia New" pitchFamily="34" charset="-34"/>
                        </a:rPr>
                        <a:t>0.11</a:t>
                      </a:r>
                      <a:endParaRPr lang="en-GB" sz="2800" dirty="0">
                        <a:solidFill>
                          <a:schemeClr val="tx1"/>
                        </a:solidFill>
                        <a:latin typeface="Cordia New" pitchFamily="34" charset="-34"/>
                        <a:cs typeface="Cordia New" pitchFamily="34" charset="-34"/>
                      </a:endParaRPr>
                    </a:p>
                  </a:txBody>
                  <a:tcPr/>
                </a:tc>
                <a:tc>
                  <a:txBody>
                    <a:bodyPr/>
                    <a:lstStyle/>
                    <a:p>
                      <a:pPr algn="ctr"/>
                      <a:r>
                        <a:rPr lang="de-DE" sz="2800" dirty="0" smtClean="0">
                          <a:solidFill>
                            <a:schemeClr val="tx1"/>
                          </a:solidFill>
                          <a:latin typeface="Cordia New" pitchFamily="34" charset="-34"/>
                          <a:cs typeface="Cordia New" pitchFamily="34" charset="-34"/>
                        </a:rPr>
                        <a:t>0.07</a:t>
                      </a:r>
                      <a:endParaRPr lang="en-GB" sz="2800" dirty="0">
                        <a:solidFill>
                          <a:schemeClr val="tx1"/>
                        </a:solidFill>
                        <a:latin typeface="Cordia New" pitchFamily="34" charset="-34"/>
                        <a:cs typeface="Cordia New" pitchFamily="34" charset="-34"/>
                      </a:endParaRPr>
                    </a:p>
                  </a:txBody>
                  <a:tcPr/>
                </a:tc>
                <a:tc>
                  <a:txBody>
                    <a:bodyPr/>
                    <a:lstStyle/>
                    <a:p>
                      <a:pPr algn="ctr"/>
                      <a:r>
                        <a:rPr lang="de-DE" sz="2800" dirty="0" smtClean="0">
                          <a:solidFill>
                            <a:schemeClr val="tx1"/>
                          </a:solidFill>
                          <a:latin typeface="Cordia New" pitchFamily="34" charset="-34"/>
                          <a:cs typeface="Cordia New" pitchFamily="34" charset="-34"/>
                        </a:rPr>
                        <a:t>0.08</a:t>
                      </a:r>
                      <a:endParaRPr lang="en-GB" sz="2800" dirty="0">
                        <a:solidFill>
                          <a:schemeClr val="tx1"/>
                        </a:solidFill>
                        <a:latin typeface="Cordia New" pitchFamily="34" charset="-34"/>
                        <a:cs typeface="Cordia New" pitchFamily="34" charset="-34"/>
                      </a:endParaRPr>
                    </a:p>
                  </a:txBody>
                  <a:tcPr/>
                </a:tc>
              </a:tr>
            </a:tbl>
          </a:graphicData>
        </a:graphic>
      </p:graphicFrame>
    </p:spTree>
    <p:extLst>
      <p:ext uri="{BB962C8B-B14F-4D97-AF65-F5344CB8AC3E}">
        <p14:creationId xmlns:p14="http://schemas.microsoft.com/office/powerpoint/2010/main" val="26717961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Galathea">
  <a:themeElements>
    <a:clrScheme name="Ganymed">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Galathe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589</TotalTime>
  <Words>2226</Words>
  <Application>Microsoft Office PowerPoint</Application>
  <PresentationFormat>On-screen Show (4:3)</PresentationFormat>
  <Paragraphs>340</Paragraphs>
  <Slides>38</Slides>
  <Notes>8</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Galathea</vt:lpstr>
      <vt:lpstr>BA 291 – Accounting and financial statement</vt:lpstr>
      <vt:lpstr>Accounting</vt:lpstr>
      <vt:lpstr>User of accounting information</vt:lpstr>
      <vt:lpstr>Managerial accounting</vt:lpstr>
      <vt:lpstr>Business activities involving accounting</vt:lpstr>
      <vt:lpstr>Accounting professionals</vt:lpstr>
      <vt:lpstr>The foundation of accounting system</vt:lpstr>
      <vt:lpstr>The foundation of accounting system</vt:lpstr>
      <vt:lpstr>The accounting process</vt:lpstr>
      <vt:lpstr>The accounting process</vt:lpstr>
      <vt:lpstr>The accounting process</vt:lpstr>
      <vt:lpstr>Financial statement</vt:lpstr>
      <vt:lpstr>Financial statement</vt:lpstr>
      <vt:lpstr>The balance sheet</vt:lpstr>
      <vt:lpstr>PowerPoint Presentation</vt:lpstr>
      <vt:lpstr>The balance sheet</vt:lpstr>
      <vt:lpstr>The balance sheet</vt:lpstr>
      <vt:lpstr>The balance sheet</vt:lpstr>
      <vt:lpstr>The balance sheet</vt:lpstr>
      <vt:lpstr>The income statement</vt:lpstr>
      <vt:lpstr>The income statement</vt:lpstr>
      <vt:lpstr>The statement of cash flows</vt:lpstr>
      <vt:lpstr>The statement of cash flows</vt:lpstr>
      <vt:lpstr>The statement of cash flows</vt:lpstr>
      <vt:lpstr>The statement of cash flows</vt:lpstr>
      <vt:lpstr>The statement of cash flows</vt:lpstr>
      <vt:lpstr>PowerPoint Presentation</vt:lpstr>
      <vt:lpstr>Financial analysis</vt:lpstr>
      <vt:lpstr>Financial analysis</vt:lpstr>
      <vt:lpstr>Liquidity Ratios</vt:lpstr>
      <vt:lpstr>Profitability Ratios</vt:lpstr>
      <vt:lpstr>Asset Utilization Ratios (Activity ratio)</vt:lpstr>
      <vt:lpstr>Debt Utilization Ratios (Leverage ratio)</vt:lpstr>
      <vt:lpstr>Budget</vt:lpstr>
      <vt:lpstr>Budget</vt:lpstr>
      <vt:lpstr>Budget</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 291 – Introductions to Business</dc:title>
  <dc:creator>praemont</dc:creator>
  <cp:lastModifiedBy>dell</cp:lastModifiedBy>
  <cp:revision>55</cp:revision>
  <dcterms:created xsi:type="dcterms:W3CDTF">2011-06-18T02:09:47Z</dcterms:created>
  <dcterms:modified xsi:type="dcterms:W3CDTF">2011-12-07T05:01:32Z</dcterms:modified>
</cp:coreProperties>
</file>