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25"/>
  </p:notesMasterIdLst>
  <p:sldIdLst>
    <p:sldId id="410" r:id="rId2"/>
    <p:sldId id="409" r:id="rId3"/>
    <p:sldId id="412" r:id="rId4"/>
    <p:sldId id="414" r:id="rId5"/>
    <p:sldId id="416" r:id="rId6"/>
    <p:sldId id="419" r:id="rId7"/>
    <p:sldId id="423" r:id="rId8"/>
    <p:sldId id="424" r:id="rId9"/>
    <p:sldId id="425" r:id="rId10"/>
    <p:sldId id="426" r:id="rId11"/>
    <p:sldId id="427" r:id="rId12"/>
    <p:sldId id="428" r:id="rId13"/>
    <p:sldId id="429" r:id="rId14"/>
    <p:sldId id="430" r:id="rId15"/>
    <p:sldId id="431" r:id="rId16"/>
    <p:sldId id="432" r:id="rId17"/>
    <p:sldId id="433" r:id="rId18"/>
    <p:sldId id="434" r:id="rId19"/>
    <p:sldId id="435" r:id="rId20"/>
    <p:sldId id="436" r:id="rId21"/>
    <p:sldId id="437" r:id="rId22"/>
    <p:sldId id="438" r:id="rId23"/>
    <p:sldId id="422"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5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6/21/2016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35165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1624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314781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224950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0888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351658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1624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314781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08884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351658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1624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314781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08884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35165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1624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142886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618432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224950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6/21/2016</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6/21/2016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6/21/2016</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6/21/2016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6/21/2016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6/21/2016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6/21/2016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6/21/2016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6/21/2016</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6/21/2016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6/21/2016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6/21/2016</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5133" y="602729"/>
            <a:ext cx="8621556" cy="1362075"/>
          </a:xfrm>
        </p:spPr>
        <p:txBody>
          <a:bodyPr/>
          <a:lstStyle/>
          <a:p>
            <a:r>
              <a:rPr lang="en-US" dirty="0"/>
              <a:t>Chapter 1: Homework</a:t>
            </a:r>
          </a:p>
        </p:txBody>
      </p:sp>
      <p:pic>
        <p:nvPicPr>
          <p:cNvPr id="3" name="Picture 2"/>
          <p:cNvPicPr>
            <a:picLocks noChangeAspect="1"/>
          </p:cNvPicPr>
          <p:nvPr/>
        </p:nvPicPr>
        <p:blipFill>
          <a:blip r:embed="rId2" cstate="print"/>
          <a:stretch>
            <a:fillRect/>
          </a:stretch>
        </p:blipFill>
        <p:spPr>
          <a:xfrm>
            <a:off x="1774669" y="2960558"/>
            <a:ext cx="5994400" cy="3797300"/>
          </a:xfrm>
          <a:prstGeom prst="rect">
            <a:avLst/>
          </a:prstGeom>
        </p:spPr>
      </p:pic>
    </p:spTree>
    <p:extLst>
      <p:ext uri="{BB962C8B-B14F-4D97-AF65-F5344CB8AC3E}">
        <p14:creationId xmlns:p14="http://schemas.microsoft.com/office/powerpoint/2010/main" val="19147828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Group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64694" y="1853781"/>
            <a:ext cx="8069500" cy="5298722"/>
          </a:xfrm>
        </p:spPr>
        <p:txBody>
          <a:bodyPr/>
          <a:lstStyle/>
          <a:p>
            <a:pPr marL="0" indent="0">
              <a:buNone/>
            </a:pPr>
            <a:r>
              <a:rPr lang="en-US" b="1" u="sng">
                <a:latin typeface="Arial" charset="0"/>
                <a:ea typeface="Arial" charset="0"/>
                <a:cs typeface="Arial" charset="0"/>
              </a:rPr>
              <a:t>Group Homework #1: Chapter Presentations</a:t>
            </a:r>
          </a:p>
          <a:p>
            <a:pPr marL="0" indent="0">
              <a:buNone/>
            </a:pPr>
            <a:r>
              <a:rPr lang="en-US">
                <a:latin typeface="Arial" charset="0"/>
                <a:ea typeface="Arial" charset="0"/>
                <a:cs typeface="Arial" charset="0"/>
              </a:rPr>
              <a:t>1.Each group will be assigned 2 cases/class</a:t>
            </a:r>
          </a:p>
          <a:p>
            <a:pPr marL="0" indent="0">
              <a:buNone/>
            </a:pPr>
            <a:r>
              <a:rPr lang="en-US">
                <a:latin typeface="Arial" charset="0"/>
                <a:ea typeface="Arial" charset="0"/>
                <a:cs typeface="Arial" charset="0"/>
              </a:rPr>
              <a:t>&amp; presented in the following class.</a:t>
            </a:r>
          </a:p>
          <a:p>
            <a:pPr marL="0" indent="0">
              <a:buNone/>
            </a:pPr>
            <a:r>
              <a:rPr lang="en-US">
                <a:latin typeface="Arial" charset="0"/>
                <a:ea typeface="Arial" charset="0"/>
                <a:cs typeface="Arial" charset="0"/>
              </a:rPr>
              <a:t>2. You are allowed on more than 3 page ppt slides, and 7 minutes presentation for each case</a:t>
            </a:r>
          </a:p>
          <a:p>
            <a:pPr marL="0" indent="0">
              <a:buNone/>
            </a:pPr>
            <a:r>
              <a:rPr lang="en-US">
                <a:latin typeface="Arial" charset="0"/>
                <a:ea typeface="Arial" charset="0"/>
                <a:cs typeface="Arial" charset="0"/>
              </a:rPr>
              <a:t>3. Contents should include :Summary of case and answers, suggestions etc.</a:t>
            </a:r>
          </a:p>
          <a:p>
            <a:pPr marL="0" indent="0">
              <a:buNone/>
            </a:pPr>
            <a:r>
              <a:rPr lang="en-US">
                <a:latin typeface="Arial" charset="0"/>
                <a:ea typeface="Arial" charset="0"/>
                <a:cs typeface="Arial" charset="0"/>
              </a:rPr>
              <a:t>4. After each presentation, we will have class discussion therefore everyone should read the cases before coming to class.</a:t>
            </a:r>
          </a:p>
          <a:p>
            <a:endParaRPr lang="en-US">
              <a:latin typeface="Arial" charset="0"/>
              <a:ea typeface="Arial" charset="0"/>
              <a:cs typeface="Arial" charset="0"/>
            </a:endParaRPr>
          </a:p>
          <a:p>
            <a:pPr marL="0" indent="0">
              <a:buNone/>
            </a:pPr>
            <a:endParaRPr lang="en-US">
              <a:latin typeface="Arial" charset="0"/>
              <a:ea typeface="Arial" charset="0"/>
              <a:cs typeface="Arial" charset="0"/>
            </a:endParaRPr>
          </a:p>
        </p:txBody>
      </p:sp>
      <p:pic>
        <p:nvPicPr>
          <p:cNvPr id="8" name="Content Placeholder 6"/>
          <p:cNvPicPr>
            <a:picLocks noChangeAspect="1"/>
          </p:cNvPicPr>
          <p:nvPr/>
        </p:nvPicPr>
        <p:blipFill>
          <a:blip r:embed="rId3" cstate="print"/>
          <a:stretch>
            <a:fillRect/>
          </a:stretch>
        </p:blipFill>
        <p:spPr>
          <a:xfrm rot="517701">
            <a:off x="7339017" y="318092"/>
            <a:ext cx="1091681" cy="1462073"/>
          </a:xfrm>
          <a:prstGeom prst="rect">
            <a:avLst/>
          </a:prstGeom>
        </p:spPr>
      </p:pic>
    </p:spTree>
    <p:extLst>
      <p:ext uri="{BB962C8B-B14F-4D97-AF65-F5344CB8AC3E}">
        <p14:creationId xmlns:p14="http://schemas.microsoft.com/office/powerpoint/2010/main" val="837718686"/>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1074295"/>
            <a:ext cx="7511322" cy="262328"/>
          </a:xfrm>
          <a:noFill/>
          <a:ln/>
        </p:spPr>
        <p:txBody>
          <a:bodyPr lIns="90488" tIns="44450" rIns="90488" bIns="44450">
            <a:normAutofit fontScale="90000"/>
          </a:bodyPr>
          <a:lstStyle/>
          <a:p>
            <a:r>
              <a:rPr lang="en-US" dirty="0">
                <a:solidFill>
                  <a:schemeClr val="hlink"/>
                </a:solidFill>
              </a:rPr>
              <a:t>Chapter Presentation 1.1</a:t>
            </a:r>
          </a:p>
          <a:p>
            <a:r>
              <a:rPr lang="en-US" sz="4000" dirty="0">
                <a:solidFill>
                  <a:schemeClr val="hlink"/>
                </a:solidFill>
              </a:rPr>
              <a:t>Page 18</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cstate="print"/>
          <a:stretch>
            <a:fillRect/>
          </a:stretch>
        </p:blipFill>
        <p:spPr>
          <a:xfrm>
            <a:off x="2246788" y="1441554"/>
            <a:ext cx="5240138" cy="50354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50977210"/>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799475"/>
            <a:ext cx="7511322" cy="642079"/>
          </a:xfrm>
          <a:noFill/>
          <a:ln/>
        </p:spPr>
        <p:txBody>
          <a:bodyPr lIns="90488" tIns="44450" rIns="90488" bIns="44450">
            <a:normAutofit fontScale="90000"/>
          </a:bodyPr>
          <a:lstStyle/>
          <a:p>
            <a:r>
              <a:rPr lang="en-US" dirty="0">
                <a:solidFill>
                  <a:schemeClr val="hlink"/>
                </a:solidFill>
              </a:rPr>
              <a:t>Chapter Presentation 1.1</a:t>
            </a:r>
          </a:p>
          <a:p>
            <a:r>
              <a:rPr lang="en-US" sz="4000" dirty="0">
                <a:solidFill>
                  <a:schemeClr val="hlink"/>
                </a:solidFill>
              </a:rPr>
              <a:t>Page 26</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cstate="print"/>
          <a:stretch>
            <a:fillRect/>
          </a:stretch>
        </p:blipFill>
        <p:spPr>
          <a:xfrm>
            <a:off x="3653945" y="924393"/>
            <a:ext cx="4347153" cy="54565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50570716"/>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Group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535459" y="1548714"/>
            <a:ext cx="8073081" cy="6277232"/>
          </a:xfrm>
        </p:spPr>
        <p:txBody>
          <a:bodyPr>
            <a:normAutofit/>
          </a:bodyPr>
          <a:lstStyle/>
          <a:p>
            <a:pPr marL="0" indent="0">
              <a:buNone/>
            </a:pPr>
            <a:r>
              <a:rPr lang="en-US" sz="2000" b="1" u="sng">
                <a:latin typeface="Arial" charset="0"/>
                <a:ea typeface="Arial" charset="0"/>
                <a:cs typeface="Arial" charset="0"/>
              </a:rPr>
              <a:t>Group Homework #2: Project Mini-presentation 1</a:t>
            </a:r>
          </a:p>
          <a:p>
            <a:pPr marL="0" indent="0">
              <a:buNone/>
            </a:pPr>
            <a:r>
              <a:rPr lang="en-US" sz="2000">
                <a:latin typeface="Arial" charset="0"/>
                <a:ea typeface="Arial" charset="0"/>
                <a:cs typeface="Arial" charset="0"/>
              </a:rPr>
              <a:t>1.Discuss and decide which retail business your team wants to work on.</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2. Prepare a 10 minute presentation in the retail business you are interested in…Restaurants, clothing store, supermarkets etc. –</a:t>
            </a:r>
          </a:p>
          <a:p>
            <a:pPr marL="0" indent="0">
              <a:buNone/>
            </a:pPr>
            <a:r>
              <a:rPr lang="en-US" sz="2000">
                <a:latin typeface="Arial" charset="0"/>
                <a:ea typeface="Arial" charset="0"/>
                <a:cs typeface="Arial" charset="0"/>
              </a:rPr>
              <a:t>CEO, please re-confirm before leaving class (no duplicates)</a:t>
            </a:r>
          </a:p>
          <a:p>
            <a:pPr marL="0" indent="0">
              <a:buNone/>
            </a:pPr>
            <a:r>
              <a:rPr lang="en-US" sz="2000">
                <a:latin typeface="Arial" charset="0"/>
                <a:ea typeface="Arial" charset="0"/>
                <a:cs typeface="Arial" charset="0"/>
              </a:rPr>
              <a:t>      - For example, if you choose minimart, you should choose 7-eleven as your ideal retail store and find as much information, including competitors,market situation, IMC, etc.</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3. Presentation due this Thursday June 9, 2016 </a:t>
            </a:r>
          </a:p>
          <a:p>
            <a:endParaRPr lang="en-US" sz="2000">
              <a:latin typeface="Arial" charset="0"/>
              <a:ea typeface="Arial" charset="0"/>
              <a:cs typeface="Arial" charset="0"/>
            </a:endParaRPr>
          </a:p>
          <a:p>
            <a:pPr marL="0" indent="0">
              <a:buNone/>
            </a:pPr>
            <a:endParaRPr lang="en-US" sz="2000">
              <a:latin typeface="Arial" charset="0"/>
              <a:ea typeface="Arial" charset="0"/>
              <a:cs typeface="Arial" charset="0"/>
            </a:endParaRPr>
          </a:p>
        </p:txBody>
      </p:sp>
    </p:spTree>
    <p:extLst>
      <p:ext uri="{BB962C8B-B14F-4D97-AF65-F5344CB8AC3E}">
        <p14:creationId xmlns:p14="http://schemas.microsoft.com/office/powerpoint/2010/main" val="1316014552"/>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Individual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539644" y="1676400"/>
            <a:ext cx="8604355" cy="5029200"/>
          </a:xfrm>
        </p:spPr>
        <p:txBody>
          <a:bodyPr>
            <a:normAutofit/>
          </a:bodyPr>
          <a:lstStyle/>
          <a:p>
            <a:pPr marL="0" indent="0">
              <a:buNone/>
            </a:pPr>
            <a:r>
              <a:rPr lang="en-US" sz="2000" b="1">
                <a:latin typeface="Arial" charset="0"/>
                <a:ea typeface="Arial" charset="0"/>
                <a:cs typeface="Arial" charset="0"/>
              </a:rPr>
              <a:t>" </a:t>
            </a:r>
            <a:r>
              <a:rPr lang="en-US" sz="2000" b="1" u="sng">
                <a:latin typeface="Arial" charset="0"/>
                <a:ea typeface="Arial" charset="0"/>
                <a:cs typeface="Arial" charset="0"/>
              </a:rPr>
              <a:t>Retail Experience Delight"</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You are to choose one retail place that you love the most in the world and describe your shopping experience associated with the retail. You should write the details of your experience and how you felt ,etc. Then you are to write down how they can be better, improve and explain why.</a:t>
            </a:r>
          </a:p>
          <a:p>
            <a:pPr marL="0" indent="0">
              <a:buNone/>
            </a:pPr>
            <a:r>
              <a:rPr lang="en-US" sz="2000">
                <a:latin typeface="Arial" charset="0"/>
                <a:ea typeface="Arial" charset="0"/>
                <a:cs typeface="Arial" charset="0"/>
              </a:rPr>
              <a:t>This is free style so you could include photos,charts, etc, to communicate your experiences. If you have a photo of yourself at that place, feel free to include that in.</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The assignment should be no more than 1 A4 page and  is due next Tuesday June 14th.</a:t>
            </a:r>
          </a:p>
        </p:txBody>
      </p:sp>
    </p:spTree>
    <p:extLst>
      <p:ext uri="{BB962C8B-B14F-4D97-AF65-F5344CB8AC3E}">
        <p14:creationId xmlns:p14="http://schemas.microsoft.com/office/powerpoint/2010/main" val="826651550"/>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5133" y="602729"/>
            <a:ext cx="8621556" cy="1362075"/>
          </a:xfrm>
        </p:spPr>
        <p:txBody>
          <a:bodyPr/>
          <a:lstStyle/>
          <a:p>
            <a:r>
              <a:rPr lang="en-US" dirty="0"/>
              <a:t>Chapter 2 &amp; 3: Homework</a:t>
            </a:r>
          </a:p>
        </p:txBody>
      </p:sp>
      <p:pic>
        <p:nvPicPr>
          <p:cNvPr id="3" name="Picture 2"/>
          <p:cNvPicPr>
            <a:picLocks noChangeAspect="1"/>
          </p:cNvPicPr>
          <p:nvPr/>
        </p:nvPicPr>
        <p:blipFill>
          <a:blip r:embed="rId2" cstate="print"/>
          <a:stretch>
            <a:fillRect/>
          </a:stretch>
        </p:blipFill>
        <p:spPr>
          <a:xfrm>
            <a:off x="1774669" y="2960558"/>
            <a:ext cx="5994400" cy="3797300"/>
          </a:xfrm>
          <a:prstGeom prst="rect">
            <a:avLst/>
          </a:prstGeom>
        </p:spPr>
      </p:pic>
    </p:spTree>
    <p:extLst>
      <p:ext uri="{BB962C8B-B14F-4D97-AF65-F5344CB8AC3E}">
        <p14:creationId xmlns:p14="http://schemas.microsoft.com/office/powerpoint/2010/main" val="4196116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Group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64694" y="1853781"/>
            <a:ext cx="8069500" cy="5298722"/>
          </a:xfrm>
        </p:spPr>
        <p:txBody>
          <a:bodyPr/>
          <a:lstStyle/>
          <a:p>
            <a:pPr marL="0" indent="0">
              <a:buNone/>
            </a:pPr>
            <a:r>
              <a:rPr lang="en-US" b="1" u="sng">
                <a:latin typeface="Arial" charset="0"/>
                <a:ea typeface="Arial" charset="0"/>
                <a:cs typeface="Arial" charset="0"/>
              </a:rPr>
              <a:t>Group Homework : Chapter Presentations</a:t>
            </a:r>
          </a:p>
          <a:p>
            <a:pPr marL="0" indent="0">
              <a:buNone/>
            </a:pPr>
            <a:r>
              <a:rPr lang="en-US">
                <a:latin typeface="Arial" charset="0"/>
                <a:ea typeface="Arial" charset="0"/>
                <a:cs typeface="Arial" charset="0"/>
              </a:rPr>
              <a:t>1.Each group will be assigned 2 cases/class</a:t>
            </a:r>
          </a:p>
          <a:p>
            <a:pPr marL="0" indent="0">
              <a:buNone/>
            </a:pPr>
            <a:r>
              <a:rPr lang="en-US">
                <a:latin typeface="Arial" charset="0"/>
                <a:ea typeface="Arial" charset="0"/>
                <a:cs typeface="Arial" charset="0"/>
              </a:rPr>
              <a:t>&amp; presented in the following class.</a:t>
            </a:r>
          </a:p>
          <a:p>
            <a:pPr marL="0" indent="0">
              <a:buNone/>
            </a:pPr>
            <a:r>
              <a:rPr lang="en-US">
                <a:latin typeface="Arial" charset="0"/>
                <a:ea typeface="Arial" charset="0"/>
                <a:cs typeface="Arial" charset="0"/>
              </a:rPr>
              <a:t>2. You are allowed on more than 3 page ppt slides, and 7 minutes presentation for each case</a:t>
            </a:r>
          </a:p>
          <a:p>
            <a:pPr marL="0" indent="0">
              <a:buNone/>
            </a:pPr>
            <a:r>
              <a:rPr lang="en-US">
                <a:latin typeface="Arial" charset="0"/>
                <a:ea typeface="Arial" charset="0"/>
                <a:cs typeface="Arial" charset="0"/>
              </a:rPr>
              <a:t>3. Contents should include :Summary of case and answers, suggestions etc.</a:t>
            </a:r>
          </a:p>
          <a:p>
            <a:pPr marL="0" indent="0">
              <a:buNone/>
            </a:pPr>
            <a:r>
              <a:rPr lang="en-US">
                <a:latin typeface="Arial" charset="0"/>
                <a:ea typeface="Arial" charset="0"/>
                <a:cs typeface="Arial" charset="0"/>
              </a:rPr>
              <a:t>4. After each presentation, we will have class discussion therefore everyone should read the cases before coming to class.</a:t>
            </a:r>
          </a:p>
          <a:p>
            <a:endParaRPr lang="en-US">
              <a:latin typeface="Arial" charset="0"/>
              <a:ea typeface="Arial" charset="0"/>
              <a:cs typeface="Arial" charset="0"/>
            </a:endParaRPr>
          </a:p>
          <a:p>
            <a:pPr marL="0" indent="0">
              <a:buNone/>
            </a:pPr>
            <a:endParaRPr lang="en-US">
              <a:latin typeface="Arial" charset="0"/>
              <a:ea typeface="Arial" charset="0"/>
              <a:cs typeface="Arial" charset="0"/>
            </a:endParaRPr>
          </a:p>
        </p:txBody>
      </p:sp>
      <p:pic>
        <p:nvPicPr>
          <p:cNvPr id="8" name="Content Placeholder 6"/>
          <p:cNvPicPr>
            <a:picLocks noChangeAspect="1"/>
          </p:cNvPicPr>
          <p:nvPr/>
        </p:nvPicPr>
        <p:blipFill>
          <a:blip r:embed="rId3" cstate="print"/>
          <a:stretch>
            <a:fillRect/>
          </a:stretch>
        </p:blipFill>
        <p:spPr>
          <a:xfrm rot="517701">
            <a:off x="7339017" y="318092"/>
            <a:ext cx="1091681" cy="1462073"/>
          </a:xfrm>
          <a:prstGeom prst="rect">
            <a:avLst/>
          </a:prstGeom>
        </p:spPr>
      </p:pic>
    </p:spTree>
    <p:extLst>
      <p:ext uri="{BB962C8B-B14F-4D97-AF65-F5344CB8AC3E}">
        <p14:creationId xmlns:p14="http://schemas.microsoft.com/office/powerpoint/2010/main" val="1722087355"/>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112426"/>
            <a:ext cx="7511322" cy="1224197"/>
          </a:xfrm>
          <a:noFill/>
          <a:ln/>
        </p:spPr>
        <p:txBody>
          <a:bodyPr lIns="90488" tIns="44450" rIns="90488" bIns="44450">
            <a:normAutofit fontScale="90000"/>
          </a:bodyPr>
          <a:lstStyle/>
          <a:p>
            <a:r>
              <a:rPr lang="en-US" dirty="0">
                <a:solidFill>
                  <a:schemeClr val="hlink"/>
                </a:solidFill>
              </a:rPr>
              <a:t>Chapter Presentation 2.1</a:t>
            </a:r>
          </a:p>
          <a:p>
            <a:r>
              <a:rPr lang="en-US" sz="4000" dirty="0">
                <a:solidFill>
                  <a:schemeClr val="hlink"/>
                </a:solidFill>
              </a:rPr>
              <a:t>Page 40</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8" name="Rectangle 6"/>
          <p:cNvSpPr txBox="1"/>
          <p:nvPr/>
        </p:nvSpPr>
        <p:spPr>
          <a:xfrm>
            <a:off x="6845508" y="5905620"/>
            <a:ext cx="2071720" cy="646331"/>
          </a:xfrm>
          <a:prstGeom prst="rect">
            <a:avLst/>
          </a:prstGeom>
        </p:spPr>
        <p:txBody>
          <a:bodyPr wrap="square">
            <a:spAutoFit/>
          </a:bodyPr>
          <a:lstStyle/>
          <a:p>
            <a:r>
              <a:rPr lang="en-US">
                <a:latin typeface="Arial" charset="0"/>
                <a:ea typeface="Arial" charset="0"/>
                <a:cs typeface="Arial" charset="0"/>
              </a:rPr>
              <a:t>Due Tuesday June 14th</a:t>
            </a:r>
          </a:p>
        </p:txBody>
      </p:sp>
      <p:pic>
        <p:nvPicPr>
          <p:cNvPr id="4" name="Content Placeholder 3"/>
          <p:cNvPicPr>
            <a:picLocks noGrp="1" noChangeAspect="1"/>
          </p:cNvPicPr>
          <p:nvPr>
            <p:ph sz="quarter" idx="1"/>
          </p:nvPr>
        </p:nvPicPr>
        <p:blipFill>
          <a:blip r:embed="rId3" cstate="print"/>
          <a:stretch>
            <a:fillRect/>
          </a:stretch>
        </p:blipFill>
        <p:spPr>
          <a:xfrm>
            <a:off x="512163" y="1372849"/>
            <a:ext cx="6129701" cy="5104151"/>
          </a:xfrm>
        </p:spPr>
      </p:pic>
    </p:spTree>
    <p:extLst>
      <p:ext uri="{BB962C8B-B14F-4D97-AF65-F5344CB8AC3E}">
        <p14:creationId xmlns:p14="http://schemas.microsoft.com/office/powerpoint/2010/main" val="1720245614"/>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0"/>
            <a:ext cx="7270230" cy="1441554"/>
          </a:xfrm>
          <a:noFill/>
          <a:ln/>
        </p:spPr>
        <p:txBody>
          <a:bodyPr lIns="90488" tIns="44450" rIns="90488" bIns="44450"/>
          <a:lstStyle/>
          <a:p>
            <a:r>
              <a:rPr lang="en-US" dirty="0">
                <a:solidFill>
                  <a:schemeClr val="hlink"/>
                </a:solidFill>
              </a:rPr>
              <a:t>Chapter Presentation 3.3</a:t>
            </a:r>
          </a:p>
          <a:p>
            <a:r>
              <a:rPr lang="en-US" sz="4000" dirty="0">
                <a:solidFill>
                  <a:schemeClr val="hlink"/>
                </a:solidFill>
              </a:rPr>
              <a:t>Page 76</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Content Placeholder 5"/>
          <p:cNvPicPr>
            <a:picLocks noGrp="1" noChangeAspect="1"/>
          </p:cNvPicPr>
          <p:nvPr>
            <p:ph sz="quarter" idx="1"/>
          </p:nvPr>
        </p:nvPicPr>
        <p:blipFill>
          <a:blip r:embed="rId3" cstate="print"/>
          <a:stretch>
            <a:fillRect/>
          </a:stretch>
        </p:blipFill>
        <p:spPr>
          <a:xfrm>
            <a:off x="585865" y="1441554"/>
            <a:ext cx="5532619" cy="5004312"/>
          </a:xfrm>
          <a:prstGeom prst="rect">
            <a:avLst/>
          </a:prstGeom>
          <a:ln>
            <a:noFill/>
          </a:ln>
          <a:effectLst>
            <a:outerShdw blurRad="292100" dist="139700" dir="2700000" algn="tl" rotWithShape="0">
              <a:srgbClr val="333333">
                <a:alpha val="65000"/>
              </a:srgbClr>
            </a:outerShdw>
          </a:effectLst>
        </p:spPr>
      </p:pic>
      <p:sp>
        <p:nvSpPr>
          <p:cNvPr id="7" name="Rectangle 6"/>
          <p:cNvSpPr txBox="1"/>
          <p:nvPr/>
        </p:nvSpPr>
        <p:spPr>
          <a:xfrm>
            <a:off x="6845508" y="5905620"/>
            <a:ext cx="2071720" cy="646331"/>
          </a:xfrm>
          <a:prstGeom prst="rect">
            <a:avLst/>
          </a:prstGeom>
        </p:spPr>
        <p:txBody>
          <a:bodyPr wrap="square">
            <a:spAutoFit/>
          </a:bodyPr>
          <a:lstStyle/>
          <a:p>
            <a:r>
              <a:rPr lang="en-US">
                <a:latin typeface="Arial" charset="0"/>
                <a:ea typeface="Arial" charset="0"/>
                <a:cs typeface="Arial" charset="0"/>
              </a:rPr>
              <a:t>Due Tuesday June 14th</a:t>
            </a:r>
          </a:p>
        </p:txBody>
      </p:sp>
    </p:spTree>
    <p:extLst>
      <p:ext uri="{BB962C8B-B14F-4D97-AF65-F5344CB8AC3E}">
        <p14:creationId xmlns:p14="http://schemas.microsoft.com/office/powerpoint/2010/main" val="1078297498"/>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899410" y="124918"/>
            <a:ext cx="7787390" cy="1292720"/>
          </a:xfrm>
          <a:noFill/>
          <a:ln/>
        </p:spPr>
        <p:txBody>
          <a:bodyPr lIns="90488" tIns="44450" rIns="90488" bIns="44450"/>
          <a:lstStyle/>
          <a:p>
            <a:r>
              <a:rPr lang="en-US" dirty="0">
                <a:solidFill>
                  <a:schemeClr val="hlink"/>
                </a:solidFill>
              </a:rPr>
              <a:t>Individual Homework- </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397238" y="1544906"/>
            <a:ext cx="8349523" cy="3928490"/>
          </a:xfrm>
        </p:spPr>
        <p:txBody>
          <a:bodyPr>
            <a:noAutofit/>
          </a:bodyPr>
          <a:lstStyle/>
          <a:p>
            <a:r>
              <a:rPr lang="en-US" sz="2000">
                <a:latin typeface="Arial" charset="0"/>
                <a:ea typeface="Arial" charset="0"/>
                <a:cs typeface="Arial" charset="0"/>
              </a:rPr>
              <a:t>Each Student is to design a namecard to bring to every class with criteria as follows:</a:t>
            </a:r>
          </a:p>
          <a:p>
            <a:pPr marL="0" indent="0">
              <a:buNone/>
            </a:pPr>
            <a:endParaRPr lang="en-US" sz="2000">
              <a:latin typeface="Arial" charset="0"/>
              <a:ea typeface="Arial" charset="0"/>
              <a:cs typeface="Arial" charset="0"/>
            </a:endParaRPr>
          </a:p>
          <a:p>
            <a:pPr>
              <a:buFont typeface="Wingdings" charset="2"/>
              <a:buChar char="Ø"/>
            </a:pPr>
            <a:r>
              <a:rPr lang="en-US" sz="2000">
                <a:latin typeface="Arial" charset="0"/>
                <a:ea typeface="Arial" charset="0"/>
                <a:cs typeface="Arial" charset="0"/>
              </a:rPr>
              <a:t>First full name</a:t>
            </a:r>
          </a:p>
          <a:p>
            <a:pPr>
              <a:buFont typeface="Wingdings" charset="2"/>
              <a:buChar char="Ø"/>
            </a:pPr>
            <a:r>
              <a:rPr lang="en-US" sz="2000">
                <a:latin typeface="Arial" charset="0"/>
                <a:ea typeface="Arial" charset="0"/>
                <a:cs typeface="Arial" charset="0"/>
              </a:rPr>
              <a:t>Represent yourself in terms if creativity</a:t>
            </a:r>
          </a:p>
          <a:p>
            <a:pPr>
              <a:buFont typeface="Wingdings" charset="2"/>
              <a:buChar char="Ø"/>
            </a:pPr>
            <a:r>
              <a:rPr lang="en-US" sz="2000">
                <a:latin typeface="Arial" charset="0"/>
                <a:ea typeface="Arial" charset="0"/>
                <a:cs typeface="Arial" charset="0"/>
              </a:rPr>
              <a:t>Design as if you were branding yourself</a:t>
            </a:r>
          </a:p>
          <a:p>
            <a:endParaRPr lang="en-US" sz="2000">
              <a:latin typeface="Arial" charset="0"/>
              <a:ea typeface="Arial" charset="0"/>
              <a:cs typeface="Arial" charset="0"/>
            </a:endParaRPr>
          </a:p>
          <a:p>
            <a:pPr marL="0" indent="0">
              <a:buNone/>
            </a:pPr>
            <a:r>
              <a:rPr lang="en-US" sz="2000" b="1">
                <a:latin typeface="Arial" charset="0"/>
                <a:ea typeface="Arial" charset="0"/>
                <a:cs typeface="Arial" charset="0"/>
              </a:rPr>
              <a:t>Special prize with be awarded to the winner</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Due Tuesday June 14th</a:t>
            </a:r>
          </a:p>
        </p:txBody>
      </p:sp>
      <p:pic>
        <p:nvPicPr>
          <p:cNvPr id="4" name="Picture 3"/>
          <p:cNvPicPr>
            <a:picLocks noChangeAspect="1"/>
          </p:cNvPicPr>
          <p:nvPr/>
        </p:nvPicPr>
        <p:blipFill>
          <a:blip r:embed="rId3" cstate="print"/>
          <a:stretch>
            <a:fillRect/>
          </a:stretch>
        </p:blipFill>
        <p:spPr>
          <a:xfrm>
            <a:off x="5255925" y="4793402"/>
            <a:ext cx="3407765" cy="1683598"/>
          </a:xfrm>
          <a:prstGeom prst="rect">
            <a:avLst/>
          </a:prstGeom>
        </p:spPr>
      </p:pic>
    </p:spTree>
    <p:extLst>
      <p:ext uri="{BB962C8B-B14F-4D97-AF65-F5344CB8AC3E}">
        <p14:creationId xmlns:p14="http://schemas.microsoft.com/office/powerpoint/2010/main" val="1636988911"/>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5133" y="602729"/>
            <a:ext cx="8621556" cy="1362075"/>
          </a:xfrm>
        </p:spPr>
        <p:txBody>
          <a:bodyPr/>
          <a:lstStyle/>
          <a:p>
            <a:r>
              <a:rPr lang="en-US" dirty="0"/>
              <a:t>Chapter 4: Homework</a:t>
            </a:r>
          </a:p>
        </p:txBody>
      </p:sp>
      <p:pic>
        <p:nvPicPr>
          <p:cNvPr id="3" name="Picture 2"/>
          <p:cNvPicPr>
            <a:picLocks noChangeAspect="1"/>
          </p:cNvPicPr>
          <p:nvPr/>
        </p:nvPicPr>
        <p:blipFill>
          <a:blip r:embed="rId2"/>
          <a:stretch>
            <a:fillRect/>
          </a:stretch>
        </p:blipFill>
        <p:spPr>
          <a:xfrm>
            <a:off x="1774669" y="2960558"/>
            <a:ext cx="5994400" cy="3797300"/>
          </a:xfrm>
          <a:prstGeom prst="rect">
            <a:avLst/>
          </a:prstGeom>
        </p:spPr>
      </p:pic>
    </p:spTree>
    <p:extLst>
      <p:ext uri="{BB962C8B-B14F-4D97-AF65-F5344CB8AC3E}">
        <p14:creationId xmlns:p14="http://schemas.microsoft.com/office/powerpoint/2010/main" val="25660514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Group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64694" y="1853781"/>
            <a:ext cx="8069500" cy="5298722"/>
          </a:xfrm>
        </p:spPr>
        <p:txBody>
          <a:bodyPr/>
          <a:lstStyle/>
          <a:p>
            <a:pPr marL="0" indent="0">
              <a:buNone/>
            </a:pPr>
            <a:r>
              <a:rPr lang="en-US" b="1" u="sng">
                <a:latin typeface="Arial" charset="0"/>
                <a:ea typeface="Arial" charset="0"/>
                <a:cs typeface="Arial" charset="0"/>
              </a:rPr>
              <a:t>Group Homework #4: Chapter Presentations</a:t>
            </a:r>
          </a:p>
          <a:p>
            <a:pPr marL="0" indent="0">
              <a:buNone/>
            </a:pPr>
            <a:r>
              <a:rPr lang="en-US">
                <a:latin typeface="Arial" charset="0"/>
                <a:ea typeface="Arial" charset="0"/>
                <a:cs typeface="Arial" charset="0"/>
              </a:rPr>
              <a:t>1.Each group will be assigned 2 cases/class</a:t>
            </a:r>
          </a:p>
          <a:p>
            <a:pPr marL="0" indent="0">
              <a:buNone/>
            </a:pPr>
            <a:r>
              <a:rPr lang="en-US">
                <a:latin typeface="Arial" charset="0"/>
                <a:ea typeface="Arial" charset="0"/>
                <a:cs typeface="Arial" charset="0"/>
              </a:rPr>
              <a:t>&amp; presented in the following class.</a:t>
            </a:r>
          </a:p>
          <a:p>
            <a:pPr marL="0" indent="0">
              <a:buNone/>
            </a:pPr>
            <a:r>
              <a:rPr lang="en-US">
                <a:latin typeface="Arial" charset="0"/>
                <a:ea typeface="Arial" charset="0"/>
                <a:cs typeface="Arial" charset="0"/>
              </a:rPr>
              <a:t>2. You are allowed on more than 3 page ppt slides, and 7 minutes presentation for each case</a:t>
            </a:r>
          </a:p>
          <a:p>
            <a:pPr marL="0" indent="0">
              <a:buNone/>
            </a:pPr>
            <a:r>
              <a:rPr lang="en-US">
                <a:latin typeface="Arial" charset="0"/>
                <a:ea typeface="Arial" charset="0"/>
                <a:cs typeface="Arial" charset="0"/>
              </a:rPr>
              <a:t>3. Contents should include :Summary of case and answers, suggestions etc.</a:t>
            </a:r>
          </a:p>
          <a:p>
            <a:pPr marL="0" indent="0">
              <a:buNone/>
            </a:pPr>
            <a:r>
              <a:rPr lang="en-US">
                <a:latin typeface="Arial" charset="0"/>
                <a:ea typeface="Arial" charset="0"/>
                <a:cs typeface="Arial" charset="0"/>
              </a:rPr>
              <a:t>4. After each presentation, we will have class discussion therefore everyone should read the cases before coming to class.</a:t>
            </a:r>
          </a:p>
          <a:p>
            <a:endParaRPr lang="en-US">
              <a:latin typeface="Arial" charset="0"/>
              <a:ea typeface="Arial" charset="0"/>
              <a:cs typeface="Arial" charset="0"/>
            </a:endParaRPr>
          </a:p>
          <a:p>
            <a:pPr marL="0" indent="0">
              <a:buNone/>
            </a:pPr>
            <a:endParaRPr lang="en-US">
              <a:latin typeface="Arial" charset="0"/>
              <a:ea typeface="Arial" charset="0"/>
              <a:cs typeface="Arial" charset="0"/>
            </a:endParaRPr>
          </a:p>
        </p:txBody>
      </p:sp>
      <p:pic>
        <p:nvPicPr>
          <p:cNvPr id="8" name="Content Placeholder 6"/>
          <p:cNvPicPr>
            <a:picLocks noChangeAspect="1"/>
          </p:cNvPicPr>
          <p:nvPr/>
        </p:nvPicPr>
        <p:blipFill>
          <a:blip r:embed="rId3"/>
          <a:stretch>
            <a:fillRect/>
          </a:stretch>
        </p:blipFill>
        <p:spPr>
          <a:xfrm rot="517701">
            <a:off x="7339017" y="318092"/>
            <a:ext cx="1091681" cy="1462073"/>
          </a:xfrm>
          <a:prstGeom prst="rect">
            <a:avLst/>
          </a:prstGeom>
        </p:spPr>
      </p:pic>
    </p:spTree>
    <p:extLst>
      <p:ext uri="{BB962C8B-B14F-4D97-AF65-F5344CB8AC3E}">
        <p14:creationId xmlns:p14="http://schemas.microsoft.com/office/powerpoint/2010/main" val="2639893008"/>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1074295"/>
            <a:ext cx="7511322" cy="262328"/>
          </a:xfrm>
          <a:noFill/>
          <a:ln/>
        </p:spPr>
        <p:txBody>
          <a:bodyPr lIns="90488" tIns="44450" rIns="90488" bIns="44450">
            <a:normAutofit fontScale="90000"/>
          </a:bodyPr>
          <a:lstStyle/>
          <a:p>
            <a:r>
              <a:rPr lang="en-US" dirty="0">
                <a:solidFill>
                  <a:schemeClr val="hlink"/>
                </a:solidFill>
              </a:rPr>
              <a:t>Chapter Presentation 4.1</a:t>
            </a:r>
          </a:p>
          <a:p>
            <a:r>
              <a:rPr lang="en-US" sz="4000" dirty="0">
                <a:solidFill>
                  <a:schemeClr val="hlink"/>
                </a:solidFill>
              </a:rPr>
              <a:t>Page </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5" name="Content Placeholder 4"/>
          <p:cNvPicPr>
            <a:picLocks noGrp="1" noChangeAspect="1"/>
          </p:cNvPicPr>
          <p:nvPr>
            <p:ph sz="quarter" idx="1"/>
          </p:nvPr>
        </p:nvPicPr>
        <p:blipFill>
          <a:blip r:embed="rId3"/>
          <a:stretch>
            <a:fillRect/>
          </a:stretch>
        </p:blipFill>
        <p:spPr>
          <a:xfrm>
            <a:off x="2970411" y="975637"/>
            <a:ext cx="5211720" cy="5496737"/>
          </a:xfrm>
        </p:spPr>
      </p:pic>
    </p:spTree>
    <p:extLst>
      <p:ext uri="{BB962C8B-B14F-4D97-AF65-F5344CB8AC3E}">
        <p14:creationId xmlns:p14="http://schemas.microsoft.com/office/powerpoint/2010/main" val="1607864639"/>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799475"/>
            <a:ext cx="7511322" cy="642079"/>
          </a:xfrm>
          <a:noFill/>
          <a:ln/>
        </p:spPr>
        <p:txBody>
          <a:bodyPr lIns="90488" tIns="44450" rIns="90488" bIns="44450">
            <a:normAutofit fontScale="90000"/>
          </a:bodyPr>
          <a:lstStyle/>
          <a:p>
            <a:r>
              <a:rPr lang="en-US" dirty="0">
                <a:solidFill>
                  <a:schemeClr val="hlink"/>
                </a:solidFill>
              </a:rPr>
              <a:t>Chapter Presentation 4.3</a:t>
            </a:r>
          </a:p>
          <a:p>
            <a:r>
              <a:rPr lang="en-US" sz="4000" dirty="0">
                <a:solidFill>
                  <a:schemeClr val="hlink"/>
                </a:solidFill>
              </a:rPr>
              <a:t>Page </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685800" y="1603328"/>
            <a:ext cx="7772400" cy="4483298"/>
          </a:xfrm>
        </p:spPr>
      </p:pic>
    </p:spTree>
    <p:extLst>
      <p:ext uri="{BB962C8B-B14F-4D97-AF65-F5344CB8AC3E}">
        <p14:creationId xmlns:p14="http://schemas.microsoft.com/office/powerpoint/2010/main" val="1037858012"/>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Individual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269822" y="1676400"/>
            <a:ext cx="8604355" cy="5029200"/>
          </a:xfrm>
        </p:spPr>
        <p:txBody>
          <a:bodyPr>
            <a:normAutofit/>
          </a:bodyPr>
          <a:lstStyle/>
          <a:p>
            <a:pPr marL="0" indent="0">
              <a:buNone/>
            </a:pPr>
            <a:r>
              <a:rPr lang="en-US" sz="2000" b="1">
                <a:latin typeface="Arial" charset="0"/>
                <a:ea typeface="Arial" charset="0"/>
                <a:cs typeface="Arial" charset="0"/>
              </a:rPr>
              <a:t>" </a:t>
            </a:r>
            <a:r>
              <a:rPr lang="en-US" sz="2000" b="1" u="sng">
                <a:latin typeface="Arial" charset="0"/>
                <a:ea typeface="Arial" charset="0"/>
                <a:cs typeface="Arial" charset="0"/>
              </a:rPr>
              <a:t>I-Spy" – CDP Field Observation</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You are to choose one consumer ( it could be someone you know but you cannot tell that person what you are doing) Then you are to write down what you observe that person does for 12 hours, like writing a diary - What he/she does, where he buys, how he decides and his interaction. ,etc. You could use the consumer decision process to relate your observations, write down what lifestyle and even what consumer target segment he is in.</a:t>
            </a:r>
          </a:p>
          <a:p>
            <a:pPr marL="0" indent="0">
              <a:buNone/>
            </a:pPr>
            <a:r>
              <a:rPr lang="en-US" sz="2000">
                <a:latin typeface="Arial" charset="0"/>
                <a:ea typeface="Arial" charset="0"/>
                <a:cs typeface="Arial" charset="0"/>
              </a:rPr>
              <a:t>This is free style so you could include photos,charts, etc, to communicate your experiences. If you have a photo of your consumer please add him in.</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The assignment should be no more than 1 A4 page and  is due next Thursday June 23rd.</a:t>
            </a:r>
          </a:p>
        </p:txBody>
      </p:sp>
    </p:spTree>
    <p:extLst>
      <p:ext uri="{BB962C8B-B14F-4D97-AF65-F5344CB8AC3E}">
        <p14:creationId xmlns:p14="http://schemas.microsoft.com/office/powerpoint/2010/main" val="2176055226"/>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5133" y="602729"/>
            <a:ext cx="8621556" cy="1362075"/>
          </a:xfrm>
        </p:spPr>
        <p:txBody>
          <a:bodyPr/>
          <a:lstStyle/>
          <a:p>
            <a:r>
              <a:rPr lang="en-US" dirty="0"/>
              <a:t>Chapter 5 &amp; 6: Homework</a:t>
            </a:r>
          </a:p>
        </p:txBody>
      </p:sp>
      <p:pic>
        <p:nvPicPr>
          <p:cNvPr id="3" name="Picture 2"/>
          <p:cNvPicPr>
            <a:picLocks noChangeAspect="1"/>
          </p:cNvPicPr>
          <p:nvPr/>
        </p:nvPicPr>
        <p:blipFill>
          <a:blip r:embed="rId2"/>
          <a:stretch>
            <a:fillRect/>
          </a:stretch>
        </p:blipFill>
        <p:spPr>
          <a:xfrm>
            <a:off x="1774669" y="2960558"/>
            <a:ext cx="5994400" cy="3797300"/>
          </a:xfrm>
          <a:prstGeom prst="rect">
            <a:avLst/>
          </a:prstGeom>
        </p:spPr>
      </p:pic>
    </p:spTree>
    <p:extLst>
      <p:ext uri="{BB962C8B-B14F-4D97-AF65-F5344CB8AC3E}">
        <p14:creationId xmlns:p14="http://schemas.microsoft.com/office/powerpoint/2010/main" val="28474230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Group Homework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64694" y="1853781"/>
            <a:ext cx="8069500" cy="5298722"/>
          </a:xfrm>
        </p:spPr>
        <p:txBody>
          <a:bodyPr/>
          <a:lstStyle/>
          <a:p>
            <a:pPr marL="0" indent="0">
              <a:buNone/>
            </a:pPr>
            <a:r>
              <a:rPr lang="en-US" b="1" u="sng">
                <a:latin typeface="Arial" charset="0"/>
                <a:ea typeface="Arial" charset="0"/>
                <a:cs typeface="Arial" charset="0"/>
              </a:rPr>
              <a:t>Group Homework #1: Chapter Presentations</a:t>
            </a:r>
          </a:p>
          <a:p>
            <a:pPr marL="0" indent="0">
              <a:buNone/>
            </a:pPr>
            <a:r>
              <a:rPr lang="en-US">
                <a:latin typeface="Arial" charset="0"/>
                <a:ea typeface="Arial" charset="0"/>
                <a:cs typeface="Arial" charset="0"/>
              </a:rPr>
              <a:t>1.Each group will be assigned 2 cases/class</a:t>
            </a:r>
          </a:p>
          <a:p>
            <a:pPr marL="0" indent="0">
              <a:buNone/>
            </a:pPr>
            <a:r>
              <a:rPr lang="en-US">
                <a:latin typeface="Arial" charset="0"/>
                <a:ea typeface="Arial" charset="0"/>
                <a:cs typeface="Arial" charset="0"/>
              </a:rPr>
              <a:t>&amp; presented in the following class.</a:t>
            </a:r>
          </a:p>
          <a:p>
            <a:pPr marL="0" indent="0">
              <a:buNone/>
            </a:pPr>
            <a:r>
              <a:rPr lang="en-US">
                <a:latin typeface="Arial" charset="0"/>
                <a:ea typeface="Arial" charset="0"/>
                <a:cs typeface="Arial" charset="0"/>
              </a:rPr>
              <a:t>2. You are allowed on more than 3 page ppt slides, and 7 minutes presentation for each case</a:t>
            </a:r>
          </a:p>
          <a:p>
            <a:pPr marL="0" indent="0">
              <a:buNone/>
            </a:pPr>
            <a:r>
              <a:rPr lang="en-US">
                <a:latin typeface="Arial" charset="0"/>
                <a:ea typeface="Arial" charset="0"/>
                <a:cs typeface="Arial" charset="0"/>
              </a:rPr>
              <a:t>3. Contents should include :Summary of case and answers, suggestions etc.</a:t>
            </a:r>
          </a:p>
          <a:p>
            <a:pPr marL="0" indent="0">
              <a:buNone/>
            </a:pPr>
            <a:r>
              <a:rPr lang="en-US">
                <a:latin typeface="Arial" charset="0"/>
                <a:ea typeface="Arial" charset="0"/>
                <a:cs typeface="Arial" charset="0"/>
              </a:rPr>
              <a:t>4. After each presentation, we will have class discussion therefore everyone should read the cases before coming to class.</a:t>
            </a:r>
          </a:p>
          <a:p>
            <a:endParaRPr lang="en-US">
              <a:latin typeface="Arial" charset="0"/>
              <a:ea typeface="Arial" charset="0"/>
              <a:cs typeface="Arial" charset="0"/>
            </a:endParaRPr>
          </a:p>
          <a:p>
            <a:pPr marL="0" indent="0">
              <a:buNone/>
            </a:pPr>
            <a:endParaRPr lang="en-US">
              <a:latin typeface="Arial" charset="0"/>
              <a:ea typeface="Arial" charset="0"/>
              <a:cs typeface="Arial" charset="0"/>
            </a:endParaRPr>
          </a:p>
        </p:txBody>
      </p:sp>
      <p:pic>
        <p:nvPicPr>
          <p:cNvPr id="8" name="Content Placeholder 6"/>
          <p:cNvPicPr>
            <a:picLocks noChangeAspect="1"/>
          </p:cNvPicPr>
          <p:nvPr/>
        </p:nvPicPr>
        <p:blipFill>
          <a:blip r:embed="rId3"/>
          <a:stretch>
            <a:fillRect/>
          </a:stretch>
        </p:blipFill>
        <p:spPr>
          <a:xfrm rot="517701">
            <a:off x="7339017" y="318092"/>
            <a:ext cx="1091681" cy="1462073"/>
          </a:xfrm>
          <a:prstGeom prst="rect">
            <a:avLst/>
          </a:prstGeom>
        </p:spPr>
      </p:pic>
    </p:spTree>
    <p:extLst>
      <p:ext uri="{BB962C8B-B14F-4D97-AF65-F5344CB8AC3E}">
        <p14:creationId xmlns:p14="http://schemas.microsoft.com/office/powerpoint/2010/main" val="1568978955"/>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1074295"/>
            <a:ext cx="7511322" cy="262328"/>
          </a:xfrm>
          <a:noFill/>
          <a:ln/>
        </p:spPr>
        <p:txBody>
          <a:bodyPr lIns="90488" tIns="44450" rIns="90488" bIns="44450">
            <a:normAutofit fontScale="90000"/>
          </a:bodyPr>
          <a:lstStyle/>
          <a:p>
            <a:r>
              <a:rPr lang="en-US" dirty="0">
                <a:solidFill>
                  <a:schemeClr val="hlink"/>
                </a:solidFill>
              </a:rPr>
              <a:t>Chapter Presentation 5.1</a:t>
            </a:r>
          </a:p>
          <a:p>
            <a:r>
              <a:rPr lang="en-US" sz="4000" dirty="0">
                <a:solidFill>
                  <a:schemeClr val="hlink"/>
                </a:solidFill>
              </a:rPr>
              <a:t>Page 130</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1823803" y="1447800"/>
            <a:ext cx="5388401" cy="5072922"/>
          </a:xfrm>
        </p:spPr>
      </p:pic>
    </p:spTree>
    <p:extLst>
      <p:ext uri="{BB962C8B-B14F-4D97-AF65-F5344CB8AC3E}">
        <p14:creationId xmlns:p14="http://schemas.microsoft.com/office/powerpoint/2010/main" val="1093791358"/>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799475"/>
            <a:ext cx="7511322" cy="642079"/>
          </a:xfrm>
          <a:noFill/>
          <a:ln/>
        </p:spPr>
        <p:txBody>
          <a:bodyPr lIns="90488" tIns="44450" rIns="90488" bIns="44450">
            <a:normAutofit fontScale="90000"/>
          </a:bodyPr>
          <a:lstStyle/>
          <a:p>
            <a:r>
              <a:rPr lang="en-US" dirty="0">
                <a:solidFill>
                  <a:schemeClr val="hlink"/>
                </a:solidFill>
              </a:rPr>
              <a:t>Chapter Presentation 6.2 </a:t>
            </a:r>
          </a:p>
          <a:p>
            <a:r>
              <a:rPr lang="en-US" sz="4000" dirty="0">
                <a:solidFill>
                  <a:schemeClr val="hlink"/>
                </a:solidFill>
              </a:rPr>
              <a:t>Page 159-160</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659567" y="1704380"/>
            <a:ext cx="7772400" cy="4544020"/>
          </a:xfrm>
        </p:spPr>
      </p:pic>
    </p:spTree>
    <p:extLst>
      <p:ext uri="{BB962C8B-B14F-4D97-AF65-F5344CB8AC3E}">
        <p14:creationId xmlns:p14="http://schemas.microsoft.com/office/powerpoint/2010/main" val="2433264425"/>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9344" y="799475"/>
            <a:ext cx="7511322" cy="642079"/>
          </a:xfrm>
          <a:noFill/>
          <a:ln/>
        </p:spPr>
        <p:txBody>
          <a:bodyPr lIns="90488" tIns="44450" rIns="90488" bIns="44450">
            <a:normAutofit fontScale="90000"/>
          </a:bodyPr>
          <a:lstStyle/>
          <a:p>
            <a:r>
              <a:rPr lang="en-US" dirty="0">
                <a:solidFill>
                  <a:schemeClr val="hlink"/>
                </a:solidFill>
              </a:rPr>
              <a:t>Chapter Presentation 6.2 </a:t>
            </a:r>
          </a:p>
          <a:p>
            <a:r>
              <a:rPr lang="en-US" sz="4000" dirty="0">
                <a:solidFill>
                  <a:schemeClr val="hlink"/>
                </a:solidFill>
              </a:rPr>
              <a:t>Page 159-160</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1868646" y="1539614"/>
            <a:ext cx="5406707" cy="5035446"/>
          </a:xfrm>
        </p:spPr>
      </p:pic>
    </p:spTree>
    <p:extLst>
      <p:ext uri="{BB962C8B-B14F-4D97-AF65-F5344CB8AC3E}">
        <p14:creationId xmlns:p14="http://schemas.microsoft.com/office/powerpoint/2010/main" val="194587306"/>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535459" y="-724525"/>
            <a:ext cx="8808410" cy="1461541"/>
          </a:xfrm>
          <a:noFill/>
          <a:ln/>
        </p:spPr>
        <p:txBody>
          <a:bodyPr lIns="90488" tIns="44450" rIns="90488" bIns="44450">
            <a:noAutofit/>
          </a:bodyPr>
          <a:lstStyle/>
          <a:p>
            <a:r>
              <a:rPr lang="en-US" sz="2800" dirty="0">
                <a:solidFill>
                  <a:schemeClr val="hlink"/>
                </a:solidFill>
              </a:rPr>
              <a:t>Group Homework-New Retail Strategic Direction</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167795" y="924393"/>
            <a:ext cx="8808410" cy="6988996"/>
          </a:xfrm>
        </p:spPr>
        <p:txBody>
          <a:bodyPr>
            <a:normAutofit/>
          </a:bodyPr>
          <a:lstStyle/>
          <a:p>
            <a:pPr marL="0" indent="0">
              <a:buNone/>
            </a:pPr>
            <a:r>
              <a:rPr lang="en-US" sz="2000" b="1" u="sng">
                <a:latin typeface="Arial" charset="0"/>
                <a:ea typeface="Arial" charset="0"/>
                <a:cs typeface="Arial" charset="0"/>
              </a:rPr>
              <a:t>Group Homework #2: Project Mini-presentation 2</a:t>
            </a:r>
          </a:p>
          <a:p>
            <a:pPr marL="0" indent="0">
              <a:buNone/>
            </a:pPr>
            <a:r>
              <a:rPr lang="en-US" sz="2000">
                <a:latin typeface="Arial" charset="0"/>
                <a:ea typeface="Arial" charset="0"/>
                <a:cs typeface="Arial" charset="0"/>
              </a:rPr>
              <a:t>1.You are to discuss a new retail business by using the Related Diversification Growth Opportunityto your existing business</a:t>
            </a:r>
          </a:p>
          <a:p>
            <a:pPr marL="0" indent="0">
              <a:buNone/>
            </a:pPr>
            <a:r>
              <a:rPr lang="en-US" sz="2000">
                <a:latin typeface="Arial" charset="0"/>
                <a:ea typeface="Arial" charset="0"/>
                <a:cs typeface="Arial" charset="0"/>
              </a:rPr>
              <a:t>2. Prepare a 10 minute presentation about the direction of your new business you are interested in and include the following (at this point research is not required yet)</a:t>
            </a:r>
          </a:p>
          <a:p>
            <a:pPr marL="457200" indent="-457200">
              <a:buAutoNum type="arabicPeriod"/>
            </a:pPr>
            <a:r>
              <a:rPr lang="en-US" sz="2000">
                <a:latin typeface="Arial" charset="0"/>
                <a:ea typeface="Arial" charset="0"/>
                <a:cs typeface="Arial" charset="0"/>
              </a:rPr>
              <a:t>What is your existing/new business retail format?</a:t>
            </a:r>
          </a:p>
          <a:p>
            <a:pPr marL="457200" indent="-457200">
              <a:buAutoNum type="arabicPeriod"/>
            </a:pPr>
            <a:r>
              <a:rPr lang="en-US" sz="2000">
                <a:latin typeface="Arial" charset="0"/>
                <a:ea typeface="Arial" charset="0"/>
                <a:cs typeface="Arial" charset="0"/>
              </a:rPr>
              <a:t>Who are your existing/new target group(s)?</a:t>
            </a:r>
          </a:p>
          <a:p>
            <a:pPr marL="457200" indent="-457200">
              <a:buAutoNum type="arabicPeriod"/>
            </a:pPr>
            <a:r>
              <a:rPr lang="en-US" sz="2000">
                <a:latin typeface="Arial" charset="0"/>
                <a:ea typeface="Arial" charset="0"/>
                <a:cs typeface="Arial" charset="0"/>
              </a:rPr>
              <a:t>What is the existing/new retail positioning?</a:t>
            </a:r>
          </a:p>
          <a:p>
            <a:pPr marL="457200" indent="-457200">
              <a:buAutoNum type="arabicPeriod"/>
            </a:pPr>
            <a:r>
              <a:rPr lang="en-US" sz="2000">
                <a:latin typeface="Arial" charset="0"/>
                <a:ea typeface="Arial" charset="0"/>
                <a:cs typeface="Arial" charset="0"/>
              </a:rPr>
              <a:t>How does your consumer perceive you/ new business positioning? (for the new one,  formulate your own perceptual map as a guideline model since perceptual maps require quantitative data from consumers but for existing you could use current data)</a:t>
            </a:r>
          </a:p>
          <a:p>
            <a:pPr marL="0" indent="0">
              <a:buNone/>
            </a:pPr>
            <a:endParaRPr lang="en-US" sz="2000">
              <a:latin typeface="Arial" charset="0"/>
              <a:ea typeface="Arial" charset="0"/>
              <a:cs typeface="Arial" charset="0"/>
            </a:endParaRPr>
          </a:p>
          <a:p>
            <a:pPr marL="0" indent="0">
              <a:buNone/>
            </a:pPr>
            <a:r>
              <a:rPr lang="en-US" sz="2000">
                <a:latin typeface="Arial" charset="0"/>
                <a:ea typeface="Arial" charset="0"/>
                <a:cs typeface="Arial" charset="0"/>
              </a:rPr>
              <a:t>3. Presentation due this Thursday June 23, 2016, please include log and name of group and member names on the slides.</a:t>
            </a:r>
          </a:p>
          <a:p>
            <a:endParaRPr lang="en-US" sz="2000">
              <a:latin typeface="Arial" charset="0"/>
              <a:ea typeface="Arial" charset="0"/>
              <a:cs typeface="Arial" charset="0"/>
            </a:endParaRPr>
          </a:p>
          <a:p>
            <a:pPr marL="0" indent="0">
              <a:buNone/>
            </a:pPr>
            <a:endParaRPr lang="en-US" sz="2000">
              <a:latin typeface="Arial" charset="0"/>
              <a:ea typeface="Arial" charset="0"/>
              <a:cs typeface="Arial" charset="0"/>
            </a:endParaRPr>
          </a:p>
        </p:txBody>
      </p:sp>
    </p:spTree>
    <p:extLst>
      <p:ext uri="{BB962C8B-B14F-4D97-AF65-F5344CB8AC3E}">
        <p14:creationId xmlns:p14="http://schemas.microsoft.com/office/powerpoint/2010/main" val="1773229369"/>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14784107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698</TotalTime>
  <Words>970</Words>
  <Application>Microsoft Office PowerPoint</Application>
  <PresentationFormat>On-screen Show (4:3)</PresentationFormat>
  <Paragraphs>113</Paragraphs>
  <Slides>23</Slides>
  <Notes>18</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Equity</vt:lpstr>
      <vt:lpstr>Chapter 1: Homework</vt:lpstr>
      <vt:lpstr>Group Homework</vt:lpstr>
      <vt:lpstr>Chapter Presentation 1.1 Page 18</vt:lpstr>
      <vt:lpstr>Chapter Presentation 1.1 Page 26</vt:lpstr>
      <vt:lpstr>Group Homework</vt:lpstr>
      <vt:lpstr>Individual Homework</vt:lpstr>
      <vt:lpstr>Chapter 2 &amp; 3: Homework</vt:lpstr>
      <vt:lpstr>Group Homework</vt:lpstr>
      <vt:lpstr>Chapter Presentation 2.1 Page 40</vt:lpstr>
      <vt:lpstr>Chapter Presentation 3.3 Page 76</vt:lpstr>
      <vt:lpstr>Individual Homework- </vt:lpstr>
      <vt:lpstr>Chapter 4: Homework</vt:lpstr>
      <vt:lpstr>Group Homework</vt:lpstr>
      <vt:lpstr>Chapter Presentation 4.1 Page </vt:lpstr>
      <vt:lpstr>Chapter Presentation 4.3 Page </vt:lpstr>
      <vt:lpstr>Individual Homework</vt:lpstr>
      <vt:lpstr>Chapter 5 &amp; 6: Homework</vt:lpstr>
      <vt:lpstr>Group Homework</vt:lpstr>
      <vt:lpstr>Chapter Presentation 5.1 Page 130</vt:lpstr>
      <vt:lpstr>Chapter Presentation 6.2  Page 159-160</vt:lpstr>
      <vt:lpstr>Chapter Presentation 6.2  Page 159-160</vt:lpstr>
      <vt:lpstr>Group Homework-New Retail Strategic Direction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285</cp:revision>
  <dcterms:created xsi:type="dcterms:W3CDTF">2015-02-03T09:41:51Z</dcterms:created>
  <dcterms:modified xsi:type="dcterms:W3CDTF">2016-06-21T08:03:01Z</dcterms:modified>
</cp:coreProperties>
</file>