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7" r:id="rId2"/>
    <p:sldId id="258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73" r:id="rId12"/>
    <p:sldId id="272" r:id="rId13"/>
    <p:sldId id="274" r:id="rId14"/>
    <p:sldId id="275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4450B7B2-EC84-4922-95E5-B1E1EF78F2D0}">
          <p14:sldIdLst>
            <p14:sldId id="257"/>
            <p14:sldId id="258"/>
            <p14:sldId id="264"/>
            <p14:sldId id="265"/>
            <p14:sldId id="266"/>
            <p14:sldId id="267"/>
            <p14:sldId id="268"/>
            <p14:sldId id="269"/>
            <p14:sldId id="270"/>
            <p14:sldId id="271"/>
            <p14:sldId id="273"/>
            <p14:sldId id="272"/>
            <p14:sldId id="274"/>
            <p14:sldId id="275"/>
          </p14:sldIdLst>
        </p14:section>
        <p14:section name="Untitled Section" id="{23DABED0-9B0B-4FD2-B8A3-413E8C3C350A}">
          <p14:sldIdLst/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8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456F36-7D7E-45DC-8F7A-37A3D7BCB776}" type="datetimeFigureOut">
              <a:rPr lang="en-US" smtClean="0"/>
              <a:pPr/>
              <a:t>2/6/2015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5F15E7-22B1-4FD0-A6F2-9C5AD0A5186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42575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Show Table 6-2 6-3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5F15E7-22B1-4FD0-A6F2-9C5AD0A51860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Show the</a:t>
            </a:r>
            <a:r>
              <a:rPr lang="en-US" baseline="0" dirty="0" smtClean="0"/>
              <a:t> Figures 6-1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5F15E7-22B1-4FD0-A6F2-9C5AD0A51860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Show</a:t>
            </a:r>
            <a:r>
              <a:rPr lang="en-US" baseline="0" dirty="0" smtClean="0"/>
              <a:t> Table 6-5-7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5F15E7-22B1-4FD0-A6F2-9C5AD0A51860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2/6/2015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25102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2/6/2015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45129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2/6/2015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6188611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2/6/2015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92991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2/6/2015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26359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2/6/2015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93110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2/6/2015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41972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2/6/2015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73717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2/6/2015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86023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2/6/2015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41035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2/6/2015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28254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C704FD16-D1CE-47F2-8C24-60B6085C8028}" type="datetimeFigureOut">
              <a:rPr lang="en-US" smtClean="0"/>
              <a:pPr/>
              <a:t>2/6/2015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80689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4000" dirty="0" smtClean="0"/>
              <a:t>Import Substitution, Export promotion, and Industrial Policy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mtClean="0"/>
              <a:t>02/09/2015</a:t>
            </a:r>
            <a:endParaRPr lang="en-US" dirty="0" smtClean="0"/>
          </a:p>
          <a:p>
            <a:r>
              <a:rPr lang="en-US" dirty="0" smtClean="0"/>
              <a:t>Akira </a:t>
            </a:r>
            <a:r>
              <a:rPr lang="en-US" dirty="0" err="1" smtClean="0"/>
              <a:t>Suehiro</a:t>
            </a:r>
            <a:r>
              <a:rPr lang="en-US" dirty="0" smtClean="0"/>
              <a:t> in Catch-Up </a:t>
            </a:r>
            <a:r>
              <a:rPr lang="en-US" dirty="0" err="1" smtClean="0"/>
              <a:t>Industrialisation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10854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Two possible paths of </a:t>
            </a:r>
            <a:r>
              <a:rPr lang="en-US" dirty="0" err="1" smtClean="0"/>
              <a:t>industrialisation</a:t>
            </a:r>
            <a:endParaRPr lang="en-US" dirty="0" smtClean="0"/>
          </a:p>
          <a:p>
            <a:r>
              <a:rPr lang="en-US" dirty="0" smtClean="0"/>
              <a:t>NAIC (Newly Agro-Industrializing Country)</a:t>
            </a:r>
          </a:p>
          <a:p>
            <a:pPr lvl="1"/>
            <a:r>
              <a:rPr lang="en-US" dirty="0" smtClean="0"/>
              <a:t>Gradual steps</a:t>
            </a:r>
          </a:p>
          <a:p>
            <a:r>
              <a:rPr lang="en-US" dirty="0" smtClean="0"/>
              <a:t>Industrial Upgrading Policy</a:t>
            </a:r>
          </a:p>
          <a:p>
            <a:pPr lvl="1"/>
            <a:r>
              <a:rPr lang="en-US" dirty="0" smtClean="0"/>
              <a:t>Heavy intervention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66845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Myint’s</a:t>
            </a:r>
            <a:r>
              <a:rPr lang="en-US" dirty="0" smtClean="0"/>
              <a:t> Observation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Vicious cycle of poverty</a:t>
            </a:r>
          </a:p>
          <a:p>
            <a:pPr lvl="1"/>
            <a:r>
              <a:rPr lang="en-US" dirty="0" smtClean="0"/>
              <a:t>Low growth is an result of low saving and investment.</a:t>
            </a:r>
          </a:p>
          <a:p>
            <a:r>
              <a:rPr lang="en-US" dirty="0" smtClean="0"/>
              <a:t>The capacity to use resource productively</a:t>
            </a:r>
          </a:p>
          <a:p>
            <a:pPr lvl="1"/>
            <a:r>
              <a:rPr lang="en-US" dirty="0" smtClean="0"/>
              <a:t>Vent for surplus: going beyond subsistent consumption</a:t>
            </a:r>
          </a:p>
          <a:p>
            <a:r>
              <a:rPr lang="en-US" dirty="0" smtClean="0"/>
              <a:t>Three required conditions</a:t>
            </a:r>
          </a:p>
          <a:p>
            <a:pPr lvl="1"/>
            <a:r>
              <a:rPr lang="en-US" dirty="0" smtClean="0"/>
              <a:t>Economic incentives</a:t>
            </a:r>
          </a:p>
          <a:p>
            <a:pPr lvl="2"/>
            <a:r>
              <a:rPr lang="en-US" dirty="0" smtClean="0"/>
              <a:t>Balanced growth relationship between agricultural sector and consumer goods</a:t>
            </a:r>
          </a:p>
          <a:p>
            <a:pPr lvl="1"/>
            <a:r>
              <a:rPr lang="en-US" dirty="0" smtClean="0"/>
              <a:t>Provision of capital goods</a:t>
            </a:r>
          </a:p>
          <a:p>
            <a:pPr lvl="2"/>
            <a:r>
              <a:rPr lang="en-US" dirty="0" smtClean="0"/>
              <a:t>Irrigation</a:t>
            </a:r>
          </a:p>
          <a:p>
            <a:pPr lvl="2"/>
            <a:r>
              <a:rPr lang="en-US" dirty="0" smtClean="0"/>
              <a:t>Power</a:t>
            </a:r>
          </a:p>
          <a:p>
            <a:pPr lvl="2"/>
            <a:r>
              <a:rPr lang="en-US" dirty="0" smtClean="0"/>
              <a:t>Machinery</a:t>
            </a:r>
          </a:p>
          <a:p>
            <a:pPr lvl="1"/>
            <a:r>
              <a:rPr lang="en-US" dirty="0" smtClean="0"/>
              <a:t>Export substitution: Going away from export raw material to semi processed goods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Primary Product Exports, Import Substitutions, and Export Promotion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Why can’t we rely only on export of primary product ?</a:t>
            </a:r>
          </a:p>
          <a:p>
            <a:pPr lvl="1"/>
            <a:r>
              <a:rPr lang="en-US" dirty="0" smtClean="0"/>
              <a:t>Monoculture economy</a:t>
            </a:r>
          </a:p>
          <a:p>
            <a:pPr lvl="1"/>
            <a:r>
              <a:rPr lang="en-US" dirty="0" smtClean="0"/>
              <a:t>Heavy and Light industry in developed country</a:t>
            </a:r>
          </a:p>
          <a:p>
            <a:pPr lvl="1"/>
            <a:r>
              <a:rPr lang="en-US" dirty="0" smtClean="0"/>
              <a:t>Rising share of services</a:t>
            </a:r>
          </a:p>
          <a:p>
            <a:pPr lvl="1"/>
            <a:r>
              <a:rPr lang="en-US" dirty="0" smtClean="0"/>
              <a:t>Income elasticity</a:t>
            </a:r>
          </a:p>
          <a:p>
            <a:pPr lvl="1"/>
            <a:r>
              <a:rPr lang="en-US" dirty="0" smtClean="0"/>
              <a:t>Agricultural protectionism</a:t>
            </a:r>
          </a:p>
          <a:p>
            <a:pPr lvl="1"/>
            <a:r>
              <a:rPr lang="en-US" dirty="0" smtClean="0"/>
              <a:t>Industrial use of natural resources lead to higher growth</a:t>
            </a:r>
          </a:p>
          <a:p>
            <a:pPr lvl="1"/>
            <a:r>
              <a:rPr lang="en-US" dirty="0" smtClean="0"/>
              <a:t>Replacing natural with synthetic</a:t>
            </a:r>
          </a:p>
          <a:p>
            <a:pPr lvl="1"/>
            <a:r>
              <a:rPr lang="en-US" dirty="0" smtClean="0"/>
              <a:t>Tariff structure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Import substitution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Planning</a:t>
            </a:r>
          </a:p>
          <a:p>
            <a:r>
              <a:rPr lang="en-US" dirty="0" smtClean="0"/>
              <a:t>Industry to be developed</a:t>
            </a:r>
          </a:p>
          <a:p>
            <a:r>
              <a:rPr lang="en-US" dirty="0" smtClean="0"/>
              <a:t>Strong leadership</a:t>
            </a:r>
          </a:p>
          <a:p>
            <a:r>
              <a:rPr lang="en-US" dirty="0" smtClean="0"/>
              <a:t>Policy</a:t>
            </a:r>
          </a:p>
          <a:p>
            <a:pPr lvl="1"/>
            <a:r>
              <a:rPr lang="en-US" dirty="0" smtClean="0"/>
              <a:t>Trade</a:t>
            </a:r>
          </a:p>
          <a:p>
            <a:pPr lvl="1"/>
            <a:r>
              <a:rPr lang="en-US" dirty="0" smtClean="0"/>
              <a:t>Domestic</a:t>
            </a:r>
          </a:p>
          <a:p>
            <a:pPr lvl="1"/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Export Promotion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Less centrally planned</a:t>
            </a:r>
          </a:p>
          <a:p>
            <a:r>
              <a:rPr lang="en-US" dirty="0" smtClean="0"/>
              <a:t>More fundamental</a:t>
            </a:r>
          </a:p>
          <a:p>
            <a:r>
              <a:rPr lang="en-US" dirty="0" smtClean="0"/>
              <a:t>Leadership </a:t>
            </a:r>
          </a:p>
          <a:p>
            <a:r>
              <a:rPr lang="en-US" dirty="0" smtClean="0"/>
              <a:t>Policy</a:t>
            </a:r>
          </a:p>
          <a:p>
            <a:pPr lvl="1"/>
            <a:r>
              <a:rPr lang="en-US" dirty="0" smtClean="0"/>
              <a:t>Trade</a:t>
            </a:r>
          </a:p>
          <a:p>
            <a:pPr lvl="1"/>
            <a:r>
              <a:rPr lang="en-US" dirty="0" smtClean="0"/>
              <a:t>Domestic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NAIC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2050" name="Picture 2" descr="http://4.bp.blogspot.com/-sqJYJo60Fb4/T8M_xlRrqXI/AAAAAAAAAUs/iGY9P-veMmo/s1600/SEATKUPoster-Tilapia-Eng8-301111-vc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1447800"/>
            <a:ext cx="8991600" cy="46482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304800" y="6553200"/>
            <a:ext cx="20100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Source: SEAT KU</a:t>
            </a: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NAIC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2530" name="Picture 2" descr="http://3.bp.blogspot.com/-dLPLyhn2nsE/T8NA8fyhCrI/AAAAAAAAAU0/mKxJgVFV_wM/s1600/SEATKUPoster-Shrimp-Eng10-17feb12-vc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71600"/>
            <a:ext cx="9258300" cy="50292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52400" y="6488668"/>
            <a:ext cx="20100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Source: SEAT KU</a:t>
            </a: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NAIC problems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Monoculture</a:t>
            </a:r>
          </a:p>
          <a:p>
            <a:r>
              <a:rPr lang="en-US" dirty="0" smtClean="0"/>
              <a:t>Environment</a:t>
            </a:r>
          </a:p>
          <a:p>
            <a:r>
              <a:rPr lang="en-US" dirty="0" smtClean="0"/>
              <a:t>Will you upgrade the infrastructure?</a:t>
            </a:r>
          </a:p>
          <a:p>
            <a:r>
              <a:rPr lang="en-US" dirty="0" smtClean="0"/>
              <a:t>And Technology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Upgrading Import substitution and Industrial Policy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Policies aim at alter the industrial structure</a:t>
            </a:r>
          </a:p>
          <a:p>
            <a:pPr lvl="1"/>
            <a:r>
              <a:rPr lang="en-US" dirty="0" smtClean="0"/>
              <a:t>Subsidies</a:t>
            </a:r>
          </a:p>
          <a:p>
            <a:pPr lvl="1"/>
            <a:r>
              <a:rPr lang="en-US" dirty="0" smtClean="0"/>
              <a:t>Taxes</a:t>
            </a:r>
          </a:p>
          <a:p>
            <a:r>
              <a:rPr lang="en-US" dirty="0" smtClean="0"/>
              <a:t>Technological Development</a:t>
            </a:r>
          </a:p>
          <a:p>
            <a:pPr lvl="1"/>
            <a:r>
              <a:rPr lang="en-US" dirty="0" smtClean="0"/>
              <a:t>Market failures</a:t>
            </a:r>
          </a:p>
          <a:p>
            <a:r>
              <a:rPr lang="en-US" dirty="0" smtClean="0"/>
              <a:t>Improve Economic Utility</a:t>
            </a:r>
          </a:p>
          <a:p>
            <a:pPr lvl="1"/>
            <a:r>
              <a:rPr lang="en-US" dirty="0" smtClean="0"/>
              <a:t>Diversification</a:t>
            </a:r>
          </a:p>
          <a:p>
            <a:pPr lvl="1"/>
            <a:r>
              <a:rPr lang="en-US" dirty="0" smtClean="0"/>
              <a:t>Trim of the excess</a:t>
            </a:r>
          </a:p>
          <a:p>
            <a:r>
              <a:rPr lang="en-US" dirty="0" smtClean="0"/>
              <a:t>Miscellaneous Policies</a:t>
            </a:r>
          </a:p>
          <a:p>
            <a:pPr lvl="1"/>
            <a:r>
              <a:rPr lang="en-US" dirty="0" smtClean="0"/>
              <a:t>SMEs</a:t>
            </a:r>
          </a:p>
          <a:p>
            <a:pPr lvl="1"/>
            <a:r>
              <a:rPr lang="en-US" dirty="0" smtClean="0"/>
              <a:t>Rice Pledging Program</a:t>
            </a:r>
          </a:p>
          <a:p>
            <a:pPr lvl="1"/>
            <a:r>
              <a:rPr lang="en-US" dirty="0" smtClean="0"/>
              <a:t>Energy Saving</a:t>
            </a:r>
          </a:p>
          <a:p>
            <a:pPr lvl="1"/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Tools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New legislation and measures</a:t>
            </a:r>
          </a:p>
          <a:p>
            <a:r>
              <a:rPr lang="en-US" dirty="0" smtClean="0"/>
              <a:t>Administrative guidance</a:t>
            </a:r>
          </a:p>
          <a:p>
            <a:r>
              <a:rPr lang="en-US" dirty="0" smtClean="0"/>
              <a:t>Maintenance of infrastructure</a:t>
            </a:r>
          </a:p>
          <a:p>
            <a:r>
              <a:rPr lang="en-US" dirty="0" smtClean="0"/>
              <a:t>Special taxation measures</a:t>
            </a:r>
          </a:p>
          <a:p>
            <a:r>
              <a:rPr lang="en-US" dirty="0" smtClean="0"/>
              <a:t>Subsidies</a:t>
            </a:r>
          </a:p>
          <a:p>
            <a:r>
              <a:rPr lang="en-US" dirty="0" smtClean="0"/>
              <a:t>Government Finance</a:t>
            </a:r>
          </a:p>
          <a:p>
            <a:r>
              <a:rPr lang="en-US" dirty="0" smtClean="0"/>
              <a:t>Bigness VS. Failure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East Asian Approaches to Industrial Policy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Export promotion after import substitution: incentive taxation and import refunds</a:t>
            </a:r>
          </a:p>
          <a:p>
            <a:r>
              <a:rPr lang="en-US" dirty="0" smtClean="0"/>
              <a:t>Protect and cultivate specified industries: heavy and chemical industries</a:t>
            </a:r>
          </a:p>
          <a:p>
            <a:r>
              <a:rPr lang="en-US" dirty="0" smtClean="0"/>
              <a:t>Promote industry that supports export drive: metal, molds, and machines</a:t>
            </a:r>
          </a:p>
          <a:p>
            <a:r>
              <a:rPr lang="en-US" dirty="0" smtClean="0"/>
              <a:t>Technological development</a:t>
            </a:r>
          </a:p>
          <a:p>
            <a:r>
              <a:rPr lang="en-US" dirty="0" smtClean="0"/>
              <a:t>Protect and cultivate SMEs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Liberalization Policies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How far should we go?</a:t>
            </a:r>
          </a:p>
          <a:p>
            <a:r>
              <a:rPr lang="en-US" dirty="0" smtClean="0"/>
              <a:t>Thailand</a:t>
            </a:r>
          </a:p>
          <a:p>
            <a:r>
              <a:rPr lang="en-US" dirty="0" smtClean="0"/>
              <a:t>Korea</a:t>
            </a:r>
          </a:p>
          <a:p>
            <a:r>
              <a:rPr lang="en-US" dirty="0" smtClean="0"/>
              <a:t>Japan</a:t>
            </a:r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Industrial Adjustment after Crises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Nothing lasts forever</a:t>
            </a:r>
          </a:p>
          <a:p>
            <a:r>
              <a:rPr lang="en-US" dirty="0" smtClean="0"/>
              <a:t>Too big too fail or too fail</a:t>
            </a:r>
          </a:p>
          <a:p>
            <a:r>
              <a:rPr lang="en-US" dirty="0" smtClean="0"/>
              <a:t>Economic crises</a:t>
            </a:r>
          </a:p>
          <a:p>
            <a:r>
              <a:rPr lang="en-US" dirty="0" smtClean="0"/>
              <a:t>Industrial adjustment and policy adjustment</a:t>
            </a:r>
          </a:p>
          <a:p>
            <a:r>
              <a:rPr lang="en-US" dirty="0" smtClean="0"/>
              <a:t>Conductors </a:t>
            </a:r>
            <a:r>
              <a:rPr lang="en-US" smtClean="0"/>
              <a:t>or Facilitators</a:t>
            </a:r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213</TotalTime>
  <Words>347</Words>
  <Application>Microsoft Office PowerPoint</Application>
  <PresentationFormat>On-screen Show (4:3)</PresentationFormat>
  <Paragraphs>99</Paragraphs>
  <Slides>14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Clarity</vt:lpstr>
      <vt:lpstr>Import Substitution, Export promotion, and Industrial Policy</vt:lpstr>
      <vt:lpstr>Introduction</vt:lpstr>
      <vt:lpstr>Myint’s Observation</vt:lpstr>
      <vt:lpstr>Primary Product Exports, Import Substitutions, and Export Promotion</vt:lpstr>
      <vt:lpstr>Import substitution</vt:lpstr>
      <vt:lpstr>Export Promotion</vt:lpstr>
      <vt:lpstr>NAIC </vt:lpstr>
      <vt:lpstr>NAIC</vt:lpstr>
      <vt:lpstr>NAIC problems</vt:lpstr>
      <vt:lpstr>Upgrading Import substitution and Industrial Policy</vt:lpstr>
      <vt:lpstr>Tools</vt:lpstr>
      <vt:lpstr>East Asian Approaches to Industrial Policy</vt:lpstr>
      <vt:lpstr>Liberalization Policies</vt:lpstr>
      <vt:lpstr>Industrial Adjustment after Crises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Industry and Development</dc:title>
  <dc:creator>Monthien</dc:creator>
  <cp:lastModifiedBy>aj_sanhapong</cp:lastModifiedBy>
  <cp:revision>16</cp:revision>
  <dcterms:created xsi:type="dcterms:W3CDTF">2014-01-24T04:35:23Z</dcterms:created>
  <dcterms:modified xsi:type="dcterms:W3CDTF">2015-02-06T02:43:54Z</dcterms:modified>
</cp:coreProperties>
</file>