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4"/>
  </p:notesMasterIdLst>
  <p:sldIdLst>
    <p:sldId id="256" r:id="rId2"/>
    <p:sldId id="372" r:id="rId3"/>
    <p:sldId id="382" r:id="rId4"/>
    <p:sldId id="383" r:id="rId5"/>
    <p:sldId id="373" r:id="rId6"/>
    <p:sldId id="374" r:id="rId7"/>
    <p:sldId id="375" r:id="rId8"/>
    <p:sldId id="376" r:id="rId9"/>
    <p:sldId id="377" r:id="rId10"/>
    <p:sldId id="378" r:id="rId11"/>
    <p:sldId id="379" r:id="rId12"/>
    <p:sldId id="380" r:id="rId13"/>
    <p:sldId id="381" r:id="rId14"/>
    <p:sldId id="321" r:id="rId15"/>
    <p:sldId id="322" r:id="rId16"/>
    <p:sldId id="323" r:id="rId17"/>
    <p:sldId id="324" r:id="rId18"/>
    <p:sldId id="325" r:id="rId19"/>
    <p:sldId id="326" r:id="rId20"/>
    <p:sldId id="337" r:id="rId21"/>
    <p:sldId id="338" r:id="rId22"/>
    <p:sldId id="339" r:id="rId23"/>
    <p:sldId id="340" r:id="rId24"/>
    <p:sldId id="341" r:id="rId25"/>
    <p:sldId id="342" r:id="rId26"/>
    <p:sldId id="343" r:id="rId27"/>
    <p:sldId id="344" r:id="rId28"/>
    <p:sldId id="345" r:id="rId29"/>
    <p:sldId id="346" r:id="rId30"/>
    <p:sldId id="334" r:id="rId31"/>
    <p:sldId id="336" r:id="rId32"/>
    <p:sldId id="327" r:id="rId33"/>
    <p:sldId id="328" r:id="rId34"/>
    <p:sldId id="329" r:id="rId35"/>
    <p:sldId id="347" r:id="rId36"/>
    <p:sldId id="348" r:id="rId37"/>
    <p:sldId id="349" r:id="rId38"/>
    <p:sldId id="330" r:id="rId39"/>
    <p:sldId id="331" r:id="rId40"/>
    <p:sldId id="350" r:id="rId41"/>
    <p:sldId id="351" r:id="rId42"/>
    <p:sldId id="352" r:id="rId43"/>
    <p:sldId id="353" r:id="rId44"/>
    <p:sldId id="354" r:id="rId45"/>
    <p:sldId id="355" r:id="rId46"/>
    <p:sldId id="356" r:id="rId47"/>
    <p:sldId id="357" r:id="rId48"/>
    <p:sldId id="358" r:id="rId49"/>
    <p:sldId id="359" r:id="rId50"/>
    <p:sldId id="360" r:id="rId51"/>
    <p:sldId id="361" r:id="rId52"/>
    <p:sldId id="362" r:id="rId53"/>
    <p:sldId id="363" r:id="rId54"/>
    <p:sldId id="364" r:id="rId55"/>
    <p:sldId id="365" r:id="rId56"/>
    <p:sldId id="366" r:id="rId57"/>
    <p:sldId id="367" r:id="rId58"/>
    <p:sldId id="368" r:id="rId59"/>
    <p:sldId id="369" r:id="rId60"/>
    <p:sldId id="370" r:id="rId61"/>
    <p:sldId id="371" r:id="rId62"/>
    <p:sldId id="320"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1357" y="3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17-02-18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3</a:t>
            </a:fld>
            <a:endParaRPr lang="en-US"/>
          </a:p>
        </p:txBody>
      </p:sp>
    </p:spTree>
    <p:extLst>
      <p:ext uri="{BB962C8B-B14F-4D97-AF65-F5344CB8AC3E}">
        <p14:creationId xmlns:p14="http://schemas.microsoft.com/office/powerpoint/2010/main" val="4084763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45</a:t>
            </a:fld>
            <a:endParaRPr lang="en-US"/>
          </a:p>
        </p:txBody>
      </p:sp>
    </p:spTree>
    <p:extLst>
      <p:ext uri="{BB962C8B-B14F-4D97-AF65-F5344CB8AC3E}">
        <p14:creationId xmlns:p14="http://schemas.microsoft.com/office/powerpoint/2010/main" val="4193339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87166E-666D-4F73-A646-2F1AF373F7D5}"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456EA70-7F84-44ED-8E78-56A816E89A9E}"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79DF39-97C9-471B-A480-D42F6CE8BAB0}"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00B130-228B-4818-807F-88C19A516312}" type="datetime1">
              <a:rPr lang="en-US" smtClean="0"/>
              <a:t>17-02-18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48D9BA4-E3F2-4B05-82B5-1AB10496EEC7}" type="datetime1">
              <a:rPr lang="en-US" smtClean="0"/>
              <a:t>17-02-18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39D9377-5647-45F1-8EF5-3B1DD3E7468F}" type="datetime1">
              <a:rPr lang="en-US" smtClean="0"/>
              <a:t>17-02-18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D6719C-D308-4AAF-B83C-0857F95778BD}" type="datetime1">
              <a:rPr lang="en-US" smtClean="0"/>
              <a:t>17-02-18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052F20-0AA8-4889-92E8-0D75613C4A5A}" type="datetime1">
              <a:rPr lang="en-US" smtClean="0"/>
              <a:t>17-02-18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30D6568E-DBD2-447D-94EC-EF85D3E5A655}" type="datetime1">
              <a:rPr lang="en-US" smtClean="0"/>
              <a:t>17-02-18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B5448D-20E8-461B-ACF8-0B34FDB45B9F}"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BE54FE-DE35-45F7-8E6A-BF97DF5E86F0}"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9B973E33-8D00-4859-865D-E3D06602B53E}" type="datetime1">
              <a:rPr lang="en-US" smtClean="0"/>
              <a:t>17-02-18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a:t>FN 281</a:t>
            </a:r>
            <a:r>
              <a:rPr lang="en-US" dirty="0"/>
              <a:t>: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Purchase Decisions</a:t>
            </a:r>
            <a:endParaRPr lang="th-TH" dirty="0"/>
          </a:p>
        </p:txBody>
      </p:sp>
      <p:sp>
        <p:nvSpPr>
          <p:cNvPr id="3" name="Content Placeholder 2"/>
          <p:cNvSpPr>
            <a:spLocks noGrp="1"/>
          </p:cNvSpPr>
          <p:nvPr>
            <p:ph idx="1"/>
          </p:nvPr>
        </p:nvSpPr>
        <p:spPr>
          <a:xfrm>
            <a:off x="533400" y="1143000"/>
            <a:ext cx="7620000" cy="4800600"/>
          </a:xfrm>
        </p:spPr>
        <p:txBody>
          <a:bodyPr/>
          <a:lstStyle/>
          <a:p>
            <a:r>
              <a:rPr lang="en-US" dirty="0"/>
              <a:t>Financial Implications of Consumer Decisions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524000"/>
            <a:ext cx="493395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9262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33400" y="0"/>
            <a:ext cx="8074025" cy="1066800"/>
          </a:xfrm>
        </p:spPr>
        <p:txBody>
          <a:bodyPr/>
          <a:lstStyle/>
          <a:p>
            <a:pPr eaLnBrk="1" hangingPunct="1"/>
            <a:r>
              <a:rPr lang="en-US" sz="3800" b="1"/>
              <a:t>Financial Implications of</a:t>
            </a:r>
            <a:br>
              <a:rPr lang="en-US" sz="3800" b="1"/>
            </a:br>
            <a:r>
              <a:rPr lang="en-US" sz="3800" b="1"/>
              <a:t>Purchasing Decisions</a:t>
            </a:r>
          </a:p>
        </p:txBody>
      </p:sp>
      <p:sp>
        <p:nvSpPr>
          <p:cNvPr id="5123" name="Rectangle 3"/>
          <p:cNvSpPr>
            <a:spLocks noGrp="1" noChangeArrowheads="1"/>
          </p:cNvSpPr>
          <p:nvPr>
            <p:ph idx="1"/>
          </p:nvPr>
        </p:nvSpPr>
        <p:spPr>
          <a:xfrm>
            <a:off x="1143000" y="1143000"/>
            <a:ext cx="7620000" cy="5334000"/>
          </a:xfrm>
        </p:spPr>
        <p:txBody>
          <a:bodyPr/>
          <a:lstStyle/>
          <a:p>
            <a:pPr eaLnBrk="1" hangingPunct="1">
              <a:lnSpc>
                <a:spcPct val="90000"/>
              </a:lnSpc>
              <a:buFontTx/>
              <a:buNone/>
            </a:pPr>
            <a:endParaRPr lang="en-US" sz="1000" dirty="0"/>
          </a:p>
          <a:p>
            <a:pPr eaLnBrk="1" hangingPunct="1">
              <a:lnSpc>
                <a:spcPct val="90000"/>
              </a:lnSpc>
              <a:buFontTx/>
              <a:buNone/>
            </a:pPr>
            <a:endParaRPr lang="en-US" sz="500" dirty="0"/>
          </a:p>
          <a:p>
            <a:pPr eaLnBrk="1" hangingPunct="1">
              <a:lnSpc>
                <a:spcPct val="90000"/>
              </a:lnSpc>
            </a:pPr>
            <a:r>
              <a:rPr lang="en-US" sz="2400" dirty="0"/>
              <a:t>Commonly overlooked trade-offs when buying include… </a:t>
            </a:r>
            <a:endParaRPr lang="en-US" sz="2000" dirty="0"/>
          </a:p>
          <a:p>
            <a:pPr lvl="1" eaLnBrk="1" hangingPunct="1">
              <a:lnSpc>
                <a:spcPct val="90000"/>
              </a:lnSpc>
            </a:pPr>
            <a:r>
              <a:rPr lang="en-US" sz="2400" dirty="0"/>
              <a:t>Selecting brands that may be difficult to service or repair.</a:t>
            </a:r>
          </a:p>
          <a:p>
            <a:pPr lvl="1" eaLnBrk="1" hangingPunct="1">
              <a:lnSpc>
                <a:spcPct val="90000"/>
              </a:lnSpc>
            </a:pPr>
            <a:endParaRPr lang="en-US" sz="2400" dirty="0"/>
          </a:p>
          <a:p>
            <a:pPr lvl="1" eaLnBrk="1" hangingPunct="1">
              <a:lnSpc>
                <a:spcPct val="90000"/>
              </a:lnSpc>
            </a:pPr>
            <a:endParaRPr lang="en-US" sz="2400" dirty="0"/>
          </a:p>
          <a:p>
            <a:pPr lvl="1" eaLnBrk="1" hangingPunct="1">
              <a:lnSpc>
                <a:spcPct val="90000"/>
              </a:lnSpc>
            </a:pPr>
            <a:endParaRPr lang="en-US" sz="2400" dirty="0"/>
          </a:p>
          <a:p>
            <a:pPr lvl="1" eaLnBrk="1" hangingPunct="1">
              <a:lnSpc>
                <a:spcPct val="90000"/>
              </a:lnSpc>
            </a:pPr>
            <a:r>
              <a:rPr lang="en-US" sz="2400" dirty="0"/>
              <a:t>Ordering by mail or online to save time and money, but return or repair may be difficult.</a:t>
            </a:r>
          </a:p>
          <a:p>
            <a:pPr lvl="1" eaLnBrk="1" hangingPunct="1">
              <a:lnSpc>
                <a:spcPct val="90000"/>
              </a:lnSpc>
            </a:pPr>
            <a:r>
              <a:rPr lang="en-US" sz="2400" dirty="0"/>
              <a:t>Taking time and effort to comparison shop.</a:t>
            </a:r>
          </a:p>
          <a:p>
            <a:pPr eaLnBrk="1" hangingPunct="1">
              <a:lnSpc>
                <a:spcPct val="90000"/>
              </a:lnSpc>
            </a:pPr>
            <a:endParaRPr lang="en-US" sz="2000" dirty="0"/>
          </a:p>
          <a:p>
            <a:pPr eaLnBrk="1" hangingPunct="1">
              <a:lnSpc>
                <a:spcPct val="90000"/>
              </a:lnSpc>
            </a:pPr>
            <a:endParaRPr lang="en-US" sz="500" dirty="0"/>
          </a:p>
        </p:txBody>
      </p:sp>
      <p:pic>
        <p:nvPicPr>
          <p:cNvPr id="5125" name="Picture 5" descr="C:\Users\Melissa\AppData\Local\Microsoft\Windows\Temporary Internet Files\Content.IE5\I0OYOZ9M\MP90042277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2286000"/>
            <a:ext cx="14478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6" descr="C:\Users\Melissa\AppData\Local\Microsoft\Windows\Temporary Internet Files\Content.IE5\R1XW8V9T\MC90025007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1400" y="5181600"/>
            <a:ext cx="1535113"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3344655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ChangeArrowheads="1"/>
          </p:cNvSpPr>
          <p:nvPr/>
        </p:nvSpPr>
        <p:spPr bwMode="auto">
          <a:xfrm>
            <a:off x="304800" y="1752600"/>
            <a:ext cx="2690813" cy="299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Consumer prices</a:t>
            </a:r>
          </a:p>
          <a:p>
            <a:pPr>
              <a:buClr>
                <a:schemeClr val="tx1"/>
              </a:buClr>
              <a:buSzPct val="80000"/>
              <a:buFont typeface="Wingdings" panose="05000000000000000000" pitchFamily="2" charset="2"/>
              <a:buChar char="w"/>
            </a:pPr>
            <a:r>
              <a:rPr lang="en-US" sz="2400">
                <a:solidFill>
                  <a:schemeClr val="tx2"/>
                </a:solidFill>
              </a:rPr>
              <a:t>Interest rates</a:t>
            </a:r>
          </a:p>
          <a:p>
            <a:pPr>
              <a:buClr>
                <a:schemeClr val="tx1"/>
              </a:buClr>
              <a:buSzPct val="80000"/>
              <a:buFont typeface="Wingdings" panose="05000000000000000000" pitchFamily="2" charset="2"/>
              <a:buChar char="w"/>
            </a:pPr>
            <a:r>
              <a:rPr lang="en-US" sz="2400">
                <a:solidFill>
                  <a:schemeClr val="tx2"/>
                </a:solidFill>
              </a:rPr>
              <a:t>Supply/demand</a:t>
            </a:r>
          </a:p>
          <a:p>
            <a:pPr>
              <a:buClr>
                <a:schemeClr val="tx1"/>
              </a:buClr>
              <a:buSzPct val="80000"/>
              <a:buFont typeface="Wingdings" panose="05000000000000000000" pitchFamily="2" charset="2"/>
              <a:buChar char="w"/>
            </a:pPr>
            <a:r>
              <a:rPr lang="en-US" sz="2400">
                <a:solidFill>
                  <a:schemeClr val="tx2"/>
                </a:solidFill>
              </a:rPr>
              <a:t>Brand name</a:t>
            </a:r>
          </a:p>
          <a:p>
            <a:pPr>
              <a:buClr>
                <a:schemeClr val="tx1"/>
              </a:buClr>
              <a:buSzPct val="80000"/>
              <a:buFont typeface="Wingdings" panose="05000000000000000000" pitchFamily="2" charset="2"/>
              <a:buChar char="w"/>
            </a:pPr>
            <a:r>
              <a:rPr lang="en-US" sz="2400">
                <a:solidFill>
                  <a:schemeClr val="tx2"/>
                </a:solidFill>
              </a:rPr>
              <a:t>Warranty</a:t>
            </a:r>
          </a:p>
          <a:p>
            <a:pPr>
              <a:buClr>
                <a:schemeClr val="tx1"/>
              </a:buClr>
              <a:buSzPct val="80000"/>
              <a:buFont typeface="Wingdings" panose="05000000000000000000" pitchFamily="2" charset="2"/>
              <a:buChar char="w"/>
            </a:pPr>
            <a:r>
              <a:rPr lang="en-US" sz="2400">
                <a:solidFill>
                  <a:schemeClr val="tx2"/>
                </a:solidFill>
              </a:rPr>
              <a:t>Product Quality</a:t>
            </a:r>
          </a:p>
          <a:p>
            <a:pPr>
              <a:buClr>
                <a:schemeClr val="tx1"/>
              </a:buClr>
              <a:buSzPct val="80000"/>
              <a:buFont typeface="Wingdings" panose="05000000000000000000" pitchFamily="2" charset="2"/>
              <a:buChar char="w"/>
            </a:pPr>
            <a:r>
              <a:rPr lang="en-US" sz="2400">
                <a:solidFill>
                  <a:schemeClr val="tx2"/>
                </a:solidFill>
              </a:rPr>
              <a:t>Tax rates</a:t>
            </a:r>
          </a:p>
          <a:p>
            <a:pPr>
              <a:buClr>
                <a:schemeClr val="tx1"/>
              </a:buClr>
              <a:buSzPct val="80000"/>
              <a:buFont typeface="Wingdings" panose="05000000000000000000" pitchFamily="2" charset="2"/>
              <a:buChar char="w"/>
            </a:pPr>
            <a:r>
              <a:rPr lang="en-US" sz="2400">
                <a:solidFill>
                  <a:schemeClr val="tx2"/>
                </a:solidFill>
              </a:rPr>
              <a:t>Govt. regs.</a:t>
            </a:r>
          </a:p>
        </p:txBody>
      </p:sp>
      <p:sp>
        <p:nvSpPr>
          <p:cNvPr id="6148" name="Rectangle 3"/>
          <p:cNvSpPr>
            <a:spLocks noChangeArrowheads="1"/>
          </p:cNvSpPr>
          <p:nvPr/>
        </p:nvSpPr>
        <p:spPr bwMode="auto">
          <a:xfrm>
            <a:off x="304800" y="1295400"/>
            <a:ext cx="3227388"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Economic Factors</a:t>
            </a:r>
          </a:p>
        </p:txBody>
      </p:sp>
      <p:sp>
        <p:nvSpPr>
          <p:cNvPr id="6149" name="Rectangle 4"/>
          <p:cNvSpPr>
            <a:spLocks noChangeArrowheads="1"/>
          </p:cNvSpPr>
          <p:nvPr/>
        </p:nvSpPr>
        <p:spPr bwMode="auto">
          <a:xfrm>
            <a:off x="6037263" y="1752600"/>
            <a:ext cx="2420937"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rgbClr val="000000"/>
                </a:solidFill>
              </a:rPr>
              <a:t>Lifestyle</a:t>
            </a:r>
          </a:p>
          <a:p>
            <a:pPr>
              <a:buClr>
                <a:schemeClr val="tx1"/>
              </a:buClr>
              <a:buSzPct val="80000"/>
              <a:buFont typeface="Wingdings" panose="05000000000000000000" pitchFamily="2" charset="2"/>
              <a:buChar char="w"/>
            </a:pPr>
            <a:r>
              <a:rPr lang="en-US" sz="2400">
                <a:solidFill>
                  <a:srgbClr val="000000"/>
                </a:solidFill>
              </a:rPr>
              <a:t>Culture</a:t>
            </a:r>
          </a:p>
          <a:p>
            <a:pPr>
              <a:buClr>
                <a:schemeClr val="tx1"/>
              </a:buClr>
              <a:buSzPct val="80000"/>
              <a:buFont typeface="Wingdings" panose="05000000000000000000" pitchFamily="2" charset="2"/>
              <a:buChar char="w"/>
            </a:pPr>
            <a:r>
              <a:rPr lang="en-US" sz="2400">
                <a:solidFill>
                  <a:srgbClr val="000000"/>
                </a:solidFill>
              </a:rPr>
              <a:t>Attitudes</a:t>
            </a:r>
          </a:p>
          <a:p>
            <a:pPr>
              <a:buClr>
                <a:schemeClr val="tx1"/>
              </a:buClr>
              <a:buSzPct val="80000"/>
              <a:buFont typeface="Wingdings" panose="05000000000000000000" pitchFamily="2" charset="2"/>
              <a:buChar char="w"/>
            </a:pPr>
            <a:r>
              <a:rPr lang="en-US" sz="2400">
                <a:solidFill>
                  <a:srgbClr val="000000"/>
                </a:solidFill>
              </a:rPr>
              <a:t>Ads</a:t>
            </a:r>
          </a:p>
          <a:p>
            <a:pPr>
              <a:buClr>
                <a:schemeClr val="tx1"/>
              </a:buClr>
              <a:buSzPct val="80000"/>
              <a:buFont typeface="Wingdings" panose="05000000000000000000" pitchFamily="2" charset="2"/>
              <a:buChar char="w"/>
            </a:pPr>
            <a:r>
              <a:rPr lang="en-US" sz="2400">
                <a:solidFill>
                  <a:srgbClr val="000000"/>
                </a:solidFill>
              </a:rPr>
              <a:t>Media/Internet</a:t>
            </a:r>
          </a:p>
          <a:p>
            <a:pPr>
              <a:buClr>
                <a:schemeClr val="tx1"/>
              </a:buClr>
              <a:buSzPct val="80000"/>
              <a:buFont typeface="Wingdings" panose="05000000000000000000" pitchFamily="2" charset="2"/>
              <a:buChar char="w"/>
            </a:pPr>
            <a:r>
              <a:rPr lang="en-US" sz="2400">
                <a:solidFill>
                  <a:srgbClr val="000000"/>
                </a:solidFill>
              </a:rPr>
              <a:t>Hobbies</a:t>
            </a:r>
          </a:p>
          <a:p>
            <a:pPr>
              <a:buClr>
                <a:schemeClr val="tx1"/>
              </a:buClr>
              <a:buSzPct val="80000"/>
              <a:buFont typeface="Wingdings" panose="05000000000000000000" pitchFamily="2" charset="2"/>
              <a:buChar char="w"/>
            </a:pPr>
            <a:r>
              <a:rPr lang="en-US" sz="2400">
                <a:solidFill>
                  <a:srgbClr val="000000"/>
                </a:solidFill>
              </a:rPr>
              <a:t>Peer group</a:t>
            </a:r>
          </a:p>
        </p:txBody>
      </p:sp>
      <p:sp>
        <p:nvSpPr>
          <p:cNvPr id="6150" name="Rectangle 5"/>
          <p:cNvSpPr>
            <a:spLocks noChangeArrowheads="1"/>
          </p:cNvSpPr>
          <p:nvPr/>
        </p:nvSpPr>
        <p:spPr bwMode="auto">
          <a:xfrm>
            <a:off x="5865813" y="1219200"/>
            <a:ext cx="2592387"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Social Factors</a:t>
            </a:r>
          </a:p>
        </p:txBody>
      </p:sp>
      <p:sp>
        <p:nvSpPr>
          <p:cNvPr id="6151" name="Rectangle 6"/>
          <p:cNvSpPr>
            <a:spLocks noChangeArrowheads="1"/>
          </p:cNvSpPr>
          <p:nvPr/>
        </p:nvSpPr>
        <p:spPr bwMode="auto">
          <a:xfrm>
            <a:off x="381000" y="5410200"/>
            <a:ext cx="235902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Sex and age</a:t>
            </a:r>
          </a:p>
          <a:p>
            <a:pPr>
              <a:buClr>
                <a:schemeClr val="tx1"/>
              </a:buClr>
              <a:buSzPct val="80000"/>
              <a:buFont typeface="Wingdings" panose="05000000000000000000" pitchFamily="2" charset="2"/>
              <a:buChar char="w"/>
            </a:pPr>
            <a:r>
              <a:rPr lang="en-US" sz="2400">
                <a:solidFill>
                  <a:schemeClr val="tx2"/>
                </a:solidFill>
              </a:rPr>
              <a:t>Marital status</a:t>
            </a:r>
          </a:p>
          <a:p>
            <a:pPr>
              <a:buClr>
                <a:schemeClr val="tx1"/>
              </a:buClr>
              <a:buSzPct val="80000"/>
              <a:buFont typeface="Wingdings" panose="05000000000000000000" pitchFamily="2" charset="2"/>
              <a:buChar char="w"/>
            </a:pPr>
            <a:r>
              <a:rPr lang="en-US" sz="2400">
                <a:solidFill>
                  <a:schemeClr val="tx2"/>
                </a:solidFill>
              </a:rPr>
              <a:t>Occupation </a:t>
            </a:r>
          </a:p>
        </p:txBody>
      </p:sp>
      <p:sp>
        <p:nvSpPr>
          <p:cNvPr id="6152" name="Rectangle 7"/>
          <p:cNvSpPr>
            <a:spLocks noChangeArrowheads="1"/>
          </p:cNvSpPr>
          <p:nvPr/>
        </p:nvSpPr>
        <p:spPr bwMode="auto">
          <a:xfrm>
            <a:off x="2819400" y="4876800"/>
            <a:ext cx="3057525"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Personal Factors</a:t>
            </a:r>
          </a:p>
        </p:txBody>
      </p:sp>
      <p:sp>
        <p:nvSpPr>
          <p:cNvPr id="6153" name="Rectangle 8"/>
          <p:cNvSpPr>
            <a:spLocks noChangeArrowheads="1"/>
          </p:cNvSpPr>
          <p:nvPr/>
        </p:nvSpPr>
        <p:spPr bwMode="auto">
          <a:xfrm>
            <a:off x="2843213" y="5403850"/>
            <a:ext cx="2185987"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Income</a:t>
            </a:r>
          </a:p>
          <a:p>
            <a:pPr>
              <a:buClr>
                <a:schemeClr val="tx1"/>
              </a:buClr>
              <a:buSzPct val="80000"/>
              <a:buFont typeface="Wingdings" panose="05000000000000000000" pitchFamily="2" charset="2"/>
              <a:buChar char="w"/>
            </a:pPr>
            <a:r>
              <a:rPr lang="en-US" sz="2400">
                <a:solidFill>
                  <a:schemeClr val="tx2"/>
                </a:solidFill>
              </a:rPr>
              <a:t>Education</a:t>
            </a:r>
          </a:p>
          <a:p>
            <a:pPr>
              <a:buClr>
                <a:schemeClr val="tx1"/>
              </a:buClr>
              <a:buSzPct val="80000"/>
              <a:buFont typeface="Wingdings" panose="05000000000000000000" pitchFamily="2" charset="2"/>
              <a:buChar char="w"/>
            </a:pPr>
            <a:r>
              <a:rPr lang="en-US" sz="2400">
                <a:solidFill>
                  <a:schemeClr val="tx2"/>
                </a:solidFill>
              </a:rPr>
              <a:t>Family size</a:t>
            </a:r>
          </a:p>
        </p:txBody>
      </p:sp>
      <p:sp>
        <p:nvSpPr>
          <p:cNvPr id="6154" name="Rectangle 9"/>
          <p:cNvSpPr>
            <a:spLocks noChangeArrowheads="1"/>
          </p:cNvSpPr>
          <p:nvPr/>
        </p:nvSpPr>
        <p:spPr bwMode="auto">
          <a:xfrm>
            <a:off x="5715000" y="5410200"/>
            <a:ext cx="2743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Housing type</a:t>
            </a:r>
          </a:p>
          <a:p>
            <a:pPr>
              <a:buClr>
                <a:schemeClr val="tx1"/>
              </a:buClr>
              <a:buSzPct val="80000"/>
              <a:buFont typeface="Wingdings" panose="05000000000000000000" pitchFamily="2" charset="2"/>
              <a:buChar char="w"/>
            </a:pPr>
            <a:r>
              <a:rPr lang="en-US" sz="2400">
                <a:solidFill>
                  <a:schemeClr val="tx2"/>
                </a:solidFill>
              </a:rPr>
              <a:t>Ethnic group</a:t>
            </a:r>
          </a:p>
          <a:p>
            <a:pPr>
              <a:buClr>
                <a:schemeClr val="tx1"/>
              </a:buClr>
              <a:buSzPct val="80000"/>
              <a:buFont typeface="Wingdings" panose="05000000000000000000" pitchFamily="2" charset="2"/>
              <a:buChar char="w"/>
            </a:pPr>
            <a:r>
              <a:rPr lang="en-US" sz="2400">
                <a:solidFill>
                  <a:schemeClr val="tx2"/>
                </a:solidFill>
              </a:rPr>
              <a:t>Religion</a:t>
            </a:r>
          </a:p>
        </p:txBody>
      </p:sp>
      <p:sp>
        <p:nvSpPr>
          <p:cNvPr id="6155" name="Freeform 12"/>
          <p:cNvSpPr>
            <a:spLocks/>
          </p:cNvSpPr>
          <p:nvPr/>
        </p:nvSpPr>
        <p:spPr bwMode="auto">
          <a:xfrm>
            <a:off x="2819400" y="1676400"/>
            <a:ext cx="3090863" cy="2590800"/>
          </a:xfrm>
          <a:custGeom>
            <a:avLst/>
            <a:gdLst>
              <a:gd name="T0" fmla="*/ 798329535 w 5841"/>
              <a:gd name="T1" fmla="*/ 0 h 4529"/>
              <a:gd name="T2" fmla="*/ 1635581389 w 5841"/>
              <a:gd name="T3" fmla="*/ 1482058807 h 4529"/>
              <a:gd name="T4" fmla="*/ 0 w 5841"/>
              <a:gd name="T5" fmla="*/ 1482058807 h 4529"/>
              <a:gd name="T6" fmla="*/ 798329535 w 5841"/>
              <a:gd name="T7" fmla="*/ 0 h 4529"/>
              <a:gd name="T8" fmla="*/ 0 60000 65536"/>
              <a:gd name="T9" fmla="*/ 0 60000 65536"/>
              <a:gd name="T10" fmla="*/ 0 60000 65536"/>
              <a:gd name="T11" fmla="*/ 0 60000 65536"/>
              <a:gd name="T12" fmla="*/ 0 w 5841"/>
              <a:gd name="T13" fmla="*/ 0 h 4529"/>
              <a:gd name="T14" fmla="*/ 5841 w 5841"/>
              <a:gd name="T15" fmla="*/ 4529 h 4529"/>
            </a:gdLst>
            <a:ahLst/>
            <a:cxnLst>
              <a:cxn ang="T8">
                <a:pos x="T0" y="T1"/>
              </a:cxn>
              <a:cxn ang="T9">
                <a:pos x="T2" y="T3"/>
              </a:cxn>
              <a:cxn ang="T10">
                <a:pos x="T4" y="T5"/>
              </a:cxn>
              <a:cxn ang="T11">
                <a:pos x="T6" y="T7"/>
              </a:cxn>
            </a:cxnLst>
            <a:rect l="T12" t="T13" r="T14" b="T15"/>
            <a:pathLst>
              <a:path w="5841" h="4529">
                <a:moveTo>
                  <a:pt x="2851" y="0"/>
                </a:moveTo>
                <a:lnTo>
                  <a:pt x="5841" y="4529"/>
                </a:lnTo>
                <a:lnTo>
                  <a:pt x="0" y="4529"/>
                </a:lnTo>
                <a:lnTo>
                  <a:pt x="2851" y="0"/>
                </a:lnTo>
                <a:close/>
              </a:path>
            </a:pathLst>
          </a:custGeom>
          <a:solidFill>
            <a:srgbClr val="FFFF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6" name="Freeform 13"/>
          <p:cNvSpPr>
            <a:spLocks/>
          </p:cNvSpPr>
          <p:nvPr/>
        </p:nvSpPr>
        <p:spPr bwMode="auto">
          <a:xfrm>
            <a:off x="2819400" y="1676400"/>
            <a:ext cx="3090863" cy="2590800"/>
          </a:xfrm>
          <a:custGeom>
            <a:avLst/>
            <a:gdLst>
              <a:gd name="T0" fmla="*/ 798329535 w 5841"/>
              <a:gd name="T1" fmla="*/ 0 h 4529"/>
              <a:gd name="T2" fmla="*/ 1635581389 w 5841"/>
              <a:gd name="T3" fmla="*/ 1482058807 h 4529"/>
              <a:gd name="T4" fmla="*/ 0 w 5841"/>
              <a:gd name="T5" fmla="*/ 1482058807 h 4529"/>
              <a:gd name="T6" fmla="*/ 798329535 w 5841"/>
              <a:gd name="T7" fmla="*/ 0 h 4529"/>
              <a:gd name="T8" fmla="*/ 0 60000 65536"/>
              <a:gd name="T9" fmla="*/ 0 60000 65536"/>
              <a:gd name="T10" fmla="*/ 0 60000 65536"/>
              <a:gd name="T11" fmla="*/ 0 60000 65536"/>
              <a:gd name="T12" fmla="*/ 0 w 5841"/>
              <a:gd name="T13" fmla="*/ 0 h 4529"/>
              <a:gd name="T14" fmla="*/ 5841 w 5841"/>
              <a:gd name="T15" fmla="*/ 4529 h 4529"/>
            </a:gdLst>
            <a:ahLst/>
            <a:cxnLst>
              <a:cxn ang="T8">
                <a:pos x="T0" y="T1"/>
              </a:cxn>
              <a:cxn ang="T9">
                <a:pos x="T2" y="T3"/>
              </a:cxn>
              <a:cxn ang="T10">
                <a:pos x="T4" y="T5"/>
              </a:cxn>
              <a:cxn ang="T11">
                <a:pos x="T6" y="T7"/>
              </a:cxn>
            </a:cxnLst>
            <a:rect l="T12" t="T13" r="T14" b="T15"/>
            <a:pathLst>
              <a:path w="5841" h="4529">
                <a:moveTo>
                  <a:pt x="2851" y="0"/>
                </a:moveTo>
                <a:lnTo>
                  <a:pt x="5841" y="4529"/>
                </a:lnTo>
                <a:lnTo>
                  <a:pt x="0" y="4529"/>
                </a:lnTo>
                <a:lnTo>
                  <a:pt x="2851" y="0"/>
                </a:lnTo>
              </a:path>
            </a:pathLst>
          </a:custGeom>
          <a:noFill/>
          <a:ln w="269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157" name="Rectangle 15"/>
          <p:cNvSpPr>
            <a:spLocks noChangeArrowheads="1"/>
          </p:cNvSpPr>
          <p:nvPr/>
        </p:nvSpPr>
        <p:spPr bwMode="auto">
          <a:xfrm>
            <a:off x="3505200" y="2895600"/>
            <a:ext cx="1695450"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400" b="1">
                <a:solidFill>
                  <a:srgbClr val="000000"/>
                </a:solidFill>
              </a:rPr>
              <a:t>Consumer </a:t>
            </a:r>
          </a:p>
          <a:p>
            <a:pPr algn="ctr"/>
            <a:r>
              <a:rPr lang="en-US" sz="2400" b="1">
                <a:solidFill>
                  <a:srgbClr val="000000"/>
                </a:solidFill>
              </a:rPr>
              <a:t>Buying</a:t>
            </a:r>
          </a:p>
          <a:p>
            <a:pPr algn="ctr"/>
            <a:r>
              <a:rPr lang="en-US" sz="2400" b="1">
                <a:solidFill>
                  <a:srgbClr val="000000"/>
                </a:solidFill>
              </a:rPr>
              <a:t>Influences</a:t>
            </a:r>
          </a:p>
        </p:txBody>
      </p:sp>
      <p:sp>
        <p:nvSpPr>
          <p:cNvPr id="6158" name="Freeform 17"/>
          <p:cNvSpPr>
            <a:spLocks/>
          </p:cNvSpPr>
          <p:nvPr/>
        </p:nvSpPr>
        <p:spPr bwMode="auto">
          <a:xfrm>
            <a:off x="5257800" y="2590800"/>
            <a:ext cx="803275" cy="511175"/>
          </a:xfrm>
          <a:custGeom>
            <a:avLst/>
            <a:gdLst>
              <a:gd name="T0" fmla="*/ 419480243 w 1520"/>
              <a:gd name="T1" fmla="*/ 85052561 h 968"/>
              <a:gd name="T2" fmla="*/ 408029350 w 1520"/>
              <a:gd name="T3" fmla="*/ 95091761 h 968"/>
              <a:gd name="T4" fmla="*/ 394624175 w 1520"/>
              <a:gd name="T5" fmla="*/ 105688606 h 968"/>
              <a:gd name="T6" fmla="*/ 380101284 w 1520"/>
              <a:gd name="T7" fmla="*/ 116285451 h 968"/>
              <a:gd name="T8" fmla="*/ 364461737 w 1520"/>
              <a:gd name="T9" fmla="*/ 126881768 h 968"/>
              <a:gd name="T10" fmla="*/ 347425442 w 1520"/>
              <a:gd name="T11" fmla="*/ 137757436 h 968"/>
              <a:gd name="T12" fmla="*/ 329272490 w 1520"/>
              <a:gd name="T13" fmla="*/ 148075492 h 968"/>
              <a:gd name="T14" fmla="*/ 310560416 w 1520"/>
              <a:gd name="T15" fmla="*/ 158393514 h 968"/>
              <a:gd name="T16" fmla="*/ 291290278 w 1520"/>
              <a:gd name="T17" fmla="*/ 168711009 h 968"/>
              <a:gd name="T18" fmla="*/ 271460952 w 1520"/>
              <a:gd name="T19" fmla="*/ 178192563 h 968"/>
              <a:gd name="T20" fmla="*/ 251352660 w 1520"/>
              <a:gd name="T21" fmla="*/ 186837122 h 968"/>
              <a:gd name="T22" fmla="*/ 231244368 w 1520"/>
              <a:gd name="T23" fmla="*/ 195481680 h 968"/>
              <a:gd name="T24" fmla="*/ 211136604 w 1520"/>
              <a:gd name="T25" fmla="*/ 203290299 h 968"/>
              <a:gd name="T26" fmla="*/ 191028312 w 1520"/>
              <a:gd name="T27" fmla="*/ 209982571 h 968"/>
              <a:gd name="T28" fmla="*/ 171199052 w 1520"/>
              <a:gd name="T29" fmla="*/ 215838903 h 968"/>
              <a:gd name="T30" fmla="*/ 152207946 w 1520"/>
              <a:gd name="T31" fmla="*/ 220579416 h 968"/>
              <a:gd name="T32" fmla="*/ 161424467 w 1520"/>
              <a:gd name="T33" fmla="*/ 269937891 h 968"/>
              <a:gd name="T34" fmla="*/ 124559408 w 1520"/>
              <a:gd name="T35" fmla="*/ 68599895 h 968"/>
              <a:gd name="T36" fmla="*/ 136289333 w 1520"/>
              <a:gd name="T37" fmla="*/ 116843097 h 968"/>
              <a:gd name="T38" fmla="*/ 154163286 w 1520"/>
              <a:gd name="T39" fmla="*/ 111544410 h 968"/>
              <a:gd name="T40" fmla="*/ 172316238 w 1520"/>
              <a:gd name="T41" fmla="*/ 105409783 h 968"/>
              <a:gd name="T42" fmla="*/ 189911126 w 1520"/>
              <a:gd name="T43" fmla="*/ 98995806 h 968"/>
              <a:gd name="T44" fmla="*/ 206947421 w 1520"/>
              <a:gd name="T45" fmla="*/ 91745361 h 968"/>
              <a:gd name="T46" fmla="*/ 223983187 w 1520"/>
              <a:gd name="T47" fmla="*/ 84773738 h 968"/>
              <a:gd name="T48" fmla="*/ 240460889 w 1520"/>
              <a:gd name="T49" fmla="*/ 76965648 h 968"/>
              <a:gd name="T50" fmla="*/ 256100436 w 1520"/>
              <a:gd name="T51" fmla="*/ 69157541 h 968"/>
              <a:gd name="T52" fmla="*/ 271460952 w 1520"/>
              <a:gd name="T53" fmla="*/ 61349450 h 968"/>
              <a:gd name="T54" fmla="*/ 285983908 w 1520"/>
              <a:gd name="T55" fmla="*/ 52704892 h 968"/>
              <a:gd name="T56" fmla="*/ 299668645 w 1520"/>
              <a:gd name="T57" fmla="*/ 44617978 h 968"/>
              <a:gd name="T58" fmla="*/ 312515227 w 1520"/>
              <a:gd name="T59" fmla="*/ 36531065 h 968"/>
              <a:gd name="T60" fmla="*/ 324524713 w 1520"/>
              <a:gd name="T61" fmla="*/ 27885970 h 968"/>
              <a:gd name="T62" fmla="*/ 335416485 w 1520"/>
              <a:gd name="T63" fmla="*/ 19799057 h 968"/>
              <a:gd name="T64" fmla="*/ 344912038 w 1520"/>
              <a:gd name="T65" fmla="*/ 11712140 h 968"/>
              <a:gd name="T66" fmla="*/ 353848998 w 1520"/>
              <a:gd name="T67" fmla="*/ 3904046 h 968"/>
              <a:gd name="T68" fmla="*/ 424507052 w 1520"/>
              <a:gd name="T69" fmla="*/ 80312048 h 9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520"/>
              <a:gd name="T106" fmla="*/ 0 h 968"/>
              <a:gd name="T107" fmla="*/ 1520 w 1520"/>
              <a:gd name="T108" fmla="*/ 968 h 9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520" h="968">
                <a:moveTo>
                  <a:pt x="1520" y="288"/>
                </a:moveTo>
                <a:lnTo>
                  <a:pt x="1502" y="305"/>
                </a:lnTo>
                <a:lnTo>
                  <a:pt x="1483" y="323"/>
                </a:lnTo>
                <a:lnTo>
                  <a:pt x="1461" y="341"/>
                </a:lnTo>
                <a:lnTo>
                  <a:pt x="1438" y="360"/>
                </a:lnTo>
                <a:lnTo>
                  <a:pt x="1413" y="379"/>
                </a:lnTo>
                <a:lnTo>
                  <a:pt x="1388" y="397"/>
                </a:lnTo>
                <a:lnTo>
                  <a:pt x="1361" y="417"/>
                </a:lnTo>
                <a:lnTo>
                  <a:pt x="1333" y="436"/>
                </a:lnTo>
                <a:lnTo>
                  <a:pt x="1305" y="455"/>
                </a:lnTo>
                <a:lnTo>
                  <a:pt x="1274" y="474"/>
                </a:lnTo>
                <a:lnTo>
                  <a:pt x="1244" y="494"/>
                </a:lnTo>
                <a:lnTo>
                  <a:pt x="1212" y="512"/>
                </a:lnTo>
                <a:lnTo>
                  <a:pt x="1179" y="531"/>
                </a:lnTo>
                <a:lnTo>
                  <a:pt x="1146" y="550"/>
                </a:lnTo>
                <a:lnTo>
                  <a:pt x="1112" y="568"/>
                </a:lnTo>
                <a:lnTo>
                  <a:pt x="1078" y="586"/>
                </a:lnTo>
                <a:lnTo>
                  <a:pt x="1043" y="605"/>
                </a:lnTo>
                <a:lnTo>
                  <a:pt x="1008" y="622"/>
                </a:lnTo>
                <a:lnTo>
                  <a:pt x="972" y="639"/>
                </a:lnTo>
                <a:lnTo>
                  <a:pt x="936" y="654"/>
                </a:lnTo>
                <a:lnTo>
                  <a:pt x="900" y="670"/>
                </a:lnTo>
                <a:lnTo>
                  <a:pt x="865" y="686"/>
                </a:lnTo>
                <a:lnTo>
                  <a:pt x="828" y="701"/>
                </a:lnTo>
                <a:lnTo>
                  <a:pt x="791" y="715"/>
                </a:lnTo>
                <a:lnTo>
                  <a:pt x="756" y="729"/>
                </a:lnTo>
                <a:lnTo>
                  <a:pt x="719" y="741"/>
                </a:lnTo>
                <a:lnTo>
                  <a:pt x="684" y="753"/>
                </a:lnTo>
                <a:lnTo>
                  <a:pt x="649" y="764"/>
                </a:lnTo>
                <a:lnTo>
                  <a:pt x="613" y="774"/>
                </a:lnTo>
                <a:lnTo>
                  <a:pt x="579" y="782"/>
                </a:lnTo>
                <a:lnTo>
                  <a:pt x="545" y="791"/>
                </a:lnTo>
                <a:lnTo>
                  <a:pt x="511" y="798"/>
                </a:lnTo>
                <a:lnTo>
                  <a:pt x="578" y="968"/>
                </a:lnTo>
                <a:lnTo>
                  <a:pt x="0" y="686"/>
                </a:lnTo>
                <a:lnTo>
                  <a:pt x="446" y="246"/>
                </a:lnTo>
                <a:lnTo>
                  <a:pt x="456" y="428"/>
                </a:lnTo>
                <a:lnTo>
                  <a:pt x="488" y="419"/>
                </a:lnTo>
                <a:lnTo>
                  <a:pt x="521" y="410"/>
                </a:lnTo>
                <a:lnTo>
                  <a:pt x="552" y="400"/>
                </a:lnTo>
                <a:lnTo>
                  <a:pt x="585" y="389"/>
                </a:lnTo>
                <a:lnTo>
                  <a:pt x="617" y="378"/>
                </a:lnTo>
                <a:lnTo>
                  <a:pt x="649" y="366"/>
                </a:lnTo>
                <a:lnTo>
                  <a:pt x="680" y="355"/>
                </a:lnTo>
                <a:lnTo>
                  <a:pt x="711" y="343"/>
                </a:lnTo>
                <a:lnTo>
                  <a:pt x="741" y="329"/>
                </a:lnTo>
                <a:lnTo>
                  <a:pt x="772" y="317"/>
                </a:lnTo>
                <a:lnTo>
                  <a:pt x="802" y="304"/>
                </a:lnTo>
                <a:lnTo>
                  <a:pt x="832" y="290"/>
                </a:lnTo>
                <a:lnTo>
                  <a:pt x="861" y="276"/>
                </a:lnTo>
                <a:lnTo>
                  <a:pt x="889" y="262"/>
                </a:lnTo>
                <a:lnTo>
                  <a:pt x="917" y="248"/>
                </a:lnTo>
                <a:lnTo>
                  <a:pt x="945" y="234"/>
                </a:lnTo>
                <a:lnTo>
                  <a:pt x="972" y="220"/>
                </a:lnTo>
                <a:lnTo>
                  <a:pt x="999" y="205"/>
                </a:lnTo>
                <a:lnTo>
                  <a:pt x="1024" y="189"/>
                </a:lnTo>
                <a:lnTo>
                  <a:pt x="1049" y="174"/>
                </a:lnTo>
                <a:lnTo>
                  <a:pt x="1073" y="160"/>
                </a:lnTo>
                <a:lnTo>
                  <a:pt x="1096" y="145"/>
                </a:lnTo>
                <a:lnTo>
                  <a:pt x="1119" y="131"/>
                </a:lnTo>
                <a:lnTo>
                  <a:pt x="1140" y="115"/>
                </a:lnTo>
                <a:lnTo>
                  <a:pt x="1162" y="100"/>
                </a:lnTo>
                <a:lnTo>
                  <a:pt x="1182" y="86"/>
                </a:lnTo>
                <a:lnTo>
                  <a:pt x="1201" y="71"/>
                </a:lnTo>
                <a:lnTo>
                  <a:pt x="1218" y="56"/>
                </a:lnTo>
                <a:lnTo>
                  <a:pt x="1235" y="42"/>
                </a:lnTo>
                <a:lnTo>
                  <a:pt x="1252" y="28"/>
                </a:lnTo>
                <a:lnTo>
                  <a:pt x="1267" y="14"/>
                </a:lnTo>
                <a:lnTo>
                  <a:pt x="1280" y="0"/>
                </a:lnTo>
                <a:lnTo>
                  <a:pt x="1520" y="288"/>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9" name="Freeform 18"/>
          <p:cNvSpPr>
            <a:spLocks/>
          </p:cNvSpPr>
          <p:nvPr/>
        </p:nvSpPr>
        <p:spPr bwMode="auto">
          <a:xfrm>
            <a:off x="5202238" y="2706688"/>
            <a:ext cx="534987" cy="269875"/>
          </a:xfrm>
          <a:custGeom>
            <a:avLst/>
            <a:gdLst>
              <a:gd name="T0" fmla="*/ 0 w 1009"/>
              <a:gd name="T1" fmla="*/ 142250564 h 511"/>
              <a:gd name="T2" fmla="*/ 19116908 w 1009"/>
              <a:gd name="T3" fmla="*/ 138066677 h 511"/>
              <a:gd name="T4" fmla="*/ 38514299 w 1009"/>
              <a:gd name="T5" fmla="*/ 132766882 h 511"/>
              <a:gd name="T6" fmla="*/ 58474771 w 1009"/>
              <a:gd name="T7" fmla="*/ 126351675 h 511"/>
              <a:gd name="T8" fmla="*/ 78715743 w 1009"/>
              <a:gd name="T9" fmla="*/ 119099909 h 511"/>
              <a:gd name="T10" fmla="*/ 99238242 w 1009"/>
              <a:gd name="T11" fmla="*/ 111011054 h 511"/>
              <a:gd name="T12" fmla="*/ 119479197 w 1009"/>
              <a:gd name="T13" fmla="*/ 102643347 h 511"/>
              <a:gd name="T14" fmla="*/ 139720716 w 1009"/>
              <a:gd name="T15" fmla="*/ 92881374 h 511"/>
              <a:gd name="T16" fmla="*/ 159399643 w 1009"/>
              <a:gd name="T17" fmla="*/ 83397726 h 511"/>
              <a:gd name="T18" fmla="*/ 178516542 w 1009"/>
              <a:gd name="T19" fmla="*/ 73356899 h 511"/>
              <a:gd name="T20" fmla="*/ 197070884 w 1009"/>
              <a:gd name="T21" fmla="*/ 62757822 h 511"/>
              <a:gd name="T22" fmla="*/ 214500640 w 1009"/>
              <a:gd name="T23" fmla="*/ 52158761 h 511"/>
              <a:gd name="T24" fmla="*/ 230806339 w 1009"/>
              <a:gd name="T25" fmla="*/ 41280319 h 511"/>
              <a:gd name="T26" fmla="*/ 246267937 w 1009"/>
              <a:gd name="T27" fmla="*/ 30960631 h 511"/>
              <a:gd name="T28" fmla="*/ 260324465 w 1009"/>
              <a:gd name="T29" fmla="*/ 20361570 h 511"/>
              <a:gd name="T30" fmla="*/ 272975394 w 1009"/>
              <a:gd name="T31" fmla="*/ 10041359 h 511"/>
              <a:gd name="T32" fmla="*/ 283658231 w 1009"/>
              <a:gd name="T33" fmla="*/ 0 h 511"/>
              <a:gd name="T34" fmla="*/ 278597859 w 1009"/>
              <a:gd name="T35" fmla="*/ 5020415 h 511"/>
              <a:gd name="T36" fmla="*/ 266790437 w 1009"/>
              <a:gd name="T37" fmla="*/ 15340625 h 511"/>
              <a:gd name="T38" fmla="*/ 253577480 w 1009"/>
              <a:gd name="T39" fmla="*/ 25660837 h 511"/>
              <a:gd name="T40" fmla="*/ 238677910 w 1009"/>
              <a:gd name="T41" fmla="*/ 36259906 h 511"/>
              <a:gd name="T42" fmla="*/ 222934769 w 1009"/>
              <a:gd name="T43" fmla="*/ 46858967 h 511"/>
              <a:gd name="T44" fmla="*/ 205785497 w 1009"/>
              <a:gd name="T45" fmla="*/ 57736881 h 511"/>
              <a:gd name="T46" fmla="*/ 187793713 w 1009"/>
              <a:gd name="T47" fmla="*/ 68335941 h 511"/>
              <a:gd name="T48" fmla="*/ 168957828 w 1009"/>
              <a:gd name="T49" fmla="*/ 78377312 h 511"/>
              <a:gd name="T50" fmla="*/ 149559914 w 1009"/>
              <a:gd name="T51" fmla="*/ 88139286 h 511"/>
              <a:gd name="T52" fmla="*/ 129880954 w 1009"/>
              <a:gd name="T53" fmla="*/ 98180640 h 511"/>
              <a:gd name="T54" fmla="*/ 109639998 w 1009"/>
              <a:gd name="T55" fmla="*/ 106827201 h 511"/>
              <a:gd name="T56" fmla="*/ 89117499 w 1009"/>
              <a:gd name="T57" fmla="*/ 115473761 h 511"/>
              <a:gd name="T58" fmla="*/ 68876527 w 1009"/>
              <a:gd name="T59" fmla="*/ 123004909 h 511"/>
              <a:gd name="T60" fmla="*/ 48635042 w 1009"/>
              <a:gd name="T61" fmla="*/ 129698969 h 511"/>
              <a:gd name="T62" fmla="*/ 28675092 w 1009"/>
              <a:gd name="T63" fmla="*/ 135835323 h 511"/>
              <a:gd name="T64" fmla="*/ 9558189 w 1009"/>
              <a:gd name="T65" fmla="*/ 140576916 h 511"/>
              <a:gd name="T66" fmla="*/ 0 w 1009"/>
              <a:gd name="T67" fmla="*/ 142250564 h 511"/>
              <a:gd name="T68" fmla="*/ 0 w 1009"/>
              <a:gd name="T69" fmla="*/ 142250564 h 511"/>
              <a:gd name="T70" fmla="*/ 0 w 1009"/>
              <a:gd name="T71" fmla="*/ 142250564 h 511"/>
              <a:gd name="T72" fmla="*/ 0 w 1009"/>
              <a:gd name="T73" fmla="*/ 142250564 h 51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9"/>
              <a:gd name="T112" fmla="*/ 0 h 511"/>
              <a:gd name="T113" fmla="*/ 1009 w 1009"/>
              <a:gd name="T114" fmla="*/ 511 h 51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9" h="511">
                <a:moveTo>
                  <a:pt x="0" y="510"/>
                </a:moveTo>
                <a:lnTo>
                  <a:pt x="0" y="510"/>
                </a:lnTo>
                <a:lnTo>
                  <a:pt x="34" y="503"/>
                </a:lnTo>
                <a:lnTo>
                  <a:pt x="68" y="495"/>
                </a:lnTo>
                <a:lnTo>
                  <a:pt x="102" y="486"/>
                </a:lnTo>
                <a:lnTo>
                  <a:pt x="137" y="476"/>
                </a:lnTo>
                <a:lnTo>
                  <a:pt x="173" y="465"/>
                </a:lnTo>
                <a:lnTo>
                  <a:pt x="208" y="453"/>
                </a:lnTo>
                <a:lnTo>
                  <a:pt x="245" y="441"/>
                </a:lnTo>
                <a:lnTo>
                  <a:pt x="280" y="427"/>
                </a:lnTo>
                <a:lnTo>
                  <a:pt x="317" y="414"/>
                </a:lnTo>
                <a:lnTo>
                  <a:pt x="353" y="398"/>
                </a:lnTo>
                <a:lnTo>
                  <a:pt x="389" y="383"/>
                </a:lnTo>
                <a:lnTo>
                  <a:pt x="425" y="368"/>
                </a:lnTo>
                <a:lnTo>
                  <a:pt x="460" y="351"/>
                </a:lnTo>
                <a:lnTo>
                  <a:pt x="497" y="333"/>
                </a:lnTo>
                <a:lnTo>
                  <a:pt x="531" y="316"/>
                </a:lnTo>
                <a:lnTo>
                  <a:pt x="567" y="299"/>
                </a:lnTo>
                <a:lnTo>
                  <a:pt x="601" y="281"/>
                </a:lnTo>
                <a:lnTo>
                  <a:pt x="635" y="263"/>
                </a:lnTo>
                <a:lnTo>
                  <a:pt x="668" y="243"/>
                </a:lnTo>
                <a:lnTo>
                  <a:pt x="701" y="225"/>
                </a:lnTo>
                <a:lnTo>
                  <a:pt x="732" y="206"/>
                </a:lnTo>
                <a:lnTo>
                  <a:pt x="763" y="187"/>
                </a:lnTo>
                <a:lnTo>
                  <a:pt x="793" y="168"/>
                </a:lnTo>
                <a:lnTo>
                  <a:pt x="821" y="148"/>
                </a:lnTo>
                <a:lnTo>
                  <a:pt x="849" y="130"/>
                </a:lnTo>
                <a:lnTo>
                  <a:pt x="876" y="111"/>
                </a:lnTo>
                <a:lnTo>
                  <a:pt x="902" y="91"/>
                </a:lnTo>
                <a:lnTo>
                  <a:pt x="926" y="73"/>
                </a:lnTo>
                <a:lnTo>
                  <a:pt x="949" y="55"/>
                </a:lnTo>
                <a:lnTo>
                  <a:pt x="971" y="36"/>
                </a:lnTo>
                <a:lnTo>
                  <a:pt x="991" y="18"/>
                </a:lnTo>
                <a:lnTo>
                  <a:pt x="1009" y="0"/>
                </a:lnTo>
                <a:lnTo>
                  <a:pt x="1009" y="1"/>
                </a:lnTo>
                <a:lnTo>
                  <a:pt x="991" y="18"/>
                </a:lnTo>
                <a:lnTo>
                  <a:pt x="971" y="36"/>
                </a:lnTo>
                <a:lnTo>
                  <a:pt x="949" y="55"/>
                </a:lnTo>
                <a:lnTo>
                  <a:pt x="926" y="73"/>
                </a:lnTo>
                <a:lnTo>
                  <a:pt x="902" y="92"/>
                </a:lnTo>
                <a:lnTo>
                  <a:pt x="876" y="111"/>
                </a:lnTo>
                <a:lnTo>
                  <a:pt x="849" y="130"/>
                </a:lnTo>
                <a:lnTo>
                  <a:pt x="821" y="148"/>
                </a:lnTo>
                <a:lnTo>
                  <a:pt x="793" y="168"/>
                </a:lnTo>
                <a:lnTo>
                  <a:pt x="763" y="187"/>
                </a:lnTo>
                <a:lnTo>
                  <a:pt x="732" y="207"/>
                </a:lnTo>
                <a:lnTo>
                  <a:pt x="701" y="225"/>
                </a:lnTo>
                <a:lnTo>
                  <a:pt x="668" y="245"/>
                </a:lnTo>
                <a:lnTo>
                  <a:pt x="635" y="263"/>
                </a:lnTo>
                <a:lnTo>
                  <a:pt x="601" y="281"/>
                </a:lnTo>
                <a:lnTo>
                  <a:pt x="567" y="299"/>
                </a:lnTo>
                <a:lnTo>
                  <a:pt x="532" y="316"/>
                </a:lnTo>
                <a:lnTo>
                  <a:pt x="497" y="335"/>
                </a:lnTo>
                <a:lnTo>
                  <a:pt x="462" y="352"/>
                </a:lnTo>
                <a:lnTo>
                  <a:pt x="425" y="368"/>
                </a:lnTo>
                <a:lnTo>
                  <a:pt x="390" y="383"/>
                </a:lnTo>
                <a:lnTo>
                  <a:pt x="353" y="399"/>
                </a:lnTo>
                <a:lnTo>
                  <a:pt x="317" y="414"/>
                </a:lnTo>
                <a:lnTo>
                  <a:pt x="280" y="427"/>
                </a:lnTo>
                <a:lnTo>
                  <a:pt x="245" y="441"/>
                </a:lnTo>
                <a:lnTo>
                  <a:pt x="208" y="454"/>
                </a:lnTo>
                <a:lnTo>
                  <a:pt x="173" y="465"/>
                </a:lnTo>
                <a:lnTo>
                  <a:pt x="137" y="476"/>
                </a:lnTo>
                <a:lnTo>
                  <a:pt x="102" y="487"/>
                </a:lnTo>
                <a:lnTo>
                  <a:pt x="68" y="495"/>
                </a:lnTo>
                <a:lnTo>
                  <a:pt x="34" y="504"/>
                </a:lnTo>
                <a:lnTo>
                  <a:pt x="0" y="511"/>
                </a:lnTo>
                <a:lnTo>
                  <a:pt x="0" y="510"/>
                </a:lnTo>
                <a:lnTo>
                  <a:pt x="0" y="511"/>
                </a:lnTo>
                <a:lnTo>
                  <a:pt x="0" y="51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0" name="Freeform 19"/>
          <p:cNvSpPr>
            <a:spLocks/>
          </p:cNvSpPr>
          <p:nvPr/>
        </p:nvSpPr>
        <p:spPr bwMode="auto">
          <a:xfrm>
            <a:off x="5205413" y="2982913"/>
            <a:ext cx="34925" cy="90487"/>
          </a:xfrm>
          <a:custGeom>
            <a:avLst/>
            <a:gdLst>
              <a:gd name="T0" fmla="*/ 18481146 w 66"/>
              <a:gd name="T1" fmla="*/ 47880929 h 170"/>
              <a:gd name="T2" fmla="*/ 18481146 w 66"/>
              <a:gd name="T3" fmla="*/ 48164100 h 170"/>
              <a:gd name="T4" fmla="*/ 0 w 66"/>
              <a:gd name="T5" fmla="*/ 283171 h 170"/>
              <a:gd name="T6" fmla="*/ 0 w 66"/>
              <a:gd name="T7" fmla="*/ 0 h 170"/>
              <a:gd name="T8" fmla="*/ 18481146 w 66"/>
              <a:gd name="T9" fmla="*/ 47880929 h 170"/>
              <a:gd name="T10" fmla="*/ 18481146 w 66"/>
              <a:gd name="T11" fmla="*/ 48164100 h 170"/>
              <a:gd name="T12" fmla="*/ 18481146 w 66"/>
              <a:gd name="T13" fmla="*/ 47880929 h 170"/>
              <a:gd name="T14" fmla="*/ 18481146 w 66"/>
              <a:gd name="T15" fmla="*/ 47880929 h 170"/>
              <a:gd name="T16" fmla="*/ 18481146 w 66"/>
              <a:gd name="T17" fmla="*/ 48164100 h 170"/>
              <a:gd name="T18" fmla="*/ 18481146 w 66"/>
              <a:gd name="T19" fmla="*/ 48164100 h 170"/>
              <a:gd name="T20" fmla="*/ 18481146 w 66"/>
              <a:gd name="T21" fmla="*/ 48164100 h 170"/>
              <a:gd name="T22" fmla="*/ 18481146 w 66"/>
              <a:gd name="T23" fmla="*/ 47880929 h 1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
              <a:gd name="T37" fmla="*/ 0 h 170"/>
              <a:gd name="T38" fmla="*/ 66 w 66"/>
              <a:gd name="T39" fmla="*/ 170 h 17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 h="170">
                <a:moveTo>
                  <a:pt x="66" y="169"/>
                </a:moveTo>
                <a:lnTo>
                  <a:pt x="66" y="170"/>
                </a:lnTo>
                <a:lnTo>
                  <a:pt x="0" y="1"/>
                </a:lnTo>
                <a:lnTo>
                  <a:pt x="0" y="0"/>
                </a:lnTo>
                <a:lnTo>
                  <a:pt x="66" y="169"/>
                </a:lnTo>
                <a:lnTo>
                  <a:pt x="66" y="170"/>
                </a:lnTo>
                <a:lnTo>
                  <a:pt x="66" y="169"/>
                </a:lnTo>
                <a:lnTo>
                  <a:pt x="66" y="170"/>
                </a:lnTo>
                <a:lnTo>
                  <a:pt x="66" y="169"/>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1" name="Freeform 20"/>
          <p:cNvSpPr>
            <a:spLocks/>
          </p:cNvSpPr>
          <p:nvPr/>
        </p:nvSpPr>
        <p:spPr bwMode="auto">
          <a:xfrm>
            <a:off x="4933950" y="2927350"/>
            <a:ext cx="306388" cy="149225"/>
          </a:xfrm>
          <a:custGeom>
            <a:avLst/>
            <a:gdLst>
              <a:gd name="T0" fmla="*/ 0 w 578"/>
              <a:gd name="T1" fmla="*/ 279929 h 282"/>
              <a:gd name="T2" fmla="*/ 0 w 578"/>
              <a:gd name="T3" fmla="*/ 0 h 282"/>
              <a:gd name="T4" fmla="*/ 162411082 w 578"/>
              <a:gd name="T5" fmla="*/ 78684966 h 282"/>
              <a:gd name="T6" fmla="*/ 162411082 w 578"/>
              <a:gd name="T7" fmla="*/ 78964895 h 282"/>
              <a:gd name="T8" fmla="*/ 0 w 578"/>
              <a:gd name="T9" fmla="*/ 279929 h 282"/>
              <a:gd name="T10" fmla="*/ 0 w 578"/>
              <a:gd name="T11" fmla="*/ 0 h 282"/>
              <a:gd name="T12" fmla="*/ 0 w 578"/>
              <a:gd name="T13" fmla="*/ 279929 h 282"/>
              <a:gd name="T14" fmla="*/ 0 w 578"/>
              <a:gd name="T15" fmla="*/ 279929 h 282"/>
              <a:gd name="T16" fmla="*/ 0 w 578"/>
              <a:gd name="T17" fmla="*/ 279929 h 282"/>
              <a:gd name="T18" fmla="*/ 0 w 578"/>
              <a:gd name="T19" fmla="*/ 0 h 282"/>
              <a:gd name="T20" fmla="*/ 0 w 578"/>
              <a:gd name="T21" fmla="*/ 0 h 282"/>
              <a:gd name="T22" fmla="*/ 0 w 578"/>
              <a:gd name="T23" fmla="*/ 279929 h 2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78"/>
              <a:gd name="T37" fmla="*/ 0 h 282"/>
              <a:gd name="T38" fmla="*/ 578 w 578"/>
              <a:gd name="T39" fmla="*/ 282 h 28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78" h="282">
                <a:moveTo>
                  <a:pt x="0" y="1"/>
                </a:moveTo>
                <a:lnTo>
                  <a:pt x="0" y="0"/>
                </a:lnTo>
                <a:lnTo>
                  <a:pt x="578" y="281"/>
                </a:lnTo>
                <a:lnTo>
                  <a:pt x="578" y="282"/>
                </a:lnTo>
                <a:lnTo>
                  <a:pt x="0" y="1"/>
                </a:lnTo>
                <a:lnTo>
                  <a:pt x="0" y="0"/>
                </a:lnTo>
                <a:lnTo>
                  <a:pt x="0" y="1"/>
                </a:lnTo>
                <a:lnTo>
                  <a:pt x="0" y="0"/>
                </a:lnTo>
                <a:lnTo>
                  <a:pt x="0" y="1"/>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2" name="Freeform 21"/>
          <p:cNvSpPr>
            <a:spLocks/>
          </p:cNvSpPr>
          <p:nvPr/>
        </p:nvSpPr>
        <p:spPr bwMode="auto">
          <a:xfrm>
            <a:off x="4929188" y="2692400"/>
            <a:ext cx="236537" cy="233363"/>
          </a:xfrm>
          <a:custGeom>
            <a:avLst/>
            <a:gdLst>
              <a:gd name="T0" fmla="*/ 125166788 w 446"/>
              <a:gd name="T1" fmla="*/ 562723 h 440"/>
              <a:gd name="T2" fmla="*/ 125447874 w 446"/>
              <a:gd name="T3" fmla="*/ 562723 h 440"/>
              <a:gd name="T4" fmla="*/ 0 w 446"/>
              <a:gd name="T5" fmla="*/ 123768839 h 440"/>
              <a:gd name="T6" fmla="*/ 0 w 446"/>
              <a:gd name="T7" fmla="*/ 123768839 h 440"/>
              <a:gd name="T8" fmla="*/ 125447874 w 446"/>
              <a:gd name="T9" fmla="*/ 562723 h 440"/>
              <a:gd name="T10" fmla="*/ 125447874 w 446"/>
              <a:gd name="T11" fmla="*/ 562723 h 440"/>
              <a:gd name="T12" fmla="*/ 125447874 w 446"/>
              <a:gd name="T13" fmla="*/ 562723 h 440"/>
              <a:gd name="T14" fmla="*/ 125447874 w 446"/>
              <a:gd name="T15" fmla="*/ 0 h 440"/>
              <a:gd name="T16" fmla="*/ 125447874 w 446"/>
              <a:gd name="T17" fmla="*/ 562723 h 440"/>
              <a:gd name="T18" fmla="*/ 125447874 w 446"/>
              <a:gd name="T19" fmla="*/ 562723 h 440"/>
              <a:gd name="T20" fmla="*/ 125447874 w 446"/>
              <a:gd name="T21" fmla="*/ 562723 h 440"/>
              <a:gd name="T22" fmla="*/ 125166788 w 446"/>
              <a:gd name="T23" fmla="*/ 562723 h 4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46"/>
              <a:gd name="T37" fmla="*/ 0 h 440"/>
              <a:gd name="T38" fmla="*/ 446 w 446"/>
              <a:gd name="T39" fmla="*/ 440 h 4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46" h="440">
                <a:moveTo>
                  <a:pt x="445" y="2"/>
                </a:moveTo>
                <a:lnTo>
                  <a:pt x="446" y="2"/>
                </a:lnTo>
                <a:lnTo>
                  <a:pt x="0" y="440"/>
                </a:lnTo>
                <a:lnTo>
                  <a:pt x="446" y="2"/>
                </a:lnTo>
                <a:lnTo>
                  <a:pt x="446" y="0"/>
                </a:lnTo>
                <a:lnTo>
                  <a:pt x="446" y="2"/>
                </a:lnTo>
                <a:lnTo>
                  <a:pt x="445" y="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3" name="Freeform 22"/>
          <p:cNvSpPr>
            <a:spLocks/>
          </p:cNvSpPr>
          <p:nvPr/>
        </p:nvSpPr>
        <p:spPr bwMode="auto">
          <a:xfrm>
            <a:off x="5165725" y="2690813"/>
            <a:ext cx="4763" cy="96837"/>
          </a:xfrm>
          <a:custGeom>
            <a:avLst/>
            <a:gdLst>
              <a:gd name="T0" fmla="*/ 2268617 w 10"/>
              <a:gd name="T1" fmla="*/ 51242647 h 183"/>
              <a:gd name="T2" fmla="*/ 2268617 w 10"/>
              <a:gd name="T3" fmla="*/ 50962720 h 183"/>
              <a:gd name="T4" fmla="*/ 0 w 10"/>
              <a:gd name="T5" fmla="*/ 559856 h 183"/>
              <a:gd name="T6" fmla="*/ 0 w 10"/>
              <a:gd name="T7" fmla="*/ 0 h 183"/>
              <a:gd name="T8" fmla="*/ 2268617 w 10"/>
              <a:gd name="T9" fmla="*/ 50962720 h 183"/>
              <a:gd name="T10" fmla="*/ 2268617 w 10"/>
              <a:gd name="T11" fmla="*/ 50962720 h 183"/>
              <a:gd name="T12" fmla="*/ 2268617 w 10"/>
              <a:gd name="T13" fmla="*/ 50962720 h 183"/>
              <a:gd name="T14" fmla="*/ 2268617 w 10"/>
              <a:gd name="T15" fmla="*/ 51242647 h 183"/>
              <a:gd name="T16" fmla="*/ 2268617 w 10"/>
              <a:gd name="T17" fmla="*/ 51242647 h 183"/>
              <a:gd name="T18" fmla="*/ 2268617 w 10"/>
              <a:gd name="T19" fmla="*/ 51242647 h 183"/>
              <a:gd name="T20" fmla="*/ 2268617 w 10"/>
              <a:gd name="T21" fmla="*/ 50962720 h 183"/>
              <a:gd name="T22" fmla="*/ 2268617 w 10"/>
              <a:gd name="T23" fmla="*/ 51242647 h 1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83"/>
              <a:gd name="T38" fmla="*/ 10 w 10"/>
              <a:gd name="T39" fmla="*/ 183 h 1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83">
                <a:moveTo>
                  <a:pt x="10" y="183"/>
                </a:moveTo>
                <a:lnTo>
                  <a:pt x="10" y="182"/>
                </a:lnTo>
                <a:lnTo>
                  <a:pt x="0" y="2"/>
                </a:lnTo>
                <a:lnTo>
                  <a:pt x="0" y="0"/>
                </a:lnTo>
                <a:lnTo>
                  <a:pt x="10" y="182"/>
                </a:lnTo>
                <a:lnTo>
                  <a:pt x="10" y="183"/>
                </a:lnTo>
                <a:lnTo>
                  <a:pt x="10" y="182"/>
                </a:lnTo>
                <a:lnTo>
                  <a:pt x="10" y="18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4" name="Freeform 23"/>
          <p:cNvSpPr>
            <a:spLocks/>
          </p:cNvSpPr>
          <p:nvPr/>
        </p:nvSpPr>
        <p:spPr bwMode="auto">
          <a:xfrm>
            <a:off x="5168900" y="2555875"/>
            <a:ext cx="436563" cy="227013"/>
          </a:xfrm>
          <a:custGeom>
            <a:avLst/>
            <a:gdLst>
              <a:gd name="T0" fmla="*/ 231014850 w 825"/>
              <a:gd name="T1" fmla="*/ 0 h 429"/>
              <a:gd name="T2" fmla="*/ 223174181 w 825"/>
              <a:gd name="T3" fmla="*/ 7840680 h 429"/>
              <a:gd name="T4" fmla="*/ 213373477 w 825"/>
              <a:gd name="T5" fmla="*/ 15961289 h 429"/>
              <a:gd name="T6" fmla="*/ 203292843 w 825"/>
              <a:gd name="T7" fmla="*/ 24081371 h 429"/>
              <a:gd name="T8" fmla="*/ 191532104 w 825"/>
              <a:gd name="T9" fmla="*/ 32481908 h 429"/>
              <a:gd name="T10" fmla="*/ 179491435 w 825"/>
              <a:gd name="T11" fmla="*/ 40602524 h 429"/>
              <a:gd name="T12" fmla="*/ 166050591 w 825"/>
              <a:gd name="T13" fmla="*/ 49003061 h 429"/>
              <a:gd name="T14" fmla="*/ 152049887 w 825"/>
              <a:gd name="T15" fmla="*/ 57403597 h 429"/>
              <a:gd name="T16" fmla="*/ 136928904 w 825"/>
              <a:gd name="T17" fmla="*/ 65524205 h 429"/>
              <a:gd name="T18" fmla="*/ 121528024 w 825"/>
              <a:gd name="T19" fmla="*/ 73644828 h 429"/>
              <a:gd name="T20" fmla="*/ 105286827 w 825"/>
              <a:gd name="T21" fmla="*/ 81205576 h 429"/>
              <a:gd name="T22" fmla="*/ 88485771 w 825"/>
              <a:gd name="T23" fmla="*/ 88765795 h 429"/>
              <a:gd name="T24" fmla="*/ 71404785 w 825"/>
              <a:gd name="T25" fmla="*/ 95766154 h 429"/>
              <a:gd name="T26" fmla="*/ 54043325 w 825"/>
              <a:gd name="T27" fmla="*/ 102767043 h 429"/>
              <a:gd name="T28" fmla="*/ 36402481 w 825"/>
              <a:gd name="T29" fmla="*/ 108647154 h 429"/>
              <a:gd name="T30" fmla="*/ 18201240 w 825"/>
              <a:gd name="T31" fmla="*/ 114527794 h 429"/>
              <a:gd name="T32" fmla="*/ 0 w 825"/>
              <a:gd name="T33" fmla="*/ 120127976 h 429"/>
              <a:gd name="T34" fmla="*/ 8960391 w 825"/>
              <a:gd name="T35" fmla="*/ 117327621 h 429"/>
              <a:gd name="T36" fmla="*/ 27441557 w 825"/>
              <a:gd name="T37" fmla="*/ 111727439 h 429"/>
              <a:gd name="T38" fmla="*/ 45082938 w 825"/>
              <a:gd name="T39" fmla="*/ 105566869 h 429"/>
              <a:gd name="T40" fmla="*/ 62723782 w 825"/>
              <a:gd name="T41" fmla="*/ 99126369 h 429"/>
              <a:gd name="T42" fmla="*/ 80085243 w 825"/>
              <a:gd name="T43" fmla="*/ 92405939 h 429"/>
              <a:gd name="T44" fmla="*/ 97166228 w 825"/>
              <a:gd name="T45" fmla="*/ 84845721 h 429"/>
              <a:gd name="T46" fmla="*/ 113407425 w 825"/>
              <a:gd name="T47" fmla="*/ 77284973 h 429"/>
              <a:gd name="T48" fmla="*/ 129088234 w 825"/>
              <a:gd name="T49" fmla="*/ 69444825 h 429"/>
              <a:gd name="T50" fmla="*/ 144489147 w 825"/>
              <a:gd name="T51" fmla="*/ 61324201 h 429"/>
              <a:gd name="T52" fmla="*/ 159330168 w 825"/>
              <a:gd name="T53" fmla="*/ 53203594 h 429"/>
              <a:gd name="T54" fmla="*/ 172771013 w 825"/>
              <a:gd name="T55" fmla="*/ 44523127 h 429"/>
              <a:gd name="T56" fmla="*/ 185931928 w 825"/>
              <a:gd name="T57" fmla="*/ 36402520 h 429"/>
              <a:gd name="T58" fmla="*/ 197412738 w 825"/>
              <a:gd name="T59" fmla="*/ 28001974 h 429"/>
              <a:gd name="T60" fmla="*/ 208613618 w 825"/>
              <a:gd name="T61" fmla="*/ 19881367 h 429"/>
              <a:gd name="T62" fmla="*/ 218413793 w 825"/>
              <a:gd name="T63" fmla="*/ 11760756 h 429"/>
              <a:gd name="T64" fmla="*/ 227094780 w 825"/>
              <a:gd name="T65" fmla="*/ 3640146 h 429"/>
              <a:gd name="T66" fmla="*/ 231014850 w 825"/>
              <a:gd name="T67" fmla="*/ 0 h 429"/>
              <a:gd name="T68" fmla="*/ 231014850 w 825"/>
              <a:gd name="T69" fmla="*/ 0 h 429"/>
              <a:gd name="T70" fmla="*/ 231014850 w 825"/>
              <a:gd name="T71" fmla="*/ 0 h 429"/>
              <a:gd name="T72" fmla="*/ 231014850 w 825"/>
              <a:gd name="T73" fmla="*/ 0 h 42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25"/>
              <a:gd name="T112" fmla="*/ 0 h 429"/>
              <a:gd name="T113" fmla="*/ 825 w 825"/>
              <a:gd name="T114" fmla="*/ 429 h 42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25" h="429">
                <a:moveTo>
                  <a:pt x="825" y="0"/>
                </a:moveTo>
                <a:lnTo>
                  <a:pt x="825" y="0"/>
                </a:lnTo>
                <a:lnTo>
                  <a:pt x="811" y="13"/>
                </a:lnTo>
                <a:lnTo>
                  <a:pt x="797" y="28"/>
                </a:lnTo>
                <a:lnTo>
                  <a:pt x="781" y="42"/>
                </a:lnTo>
                <a:lnTo>
                  <a:pt x="762" y="57"/>
                </a:lnTo>
                <a:lnTo>
                  <a:pt x="745" y="71"/>
                </a:lnTo>
                <a:lnTo>
                  <a:pt x="726" y="86"/>
                </a:lnTo>
                <a:lnTo>
                  <a:pt x="706" y="101"/>
                </a:lnTo>
                <a:lnTo>
                  <a:pt x="684" y="116"/>
                </a:lnTo>
                <a:lnTo>
                  <a:pt x="664" y="130"/>
                </a:lnTo>
                <a:lnTo>
                  <a:pt x="641" y="145"/>
                </a:lnTo>
                <a:lnTo>
                  <a:pt x="617" y="161"/>
                </a:lnTo>
                <a:lnTo>
                  <a:pt x="593" y="175"/>
                </a:lnTo>
                <a:lnTo>
                  <a:pt x="569" y="190"/>
                </a:lnTo>
                <a:lnTo>
                  <a:pt x="543" y="205"/>
                </a:lnTo>
                <a:lnTo>
                  <a:pt x="516" y="219"/>
                </a:lnTo>
                <a:lnTo>
                  <a:pt x="489" y="234"/>
                </a:lnTo>
                <a:lnTo>
                  <a:pt x="463" y="248"/>
                </a:lnTo>
                <a:lnTo>
                  <a:pt x="434" y="263"/>
                </a:lnTo>
                <a:lnTo>
                  <a:pt x="405" y="276"/>
                </a:lnTo>
                <a:lnTo>
                  <a:pt x="376" y="290"/>
                </a:lnTo>
                <a:lnTo>
                  <a:pt x="347" y="303"/>
                </a:lnTo>
                <a:lnTo>
                  <a:pt x="316" y="317"/>
                </a:lnTo>
                <a:lnTo>
                  <a:pt x="286" y="330"/>
                </a:lnTo>
                <a:lnTo>
                  <a:pt x="255" y="342"/>
                </a:lnTo>
                <a:lnTo>
                  <a:pt x="225" y="354"/>
                </a:lnTo>
                <a:lnTo>
                  <a:pt x="193" y="367"/>
                </a:lnTo>
                <a:lnTo>
                  <a:pt x="161" y="379"/>
                </a:lnTo>
                <a:lnTo>
                  <a:pt x="130" y="388"/>
                </a:lnTo>
                <a:lnTo>
                  <a:pt x="98" y="399"/>
                </a:lnTo>
                <a:lnTo>
                  <a:pt x="65" y="409"/>
                </a:lnTo>
                <a:lnTo>
                  <a:pt x="32" y="419"/>
                </a:lnTo>
                <a:lnTo>
                  <a:pt x="0" y="429"/>
                </a:lnTo>
                <a:lnTo>
                  <a:pt x="0" y="427"/>
                </a:lnTo>
                <a:lnTo>
                  <a:pt x="32" y="419"/>
                </a:lnTo>
                <a:lnTo>
                  <a:pt x="65" y="409"/>
                </a:lnTo>
                <a:lnTo>
                  <a:pt x="98" y="399"/>
                </a:lnTo>
                <a:lnTo>
                  <a:pt x="130" y="388"/>
                </a:lnTo>
                <a:lnTo>
                  <a:pt x="161" y="377"/>
                </a:lnTo>
                <a:lnTo>
                  <a:pt x="193" y="367"/>
                </a:lnTo>
                <a:lnTo>
                  <a:pt x="224" y="354"/>
                </a:lnTo>
                <a:lnTo>
                  <a:pt x="255" y="342"/>
                </a:lnTo>
                <a:lnTo>
                  <a:pt x="286" y="330"/>
                </a:lnTo>
                <a:lnTo>
                  <a:pt x="316" y="317"/>
                </a:lnTo>
                <a:lnTo>
                  <a:pt x="347" y="303"/>
                </a:lnTo>
                <a:lnTo>
                  <a:pt x="376" y="290"/>
                </a:lnTo>
                <a:lnTo>
                  <a:pt x="405" y="276"/>
                </a:lnTo>
                <a:lnTo>
                  <a:pt x="433" y="262"/>
                </a:lnTo>
                <a:lnTo>
                  <a:pt x="461" y="248"/>
                </a:lnTo>
                <a:lnTo>
                  <a:pt x="489" y="234"/>
                </a:lnTo>
                <a:lnTo>
                  <a:pt x="516" y="219"/>
                </a:lnTo>
                <a:lnTo>
                  <a:pt x="543" y="205"/>
                </a:lnTo>
                <a:lnTo>
                  <a:pt x="569" y="190"/>
                </a:lnTo>
                <a:lnTo>
                  <a:pt x="593" y="174"/>
                </a:lnTo>
                <a:lnTo>
                  <a:pt x="617" y="159"/>
                </a:lnTo>
                <a:lnTo>
                  <a:pt x="641" y="145"/>
                </a:lnTo>
                <a:lnTo>
                  <a:pt x="664" y="130"/>
                </a:lnTo>
                <a:lnTo>
                  <a:pt x="684" y="116"/>
                </a:lnTo>
                <a:lnTo>
                  <a:pt x="705" y="100"/>
                </a:lnTo>
                <a:lnTo>
                  <a:pt x="726" y="85"/>
                </a:lnTo>
                <a:lnTo>
                  <a:pt x="745" y="71"/>
                </a:lnTo>
                <a:lnTo>
                  <a:pt x="762" y="56"/>
                </a:lnTo>
                <a:lnTo>
                  <a:pt x="780" y="42"/>
                </a:lnTo>
                <a:lnTo>
                  <a:pt x="797" y="28"/>
                </a:lnTo>
                <a:lnTo>
                  <a:pt x="811" y="13"/>
                </a:lnTo>
                <a:lnTo>
                  <a:pt x="825"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5" name="Freeform 24"/>
          <p:cNvSpPr>
            <a:spLocks/>
          </p:cNvSpPr>
          <p:nvPr/>
        </p:nvSpPr>
        <p:spPr bwMode="auto">
          <a:xfrm>
            <a:off x="5608638" y="2549525"/>
            <a:ext cx="125412" cy="150813"/>
          </a:xfrm>
          <a:custGeom>
            <a:avLst/>
            <a:gdLst>
              <a:gd name="T0" fmla="*/ 65807048 w 238"/>
              <a:gd name="T1" fmla="*/ 79805476 h 285"/>
              <a:gd name="T2" fmla="*/ 65807048 w 238"/>
              <a:gd name="T3" fmla="*/ 79805476 h 285"/>
              <a:gd name="T4" fmla="*/ 0 w 238"/>
              <a:gd name="T5" fmla="*/ 0 h 285"/>
              <a:gd name="T6" fmla="*/ 277698 w 238"/>
              <a:gd name="T7" fmla="*/ 0 h 285"/>
              <a:gd name="T8" fmla="*/ 66084746 w 238"/>
              <a:gd name="T9" fmla="*/ 79805476 h 285"/>
              <a:gd name="T10" fmla="*/ 65807048 w 238"/>
              <a:gd name="T11" fmla="*/ 79805476 h 285"/>
              <a:gd name="T12" fmla="*/ 66084746 w 238"/>
              <a:gd name="T13" fmla="*/ 79805476 h 285"/>
              <a:gd name="T14" fmla="*/ 66084746 w 238"/>
              <a:gd name="T15" fmla="*/ 79805476 h 285"/>
              <a:gd name="T16" fmla="*/ 66084746 w 238"/>
              <a:gd name="T17" fmla="*/ 79805476 h 285"/>
              <a:gd name="T18" fmla="*/ 65807048 w 238"/>
              <a:gd name="T19" fmla="*/ 79805476 h 285"/>
              <a:gd name="T20" fmla="*/ 65807048 w 238"/>
              <a:gd name="T21" fmla="*/ 79805476 h 285"/>
              <a:gd name="T22" fmla="*/ 65807048 w 238"/>
              <a:gd name="T23" fmla="*/ 79805476 h 2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8"/>
              <a:gd name="T37" fmla="*/ 0 h 285"/>
              <a:gd name="T38" fmla="*/ 238 w 238"/>
              <a:gd name="T39" fmla="*/ 285 h 28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8" h="285">
                <a:moveTo>
                  <a:pt x="237" y="285"/>
                </a:moveTo>
                <a:lnTo>
                  <a:pt x="237" y="285"/>
                </a:lnTo>
                <a:lnTo>
                  <a:pt x="0" y="0"/>
                </a:lnTo>
                <a:lnTo>
                  <a:pt x="1" y="0"/>
                </a:lnTo>
                <a:lnTo>
                  <a:pt x="238" y="285"/>
                </a:lnTo>
                <a:lnTo>
                  <a:pt x="237" y="285"/>
                </a:lnTo>
                <a:lnTo>
                  <a:pt x="238" y="285"/>
                </a:lnTo>
                <a:lnTo>
                  <a:pt x="237" y="28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6" name="Freeform 25"/>
          <p:cNvSpPr>
            <a:spLocks/>
          </p:cNvSpPr>
          <p:nvPr/>
        </p:nvSpPr>
        <p:spPr bwMode="auto">
          <a:xfrm>
            <a:off x="3652838" y="4284663"/>
            <a:ext cx="542925" cy="715962"/>
          </a:xfrm>
          <a:custGeom>
            <a:avLst/>
            <a:gdLst>
              <a:gd name="T0" fmla="*/ 218142880 w 1024"/>
              <a:gd name="T1" fmla="*/ 374942893 h 1353"/>
              <a:gd name="T2" fmla="*/ 206898399 w 1024"/>
              <a:gd name="T3" fmla="*/ 365702066 h 1353"/>
              <a:gd name="T4" fmla="*/ 194529365 w 1024"/>
              <a:gd name="T5" fmla="*/ 355061594 h 1353"/>
              <a:gd name="T6" fmla="*/ 182160861 w 1024"/>
              <a:gd name="T7" fmla="*/ 343020948 h 1353"/>
              <a:gd name="T8" fmla="*/ 169510820 w 1024"/>
              <a:gd name="T9" fmla="*/ 330139987 h 1353"/>
              <a:gd name="T10" fmla="*/ 156298238 w 1024"/>
              <a:gd name="T11" fmla="*/ 316139310 h 1353"/>
              <a:gd name="T12" fmla="*/ 143367191 w 1024"/>
              <a:gd name="T13" fmla="*/ 301298317 h 1353"/>
              <a:gd name="T14" fmla="*/ 130436112 w 1024"/>
              <a:gd name="T15" fmla="*/ 285617538 h 1353"/>
              <a:gd name="T16" fmla="*/ 117786071 w 1024"/>
              <a:gd name="T17" fmla="*/ 269096377 h 1353"/>
              <a:gd name="T18" fmla="*/ 105417037 w 1024"/>
              <a:gd name="T19" fmla="*/ 252015424 h 1353"/>
              <a:gd name="T20" fmla="*/ 93329008 w 1024"/>
              <a:gd name="T21" fmla="*/ 234654013 h 1353"/>
              <a:gd name="T22" fmla="*/ 82084528 w 1024"/>
              <a:gd name="T23" fmla="*/ 217293132 h 1353"/>
              <a:gd name="T24" fmla="*/ 71402590 w 1024"/>
              <a:gd name="T25" fmla="*/ 199652321 h 1353"/>
              <a:gd name="T26" fmla="*/ 61563653 w 1024"/>
              <a:gd name="T27" fmla="*/ 182290911 h 1353"/>
              <a:gd name="T28" fmla="*/ 52567750 w 1024"/>
              <a:gd name="T29" fmla="*/ 164650100 h 1353"/>
              <a:gd name="T30" fmla="*/ 44696932 w 1024"/>
              <a:gd name="T31" fmla="*/ 147289218 h 1353"/>
              <a:gd name="T32" fmla="*/ 0 w 1024"/>
              <a:gd name="T33" fmla="*/ 164370171 h 1353"/>
              <a:gd name="T34" fmla="*/ 183003878 w 1024"/>
              <a:gd name="T35" fmla="*/ 95765869 h 1353"/>
              <a:gd name="T36" fmla="*/ 139994059 w 1024"/>
              <a:gd name="T37" fmla="*/ 115086782 h 1353"/>
              <a:gd name="T38" fmla="*/ 148145883 w 1024"/>
              <a:gd name="T39" fmla="*/ 131048019 h 1353"/>
              <a:gd name="T40" fmla="*/ 156860780 w 1024"/>
              <a:gd name="T41" fmla="*/ 146728832 h 1353"/>
              <a:gd name="T42" fmla="*/ 165856152 w 1024"/>
              <a:gd name="T43" fmla="*/ 162129682 h 1353"/>
              <a:gd name="T44" fmla="*/ 175695072 w 1024"/>
              <a:gd name="T45" fmla="*/ 176970675 h 1353"/>
              <a:gd name="T46" fmla="*/ 185252987 w 1024"/>
              <a:gd name="T47" fmla="*/ 191811667 h 1353"/>
              <a:gd name="T48" fmla="*/ 195091907 w 1024"/>
              <a:gd name="T49" fmla="*/ 205812344 h 1353"/>
              <a:gd name="T50" fmla="*/ 205492839 w 1024"/>
              <a:gd name="T51" fmla="*/ 219253163 h 1353"/>
              <a:gd name="T52" fmla="*/ 215612765 w 1024"/>
              <a:gd name="T53" fmla="*/ 231854196 h 1353"/>
              <a:gd name="T54" fmla="*/ 226014228 w 1024"/>
              <a:gd name="T55" fmla="*/ 244174770 h 1353"/>
              <a:gd name="T56" fmla="*/ 235853148 w 1024"/>
              <a:gd name="T57" fmla="*/ 255375629 h 1353"/>
              <a:gd name="T58" fmla="*/ 246254081 w 1024"/>
              <a:gd name="T59" fmla="*/ 266296030 h 1353"/>
              <a:gd name="T60" fmla="*/ 255811995 w 1024"/>
              <a:gd name="T61" fmla="*/ 276096715 h 1353"/>
              <a:gd name="T62" fmla="*/ 265369909 w 1024"/>
              <a:gd name="T63" fmla="*/ 284777222 h 1353"/>
              <a:gd name="T64" fmla="*/ 274646287 w 1024"/>
              <a:gd name="T65" fmla="*/ 292617877 h 1353"/>
              <a:gd name="T66" fmla="*/ 283642256 w 1024"/>
              <a:gd name="T67" fmla="*/ 299618215 h 1353"/>
              <a:gd name="T68" fmla="*/ 223765120 w 1024"/>
              <a:gd name="T69" fmla="*/ 378862956 h 135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24"/>
              <a:gd name="T106" fmla="*/ 0 h 1353"/>
              <a:gd name="T107" fmla="*/ 1024 w 1024"/>
              <a:gd name="T108" fmla="*/ 1353 h 135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24" h="1353">
                <a:moveTo>
                  <a:pt x="796" y="1353"/>
                </a:moveTo>
                <a:lnTo>
                  <a:pt x="776" y="1339"/>
                </a:lnTo>
                <a:lnTo>
                  <a:pt x="756" y="1323"/>
                </a:lnTo>
                <a:lnTo>
                  <a:pt x="736" y="1306"/>
                </a:lnTo>
                <a:lnTo>
                  <a:pt x="714" y="1288"/>
                </a:lnTo>
                <a:lnTo>
                  <a:pt x="692" y="1268"/>
                </a:lnTo>
                <a:lnTo>
                  <a:pt x="670" y="1247"/>
                </a:lnTo>
                <a:lnTo>
                  <a:pt x="648" y="1225"/>
                </a:lnTo>
                <a:lnTo>
                  <a:pt x="625" y="1204"/>
                </a:lnTo>
                <a:lnTo>
                  <a:pt x="603" y="1179"/>
                </a:lnTo>
                <a:lnTo>
                  <a:pt x="579" y="1155"/>
                </a:lnTo>
                <a:lnTo>
                  <a:pt x="556" y="1129"/>
                </a:lnTo>
                <a:lnTo>
                  <a:pt x="533" y="1102"/>
                </a:lnTo>
                <a:lnTo>
                  <a:pt x="510" y="1076"/>
                </a:lnTo>
                <a:lnTo>
                  <a:pt x="487" y="1048"/>
                </a:lnTo>
                <a:lnTo>
                  <a:pt x="464" y="1020"/>
                </a:lnTo>
                <a:lnTo>
                  <a:pt x="440" y="990"/>
                </a:lnTo>
                <a:lnTo>
                  <a:pt x="419" y="961"/>
                </a:lnTo>
                <a:lnTo>
                  <a:pt x="397" y="931"/>
                </a:lnTo>
                <a:lnTo>
                  <a:pt x="375" y="900"/>
                </a:lnTo>
                <a:lnTo>
                  <a:pt x="353" y="870"/>
                </a:lnTo>
                <a:lnTo>
                  <a:pt x="332" y="838"/>
                </a:lnTo>
                <a:lnTo>
                  <a:pt x="311" y="808"/>
                </a:lnTo>
                <a:lnTo>
                  <a:pt x="292" y="776"/>
                </a:lnTo>
                <a:lnTo>
                  <a:pt x="272" y="744"/>
                </a:lnTo>
                <a:lnTo>
                  <a:pt x="254" y="713"/>
                </a:lnTo>
                <a:lnTo>
                  <a:pt x="236" y="682"/>
                </a:lnTo>
                <a:lnTo>
                  <a:pt x="219" y="651"/>
                </a:lnTo>
                <a:lnTo>
                  <a:pt x="203" y="619"/>
                </a:lnTo>
                <a:lnTo>
                  <a:pt x="187" y="588"/>
                </a:lnTo>
                <a:lnTo>
                  <a:pt x="172" y="557"/>
                </a:lnTo>
                <a:lnTo>
                  <a:pt x="159" y="526"/>
                </a:lnTo>
                <a:lnTo>
                  <a:pt x="147" y="497"/>
                </a:lnTo>
                <a:lnTo>
                  <a:pt x="0" y="587"/>
                </a:lnTo>
                <a:lnTo>
                  <a:pt x="165" y="0"/>
                </a:lnTo>
                <a:lnTo>
                  <a:pt x="651" y="342"/>
                </a:lnTo>
                <a:lnTo>
                  <a:pt x="483" y="383"/>
                </a:lnTo>
                <a:lnTo>
                  <a:pt x="498" y="411"/>
                </a:lnTo>
                <a:lnTo>
                  <a:pt x="512" y="440"/>
                </a:lnTo>
                <a:lnTo>
                  <a:pt x="527" y="468"/>
                </a:lnTo>
                <a:lnTo>
                  <a:pt x="543" y="496"/>
                </a:lnTo>
                <a:lnTo>
                  <a:pt x="558" y="524"/>
                </a:lnTo>
                <a:lnTo>
                  <a:pt x="575" y="552"/>
                </a:lnTo>
                <a:lnTo>
                  <a:pt x="590" y="579"/>
                </a:lnTo>
                <a:lnTo>
                  <a:pt x="608" y="605"/>
                </a:lnTo>
                <a:lnTo>
                  <a:pt x="625" y="632"/>
                </a:lnTo>
                <a:lnTo>
                  <a:pt x="642" y="659"/>
                </a:lnTo>
                <a:lnTo>
                  <a:pt x="659" y="685"/>
                </a:lnTo>
                <a:lnTo>
                  <a:pt x="677" y="710"/>
                </a:lnTo>
                <a:lnTo>
                  <a:pt x="694" y="735"/>
                </a:lnTo>
                <a:lnTo>
                  <a:pt x="712" y="759"/>
                </a:lnTo>
                <a:lnTo>
                  <a:pt x="731" y="783"/>
                </a:lnTo>
                <a:lnTo>
                  <a:pt x="749" y="806"/>
                </a:lnTo>
                <a:lnTo>
                  <a:pt x="767" y="828"/>
                </a:lnTo>
                <a:lnTo>
                  <a:pt x="786" y="850"/>
                </a:lnTo>
                <a:lnTo>
                  <a:pt x="804" y="872"/>
                </a:lnTo>
                <a:lnTo>
                  <a:pt x="822" y="893"/>
                </a:lnTo>
                <a:lnTo>
                  <a:pt x="839" y="912"/>
                </a:lnTo>
                <a:lnTo>
                  <a:pt x="857" y="932"/>
                </a:lnTo>
                <a:lnTo>
                  <a:pt x="876" y="951"/>
                </a:lnTo>
                <a:lnTo>
                  <a:pt x="893" y="968"/>
                </a:lnTo>
                <a:lnTo>
                  <a:pt x="910" y="986"/>
                </a:lnTo>
                <a:lnTo>
                  <a:pt x="927" y="1001"/>
                </a:lnTo>
                <a:lnTo>
                  <a:pt x="944" y="1017"/>
                </a:lnTo>
                <a:lnTo>
                  <a:pt x="961" y="1032"/>
                </a:lnTo>
                <a:lnTo>
                  <a:pt x="977" y="1045"/>
                </a:lnTo>
                <a:lnTo>
                  <a:pt x="994" y="1057"/>
                </a:lnTo>
                <a:lnTo>
                  <a:pt x="1009" y="1070"/>
                </a:lnTo>
                <a:lnTo>
                  <a:pt x="1024" y="1079"/>
                </a:lnTo>
                <a:lnTo>
                  <a:pt x="796" y="135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7" name="Freeform 26"/>
          <p:cNvSpPr>
            <a:spLocks/>
          </p:cNvSpPr>
          <p:nvPr/>
        </p:nvSpPr>
        <p:spPr bwMode="auto">
          <a:xfrm>
            <a:off x="3730625" y="4546600"/>
            <a:ext cx="342900" cy="454025"/>
          </a:xfrm>
          <a:custGeom>
            <a:avLst/>
            <a:gdLst>
              <a:gd name="T0" fmla="*/ 0 w 648"/>
              <a:gd name="T1" fmla="*/ 0 h 857"/>
              <a:gd name="T2" fmla="*/ 7000345 w 648"/>
              <a:gd name="T3" fmla="*/ 17121033 h 857"/>
              <a:gd name="T4" fmla="*/ 15400865 w 648"/>
              <a:gd name="T5" fmla="*/ 34522322 h 857"/>
              <a:gd name="T6" fmla="*/ 24921632 w 648"/>
              <a:gd name="T7" fmla="*/ 51924144 h 857"/>
              <a:gd name="T8" fmla="*/ 35002262 w 648"/>
              <a:gd name="T9" fmla="*/ 69606231 h 857"/>
              <a:gd name="T10" fmla="*/ 45922670 w 648"/>
              <a:gd name="T11" fmla="*/ 87569616 h 857"/>
              <a:gd name="T12" fmla="*/ 57683395 w 648"/>
              <a:gd name="T13" fmla="*/ 104970901 h 857"/>
              <a:gd name="T14" fmla="*/ 69444136 w 648"/>
              <a:gd name="T15" fmla="*/ 122091930 h 857"/>
              <a:gd name="T16" fmla="*/ 82045177 w 648"/>
              <a:gd name="T17" fmla="*/ 138651388 h 857"/>
              <a:gd name="T18" fmla="*/ 95206076 w 648"/>
              <a:gd name="T19" fmla="*/ 154930623 h 857"/>
              <a:gd name="T20" fmla="*/ 107806588 w 648"/>
              <a:gd name="T21" fmla="*/ 170086683 h 857"/>
              <a:gd name="T22" fmla="*/ 120687558 w 648"/>
              <a:gd name="T23" fmla="*/ 184681702 h 857"/>
              <a:gd name="T24" fmla="*/ 133848458 w 648"/>
              <a:gd name="T25" fmla="*/ 198154109 h 857"/>
              <a:gd name="T26" fmla="*/ 146449003 w 648"/>
              <a:gd name="T27" fmla="*/ 210784159 h 857"/>
              <a:gd name="T28" fmla="*/ 158770115 w 648"/>
              <a:gd name="T29" fmla="*/ 222291597 h 857"/>
              <a:gd name="T30" fmla="*/ 170250381 w 648"/>
              <a:gd name="T31" fmla="*/ 232114851 h 857"/>
              <a:gd name="T32" fmla="*/ 181451248 w 648"/>
              <a:gd name="T33" fmla="*/ 240535238 h 857"/>
              <a:gd name="T34" fmla="*/ 176131008 w 648"/>
              <a:gd name="T35" fmla="*/ 236605830 h 857"/>
              <a:gd name="T36" fmla="*/ 164370283 w 648"/>
              <a:gd name="T37" fmla="*/ 227343617 h 857"/>
              <a:gd name="T38" fmla="*/ 152609559 w 648"/>
              <a:gd name="T39" fmla="*/ 216678005 h 857"/>
              <a:gd name="T40" fmla="*/ 140008518 w 648"/>
              <a:gd name="T41" fmla="*/ 204609526 h 857"/>
              <a:gd name="T42" fmla="*/ 127128044 w 648"/>
              <a:gd name="T43" fmla="*/ 191698691 h 857"/>
              <a:gd name="T44" fmla="*/ 114247073 w 648"/>
              <a:gd name="T45" fmla="*/ 177664713 h 857"/>
              <a:gd name="T46" fmla="*/ 101366103 w 648"/>
              <a:gd name="T47" fmla="*/ 162789439 h 857"/>
              <a:gd name="T48" fmla="*/ 88765591 w 648"/>
              <a:gd name="T49" fmla="*/ 147071807 h 857"/>
              <a:gd name="T50" fmla="*/ 75604692 w 648"/>
              <a:gd name="T51" fmla="*/ 130512317 h 857"/>
              <a:gd name="T52" fmla="*/ 63284093 w 648"/>
              <a:gd name="T53" fmla="*/ 113391288 h 857"/>
              <a:gd name="T54" fmla="*/ 51523368 w 648"/>
              <a:gd name="T55" fmla="*/ 95989473 h 857"/>
              <a:gd name="T56" fmla="*/ 40322501 w 648"/>
              <a:gd name="T57" fmla="*/ 78588189 h 857"/>
              <a:gd name="T58" fmla="*/ 29682014 w 648"/>
              <a:gd name="T59" fmla="*/ 60905572 h 857"/>
              <a:gd name="T60" fmla="*/ 19601393 w 648"/>
              <a:gd name="T61" fmla="*/ 43504288 h 857"/>
              <a:gd name="T62" fmla="*/ 10920942 w 648"/>
              <a:gd name="T63" fmla="*/ 25821679 h 857"/>
              <a:gd name="T64" fmla="*/ 3360208 w 648"/>
              <a:gd name="T65" fmla="*/ 8420389 h 857"/>
              <a:gd name="T66" fmla="*/ 0 w 648"/>
              <a:gd name="T67" fmla="*/ 280786 h 857"/>
              <a:gd name="T68" fmla="*/ 0 w 648"/>
              <a:gd name="T69" fmla="*/ 0 h 857"/>
              <a:gd name="T70" fmla="*/ 0 w 648"/>
              <a:gd name="T71" fmla="*/ 0 h 857"/>
              <a:gd name="T72" fmla="*/ 0 w 648"/>
              <a:gd name="T73" fmla="*/ 0 h 8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8"/>
              <a:gd name="T112" fmla="*/ 0 h 857"/>
              <a:gd name="T113" fmla="*/ 648 w 648"/>
              <a:gd name="T114" fmla="*/ 857 h 8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8" h="857">
                <a:moveTo>
                  <a:pt x="0" y="0"/>
                </a:moveTo>
                <a:lnTo>
                  <a:pt x="0" y="0"/>
                </a:lnTo>
                <a:lnTo>
                  <a:pt x="12" y="30"/>
                </a:lnTo>
                <a:lnTo>
                  <a:pt x="25" y="61"/>
                </a:lnTo>
                <a:lnTo>
                  <a:pt x="40" y="92"/>
                </a:lnTo>
                <a:lnTo>
                  <a:pt x="55" y="123"/>
                </a:lnTo>
                <a:lnTo>
                  <a:pt x="72" y="155"/>
                </a:lnTo>
                <a:lnTo>
                  <a:pt x="89" y="185"/>
                </a:lnTo>
                <a:lnTo>
                  <a:pt x="106" y="217"/>
                </a:lnTo>
                <a:lnTo>
                  <a:pt x="125" y="248"/>
                </a:lnTo>
                <a:lnTo>
                  <a:pt x="144" y="280"/>
                </a:lnTo>
                <a:lnTo>
                  <a:pt x="164" y="312"/>
                </a:lnTo>
                <a:lnTo>
                  <a:pt x="185" y="342"/>
                </a:lnTo>
                <a:lnTo>
                  <a:pt x="206" y="374"/>
                </a:lnTo>
                <a:lnTo>
                  <a:pt x="226" y="404"/>
                </a:lnTo>
                <a:lnTo>
                  <a:pt x="248" y="435"/>
                </a:lnTo>
                <a:lnTo>
                  <a:pt x="272" y="464"/>
                </a:lnTo>
                <a:lnTo>
                  <a:pt x="293" y="494"/>
                </a:lnTo>
                <a:lnTo>
                  <a:pt x="317" y="522"/>
                </a:lnTo>
                <a:lnTo>
                  <a:pt x="340" y="552"/>
                </a:lnTo>
                <a:lnTo>
                  <a:pt x="362" y="580"/>
                </a:lnTo>
                <a:lnTo>
                  <a:pt x="385" y="606"/>
                </a:lnTo>
                <a:lnTo>
                  <a:pt x="408" y="633"/>
                </a:lnTo>
                <a:lnTo>
                  <a:pt x="431" y="658"/>
                </a:lnTo>
                <a:lnTo>
                  <a:pt x="454" y="683"/>
                </a:lnTo>
                <a:lnTo>
                  <a:pt x="478" y="706"/>
                </a:lnTo>
                <a:lnTo>
                  <a:pt x="501" y="729"/>
                </a:lnTo>
                <a:lnTo>
                  <a:pt x="523" y="751"/>
                </a:lnTo>
                <a:lnTo>
                  <a:pt x="545" y="772"/>
                </a:lnTo>
                <a:lnTo>
                  <a:pt x="567" y="792"/>
                </a:lnTo>
                <a:lnTo>
                  <a:pt x="587" y="810"/>
                </a:lnTo>
                <a:lnTo>
                  <a:pt x="608" y="827"/>
                </a:lnTo>
                <a:lnTo>
                  <a:pt x="629" y="843"/>
                </a:lnTo>
                <a:lnTo>
                  <a:pt x="648" y="857"/>
                </a:lnTo>
                <a:lnTo>
                  <a:pt x="629" y="843"/>
                </a:lnTo>
                <a:lnTo>
                  <a:pt x="608" y="827"/>
                </a:lnTo>
                <a:lnTo>
                  <a:pt x="587" y="810"/>
                </a:lnTo>
                <a:lnTo>
                  <a:pt x="567" y="792"/>
                </a:lnTo>
                <a:lnTo>
                  <a:pt x="545" y="772"/>
                </a:lnTo>
                <a:lnTo>
                  <a:pt x="523" y="751"/>
                </a:lnTo>
                <a:lnTo>
                  <a:pt x="500" y="729"/>
                </a:lnTo>
                <a:lnTo>
                  <a:pt x="478" y="708"/>
                </a:lnTo>
                <a:lnTo>
                  <a:pt x="454" y="683"/>
                </a:lnTo>
                <a:lnTo>
                  <a:pt x="431" y="659"/>
                </a:lnTo>
                <a:lnTo>
                  <a:pt x="408" y="633"/>
                </a:lnTo>
                <a:lnTo>
                  <a:pt x="385" y="606"/>
                </a:lnTo>
                <a:lnTo>
                  <a:pt x="362" y="580"/>
                </a:lnTo>
                <a:lnTo>
                  <a:pt x="339" y="552"/>
                </a:lnTo>
                <a:lnTo>
                  <a:pt x="317" y="524"/>
                </a:lnTo>
                <a:lnTo>
                  <a:pt x="293" y="494"/>
                </a:lnTo>
                <a:lnTo>
                  <a:pt x="270" y="465"/>
                </a:lnTo>
                <a:lnTo>
                  <a:pt x="248" y="435"/>
                </a:lnTo>
                <a:lnTo>
                  <a:pt x="226" y="404"/>
                </a:lnTo>
                <a:lnTo>
                  <a:pt x="206" y="374"/>
                </a:lnTo>
                <a:lnTo>
                  <a:pt x="184" y="342"/>
                </a:lnTo>
                <a:lnTo>
                  <a:pt x="164" y="312"/>
                </a:lnTo>
                <a:lnTo>
                  <a:pt x="144" y="280"/>
                </a:lnTo>
                <a:lnTo>
                  <a:pt x="124" y="248"/>
                </a:lnTo>
                <a:lnTo>
                  <a:pt x="106" y="217"/>
                </a:lnTo>
                <a:lnTo>
                  <a:pt x="87" y="186"/>
                </a:lnTo>
                <a:lnTo>
                  <a:pt x="70" y="155"/>
                </a:lnTo>
                <a:lnTo>
                  <a:pt x="55" y="123"/>
                </a:lnTo>
                <a:lnTo>
                  <a:pt x="39" y="92"/>
                </a:lnTo>
                <a:lnTo>
                  <a:pt x="25" y="61"/>
                </a:lnTo>
                <a:lnTo>
                  <a:pt x="12" y="30"/>
                </a:lnTo>
                <a:lnTo>
                  <a:pt x="0" y="0"/>
                </a:lnTo>
                <a:lnTo>
                  <a:pt x="0" y="1"/>
                </a:lnTo>
                <a:lnTo>
                  <a:pt x="0"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8" name="Freeform 27"/>
          <p:cNvSpPr>
            <a:spLocks/>
          </p:cNvSpPr>
          <p:nvPr/>
        </p:nvSpPr>
        <p:spPr bwMode="auto">
          <a:xfrm>
            <a:off x="3652838" y="4546600"/>
            <a:ext cx="77787" cy="47625"/>
          </a:xfrm>
          <a:custGeom>
            <a:avLst/>
            <a:gdLst>
              <a:gd name="T0" fmla="*/ 272516 w 149"/>
              <a:gd name="T1" fmla="*/ 25201562 h 90"/>
              <a:gd name="T2" fmla="*/ 272516 w 149"/>
              <a:gd name="T3" fmla="*/ 25201562 h 90"/>
              <a:gd name="T4" fmla="*/ 40064481 w 149"/>
              <a:gd name="T5" fmla="*/ 0 h 90"/>
              <a:gd name="T6" fmla="*/ 40609512 w 149"/>
              <a:gd name="T7" fmla="*/ 0 h 90"/>
              <a:gd name="T8" fmla="*/ 272516 w 149"/>
              <a:gd name="T9" fmla="*/ 25201562 h 90"/>
              <a:gd name="T10" fmla="*/ 0 w 149"/>
              <a:gd name="T11" fmla="*/ 25201562 h 90"/>
              <a:gd name="T12" fmla="*/ 272516 w 149"/>
              <a:gd name="T13" fmla="*/ 25201562 h 90"/>
              <a:gd name="T14" fmla="*/ 272516 w 149"/>
              <a:gd name="T15" fmla="*/ 25201562 h 90"/>
              <a:gd name="T16" fmla="*/ 272516 w 149"/>
              <a:gd name="T17" fmla="*/ 25201562 h 90"/>
              <a:gd name="T18" fmla="*/ 0 w 149"/>
              <a:gd name="T19" fmla="*/ 25201562 h 90"/>
              <a:gd name="T20" fmla="*/ 272516 w 149"/>
              <a:gd name="T21" fmla="*/ 25201562 h 90"/>
              <a:gd name="T22" fmla="*/ 272516 w 149"/>
              <a:gd name="T23" fmla="*/ 25201562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9"/>
              <a:gd name="T37" fmla="*/ 0 h 90"/>
              <a:gd name="T38" fmla="*/ 149 w 149"/>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9" h="90">
                <a:moveTo>
                  <a:pt x="1" y="90"/>
                </a:moveTo>
                <a:lnTo>
                  <a:pt x="1" y="90"/>
                </a:lnTo>
                <a:lnTo>
                  <a:pt x="147" y="0"/>
                </a:lnTo>
                <a:lnTo>
                  <a:pt x="149" y="0"/>
                </a:lnTo>
                <a:lnTo>
                  <a:pt x="1" y="90"/>
                </a:lnTo>
                <a:lnTo>
                  <a:pt x="0" y="90"/>
                </a:lnTo>
                <a:lnTo>
                  <a:pt x="1" y="90"/>
                </a:lnTo>
                <a:lnTo>
                  <a:pt x="0" y="90"/>
                </a:lnTo>
                <a:lnTo>
                  <a:pt x="1" y="9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9" name="Freeform 28"/>
          <p:cNvSpPr>
            <a:spLocks/>
          </p:cNvSpPr>
          <p:nvPr/>
        </p:nvSpPr>
        <p:spPr bwMode="auto">
          <a:xfrm>
            <a:off x="3652838" y="4284663"/>
            <a:ext cx="87312" cy="309562"/>
          </a:xfrm>
          <a:custGeom>
            <a:avLst/>
            <a:gdLst>
              <a:gd name="T0" fmla="*/ 45924008 w 166"/>
              <a:gd name="T1" fmla="*/ 0 h 587"/>
              <a:gd name="T2" fmla="*/ 45924008 w 166"/>
              <a:gd name="T3" fmla="*/ 0 h 587"/>
              <a:gd name="T4" fmla="*/ 0 w 166"/>
              <a:gd name="T5" fmla="*/ 163251500 h 587"/>
              <a:gd name="T6" fmla="*/ 0 w 166"/>
              <a:gd name="T7" fmla="*/ 163251500 h 587"/>
              <a:gd name="T8" fmla="*/ 45924008 w 166"/>
              <a:gd name="T9" fmla="*/ 0 h 587"/>
              <a:gd name="T10" fmla="*/ 45924008 w 166"/>
              <a:gd name="T11" fmla="*/ 0 h 587"/>
              <a:gd name="T12" fmla="*/ 45924008 w 166"/>
              <a:gd name="T13" fmla="*/ 0 h 587"/>
              <a:gd name="T14" fmla="*/ 45924008 w 166"/>
              <a:gd name="T15" fmla="*/ 0 h 587"/>
              <a:gd name="T16" fmla="*/ 45924008 w 166"/>
              <a:gd name="T17" fmla="*/ 0 h 587"/>
              <a:gd name="T18" fmla="*/ 45924008 w 166"/>
              <a:gd name="T19" fmla="*/ 0 h 587"/>
              <a:gd name="T20" fmla="*/ 45924008 w 166"/>
              <a:gd name="T21" fmla="*/ 0 h 587"/>
              <a:gd name="T22" fmla="*/ 45924008 w 166"/>
              <a:gd name="T23" fmla="*/ 0 h 5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6"/>
              <a:gd name="T37" fmla="*/ 0 h 587"/>
              <a:gd name="T38" fmla="*/ 166 w 166"/>
              <a:gd name="T39" fmla="*/ 587 h 58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6" h="587">
                <a:moveTo>
                  <a:pt x="166" y="0"/>
                </a:moveTo>
                <a:lnTo>
                  <a:pt x="166" y="0"/>
                </a:lnTo>
                <a:lnTo>
                  <a:pt x="0" y="587"/>
                </a:lnTo>
                <a:lnTo>
                  <a:pt x="166"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0" name="Freeform 29"/>
          <p:cNvSpPr>
            <a:spLocks/>
          </p:cNvSpPr>
          <p:nvPr/>
        </p:nvSpPr>
        <p:spPr bwMode="auto">
          <a:xfrm>
            <a:off x="3743325" y="4284663"/>
            <a:ext cx="257175" cy="180975"/>
          </a:xfrm>
          <a:custGeom>
            <a:avLst/>
            <a:gdLst>
              <a:gd name="T0" fmla="*/ 135808994 w 487"/>
              <a:gd name="T1" fmla="*/ 95765936 h 342"/>
              <a:gd name="T2" fmla="*/ 135808994 w 487"/>
              <a:gd name="T3" fmla="*/ 95765936 h 342"/>
              <a:gd name="T4" fmla="*/ 0 w 487"/>
              <a:gd name="T5" fmla="*/ 279929 h 342"/>
              <a:gd name="T6" fmla="*/ 0 w 487"/>
              <a:gd name="T7" fmla="*/ 0 h 342"/>
              <a:gd name="T8" fmla="*/ 135808994 w 487"/>
              <a:gd name="T9" fmla="*/ 95765936 h 342"/>
              <a:gd name="T10" fmla="*/ 135808994 w 487"/>
              <a:gd name="T11" fmla="*/ 95765936 h 342"/>
              <a:gd name="T12" fmla="*/ 135808994 w 487"/>
              <a:gd name="T13" fmla="*/ 95765936 h 342"/>
              <a:gd name="T14" fmla="*/ 135808994 w 487"/>
              <a:gd name="T15" fmla="*/ 95765936 h 342"/>
              <a:gd name="T16" fmla="*/ 135808994 w 487"/>
              <a:gd name="T17" fmla="*/ 95765936 h 342"/>
              <a:gd name="T18" fmla="*/ 135808994 w 487"/>
              <a:gd name="T19" fmla="*/ 95765936 h 342"/>
              <a:gd name="T20" fmla="*/ 135808994 w 487"/>
              <a:gd name="T21" fmla="*/ 95765936 h 342"/>
              <a:gd name="T22" fmla="*/ 135808994 w 487"/>
              <a:gd name="T23" fmla="*/ 95765936 h 3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7"/>
              <a:gd name="T37" fmla="*/ 0 h 342"/>
              <a:gd name="T38" fmla="*/ 487 w 487"/>
              <a:gd name="T39" fmla="*/ 342 h 34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7" h="342">
                <a:moveTo>
                  <a:pt x="487" y="342"/>
                </a:moveTo>
                <a:lnTo>
                  <a:pt x="487" y="342"/>
                </a:lnTo>
                <a:lnTo>
                  <a:pt x="0" y="1"/>
                </a:lnTo>
                <a:lnTo>
                  <a:pt x="0" y="0"/>
                </a:lnTo>
                <a:lnTo>
                  <a:pt x="487" y="34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1" name="Freeform 30"/>
          <p:cNvSpPr>
            <a:spLocks/>
          </p:cNvSpPr>
          <p:nvPr/>
        </p:nvSpPr>
        <p:spPr bwMode="auto">
          <a:xfrm>
            <a:off x="3910013" y="4467225"/>
            <a:ext cx="88900" cy="20638"/>
          </a:xfrm>
          <a:custGeom>
            <a:avLst/>
            <a:gdLst>
              <a:gd name="T0" fmla="*/ 0 w 168"/>
              <a:gd name="T1" fmla="*/ 10381946 h 40"/>
              <a:gd name="T2" fmla="*/ 0 w 168"/>
              <a:gd name="T3" fmla="*/ 10381946 h 40"/>
              <a:gd name="T4" fmla="*/ 47042916 w 168"/>
              <a:gd name="T5" fmla="*/ 0 h 40"/>
              <a:gd name="T6" fmla="*/ 47042916 w 168"/>
              <a:gd name="T7" fmla="*/ 0 h 40"/>
              <a:gd name="T8" fmla="*/ 0 w 168"/>
              <a:gd name="T9" fmla="*/ 10648176 h 40"/>
              <a:gd name="T10" fmla="*/ 0 w 168"/>
              <a:gd name="T11" fmla="*/ 10381946 h 40"/>
              <a:gd name="T12" fmla="*/ 0 w 168"/>
              <a:gd name="T13" fmla="*/ 10648176 h 40"/>
              <a:gd name="T14" fmla="*/ 0 w 168"/>
              <a:gd name="T15" fmla="*/ 10381946 h 40"/>
              <a:gd name="T16" fmla="*/ 0 w 168"/>
              <a:gd name="T17" fmla="*/ 10381946 h 40"/>
              <a:gd name="T18" fmla="*/ 0 w 168"/>
              <a:gd name="T19" fmla="*/ 10381946 h 40"/>
              <a:gd name="T20" fmla="*/ 0 w 168"/>
              <a:gd name="T21" fmla="*/ 10381946 h 40"/>
              <a:gd name="T22" fmla="*/ 0 w 168"/>
              <a:gd name="T23" fmla="*/ 10381946 h 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8"/>
              <a:gd name="T37" fmla="*/ 0 h 40"/>
              <a:gd name="T38" fmla="*/ 168 w 168"/>
              <a:gd name="T39" fmla="*/ 40 h 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8" h="40">
                <a:moveTo>
                  <a:pt x="0" y="39"/>
                </a:moveTo>
                <a:lnTo>
                  <a:pt x="0" y="39"/>
                </a:lnTo>
                <a:lnTo>
                  <a:pt x="168" y="0"/>
                </a:lnTo>
                <a:lnTo>
                  <a:pt x="0" y="40"/>
                </a:lnTo>
                <a:lnTo>
                  <a:pt x="0" y="39"/>
                </a:lnTo>
                <a:lnTo>
                  <a:pt x="0" y="40"/>
                </a:lnTo>
                <a:lnTo>
                  <a:pt x="0" y="39"/>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2" name="Freeform 31"/>
          <p:cNvSpPr>
            <a:spLocks/>
          </p:cNvSpPr>
          <p:nvPr/>
        </p:nvSpPr>
        <p:spPr bwMode="auto">
          <a:xfrm>
            <a:off x="3908425" y="4487863"/>
            <a:ext cx="287338" cy="369887"/>
          </a:xfrm>
          <a:custGeom>
            <a:avLst/>
            <a:gdLst>
              <a:gd name="T0" fmla="*/ 152612061 w 541"/>
              <a:gd name="T1" fmla="*/ 196012022 h 698"/>
              <a:gd name="T2" fmla="*/ 143867111 w 541"/>
              <a:gd name="T3" fmla="*/ 189834169 h 698"/>
              <a:gd name="T4" fmla="*/ 134840101 w 541"/>
              <a:gd name="T5" fmla="*/ 182532878 h 698"/>
              <a:gd name="T6" fmla="*/ 125249071 w 541"/>
              <a:gd name="T7" fmla="*/ 174108148 h 698"/>
              <a:gd name="T8" fmla="*/ 115658041 w 541"/>
              <a:gd name="T9" fmla="*/ 164840839 h 698"/>
              <a:gd name="T10" fmla="*/ 105502426 w 541"/>
              <a:gd name="T11" fmla="*/ 154450621 h 698"/>
              <a:gd name="T12" fmla="*/ 95347343 w 541"/>
              <a:gd name="T13" fmla="*/ 143498685 h 698"/>
              <a:gd name="T14" fmla="*/ 84909702 w 541"/>
              <a:gd name="T15" fmla="*/ 131704136 h 698"/>
              <a:gd name="T16" fmla="*/ 74754618 w 541"/>
              <a:gd name="T17" fmla="*/ 119348430 h 698"/>
              <a:gd name="T18" fmla="*/ 64598987 w 541"/>
              <a:gd name="T19" fmla="*/ 105868756 h 698"/>
              <a:gd name="T20" fmla="*/ 54443904 w 541"/>
              <a:gd name="T21" fmla="*/ 92389613 h 698"/>
              <a:gd name="T22" fmla="*/ 44852874 w 541"/>
              <a:gd name="T23" fmla="*/ 77787030 h 698"/>
              <a:gd name="T24" fmla="*/ 34697251 w 541"/>
              <a:gd name="T25" fmla="*/ 62903571 h 698"/>
              <a:gd name="T26" fmla="*/ 25388248 w 541"/>
              <a:gd name="T27" fmla="*/ 47739269 h 698"/>
              <a:gd name="T28" fmla="*/ 16643293 w 541"/>
              <a:gd name="T29" fmla="*/ 32013240 h 698"/>
              <a:gd name="T30" fmla="*/ 7898341 w 541"/>
              <a:gd name="T31" fmla="*/ 16287745 h 698"/>
              <a:gd name="T32" fmla="*/ 0 w 541"/>
              <a:gd name="T33" fmla="*/ 0 h 698"/>
              <a:gd name="T34" fmla="*/ 4231463 w 541"/>
              <a:gd name="T35" fmla="*/ 8143872 h 698"/>
              <a:gd name="T36" fmla="*/ 12411832 w 541"/>
              <a:gd name="T37" fmla="*/ 24150229 h 698"/>
              <a:gd name="T38" fmla="*/ 21156786 w 541"/>
              <a:gd name="T39" fmla="*/ 39876259 h 698"/>
              <a:gd name="T40" fmla="*/ 30183763 w 541"/>
              <a:gd name="T41" fmla="*/ 55321420 h 698"/>
              <a:gd name="T42" fmla="*/ 40057359 w 541"/>
              <a:gd name="T43" fmla="*/ 70485739 h 698"/>
              <a:gd name="T44" fmla="*/ 49648389 w 541"/>
              <a:gd name="T45" fmla="*/ 85088321 h 698"/>
              <a:gd name="T46" fmla="*/ 59521446 w 541"/>
              <a:gd name="T47" fmla="*/ 99129185 h 698"/>
              <a:gd name="T48" fmla="*/ 69959103 w 541"/>
              <a:gd name="T49" fmla="*/ 112608858 h 698"/>
              <a:gd name="T50" fmla="*/ 80114187 w 541"/>
              <a:gd name="T51" fmla="*/ 125526283 h 698"/>
              <a:gd name="T52" fmla="*/ 90269801 w 541"/>
              <a:gd name="T53" fmla="*/ 137882518 h 698"/>
              <a:gd name="T54" fmla="*/ 100424884 w 541"/>
              <a:gd name="T55" fmla="*/ 149115348 h 698"/>
              <a:gd name="T56" fmla="*/ 110580499 w 541"/>
              <a:gd name="T57" fmla="*/ 159786425 h 698"/>
              <a:gd name="T58" fmla="*/ 120453556 w 541"/>
              <a:gd name="T59" fmla="*/ 169614923 h 698"/>
              <a:gd name="T60" fmla="*/ 130044586 w 541"/>
              <a:gd name="T61" fmla="*/ 178601373 h 698"/>
              <a:gd name="T62" fmla="*/ 139353622 w 541"/>
              <a:gd name="T63" fmla="*/ 186464383 h 698"/>
              <a:gd name="T64" fmla="*/ 148380599 w 541"/>
              <a:gd name="T65" fmla="*/ 192923095 h 698"/>
              <a:gd name="T66" fmla="*/ 152612061 w 541"/>
              <a:gd name="T67" fmla="*/ 196012022 h 698"/>
              <a:gd name="T68" fmla="*/ 152612061 w 541"/>
              <a:gd name="T69" fmla="*/ 196012022 h 698"/>
              <a:gd name="T70" fmla="*/ 152612061 w 541"/>
              <a:gd name="T71" fmla="*/ 196012022 h 698"/>
              <a:gd name="T72" fmla="*/ 152612061 w 541"/>
              <a:gd name="T73" fmla="*/ 196012022 h 6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41"/>
              <a:gd name="T112" fmla="*/ 0 h 698"/>
              <a:gd name="T113" fmla="*/ 541 w 541"/>
              <a:gd name="T114" fmla="*/ 698 h 69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41" h="698">
                <a:moveTo>
                  <a:pt x="541" y="698"/>
                </a:moveTo>
                <a:lnTo>
                  <a:pt x="541" y="698"/>
                </a:lnTo>
                <a:lnTo>
                  <a:pt x="526" y="688"/>
                </a:lnTo>
                <a:lnTo>
                  <a:pt x="510" y="676"/>
                </a:lnTo>
                <a:lnTo>
                  <a:pt x="494" y="664"/>
                </a:lnTo>
                <a:lnTo>
                  <a:pt x="478" y="650"/>
                </a:lnTo>
                <a:lnTo>
                  <a:pt x="461" y="636"/>
                </a:lnTo>
                <a:lnTo>
                  <a:pt x="444" y="620"/>
                </a:lnTo>
                <a:lnTo>
                  <a:pt x="427" y="604"/>
                </a:lnTo>
                <a:lnTo>
                  <a:pt x="410" y="587"/>
                </a:lnTo>
                <a:lnTo>
                  <a:pt x="392" y="570"/>
                </a:lnTo>
                <a:lnTo>
                  <a:pt x="374" y="550"/>
                </a:lnTo>
                <a:lnTo>
                  <a:pt x="356" y="531"/>
                </a:lnTo>
                <a:lnTo>
                  <a:pt x="338" y="511"/>
                </a:lnTo>
                <a:lnTo>
                  <a:pt x="320" y="491"/>
                </a:lnTo>
                <a:lnTo>
                  <a:pt x="301" y="469"/>
                </a:lnTo>
                <a:lnTo>
                  <a:pt x="283" y="447"/>
                </a:lnTo>
                <a:lnTo>
                  <a:pt x="265" y="425"/>
                </a:lnTo>
                <a:lnTo>
                  <a:pt x="248" y="402"/>
                </a:lnTo>
                <a:lnTo>
                  <a:pt x="229" y="377"/>
                </a:lnTo>
                <a:lnTo>
                  <a:pt x="211" y="353"/>
                </a:lnTo>
                <a:lnTo>
                  <a:pt x="193" y="329"/>
                </a:lnTo>
                <a:lnTo>
                  <a:pt x="176" y="303"/>
                </a:lnTo>
                <a:lnTo>
                  <a:pt x="159" y="277"/>
                </a:lnTo>
                <a:lnTo>
                  <a:pt x="140" y="251"/>
                </a:lnTo>
                <a:lnTo>
                  <a:pt x="123" y="224"/>
                </a:lnTo>
                <a:lnTo>
                  <a:pt x="107" y="197"/>
                </a:lnTo>
                <a:lnTo>
                  <a:pt x="90" y="170"/>
                </a:lnTo>
                <a:lnTo>
                  <a:pt x="75" y="142"/>
                </a:lnTo>
                <a:lnTo>
                  <a:pt x="59" y="114"/>
                </a:lnTo>
                <a:lnTo>
                  <a:pt x="43" y="86"/>
                </a:lnTo>
                <a:lnTo>
                  <a:pt x="28" y="58"/>
                </a:lnTo>
                <a:lnTo>
                  <a:pt x="14" y="29"/>
                </a:lnTo>
                <a:lnTo>
                  <a:pt x="0" y="0"/>
                </a:lnTo>
                <a:lnTo>
                  <a:pt x="15" y="29"/>
                </a:lnTo>
                <a:lnTo>
                  <a:pt x="29" y="58"/>
                </a:lnTo>
                <a:lnTo>
                  <a:pt x="44" y="86"/>
                </a:lnTo>
                <a:lnTo>
                  <a:pt x="59" y="114"/>
                </a:lnTo>
                <a:lnTo>
                  <a:pt x="75" y="142"/>
                </a:lnTo>
                <a:lnTo>
                  <a:pt x="90" y="170"/>
                </a:lnTo>
                <a:lnTo>
                  <a:pt x="107" y="197"/>
                </a:lnTo>
                <a:lnTo>
                  <a:pt x="125" y="224"/>
                </a:lnTo>
                <a:lnTo>
                  <a:pt x="142" y="251"/>
                </a:lnTo>
                <a:lnTo>
                  <a:pt x="159" y="276"/>
                </a:lnTo>
                <a:lnTo>
                  <a:pt x="176" y="303"/>
                </a:lnTo>
                <a:lnTo>
                  <a:pt x="194" y="329"/>
                </a:lnTo>
                <a:lnTo>
                  <a:pt x="211" y="353"/>
                </a:lnTo>
                <a:lnTo>
                  <a:pt x="229" y="377"/>
                </a:lnTo>
                <a:lnTo>
                  <a:pt x="248" y="401"/>
                </a:lnTo>
                <a:lnTo>
                  <a:pt x="266" y="425"/>
                </a:lnTo>
                <a:lnTo>
                  <a:pt x="284" y="447"/>
                </a:lnTo>
                <a:lnTo>
                  <a:pt x="301" y="469"/>
                </a:lnTo>
                <a:lnTo>
                  <a:pt x="320" y="491"/>
                </a:lnTo>
                <a:lnTo>
                  <a:pt x="338" y="511"/>
                </a:lnTo>
                <a:lnTo>
                  <a:pt x="356" y="531"/>
                </a:lnTo>
                <a:lnTo>
                  <a:pt x="374" y="550"/>
                </a:lnTo>
                <a:lnTo>
                  <a:pt x="392" y="569"/>
                </a:lnTo>
                <a:lnTo>
                  <a:pt x="410" y="587"/>
                </a:lnTo>
                <a:lnTo>
                  <a:pt x="427" y="604"/>
                </a:lnTo>
                <a:lnTo>
                  <a:pt x="444" y="620"/>
                </a:lnTo>
                <a:lnTo>
                  <a:pt x="461" y="636"/>
                </a:lnTo>
                <a:lnTo>
                  <a:pt x="478" y="650"/>
                </a:lnTo>
                <a:lnTo>
                  <a:pt x="494" y="664"/>
                </a:lnTo>
                <a:lnTo>
                  <a:pt x="510" y="676"/>
                </a:lnTo>
                <a:lnTo>
                  <a:pt x="526" y="687"/>
                </a:lnTo>
                <a:lnTo>
                  <a:pt x="541" y="698"/>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3" name="Freeform 32"/>
          <p:cNvSpPr>
            <a:spLocks/>
          </p:cNvSpPr>
          <p:nvPr/>
        </p:nvSpPr>
        <p:spPr bwMode="auto">
          <a:xfrm>
            <a:off x="4076700" y="4860925"/>
            <a:ext cx="119063" cy="142875"/>
          </a:xfrm>
          <a:custGeom>
            <a:avLst/>
            <a:gdLst>
              <a:gd name="T0" fmla="*/ 275366 w 227"/>
              <a:gd name="T1" fmla="*/ 75604686 h 270"/>
              <a:gd name="T2" fmla="*/ 0 w 227"/>
              <a:gd name="T3" fmla="*/ 75604686 h 270"/>
              <a:gd name="T4" fmla="*/ 61899123 w 227"/>
              <a:gd name="T5" fmla="*/ 0 h 270"/>
              <a:gd name="T6" fmla="*/ 62449330 w 227"/>
              <a:gd name="T7" fmla="*/ 0 h 270"/>
              <a:gd name="T8" fmla="*/ 275366 w 227"/>
              <a:gd name="T9" fmla="*/ 75604686 h 270"/>
              <a:gd name="T10" fmla="*/ 0 w 227"/>
              <a:gd name="T11" fmla="*/ 75604686 h 270"/>
              <a:gd name="T12" fmla="*/ 275366 w 227"/>
              <a:gd name="T13" fmla="*/ 75604686 h 270"/>
              <a:gd name="T14" fmla="*/ 275366 w 227"/>
              <a:gd name="T15" fmla="*/ 75604686 h 270"/>
              <a:gd name="T16" fmla="*/ 0 w 227"/>
              <a:gd name="T17" fmla="*/ 75604686 h 270"/>
              <a:gd name="T18" fmla="*/ 0 w 227"/>
              <a:gd name="T19" fmla="*/ 75604686 h 270"/>
              <a:gd name="T20" fmla="*/ 0 w 227"/>
              <a:gd name="T21" fmla="*/ 75604686 h 270"/>
              <a:gd name="T22" fmla="*/ 275366 w 227"/>
              <a:gd name="T23" fmla="*/ 75604686 h 2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7"/>
              <a:gd name="T37" fmla="*/ 0 h 270"/>
              <a:gd name="T38" fmla="*/ 227 w 227"/>
              <a:gd name="T39" fmla="*/ 270 h 27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7" h="270">
                <a:moveTo>
                  <a:pt x="1" y="270"/>
                </a:moveTo>
                <a:lnTo>
                  <a:pt x="0" y="270"/>
                </a:lnTo>
                <a:lnTo>
                  <a:pt x="225" y="0"/>
                </a:lnTo>
                <a:lnTo>
                  <a:pt x="227" y="0"/>
                </a:lnTo>
                <a:lnTo>
                  <a:pt x="1" y="270"/>
                </a:lnTo>
                <a:lnTo>
                  <a:pt x="0" y="270"/>
                </a:lnTo>
                <a:lnTo>
                  <a:pt x="1" y="270"/>
                </a:lnTo>
                <a:lnTo>
                  <a:pt x="0" y="270"/>
                </a:lnTo>
                <a:lnTo>
                  <a:pt x="1" y="27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4" name="Freeform 33"/>
          <p:cNvSpPr>
            <a:spLocks/>
          </p:cNvSpPr>
          <p:nvPr/>
        </p:nvSpPr>
        <p:spPr bwMode="auto">
          <a:xfrm>
            <a:off x="2667000" y="2514600"/>
            <a:ext cx="774700" cy="492125"/>
          </a:xfrm>
          <a:custGeom>
            <a:avLst/>
            <a:gdLst>
              <a:gd name="T0" fmla="*/ 5040313 w 1464"/>
              <a:gd name="T1" fmla="*/ 82045187 h 930"/>
              <a:gd name="T2" fmla="*/ 16521111 w 1464"/>
              <a:gd name="T3" fmla="*/ 91845880 h 930"/>
              <a:gd name="T4" fmla="*/ 29121628 w 1464"/>
              <a:gd name="T5" fmla="*/ 102206431 h 930"/>
              <a:gd name="T6" fmla="*/ 43402781 w 1464"/>
              <a:gd name="T7" fmla="*/ 112566983 h 930"/>
              <a:gd name="T8" fmla="*/ 58803643 w 1464"/>
              <a:gd name="T9" fmla="*/ 122647605 h 930"/>
              <a:gd name="T10" fmla="*/ 75044837 w 1464"/>
              <a:gd name="T11" fmla="*/ 133008156 h 930"/>
              <a:gd name="T12" fmla="*/ 92125802 w 1464"/>
              <a:gd name="T13" fmla="*/ 143088812 h 930"/>
              <a:gd name="T14" fmla="*/ 110327013 w 1464"/>
              <a:gd name="T15" fmla="*/ 153169434 h 930"/>
              <a:gd name="T16" fmla="*/ 129088082 w 1464"/>
              <a:gd name="T17" fmla="*/ 162970128 h 930"/>
              <a:gd name="T18" fmla="*/ 147849184 w 1464"/>
              <a:gd name="T19" fmla="*/ 172210963 h 930"/>
              <a:gd name="T20" fmla="*/ 167450569 w 1464"/>
              <a:gd name="T21" fmla="*/ 180611481 h 930"/>
              <a:gd name="T22" fmla="*/ 186771496 w 1464"/>
              <a:gd name="T23" fmla="*/ 188731542 h 930"/>
              <a:gd name="T24" fmla="*/ 206652810 w 1464"/>
              <a:gd name="T25" fmla="*/ 196292273 h 930"/>
              <a:gd name="T26" fmla="*/ 225693808 w 1464"/>
              <a:gd name="T27" fmla="*/ 202732759 h 930"/>
              <a:gd name="T28" fmla="*/ 244735335 w 1464"/>
              <a:gd name="T29" fmla="*/ 208332928 h 930"/>
              <a:gd name="T30" fmla="*/ 263216474 w 1464"/>
              <a:gd name="T31" fmla="*/ 213093310 h 930"/>
              <a:gd name="T32" fmla="*/ 254255569 w 1464"/>
              <a:gd name="T33" fmla="*/ 260416144 h 930"/>
              <a:gd name="T34" fmla="*/ 289818269 w 1464"/>
              <a:gd name="T35" fmla="*/ 66363849 h 930"/>
              <a:gd name="T36" fmla="*/ 278617402 w 1464"/>
              <a:gd name="T37" fmla="*/ 112846912 h 930"/>
              <a:gd name="T38" fmla="*/ 261255912 w 1464"/>
              <a:gd name="T39" fmla="*/ 107526672 h 930"/>
              <a:gd name="T40" fmla="*/ 243895018 w 1464"/>
              <a:gd name="T41" fmla="*/ 101926502 h 930"/>
              <a:gd name="T42" fmla="*/ 226814053 w 1464"/>
              <a:gd name="T43" fmla="*/ 95486016 h 930"/>
              <a:gd name="T44" fmla="*/ 210292946 w 1464"/>
              <a:gd name="T45" fmla="*/ 88765601 h 930"/>
              <a:gd name="T46" fmla="*/ 194052297 w 1464"/>
              <a:gd name="T47" fmla="*/ 81765257 h 930"/>
              <a:gd name="T48" fmla="*/ 178370977 w 1464"/>
              <a:gd name="T49" fmla="*/ 74204526 h 930"/>
              <a:gd name="T50" fmla="*/ 162970116 w 1464"/>
              <a:gd name="T51" fmla="*/ 66644307 h 930"/>
              <a:gd name="T52" fmla="*/ 148129113 w 1464"/>
              <a:gd name="T53" fmla="*/ 58803647 h 930"/>
              <a:gd name="T54" fmla="*/ 134128393 w 1464"/>
              <a:gd name="T55" fmla="*/ 50962986 h 930"/>
              <a:gd name="T56" fmla="*/ 120967493 w 1464"/>
              <a:gd name="T57" fmla="*/ 43122855 h 930"/>
              <a:gd name="T58" fmla="*/ 108646909 w 1464"/>
              <a:gd name="T59" fmla="*/ 35002266 h 930"/>
              <a:gd name="T60" fmla="*/ 96886184 w 1464"/>
              <a:gd name="T61" fmla="*/ 26881668 h 930"/>
              <a:gd name="T62" fmla="*/ 86525633 w 1464"/>
              <a:gd name="T63" fmla="*/ 19041007 h 930"/>
              <a:gd name="T64" fmla="*/ 77284799 w 1464"/>
              <a:gd name="T65" fmla="*/ 11200872 h 930"/>
              <a:gd name="T66" fmla="*/ 68604335 w 1464"/>
              <a:gd name="T67" fmla="*/ 3640138 h 930"/>
              <a:gd name="T68" fmla="*/ 0 w 1464"/>
              <a:gd name="T69" fmla="*/ 77284804 h 9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64"/>
              <a:gd name="T106" fmla="*/ 0 h 930"/>
              <a:gd name="T107" fmla="*/ 1464 w 1464"/>
              <a:gd name="T108" fmla="*/ 930 h 9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64" h="930">
                <a:moveTo>
                  <a:pt x="0" y="276"/>
                </a:moveTo>
                <a:lnTo>
                  <a:pt x="18" y="293"/>
                </a:lnTo>
                <a:lnTo>
                  <a:pt x="38" y="311"/>
                </a:lnTo>
                <a:lnTo>
                  <a:pt x="59" y="328"/>
                </a:lnTo>
                <a:lnTo>
                  <a:pt x="81" y="347"/>
                </a:lnTo>
                <a:lnTo>
                  <a:pt x="104" y="365"/>
                </a:lnTo>
                <a:lnTo>
                  <a:pt x="129" y="383"/>
                </a:lnTo>
                <a:lnTo>
                  <a:pt x="155" y="402"/>
                </a:lnTo>
                <a:lnTo>
                  <a:pt x="182" y="420"/>
                </a:lnTo>
                <a:lnTo>
                  <a:pt x="210" y="438"/>
                </a:lnTo>
                <a:lnTo>
                  <a:pt x="238" y="456"/>
                </a:lnTo>
                <a:lnTo>
                  <a:pt x="268" y="475"/>
                </a:lnTo>
                <a:lnTo>
                  <a:pt x="299" y="493"/>
                </a:lnTo>
                <a:lnTo>
                  <a:pt x="329" y="511"/>
                </a:lnTo>
                <a:lnTo>
                  <a:pt x="361" y="529"/>
                </a:lnTo>
                <a:lnTo>
                  <a:pt x="394" y="547"/>
                </a:lnTo>
                <a:lnTo>
                  <a:pt x="427" y="565"/>
                </a:lnTo>
                <a:lnTo>
                  <a:pt x="461" y="582"/>
                </a:lnTo>
                <a:lnTo>
                  <a:pt x="494" y="598"/>
                </a:lnTo>
                <a:lnTo>
                  <a:pt x="528" y="615"/>
                </a:lnTo>
                <a:lnTo>
                  <a:pt x="563" y="631"/>
                </a:lnTo>
                <a:lnTo>
                  <a:pt x="598" y="645"/>
                </a:lnTo>
                <a:lnTo>
                  <a:pt x="633" y="660"/>
                </a:lnTo>
                <a:lnTo>
                  <a:pt x="667" y="674"/>
                </a:lnTo>
                <a:lnTo>
                  <a:pt x="702" y="688"/>
                </a:lnTo>
                <a:lnTo>
                  <a:pt x="738" y="701"/>
                </a:lnTo>
                <a:lnTo>
                  <a:pt x="772" y="713"/>
                </a:lnTo>
                <a:lnTo>
                  <a:pt x="806" y="724"/>
                </a:lnTo>
                <a:lnTo>
                  <a:pt x="840" y="734"/>
                </a:lnTo>
                <a:lnTo>
                  <a:pt x="874" y="744"/>
                </a:lnTo>
                <a:lnTo>
                  <a:pt x="907" y="754"/>
                </a:lnTo>
                <a:lnTo>
                  <a:pt x="940" y="761"/>
                </a:lnTo>
                <a:lnTo>
                  <a:pt x="973" y="768"/>
                </a:lnTo>
                <a:lnTo>
                  <a:pt x="908" y="930"/>
                </a:lnTo>
                <a:lnTo>
                  <a:pt x="1464" y="660"/>
                </a:lnTo>
                <a:lnTo>
                  <a:pt x="1035" y="237"/>
                </a:lnTo>
                <a:lnTo>
                  <a:pt x="1025" y="411"/>
                </a:lnTo>
                <a:lnTo>
                  <a:pt x="995" y="403"/>
                </a:lnTo>
                <a:lnTo>
                  <a:pt x="963" y="394"/>
                </a:lnTo>
                <a:lnTo>
                  <a:pt x="933" y="384"/>
                </a:lnTo>
                <a:lnTo>
                  <a:pt x="901" y="374"/>
                </a:lnTo>
                <a:lnTo>
                  <a:pt x="871" y="364"/>
                </a:lnTo>
                <a:lnTo>
                  <a:pt x="840" y="353"/>
                </a:lnTo>
                <a:lnTo>
                  <a:pt x="810" y="341"/>
                </a:lnTo>
                <a:lnTo>
                  <a:pt x="780" y="330"/>
                </a:lnTo>
                <a:lnTo>
                  <a:pt x="751" y="317"/>
                </a:lnTo>
                <a:lnTo>
                  <a:pt x="722" y="304"/>
                </a:lnTo>
                <a:lnTo>
                  <a:pt x="693" y="292"/>
                </a:lnTo>
                <a:lnTo>
                  <a:pt x="665" y="279"/>
                </a:lnTo>
                <a:lnTo>
                  <a:pt x="637" y="265"/>
                </a:lnTo>
                <a:lnTo>
                  <a:pt x="609" y="252"/>
                </a:lnTo>
                <a:lnTo>
                  <a:pt x="582" y="238"/>
                </a:lnTo>
                <a:lnTo>
                  <a:pt x="555" y="225"/>
                </a:lnTo>
                <a:lnTo>
                  <a:pt x="529" y="210"/>
                </a:lnTo>
                <a:lnTo>
                  <a:pt x="504" y="197"/>
                </a:lnTo>
                <a:lnTo>
                  <a:pt x="479" y="182"/>
                </a:lnTo>
                <a:lnTo>
                  <a:pt x="455" y="168"/>
                </a:lnTo>
                <a:lnTo>
                  <a:pt x="432" y="154"/>
                </a:lnTo>
                <a:lnTo>
                  <a:pt x="410" y="140"/>
                </a:lnTo>
                <a:lnTo>
                  <a:pt x="388" y="125"/>
                </a:lnTo>
                <a:lnTo>
                  <a:pt x="367" y="110"/>
                </a:lnTo>
                <a:lnTo>
                  <a:pt x="346" y="96"/>
                </a:lnTo>
                <a:lnTo>
                  <a:pt x="327" y="82"/>
                </a:lnTo>
                <a:lnTo>
                  <a:pt x="309" y="68"/>
                </a:lnTo>
                <a:lnTo>
                  <a:pt x="292" y="54"/>
                </a:lnTo>
                <a:lnTo>
                  <a:pt x="276" y="40"/>
                </a:lnTo>
                <a:lnTo>
                  <a:pt x="260" y="26"/>
                </a:lnTo>
                <a:lnTo>
                  <a:pt x="245" y="13"/>
                </a:lnTo>
                <a:lnTo>
                  <a:pt x="232" y="0"/>
                </a:lnTo>
                <a:lnTo>
                  <a:pt x="0" y="276"/>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5" name="Freeform 34"/>
          <p:cNvSpPr>
            <a:spLocks/>
          </p:cNvSpPr>
          <p:nvPr/>
        </p:nvSpPr>
        <p:spPr bwMode="auto">
          <a:xfrm>
            <a:off x="2273300" y="2695575"/>
            <a:ext cx="514350" cy="260350"/>
          </a:xfrm>
          <a:custGeom>
            <a:avLst/>
            <a:gdLst>
              <a:gd name="T0" fmla="*/ 271617502 w 973"/>
              <a:gd name="T1" fmla="*/ 137488611 h 492"/>
              <a:gd name="T2" fmla="*/ 253733668 w 973"/>
              <a:gd name="T3" fmla="*/ 133288088 h 492"/>
              <a:gd name="T4" fmla="*/ 235010910 w 973"/>
              <a:gd name="T5" fmla="*/ 128247776 h 492"/>
              <a:gd name="T6" fmla="*/ 215729397 w 973"/>
              <a:gd name="T7" fmla="*/ 122087749 h 492"/>
              <a:gd name="T8" fmla="*/ 196447885 w 973"/>
              <a:gd name="T9" fmla="*/ 115367334 h 492"/>
              <a:gd name="T10" fmla="*/ 176886731 w 973"/>
              <a:gd name="T11" fmla="*/ 107526673 h 492"/>
              <a:gd name="T12" fmla="*/ 157605219 w 973"/>
              <a:gd name="T13" fmla="*/ 98846225 h 492"/>
              <a:gd name="T14" fmla="*/ 138044561 w 973"/>
              <a:gd name="T15" fmla="*/ 90165777 h 492"/>
              <a:gd name="T16" fmla="*/ 119321802 w 973"/>
              <a:gd name="T17" fmla="*/ 80365084 h 492"/>
              <a:gd name="T18" fmla="*/ 100878686 w 973"/>
              <a:gd name="T19" fmla="*/ 70844320 h 492"/>
              <a:gd name="T20" fmla="*/ 83273964 w 973"/>
              <a:gd name="T21" fmla="*/ 60763681 h 492"/>
              <a:gd name="T22" fmla="*/ 66507094 w 973"/>
              <a:gd name="T23" fmla="*/ 50403129 h 492"/>
              <a:gd name="T24" fmla="*/ 50579163 w 973"/>
              <a:gd name="T25" fmla="*/ 40322507 h 492"/>
              <a:gd name="T26" fmla="*/ 36047855 w 973"/>
              <a:gd name="T27" fmla="*/ 29682018 h 492"/>
              <a:gd name="T28" fmla="*/ 22634574 w 973"/>
              <a:gd name="T29" fmla="*/ 19881324 h 492"/>
              <a:gd name="T30" fmla="*/ 10618977 w 973"/>
              <a:gd name="T31" fmla="*/ 9800698 h 492"/>
              <a:gd name="T32" fmla="*/ 0 w 973"/>
              <a:gd name="T33" fmla="*/ 0 h 492"/>
              <a:gd name="T34" fmla="*/ 5309488 w 973"/>
              <a:gd name="T35" fmla="*/ 4760384 h 492"/>
              <a:gd name="T36" fmla="*/ 16207576 w 973"/>
              <a:gd name="T37" fmla="*/ 14561080 h 492"/>
              <a:gd name="T38" fmla="*/ 29062098 w 973"/>
              <a:gd name="T39" fmla="*/ 24921635 h 492"/>
              <a:gd name="T40" fmla="*/ 43034132 w 973"/>
              <a:gd name="T41" fmla="*/ 35002266 h 492"/>
              <a:gd name="T42" fmla="*/ 58403308 w 973"/>
              <a:gd name="T43" fmla="*/ 45362818 h 492"/>
              <a:gd name="T44" fmla="*/ 74610896 w 973"/>
              <a:gd name="T45" fmla="*/ 55723369 h 492"/>
              <a:gd name="T46" fmla="*/ 92216146 w 973"/>
              <a:gd name="T47" fmla="*/ 65803992 h 492"/>
              <a:gd name="T48" fmla="*/ 110099980 w 973"/>
              <a:gd name="T49" fmla="*/ 75604702 h 492"/>
              <a:gd name="T50" fmla="*/ 128543096 w 973"/>
              <a:gd name="T51" fmla="*/ 85685324 h 492"/>
              <a:gd name="T52" fmla="*/ 147545529 w 973"/>
              <a:gd name="T53" fmla="*/ 94926160 h 492"/>
              <a:gd name="T54" fmla="*/ 167106154 w 973"/>
              <a:gd name="T55" fmla="*/ 103326678 h 492"/>
              <a:gd name="T56" fmla="*/ 186387667 w 973"/>
              <a:gd name="T57" fmla="*/ 111446739 h 492"/>
              <a:gd name="T58" fmla="*/ 205948820 w 973"/>
              <a:gd name="T59" fmla="*/ 119007470 h 492"/>
              <a:gd name="T60" fmla="*/ 225230333 w 973"/>
              <a:gd name="T61" fmla="*/ 125447956 h 492"/>
              <a:gd name="T62" fmla="*/ 244511845 w 973"/>
              <a:gd name="T63" fmla="*/ 131328055 h 492"/>
              <a:gd name="T64" fmla="*/ 262675321 w 973"/>
              <a:gd name="T65" fmla="*/ 135808508 h 492"/>
              <a:gd name="T66" fmla="*/ 271617502 w 973"/>
              <a:gd name="T67" fmla="*/ 137488611 h 492"/>
              <a:gd name="T68" fmla="*/ 271617502 w 973"/>
              <a:gd name="T69" fmla="*/ 137768541 h 492"/>
              <a:gd name="T70" fmla="*/ 271617502 w 973"/>
              <a:gd name="T71" fmla="*/ 137488611 h 492"/>
              <a:gd name="T72" fmla="*/ 271617502 w 973"/>
              <a:gd name="T73" fmla="*/ 137768541 h 4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73"/>
              <a:gd name="T112" fmla="*/ 0 h 492"/>
              <a:gd name="T113" fmla="*/ 973 w 973"/>
              <a:gd name="T114" fmla="*/ 492 h 49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73" h="492">
                <a:moveTo>
                  <a:pt x="972" y="492"/>
                </a:moveTo>
                <a:lnTo>
                  <a:pt x="972" y="491"/>
                </a:lnTo>
                <a:lnTo>
                  <a:pt x="940" y="485"/>
                </a:lnTo>
                <a:lnTo>
                  <a:pt x="908" y="476"/>
                </a:lnTo>
                <a:lnTo>
                  <a:pt x="875" y="468"/>
                </a:lnTo>
                <a:lnTo>
                  <a:pt x="841" y="458"/>
                </a:lnTo>
                <a:lnTo>
                  <a:pt x="806" y="448"/>
                </a:lnTo>
                <a:lnTo>
                  <a:pt x="772" y="436"/>
                </a:lnTo>
                <a:lnTo>
                  <a:pt x="737" y="424"/>
                </a:lnTo>
                <a:lnTo>
                  <a:pt x="703" y="412"/>
                </a:lnTo>
                <a:lnTo>
                  <a:pt x="667" y="398"/>
                </a:lnTo>
                <a:lnTo>
                  <a:pt x="633" y="384"/>
                </a:lnTo>
                <a:lnTo>
                  <a:pt x="598" y="369"/>
                </a:lnTo>
                <a:lnTo>
                  <a:pt x="564" y="353"/>
                </a:lnTo>
                <a:lnTo>
                  <a:pt x="528" y="339"/>
                </a:lnTo>
                <a:lnTo>
                  <a:pt x="494" y="322"/>
                </a:lnTo>
                <a:lnTo>
                  <a:pt x="460" y="305"/>
                </a:lnTo>
                <a:lnTo>
                  <a:pt x="427" y="287"/>
                </a:lnTo>
                <a:lnTo>
                  <a:pt x="394" y="270"/>
                </a:lnTo>
                <a:lnTo>
                  <a:pt x="361" y="253"/>
                </a:lnTo>
                <a:lnTo>
                  <a:pt x="330" y="235"/>
                </a:lnTo>
                <a:lnTo>
                  <a:pt x="298" y="217"/>
                </a:lnTo>
                <a:lnTo>
                  <a:pt x="267" y="199"/>
                </a:lnTo>
                <a:lnTo>
                  <a:pt x="238" y="180"/>
                </a:lnTo>
                <a:lnTo>
                  <a:pt x="209" y="162"/>
                </a:lnTo>
                <a:lnTo>
                  <a:pt x="181" y="144"/>
                </a:lnTo>
                <a:lnTo>
                  <a:pt x="154" y="124"/>
                </a:lnTo>
                <a:lnTo>
                  <a:pt x="129" y="106"/>
                </a:lnTo>
                <a:lnTo>
                  <a:pt x="104" y="88"/>
                </a:lnTo>
                <a:lnTo>
                  <a:pt x="81" y="71"/>
                </a:lnTo>
                <a:lnTo>
                  <a:pt x="59" y="52"/>
                </a:lnTo>
                <a:lnTo>
                  <a:pt x="38" y="35"/>
                </a:lnTo>
                <a:lnTo>
                  <a:pt x="19" y="17"/>
                </a:lnTo>
                <a:lnTo>
                  <a:pt x="0" y="0"/>
                </a:lnTo>
                <a:lnTo>
                  <a:pt x="0" y="1"/>
                </a:lnTo>
                <a:lnTo>
                  <a:pt x="19" y="17"/>
                </a:lnTo>
                <a:lnTo>
                  <a:pt x="37" y="35"/>
                </a:lnTo>
                <a:lnTo>
                  <a:pt x="58" y="52"/>
                </a:lnTo>
                <a:lnTo>
                  <a:pt x="81" y="71"/>
                </a:lnTo>
                <a:lnTo>
                  <a:pt x="104" y="89"/>
                </a:lnTo>
                <a:lnTo>
                  <a:pt x="129" y="107"/>
                </a:lnTo>
                <a:lnTo>
                  <a:pt x="154" y="125"/>
                </a:lnTo>
                <a:lnTo>
                  <a:pt x="181" y="144"/>
                </a:lnTo>
                <a:lnTo>
                  <a:pt x="209" y="162"/>
                </a:lnTo>
                <a:lnTo>
                  <a:pt x="238" y="180"/>
                </a:lnTo>
                <a:lnTo>
                  <a:pt x="267" y="199"/>
                </a:lnTo>
                <a:lnTo>
                  <a:pt x="298" y="217"/>
                </a:lnTo>
                <a:lnTo>
                  <a:pt x="330" y="235"/>
                </a:lnTo>
                <a:lnTo>
                  <a:pt x="361" y="253"/>
                </a:lnTo>
                <a:lnTo>
                  <a:pt x="394" y="270"/>
                </a:lnTo>
                <a:lnTo>
                  <a:pt x="427" y="289"/>
                </a:lnTo>
                <a:lnTo>
                  <a:pt x="460" y="306"/>
                </a:lnTo>
                <a:lnTo>
                  <a:pt x="494" y="322"/>
                </a:lnTo>
                <a:lnTo>
                  <a:pt x="528" y="339"/>
                </a:lnTo>
                <a:lnTo>
                  <a:pt x="564" y="354"/>
                </a:lnTo>
                <a:lnTo>
                  <a:pt x="598" y="369"/>
                </a:lnTo>
                <a:lnTo>
                  <a:pt x="632" y="384"/>
                </a:lnTo>
                <a:lnTo>
                  <a:pt x="667" y="398"/>
                </a:lnTo>
                <a:lnTo>
                  <a:pt x="703" y="412"/>
                </a:lnTo>
                <a:lnTo>
                  <a:pt x="737" y="425"/>
                </a:lnTo>
                <a:lnTo>
                  <a:pt x="772" y="437"/>
                </a:lnTo>
                <a:lnTo>
                  <a:pt x="806" y="448"/>
                </a:lnTo>
                <a:lnTo>
                  <a:pt x="841" y="459"/>
                </a:lnTo>
                <a:lnTo>
                  <a:pt x="875" y="469"/>
                </a:lnTo>
                <a:lnTo>
                  <a:pt x="908" y="478"/>
                </a:lnTo>
                <a:lnTo>
                  <a:pt x="940" y="485"/>
                </a:lnTo>
                <a:lnTo>
                  <a:pt x="972" y="492"/>
                </a:lnTo>
                <a:lnTo>
                  <a:pt x="972" y="491"/>
                </a:lnTo>
                <a:lnTo>
                  <a:pt x="972" y="492"/>
                </a:lnTo>
                <a:lnTo>
                  <a:pt x="973" y="492"/>
                </a:lnTo>
                <a:lnTo>
                  <a:pt x="972" y="491"/>
                </a:lnTo>
                <a:lnTo>
                  <a:pt x="972" y="49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6" name="Freeform 35"/>
          <p:cNvSpPr>
            <a:spLocks/>
          </p:cNvSpPr>
          <p:nvPr/>
        </p:nvSpPr>
        <p:spPr bwMode="auto">
          <a:xfrm>
            <a:off x="2752725" y="2962275"/>
            <a:ext cx="33338" cy="87313"/>
          </a:xfrm>
          <a:custGeom>
            <a:avLst/>
            <a:gdLst>
              <a:gd name="T0" fmla="*/ 0 w 64"/>
              <a:gd name="T1" fmla="*/ 46770306 h 163"/>
              <a:gd name="T2" fmla="*/ 0 w 64"/>
              <a:gd name="T3" fmla="*/ 46770306 h 163"/>
              <a:gd name="T4" fmla="*/ 17365972 w 64"/>
              <a:gd name="T5" fmla="*/ 0 h 163"/>
              <a:gd name="T6" fmla="*/ 17365972 w 64"/>
              <a:gd name="T7" fmla="*/ 0 h 163"/>
              <a:gd name="T8" fmla="*/ 0 w 64"/>
              <a:gd name="T9" fmla="*/ 46770306 h 163"/>
              <a:gd name="T10" fmla="*/ 0 w 64"/>
              <a:gd name="T11" fmla="*/ 46770306 h 163"/>
              <a:gd name="T12" fmla="*/ 0 w 64"/>
              <a:gd name="T13" fmla="*/ 46770306 h 163"/>
              <a:gd name="T14" fmla="*/ 0 w 64"/>
              <a:gd name="T15" fmla="*/ 46770306 h 163"/>
              <a:gd name="T16" fmla="*/ 0 w 64"/>
              <a:gd name="T17" fmla="*/ 46770306 h 163"/>
              <a:gd name="T18" fmla="*/ 0 w 64"/>
              <a:gd name="T19" fmla="*/ 46770306 h 163"/>
              <a:gd name="T20" fmla="*/ 0 w 64"/>
              <a:gd name="T21" fmla="*/ 46770306 h 163"/>
              <a:gd name="T22" fmla="*/ 0 w 64"/>
              <a:gd name="T23" fmla="*/ 46770306 h 16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4"/>
              <a:gd name="T37" fmla="*/ 0 h 163"/>
              <a:gd name="T38" fmla="*/ 64 w 64"/>
              <a:gd name="T39" fmla="*/ 163 h 16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4" h="163">
                <a:moveTo>
                  <a:pt x="0" y="163"/>
                </a:moveTo>
                <a:lnTo>
                  <a:pt x="0" y="163"/>
                </a:lnTo>
                <a:lnTo>
                  <a:pt x="64" y="0"/>
                </a:lnTo>
                <a:lnTo>
                  <a:pt x="0" y="16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7" name="Freeform 36"/>
          <p:cNvSpPr>
            <a:spLocks/>
          </p:cNvSpPr>
          <p:nvPr/>
        </p:nvSpPr>
        <p:spPr bwMode="auto">
          <a:xfrm>
            <a:off x="2754313" y="2908300"/>
            <a:ext cx="293687" cy="144463"/>
          </a:xfrm>
          <a:custGeom>
            <a:avLst/>
            <a:gdLst>
              <a:gd name="T0" fmla="*/ 155129591 w 556"/>
              <a:gd name="T1" fmla="*/ 0 h 271"/>
              <a:gd name="T2" fmla="*/ 155129591 w 556"/>
              <a:gd name="T3" fmla="*/ 0 h 271"/>
              <a:gd name="T4" fmla="*/ 0 w 556"/>
              <a:gd name="T5" fmla="*/ 77009439 h 271"/>
              <a:gd name="T6" fmla="*/ 0 w 556"/>
              <a:gd name="T7" fmla="*/ 77009439 h 271"/>
              <a:gd name="T8" fmla="*/ 155129591 w 556"/>
              <a:gd name="T9" fmla="*/ 0 h 271"/>
              <a:gd name="T10" fmla="*/ 155129591 w 556"/>
              <a:gd name="T11" fmla="*/ 0 h 271"/>
              <a:gd name="T12" fmla="*/ 155129591 w 556"/>
              <a:gd name="T13" fmla="*/ 0 h 271"/>
              <a:gd name="T14" fmla="*/ 155129591 w 556"/>
              <a:gd name="T15" fmla="*/ 0 h 271"/>
              <a:gd name="T16" fmla="*/ 155129591 w 556"/>
              <a:gd name="T17" fmla="*/ 0 h 271"/>
              <a:gd name="T18" fmla="*/ 155129591 w 556"/>
              <a:gd name="T19" fmla="*/ 0 h 271"/>
              <a:gd name="T20" fmla="*/ 155129591 w 556"/>
              <a:gd name="T21" fmla="*/ 0 h 271"/>
              <a:gd name="T22" fmla="*/ 155129591 w 556"/>
              <a:gd name="T23" fmla="*/ 0 h 27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56"/>
              <a:gd name="T37" fmla="*/ 0 h 271"/>
              <a:gd name="T38" fmla="*/ 556 w 556"/>
              <a:gd name="T39" fmla="*/ 271 h 27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56" h="271">
                <a:moveTo>
                  <a:pt x="556" y="0"/>
                </a:moveTo>
                <a:lnTo>
                  <a:pt x="556" y="0"/>
                </a:lnTo>
                <a:lnTo>
                  <a:pt x="0" y="271"/>
                </a:lnTo>
                <a:lnTo>
                  <a:pt x="556"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8" name="Freeform 37"/>
          <p:cNvSpPr>
            <a:spLocks/>
          </p:cNvSpPr>
          <p:nvPr/>
        </p:nvSpPr>
        <p:spPr bwMode="auto">
          <a:xfrm>
            <a:off x="2825750" y="2682875"/>
            <a:ext cx="227013" cy="225425"/>
          </a:xfrm>
          <a:custGeom>
            <a:avLst/>
            <a:gdLst>
              <a:gd name="T0" fmla="*/ 0 w 429"/>
              <a:gd name="T1" fmla="*/ 0 h 424"/>
              <a:gd name="T2" fmla="*/ 0 w 429"/>
              <a:gd name="T3" fmla="*/ 0 h 424"/>
              <a:gd name="T4" fmla="*/ 120127976 w 429"/>
              <a:gd name="T5" fmla="*/ 119850071 h 424"/>
              <a:gd name="T6" fmla="*/ 120127976 w 429"/>
              <a:gd name="T7" fmla="*/ 119567226 h 424"/>
              <a:gd name="T8" fmla="*/ 0 w 429"/>
              <a:gd name="T9" fmla="*/ 0 h 424"/>
              <a:gd name="T10" fmla="*/ 0 w 429"/>
              <a:gd name="T11" fmla="*/ 0 h 424"/>
              <a:gd name="T12" fmla="*/ 0 w 429"/>
              <a:gd name="T13" fmla="*/ 0 h 424"/>
              <a:gd name="T14" fmla="*/ 0 w 429"/>
              <a:gd name="T15" fmla="*/ 0 h 424"/>
              <a:gd name="T16" fmla="*/ 0 w 429"/>
              <a:gd name="T17" fmla="*/ 0 h 424"/>
              <a:gd name="T18" fmla="*/ 0 w 429"/>
              <a:gd name="T19" fmla="*/ 0 h 424"/>
              <a:gd name="T20" fmla="*/ 0 w 429"/>
              <a:gd name="T21" fmla="*/ 0 h 424"/>
              <a:gd name="T22" fmla="*/ 0 w 429"/>
              <a:gd name="T23" fmla="*/ 0 h 4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29"/>
              <a:gd name="T37" fmla="*/ 0 h 424"/>
              <a:gd name="T38" fmla="*/ 429 w 429"/>
              <a:gd name="T39" fmla="*/ 424 h 4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29" h="424">
                <a:moveTo>
                  <a:pt x="0" y="0"/>
                </a:moveTo>
                <a:lnTo>
                  <a:pt x="0" y="0"/>
                </a:lnTo>
                <a:lnTo>
                  <a:pt x="429" y="424"/>
                </a:lnTo>
                <a:lnTo>
                  <a:pt x="429" y="423"/>
                </a:lnTo>
                <a:lnTo>
                  <a:pt x="0"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9" name="Freeform 38"/>
          <p:cNvSpPr>
            <a:spLocks/>
          </p:cNvSpPr>
          <p:nvPr/>
        </p:nvSpPr>
        <p:spPr bwMode="auto">
          <a:xfrm>
            <a:off x="2819400" y="2679700"/>
            <a:ext cx="6350" cy="93663"/>
          </a:xfrm>
          <a:custGeom>
            <a:avLst/>
            <a:gdLst>
              <a:gd name="T0" fmla="*/ 0 w 10"/>
              <a:gd name="T1" fmla="*/ 50130042 h 175"/>
              <a:gd name="T2" fmla="*/ 0 w 10"/>
              <a:gd name="T3" fmla="*/ 50130042 h 175"/>
              <a:gd name="T4" fmla="*/ 4032250 w 10"/>
              <a:gd name="T5" fmla="*/ 0 h 175"/>
              <a:gd name="T6" fmla="*/ 4032250 w 10"/>
              <a:gd name="T7" fmla="*/ 0 h 175"/>
              <a:gd name="T8" fmla="*/ 0 w 10"/>
              <a:gd name="T9" fmla="*/ 50130042 h 175"/>
              <a:gd name="T10" fmla="*/ 0 w 10"/>
              <a:gd name="T11" fmla="*/ 49843701 h 175"/>
              <a:gd name="T12" fmla="*/ 0 w 10"/>
              <a:gd name="T13" fmla="*/ 50130042 h 175"/>
              <a:gd name="T14" fmla="*/ 0 w 10"/>
              <a:gd name="T15" fmla="*/ 50130042 h 175"/>
              <a:gd name="T16" fmla="*/ 0 w 10"/>
              <a:gd name="T17" fmla="*/ 50130042 h 175"/>
              <a:gd name="T18" fmla="*/ 0 w 10"/>
              <a:gd name="T19" fmla="*/ 50130042 h 175"/>
              <a:gd name="T20" fmla="*/ 0 w 10"/>
              <a:gd name="T21" fmla="*/ 50130042 h 175"/>
              <a:gd name="T22" fmla="*/ 0 w 10"/>
              <a:gd name="T23" fmla="*/ 50130042 h 1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75"/>
              <a:gd name="T38" fmla="*/ 10 w 10"/>
              <a:gd name="T39" fmla="*/ 175 h 17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75">
                <a:moveTo>
                  <a:pt x="0" y="175"/>
                </a:moveTo>
                <a:lnTo>
                  <a:pt x="0" y="175"/>
                </a:lnTo>
                <a:lnTo>
                  <a:pt x="10" y="0"/>
                </a:lnTo>
                <a:lnTo>
                  <a:pt x="0" y="175"/>
                </a:lnTo>
                <a:lnTo>
                  <a:pt x="0" y="174"/>
                </a:lnTo>
                <a:lnTo>
                  <a:pt x="0" y="17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80" name="Freeform 39"/>
          <p:cNvSpPr>
            <a:spLocks/>
          </p:cNvSpPr>
          <p:nvPr/>
        </p:nvSpPr>
        <p:spPr bwMode="auto">
          <a:xfrm>
            <a:off x="2400300" y="2549525"/>
            <a:ext cx="420688" cy="219075"/>
          </a:xfrm>
          <a:custGeom>
            <a:avLst/>
            <a:gdLst>
              <a:gd name="T0" fmla="*/ 0 w 795"/>
              <a:gd name="T1" fmla="*/ 0 h 412"/>
              <a:gd name="T2" fmla="*/ 7840671 w 795"/>
              <a:gd name="T3" fmla="*/ 7634125 h 412"/>
              <a:gd name="T4" fmla="*/ 16801061 w 795"/>
              <a:gd name="T5" fmla="*/ 14985368 h 412"/>
              <a:gd name="T6" fmla="*/ 27161628 w 795"/>
              <a:gd name="T7" fmla="*/ 23467613 h 412"/>
              <a:gd name="T8" fmla="*/ 38082588 w 795"/>
              <a:gd name="T9" fmla="*/ 31384620 h 412"/>
              <a:gd name="T10" fmla="*/ 49843327 w 795"/>
              <a:gd name="T11" fmla="*/ 39301103 h 412"/>
              <a:gd name="T12" fmla="*/ 62723784 w 795"/>
              <a:gd name="T13" fmla="*/ 47500993 h 412"/>
              <a:gd name="T14" fmla="*/ 76165175 w 795"/>
              <a:gd name="T15" fmla="*/ 55417467 h 412"/>
              <a:gd name="T16" fmla="*/ 90725738 w 795"/>
              <a:gd name="T17" fmla="*/ 63616825 h 412"/>
              <a:gd name="T18" fmla="*/ 105566759 w 795"/>
              <a:gd name="T19" fmla="*/ 71250965 h 412"/>
              <a:gd name="T20" fmla="*/ 121247569 w 795"/>
              <a:gd name="T21" fmla="*/ 78885089 h 412"/>
              <a:gd name="T22" fmla="*/ 137488767 w 795"/>
              <a:gd name="T23" fmla="*/ 85953978 h 412"/>
              <a:gd name="T24" fmla="*/ 153729997 w 795"/>
              <a:gd name="T25" fmla="*/ 93022335 h 412"/>
              <a:gd name="T26" fmla="*/ 170531054 w 795"/>
              <a:gd name="T27" fmla="*/ 99525457 h 412"/>
              <a:gd name="T28" fmla="*/ 187891969 w 795"/>
              <a:gd name="T29" fmla="*/ 105745697 h 412"/>
              <a:gd name="T30" fmla="*/ 204972955 w 795"/>
              <a:gd name="T31" fmla="*/ 111683584 h 412"/>
              <a:gd name="T32" fmla="*/ 222614329 w 795"/>
              <a:gd name="T33" fmla="*/ 116489940 h 412"/>
              <a:gd name="T34" fmla="*/ 213933871 w 795"/>
              <a:gd name="T35" fmla="*/ 113945055 h 412"/>
              <a:gd name="T36" fmla="*/ 196292497 w 795"/>
              <a:gd name="T37" fmla="*/ 108572933 h 412"/>
              <a:gd name="T38" fmla="*/ 178931582 w 795"/>
              <a:gd name="T39" fmla="*/ 102635577 h 412"/>
              <a:gd name="T40" fmla="*/ 162410455 w 795"/>
              <a:gd name="T41" fmla="*/ 96415338 h 412"/>
              <a:gd name="T42" fmla="*/ 145609399 w 795"/>
              <a:gd name="T43" fmla="*/ 89629332 h 412"/>
              <a:gd name="T44" fmla="*/ 129088239 w 795"/>
              <a:gd name="T45" fmla="*/ 82278092 h 412"/>
              <a:gd name="T46" fmla="*/ 113407429 w 795"/>
              <a:gd name="T47" fmla="*/ 74926851 h 412"/>
              <a:gd name="T48" fmla="*/ 98006549 w 795"/>
              <a:gd name="T49" fmla="*/ 67575595 h 412"/>
              <a:gd name="T50" fmla="*/ 83445457 w 795"/>
              <a:gd name="T51" fmla="*/ 59658588 h 412"/>
              <a:gd name="T52" fmla="*/ 69444223 w 795"/>
              <a:gd name="T53" fmla="*/ 51742113 h 412"/>
              <a:gd name="T54" fmla="*/ 56003362 w 795"/>
              <a:gd name="T55" fmla="*/ 43259872 h 412"/>
              <a:gd name="T56" fmla="*/ 43962693 w 795"/>
              <a:gd name="T57" fmla="*/ 35059982 h 412"/>
              <a:gd name="T58" fmla="*/ 32201945 w 795"/>
              <a:gd name="T59" fmla="*/ 27143499 h 412"/>
              <a:gd name="T60" fmla="*/ 21841382 w 795"/>
              <a:gd name="T61" fmla="*/ 19226493 h 412"/>
              <a:gd name="T62" fmla="*/ 12320602 w 795"/>
              <a:gd name="T63" fmla="*/ 11309482 h 412"/>
              <a:gd name="T64" fmla="*/ 3920071 w 795"/>
              <a:gd name="T65" fmla="*/ 3393004 h 412"/>
              <a:gd name="T66" fmla="*/ 0 w 795"/>
              <a:gd name="T67" fmla="*/ 0 h 412"/>
              <a:gd name="T68" fmla="*/ 0 w 795"/>
              <a:gd name="T69" fmla="*/ 0 h 412"/>
              <a:gd name="T70" fmla="*/ 0 w 795"/>
              <a:gd name="T71" fmla="*/ 0 h 412"/>
              <a:gd name="T72" fmla="*/ 559859 w 795"/>
              <a:gd name="T73" fmla="*/ 0 h 4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95"/>
              <a:gd name="T112" fmla="*/ 0 h 412"/>
              <a:gd name="T113" fmla="*/ 795 w 795"/>
              <a:gd name="T114" fmla="*/ 412 h 41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95" h="412">
                <a:moveTo>
                  <a:pt x="2" y="0"/>
                </a:moveTo>
                <a:lnTo>
                  <a:pt x="0" y="0"/>
                </a:lnTo>
                <a:lnTo>
                  <a:pt x="14" y="13"/>
                </a:lnTo>
                <a:lnTo>
                  <a:pt x="28" y="27"/>
                </a:lnTo>
                <a:lnTo>
                  <a:pt x="44" y="40"/>
                </a:lnTo>
                <a:lnTo>
                  <a:pt x="60" y="53"/>
                </a:lnTo>
                <a:lnTo>
                  <a:pt x="77" y="68"/>
                </a:lnTo>
                <a:lnTo>
                  <a:pt x="97" y="83"/>
                </a:lnTo>
                <a:lnTo>
                  <a:pt x="115" y="96"/>
                </a:lnTo>
                <a:lnTo>
                  <a:pt x="136" y="111"/>
                </a:lnTo>
                <a:lnTo>
                  <a:pt x="157" y="125"/>
                </a:lnTo>
                <a:lnTo>
                  <a:pt x="178" y="139"/>
                </a:lnTo>
                <a:lnTo>
                  <a:pt x="200" y="153"/>
                </a:lnTo>
                <a:lnTo>
                  <a:pt x="224" y="168"/>
                </a:lnTo>
                <a:lnTo>
                  <a:pt x="248" y="183"/>
                </a:lnTo>
                <a:lnTo>
                  <a:pt x="272" y="196"/>
                </a:lnTo>
                <a:lnTo>
                  <a:pt x="298" y="211"/>
                </a:lnTo>
                <a:lnTo>
                  <a:pt x="324" y="225"/>
                </a:lnTo>
                <a:lnTo>
                  <a:pt x="350" y="239"/>
                </a:lnTo>
                <a:lnTo>
                  <a:pt x="377" y="252"/>
                </a:lnTo>
                <a:lnTo>
                  <a:pt x="405" y="265"/>
                </a:lnTo>
                <a:lnTo>
                  <a:pt x="433" y="279"/>
                </a:lnTo>
                <a:lnTo>
                  <a:pt x="461" y="292"/>
                </a:lnTo>
                <a:lnTo>
                  <a:pt x="491" y="304"/>
                </a:lnTo>
                <a:lnTo>
                  <a:pt x="520" y="317"/>
                </a:lnTo>
                <a:lnTo>
                  <a:pt x="549" y="329"/>
                </a:lnTo>
                <a:lnTo>
                  <a:pt x="580" y="341"/>
                </a:lnTo>
                <a:lnTo>
                  <a:pt x="609" y="352"/>
                </a:lnTo>
                <a:lnTo>
                  <a:pt x="639" y="364"/>
                </a:lnTo>
                <a:lnTo>
                  <a:pt x="671" y="374"/>
                </a:lnTo>
                <a:lnTo>
                  <a:pt x="701" y="385"/>
                </a:lnTo>
                <a:lnTo>
                  <a:pt x="732" y="395"/>
                </a:lnTo>
                <a:lnTo>
                  <a:pt x="764" y="403"/>
                </a:lnTo>
                <a:lnTo>
                  <a:pt x="795" y="412"/>
                </a:lnTo>
                <a:lnTo>
                  <a:pt x="794" y="412"/>
                </a:lnTo>
                <a:lnTo>
                  <a:pt x="764" y="403"/>
                </a:lnTo>
                <a:lnTo>
                  <a:pt x="732" y="393"/>
                </a:lnTo>
                <a:lnTo>
                  <a:pt x="701" y="384"/>
                </a:lnTo>
                <a:lnTo>
                  <a:pt x="671" y="374"/>
                </a:lnTo>
                <a:lnTo>
                  <a:pt x="639" y="363"/>
                </a:lnTo>
                <a:lnTo>
                  <a:pt x="609" y="352"/>
                </a:lnTo>
                <a:lnTo>
                  <a:pt x="580" y="341"/>
                </a:lnTo>
                <a:lnTo>
                  <a:pt x="549" y="329"/>
                </a:lnTo>
                <a:lnTo>
                  <a:pt x="520" y="317"/>
                </a:lnTo>
                <a:lnTo>
                  <a:pt x="491" y="304"/>
                </a:lnTo>
                <a:lnTo>
                  <a:pt x="461" y="291"/>
                </a:lnTo>
                <a:lnTo>
                  <a:pt x="433" y="279"/>
                </a:lnTo>
                <a:lnTo>
                  <a:pt x="405" y="265"/>
                </a:lnTo>
                <a:lnTo>
                  <a:pt x="377" y="252"/>
                </a:lnTo>
                <a:lnTo>
                  <a:pt x="350" y="239"/>
                </a:lnTo>
                <a:lnTo>
                  <a:pt x="324" y="224"/>
                </a:lnTo>
                <a:lnTo>
                  <a:pt x="298" y="211"/>
                </a:lnTo>
                <a:lnTo>
                  <a:pt x="272" y="196"/>
                </a:lnTo>
                <a:lnTo>
                  <a:pt x="248" y="183"/>
                </a:lnTo>
                <a:lnTo>
                  <a:pt x="225" y="168"/>
                </a:lnTo>
                <a:lnTo>
                  <a:pt x="200" y="153"/>
                </a:lnTo>
                <a:lnTo>
                  <a:pt x="178" y="139"/>
                </a:lnTo>
                <a:lnTo>
                  <a:pt x="157" y="124"/>
                </a:lnTo>
                <a:lnTo>
                  <a:pt x="136" y="111"/>
                </a:lnTo>
                <a:lnTo>
                  <a:pt x="115" y="96"/>
                </a:lnTo>
                <a:lnTo>
                  <a:pt x="97" y="82"/>
                </a:lnTo>
                <a:lnTo>
                  <a:pt x="78" y="68"/>
                </a:lnTo>
                <a:lnTo>
                  <a:pt x="60" y="53"/>
                </a:lnTo>
                <a:lnTo>
                  <a:pt x="44" y="40"/>
                </a:lnTo>
                <a:lnTo>
                  <a:pt x="28" y="27"/>
                </a:lnTo>
                <a:lnTo>
                  <a:pt x="14" y="12"/>
                </a:lnTo>
                <a:lnTo>
                  <a:pt x="0" y="0"/>
                </a:lnTo>
                <a:lnTo>
                  <a:pt x="2"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81" name="Freeform 40"/>
          <p:cNvSpPr>
            <a:spLocks/>
          </p:cNvSpPr>
          <p:nvPr/>
        </p:nvSpPr>
        <p:spPr bwMode="auto">
          <a:xfrm>
            <a:off x="2274888" y="2543175"/>
            <a:ext cx="122237" cy="146050"/>
          </a:xfrm>
          <a:custGeom>
            <a:avLst/>
            <a:gdLst>
              <a:gd name="T0" fmla="*/ 279928 w 231"/>
              <a:gd name="T1" fmla="*/ 77565826 h 275"/>
              <a:gd name="T2" fmla="*/ 279928 w 231"/>
              <a:gd name="T3" fmla="*/ 77565826 h 275"/>
              <a:gd name="T4" fmla="*/ 64683481 w 231"/>
              <a:gd name="T5" fmla="*/ 0 h 275"/>
              <a:gd name="T6" fmla="*/ 64403553 w 231"/>
              <a:gd name="T7" fmla="*/ 0 h 275"/>
              <a:gd name="T8" fmla="*/ 0 w 231"/>
              <a:gd name="T9" fmla="*/ 77565826 h 275"/>
              <a:gd name="T10" fmla="*/ 279928 w 231"/>
              <a:gd name="T11" fmla="*/ 77565826 h 275"/>
              <a:gd name="T12" fmla="*/ 0 w 231"/>
              <a:gd name="T13" fmla="*/ 77565826 h 275"/>
              <a:gd name="T14" fmla="*/ 279928 w 231"/>
              <a:gd name="T15" fmla="*/ 77565826 h 275"/>
              <a:gd name="T16" fmla="*/ 279928 w 231"/>
              <a:gd name="T17" fmla="*/ 77565826 h 275"/>
              <a:gd name="T18" fmla="*/ 279928 w 231"/>
              <a:gd name="T19" fmla="*/ 77565826 h 275"/>
              <a:gd name="T20" fmla="*/ 279928 w 231"/>
              <a:gd name="T21" fmla="*/ 77565826 h 275"/>
              <a:gd name="T22" fmla="*/ 279928 w 231"/>
              <a:gd name="T23" fmla="*/ 77565826 h 2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1"/>
              <a:gd name="T37" fmla="*/ 0 h 275"/>
              <a:gd name="T38" fmla="*/ 231 w 231"/>
              <a:gd name="T39" fmla="*/ 275 h 27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1" h="275">
                <a:moveTo>
                  <a:pt x="1" y="275"/>
                </a:moveTo>
                <a:lnTo>
                  <a:pt x="1" y="275"/>
                </a:lnTo>
                <a:lnTo>
                  <a:pt x="231" y="0"/>
                </a:lnTo>
                <a:lnTo>
                  <a:pt x="230" y="0"/>
                </a:lnTo>
                <a:lnTo>
                  <a:pt x="0" y="275"/>
                </a:lnTo>
                <a:lnTo>
                  <a:pt x="1" y="275"/>
                </a:lnTo>
                <a:lnTo>
                  <a:pt x="0" y="275"/>
                </a:lnTo>
                <a:lnTo>
                  <a:pt x="1" y="27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38" name="TextBox 37"/>
          <p:cNvSpPr txBox="1"/>
          <p:nvPr/>
        </p:nvSpPr>
        <p:spPr>
          <a:xfrm>
            <a:off x="990600" y="152400"/>
            <a:ext cx="8305800" cy="671513"/>
          </a:xfrm>
          <a:prstGeom prst="rect">
            <a:avLst/>
          </a:prstGeom>
          <a:noFill/>
        </p:spPr>
        <p:txBody>
          <a:bodyPr>
            <a:spAutoFit/>
          </a:bodyPr>
          <a:lstStyle/>
          <a:p>
            <a:pPr>
              <a:defRPr/>
            </a:pPr>
            <a:r>
              <a:rPr lang="en-US" sz="3800" b="1" dirty="0">
                <a:solidFill>
                  <a:srgbClr val="0070C0"/>
                </a:solidFill>
                <a:latin typeface="+mj-lt"/>
              </a:rPr>
              <a:t>Factors of  Consumer Purchases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116919816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Financial Implications of Consumer Decisions</a:t>
            </a:r>
            <a:endParaRPr lang="th-TH" dirty="0"/>
          </a:p>
        </p:txBody>
      </p:sp>
      <p:sp>
        <p:nvSpPr>
          <p:cNvPr id="3" name="Content Placeholder 2"/>
          <p:cNvSpPr>
            <a:spLocks noGrp="1"/>
          </p:cNvSpPr>
          <p:nvPr>
            <p:ph idx="1"/>
          </p:nvPr>
        </p:nvSpPr>
        <p:spPr/>
        <p:txBody>
          <a:bodyPr/>
          <a:lstStyle/>
          <a:p>
            <a:r>
              <a:rPr lang="en-US" dirty="0" err="1"/>
              <a:t>Nok</a:t>
            </a:r>
            <a:r>
              <a:rPr lang="en-US" dirty="0"/>
              <a:t> has a tendency to make impulse purchases. This has caused her to get into some financial difficulty. She would like to make better purchases in the future and has found several practical purchasing strategies that she thinks will help her avoid making poor decisions in the future.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554409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Practical Purchasing Strategies</a:t>
            </a:r>
            <a:endParaRPr lang="th-TH" dirty="0"/>
          </a:p>
        </p:txBody>
      </p:sp>
      <p:sp>
        <p:nvSpPr>
          <p:cNvPr id="3" name="Content Placeholder 2"/>
          <p:cNvSpPr>
            <a:spLocks noGrp="1"/>
          </p:cNvSpPr>
          <p:nvPr>
            <p:ph idx="1"/>
          </p:nvPr>
        </p:nvSpPr>
        <p:spPr/>
        <p:txBody>
          <a:bodyPr/>
          <a:lstStyle/>
          <a:p>
            <a:r>
              <a:rPr lang="en-US" dirty="0"/>
              <a:t>Timing Purchases</a:t>
            </a:r>
          </a:p>
          <a:p>
            <a:r>
              <a:rPr lang="en-US" dirty="0"/>
              <a:t>Store Selection</a:t>
            </a:r>
          </a:p>
          <a:p>
            <a:pPr lvl="1"/>
            <a:r>
              <a:rPr lang="en-US" dirty="0"/>
              <a:t>Location, convenience </a:t>
            </a:r>
            <a:r>
              <a:rPr lang="en-US" dirty="0" err="1"/>
              <a:t>vs</a:t>
            </a:r>
            <a:r>
              <a:rPr lang="en-US" dirty="0"/>
              <a:t> Price (Cash and Carry)</a:t>
            </a:r>
          </a:p>
          <a:p>
            <a:r>
              <a:rPr lang="en-US" dirty="0"/>
              <a:t>Brand Comparison</a:t>
            </a:r>
          </a:p>
          <a:p>
            <a:pPr lvl="1"/>
            <a:r>
              <a:rPr lang="en-US" dirty="0"/>
              <a:t>Starbucks?</a:t>
            </a:r>
          </a:p>
          <a:p>
            <a:r>
              <a:rPr lang="en-US" dirty="0"/>
              <a:t>Price Comparison</a:t>
            </a:r>
          </a:p>
          <a:p>
            <a:pPr lvl="1"/>
            <a:r>
              <a:rPr lang="en-US" dirty="0"/>
              <a:t>Unit pricing</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2032481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Timing Purchases</a:t>
            </a:r>
            <a:endParaRPr lang="th-TH" dirty="0"/>
          </a:p>
        </p:txBody>
      </p:sp>
      <p:sp>
        <p:nvSpPr>
          <p:cNvPr id="3" name="Content Placeholder 2"/>
          <p:cNvSpPr>
            <a:spLocks noGrp="1"/>
          </p:cNvSpPr>
          <p:nvPr>
            <p:ph idx="1"/>
          </p:nvPr>
        </p:nvSpPr>
        <p:spPr/>
        <p:txBody>
          <a:bodyPr>
            <a:normAutofit fontScale="92500" lnSpcReduction="10000"/>
          </a:bodyPr>
          <a:lstStyle/>
          <a:p>
            <a:pPr lvl="1"/>
            <a:r>
              <a:rPr lang="en-US" dirty="0"/>
              <a:t>Certain items go on sale at the same time each year</a:t>
            </a:r>
          </a:p>
          <a:p>
            <a:pPr lvl="1"/>
            <a:r>
              <a:rPr lang="en-US" dirty="0"/>
              <a:t>Weather reports might give information about prices of certain food products</a:t>
            </a:r>
          </a:p>
          <a:p>
            <a:pPr lvl="1"/>
            <a:r>
              <a:rPr lang="en-US" dirty="0"/>
              <a:t>News reports may be important</a:t>
            </a:r>
          </a:p>
          <a:p>
            <a:pPr lvl="2"/>
            <a:r>
              <a:rPr lang="en-US" dirty="0"/>
              <a:t>Changing economic conditions</a:t>
            </a:r>
          </a:p>
          <a:p>
            <a:pPr lvl="2"/>
            <a:r>
              <a:rPr lang="en-US" dirty="0"/>
              <a:t>Political difficulties around the world</a:t>
            </a:r>
          </a:p>
          <a:p>
            <a:endParaRPr lang="en-US" dirty="0"/>
          </a:p>
          <a:p>
            <a:endParaRPr lang="en-US" dirty="0"/>
          </a:p>
          <a:p>
            <a:r>
              <a:rPr lang="en-US" dirty="0" err="1"/>
              <a:t>Nok</a:t>
            </a:r>
            <a:r>
              <a:rPr lang="en-US" dirty="0"/>
              <a:t> has always shopped when clothes first appear in the store. She realizes that by waiting just a few months she might be able to get much better prices on the same clothes. She has never paid much attention but realizes that changing economic conditions might change the interest rate she would have to pay on a loan or that political turmoil in China might raise the prices of goods imported from there.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057887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Store Selection</a:t>
            </a:r>
            <a:endParaRPr lang="th-TH" dirty="0"/>
          </a:p>
        </p:txBody>
      </p:sp>
      <p:sp>
        <p:nvSpPr>
          <p:cNvPr id="3" name="Content Placeholder 2"/>
          <p:cNvSpPr>
            <a:spLocks noGrp="1"/>
          </p:cNvSpPr>
          <p:nvPr>
            <p:ph idx="1"/>
          </p:nvPr>
        </p:nvSpPr>
        <p:spPr/>
        <p:txBody>
          <a:bodyPr/>
          <a:lstStyle/>
          <a:p>
            <a:r>
              <a:rPr lang="en-US" dirty="0"/>
              <a:t>Specialty Shops</a:t>
            </a:r>
          </a:p>
          <a:p>
            <a:r>
              <a:rPr lang="en-US" dirty="0"/>
              <a:t>Superstores</a:t>
            </a:r>
          </a:p>
          <a:p>
            <a:r>
              <a:rPr lang="en-US" dirty="0"/>
              <a:t>Online Stores</a:t>
            </a:r>
          </a:p>
          <a:p>
            <a:r>
              <a:rPr lang="en-US" dirty="0"/>
              <a:t>Cooperatives</a:t>
            </a:r>
          </a:p>
          <a:p>
            <a:endParaRPr lang="en-US" dirty="0"/>
          </a:p>
          <a:p>
            <a:endParaRPr lang="en-US" dirty="0"/>
          </a:p>
          <a:p>
            <a:endParaRPr lang="en-US" dirty="0"/>
          </a:p>
          <a:p>
            <a:r>
              <a:rPr lang="en-US" dirty="0" err="1"/>
              <a:t>Nok</a:t>
            </a:r>
            <a:r>
              <a:rPr lang="en-US" dirty="0"/>
              <a:t> knows that there are many different places she can make purchases these days, and this increased competition combined with new technology gave given her greater choices and often lower prices.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98392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Comparison</a:t>
            </a:r>
            <a:endParaRPr lang="th-TH" dirty="0"/>
          </a:p>
        </p:txBody>
      </p:sp>
      <p:sp>
        <p:nvSpPr>
          <p:cNvPr id="3" name="Content Placeholder 2"/>
          <p:cNvSpPr>
            <a:spLocks noGrp="1"/>
          </p:cNvSpPr>
          <p:nvPr>
            <p:ph idx="1"/>
          </p:nvPr>
        </p:nvSpPr>
        <p:spPr/>
        <p:txBody>
          <a:bodyPr/>
          <a:lstStyle/>
          <a:p>
            <a:r>
              <a:rPr lang="en-US" dirty="0" err="1"/>
              <a:t>Nok</a:t>
            </a:r>
            <a:r>
              <a:rPr lang="en-US" dirty="0"/>
              <a:t> knows that there are many different brands  available and that there can be important differences in price and quality for the different brands. She knows that national brands include Tylenol, Sony, Kellogg’s, Levi and many others which are household names. They often have higher prices that other brands but have gotten to be nationally known brands because of their consistent quality. i-Mobile, on the other hand, sells its own brand of phones while Big C sells its own brand of various durable goods. These products are often produced by same companies that produces the national brand. The quality is often similar to national brands, but the prices can often be lower.</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3983606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Comparison</a:t>
            </a:r>
            <a:endParaRPr lang="th-TH" dirty="0"/>
          </a:p>
        </p:txBody>
      </p:sp>
      <p:sp>
        <p:nvSpPr>
          <p:cNvPr id="3" name="Content Placeholder 2"/>
          <p:cNvSpPr>
            <a:spLocks noGrp="1"/>
          </p:cNvSpPr>
          <p:nvPr>
            <p:ph idx="1"/>
          </p:nvPr>
        </p:nvSpPr>
        <p:spPr/>
        <p:txBody>
          <a:bodyPr/>
          <a:lstStyle/>
          <a:p>
            <a:r>
              <a:rPr lang="en-US" dirty="0"/>
              <a:t>More store convenience (location, hours, sales staff) generally means higher prices</a:t>
            </a:r>
          </a:p>
          <a:p>
            <a:r>
              <a:rPr lang="en-US" dirty="0"/>
              <a:t>Ready-to-use products have higher prices.</a:t>
            </a:r>
          </a:p>
          <a:p>
            <a:r>
              <a:rPr lang="en-US" dirty="0"/>
              <a:t>Large packages are usually the best buy. However, unit pricing allows the comparison of prices of packages of different sizes.</a:t>
            </a:r>
          </a:p>
          <a:p>
            <a:r>
              <a:rPr lang="en-US" dirty="0"/>
              <a:t>A ‘sale’ might not always mean saving money.</a:t>
            </a:r>
          </a:p>
          <a:p>
            <a:r>
              <a:rPr lang="en-US" dirty="0"/>
              <a:t>Consider promotional offers.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710110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Purchasing a Car</a:t>
            </a:r>
            <a:endParaRPr lang="th-TH" dirty="0"/>
          </a:p>
        </p:txBody>
      </p:sp>
      <p:sp>
        <p:nvSpPr>
          <p:cNvPr id="3" name="Content Placeholder 2"/>
          <p:cNvSpPr>
            <a:spLocks noGrp="1"/>
          </p:cNvSpPr>
          <p:nvPr>
            <p:ph idx="1"/>
          </p:nvPr>
        </p:nvSpPr>
        <p:spPr/>
        <p:txBody>
          <a:bodyPr/>
          <a:lstStyle/>
          <a:p>
            <a:pPr marL="114300" indent="0">
              <a:buNone/>
            </a:pP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371600"/>
            <a:ext cx="5257800" cy="482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9622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Leasing a Motor Vehicle</a:t>
            </a:r>
            <a:endParaRPr lang="th-TH" dirty="0"/>
          </a:p>
        </p:txBody>
      </p:sp>
      <p:sp>
        <p:nvSpPr>
          <p:cNvPr id="3" name="Content Placeholder 2"/>
          <p:cNvSpPr>
            <a:spLocks noGrp="1"/>
          </p:cNvSpPr>
          <p:nvPr>
            <p:ph sz="half" idx="1"/>
          </p:nvPr>
        </p:nvSpPr>
        <p:spPr/>
        <p:txBody>
          <a:bodyPr>
            <a:normAutofit fontScale="92500"/>
          </a:bodyPr>
          <a:lstStyle/>
          <a:p>
            <a:r>
              <a:rPr lang="en-US" dirty="0"/>
              <a:t>Advantages</a:t>
            </a:r>
          </a:p>
          <a:p>
            <a:pPr lvl="1"/>
            <a:r>
              <a:rPr lang="en-US" dirty="0"/>
              <a:t>Only a small security deposit might be necessary up front</a:t>
            </a:r>
          </a:p>
          <a:p>
            <a:pPr lvl="1"/>
            <a:r>
              <a:rPr lang="en-US" dirty="0"/>
              <a:t>Monthly lease payments are often smaller than financing payments</a:t>
            </a:r>
          </a:p>
          <a:p>
            <a:pPr lvl="1"/>
            <a:r>
              <a:rPr lang="en-US" dirty="0"/>
              <a:t>Detailed records for business purposes</a:t>
            </a:r>
          </a:p>
          <a:p>
            <a:pPr lvl="1"/>
            <a:r>
              <a:rPr lang="en-US" dirty="0"/>
              <a:t>Can often obtain a more expensive car than otherwise</a:t>
            </a:r>
          </a:p>
        </p:txBody>
      </p:sp>
      <p:sp>
        <p:nvSpPr>
          <p:cNvPr id="4" name="Content Placeholder 3"/>
          <p:cNvSpPr>
            <a:spLocks noGrp="1"/>
          </p:cNvSpPr>
          <p:nvPr>
            <p:ph sz="half" idx="2"/>
          </p:nvPr>
        </p:nvSpPr>
        <p:spPr/>
        <p:txBody>
          <a:bodyPr>
            <a:normAutofit fontScale="92500"/>
          </a:bodyPr>
          <a:lstStyle/>
          <a:p>
            <a:r>
              <a:rPr lang="en-US" dirty="0"/>
              <a:t>Disadvantages</a:t>
            </a:r>
          </a:p>
          <a:p>
            <a:pPr lvl="1"/>
            <a:r>
              <a:rPr lang="en-US" dirty="0"/>
              <a:t>No ownership interest in the vehicle</a:t>
            </a:r>
          </a:p>
          <a:p>
            <a:pPr lvl="1"/>
            <a:r>
              <a:rPr lang="en-US" dirty="0"/>
              <a:t>Qualifying credit requirements the same as financing a purchase</a:t>
            </a:r>
          </a:p>
          <a:p>
            <a:pPr lvl="1"/>
            <a:r>
              <a:rPr lang="en-US" dirty="0"/>
              <a:t>Additional costs may be incurred for extra mileage, repairs, turning car in early, or moving to another province</a:t>
            </a:r>
            <a:endParaRPr lang="th-TH" dirty="0"/>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268324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The True </a:t>
            </a:r>
            <a:r>
              <a:rPr lang="en-US" dirty="0"/>
              <a:t>Cost of a Lease</a:t>
            </a:r>
            <a:endParaRPr lang="th-TH" dirty="0"/>
          </a:p>
        </p:txBody>
      </p:sp>
      <p:sp>
        <p:nvSpPr>
          <p:cNvPr id="3" name="Content Placeholder 2"/>
          <p:cNvSpPr>
            <a:spLocks noGrp="1"/>
          </p:cNvSpPr>
          <p:nvPr>
            <p:ph idx="1"/>
          </p:nvPr>
        </p:nvSpPr>
        <p:spPr/>
        <p:txBody>
          <a:bodyPr/>
          <a:lstStyle/>
          <a:p>
            <a:r>
              <a:rPr lang="en-US" dirty="0"/>
              <a:t>Capitalized Cost – the price of the vehicle in the leasing agreement</a:t>
            </a:r>
          </a:p>
          <a:p>
            <a:r>
              <a:rPr lang="en-US" dirty="0"/>
              <a:t>Money Factor – the interest rate being paid on the capitalized cost</a:t>
            </a:r>
          </a:p>
          <a:p>
            <a:r>
              <a:rPr lang="en-US" dirty="0"/>
              <a:t>The monthly payment and number of payments</a:t>
            </a:r>
          </a:p>
          <a:p>
            <a:r>
              <a:rPr lang="en-US" dirty="0"/>
              <a:t>The residual value – the expected value of the car at the end of the lease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267358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Housing Decision</a:t>
            </a:r>
          </a:p>
        </p:txBody>
      </p:sp>
      <p:sp>
        <p:nvSpPr>
          <p:cNvPr id="3" name="Content Placeholder 2"/>
          <p:cNvSpPr>
            <a:spLocks noGrp="1"/>
          </p:cNvSpPr>
          <p:nvPr>
            <p:ph idx="1"/>
          </p:nvPr>
        </p:nvSpPr>
        <p:spPr/>
        <p:txBody>
          <a:bodyPr/>
          <a:lstStyle/>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371600"/>
            <a:ext cx="6467475" cy="5340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4901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5368" y="1295400"/>
            <a:ext cx="4552950" cy="5398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a:t>Evaluating Housing Alternatives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4183314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Selecting a Rental Unit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295400"/>
            <a:ext cx="5378450" cy="518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9001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on Renting </a:t>
            </a:r>
            <a:endParaRPr lang="th-TH" dirty="0"/>
          </a:p>
        </p:txBody>
      </p:sp>
      <p:sp>
        <p:nvSpPr>
          <p:cNvPr id="3" name="Content Placeholder 2"/>
          <p:cNvSpPr>
            <a:spLocks noGrp="1"/>
          </p:cNvSpPr>
          <p:nvPr>
            <p:ph idx="1"/>
          </p:nvPr>
        </p:nvSpPr>
        <p:spPr/>
        <p:txBody>
          <a:bodyPr/>
          <a:lstStyle/>
          <a:p>
            <a:r>
              <a:rPr lang="en-US" dirty="0"/>
              <a:t>Mobility</a:t>
            </a:r>
          </a:p>
          <a:p>
            <a:r>
              <a:rPr lang="en-US" dirty="0"/>
              <a:t>Fewer Responsibilities</a:t>
            </a:r>
          </a:p>
          <a:p>
            <a:r>
              <a:rPr lang="en-US" dirty="0"/>
              <a:t>Lower Initial Costs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2743200"/>
            <a:ext cx="5848350" cy="403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323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Disadvantages of Renting</a:t>
            </a:r>
            <a:endParaRPr lang="th-TH" dirty="0"/>
          </a:p>
        </p:txBody>
      </p:sp>
      <p:sp>
        <p:nvSpPr>
          <p:cNvPr id="3" name="Content Placeholder 2"/>
          <p:cNvSpPr>
            <a:spLocks noGrp="1"/>
          </p:cNvSpPr>
          <p:nvPr>
            <p:ph idx="1"/>
          </p:nvPr>
        </p:nvSpPr>
        <p:spPr/>
        <p:txBody>
          <a:bodyPr/>
          <a:lstStyle/>
          <a:p>
            <a:r>
              <a:rPr lang="en-US" dirty="0"/>
              <a:t>Few Financial Benefits – tax deduction, increased in value of property, subject to rent increase</a:t>
            </a:r>
          </a:p>
          <a:p>
            <a:r>
              <a:rPr lang="en-US" dirty="0"/>
              <a:t>Restricted Lifestyle – limited activities, noise, etc.</a:t>
            </a:r>
          </a:p>
          <a:p>
            <a:r>
              <a:rPr lang="en-US" dirty="0"/>
              <a:t>Legal Details</a:t>
            </a:r>
          </a:p>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872172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Home Buying Process</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600200"/>
            <a:ext cx="5124450" cy="478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40988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	</a:t>
            </a:r>
          </a:p>
        </p:txBody>
      </p:sp>
      <p:sp>
        <p:nvSpPr>
          <p:cNvPr id="3" name="Content Placeholder 2"/>
          <p:cNvSpPr>
            <a:spLocks noGrp="1"/>
          </p:cNvSpPr>
          <p:nvPr>
            <p:ph idx="1"/>
          </p:nvPr>
        </p:nvSpPr>
        <p:spPr/>
        <p:txBody>
          <a:bodyPr/>
          <a:lstStyle/>
          <a:p>
            <a:r>
              <a:rPr lang="en-US" dirty="0"/>
              <a:t>Todd Cummings is single and has just graduated from college and gotten his first job.</a:t>
            </a:r>
          </a:p>
          <a:p>
            <a:r>
              <a:rPr lang="en-US" dirty="0"/>
              <a:t>Currently, he is working 60 hours a week</a:t>
            </a:r>
          </a:p>
          <a:p>
            <a:r>
              <a:rPr lang="en-US" dirty="0"/>
              <a:t>He dose not have much in savings yet and is not sure he will stay in Stillwater, Oklahoma for much longer</a:t>
            </a:r>
          </a:p>
          <a:p>
            <a:r>
              <a:rPr lang="en-US" dirty="0"/>
              <a:t>He needs to find a new place to live. He is trying to decide whether to rent or to buy</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503840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48600" cy="1143000"/>
          </a:xfrm>
        </p:spPr>
        <p:txBody>
          <a:bodyPr/>
          <a:lstStyle/>
          <a:p>
            <a:r>
              <a:rPr lang="en-US" sz="3600" dirty="0"/>
              <a:t>Advantages and Disadvantages of Renting</a:t>
            </a:r>
          </a:p>
        </p:txBody>
      </p:sp>
      <p:sp>
        <p:nvSpPr>
          <p:cNvPr id="3" name="Content Placeholder 2"/>
          <p:cNvSpPr>
            <a:spLocks noGrp="1"/>
          </p:cNvSpPr>
          <p:nvPr>
            <p:ph idx="1"/>
          </p:nvPr>
        </p:nvSpPr>
        <p:spPr/>
        <p:txBody>
          <a:bodyPr/>
          <a:lstStyle/>
          <a:p>
            <a:r>
              <a:rPr lang="en-US" dirty="0"/>
              <a:t>Advantages </a:t>
            </a:r>
          </a:p>
          <a:p>
            <a:pPr lvl="1"/>
            <a:r>
              <a:rPr lang="en-US" dirty="0"/>
              <a:t>Mobility</a:t>
            </a:r>
          </a:p>
          <a:p>
            <a:pPr lvl="1"/>
            <a:r>
              <a:rPr lang="en-US" dirty="0"/>
              <a:t>Fewer responsibilities</a:t>
            </a:r>
          </a:p>
          <a:p>
            <a:pPr lvl="1"/>
            <a:r>
              <a:rPr lang="en-US" dirty="0"/>
              <a:t>Lower initial costs</a:t>
            </a:r>
          </a:p>
          <a:p>
            <a:r>
              <a:rPr lang="en-US" dirty="0"/>
              <a:t>Disadvantages</a:t>
            </a:r>
          </a:p>
          <a:p>
            <a:pPr lvl="1"/>
            <a:r>
              <a:rPr lang="en-US" dirty="0"/>
              <a:t>Few financial benefits</a:t>
            </a:r>
          </a:p>
          <a:p>
            <a:pPr lvl="1"/>
            <a:r>
              <a:rPr lang="en-US" dirty="0"/>
              <a:t>Restricted lifestyle</a:t>
            </a:r>
          </a:p>
          <a:p>
            <a:pPr lvl="1"/>
            <a:r>
              <a:rPr lang="en-US" dirty="0"/>
              <a:t>Legal details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2545402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Todd’s Decision</a:t>
            </a:r>
          </a:p>
        </p:txBody>
      </p:sp>
      <p:sp>
        <p:nvSpPr>
          <p:cNvPr id="3" name="Content Placeholder 2"/>
          <p:cNvSpPr>
            <a:spLocks noGrp="1"/>
          </p:cNvSpPr>
          <p:nvPr>
            <p:ph idx="1"/>
          </p:nvPr>
        </p:nvSpPr>
        <p:spPr/>
        <p:txBody>
          <a:bodyPr/>
          <a:lstStyle/>
          <a:p>
            <a:r>
              <a:rPr lang="en-US" dirty="0"/>
              <a:t>Todd realizes that at this time, he is not ready for home ownership.</a:t>
            </a:r>
          </a:p>
          <a:p>
            <a:r>
              <a:rPr lang="en-US" dirty="0"/>
              <a:t>There are too many uncertainties in his life and he is working too many hours to take care of a house or a pet</a:t>
            </a:r>
          </a:p>
          <a:p>
            <a:r>
              <a:rPr lang="en-US" dirty="0"/>
              <a:t>He decides to rent right now and save money for a down payment on house in the future when he is more ready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762166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1 of Rent Activities: </a:t>
            </a:r>
            <a:br>
              <a:rPr lang="en-US" dirty="0"/>
            </a:br>
            <a:r>
              <a:rPr lang="en-US" dirty="0"/>
              <a:t>Todd’s Search</a:t>
            </a:r>
          </a:p>
        </p:txBody>
      </p:sp>
      <p:sp>
        <p:nvSpPr>
          <p:cNvPr id="3" name="Content Placeholder 2"/>
          <p:cNvSpPr>
            <a:spLocks noGrp="1"/>
          </p:cNvSpPr>
          <p:nvPr>
            <p:ph idx="1"/>
          </p:nvPr>
        </p:nvSpPr>
        <p:spPr/>
        <p:txBody>
          <a:bodyPr/>
          <a:lstStyle/>
          <a:p>
            <a:r>
              <a:rPr lang="en-US" dirty="0"/>
              <a:t>Todd looks for an apartment near where he works</a:t>
            </a:r>
          </a:p>
          <a:p>
            <a:r>
              <a:rPr lang="en-US" dirty="0"/>
              <a:t>He visits several apartment complexes to see the cost of each as well as the condition and layout of the apartments.</a:t>
            </a:r>
          </a:p>
          <a:p>
            <a:r>
              <a:rPr lang="en-US" dirty="0"/>
              <a:t>He talks to current residents about responsiveness of management to problems, utility costs, and other issues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1587208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2 of Rent Activities: </a:t>
            </a:r>
            <a:br>
              <a:rPr lang="en-US" dirty="0"/>
            </a:br>
            <a:r>
              <a:rPr lang="en-US" dirty="0"/>
              <a:t>Before Signing a Lease</a:t>
            </a:r>
          </a:p>
        </p:txBody>
      </p:sp>
      <p:sp>
        <p:nvSpPr>
          <p:cNvPr id="3" name="Content Placeholder 2"/>
          <p:cNvSpPr>
            <a:spLocks noGrp="1"/>
          </p:cNvSpPr>
          <p:nvPr>
            <p:ph idx="1"/>
          </p:nvPr>
        </p:nvSpPr>
        <p:spPr/>
        <p:txBody>
          <a:bodyPr/>
          <a:lstStyle/>
          <a:p>
            <a:r>
              <a:rPr lang="en-US" dirty="0"/>
              <a:t>Todd verifies that the rent will be $575 per month and that he has a year’s lease staring on June 1</a:t>
            </a:r>
          </a:p>
          <a:p>
            <a:r>
              <a:rPr lang="en-US" dirty="0"/>
              <a:t>He consults with a lawyer to make sure he understands his right completely.</a:t>
            </a:r>
          </a:p>
          <a:p>
            <a:r>
              <a:rPr lang="en-US" dirty="0"/>
              <a:t>He inspects the property with the landlord and notes in writing any stains on the carpet and other defects.</a:t>
            </a:r>
          </a:p>
          <a:p>
            <a:r>
              <a:rPr lang="en-US" dirty="0"/>
              <a:t>He makes sure he understands the conditions under which he would forfeit his security deposit.</a:t>
            </a:r>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4743583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Legal Details of Todd’s Lease</a:t>
            </a:r>
          </a:p>
        </p:txBody>
      </p:sp>
      <p:sp>
        <p:nvSpPr>
          <p:cNvPr id="3" name="Content Placeholder 2"/>
          <p:cNvSpPr>
            <a:spLocks noGrp="1"/>
          </p:cNvSpPr>
          <p:nvPr>
            <p:ph idx="1"/>
          </p:nvPr>
        </p:nvSpPr>
        <p:spPr>
          <a:xfrm>
            <a:off x="457200" y="1447800"/>
            <a:ext cx="7620000" cy="5105400"/>
          </a:xfrm>
        </p:spPr>
        <p:txBody>
          <a:bodyPr>
            <a:normAutofit fontScale="92500" lnSpcReduction="10000"/>
          </a:bodyPr>
          <a:lstStyle/>
          <a:p>
            <a:r>
              <a:rPr lang="en-US" dirty="0"/>
              <a:t>A description of the property </a:t>
            </a:r>
          </a:p>
          <a:p>
            <a:r>
              <a:rPr lang="en-US" dirty="0"/>
              <a:t>Name and address of landlord</a:t>
            </a:r>
          </a:p>
          <a:p>
            <a:r>
              <a:rPr lang="en-US" dirty="0"/>
              <a:t>Name of tenant</a:t>
            </a:r>
          </a:p>
          <a:p>
            <a:r>
              <a:rPr lang="en-US" dirty="0"/>
              <a:t>Effective date of the lease</a:t>
            </a:r>
          </a:p>
          <a:p>
            <a:r>
              <a:rPr lang="en-US" dirty="0"/>
              <a:t>Length of the lease</a:t>
            </a:r>
          </a:p>
          <a:p>
            <a:r>
              <a:rPr lang="en-US" dirty="0"/>
              <a:t>Amount of the security deposit</a:t>
            </a:r>
          </a:p>
          <a:p>
            <a:r>
              <a:rPr lang="en-US" dirty="0"/>
              <a:t>Amount and due date of the monthly rent</a:t>
            </a:r>
          </a:p>
          <a:p>
            <a:r>
              <a:rPr lang="en-US" dirty="0"/>
              <a:t>Location where rent must be paid</a:t>
            </a:r>
          </a:p>
          <a:p>
            <a:r>
              <a:rPr lang="en-US" dirty="0"/>
              <a:t>Date and charges for late rental payments</a:t>
            </a:r>
          </a:p>
          <a:p>
            <a:r>
              <a:rPr lang="en-US" dirty="0"/>
              <a:t>List of utilities, appliances, and furniture included in rental amount</a:t>
            </a:r>
          </a:p>
          <a:p>
            <a:r>
              <a:rPr lang="en-US" dirty="0"/>
              <a:t>Restrictions on activities</a:t>
            </a:r>
          </a:p>
          <a:p>
            <a:r>
              <a:rPr lang="en-US" dirty="0"/>
              <a:t>Tenant’s right to sublet</a:t>
            </a:r>
          </a:p>
          <a:p>
            <a:r>
              <a:rPr lang="en-US" dirty="0"/>
              <a:t>Conditions under which landlord may enter apartment</a:t>
            </a:r>
          </a:p>
          <a:p>
            <a:r>
              <a:rPr lang="en-US" dirty="0"/>
              <a:t>Charges for damages</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2153979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 of Rent Activities: </a:t>
            </a:r>
            <a:br>
              <a:rPr lang="en-US" dirty="0"/>
            </a:br>
            <a:r>
              <a:rPr lang="en-US" dirty="0"/>
              <a:t>Living in Rental Property	</a:t>
            </a:r>
          </a:p>
        </p:txBody>
      </p:sp>
      <p:sp>
        <p:nvSpPr>
          <p:cNvPr id="3" name="Content Placeholder 2"/>
          <p:cNvSpPr>
            <a:spLocks noGrp="1"/>
          </p:cNvSpPr>
          <p:nvPr>
            <p:ph idx="1"/>
          </p:nvPr>
        </p:nvSpPr>
        <p:spPr/>
        <p:txBody>
          <a:bodyPr/>
          <a:lstStyle/>
          <a:p>
            <a:r>
              <a:rPr lang="en-US" dirty="0"/>
              <a:t>Todd is careful with his new apartment. He cleans it regularly and makes sure not to spill anything on the being carpet.</a:t>
            </a:r>
          </a:p>
          <a:p>
            <a:r>
              <a:rPr lang="en-US" dirty="0"/>
              <a:t>Right after Todd moves in, the hot water heater stops working. He calls the landlord immediately to fix it.</a:t>
            </a:r>
          </a:p>
          <a:p>
            <a:r>
              <a:rPr lang="en-US" dirty="0"/>
              <a:t>Todd makes sure to respect the rights of his neighbors by not making much noise.</a:t>
            </a:r>
          </a:p>
          <a:p>
            <a:r>
              <a:rPr lang="en-US" dirty="0"/>
              <a:t>Todd gets renter’s insurance for his personal property.</a:t>
            </a:r>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941324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of Rent Activities: </a:t>
            </a:r>
            <a:br>
              <a:rPr lang="en-US" dirty="0"/>
            </a:br>
            <a:r>
              <a:rPr lang="en-US" dirty="0"/>
              <a:t>At the End of the Lease</a:t>
            </a:r>
          </a:p>
        </p:txBody>
      </p:sp>
      <p:sp>
        <p:nvSpPr>
          <p:cNvPr id="3" name="Content Placeholder 2"/>
          <p:cNvSpPr>
            <a:spLocks noGrp="1"/>
          </p:cNvSpPr>
          <p:nvPr>
            <p:ph idx="1"/>
          </p:nvPr>
        </p:nvSpPr>
        <p:spPr/>
        <p:txBody>
          <a:bodyPr/>
          <a:lstStyle/>
          <a:p>
            <a:r>
              <a:rPr lang="en-US" dirty="0"/>
              <a:t>Todd cleans the apartment and leaves it in the same condition he found it.</a:t>
            </a:r>
          </a:p>
          <a:p>
            <a:r>
              <a:rPr lang="en-US" dirty="0"/>
              <a:t>Todd provides information in writing as to his forwarding address for his security deposit.</a:t>
            </a:r>
          </a:p>
          <a:p>
            <a:r>
              <a:rPr lang="en-US" dirty="0"/>
              <a:t>Todd makes sure his landlord will document any deductions from his security deposit.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437465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Amanda Walker has been living in an apartment for several years and is a little tired of it.</a:t>
            </a:r>
          </a:p>
          <a:p>
            <a:r>
              <a:rPr lang="en-US" dirty="0"/>
              <a:t>She constantly has to ask her neighbors to be quite and cannot have a pet where she lives.</a:t>
            </a:r>
          </a:p>
          <a:p>
            <a:r>
              <a:rPr lang="en-US" dirty="0"/>
              <a:t>She  has significant savings to use for adown payment and does not plan on changing jobs or cities in the new future.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612753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Advantages and Disadvantages of Owning a Home</a:t>
            </a:r>
          </a:p>
        </p:txBody>
      </p:sp>
      <p:sp>
        <p:nvSpPr>
          <p:cNvPr id="3" name="Content Placeholder 2"/>
          <p:cNvSpPr>
            <a:spLocks noGrp="1"/>
          </p:cNvSpPr>
          <p:nvPr>
            <p:ph idx="1"/>
          </p:nvPr>
        </p:nvSpPr>
        <p:spPr/>
        <p:txBody>
          <a:bodyPr/>
          <a:lstStyle/>
          <a:p>
            <a:r>
              <a:rPr lang="en-US" dirty="0"/>
              <a:t>Advantages</a:t>
            </a:r>
          </a:p>
          <a:p>
            <a:pPr lvl="1"/>
            <a:r>
              <a:rPr lang="en-US" dirty="0"/>
              <a:t>Pride of Ownerships</a:t>
            </a:r>
          </a:p>
          <a:p>
            <a:pPr lvl="1"/>
            <a:r>
              <a:rPr lang="en-US" dirty="0"/>
              <a:t>Financial Benefits</a:t>
            </a:r>
          </a:p>
          <a:p>
            <a:pPr lvl="1"/>
            <a:r>
              <a:rPr lang="en-US" dirty="0"/>
              <a:t>Lifestyle Flexibility</a:t>
            </a:r>
          </a:p>
          <a:p>
            <a:r>
              <a:rPr lang="en-US" dirty="0"/>
              <a:t>Disadvantages</a:t>
            </a:r>
          </a:p>
          <a:p>
            <a:pPr lvl="1"/>
            <a:r>
              <a:rPr lang="en-US" dirty="0"/>
              <a:t>Financial Uncertainty</a:t>
            </a:r>
          </a:p>
          <a:p>
            <a:pPr lvl="1"/>
            <a:r>
              <a:rPr lang="en-US" dirty="0"/>
              <a:t>Limited Mobility</a:t>
            </a:r>
          </a:p>
          <a:p>
            <a:pPr lvl="1"/>
            <a:r>
              <a:rPr lang="en-US" dirty="0"/>
              <a:t>Higher Living Costs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27719180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br>
              <a:rPr lang="en-US" sz="4000" dirty="0"/>
            </a:br>
            <a:r>
              <a:rPr lang="en-US" sz="4000" dirty="0"/>
              <a:t>Determine Home Ownership Needs</a:t>
            </a:r>
            <a:br>
              <a:rPr lang="en-US" sz="4000" dirty="0"/>
            </a:br>
            <a:endParaRPr lang="en-US" sz="4000" dirty="0"/>
          </a:p>
        </p:txBody>
      </p:sp>
      <p:sp>
        <p:nvSpPr>
          <p:cNvPr id="3" name="Content Placeholder 2"/>
          <p:cNvSpPr>
            <a:spLocks noGrp="1"/>
          </p:cNvSpPr>
          <p:nvPr>
            <p:ph idx="1"/>
          </p:nvPr>
        </p:nvSpPr>
        <p:spPr/>
        <p:txBody>
          <a:bodyPr/>
          <a:lstStyle/>
          <a:p>
            <a:r>
              <a:rPr lang="en-US" dirty="0"/>
              <a:t>The first thing that Amanda realizes is that there are many more housing options available than what she thought. She knows she needs to look carefully at all of the choices, so she can make sure she knows what fits her needs best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394781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Condominium Option	</a:t>
            </a:r>
          </a:p>
        </p:txBody>
      </p:sp>
      <p:sp>
        <p:nvSpPr>
          <p:cNvPr id="3" name="Content Placeholder 2"/>
          <p:cNvSpPr>
            <a:spLocks noGrp="1"/>
          </p:cNvSpPr>
          <p:nvPr>
            <p:ph idx="1"/>
          </p:nvPr>
        </p:nvSpPr>
        <p:spPr/>
        <p:txBody>
          <a:bodyPr/>
          <a:lstStyle/>
          <a:p>
            <a:r>
              <a:rPr lang="en-US" dirty="0"/>
              <a:t>Amanda learns that if she bought a condominium, then she would own her individual living unit within a building that has several units in it. She would have to pay a monthly fee to cover the maintenance and repairs of common areas, insurance for the building, and recreation facilities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8429624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Financing Ability</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99" y="1447800"/>
            <a:ext cx="7852309"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73052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Financing Ability</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447800"/>
            <a:ext cx="6630829"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03691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Financing Terms</a:t>
            </a:r>
            <a:endParaRPr lang="th-TH" dirty="0"/>
          </a:p>
        </p:txBody>
      </p:sp>
      <p:sp>
        <p:nvSpPr>
          <p:cNvPr id="3" name="Content Placeholder 2"/>
          <p:cNvSpPr>
            <a:spLocks noGrp="1"/>
          </p:cNvSpPr>
          <p:nvPr>
            <p:ph idx="1"/>
          </p:nvPr>
        </p:nvSpPr>
        <p:spPr/>
        <p:txBody>
          <a:bodyPr/>
          <a:lstStyle/>
          <a:p>
            <a:r>
              <a:rPr lang="en-US" dirty="0"/>
              <a:t>Variable Floating Rate</a:t>
            </a:r>
          </a:p>
          <a:p>
            <a:r>
              <a:rPr lang="en-US" dirty="0"/>
              <a:t>Interest Rate Cap</a:t>
            </a:r>
          </a:p>
          <a:p>
            <a:r>
              <a:rPr lang="en-US" dirty="0"/>
              <a:t>Refinancing</a:t>
            </a:r>
          </a:p>
          <a:p>
            <a:r>
              <a:rPr lang="en-US" dirty="0"/>
              <a:t>Fixed Rate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2207973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much can you afford?</a:t>
            </a:r>
          </a:p>
        </p:txBody>
      </p:sp>
      <p:sp>
        <p:nvSpPr>
          <p:cNvPr id="3" name="Content Placeholder 2"/>
          <p:cNvSpPr>
            <a:spLocks noGrp="1"/>
          </p:cNvSpPr>
          <p:nvPr>
            <p:ph idx="1"/>
          </p:nvPr>
        </p:nvSpPr>
        <p:spPr/>
        <p:txBody>
          <a:bodyPr/>
          <a:lstStyle/>
          <a:p>
            <a:r>
              <a:rPr lang="en-US" dirty="0"/>
              <a:t>Amanda earns $40,000 per year.</a:t>
            </a:r>
          </a:p>
          <a:p>
            <a:r>
              <a:rPr lang="en-US" dirty="0"/>
              <a:t>She has no other debts and has saved enough to make a 20% down payment on the house.</a:t>
            </a:r>
          </a:p>
          <a:p>
            <a:r>
              <a:rPr lang="en-US" dirty="0"/>
              <a:t>From talking to other home owners, she thinks her property taxes and homeowner’s insurance will cost her about $300 per month.</a:t>
            </a:r>
          </a:p>
          <a:p>
            <a:r>
              <a:rPr lang="en-US" dirty="0"/>
              <a:t>She thinks she can get a 30-year mortgage at 7% interest.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2564524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Determining Amanda’s Affordable Housing Price</a:t>
            </a:r>
          </a:p>
        </p:txBody>
      </p:sp>
      <p:sp>
        <p:nvSpPr>
          <p:cNvPr id="3" name="Content Placeholder 2"/>
          <p:cNvSpPr>
            <a:spLocks noGrp="1"/>
          </p:cNvSpPr>
          <p:nvPr>
            <p:ph idx="1"/>
          </p:nvPr>
        </p:nvSpPr>
        <p:spPr/>
        <p:txBody>
          <a:bodyPr>
            <a:normAutofit/>
          </a:bodyPr>
          <a:lstStyle/>
          <a:p>
            <a:r>
              <a:rPr lang="en-US" dirty="0"/>
              <a:t>1. Determine Monthly Gross Income: </a:t>
            </a:r>
          </a:p>
          <a:p>
            <a:pPr lvl="2"/>
            <a:r>
              <a:rPr lang="en-US" dirty="0"/>
              <a:t>$40,000/12 = $3,333</a:t>
            </a:r>
          </a:p>
          <a:p>
            <a:pPr lvl="2"/>
            <a:endParaRPr lang="en-US" dirty="0"/>
          </a:p>
          <a:p>
            <a:r>
              <a:rPr lang="en-US" dirty="0"/>
              <a:t>2. Percentage of Monthly Gross Income to Use for Monthly Mortgage Payments:</a:t>
            </a:r>
          </a:p>
          <a:p>
            <a:pPr lvl="2"/>
            <a:r>
              <a:rPr lang="en-US" dirty="0"/>
              <a:t>$ 3,333 x 33% =$ 1,100</a:t>
            </a:r>
          </a:p>
          <a:p>
            <a:pPr lvl="2"/>
            <a:endParaRPr lang="en-US" dirty="0"/>
          </a:p>
          <a:p>
            <a:r>
              <a:rPr lang="en-US" dirty="0"/>
              <a:t>3. Subtract estimated property taxes and homeowners insurance as well as other debts </a:t>
            </a:r>
          </a:p>
          <a:p>
            <a:pPr lvl="2"/>
            <a:r>
              <a:rPr lang="en-US" dirty="0"/>
              <a:t> $ 1,100 - $300 = $800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8869298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dirty="0"/>
              <a:t>Determining Amanda’s Affordable Housing Price(continued)</a:t>
            </a:r>
          </a:p>
        </p:txBody>
      </p:sp>
      <p:sp>
        <p:nvSpPr>
          <p:cNvPr id="3" name="Content Placeholder 2"/>
          <p:cNvSpPr>
            <a:spLocks noGrp="1"/>
          </p:cNvSpPr>
          <p:nvPr>
            <p:ph idx="1"/>
          </p:nvPr>
        </p:nvSpPr>
        <p:spPr/>
        <p:txBody>
          <a:bodyPr/>
          <a:lstStyle/>
          <a:p>
            <a:pPr marL="114300" indent="0">
              <a:buNone/>
            </a:pPr>
            <a:endParaRPr lang="en-US" dirty="0"/>
          </a:p>
          <a:p>
            <a:r>
              <a:rPr lang="en-US" dirty="0"/>
              <a:t>4. Divided Affordable Monthly Mortgage Payment by Mortgage Payment Factor:</a:t>
            </a:r>
          </a:p>
          <a:p>
            <a:pPr lvl="2"/>
            <a:r>
              <a:rPr lang="en-US" dirty="0"/>
              <a:t>800/6.65 = 120.3 </a:t>
            </a:r>
          </a:p>
          <a:p>
            <a:pPr lvl="2"/>
            <a:endParaRPr lang="en-US" dirty="0"/>
          </a:p>
          <a:p>
            <a:r>
              <a:rPr lang="en-US" dirty="0"/>
              <a:t>5.  Multiply by $1,000 to arrive at Affordable Mortgage Amount:</a:t>
            </a:r>
          </a:p>
          <a:p>
            <a:pPr lvl="2"/>
            <a:r>
              <a:rPr lang="en-US" dirty="0"/>
              <a:t>120.3 x 1,000 = $120,300</a:t>
            </a:r>
          </a:p>
          <a:p>
            <a:pPr lvl="2"/>
            <a:endParaRPr lang="en-US" dirty="0"/>
          </a:p>
          <a:p>
            <a:r>
              <a:rPr lang="en-US" dirty="0"/>
              <a:t>6. Divide by (1- % down payment) to arrive at Affordable Home Purchase Price:</a:t>
            </a:r>
          </a:p>
          <a:p>
            <a:pPr lvl="2"/>
            <a:r>
              <a:rPr lang="en-US" dirty="0"/>
              <a:t>$120,300 / 0.8 = $150,400</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5715599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Property and Motor Vehicle Insurance</a:t>
            </a:r>
            <a:endParaRPr lang="th-TH" dirty="0"/>
          </a:p>
        </p:txBody>
      </p:sp>
      <p:sp>
        <p:nvSpPr>
          <p:cNvPr id="3" name="Content Placeholder 2"/>
          <p:cNvSpPr>
            <a:spLocks noGrp="1"/>
          </p:cNvSpPr>
          <p:nvPr>
            <p:ph idx="1"/>
          </p:nvPr>
        </p:nvSpPr>
        <p:spPr/>
        <p:txBody>
          <a:bodyPr>
            <a:normAutofit fontScale="92500"/>
          </a:bodyPr>
          <a:lstStyle/>
          <a:p>
            <a:r>
              <a:rPr lang="en-US" b="1" dirty="0"/>
              <a:t>Insurance </a:t>
            </a:r>
            <a:r>
              <a:rPr lang="en-US" dirty="0"/>
              <a:t>is protection against possible financial loss. Although many types of insurance exist, they all have one thing in common: They give you the peace of mind that comes from knowing that money will be available to meet the needs of your survivors, pay medical expenses, protect your home and belongings, and cover personal or property damage caused by you when driving.</a:t>
            </a:r>
          </a:p>
          <a:p>
            <a:r>
              <a:rPr lang="en-US" dirty="0"/>
              <a:t>Life insurance replaces income that would be lost if the policyholder died. Health insurance helps meet medical expenses when the policyholder becomes ill. </a:t>
            </a:r>
          </a:p>
          <a:p>
            <a:r>
              <a:rPr lang="en-US" dirty="0"/>
              <a:t>Automobile insurance helps cover property and personal damage caused by the policyholder’s car.</a:t>
            </a:r>
          </a:p>
          <a:p>
            <a:r>
              <a:rPr lang="en-US" dirty="0"/>
              <a:t>Home insurance covers the policyholder’s place of residence and its associated financial risks, such as damage to personal property and injuries to others.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9100834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Insurance</a:t>
            </a:r>
            <a:endParaRPr lang="th-TH" dirty="0"/>
          </a:p>
        </p:txBody>
      </p:sp>
      <p:sp>
        <p:nvSpPr>
          <p:cNvPr id="3" name="Content Placeholder 2"/>
          <p:cNvSpPr>
            <a:spLocks noGrp="1"/>
          </p:cNvSpPr>
          <p:nvPr>
            <p:ph idx="1"/>
          </p:nvPr>
        </p:nvSpPr>
        <p:spPr/>
        <p:txBody>
          <a:bodyPr>
            <a:normAutofit/>
          </a:bodyPr>
          <a:lstStyle/>
          <a:p>
            <a:r>
              <a:rPr lang="en-US" dirty="0"/>
              <a:t>Insurance is based on the principle of </a:t>
            </a:r>
            <a:r>
              <a:rPr lang="en-US" i="1" dirty="0"/>
              <a:t>pooling risks, </a:t>
            </a:r>
            <a:r>
              <a:rPr lang="en-US" dirty="0"/>
              <a:t>in which thousands of policyholders pay a small sum of money ( </a:t>
            </a:r>
            <a:r>
              <a:rPr lang="en-US" i="1" dirty="0"/>
              <a:t>premium </a:t>
            </a:r>
            <a:r>
              <a:rPr lang="en-US" dirty="0"/>
              <a:t>) into a central pool. The pool is then large enough to meet the expenses of the small number of people who actually suffer a loss.</a:t>
            </a:r>
          </a:p>
          <a:p>
            <a:r>
              <a:rPr lang="en-US" dirty="0"/>
              <a:t>An </a:t>
            </a:r>
            <a:r>
              <a:rPr lang="en-US" b="1" dirty="0"/>
              <a:t>insurance company , </a:t>
            </a:r>
            <a:r>
              <a:rPr lang="en-US" dirty="0"/>
              <a:t>or </a:t>
            </a:r>
            <a:r>
              <a:rPr lang="en-US" b="1" dirty="0"/>
              <a:t>insurer , </a:t>
            </a:r>
            <a:r>
              <a:rPr lang="en-US" dirty="0"/>
              <a:t>is a risk-sharing firm that agrees to assume financial responsibility for losses that may result from an insured risk. A person joins the risk-sharing group (the insurance company) by purchasing a </a:t>
            </a:r>
            <a:r>
              <a:rPr lang="en-US" b="1" dirty="0"/>
              <a:t>policy </a:t>
            </a:r>
            <a:r>
              <a:rPr lang="en-US" dirty="0"/>
              <a:t>(a contract).</a:t>
            </a:r>
          </a:p>
          <a:p>
            <a:r>
              <a:rPr lang="en-US" dirty="0"/>
              <a:t>Under the policy, the insurance company agrees to assume the risk for a fee (</a:t>
            </a:r>
            <a:r>
              <a:rPr lang="en-US"/>
              <a:t>the </a:t>
            </a:r>
            <a:r>
              <a:rPr lang="en-US" b="1"/>
              <a:t>premium</a:t>
            </a:r>
            <a:r>
              <a:rPr lang="en-US"/>
              <a:t>) </a:t>
            </a:r>
            <a:r>
              <a:rPr lang="en-US" dirty="0"/>
              <a:t>that the person (the </a:t>
            </a:r>
            <a:r>
              <a:rPr lang="en-US" b="1" dirty="0"/>
              <a:t>insured </a:t>
            </a:r>
            <a:r>
              <a:rPr lang="en-US" dirty="0"/>
              <a:t>or the </a:t>
            </a:r>
            <a:r>
              <a:rPr lang="en-US" b="1" dirty="0"/>
              <a:t>policyholder </a:t>
            </a:r>
            <a:r>
              <a:rPr lang="en-US" dirty="0"/>
              <a:t>) pays periodically.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7295436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Melinda Smith has graduated form college and is getting ready to move into her first home. She has a car but it has occurred to her that she does not understand much about insurance. She needs homeowner’s insurance and wants to review her car insurance at the same time. However, she wants to start by reviewing that insurance is and what it can do for her.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8301147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Insurance?	</a:t>
            </a:r>
          </a:p>
        </p:txBody>
      </p:sp>
      <p:sp>
        <p:nvSpPr>
          <p:cNvPr id="3" name="Content Placeholder 2"/>
          <p:cNvSpPr>
            <a:spLocks noGrp="1"/>
          </p:cNvSpPr>
          <p:nvPr>
            <p:ph idx="1"/>
          </p:nvPr>
        </p:nvSpPr>
        <p:spPr/>
        <p:txBody>
          <a:bodyPr/>
          <a:lstStyle/>
          <a:p>
            <a:r>
              <a:rPr lang="en-US" dirty="0"/>
              <a:t>Insurance is protection against possible financial loss. Melinda can purchase an insurance contract (policy) for a fee (premium). Insurance is based on the principal of pooling risks. A large group of policyholders pay a premium into a central pool. </a:t>
            </a:r>
          </a:p>
          <a:p>
            <a:r>
              <a:rPr lang="en-US" dirty="0"/>
              <a:t>This pool is than large enough to meet the expenses of the small number of people who actually suffer a loss.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4102283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Insurance Terms</a:t>
            </a:r>
          </a:p>
        </p:txBody>
      </p:sp>
      <p:sp>
        <p:nvSpPr>
          <p:cNvPr id="3" name="Content Placeholder 2"/>
          <p:cNvSpPr>
            <a:spLocks noGrp="1"/>
          </p:cNvSpPr>
          <p:nvPr>
            <p:ph idx="1"/>
          </p:nvPr>
        </p:nvSpPr>
        <p:spPr/>
        <p:txBody>
          <a:bodyPr>
            <a:normAutofit fontScale="92500" lnSpcReduction="20000"/>
          </a:bodyPr>
          <a:lstStyle/>
          <a:p>
            <a:r>
              <a:rPr lang="en-US" b="1" dirty="0"/>
              <a:t>Risk </a:t>
            </a:r>
            <a:r>
              <a:rPr lang="en-US" dirty="0"/>
              <a:t>– Uncertainty or lack of predictability. In this case, it refers to the uncertainty as to loss that a person might face to themselves or their property.</a:t>
            </a:r>
          </a:p>
          <a:p>
            <a:endParaRPr lang="en-US" dirty="0"/>
          </a:p>
          <a:p>
            <a:r>
              <a:rPr lang="en-US" b="1" dirty="0"/>
              <a:t>Peril </a:t>
            </a:r>
            <a:r>
              <a:rPr lang="en-US" dirty="0"/>
              <a:t>– is the cause of possible loss. Fires, windstorms, explosions, robber, accidents, and premature death are all perils that can cause loss.</a:t>
            </a:r>
          </a:p>
          <a:p>
            <a:endParaRPr lang="en-US" dirty="0"/>
          </a:p>
          <a:p>
            <a:r>
              <a:rPr lang="en-US" b="1" dirty="0"/>
              <a:t>Hazard</a:t>
            </a:r>
            <a:r>
              <a:rPr lang="en-US" dirty="0"/>
              <a:t> -  is something that increases the likelihood of loss through some peril.</a:t>
            </a:r>
          </a:p>
          <a:p>
            <a:endParaRPr lang="en-US" dirty="0"/>
          </a:p>
          <a:p>
            <a:r>
              <a:rPr lang="en-US" b="1" dirty="0"/>
              <a:t>Pure Risk </a:t>
            </a:r>
            <a:r>
              <a:rPr lang="en-US" dirty="0"/>
              <a:t>– consists of personal, property, and liability risks that are insurable ( accidental and unintentional risks). </a:t>
            </a:r>
          </a:p>
          <a:p>
            <a:endParaRPr lang="en-US" dirty="0"/>
          </a:p>
          <a:p>
            <a:r>
              <a:rPr lang="en-US" b="1" dirty="0"/>
              <a:t>Speculative Risk </a:t>
            </a:r>
            <a:r>
              <a:rPr lang="en-US" dirty="0"/>
              <a:t>– risks that carry a chance of gain or loss: most are uninsurable (gambling, staring a business)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4871253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 Management Methods	</a:t>
            </a:r>
          </a:p>
        </p:txBody>
      </p:sp>
      <p:sp>
        <p:nvSpPr>
          <p:cNvPr id="3" name="Content Placeholder 2"/>
          <p:cNvSpPr>
            <a:spLocks noGrp="1"/>
          </p:cNvSpPr>
          <p:nvPr>
            <p:ph idx="1"/>
          </p:nvPr>
        </p:nvSpPr>
        <p:spPr/>
        <p:txBody>
          <a:bodyPr/>
          <a:lstStyle/>
          <a:p>
            <a:r>
              <a:rPr lang="en-US" b="1" dirty="0"/>
              <a:t>Risk Avoidance </a:t>
            </a:r>
            <a:r>
              <a:rPr lang="en-US" dirty="0"/>
              <a:t>– Some risks can be avoided by not taking certain actions.</a:t>
            </a:r>
          </a:p>
          <a:p>
            <a:endParaRPr lang="en-US" dirty="0"/>
          </a:p>
          <a:p>
            <a:r>
              <a:rPr lang="en-US" b="1" dirty="0"/>
              <a:t>Risk Reduction </a:t>
            </a:r>
            <a:r>
              <a:rPr lang="en-US" dirty="0"/>
              <a:t>– Some risks can be reduced by taking certain actions.</a:t>
            </a:r>
          </a:p>
          <a:p>
            <a:endParaRPr lang="en-US" dirty="0"/>
          </a:p>
          <a:p>
            <a:r>
              <a:rPr lang="en-US" b="1" dirty="0"/>
              <a:t>Risk Assumption </a:t>
            </a:r>
            <a:r>
              <a:rPr lang="en-US" dirty="0"/>
              <a:t>– Financial responsibility is taken for some risks. </a:t>
            </a:r>
          </a:p>
          <a:p>
            <a:endParaRPr lang="en-US" dirty="0"/>
          </a:p>
          <a:p>
            <a:r>
              <a:rPr lang="en-US" b="1" dirty="0"/>
              <a:t>Risk Shifting </a:t>
            </a:r>
            <a:r>
              <a:rPr lang="en-US" dirty="0"/>
              <a:t>– Some risks can be transferred to other parties.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15855286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Planning an Insurance Program</a:t>
            </a:r>
          </a:p>
        </p:txBody>
      </p:sp>
      <p:sp>
        <p:nvSpPr>
          <p:cNvPr id="3" name="Content Placeholder 2"/>
          <p:cNvSpPr>
            <a:spLocks noGrp="1"/>
          </p:cNvSpPr>
          <p:nvPr>
            <p:ph idx="1"/>
          </p:nvPr>
        </p:nvSpPr>
        <p:spPr/>
        <p:txBody>
          <a:bodyPr/>
          <a:lstStyle/>
          <a:p>
            <a:r>
              <a:rPr lang="en-US" dirty="0"/>
              <a:t>Step 1: Set Insurance Goals</a:t>
            </a:r>
          </a:p>
          <a:p>
            <a:r>
              <a:rPr lang="en-US" dirty="0"/>
              <a:t>Step 2: Develop a Plan to Reach Your Goals</a:t>
            </a:r>
          </a:p>
          <a:p>
            <a:r>
              <a:rPr lang="en-US" dirty="0"/>
              <a:t>Step 3: Put Your Plan into Action</a:t>
            </a:r>
          </a:p>
          <a:p>
            <a:r>
              <a:rPr lang="en-US" dirty="0"/>
              <a:t>Step 4 : Check Your Result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10848826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Property and Liability Insurance </a:t>
            </a:r>
          </a:p>
        </p:txBody>
      </p:sp>
      <p:sp>
        <p:nvSpPr>
          <p:cNvPr id="3" name="Content Placeholder 2"/>
          <p:cNvSpPr>
            <a:spLocks noGrp="1"/>
          </p:cNvSpPr>
          <p:nvPr>
            <p:ph idx="1"/>
          </p:nvPr>
        </p:nvSpPr>
        <p:spPr/>
        <p:txBody>
          <a:bodyPr/>
          <a:lstStyle/>
          <a:p>
            <a:r>
              <a:rPr lang="en-US" b="1" dirty="0"/>
              <a:t>Property Losses </a:t>
            </a:r>
            <a:r>
              <a:rPr lang="en-US" dirty="0"/>
              <a:t>– losses that deal with physical damage to property or loss of use of property. This applies to homes, automobiles, furniture, clothing, and other personal property.</a:t>
            </a:r>
          </a:p>
          <a:p>
            <a:endParaRPr lang="en-US" dirty="0"/>
          </a:p>
          <a:p>
            <a:r>
              <a:rPr lang="en-US" b="1" dirty="0"/>
              <a:t>Liability</a:t>
            </a:r>
            <a:r>
              <a:rPr lang="en-US" dirty="0"/>
              <a:t> – is legal responsibility for the financial cost of another person’s losses or injuries.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4224153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Home and Property Insurance	</a:t>
            </a:r>
          </a:p>
        </p:txBody>
      </p:sp>
      <p:sp>
        <p:nvSpPr>
          <p:cNvPr id="3" name="Content Placeholder 2"/>
          <p:cNvSpPr>
            <a:spLocks noGrp="1"/>
          </p:cNvSpPr>
          <p:nvPr>
            <p:ph idx="1"/>
          </p:nvPr>
        </p:nvSpPr>
        <p:spPr/>
        <p:txBody>
          <a:bodyPr/>
          <a:lstStyle/>
          <a:p>
            <a:r>
              <a:rPr lang="en-US" dirty="0"/>
              <a:t>House and Other Structures</a:t>
            </a:r>
          </a:p>
          <a:p>
            <a:r>
              <a:rPr lang="en-US" dirty="0"/>
              <a:t>Additional Living Expenses</a:t>
            </a:r>
          </a:p>
          <a:p>
            <a:r>
              <a:rPr lang="en-US" dirty="0"/>
              <a:t>Personal Property</a:t>
            </a:r>
          </a:p>
          <a:p>
            <a:r>
              <a:rPr lang="en-US" dirty="0"/>
              <a:t>Personal Liability and Related Coverage</a:t>
            </a:r>
          </a:p>
          <a:p>
            <a:r>
              <a:rPr lang="en-US" dirty="0"/>
              <a:t>Specialized Coverage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15530048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House and Other Structures</a:t>
            </a:r>
          </a:p>
        </p:txBody>
      </p:sp>
      <p:sp>
        <p:nvSpPr>
          <p:cNvPr id="3" name="Content Placeholder 2"/>
          <p:cNvSpPr>
            <a:spLocks noGrp="1"/>
          </p:cNvSpPr>
          <p:nvPr>
            <p:ph idx="1"/>
          </p:nvPr>
        </p:nvSpPr>
        <p:spPr/>
        <p:txBody>
          <a:bodyPr/>
          <a:lstStyle/>
          <a:p>
            <a:r>
              <a:rPr lang="en-US" dirty="0"/>
              <a:t>Damage to House  or Attached Structures</a:t>
            </a:r>
          </a:p>
          <a:p>
            <a:r>
              <a:rPr lang="en-US" dirty="0"/>
              <a:t>Damage to Detached Structures</a:t>
            </a:r>
          </a:p>
          <a:p>
            <a:pPr lvl="1"/>
            <a:r>
              <a:rPr lang="en-US" dirty="0"/>
              <a:t>Garage</a:t>
            </a:r>
          </a:p>
          <a:p>
            <a:pPr lvl="1"/>
            <a:r>
              <a:rPr lang="en-US" dirty="0"/>
              <a:t>Gazebo</a:t>
            </a:r>
          </a:p>
          <a:p>
            <a:pPr lvl="1"/>
            <a:r>
              <a:rPr lang="en-US" dirty="0"/>
              <a:t>Toolshed</a:t>
            </a:r>
          </a:p>
          <a:p>
            <a:r>
              <a:rPr lang="en-US" dirty="0"/>
              <a:t>Damage to Trees, Shrubs, and Plants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972725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Additional Living Expenses</a:t>
            </a:r>
          </a:p>
        </p:txBody>
      </p:sp>
      <p:sp>
        <p:nvSpPr>
          <p:cNvPr id="3" name="Content Placeholder 2"/>
          <p:cNvSpPr>
            <a:spLocks noGrp="1"/>
          </p:cNvSpPr>
          <p:nvPr>
            <p:ph idx="1"/>
          </p:nvPr>
        </p:nvSpPr>
        <p:spPr/>
        <p:txBody>
          <a:bodyPr/>
          <a:lstStyle/>
          <a:p>
            <a:r>
              <a:rPr lang="en-US" dirty="0"/>
              <a:t>If damage to your house is severe enough to prevent the use of it, this part of your insurance policy pays for the cost of living in a temporary location while the house is being repaired.</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26931517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Property</a:t>
            </a:r>
          </a:p>
        </p:txBody>
      </p:sp>
      <p:sp>
        <p:nvSpPr>
          <p:cNvPr id="3" name="Content Placeholder 2"/>
          <p:cNvSpPr>
            <a:spLocks noGrp="1"/>
          </p:cNvSpPr>
          <p:nvPr>
            <p:ph idx="1"/>
          </p:nvPr>
        </p:nvSpPr>
        <p:spPr/>
        <p:txBody>
          <a:bodyPr/>
          <a:lstStyle/>
          <a:p>
            <a:r>
              <a:rPr lang="en-US" dirty="0"/>
              <a:t>Household belongings such as furniture, appliances, and clothing are insured up to a percentage of the insured value of the home</a:t>
            </a:r>
          </a:p>
          <a:p>
            <a:r>
              <a:rPr lang="en-US" dirty="0"/>
              <a:t>Personal property floater</a:t>
            </a:r>
          </a:p>
          <a:p>
            <a:pPr lvl="1"/>
            <a:r>
              <a:rPr lang="en-US" dirty="0"/>
              <a:t>Home computers</a:t>
            </a:r>
          </a:p>
          <a:p>
            <a:pPr lvl="1"/>
            <a:r>
              <a:rPr lang="en-US" dirty="0"/>
              <a:t>Jewelry</a:t>
            </a:r>
          </a:p>
          <a:p>
            <a:pPr lvl="1"/>
            <a:r>
              <a:rPr lang="en-US" dirty="0"/>
              <a:t>Firearms</a:t>
            </a:r>
          </a:p>
          <a:p>
            <a:pPr lvl="1"/>
            <a:r>
              <a:rPr lang="en-US" dirty="0"/>
              <a:t>Silverware</a:t>
            </a:r>
          </a:p>
          <a:p>
            <a:pPr lvl="1"/>
            <a:r>
              <a:rPr lang="en-US" dirty="0"/>
              <a:t>Other high value items</a:t>
            </a:r>
          </a:p>
          <a:p>
            <a:r>
              <a:rPr lang="en-US" dirty="0"/>
              <a:t>Actual Cash Value versus Replacement Value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3972876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Liability</a:t>
            </a:r>
          </a:p>
        </p:txBody>
      </p:sp>
      <p:sp>
        <p:nvSpPr>
          <p:cNvPr id="3" name="Content Placeholder 2"/>
          <p:cNvSpPr>
            <a:spLocks noGrp="1"/>
          </p:cNvSpPr>
          <p:nvPr>
            <p:ph idx="1"/>
          </p:nvPr>
        </p:nvSpPr>
        <p:spPr/>
        <p:txBody>
          <a:bodyPr/>
          <a:lstStyle/>
          <a:p>
            <a:r>
              <a:rPr lang="en-US" dirty="0"/>
              <a:t>Covers the risk of financial loss due to injuries to other or damage to property for which you are responsible.</a:t>
            </a:r>
          </a:p>
          <a:p>
            <a:endParaRPr lang="en-US" dirty="0"/>
          </a:p>
          <a:p>
            <a:r>
              <a:rPr lang="en-US" dirty="0"/>
              <a:t>An umbrella policy (also called a personal catastrophe policy) can supplement basic liability coverage.</a:t>
            </a:r>
          </a:p>
          <a:p>
            <a:endParaRPr lang="en-US" dirty="0"/>
          </a:p>
          <a:p>
            <a:r>
              <a:rPr lang="en-US" dirty="0"/>
              <a:t>Medical payments coverage covers minor accidental injuries on your property and minor injuries caused by you, family members, or pets.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232410930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Specialized Coverage 	</a:t>
            </a:r>
          </a:p>
        </p:txBody>
      </p:sp>
      <p:sp>
        <p:nvSpPr>
          <p:cNvPr id="3" name="Content Placeholder 2"/>
          <p:cNvSpPr>
            <a:spLocks noGrp="1"/>
          </p:cNvSpPr>
          <p:nvPr>
            <p:ph idx="1"/>
          </p:nvPr>
        </p:nvSpPr>
        <p:spPr/>
        <p:txBody>
          <a:bodyPr/>
          <a:lstStyle/>
          <a:p>
            <a:r>
              <a:rPr lang="en-US" dirty="0"/>
              <a:t>Homeowner’s insurance does not usually cover losses from floods or earthquakes.</a:t>
            </a:r>
          </a:p>
          <a:p>
            <a:endParaRPr lang="en-US" dirty="0"/>
          </a:p>
          <a:p>
            <a:r>
              <a:rPr lang="en-US" dirty="0"/>
              <a:t>If you live in a flood or earthquake zone, then you will need special insurance.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31275862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That Affect  Home Insurance Costs</a:t>
            </a:r>
          </a:p>
        </p:txBody>
      </p:sp>
      <p:sp>
        <p:nvSpPr>
          <p:cNvPr id="3" name="Content Placeholder 2"/>
          <p:cNvSpPr>
            <a:spLocks noGrp="1"/>
          </p:cNvSpPr>
          <p:nvPr>
            <p:ph idx="1"/>
          </p:nvPr>
        </p:nvSpPr>
        <p:spPr/>
        <p:txBody>
          <a:bodyPr/>
          <a:lstStyle/>
          <a:p>
            <a:r>
              <a:rPr lang="en-US" dirty="0"/>
              <a:t>Location of Home</a:t>
            </a:r>
          </a:p>
          <a:p>
            <a:r>
              <a:rPr lang="en-US" dirty="0"/>
              <a:t>Type of Structure</a:t>
            </a:r>
          </a:p>
          <a:p>
            <a:r>
              <a:rPr lang="en-US" dirty="0"/>
              <a:t>Coverage Amount and Policy Type</a:t>
            </a:r>
          </a:p>
          <a:p>
            <a:r>
              <a:rPr lang="en-US" dirty="0"/>
              <a:t>Home Insurance Discounts</a:t>
            </a:r>
          </a:p>
          <a:p>
            <a:r>
              <a:rPr lang="en-US" dirty="0"/>
              <a:t>Company Differences </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4958735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Auto mobile Insurance Coverage</a:t>
            </a:r>
          </a:p>
        </p:txBody>
      </p:sp>
      <p:sp>
        <p:nvSpPr>
          <p:cNvPr id="3" name="Content Placeholder 2"/>
          <p:cNvSpPr>
            <a:spLocks noGrp="1"/>
          </p:cNvSpPr>
          <p:nvPr>
            <p:ph idx="1"/>
          </p:nvPr>
        </p:nvSpPr>
        <p:spPr/>
        <p:txBody>
          <a:bodyPr/>
          <a:lstStyle/>
          <a:p>
            <a:r>
              <a:rPr lang="en-US" dirty="0"/>
              <a:t>Bodily Injury Coverage </a:t>
            </a:r>
          </a:p>
          <a:p>
            <a:pPr lvl="1"/>
            <a:r>
              <a:rPr lang="en-US" dirty="0"/>
              <a:t>Bodily  Injury Liability </a:t>
            </a:r>
          </a:p>
          <a:p>
            <a:pPr lvl="1"/>
            <a:r>
              <a:rPr lang="en-US" dirty="0"/>
              <a:t>Medical Payments</a:t>
            </a:r>
          </a:p>
          <a:p>
            <a:pPr lvl="1"/>
            <a:r>
              <a:rPr lang="en-US" dirty="0"/>
              <a:t>Uninsured Motorist’s Protection</a:t>
            </a:r>
          </a:p>
          <a:p>
            <a:r>
              <a:rPr lang="en-US" dirty="0"/>
              <a:t>Property Damage Coverage</a:t>
            </a:r>
          </a:p>
          <a:p>
            <a:pPr lvl="1"/>
            <a:r>
              <a:rPr lang="en-US" dirty="0"/>
              <a:t>Property Damage Liability </a:t>
            </a:r>
          </a:p>
          <a:p>
            <a:pPr lvl="1"/>
            <a:r>
              <a:rPr lang="en-US" dirty="0"/>
              <a:t>Collision</a:t>
            </a:r>
          </a:p>
          <a:p>
            <a:pPr lvl="1"/>
            <a:r>
              <a:rPr lang="en-US" dirty="0"/>
              <a:t>Comprehensive Physical Damage </a:t>
            </a:r>
          </a:p>
          <a:p>
            <a:pPr lvl="1"/>
            <a:endParaRPr lang="en-US" dirty="0"/>
          </a:p>
          <a:p>
            <a:pPr lvl="1"/>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9926760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Bodily Injury Liability</a:t>
            </a:r>
          </a:p>
        </p:txBody>
      </p:sp>
      <p:sp>
        <p:nvSpPr>
          <p:cNvPr id="3" name="Content Placeholder 2"/>
          <p:cNvSpPr>
            <a:spLocks noGrp="1"/>
          </p:cNvSpPr>
          <p:nvPr>
            <p:ph idx="1"/>
          </p:nvPr>
        </p:nvSpPr>
        <p:spPr/>
        <p:txBody>
          <a:bodyPr/>
          <a:lstStyle/>
          <a:p>
            <a:r>
              <a:rPr lang="en-US" dirty="0"/>
              <a:t>Covers the risk of financial loss due to legal expenses, medical costs, lost wages and other expenses caused by an auto mobile accident for which you are responsible.</a:t>
            </a:r>
          </a:p>
          <a:p>
            <a:endParaRPr lang="en-US" dirty="0"/>
          </a:p>
          <a:p>
            <a:r>
              <a:rPr lang="en-US" dirty="0"/>
              <a:t>Covers individuals who are not in your car at the time of the accident.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29088776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Medical Payments </a:t>
            </a:r>
          </a:p>
        </p:txBody>
      </p:sp>
      <p:sp>
        <p:nvSpPr>
          <p:cNvPr id="3" name="Content Placeholder 2"/>
          <p:cNvSpPr>
            <a:spLocks noGrp="1"/>
          </p:cNvSpPr>
          <p:nvPr>
            <p:ph idx="1"/>
          </p:nvPr>
        </p:nvSpPr>
        <p:spPr/>
        <p:txBody>
          <a:bodyPr/>
          <a:lstStyle/>
          <a:p>
            <a:r>
              <a:rPr lang="en-US" dirty="0"/>
              <a:t>Medical payments coverage pays for the costs of injuries to anyone riding in your can at the time of awn accident.</a:t>
            </a:r>
          </a:p>
          <a:p>
            <a:endParaRPr lang="en-US" dirty="0"/>
          </a:p>
          <a:p>
            <a:r>
              <a:rPr lang="en-US" dirty="0"/>
              <a:t>It would also pay if you were hit by a car or injured while riding in another person’s vehicle.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37110850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Uninsured Motorist’s Protection</a:t>
            </a:r>
          </a:p>
        </p:txBody>
      </p:sp>
      <p:sp>
        <p:nvSpPr>
          <p:cNvPr id="3" name="Content Placeholder 2"/>
          <p:cNvSpPr>
            <a:spLocks noGrp="1"/>
          </p:cNvSpPr>
          <p:nvPr>
            <p:ph idx="1"/>
          </p:nvPr>
        </p:nvSpPr>
        <p:spPr/>
        <p:txBody>
          <a:bodyPr/>
          <a:lstStyle/>
          <a:p>
            <a:r>
              <a:rPr lang="en-US" dirty="0"/>
              <a:t>Uninsured motorist’s protection covers the costs of injury to you and your family if you were in an accident caused by a motorist without automobile insurance.</a:t>
            </a:r>
          </a:p>
          <a:p>
            <a:endParaRPr lang="en-US" dirty="0"/>
          </a:p>
          <a:p>
            <a:r>
              <a:rPr lang="en-US" dirty="0"/>
              <a:t>It also provides protection in hit – and – run accidents, and if the other driver had insufficient to cover the cost of your injuries.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33297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Property Damage Liability </a:t>
            </a:r>
          </a:p>
        </p:txBody>
      </p:sp>
      <p:sp>
        <p:nvSpPr>
          <p:cNvPr id="3" name="Content Placeholder 2"/>
          <p:cNvSpPr>
            <a:spLocks noGrp="1"/>
          </p:cNvSpPr>
          <p:nvPr>
            <p:ph idx="1"/>
          </p:nvPr>
        </p:nvSpPr>
        <p:spPr/>
        <p:txBody>
          <a:bodyPr/>
          <a:lstStyle/>
          <a:p>
            <a:r>
              <a:rPr lang="en-US" dirty="0"/>
              <a:t>Property damage liability covers the cost of financial loss when you damage the property of others.</a:t>
            </a:r>
          </a:p>
          <a:p>
            <a:endParaRPr lang="en-US" dirty="0"/>
          </a:p>
          <a:p>
            <a:r>
              <a:rPr lang="en-US" dirty="0"/>
              <a:t>It applies mainly to other vehicles but also includes damage to street signs, lampposts, buildings , and other property.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20356483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Collision</a:t>
            </a:r>
          </a:p>
        </p:txBody>
      </p:sp>
      <p:sp>
        <p:nvSpPr>
          <p:cNvPr id="3" name="Content Placeholder 2"/>
          <p:cNvSpPr>
            <a:spLocks noGrp="1"/>
          </p:cNvSpPr>
          <p:nvPr>
            <p:ph idx="1"/>
          </p:nvPr>
        </p:nvSpPr>
        <p:spPr/>
        <p:txBody>
          <a:bodyPr/>
          <a:lstStyle/>
          <a:p>
            <a:r>
              <a:rPr lang="en-US" dirty="0"/>
              <a:t>Collision insurance covers the cost of damage to your vehicle if you are involved in an accident regardless of fault.</a:t>
            </a:r>
          </a:p>
          <a:p>
            <a:endParaRPr lang="en-US" dirty="0"/>
          </a:p>
          <a:p>
            <a:r>
              <a:rPr lang="en-US" dirty="0"/>
              <a:t>Your insurance company may seek reimbursement from the other driver’s insurance if the other driver is at fault (subrogation).</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36683071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Comprehensive Physical Damage</a:t>
            </a:r>
          </a:p>
        </p:txBody>
      </p:sp>
      <p:sp>
        <p:nvSpPr>
          <p:cNvPr id="3" name="Content Placeholder 2"/>
          <p:cNvSpPr>
            <a:spLocks noGrp="1"/>
          </p:cNvSpPr>
          <p:nvPr>
            <p:ph idx="1"/>
          </p:nvPr>
        </p:nvSpPr>
        <p:spPr/>
        <p:txBody>
          <a:bodyPr/>
          <a:lstStyle/>
          <a:p>
            <a:r>
              <a:rPr lang="en-US" dirty="0"/>
              <a:t>Comprehensive physical damage covers damage to a vehicle caused by something other than a collision. </a:t>
            </a:r>
          </a:p>
          <a:p>
            <a:endParaRPr lang="en-US" dirty="0"/>
          </a:p>
          <a:p>
            <a:r>
              <a:rPr lang="en-US" dirty="0"/>
              <a:t>It includes damage to your vehicle from fire, theft, glass breakage falling objects, vandalism, wind, hail, flood, tornado, lightning, earthquake avalanche, or damage caused by hitting an animal.</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22886127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Automobile Insurance Costs</a:t>
            </a:r>
          </a:p>
        </p:txBody>
      </p:sp>
      <p:sp>
        <p:nvSpPr>
          <p:cNvPr id="3" name="Content Placeholder 2"/>
          <p:cNvSpPr>
            <a:spLocks noGrp="1"/>
          </p:cNvSpPr>
          <p:nvPr>
            <p:ph idx="1"/>
          </p:nvPr>
        </p:nvSpPr>
        <p:spPr/>
        <p:txBody>
          <a:bodyPr/>
          <a:lstStyle/>
          <a:p>
            <a:r>
              <a:rPr lang="en-US" dirty="0"/>
              <a:t>Amount of Coverage</a:t>
            </a:r>
          </a:p>
          <a:p>
            <a:pPr lvl="1"/>
            <a:r>
              <a:rPr lang="en-US" dirty="0"/>
              <a:t>Legal concerns</a:t>
            </a:r>
          </a:p>
          <a:p>
            <a:pPr lvl="1"/>
            <a:r>
              <a:rPr lang="en-US" dirty="0"/>
              <a:t>Property values</a:t>
            </a:r>
          </a:p>
          <a:p>
            <a:r>
              <a:rPr lang="en-US" dirty="0"/>
              <a:t>Automobile Type</a:t>
            </a:r>
          </a:p>
          <a:p>
            <a:r>
              <a:rPr lang="en-US" dirty="0"/>
              <a:t>Rating Territory</a:t>
            </a:r>
          </a:p>
          <a:p>
            <a:r>
              <a:rPr lang="en-US" dirty="0"/>
              <a:t>Driver Classification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29959102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Reducing Automobile Insurance Premiums</a:t>
            </a:r>
          </a:p>
        </p:txBody>
      </p:sp>
      <p:sp>
        <p:nvSpPr>
          <p:cNvPr id="3" name="Content Placeholder 2"/>
          <p:cNvSpPr>
            <a:spLocks noGrp="1"/>
          </p:cNvSpPr>
          <p:nvPr>
            <p:ph idx="1"/>
          </p:nvPr>
        </p:nvSpPr>
        <p:spPr/>
        <p:txBody>
          <a:bodyPr/>
          <a:lstStyle/>
          <a:p>
            <a:r>
              <a:rPr lang="en-US" dirty="0"/>
              <a:t>Comparing Companies</a:t>
            </a:r>
          </a:p>
          <a:p>
            <a:endParaRPr lang="en-US" dirty="0"/>
          </a:p>
          <a:p>
            <a:r>
              <a:rPr lang="en-US" dirty="0"/>
              <a:t>Premium Discounts</a:t>
            </a:r>
          </a:p>
          <a:p>
            <a:pPr lvl="1"/>
            <a:r>
              <a:rPr lang="en-US" dirty="0"/>
              <a:t>Safe Driving Records</a:t>
            </a:r>
          </a:p>
          <a:p>
            <a:pPr lvl="1"/>
            <a:r>
              <a:rPr lang="en-US" dirty="0"/>
              <a:t>Avoid Accidents and Traffic Violations</a:t>
            </a:r>
          </a:p>
          <a:p>
            <a:pPr lvl="1"/>
            <a:r>
              <a:rPr lang="en-US" dirty="0"/>
              <a:t>Driver education for drivers under 25</a:t>
            </a:r>
          </a:p>
          <a:p>
            <a:pPr lvl="1"/>
            <a:r>
              <a:rPr lang="en-US" dirty="0"/>
              <a:t>Security devices to reduce theft </a:t>
            </a:r>
          </a:p>
          <a:p>
            <a:pPr lvl="1"/>
            <a:r>
              <a:rPr lang="en-US" dirty="0"/>
              <a:t>Two or more cars under one policy</a:t>
            </a:r>
          </a:p>
          <a:p>
            <a:pPr lvl="1"/>
            <a:r>
              <a:rPr lang="en-US" dirty="0"/>
              <a:t>Increase the amount of deductibles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24252277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marL="114300" lvl="0" indent="0">
              <a:buNone/>
            </a:pPr>
            <a:endParaRPr lang="en-US" dirty="0"/>
          </a:p>
          <a:p>
            <a:pPr marL="114300" lvl="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9477</TotalTime>
  <Words>3294</Words>
  <Application>Microsoft Office PowerPoint</Application>
  <PresentationFormat>On-screen Show (4:3)</PresentationFormat>
  <Paragraphs>466</Paragraphs>
  <Slides>62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Angsana New</vt:lpstr>
      <vt:lpstr>Arial</vt:lpstr>
      <vt:lpstr>Calibri</vt:lpstr>
      <vt:lpstr>Cambria</vt:lpstr>
      <vt:lpstr>Cordia New</vt:lpstr>
      <vt:lpstr>Wingdings</vt:lpstr>
      <vt:lpstr>Adjacency</vt:lpstr>
      <vt:lpstr>FN 281: Personal Finance</vt:lpstr>
      <vt:lpstr>Purchase Decisions</vt:lpstr>
      <vt:lpstr>Financial Implications of Purchasing Decisions</vt:lpstr>
      <vt:lpstr>PowerPoint Presentation</vt:lpstr>
      <vt:lpstr>Financial Implications of Consumer Decisions</vt:lpstr>
      <vt:lpstr>Practical Purchasing Strategies</vt:lpstr>
      <vt:lpstr>Timing Purchases</vt:lpstr>
      <vt:lpstr>Store Selection</vt:lpstr>
      <vt:lpstr>Brand Comparison</vt:lpstr>
      <vt:lpstr>Price Comparison</vt:lpstr>
      <vt:lpstr>Purchasing a Car</vt:lpstr>
      <vt:lpstr>Leasing a Motor Vehicle</vt:lpstr>
      <vt:lpstr>The True Cost of a Lease</vt:lpstr>
      <vt:lpstr>The Housing Decision</vt:lpstr>
      <vt:lpstr>Evaluating Housing Alternatives</vt:lpstr>
      <vt:lpstr>Selecting a Rental Unit</vt:lpstr>
      <vt:lpstr>Advantages on Renting </vt:lpstr>
      <vt:lpstr>Disadvantages of Renting</vt:lpstr>
      <vt:lpstr>Home Buying Process</vt:lpstr>
      <vt:lpstr>The Situation </vt:lpstr>
      <vt:lpstr>Advantages and Disadvantages of Renting</vt:lpstr>
      <vt:lpstr>Todd’s Decision</vt:lpstr>
      <vt:lpstr>Step 1 of Rent Activities:  Todd’s Search</vt:lpstr>
      <vt:lpstr>Step 2 of Rent Activities:  Before Signing a Lease</vt:lpstr>
      <vt:lpstr>Legal Details of Todd’s Lease</vt:lpstr>
      <vt:lpstr>Step 3 of Rent Activities:  Living in Rental Property </vt:lpstr>
      <vt:lpstr>Step 4 of Rent Activities:  At the End of the Lease</vt:lpstr>
      <vt:lpstr>The Situation</vt:lpstr>
      <vt:lpstr>Advantages and Disadvantages of Owning a Home</vt:lpstr>
      <vt:lpstr> Determine Home Ownership Needs </vt:lpstr>
      <vt:lpstr>Condominium Option </vt:lpstr>
      <vt:lpstr>Financing Ability</vt:lpstr>
      <vt:lpstr>Financing Ability</vt:lpstr>
      <vt:lpstr>Financing Terms</vt:lpstr>
      <vt:lpstr>How much can you afford?</vt:lpstr>
      <vt:lpstr>Determining Amanda’s Affordable Housing Price</vt:lpstr>
      <vt:lpstr>Determining Amanda’s Affordable Housing Price(continued)</vt:lpstr>
      <vt:lpstr>Property and Motor Vehicle Insurance</vt:lpstr>
      <vt:lpstr>Insurance</vt:lpstr>
      <vt:lpstr>The Situation</vt:lpstr>
      <vt:lpstr>What is Insurance? </vt:lpstr>
      <vt:lpstr>Basic Insurance Terms</vt:lpstr>
      <vt:lpstr>Risk Management Methods </vt:lpstr>
      <vt:lpstr>Planning an Insurance Program</vt:lpstr>
      <vt:lpstr>Property and Liability Insurance </vt:lpstr>
      <vt:lpstr>Home and Property Insurance </vt:lpstr>
      <vt:lpstr>House and Other Structures</vt:lpstr>
      <vt:lpstr>Additional Living Expenses</vt:lpstr>
      <vt:lpstr>Personal Property</vt:lpstr>
      <vt:lpstr>Personal Liability</vt:lpstr>
      <vt:lpstr>Specialized Coverage  </vt:lpstr>
      <vt:lpstr>Factors That Affect  Home Insurance Costs</vt:lpstr>
      <vt:lpstr>Auto mobile Insurance Coverage</vt:lpstr>
      <vt:lpstr>Bodily Injury Liability</vt:lpstr>
      <vt:lpstr>Medical Payments </vt:lpstr>
      <vt:lpstr>Uninsured Motorist’s Protection</vt:lpstr>
      <vt:lpstr>Property Damage Liability </vt:lpstr>
      <vt:lpstr>Collision</vt:lpstr>
      <vt:lpstr>Comprehensive Physical Damage</vt:lpstr>
      <vt:lpstr>Automobile Insurance Costs</vt:lpstr>
      <vt:lpstr>Reducing Automobile Insurance Premiums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132</cp:revision>
  <dcterms:created xsi:type="dcterms:W3CDTF">2013-11-23T06:38:33Z</dcterms:created>
  <dcterms:modified xsi:type="dcterms:W3CDTF">2018-02-17T04:34:39Z</dcterms:modified>
</cp:coreProperties>
</file>