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7"/>
  </p:notesMasterIdLst>
  <p:sldIdLst>
    <p:sldId id="256" r:id="rId2"/>
    <p:sldId id="286" r:id="rId3"/>
    <p:sldId id="258" r:id="rId4"/>
    <p:sldId id="259" r:id="rId5"/>
    <p:sldId id="263" r:id="rId6"/>
    <p:sldId id="288" r:id="rId7"/>
    <p:sldId id="269" r:id="rId8"/>
    <p:sldId id="272" r:id="rId9"/>
    <p:sldId id="274" r:id="rId10"/>
    <p:sldId id="275" r:id="rId11"/>
    <p:sldId id="264" r:id="rId12"/>
    <p:sldId id="257" r:id="rId13"/>
    <p:sldId id="261" r:id="rId14"/>
    <p:sldId id="262" r:id="rId15"/>
    <p:sldId id="265" r:id="rId16"/>
    <p:sldId id="266" r:id="rId17"/>
    <p:sldId id="267" r:id="rId18"/>
    <p:sldId id="268" r:id="rId19"/>
    <p:sldId id="270" r:id="rId20"/>
    <p:sldId id="276" r:id="rId21"/>
    <p:sldId id="277" r:id="rId22"/>
    <p:sldId id="279" r:id="rId23"/>
    <p:sldId id="280" r:id="rId24"/>
    <p:sldId id="282" r:id="rId25"/>
    <p:sldId id="281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64" autoAdjust="0"/>
    <p:restoredTop sz="94660"/>
  </p:normalViewPr>
  <p:slideViewPr>
    <p:cSldViewPr>
      <p:cViewPr varScale="1">
        <p:scale>
          <a:sx n="79" d="100"/>
          <a:sy n="79" d="100"/>
        </p:scale>
        <p:origin x="-39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7987DA-6401-454B-B915-1416FB9AB346}" type="datetimeFigureOut">
              <a:rPr lang="en-US" smtClean="0"/>
              <a:pPr/>
              <a:t>7/4/16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7C44F8-AE14-4F93-A8E2-195F42980F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301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FB105FB-8A53-497A-8510-BAEA839DBE11}" type="datetime1">
              <a:rPr lang="en-US" smtClean="0"/>
              <a:pPr/>
              <a:t>7/4/16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A8ED-BFF9-4C1E-BB09-47A319A34EB5}" type="datetime1">
              <a:rPr lang="en-US" smtClean="0"/>
              <a:pPr/>
              <a:t>7/4/16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E8D02-FE7E-47EC-980C-0BADBC5FFF68}" type="datetime1">
              <a:rPr lang="en-US" smtClean="0"/>
              <a:pPr/>
              <a:t>7/4/16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EE5D423-616B-4959-938E-02941787BE99}" type="datetime1">
              <a:rPr lang="en-US" smtClean="0"/>
              <a:pPr/>
              <a:t>7/4/16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7EB243B-9DB9-49B4-AFE6-5C18A9DCAE5D}" type="datetime1">
              <a:rPr lang="en-US" smtClean="0"/>
              <a:pPr/>
              <a:t>7/4/16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C47A-6FDD-4180-B1ED-3D9B31885272}" type="datetime1">
              <a:rPr lang="en-US" smtClean="0"/>
              <a:pPr/>
              <a:t>7/4/16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AFF0-888E-4167-BC1D-04A1548C954C}" type="datetime1">
              <a:rPr lang="en-US" smtClean="0"/>
              <a:pPr/>
              <a:t>7/4/16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745A1-9C5A-42C0-9BBD-2F5B410995FD}" type="datetime1">
              <a:rPr lang="en-US" smtClean="0"/>
              <a:pPr/>
              <a:t>7/4/16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B9D74FE3-CB50-4471-8132-129DC47E8AFF}" type="datetime1">
              <a:rPr lang="en-US" smtClean="0"/>
              <a:pPr/>
              <a:t>7/4/16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A9324-E358-4AE2-8ECF-0D6060EE70C5}" type="datetime1">
              <a:rPr lang="en-US" smtClean="0"/>
              <a:pPr/>
              <a:t>7/4/16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01CD8CC9-1535-4F80-BA61-9089AC16EFB9}" type="datetime1">
              <a:rPr lang="en-US" smtClean="0"/>
              <a:pPr/>
              <a:t>7/4/16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388E8C7-8117-4E7A-AF58-6997CCACE535}" type="datetime1">
              <a:rPr lang="en-US" smtClean="0"/>
              <a:pPr/>
              <a:t>7/4/16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66800"/>
            <a:ext cx="7772400" cy="1470025"/>
          </a:xfrm>
        </p:spPr>
        <p:txBody>
          <a:bodyPr>
            <a:normAutofit/>
          </a:bodyPr>
          <a:lstStyle/>
          <a:p>
            <a:r>
              <a:rPr lang="en-US" dirty="0" smtClean="0"/>
              <a:t>How to write Economics paper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124200"/>
            <a:ext cx="6400800" cy="1752600"/>
          </a:xfrm>
        </p:spPr>
        <p:txBody>
          <a:bodyPr/>
          <a:lstStyle/>
          <a:p>
            <a:r>
              <a:rPr lang="en-US" dirty="0" smtClean="0"/>
              <a:t>Dr. </a:t>
            </a:r>
            <a:r>
              <a:rPr lang="en-US" dirty="0" err="1" smtClean="0"/>
              <a:t>Nessara</a:t>
            </a:r>
            <a:r>
              <a:rPr lang="en-US" dirty="0" smtClean="0"/>
              <a:t> </a:t>
            </a:r>
            <a:r>
              <a:rPr lang="en-US" dirty="0" err="1" smtClean="0"/>
              <a:t>Sukpanich</a:t>
            </a:r>
            <a:endParaRPr lang="en-US" dirty="0" smtClean="0"/>
          </a:p>
          <a:p>
            <a:r>
              <a:rPr lang="en-US" dirty="0" smtClean="0"/>
              <a:t>EE </a:t>
            </a:r>
            <a:r>
              <a:rPr lang="en-US" dirty="0" smtClean="0"/>
              <a:t>551/561</a:t>
            </a:r>
            <a:r>
              <a:rPr lang="en-US" dirty="0" smtClean="0"/>
              <a:t> </a:t>
            </a:r>
            <a:r>
              <a:rPr lang="en-US" dirty="0" smtClean="0"/>
              <a:t>semester </a:t>
            </a:r>
            <a:r>
              <a:rPr lang="en-US" dirty="0" smtClean="0"/>
              <a:t>S/2015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A0E-0A0F-40F4-B62E-722C3232325F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economics paper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Theoretical paper</a:t>
            </a:r>
          </a:p>
          <a:p>
            <a:pPr lvl="1">
              <a:buFont typeface="Wingdings" pitchFamily="2" charset="2"/>
              <a:buChar char="ü"/>
            </a:pPr>
            <a:r>
              <a:rPr lang="en-US" dirty="0" smtClean="0"/>
              <a:t>Develop new model or theory</a:t>
            </a:r>
          </a:p>
          <a:p>
            <a:pPr lvl="1">
              <a:buFont typeface="Wingdings" pitchFamily="2" charset="2"/>
              <a:buChar char="ü"/>
            </a:pPr>
            <a:r>
              <a:rPr lang="en-US" dirty="0" smtClean="0"/>
              <a:t>Adjust or improving existing model or theory</a:t>
            </a:r>
          </a:p>
          <a:p>
            <a:pPr lvl="1">
              <a:buNone/>
            </a:pPr>
            <a:endParaRPr lang="en-US" dirty="0" smtClean="0"/>
          </a:p>
          <a:p>
            <a:r>
              <a:rPr lang="en-US" dirty="0" smtClean="0"/>
              <a:t>Empirical paper</a:t>
            </a:r>
          </a:p>
          <a:p>
            <a:pPr lvl="1">
              <a:buFont typeface="Wingdings" pitchFamily="2" charset="2"/>
              <a:buChar char="ü"/>
            </a:pPr>
            <a:r>
              <a:rPr lang="en-US" dirty="0" smtClean="0"/>
              <a:t>Use existing data or information to test hypothesis based on existing economic theory or economic concept</a:t>
            </a:r>
          </a:p>
          <a:p>
            <a:pPr lvl="1">
              <a:buFont typeface="Wingdings" pitchFamily="2" charset="2"/>
              <a:buChar char="ü"/>
            </a:pPr>
            <a:endParaRPr lang="en-US" dirty="0" smtClean="0"/>
          </a:p>
          <a:p>
            <a:pPr lvl="1">
              <a:buFont typeface="Wingdings" pitchFamily="2" charset="2"/>
              <a:buChar char="ü"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By  Dr. </a:t>
            </a:r>
            <a:r>
              <a:rPr lang="en-US" dirty="0" err="1" smtClean="0"/>
              <a:t>Nessara</a:t>
            </a:r>
            <a:r>
              <a:rPr lang="en-US" dirty="0" smtClean="0"/>
              <a:t> </a:t>
            </a:r>
            <a:r>
              <a:rPr lang="en-US" dirty="0" err="1" smtClean="0"/>
              <a:t>Sukpanich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Find topic</a:t>
            </a:r>
          </a:p>
          <a:p>
            <a:r>
              <a:rPr lang="en-US" dirty="0" smtClean="0"/>
              <a:t>Write outline</a:t>
            </a:r>
          </a:p>
          <a:p>
            <a:r>
              <a:rPr lang="en-US" dirty="0" smtClean="0"/>
              <a:t>Draft a paper 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- Proposal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- Final report</a:t>
            </a:r>
          </a:p>
          <a:p>
            <a:r>
              <a:rPr lang="en-US" dirty="0" smtClean="0"/>
              <a:t>Write abstract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Use all skills --- Read, listen, and write</a:t>
            </a:r>
          </a:p>
          <a:p>
            <a:r>
              <a:rPr lang="en-US" dirty="0" smtClean="0"/>
              <a:t>Read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Articles in refereed economics journal and 	other related journals.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Newspapers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Books</a:t>
            </a:r>
          </a:p>
          <a:p>
            <a:r>
              <a:rPr lang="en-US" dirty="0" smtClean="0"/>
              <a:t>Listen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News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Seminar</a:t>
            </a:r>
          </a:p>
          <a:p>
            <a:pPr>
              <a:buNone/>
            </a:pPr>
            <a:r>
              <a:rPr lang="en-US" dirty="0" smtClean="0"/>
              <a:t>		- Brainstorming</a:t>
            </a:r>
          </a:p>
          <a:p>
            <a:r>
              <a:rPr lang="en-US" dirty="0" smtClean="0"/>
              <a:t>Write: always take note and get start to write your idea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Write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- </a:t>
            </a:r>
            <a:r>
              <a:rPr lang="en-US" dirty="0"/>
              <a:t>A</a:t>
            </a:r>
            <a:r>
              <a:rPr lang="en-US" dirty="0" smtClean="0"/>
              <a:t>lways take note from what you read and listen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- </a:t>
            </a:r>
            <a:r>
              <a:rPr lang="en-US" dirty="0"/>
              <a:t>S</a:t>
            </a:r>
            <a:r>
              <a:rPr lang="en-US" dirty="0" smtClean="0"/>
              <a:t>tart to write your idea in a systematic ways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- Organize your writing</a:t>
            </a:r>
          </a:p>
          <a:p>
            <a:pPr>
              <a:buNone/>
            </a:pPr>
            <a:endParaRPr lang="en-US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Make a decision on type of paper: </a:t>
            </a:r>
          </a:p>
          <a:p>
            <a:pPr>
              <a:buNone/>
            </a:pPr>
            <a:r>
              <a:rPr lang="en-US" dirty="0" smtClean="0"/>
              <a:t>		- Theoretical paper vs. Empirical paper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Make a decision on area or issue of interest</a:t>
            </a:r>
          </a:p>
          <a:p>
            <a:pPr lvl="1">
              <a:buNone/>
            </a:pPr>
            <a:r>
              <a:rPr lang="en-US" dirty="0" smtClean="0"/>
              <a:t>	</a:t>
            </a:r>
            <a:r>
              <a:rPr lang="th-TH" dirty="0" smtClean="0"/>
              <a:t>	</a:t>
            </a:r>
            <a:r>
              <a:rPr lang="en-US" sz="2900" dirty="0" smtClean="0"/>
              <a:t>- Trade</a:t>
            </a:r>
          </a:p>
          <a:p>
            <a:pPr lvl="1">
              <a:buNone/>
            </a:pPr>
            <a:r>
              <a:rPr lang="en-US" sz="2900" dirty="0"/>
              <a:t>	</a:t>
            </a:r>
            <a:r>
              <a:rPr lang="en-US" sz="2900" dirty="0" smtClean="0"/>
              <a:t>	- Investment</a:t>
            </a:r>
          </a:p>
          <a:p>
            <a:pPr lvl="1">
              <a:buNone/>
            </a:pPr>
            <a:r>
              <a:rPr lang="en-US" sz="2900" dirty="0" smtClean="0"/>
              <a:t>		- Economic Development</a:t>
            </a:r>
          </a:p>
          <a:p>
            <a:pPr lvl="1">
              <a:buNone/>
            </a:pPr>
            <a:r>
              <a:rPr lang="en-US" sz="2900" dirty="0"/>
              <a:t>	</a:t>
            </a:r>
            <a:r>
              <a:rPr lang="en-US" sz="2900" dirty="0" smtClean="0"/>
              <a:t>	- Labor market</a:t>
            </a:r>
          </a:p>
          <a:p>
            <a:pPr lvl="1">
              <a:buNone/>
            </a:pPr>
            <a:r>
              <a:rPr lang="en-US" sz="2900" dirty="0" smtClean="0"/>
              <a:t>		 </a:t>
            </a:r>
            <a:r>
              <a:rPr lang="th-TH" sz="2900" dirty="0" smtClean="0"/>
              <a:t> </a:t>
            </a:r>
            <a:r>
              <a:rPr lang="en-US" sz="2900" dirty="0" smtClean="0"/>
              <a:t>etc.</a:t>
            </a:r>
          </a:p>
          <a:p>
            <a:pPr lvl="1">
              <a:buNone/>
            </a:pPr>
            <a:endParaRPr lang="en-US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Possible topic may be in the form of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</a:t>
            </a:r>
            <a:r>
              <a:rPr lang="en-US" dirty="0" smtClean="0">
                <a:solidFill>
                  <a:srgbClr val="0000CC"/>
                </a:solidFill>
              </a:rPr>
              <a:t>Explanation of some situation</a:t>
            </a:r>
            <a:r>
              <a:rPr lang="en-US" dirty="0" smtClean="0"/>
              <a:t>, for example</a:t>
            </a:r>
            <a:endParaRPr lang="en-US" sz="2800" dirty="0" smtClean="0"/>
          </a:p>
          <a:p>
            <a:pPr lvl="3">
              <a:buFont typeface="Wingdings" pitchFamily="2" charset="2"/>
              <a:buChar char="ü"/>
            </a:pPr>
            <a:r>
              <a:rPr lang="en-US" sz="2800" dirty="0" smtClean="0"/>
              <a:t> Economic development in Myanmar</a:t>
            </a:r>
          </a:p>
          <a:p>
            <a:pPr lvl="3">
              <a:buFont typeface="Wingdings" pitchFamily="2" charset="2"/>
              <a:buChar char="ü"/>
            </a:pPr>
            <a:r>
              <a:rPr lang="en-US" sz="2800" dirty="0" smtClean="0"/>
              <a:t> Reasons for environmental degradation in the Lao PDR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</a:t>
            </a:r>
            <a:r>
              <a:rPr lang="en-US" dirty="0" smtClean="0">
                <a:solidFill>
                  <a:srgbClr val="0000CC"/>
                </a:solidFill>
              </a:rPr>
              <a:t>Relationship of two or more variables</a:t>
            </a:r>
            <a:r>
              <a:rPr lang="en-US" dirty="0" smtClean="0"/>
              <a:t>, for 	example</a:t>
            </a:r>
          </a:p>
          <a:p>
            <a:pPr lvl="3">
              <a:buFont typeface="Wingdings" pitchFamily="2" charset="2"/>
              <a:buChar char="ü"/>
            </a:pPr>
            <a:r>
              <a:rPr lang="en-US" sz="2800" dirty="0" smtClean="0"/>
              <a:t> Trade and investment in Vietnam</a:t>
            </a:r>
          </a:p>
          <a:p>
            <a:pPr lvl="3">
              <a:buFont typeface="Wingdings" pitchFamily="2" charset="2"/>
              <a:buChar char="ü"/>
            </a:pPr>
            <a:r>
              <a:rPr lang="en-US" sz="2800" dirty="0"/>
              <a:t> </a:t>
            </a:r>
            <a:r>
              <a:rPr lang="en-US" sz="2800" dirty="0" smtClean="0"/>
              <a:t>Economic growth and labor market in Cambodia </a:t>
            </a:r>
            <a:endParaRPr lang="en-US" dirty="0" smtClean="0"/>
          </a:p>
          <a:p>
            <a:pPr>
              <a:buNone/>
            </a:pPr>
            <a:endParaRPr lang="en-US" sz="2800" dirty="0" smtClean="0"/>
          </a:p>
          <a:p>
            <a:pPr lvl="3">
              <a:buNone/>
            </a:pPr>
            <a:endParaRPr lang="en-US" sz="2800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308848" cy="4525963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Possible topic may be in the form of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</a:t>
            </a:r>
            <a:r>
              <a:rPr lang="en-US" dirty="0" smtClean="0">
                <a:solidFill>
                  <a:srgbClr val="0000CC"/>
                </a:solidFill>
              </a:rPr>
              <a:t>Effect of one or more explanatory variables (or situation) on another variable (or situation)</a:t>
            </a:r>
            <a:r>
              <a:rPr lang="en-US" dirty="0" smtClean="0"/>
              <a:t>, for example</a:t>
            </a:r>
            <a:endParaRPr lang="en-US" sz="2800" dirty="0" smtClean="0"/>
          </a:p>
          <a:p>
            <a:pPr lvl="3">
              <a:buFont typeface="Wingdings" pitchFamily="2" charset="2"/>
              <a:buChar char="ü"/>
            </a:pPr>
            <a:r>
              <a:rPr lang="en-US" sz="2800" dirty="0" smtClean="0"/>
              <a:t>Effects of AEC on labor movement in CLMV</a:t>
            </a:r>
          </a:p>
          <a:p>
            <a:pPr lvl="3">
              <a:buFont typeface="Wingdings" pitchFamily="2" charset="2"/>
              <a:buChar char="ü"/>
            </a:pPr>
            <a:r>
              <a:rPr lang="en-US" sz="2800" dirty="0" smtClean="0"/>
              <a:t>Effects of foreign investment on poverty reduction in the Lao PDR</a:t>
            </a:r>
          </a:p>
          <a:p>
            <a:pPr lvl="3">
              <a:buFont typeface="Wingdings" pitchFamily="2" charset="2"/>
              <a:buChar char="ü"/>
            </a:pPr>
            <a:r>
              <a:rPr lang="en-US" sz="2800" dirty="0" smtClean="0"/>
              <a:t>Impact of external uncertainty on Vietnam export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sz="2800" dirty="0" smtClean="0"/>
          </a:p>
          <a:p>
            <a:pPr lvl="3">
              <a:buNone/>
            </a:pPr>
            <a:endParaRPr lang="en-US" sz="2800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382000" cy="4525963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Possible topic may be in the form of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</a:t>
            </a:r>
            <a:r>
              <a:rPr lang="en-US" dirty="0" smtClean="0">
                <a:solidFill>
                  <a:srgbClr val="0000CC"/>
                </a:solidFill>
              </a:rPr>
              <a:t>Comparison style</a:t>
            </a:r>
            <a:endParaRPr lang="en-US" sz="2800" dirty="0" smtClean="0">
              <a:solidFill>
                <a:srgbClr val="0000CC"/>
              </a:solidFill>
            </a:endParaRPr>
          </a:p>
          <a:p>
            <a:pPr lvl="3">
              <a:buFont typeface="Wingdings" pitchFamily="2" charset="2"/>
              <a:buChar char="ü"/>
            </a:pPr>
            <a:r>
              <a:rPr lang="en-US" sz="2800" dirty="0"/>
              <a:t> </a:t>
            </a:r>
            <a:r>
              <a:rPr lang="en-US" sz="2800" dirty="0" smtClean="0"/>
              <a:t>Thailand vs. Vietnam export competitiveness</a:t>
            </a:r>
          </a:p>
          <a:p>
            <a:pPr lvl="3">
              <a:buFont typeface="Wingdings" pitchFamily="2" charset="2"/>
              <a:buChar char="ü"/>
            </a:pPr>
            <a:r>
              <a:rPr lang="en-US" sz="2800" dirty="0" smtClean="0"/>
              <a:t> Industrial policy development in CLMV</a:t>
            </a:r>
          </a:p>
          <a:p>
            <a:pPr lvl="3">
              <a:buFont typeface="Wingdings" pitchFamily="2" charset="2"/>
              <a:buChar char="ü"/>
            </a:pPr>
            <a:r>
              <a:rPr lang="en-US" sz="2800" dirty="0" smtClean="0"/>
              <a:t>Lesson from European Union to ASEAN  Economic Community</a:t>
            </a:r>
          </a:p>
          <a:p>
            <a:pPr lvl="3">
              <a:buNone/>
            </a:pPr>
            <a:endParaRPr lang="en-US" dirty="0" smtClean="0"/>
          </a:p>
          <a:p>
            <a:pPr>
              <a:buNone/>
            </a:pPr>
            <a:endParaRPr lang="en-US" sz="2800" dirty="0" smtClean="0"/>
          </a:p>
          <a:p>
            <a:pPr lvl="3">
              <a:buNone/>
            </a:pPr>
            <a:endParaRPr lang="en-US" sz="2800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00CC"/>
                </a:solidFill>
              </a:rPr>
              <a:t>Topics can range from very broad perspective to very specific one, for example</a:t>
            </a:r>
          </a:p>
          <a:p>
            <a:endParaRPr lang="en-US" sz="1400" dirty="0" smtClean="0">
              <a:solidFill>
                <a:srgbClr val="0000CC"/>
              </a:solidFill>
            </a:endParaRP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Effects of all Vietnam bilateral trade agreement on Vietnam manufacturing products export</a:t>
            </a:r>
          </a:p>
          <a:p>
            <a:pPr>
              <a:buNone/>
            </a:pPr>
            <a:endParaRPr lang="en-US" sz="1400" dirty="0" smtClean="0"/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Effects of ASEAN-China Free Trade Agreement on Vietnam garment export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</a:t>
            </a:r>
          </a:p>
          <a:p>
            <a:pPr>
              <a:buNone/>
            </a:pPr>
            <a:endParaRPr lang="en-US" sz="2800" dirty="0" smtClean="0"/>
          </a:p>
          <a:p>
            <a:pPr lvl="3">
              <a:buNone/>
            </a:pPr>
            <a:endParaRPr lang="en-US" sz="2800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of paper (Outline)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1600200"/>
            <a:ext cx="8385048" cy="4495800"/>
          </a:xfrm>
        </p:spPr>
        <p:txBody>
          <a:bodyPr>
            <a:normAutofit/>
          </a:bodyPr>
          <a:lstStyle/>
          <a:p>
            <a:r>
              <a:rPr lang="en-US" dirty="0" smtClean="0"/>
              <a:t>Abstract</a:t>
            </a:r>
          </a:p>
          <a:p>
            <a:r>
              <a:rPr lang="en-US" dirty="0" smtClean="0"/>
              <a:t>Introduction</a:t>
            </a:r>
          </a:p>
          <a:p>
            <a:r>
              <a:rPr lang="en-US" dirty="0" smtClean="0"/>
              <a:t>Literature review</a:t>
            </a:r>
          </a:p>
          <a:p>
            <a:r>
              <a:rPr lang="en-US" dirty="0" smtClean="0"/>
              <a:t>Theoretical framework or Conceptual framework</a:t>
            </a:r>
          </a:p>
          <a:p>
            <a:r>
              <a:rPr lang="en-US" dirty="0" smtClean="0"/>
              <a:t>Research methods</a:t>
            </a:r>
          </a:p>
          <a:p>
            <a:r>
              <a:rPr lang="en-US" dirty="0" smtClean="0"/>
              <a:t>Results</a:t>
            </a:r>
          </a:p>
          <a:p>
            <a:r>
              <a:rPr lang="en-US" dirty="0" smtClean="0"/>
              <a:t>Limitation </a:t>
            </a:r>
          </a:p>
          <a:p>
            <a:r>
              <a:rPr lang="en-US" dirty="0" smtClean="0"/>
              <a:t>Summary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Abstract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One paragraph explaining objectives of your paper and  key findings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Normally write after finish writing the paper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Needs for the study</a:t>
            </a:r>
          </a:p>
          <a:p>
            <a:r>
              <a:rPr lang="en-US" dirty="0" smtClean="0"/>
              <a:t>Clear objectives of the paper or main research questions</a:t>
            </a:r>
          </a:p>
          <a:p>
            <a:r>
              <a:rPr lang="en-US" dirty="0" smtClean="0"/>
              <a:t>Explaining structure of the paper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Literature review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458200" cy="452596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May include theoretical literature review and/or empirical literature review</a:t>
            </a:r>
          </a:p>
          <a:p>
            <a:r>
              <a:rPr lang="en-US" dirty="0" smtClean="0"/>
              <a:t>Before writing this section you should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en-US" dirty="0" smtClean="0">
                <a:solidFill>
                  <a:srgbClr val="0000CC"/>
                </a:solidFill>
              </a:rPr>
              <a:t>- Find relevant papers as much as possible </a:t>
            </a:r>
          </a:p>
          <a:p>
            <a:pPr>
              <a:buNone/>
            </a:pPr>
            <a:r>
              <a:rPr lang="en-US" dirty="0"/>
              <a:t>	 </a:t>
            </a:r>
            <a:r>
              <a:rPr lang="en-US" dirty="0" smtClean="0"/>
              <a:t> 	  Question: How do you know whether the paper is 		                      relevant or not ?</a:t>
            </a:r>
          </a:p>
          <a:p>
            <a:pPr>
              <a:buNone/>
            </a:pPr>
            <a:r>
              <a:rPr lang="en-US" dirty="0"/>
              <a:t>	 </a:t>
            </a:r>
            <a:r>
              <a:rPr lang="en-US" dirty="0" smtClean="0"/>
              <a:t> 	  Tips: Read the paper abstract and skim through the 		             paper.</a:t>
            </a:r>
          </a:p>
          <a:p>
            <a:pPr>
              <a:buNone/>
            </a:pPr>
            <a:r>
              <a:rPr lang="en-US" dirty="0" smtClean="0"/>
              <a:t>		</a:t>
            </a:r>
            <a:r>
              <a:rPr lang="en-US" dirty="0" smtClean="0">
                <a:solidFill>
                  <a:srgbClr val="0000CC"/>
                </a:solidFill>
              </a:rPr>
              <a:t>-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00CC"/>
                </a:solidFill>
              </a:rPr>
              <a:t>Select relevant papers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en-US" dirty="0" smtClean="0">
                <a:solidFill>
                  <a:srgbClr val="0000CC"/>
                </a:solidFill>
              </a:rPr>
              <a:t>- Skim through the paper and note on the points 	   	   relevant to your paper</a:t>
            </a:r>
          </a:p>
          <a:p>
            <a:pPr>
              <a:buNone/>
            </a:pPr>
            <a:r>
              <a:rPr lang="en-US" dirty="0">
                <a:solidFill>
                  <a:srgbClr val="0000CC"/>
                </a:solidFill>
              </a:rPr>
              <a:t>	</a:t>
            </a:r>
            <a:r>
              <a:rPr lang="en-US" dirty="0" smtClean="0">
                <a:solidFill>
                  <a:srgbClr val="0000CC"/>
                </a:solidFill>
              </a:rPr>
              <a:t>	- Group the papers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Literature review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US" dirty="0" smtClean="0"/>
              <a:t>Note:</a:t>
            </a:r>
          </a:p>
          <a:p>
            <a:r>
              <a:rPr lang="en-US" dirty="0"/>
              <a:t>S</a:t>
            </a:r>
            <a:r>
              <a:rPr lang="en-US" dirty="0" smtClean="0"/>
              <a:t>hould focus on articles from refereed journal or books</a:t>
            </a:r>
          </a:p>
          <a:p>
            <a:r>
              <a:rPr lang="en-US" dirty="0" smtClean="0"/>
              <a:t>Plan before write</a:t>
            </a:r>
          </a:p>
          <a:p>
            <a:pPr>
              <a:buNone/>
            </a:pPr>
            <a:r>
              <a:rPr lang="en-US" dirty="0"/>
              <a:t>		</a:t>
            </a:r>
            <a:r>
              <a:rPr lang="en-US" dirty="0" smtClean="0"/>
              <a:t>- Plan about the flow of your writing </a:t>
            </a:r>
          </a:p>
          <a:p>
            <a:pPr>
              <a:buNone/>
            </a:pPr>
            <a:r>
              <a:rPr lang="en-US" dirty="0"/>
              <a:t>		</a:t>
            </a:r>
            <a:r>
              <a:rPr lang="en-US" dirty="0" smtClean="0"/>
              <a:t>- Mention about the articles related to your 	 	 	statement </a:t>
            </a:r>
          </a:p>
          <a:p>
            <a:r>
              <a:rPr lang="en-US" dirty="0" smtClean="0"/>
              <a:t>Determine whether your study 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is similar to or different from those articles 	 	- follows or extends study of any article?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Conceptual framework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Theories or framework used for your articles</a:t>
            </a:r>
          </a:p>
          <a:p>
            <a:r>
              <a:rPr lang="en-US" dirty="0" smtClean="0"/>
              <a:t>Remember: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This is not a review of theories, but how to apply theories to your study (a review of theories should put in literature review)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Framework is very important, you can also draw a diagram to explain your framework (but need to explain the diagram)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Research Methods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For theoretical paper, this section can be combined with conceptual framework or can be separated</a:t>
            </a:r>
          </a:p>
          <a:p>
            <a:r>
              <a:rPr lang="en-US" dirty="0" smtClean="0"/>
              <a:t>For empirical paper, this section may include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Source of data: </a:t>
            </a:r>
          </a:p>
          <a:p>
            <a:pPr lvl="3">
              <a:buFont typeface="Wingdings" pitchFamily="2" charset="2"/>
              <a:buChar char="ü"/>
            </a:pPr>
            <a:r>
              <a:rPr lang="en-US" sz="3200" dirty="0" smtClean="0">
                <a:solidFill>
                  <a:srgbClr val="0000CC"/>
                </a:solidFill>
              </a:rPr>
              <a:t>Primary data </a:t>
            </a:r>
            <a:r>
              <a:rPr lang="en-US" sz="3200" dirty="0" smtClean="0"/>
              <a:t>and/or</a:t>
            </a:r>
          </a:p>
          <a:p>
            <a:pPr lvl="3">
              <a:buFont typeface="Wingdings" pitchFamily="2" charset="2"/>
              <a:buChar char="ü"/>
            </a:pPr>
            <a:r>
              <a:rPr lang="en-US" sz="3200" dirty="0" smtClean="0">
                <a:solidFill>
                  <a:srgbClr val="0000CC"/>
                </a:solidFill>
              </a:rPr>
              <a:t>Secondary data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Methods to analyze data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Should based on objectives of the study</a:t>
            </a:r>
          </a:p>
          <a:p>
            <a:r>
              <a:rPr lang="en-US" dirty="0" smtClean="0"/>
              <a:t>Organize the way you report the results </a:t>
            </a:r>
          </a:p>
          <a:p>
            <a:r>
              <a:rPr lang="en-US" dirty="0" smtClean="0"/>
              <a:t>Show all your findings</a:t>
            </a:r>
          </a:p>
          <a:p>
            <a:r>
              <a:rPr lang="en-US" dirty="0" smtClean="0"/>
              <a:t>May provide suggestion to related parties here or can separate this part to another section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Limitation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Data collection</a:t>
            </a:r>
          </a:p>
          <a:p>
            <a:r>
              <a:rPr lang="en-US" dirty="0" smtClean="0"/>
              <a:t>Variables used in the study</a:t>
            </a:r>
          </a:p>
          <a:p>
            <a:r>
              <a:rPr lang="en-US" dirty="0" smtClean="0"/>
              <a:t>Strong assumptions</a:t>
            </a:r>
          </a:p>
          <a:p>
            <a:r>
              <a:rPr lang="en-US" dirty="0" smtClean="0"/>
              <a:t>Scope of the study</a:t>
            </a:r>
          </a:p>
          <a:p>
            <a:r>
              <a:rPr lang="en-US" dirty="0" smtClean="0"/>
              <a:t>Application of the study </a:t>
            </a:r>
          </a:p>
          <a:p>
            <a:pPr>
              <a:buNone/>
            </a:pPr>
            <a:r>
              <a:rPr lang="en-US" dirty="0" smtClean="0"/>
              <a:t>	etc.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Main findings (based on main objectives)</a:t>
            </a:r>
          </a:p>
          <a:p>
            <a:r>
              <a:rPr lang="en-US" dirty="0" smtClean="0"/>
              <a:t>Main recommendation for relevant parties</a:t>
            </a:r>
          </a:p>
          <a:p>
            <a:r>
              <a:rPr lang="en-US" dirty="0" smtClean="0"/>
              <a:t>Recommendation for further study</a:t>
            </a:r>
          </a:p>
          <a:p>
            <a:r>
              <a:rPr lang="en-US" dirty="0" smtClean="0"/>
              <a:t>Tips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Should not write anything news that never mention in the paper before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Should not copy and paste paragraphs from the results section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Academic Conventions: Things to Do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Do address both sides of an argument</a:t>
            </a:r>
          </a:p>
          <a:p>
            <a:r>
              <a:rPr lang="en-US" dirty="0" smtClean="0"/>
              <a:t>Do cite your sources </a:t>
            </a:r>
          </a:p>
          <a:p>
            <a:r>
              <a:rPr lang="en-US" dirty="0" smtClean="0"/>
              <a:t>Do use a formal tone</a:t>
            </a:r>
          </a:p>
          <a:p>
            <a:r>
              <a:rPr lang="en-US" dirty="0" smtClean="0"/>
              <a:t>Do use concrete details</a:t>
            </a:r>
          </a:p>
          <a:p>
            <a:r>
              <a:rPr lang="en-US" dirty="0" smtClean="0"/>
              <a:t>Do give yourself time to develop your paper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3058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Academic Conventions: Things to Avoid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Avoid using personal pronouns like “I”, “We”, and “You”.</a:t>
            </a:r>
          </a:p>
          <a:p>
            <a:r>
              <a:rPr lang="en-US" dirty="0" smtClean="0"/>
              <a:t>Avoid using contractions like “isn’t”, “they’re”, “wasn’t”, etc. </a:t>
            </a:r>
          </a:p>
          <a:p>
            <a:r>
              <a:rPr lang="en-US" dirty="0" smtClean="0"/>
              <a:t>Avoid slang</a:t>
            </a:r>
          </a:p>
          <a:p>
            <a:r>
              <a:rPr lang="en-US" dirty="0" smtClean="0"/>
              <a:t>Avoid a personal tone</a:t>
            </a:r>
          </a:p>
          <a:p>
            <a:r>
              <a:rPr lang="en-US" dirty="0" smtClean="0"/>
              <a:t>Avoid vague ideas</a:t>
            </a:r>
          </a:p>
          <a:p>
            <a:r>
              <a:rPr lang="en-US" dirty="0" smtClean="0"/>
              <a:t>Avoid plagiarism 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Useful sources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2600" dirty="0" smtClean="0"/>
              <a:t>World Bank</a:t>
            </a:r>
          </a:p>
          <a:p>
            <a:r>
              <a:rPr lang="en-US" sz="2600" dirty="0" smtClean="0"/>
              <a:t>ADB</a:t>
            </a:r>
          </a:p>
          <a:p>
            <a:r>
              <a:rPr lang="en-US" sz="2600" dirty="0" smtClean="0"/>
              <a:t>WTO </a:t>
            </a:r>
          </a:p>
          <a:p>
            <a:r>
              <a:rPr lang="en-US" sz="2600" dirty="0" smtClean="0"/>
              <a:t>World Economic Forum</a:t>
            </a:r>
          </a:p>
          <a:p>
            <a:r>
              <a:rPr lang="en-US" sz="2600" dirty="0" smtClean="0"/>
              <a:t>Various other international organization</a:t>
            </a:r>
          </a:p>
          <a:p>
            <a:r>
              <a:rPr lang="en-US" sz="2600" dirty="0" smtClean="0"/>
              <a:t>Central Bank of each country</a:t>
            </a:r>
            <a:endParaRPr lang="en-US" sz="2600" dirty="0"/>
          </a:p>
          <a:p>
            <a:r>
              <a:rPr lang="en-US" sz="2600" dirty="0" smtClean="0"/>
              <a:t>Hard copy journals</a:t>
            </a:r>
          </a:p>
          <a:p>
            <a:r>
              <a:rPr lang="en-US" sz="2600" dirty="0" smtClean="0"/>
              <a:t>Electronic journals, such as </a:t>
            </a:r>
          </a:p>
          <a:p>
            <a:pPr lvl="1"/>
            <a:r>
              <a:rPr lang="en-US" sz="2600" dirty="0" err="1" smtClean="0"/>
              <a:t>Econlit</a:t>
            </a:r>
            <a:endParaRPr lang="en-US" sz="2600" dirty="0" smtClean="0"/>
          </a:p>
          <a:p>
            <a:pPr lvl="1"/>
            <a:r>
              <a:rPr lang="en-US" sz="2600" dirty="0" err="1" smtClean="0"/>
              <a:t>Jstor</a:t>
            </a:r>
            <a:r>
              <a:rPr lang="en-US" sz="2600" dirty="0" smtClean="0"/>
              <a:t>  *****</a:t>
            </a:r>
          </a:p>
          <a:p>
            <a:pPr>
              <a:buNone/>
            </a:pPr>
            <a:r>
              <a:rPr lang="en-US" sz="2600" dirty="0"/>
              <a:t>	</a:t>
            </a:r>
            <a:r>
              <a:rPr lang="en-US" sz="2600" dirty="0" smtClean="0"/>
              <a:t>		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Writing style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American Psychological Association (APA) style</a:t>
            </a:r>
          </a:p>
          <a:p>
            <a:r>
              <a:rPr lang="en-US" dirty="0" smtClean="0"/>
              <a:t>Chicago style</a:t>
            </a:r>
          </a:p>
          <a:p>
            <a:r>
              <a:rPr lang="en-US" dirty="0" smtClean="0"/>
              <a:t>Modern Language Association (MLA) style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smtClean="0"/>
              <a:t>This class……we will use APA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use </a:t>
            </a:r>
            <a:r>
              <a:rPr lang="en-US" dirty="0" err="1" smtClean="0"/>
              <a:t>Jstor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Ask librarian</a:t>
            </a:r>
          </a:p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1252</TotalTime>
  <Words>626</Words>
  <Application>Microsoft Macintosh PowerPoint</Application>
  <PresentationFormat>On-screen Show (4:3)</PresentationFormat>
  <Paragraphs>220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Median</vt:lpstr>
      <vt:lpstr>How to write Economics paper</vt:lpstr>
      <vt:lpstr>Types of economics paper</vt:lpstr>
      <vt:lpstr>Process</vt:lpstr>
      <vt:lpstr>How to find topic for the paper</vt:lpstr>
      <vt:lpstr>How to find topic for the paper</vt:lpstr>
      <vt:lpstr>How to find topic for the paper</vt:lpstr>
      <vt:lpstr>How to find topic for the paper</vt:lpstr>
      <vt:lpstr>How to find topic for the paper</vt:lpstr>
      <vt:lpstr>How to find topic for the paper</vt:lpstr>
      <vt:lpstr>How to find topic for the paper</vt:lpstr>
      <vt:lpstr>Structure of paper (Outline)</vt:lpstr>
      <vt:lpstr>Abstract</vt:lpstr>
      <vt:lpstr>Introduction</vt:lpstr>
      <vt:lpstr>Literature review</vt:lpstr>
      <vt:lpstr>Literature review</vt:lpstr>
      <vt:lpstr>Conceptual framework</vt:lpstr>
      <vt:lpstr>Research Methods</vt:lpstr>
      <vt:lpstr>Results</vt:lpstr>
      <vt:lpstr>Limitation</vt:lpstr>
      <vt:lpstr>Conclusion</vt:lpstr>
      <vt:lpstr>Academic Conventions: Things to Do</vt:lpstr>
      <vt:lpstr>Academic Conventions: Things to Avoid</vt:lpstr>
      <vt:lpstr>Useful sources</vt:lpstr>
      <vt:lpstr>Writing style</vt:lpstr>
      <vt:lpstr>How to use Jstor </vt:lpstr>
    </vt:vector>
  </TitlesOfParts>
  <Company>Sony Electronics,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Note</dc:creator>
  <cp:lastModifiedBy>namtipka</cp:lastModifiedBy>
  <cp:revision>61</cp:revision>
  <dcterms:created xsi:type="dcterms:W3CDTF">2009-08-09T09:53:11Z</dcterms:created>
  <dcterms:modified xsi:type="dcterms:W3CDTF">2016-07-04T00:34:15Z</dcterms:modified>
</cp:coreProperties>
</file>