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26"/>
  </p:notesMasterIdLst>
  <p:sldIdLst>
    <p:sldId id="257" r:id="rId2"/>
    <p:sldId id="451" r:id="rId3"/>
    <p:sldId id="452" r:id="rId4"/>
    <p:sldId id="453" r:id="rId5"/>
    <p:sldId id="473" r:id="rId6"/>
    <p:sldId id="454" r:id="rId7"/>
    <p:sldId id="455" r:id="rId8"/>
    <p:sldId id="456" r:id="rId9"/>
    <p:sldId id="457" r:id="rId10"/>
    <p:sldId id="458" r:id="rId11"/>
    <p:sldId id="459" r:id="rId12"/>
    <p:sldId id="470" r:id="rId13"/>
    <p:sldId id="474" r:id="rId14"/>
    <p:sldId id="480" r:id="rId15"/>
    <p:sldId id="460" r:id="rId16"/>
    <p:sldId id="461" r:id="rId17"/>
    <p:sldId id="471" r:id="rId18"/>
    <p:sldId id="462" r:id="rId19"/>
    <p:sldId id="478" r:id="rId20"/>
    <p:sldId id="481" r:id="rId21"/>
    <p:sldId id="479" r:id="rId22"/>
    <p:sldId id="476" r:id="rId23"/>
    <p:sldId id="477" r:id="rId24"/>
    <p:sldId id="422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999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03964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53538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87471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15214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4295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638045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661857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698400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33652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706787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6996333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9772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83231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1167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9847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4956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344899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764757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40822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2/7/2018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5852" y="3571876"/>
            <a:ext cx="6400800" cy="657228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By  </a:t>
            </a:r>
            <a:r>
              <a:rPr lang="en-US" sz="3600" dirty="0" err="1" smtClean="0"/>
              <a:t>Ajarn</a:t>
            </a:r>
            <a:r>
              <a:rPr lang="en-US" sz="3600" dirty="0" smtClean="0"/>
              <a:t>  </a:t>
            </a:r>
            <a:r>
              <a:rPr lang="en-US" sz="3600" dirty="0" err="1" smtClean="0"/>
              <a:t>Suwalya K.</a:t>
            </a:r>
            <a:endParaRPr lang="en-US" sz="3600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28596" y="1714488"/>
            <a:ext cx="8229600" cy="1470025"/>
          </a:xfrm>
        </p:spPr>
        <p:txBody>
          <a:bodyPr>
            <a:normAutofit/>
          </a:bodyPr>
          <a:lstStyle/>
          <a:p>
            <a:r>
              <a:rPr lang="en-US" sz="3200" b="1" dirty="0"/>
              <a:t>MK 322 Retail Management</a:t>
            </a:r>
          </a:p>
          <a:p>
            <a:r>
              <a:rPr lang="en-US" sz="3200" b="1" dirty="0"/>
              <a:t>Chapter 4: Consumer Buying Behavior Part II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endParaRPr lang="en-US" sz="1800" b="1" dirty="0"/>
          </a:p>
        </p:txBody>
      </p:sp>
      <p:pic>
        <p:nvPicPr>
          <p:cNvPr id="5" name="Picture 4" descr="BE im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57620" y="142852"/>
            <a:ext cx="1071570" cy="107157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Types of Buying Decisions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6704" y="2923621"/>
            <a:ext cx="5136214" cy="342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3617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Extended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Extended problem solving: is a purchase decision process in which customers devote considerable time to analyze their alternatives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typically engage in extended problem solving when the purchase decision involves a lot of risks and uncertainty</a:t>
            </a:r>
          </a:p>
        </p:txBody>
      </p:sp>
    </p:spTree>
    <p:extLst>
      <p:ext uri="{BB962C8B-B14F-4D97-AF65-F5344CB8AC3E}">
        <p14:creationId xmlns:p14="http://schemas.microsoft.com/office/powerpoint/2010/main" val="100072046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Extended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506043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Financial risks: arise when customers purchase an expensive product or service</a:t>
            </a: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Physical risks:are important when customers feel that a product or service may affect their health and safety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Social risks: arise when customers believe a product will affect how others view them.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>
              <a:buFont typeface="Wingdings" charset="2"/>
              <a:buChar char="v"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Lasik eye surgery is good example of 3 risks</a:t>
            </a:r>
          </a:p>
        </p:txBody>
      </p:sp>
    </p:spTree>
    <p:extLst>
      <p:ext uri="{BB962C8B-B14F-4D97-AF65-F5344CB8AC3E}">
        <p14:creationId xmlns:p14="http://schemas.microsoft.com/office/powerpoint/2010/main" val="125401966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Extended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365422" y="1547019"/>
            <a:ext cx="6870356" cy="4572000"/>
          </a:xfrm>
        </p:spPr>
      </p:pic>
    </p:spTree>
    <p:extLst>
      <p:ext uri="{BB962C8B-B14F-4D97-AF65-F5344CB8AC3E}">
        <p14:creationId xmlns:p14="http://schemas.microsoft.com/office/powerpoint/2010/main" val="1049561743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Limited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9050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Limited Problem Solving: is a purchase decision process involving a moderate amount of effort and time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Customers engage in this buying behavior if they have some prior experience about product and experience and their risk is moderate</a:t>
            </a:r>
          </a:p>
        </p:txBody>
      </p:sp>
    </p:spTree>
    <p:extLst>
      <p:ext uri="{BB962C8B-B14F-4D97-AF65-F5344CB8AC3E}">
        <p14:creationId xmlns:p14="http://schemas.microsoft.com/office/powerpoint/2010/main" val="77214210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Limited Problem Solving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Impulse buying or unplanned purchasing: which is a buying decision made by customers on the spot after seeing the merchandising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19712" y="3008930"/>
            <a:ext cx="3504576" cy="346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33090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Habitual Decision Making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914400" y="1676400"/>
            <a:ext cx="7772400" cy="4572000"/>
          </a:xfrm>
        </p:spPr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Habitual decision making: is a purchase decision involving little or no conscious effort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Brand Loyalty: means that customers like and consistently buy a specific brand in a product category. They are reluctant to switch</a:t>
            </a:r>
          </a:p>
          <a:p>
            <a:endParaRPr lang="en-US">
              <a:solidFill>
                <a:srgbClr val="FF00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Retailer Loyalty: means that all customers like and habitually visit the same retailer to purchase a type of merchandise</a:t>
            </a:r>
          </a:p>
        </p:txBody>
      </p:sp>
    </p:spTree>
    <p:extLst>
      <p:ext uri="{BB962C8B-B14F-4D97-AF65-F5344CB8AC3E}">
        <p14:creationId xmlns:p14="http://schemas.microsoft.com/office/powerpoint/2010/main" val="66633894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Economic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The Economy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50638" y="1646238"/>
            <a:ext cx="4738323" cy="473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5603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932701"/>
            <a:ext cx="7772400" cy="4213266"/>
          </a:xfrm>
        </p:spPr>
      </p:pic>
    </p:spTree>
    <p:extLst>
      <p:ext uri="{BB962C8B-B14F-4D97-AF65-F5344CB8AC3E}">
        <p14:creationId xmlns:p14="http://schemas.microsoft.com/office/powerpoint/2010/main" val="1968159505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89875" y="2440122"/>
            <a:ext cx="3282846" cy="121776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205549" y="497756"/>
            <a:ext cx="3922734" cy="6095417"/>
          </a:xfrm>
        </p:spPr>
      </p:pic>
    </p:spTree>
    <p:extLst>
      <p:ext uri="{BB962C8B-B14F-4D97-AF65-F5344CB8AC3E}">
        <p14:creationId xmlns:p14="http://schemas.microsoft.com/office/powerpoint/2010/main" val="1319930738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189875" y="2440122"/>
            <a:ext cx="3282846" cy="1217769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Social Factors Influencing Buying Behavior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472721" y="815380"/>
            <a:ext cx="5547771" cy="5685021"/>
          </a:xfrm>
        </p:spPr>
      </p:pic>
    </p:spTree>
    <p:extLst>
      <p:ext uri="{BB962C8B-B14F-4D97-AF65-F5344CB8AC3E}">
        <p14:creationId xmlns:p14="http://schemas.microsoft.com/office/powerpoint/2010/main" val="1752307038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861217" y="64008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17487" y="423242"/>
            <a:ext cx="8301728" cy="5825158"/>
          </a:xfrm>
        </p:spPr>
      </p:pic>
    </p:spTree>
    <p:extLst>
      <p:ext uri="{BB962C8B-B14F-4D97-AF65-F5344CB8AC3E}">
        <p14:creationId xmlns:p14="http://schemas.microsoft.com/office/powerpoint/2010/main" val="1880155957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861217" y="64008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613585"/>
            <a:ext cx="7779819" cy="5787215"/>
          </a:xfrm>
        </p:spPr>
      </p:pic>
    </p:spTree>
    <p:extLst>
      <p:ext uri="{BB962C8B-B14F-4D97-AF65-F5344CB8AC3E}">
        <p14:creationId xmlns:p14="http://schemas.microsoft.com/office/powerpoint/2010/main" val="86112109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Market Segmentation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7344" y="2686571"/>
            <a:ext cx="5080000" cy="370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732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Market Segmentation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>
                <a:solidFill>
                  <a:srgbClr val="FF0000"/>
                </a:solidFill>
                <a:latin typeface="Arial" charset="0"/>
                <a:ea typeface="Arial" charset="0"/>
                <a:cs typeface="Arial" charset="0"/>
              </a:rPr>
              <a:t>A retail market segment: is a group of customers who attracted to the same retail mix because they have similar needs.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14400" y="3020274"/>
            <a:ext cx="7784565" cy="3113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076727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512164" y="-224853"/>
            <a:ext cx="8344525" cy="1086787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575036" y="949377"/>
            <a:ext cx="5134852" cy="5636303"/>
          </a:xfrm>
        </p:spPr>
      </p:pic>
      <p:sp>
        <p:nvSpPr>
          <p:cNvPr id="7" name="TextBox 6"/>
          <p:cNvSpPr txBox="1"/>
          <p:nvPr/>
        </p:nvSpPr>
        <p:spPr>
          <a:xfrm>
            <a:off x="512164" y="1286656"/>
            <a:ext cx="23609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EXHIBIT 4-5</a:t>
            </a:r>
          </a:p>
          <a:p>
            <a:r>
              <a:rPr lang="en-US"/>
              <a:t>Methods for Segmenting Retail Markets</a:t>
            </a:r>
          </a:p>
        </p:txBody>
      </p:sp>
    </p:spTree>
    <p:extLst>
      <p:ext uri="{BB962C8B-B14F-4D97-AF65-F5344CB8AC3E}">
        <p14:creationId xmlns:p14="http://schemas.microsoft.com/office/powerpoint/2010/main" val="13717845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01908" y="499491"/>
            <a:ext cx="777240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Criteria for Evaluating Market Segments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685800" y="2286000"/>
            <a:ext cx="7772400" cy="45720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Actionable: meet needs of the segment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Identifiable: customer target and size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Substantial: is it big enough</a:t>
            </a:r>
          </a:p>
          <a:p>
            <a:r>
              <a:rPr lang="en-US">
                <a:latin typeface="Arial" charset="0"/>
                <a:ea typeface="Arial" charset="0"/>
                <a:cs typeface="Arial" charset="0"/>
              </a:rPr>
              <a:t>Reachable: retailer can target promotions and other elements of retail mix</a:t>
            </a:r>
          </a:p>
        </p:txBody>
      </p:sp>
    </p:spTree>
    <p:extLst>
      <p:ext uri="{BB962C8B-B14F-4D97-AF65-F5344CB8AC3E}">
        <p14:creationId xmlns:p14="http://schemas.microsoft.com/office/powerpoint/2010/main" val="80716554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42193" y="1447800"/>
            <a:ext cx="7219028" cy="5257800"/>
          </a:xfrm>
        </p:spPr>
      </p:pic>
    </p:spTree>
    <p:extLst>
      <p:ext uri="{BB962C8B-B14F-4D97-AF65-F5344CB8AC3E}">
        <p14:creationId xmlns:p14="http://schemas.microsoft.com/office/powerpoint/2010/main" val="518631767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517711"/>
            <a:ext cx="7229338" cy="4959289"/>
          </a:xfrm>
        </p:spPr>
      </p:pic>
    </p:spTree>
    <p:extLst>
      <p:ext uri="{BB962C8B-B14F-4D97-AF65-F5344CB8AC3E}">
        <p14:creationId xmlns:p14="http://schemas.microsoft.com/office/powerpoint/2010/main" val="1021166407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685800" y="1676400"/>
            <a:ext cx="8001000" cy="5029200"/>
          </a:xfrm>
        </p:spPr>
      </p:pic>
    </p:spTree>
    <p:extLst>
      <p:ext uri="{BB962C8B-B14F-4D97-AF65-F5344CB8AC3E}">
        <p14:creationId xmlns:p14="http://schemas.microsoft.com/office/powerpoint/2010/main" val="151659534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914400" y="1417638"/>
            <a:ext cx="7313317" cy="5066593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4685" y="274638"/>
            <a:ext cx="921631" cy="92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890953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Approaches for Segmenting Markets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176883" y="1628150"/>
            <a:ext cx="7509917" cy="479442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34685" y="274638"/>
            <a:ext cx="921631" cy="921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188733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0919" y="450657"/>
            <a:ext cx="3872458" cy="5420490"/>
          </a:xfrm>
          <a:prstGeom prst="rect">
            <a:avLst/>
          </a:prstGeom>
        </p:spPr>
      </p:pic>
      <p:sp>
        <p:nvSpPr>
          <p:cNvPr id="4" name="Rectangle 4"/>
          <p:cNvSpPr txBox="1">
            <a:spLocks noRot="1" noChangeArrowheads="1"/>
          </p:cNvSpPr>
          <p:nvPr/>
        </p:nvSpPr>
        <p:spPr>
          <a:xfrm>
            <a:off x="2525843" y="5871147"/>
            <a:ext cx="7772400" cy="1242935"/>
          </a:xfrm>
          <a:prstGeom prst="rect">
            <a:avLst/>
          </a:prstGeom>
          <a:noFill/>
          <a:ln/>
        </p:spPr>
        <p:txBody>
          <a:bodyPr lIns="90488" tIns="44450" rIns="90488" bIns="44450"/>
          <a:lstStyle>
            <a:lvl1pPr algn="l" rtl="0" eaLnBrk="1" latinLnBrk="0" hangingPunct="1">
              <a:spcBef>
                <a:spcPct val="0"/>
              </a:spcBef>
              <a:buNone/>
              <a:defRPr kumimoji="0"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>
                <a:solidFill>
                  <a:schemeClr val="hlink"/>
                </a:solidFill>
              </a:rPr>
              <a:t>Sawasdee Krub</a:t>
            </a:r>
          </a:p>
        </p:txBody>
      </p:sp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1011</TotalTime>
  <Words>384</Words>
  <Application>Microsoft Office PowerPoint</Application>
  <PresentationFormat>นำเสนอทางหน้าจอ (4:3)</PresentationFormat>
  <Paragraphs>71</Paragraphs>
  <Slides>24</Slides>
  <Notes>20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24</vt:i4>
      </vt:variant>
    </vt:vector>
  </HeadingPairs>
  <TitlesOfParts>
    <vt:vector size="25" baseType="lpstr">
      <vt:lpstr>Equity</vt:lpstr>
      <vt:lpstr>MK 322 Retail Management Chapter 4: Consumer Buying Behavior Part II </vt:lpstr>
      <vt:lpstr>Types of Buying Decisions</vt:lpstr>
      <vt:lpstr>Extended Problem Solving</vt:lpstr>
      <vt:lpstr>Extended Problem Solving</vt:lpstr>
      <vt:lpstr>Extended Problem Solving</vt:lpstr>
      <vt:lpstr>Limited Problem Solving</vt:lpstr>
      <vt:lpstr>Limited Problem Solving</vt:lpstr>
      <vt:lpstr>Habitual Decision Making</vt:lpstr>
      <vt:lpstr>Economic Factors Influencing Buying Behavior</vt:lpstr>
      <vt:lpstr>Social Factors Influencing Buying Behavior</vt:lpstr>
      <vt:lpstr>Social Factors Influencing Buying Behavior</vt:lpstr>
      <vt:lpstr>Social Factors Influencing Buying Behavior</vt:lpstr>
      <vt:lpstr>งานนำเสนอ PowerPoint</vt:lpstr>
      <vt:lpstr>งานนำเสนอ PowerPoint</vt:lpstr>
      <vt:lpstr>Market Segmentation</vt:lpstr>
      <vt:lpstr>Market Segmentation</vt:lpstr>
      <vt:lpstr>Approaches for Segmenting Markets</vt:lpstr>
      <vt:lpstr>Criteria for Evaluating Market Segments</vt:lpstr>
      <vt:lpstr>Approaches for Segmenting Markets</vt:lpstr>
      <vt:lpstr>Approaches for Segmenting Markets</vt:lpstr>
      <vt:lpstr>Approaches for Segmenting Markets</vt:lpstr>
      <vt:lpstr>Approaches for Segmenting Markets</vt:lpstr>
      <vt:lpstr>Approaches for Segmenting Markets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EasyUpdate</cp:lastModifiedBy>
  <cp:revision>468</cp:revision>
  <dcterms:created xsi:type="dcterms:W3CDTF">2015-02-03T09:41:51Z</dcterms:created>
  <dcterms:modified xsi:type="dcterms:W3CDTF">2018-02-07T06:15:42Z</dcterms:modified>
</cp:coreProperties>
</file>