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648" r:id="rId1"/>
  </p:sldMasterIdLst>
  <p:notesMasterIdLst>
    <p:notesMasterId r:id="rId15"/>
  </p:notesMasterIdLst>
  <p:sldIdLst>
    <p:sldId id="256" r:id="rId2"/>
    <p:sldId id="284" r:id="rId3"/>
    <p:sldId id="272" r:id="rId4"/>
    <p:sldId id="278" r:id="rId5"/>
    <p:sldId id="275" r:id="rId6"/>
    <p:sldId id="281" r:id="rId7"/>
    <p:sldId id="276" r:id="rId8"/>
    <p:sldId id="277" r:id="rId9"/>
    <p:sldId id="279" r:id="rId10"/>
    <p:sldId id="283" r:id="rId11"/>
    <p:sldId id="274" r:id="rId12"/>
    <p:sldId id="282" r:id="rId13"/>
    <p:sldId id="28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56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FBEE51-9C5A-4F5A-92F0-13F7C7B310FF}" type="datetimeFigureOut">
              <a:rPr lang="en-ID" smtClean="0"/>
              <a:t>24/03/2021</a:t>
            </a:fld>
            <a:endParaRPr lang="en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ED89CF-85AB-4350-8B80-96C48F5A6502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0459380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BD327-E168-418A-9116-0BE139057B8F}" type="datetime1">
              <a:rPr lang="en-US" smtClean="0"/>
              <a:t>3/24/2021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2C610-8DBB-4577-BF94-237BDCE18121}" type="datetime1">
              <a:rPr lang="en-US" smtClean="0"/>
              <a:t>3/24/2021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C0160-C842-4B6A-850B-93B3CCB14FE0}" type="datetime1">
              <a:rPr lang="en-US" smtClean="0"/>
              <a:t>3/24/2021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C6FD7-F060-455B-9819-1949E292956C}" type="datetime1">
              <a:rPr lang="en-US" smtClean="0"/>
              <a:t>3/24/2021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B61C9-20F1-4374-BFAC-9330983D9566}" type="datetime1">
              <a:rPr lang="en-US" smtClean="0"/>
              <a:t>3/24/2021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96AFE-B5DE-4F4A-80F3-350E65C38919}" type="datetime1">
              <a:rPr lang="en-US" smtClean="0"/>
              <a:t>3/24/2021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07DF1-1A7C-4EB4-81DE-FFC75F27FFEA}" type="datetime1">
              <a:rPr lang="en-US" smtClean="0"/>
              <a:t>3/24/2021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41E6A-C3F0-4F7A-BBF6-0954775FE70B}" type="datetime1">
              <a:rPr lang="en-US" smtClean="0"/>
              <a:t>3/24/2021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2E38F2E7-1E98-4DBA-ADE6-E505769B3764}" type="datetime1">
              <a:rPr lang="en-US" smtClean="0"/>
              <a:t>3/24/2021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630E5-3800-4C9B-86B6-6CF677AC2742}" type="datetime1">
              <a:rPr lang="en-US" smtClean="0"/>
              <a:t>3/24/2021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E00FE-AB3F-4A2D-A6D4-C8F24FAD0207}" type="datetime1">
              <a:rPr lang="en-US" smtClean="0"/>
              <a:t>3/24/2021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16E527-E1C8-41FF-BFC7-51EB9BC15687}" type="datetime1">
              <a:rPr lang="en-US" smtClean="0"/>
              <a:t>3/24/2021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99DCEA-5002-4AB5-B4EE-9C4BD38A58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Economy </a:t>
            </a:r>
            <a:r>
              <a:rPr lang="en-US" sz="4800"/>
              <a:t>of Cambodia</a:t>
            </a:r>
            <a:endParaRPr lang="en-ID" sz="4800" dirty="0"/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2B677970-4FCC-4289-879E-C3CF588DBF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17763" y="3530600"/>
            <a:ext cx="8637587" cy="977900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en-US" dirty="0"/>
              <a:t>EE361 ECONOMIES of CLMV</a:t>
            </a:r>
          </a:p>
          <a:p>
            <a:pPr>
              <a:lnSpc>
                <a:spcPct val="80000"/>
              </a:lnSpc>
            </a:pPr>
            <a:r>
              <a:rPr lang="en-US" dirty="0"/>
              <a:t>Faculty of economics</a:t>
            </a:r>
          </a:p>
          <a:p>
            <a:pPr>
              <a:lnSpc>
                <a:spcPct val="80000"/>
              </a:lnSpc>
            </a:pPr>
            <a:r>
              <a:rPr lang="en-US" dirty="0"/>
              <a:t>Thammasat university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18505423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982FFF0-1117-4DAE-8B8C-E5A23ADB16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</a:t>
            </a:fld>
            <a:endParaRPr lang="en-US" dirty="0"/>
          </a:p>
        </p:txBody>
      </p:sp>
      <p:pic>
        <p:nvPicPr>
          <p:cNvPr id="1026" name="Picture 2" descr="Cambodia Hosts 8th GMS Economic Corridors Forum">
            <a:extLst>
              <a:ext uri="{FF2B5EF4-FFF2-40B4-BE49-F238E27FC236}">
                <a16:creationId xmlns:a16="http://schemas.microsoft.com/office/drawing/2014/main" id="{741AECA7-DCF7-4169-99A7-38ACF11859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476" y="0"/>
            <a:ext cx="6846523" cy="6098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10F6D52-AADF-4C1F-8592-A333F37F1DC4}"/>
              </a:ext>
            </a:extLst>
          </p:cNvPr>
          <p:cNvSpPr txBox="1"/>
          <p:nvPr/>
        </p:nvSpPr>
        <p:spPr>
          <a:xfrm>
            <a:off x="964050" y="1131375"/>
            <a:ext cx="412254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/>
              <a:t>Cambodia within the Greater Mekong Subregion</a:t>
            </a:r>
          </a:p>
        </p:txBody>
      </p:sp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3CA775C4-66C4-49F1-8758-1F09B46CB8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6084685"/>
              </p:ext>
            </p:extLst>
          </p:nvPr>
        </p:nvGraphicFramePr>
        <p:xfrm>
          <a:off x="1083055" y="2034152"/>
          <a:ext cx="4262421" cy="370840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653282">
                  <a:extLst>
                    <a:ext uri="{9D8B030D-6E8A-4147-A177-3AD203B41FA5}">
                      <a16:colId xmlns:a16="http://schemas.microsoft.com/office/drawing/2014/main" val="3239355817"/>
                    </a:ext>
                  </a:extLst>
                </a:gridCol>
                <a:gridCol w="1284234">
                  <a:extLst>
                    <a:ext uri="{9D8B030D-6E8A-4147-A177-3AD203B41FA5}">
                      <a16:colId xmlns:a16="http://schemas.microsoft.com/office/drawing/2014/main" val="2252743521"/>
                    </a:ext>
                  </a:extLst>
                </a:gridCol>
                <a:gridCol w="1324905">
                  <a:extLst>
                    <a:ext uri="{9D8B030D-6E8A-4147-A177-3AD203B41FA5}">
                      <a16:colId xmlns:a16="http://schemas.microsoft.com/office/drawing/2014/main" val="267334541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2000</a:t>
                      </a:r>
                      <a:endParaRPr lang="en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2018</a:t>
                      </a:r>
                      <a:endParaRPr lang="en-ID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81330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/>
                        <a:t>Population</a:t>
                      </a:r>
                      <a:endParaRPr lang="en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12.2 million</a:t>
                      </a:r>
                      <a:endParaRPr lang="en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16.5 million</a:t>
                      </a:r>
                      <a:endParaRPr lang="en-ID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658385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/>
                        <a:t>GDP per capita</a:t>
                      </a:r>
                      <a:endParaRPr lang="en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$236</a:t>
                      </a:r>
                      <a:endParaRPr lang="en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$1,600</a:t>
                      </a:r>
                      <a:endParaRPr lang="en-ID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75109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/>
                        <a:t>Under 5 mortality (per 100,000 births)</a:t>
                      </a:r>
                      <a:endParaRPr lang="en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83</a:t>
                      </a:r>
                      <a:endParaRPr lang="en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35</a:t>
                      </a:r>
                      <a:endParaRPr lang="en-ID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19216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/>
                        <a:t>Infant mortality (per 100,000 births)</a:t>
                      </a:r>
                      <a:endParaRPr lang="en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66</a:t>
                      </a:r>
                      <a:endParaRPr lang="en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28</a:t>
                      </a:r>
                      <a:endParaRPr lang="en-ID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181156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/>
                        <a:t>Primary education</a:t>
                      </a:r>
                      <a:endParaRPr lang="en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82%</a:t>
                      </a:r>
                      <a:endParaRPr lang="en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97% </a:t>
                      </a:r>
                      <a:endParaRPr lang="en-ID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6912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/>
                        <a:t>Poverty rate</a:t>
                      </a:r>
                      <a:endParaRPr lang="en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34.2%</a:t>
                      </a:r>
                      <a:endParaRPr lang="en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17.7%</a:t>
                      </a:r>
                      <a:endParaRPr lang="en-ID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41708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890363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F11EB0E-2147-4E42-82C8-138154CB7C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</a:t>
            </a:fld>
            <a:endParaRPr lang="en-US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FA5DCF40-D438-4E5B-A980-A37A9431D658}"/>
              </a:ext>
            </a:extLst>
          </p:cNvPr>
          <p:cNvSpPr txBox="1">
            <a:spLocks/>
          </p:cNvSpPr>
          <p:nvPr/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geography</a:t>
            </a:r>
            <a:endParaRPr lang="en-ID" dirty="0"/>
          </a:p>
        </p:txBody>
      </p:sp>
      <p:pic>
        <p:nvPicPr>
          <p:cNvPr id="4" name="Picture 2" descr="Image result for arable land in cambodia">
            <a:extLst>
              <a:ext uri="{FF2B5EF4-FFF2-40B4-BE49-F238E27FC236}">
                <a16:creationId xmlns:a16="http://schemas.microsoft.com/office/drawing/2014/main" id="{F9128607-C4A9-43B8-AF7B-BB526BE5C13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17" t="3183"/>
          <a:stretch/>
        </p:blipFill>
        <p:spPr bwMode="auto">
          <a:xfrm>
            <a:off x="5021451" y="917703"/>
            <a:ext cx="7170549" cy="522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FCC21050-995F-49C2-845E-94AFF17E06C5}"/>
              </a:ext>
            </a:extLst>
          </p:cNvPr>
          <p:cNvSpPr/>
          <p:nvPr/>
        </p:nvSpPr>
        <p:spPr>
          <a:xfrm>
            <a:off x="8078605" y="4434201"/>
            <a:ext cx="286718" cy="286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EE910564-7CBE-44B8-8355-6A8199C65687}"/>
              </a:ext>
            </a:extLst>
          </p:cNvPr>
          <p:cNvSpPr/>
          <p:nvPr/>
        </p:nvSpPr>
        <p:spPr>
          <a:xfrm>
            <a:off x="8862447" y="3906311"/>
            <a:ext cx="286718" cy="286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E575A469-DA50-48A9-BCFA-62004EE09C50}"/>
              </a:ext>
            </a:extLst>
          </p:cNvPr>
          <p:cNvSpPr/>
          <p:nvPr/>
        </p:nvSpPr>
        <p:spPr>
          <a:xfrm>
            <a:off x="6978111" y="3302477"/>
            <a:ext cx="286718" cy="286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064B288C-5FCB-40AE-BA7B-7181DD8DE6D5}"/>
              </a:ext>
            </a:extLst>
          </p:cNvPr>
          <p:cNvSpPr/>
          <p:nvPr/>
        </p:nvSpPr>
        <p:spPr>
          <a:xfrm>
            <a:off x="6692685" y="5518690"/>
            <a:ext cx="286718" cy="286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7959E75F-EA0D-46C9-9144-E9041A83ACC6}"/>
              </a:ext>
            </a:extLst>
          </p:cNvPr>
          <p:cNvSpPr/>
          <p:nvPr/>
        </p:nvSpPr>
        <p:spPr>
          <a:xfrm>
            <a:off x="7038545" y="2335102"/>
            <a:ext cx="286718" cy="286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E5163527-9724-4533-B4D8-D52C9ECA2BBC}"/>
              </a:ext>
            </a:extLst>
          </p:cNvPr>
          <p:cNvSpPr/>
          <p:nvPr/>
        </p:nvSpPr>
        <p:spPr>
          <a:xfrm>
            <a:off x="6404675" y="2631175"/>
            <a:ext cx="286718" cy="286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74DA902-2CA7-4F9C-B442-3B244680BA35}"/>
              </a:ext>
            </a:extLst>
          </p:cNvPr>
          <p:cNvSpPr txBox="1"/>
          <p:nvPr/>
        </p:nvSpPr>
        <p:spPr>
          <a:xfrm>
            <a:off x="906711" y="1441342"/>
            <a:ext cx="3878456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Land area: 180,000 square km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90% of Cambodian population live in the fertile, flat lowlands around the Tonle Sap lake; constitutes 40% of the total land area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Cambodia’s main towns and cities are located in this area</a:t>
            </a:r>
          </a:p>
          <a:p>
            <a:r>
              <a:rPr lang="en-US" sz="2200" dirty="0"/>
              <a:t>Sihanoukville is the only seaport in Cambodia</a:t>
            </a:r>
            <a:endParaRPr lang="en-US" dirty="0"/>
          </a:p>
          <a:p>
            <a:endParaRPr lang="en-US" dirty="0"/>
          </a:p>
          <a:p>
            <a:endParaRPr lang="en-ID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839C804-9E7B-4AD4-B2A4-D0BAC1A8C917}"/>
              </a:ext>
            </a:extLst>
          </p:cNvPr>
          <p:cNvSpPr txBox="1"/>
          <p:nvPr/>
        </p:nvSpPr>
        <p:spPr>
          <a:xfrm>
            <a:off x="7415880" y="2260782"/>
            <a:ext cx="875713" cy="28671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200" dirty="0" err="1"/>
              <a:t>Siem</a:t>
            </a:r>
            <a:r>
              <a:rPr lang="en-US" sz="1200" dirty="0"/>
              <a:t> Reap </a:t>
            </a:r>
            <a:endParaRPr lang="en-ID" sz="12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C07C321-1B04-4597-A5E8-313F41EE0196}"/>
              </a:ext>
            </a:extLst>
          </p:cNvPr>
          <p:cNvSpPr txBox="1"/>
          <p:nvPr/>
        </p:nvSpPr>
        <p:spPr>
          <a:xfrm>
            <a:off x="9226770" y="3925094"/>
            <a:ext cx="1265583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200" dirty="0"/>
              <a:t>Kampong Cham </a:t>
            </a:r>
            <a:endParaRPr lang="en-ID" sz="12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D979161-99C1-4ED1-B719-3BD8E1ED3838}"/>
              </a:ext>
            </a:extLst>
          </p:cNvPr>
          <p:cNvSpPr txBox="1"/>
          <p:nvPr/>
        </p:nvSpPr>
        <p:spPr>
          <a:xfrm>
            <a:off x="5815680" y="3031078"/>
            <a:ext cx="941581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200" dirty="0"/>
              <a:t>Battambang </a:t>
            </a:r>
            <a:endParaRPr lang="en-ID" sz="12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C2BE41C-6A74-4BBC-9092-21B0E6562A45}"/>
              </a:ext>
            </a:extLst>
          </p:cNvPr>
          <p:cNvSpPr txBox="1"/>
          <p:nvPr/>
        </p:nvSpPr>
        <p:spPr>
          <a:xfrm>
            <a:off x="6683613" y="3712697"/>
            <a:ext cx="875713" cy="28671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200" dirty="0" err="1"/>
              <a:t>Pursat</a:t>
            </a:r>
            <a:r>
              <a:rPr lang="en-US" sz="1200" dirty="0"/>
              <a:t> </a:t>
            </a:r>
            <a:endParaRPr lang="en-ID" sz="12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F2CFFA0-18AF-44CB-A383-5CEC768C9771}"/>
              </a:ext>
            </a:extLst>
          </p:cNvPr>
          <p:cNvSpPr txBox="1"/>
          <p:nvPr/>
        </p:nvSpPr>
        <p:spPr>
          <a:xfrm>
            <a:off x="7828001" y="4824384"/>
            <a:ext cx="1034446" cy="28671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200" dirty="0"/>
              <a:t>Phnom Penh </a:t>
            </a:r>
            <a:endParaRPr lang="en-ID" sz="12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68DBA3B-6B99-4173-AA01-3ED7465D73F2}"/>
              </a:ext>
            </a:extLst>
          </p:cNvPr>
          <p:cNvSpPr txBox="1"/>
          <p:nvPr/>
        </p:nvSpPr>
        <p:spPr>
          <a:xfrm>
            <a:off x="7121469" y="5776751"/>
            <a:ext cx="1034446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200" dirty="0"/>
              <a:t>Sihanoukville </a:t>
            </a:r>
            <a:endParaRPr lang="en-ID" sz="1200" dirty="0"/>
          </a:p>
        </p:txBody>
      </p:sp>
    </p:spTree>
    <p:extLst>
      <p:ext uri="{BB962C8B-B14F-4D97-AF65-F5344CB8AC3E}">
        <p14:creationId xmlns:p14="http://schemas.microsoft.com/office/powerpoint/2010/main" val="11089111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43C8448-B83F-4EC0-9F27-78A50ECB36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4</a:t>
            </a:fld>
            <a:endParaRPr lang="en-US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99AAC4ED-51E1-4544-A9C1-9DAEFA37E5B0}"/>
              </a:ext>
            </a:extLst>
          </p:cNvPr>
          <p:cNvSpPr txBox="1">
            <a:spLocks/>
          </p:cNvSpPr>
          <p:nvPr/>
        </p:nvSpPr>
        <p:spPr>
          <a:xfrm>
            <a:off x="1381910" y="798973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Economic Milestones</a:t>
            </a:r>
            <a:endParaRPr lang="en-ID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1747B8A-EC39-4AEF-BE0F-BB39C76615F7}"/>
              </a:ext>
            </a:extLst>
          </p:cNvPr>
          <p:cNvSpPr txBox="1"/>
          <p:nvPr/>
        </p:nvSpPr>
        <p:spPr>
          <a:xfrm>
            <a:off x="1381910" y="1517319"/>
            <a:ext cx="5739561" cy="46166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Late 1980s: Cambodia transitions to a market economy and embarks on economic reforms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1990s: Cambodia receives large foreign direct investment flows; official development assistance; and preferential market access to the European Union and the United States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1998: National Assembly endorses Rectangular Strategy and the first five-year National Strategic Development Plan, followed by successive NSDPs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2015: </a:t>
            </a:r>
            <a:r>
              <a:rPr lang="en-US" sz="2200" b="0" i="0" dirty="0">
                <a:solidFill>
                  <a:srgbClr val="333333"/>
                </a:solidFill>
                <a:effectLst/>
              </a:rPr>
              <a:t>Cambodia graduates from low income country to lower middle-income status</a:t>
            </a:r>
            <a:endParaRPr lang="en-ID" sz="2200" dirty="0"/>
          </a:p>
        </p:txBody>
      </p:sp>
      <p:pic>
        <p:nvPicPr>
          <p:cNvPr id="2050" name="Picture 2" descr="Imperfect pact: remembering the Paris Peace Agreement | Phnom Penh Post">
            <a:extLst>
              <a:ext uri="{FF2B5EF4-FFF2-40B4-BE49-F238E27FC236}">
                <a16:creationId xmlns:a16="http://schemas.microsoft.com/office/drawing/2014/main" id="{D22D08B6-9DED-4BA7-8112-12DD3EE318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847" y="1628131"/>
            <a:ext cx="4091153" cy="2630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03229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963E6F5-8FB8-4950-B135-04DC5819A3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5</a:t>
            </a:fld>
            <a:endParaRPr lang="en-US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80EAB6CB-5BF6-43D5-AC5E-0B1989848BAD}"/>
              </a:ext>
            </a:extLst>
          </p:cNvPr>
          <p:cNvSpPr txBox="1">
            <a:spLocks/>
          </p:cNvSpPr>
          <p:nvPr/>
        </p:nvSpPr>
        <p:spPr>
          <a:xfrm>
            <a:off x="1381910" y="798973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economy</a:t>
            </a:r>
            <a:endParaRPr lang="en-ID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0665FC7-2E81-4DFE-8544-95AB100BC784}"/>
              </a:ext>
            </a:extLst>
          </p:cNvPr>
          <p:cNvSpPr txBox="1"/>
          <p:nvPr/>
        </p:nvSpPr>
        <p:spPr>
          <a:xfrm>
            <a:off x="963456" y="1408807"/>
            <a:ext cx="5132543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dirty="0"/>
              <a:t>GDP growth averaged </a:t>
            </a:r>
            <a:r>
              <a:rPr lang="en-US" sz="2200" b="0" i="0" dirty="0">
                <a:solidFill>
                  <a:srgbClr val="333333"/>
                </a:solidFill>
                <a:effectLst/>
              </a:rPr>
              <a:t>8% between 1998 and 2018, making it one of the fastest-growing economies in the world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dirty="0"/>
              <a:t>GDP per capita increased from $236 in 2000 to $1,600 in 2018</a:t>
            </a:r>
            <a:r>
              <a:rPr lang="en-US" sz="2200" b="0" i="0" dirty="0">
                <a:solidFill>
                  <a:srgbClr val="333333"/>
                </a:solidFill>
                <a:effectLst/>
              </a:rPr>
              <a:t> </a:t>
            </a:r>
            <a:endParaRPr lang="en-US" sz="2200" dirty="0"/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dirty="0"/>
              <a:t>Main income generating sectors: garment, tourism, construction, agriculture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014960F-C821-42B8-8C66-3A9D3A96C1B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357" t="24164" r="34717" b="13526"/>
          <a:stretch/>
        </p:blipFill>
        <p:spPr>
          <a:xfrm>
            <a:off x="6728653" y="3298720"/>
            <a:ext cx="5432155" cy="317715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042DCB1-6AA3-4FB8-9E38-548ECE3716D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304" t="22070" r="33990" b="19330"/>
          <a:stretch/>
        </p:blipFill>
        <p:spPr>
          <a:xfrm>
            <a:off x="6697463" y="0"/>
            <a:ext cx="5494537" cy="298342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70C658E-5A5B-443E-AB99-CC53A53FF1C4}"/>
              </a:ext>
            </a:extLst>
          </p:cNvPr>
          <p:cNvSpPr txBox="1"/>
          <p:nvPr/>
        </p:nvSpPr>
        <p:spPr>
          <a:xfrm>
            <a:off x="6602278" y="2907180"/>
            <a:ext cx="31074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GDP per capita, 1960-2015</a:t>
            </a:r>
            <a:endParaRPr lang="en-ID" sz="16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F0302F9-E37B-4DB6-A70A-9D0D1864B184}"/>
              </a:ext>
            </a:extLst>
          </p:cNvPr>
          <p:cNvSpPr txBox="1"/>
          <p:nvPr/>
        </p:nvSpPr>
        <p:spPr>
          <a:xfrm>
            <a:off x="6697463" y="6528859"/>
            <a:ext cx="61024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>
                <a:solidFill>
                  <a:schemeClr val="bg1"/>
                </a:solidFill>
              </a:rPr>
              <a:t>GDP </a:t>
            </a:r>
            <a:r>
              <a:rPr lang="en-US" dirty="0">
                <a:solidFill>
                  <a:schemeClr val="bg1"/>
                </a:solidFill>
              </a:rPr>
              <a:t>growth</a:t>
            </a:r>
            <a:r>
              <a:rPr lang="en-US" sz="1800" dirty="0">
                <a:solidFill>
                  <a:schemeClr val="bg1"/>
                </a:solidFill>
              </a:rPr>
              <a:t> 1960-2015</a:t>
            </a:r>
            <a:endParaRPr lang="en-ID" sz="1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11833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031FB9C-2F7E-4D71-97DE-A3AB2D1538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6</a:t>
            </a:fld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B19ED2D-B0BB-4CA2-A168-967A56C94B8C}"/>
              </a:ext>
            </a:extLst>
          </p:cNvPr>
          <p:cNvSpPr txBox="1"/>
          <p:nvPr/>
        </p:nvSpPr>
        <p:spPr>
          <a:xfrm>
            <a:off x="1379997" y="1362335"/>
            <a:ext cx="5020803" cy="4462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Cambodia has made progress in economic growth and poverty reduction. Gross national income per capita rose from $236 in 2000 to $1,600 in 2018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The percentage of people living below the national income poverty line declined from 34.2% in 2007 to 17.7% in 2018.  Cambodia’s income inequality is also low</a:t>
            </a:r>
          </a:p>
          <a:p>
            <a:pPr>
              <a:spcAft>
                <a:spcPts val="1200"/>
              </a:spcAft>
            </a:pPr>
            <a:r>
              <a:rPr lang="en-US" sz="2200" dirty="0">
                <a:solidFill>
                  <a:srgbClr val="333333"/>
                </a:solidFill>
              </a:rPr>
              <a:t>Having u</a:t>
            </a:r>
            <a:r>
              <a:rPr lang="en-US" sz="2200" b="0" i="0" dirty="0">
                <a:solidFill>
                  <a:srgbClr val="333333"/>
                </a:solidFill>
                <a:effectLst/>
              </a:rPr>
              <a:t>ndergone a significant transition, Cambodia reaches lower middle-income status and aspiring to attain upper middle-income status by 2030</a:t>
            </a:r>
            <a:endParaRPr lang="en-ID" sz="2200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1F679DAA-AA34-4F2A-9A5A-AE657CF69786}"/>
              </a:ext>
            </a:extLst>
          </p:cNvPr>
          <p:cNvSpPr txBox="1">
            <a:spLocks/>
          </p:cNvSpPr>
          <p:nvPr/>
        </p:nvSpPr>
        <p:spPr>
          <a:xfrm>
            <a:off x="1379997" y="837717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Development performance</a:t>
            </a:r>
            <a:endParaRPr lang="en-ID" dirty="0"/>
          </a:p>
        </p:txBody>
      </p:sp>
      <p:pic>
        <p:nvPicPr>
          <p:cNvPr id="4098" name="Picture 2" descr="Cambodia: Sihanoukville Port CEO recognised by Japan for development feats  – ASEAN Economic Community Strategy Center">
            <a:extLst>
              <a:ext uri="{FF2B5EF4-FFF2-40B4-BE49-F238E27FC236}">
                <a16:creationId xmlns:a16="http://schemas.microsoft.com/office/drawing/2014/main" id="{3C1BA0E6-674A-481A-ABC4-7C9CC80780C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94" t="2496" r="20778" b="10403"/>
          <a:stretch/>
        </p:blipFill>
        <p:spPr bwMode="auto">
          <a:xfrm>
            <a:off x="7003010" y="1518832"/>
            <a:ext cx="5271808" cy="4138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73844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95260CD-D58C-439F-B497-2D2D23912D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7</a:t>
            </a:fld>
            <a:endParaRPr lang="en-US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3E3C4055-6B2C-4963-83F0-5DECE94211FE}"/>
              </a:ext>
            </a:extLst>
          </p:cNvPr>
          <p:cNvSpPr txBox="1">
            <a:spLocks/>
          </p:cNvSpPr>
          <p:nvPr/>
        </p:nvSpPr>
        <p:spPr>
          <a:xfrm>
            <a:off x="1381910" y="798973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agriculture</a:t>
            </a:r>
            <a:endParaRPr lang="en-ID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E64D8C5-7BB5-4250-8490-5314C28C955B}"/>
              </a:ext>
            </a:extLst>
          </p:cNvPr>
          <p:cNvSpPr txBox="1"/>
          <p:nvPr/>
        </p:nvSpPr>
        <p:spPr>
          <a:xfrm>
            <a:off x="1381910" y="1324283"/>
            <a:ext cx="5592327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The agricultural transformation: declining share of agriculture in value addition and employment; agriculture still contributes 22% of GDP.  Reasons for the sector’s low productivity: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poor and climate vulnerable agricultural production and service infrastructure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underdeveloped agricultural value chains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dirty="0"/>
              <a:t>unsustainable natural resources management and water resources management exacerbated by climate change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Flood and drought remain perennial challenges in the agricultural sector</a:t>
            </a:r>
            <a:endParaRPr lang="en-ID" sz="2200" dirty="0"/>
          </a:p>
        </p:txBody>
      </p:sp>
      <p:pic>
        <p:nvPicPr>
          <p:cNvPr id="3074" name="Picture 2" descr="Cambodia adapts to climate change | by UN Development Programme | Medium">
            <a:extLst>
              <a:ext uri="{FF2B5EF4-FFF2-40B4-BE49-F238E27FC236}">
                <a16:creationId xmlns:a16="http://schemas.microsoft.com/office/drawing/2014/main" id="{EFEF1024-F8ED-4532-B7FC-E7E2DFB3C8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7742" y="1494071"/>
            <a:ext cx="5184258" cy="3449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76151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A1F01A8-EF96-4700-8E99-F09E9C451A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8</a:t>
            </a:fld>
            <a:endParaRPr lang="en-US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9E96A3EC-0369-47AC-BBDC-AE2168551B6B}"/>
              </a:ext>
            </a:extLst>
          </p:cNvPr>
          <p:cNvSpPr txBox="1">
            <a:spLocks/>
          </p:cNvSpPr>
          <p:nvPr/>
        </p:nvSpPr>
        <p:spPr>
          <a:xfrm>
            <a:off x="1381910" y="798973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Human development</a:t>
            </a:r>
            <a:endParaRPr lang="en-ID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B500787-8031-4B3F-B9C4-E89BE43607FA}"/>
              </a:ext>
            </a:extLst>
          </p:cNvPr>
          <p:cNvSpPr txBox="1"/>
          <p:nvPr/>
        </p:nvSpPr>
        <p:spPr>
          <a:xfrm>
            <a:off x="1381910" y="1381300"/>
            <a:ext cx="6522226" cy="56015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b="0" i="0" dirty="0">
                <a:solidFill>
                  <a:srgbClr val="333333"/>
                </a:solidFill>
                <a:effectLst/>
              </a:rPr>
              <a:t>While net enrollment in primary education increased from 82% in 1997 to 97% in 2016, lower secondary completion rates, at 57% in 2017, are significantly below the average for lower middle-income countries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Currently only 30% of the working-age population have completed lower secondary education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The technical and vocational training system lacks the needed links to industry to make training relevant; skills gaps in almost all employment categories, particularly higher level skills</a:t>
            </a:r>
          </a:p>
          <a:p>
            <a:pPr>
              <a:spcAft>
                <a:spcPts val="1200"/>
              </a:spcAft>
            </a:pPr>
            <a:r>
              <a:rPr lang="en-US" sz="2200" dirty="0">
                <a:solidFill>
                  <a:srgbClr val="333333"/>
                </a:solidFill>
              </a:rPr>
              <a:t>M</a:t>
            </a:r>
            <a:r>
              <a:rPr lang="en-US" sz="2200" b="0" i="0" dirty="0">
                <a:solidFill>
                  <a:srgbClr val="333333"/>
                </a:solidFill>
                <a:effectLst/>
              </a:rPr>
              <a:t>aternal and child health, early childhood development, and primary education have improved in rural areas</a:t>
            </a:r>
            <a:endParaRPr lang="en-US" sz="2200" dirty="0">
              <a:solidFill>
                <a:srgbClr val="333333"/>
              </a:solidFill>
            </a:endParaRPr>
          </a:p>
          <a:p>
            <a:pPr>
              <a:spcAft>
                <a:spcPts val="1200"/>
              </a:spcAft>
            </a:pPr>
            <a:r>
              <a:rPr lang="en-US" sz="2200" dirty="0"/>
              <a:t>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ID" sz="2200" dirty="0"/>
          </a:p>
        </p:txBody>
      </p:sp>
      <p:pic>
        <p:nvPicPr>
          <p:cNvPr id="5122" name="Picture 2" descr="Technical Vocational Training | CN | TÜV Rheinland">
            <a:extLst>
              <a:ext uri="{FF2B5EF4-FFF2-40B4-BE49-F238E27FC236}">
                <a16:creationId xmlns:a16="http://schemas.microsoft.com/office/drawing/2014/main" id="{520F4C03-6B97-468C-9E58-A0235DBD2A2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663"/>
          <a:stretch/>
        </p:blipFill>
        <p:spPr bwMode="auto">
          <a:xfrm>
            <a:off x="7975983" y="1544032"/>
            <a:ext cx="4216017" cy="2718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36178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DCD594F-E856-4F96-B0C6-4374C27FEB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9</a:t>
            </a:fld>
            <a:endParaRPr lang="en-US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F6E2201D-1AB4-4AC6-8380-95CF35E3AD72}"/>
              </a:ext>
            </a:extLst>
          </p:cNvPr>
          <p:cNvSpPr txBox="1">
            <a:spLocks/>
          </p:cNvSpPr>
          <p:nvPr/>
        </p:nvSpPr>
        <p:spPr>
          <a:xfrm>
            <a:off x="1381910" y="798973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Urban development</a:t>
            </a:r>
            <a:endParaRPr lang="en-ID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B0E16FA-66F3-43FD-BEB7-DA7248180335}"/>
              </a:ext>
            </a:extLst>
          </p:cNvPr>
          <p:cNvSpPr txBox="1"/>
          <p:nvPr/>
        </p:nvSpPr>
        <p:spPr>
          <a:xfrm>
            <a:off x="1381911" y="1323590"/>
            <a:ext cx="6204510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76% of Cambodians live in rural areas; however urbanization rate is moving rapidly averaging 7% per year; moreover 50% of the national GDP is produced in urban areas.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The construction sector has grown rapidly, partly fueled by demand in Phnom Penh and Sihanoukville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While considerable progress has been made in providing roads, water supply, sanitation, and solid waste management services, large gaps remain. </a:t>
            </a:r>
            <a:r>
              <a:rPr lang="en-US" sz="2200" dirty="0">
                <a:solidFill>
                  <a:srgbClr val="333333"/>
                </a:solidFill>
              </a:rPr>
              <a:t>In </a:t>
            </a:r>
            <a:r>
              <a:rPr lang="en-US" sz="2200" b="0" i="0" dirty="0">
                <a:solidFill>
                  <a:srgbClr val="333333"/>
                </a:solidFill>
                <a:effectLst/>
              </a:rPr>
              <a:t>2017, 21% of Cambodia’s population (3.4 million people) did not have access to improved water, and 34% (5.4 million people) did not have access to improved sanitation</a:t>
            </a:r>
            <a:endParaRPr lang="en-ID" dirty="0"/>
          </a:p>
        </p:txBody>
      </p:sp>
      <p:pic>
        <p:nvPicPr>
          <p:cNvPr id="6146" name="Picture 2" descr="Photos) Meet the 'Paris of the East'. You Know Which Part of the Region It  Is? | Seasia.co">
            <a:extLst>
              <a:ext uri="{FF2B5EF4-FFF2-40B4-BE49-F238E27FC236}">
                <a16:creationId xmlns:a16="http://schemas.microsoft.com/office/drawing/2014/main" id="{2253AA00-E718-4CF1-A20A-4F4E6E0D96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3785" y="1445054"/>
            <a:ext cx="4818215" cy="2630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89429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F07E6BF-E8AA-4735-AF36-BE3EB46AEE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10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68E3927-DEE0-45D4-96E2-56394435F01B}"/>
              </a:ext>
            </a:extLst>
          </p:cNvPr>
          <p:cNvSpPr txBox="1"/>
          <p:nvPr/>
        </p:nvSpPr>
        <p:spPr>
          <a:xfrm>
            <a:off x="1381910" y="1397675"/>
            <a:ext cx="5677568" cy="29546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>
                <a:solidFill>
                  <a:srgbClr val="333333"/>
                </a:solidFill>
              </a:rPr>
              <a:t>L</a:t>
            </a:r>
            <a:r>
              <a:rPr lang="en-US" sz="2200" b="0" i="0" dirty="0">
                <a:solidFill>
                  <a:srgbClr val="333333"/>
                </a:solidFill>
                <a:effectLst/>
              </a:rPr>
              <a:t>ack of access to year-round all-weather roads impacts food value-chains and access to health, education and other public services. </a:t>
            </a:r>
          </a:p>
          <a:p>
            <a:pPr>
              <a:spcAft>
                <a:spcPts val="1200"/>
              </a:spcAft>
            </a:pPr>
            <a:r>
              <a:rPr lang="en-US" sz="2200" b="0" i="0" dirty="0">
                <a:solidFill>
                  <a:srgbClr val="333333"/>
                </a:solidFill>
                <a:effectLst/>
              </a:rPr>
              <a:t>By 2030, Cambodia’s firms are projected to move 4.1 times more goods through country’s highways, ports, airports and warehouses, but the transportation network has not kept pace with rapid economic growth.</a:t>
            </a:r>
            <a:endParaRPr lang="en-ID" sz="2200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C9EEBE9-C59E-4957-95AD-DBD969844E8C}"/>
              </a:ext>
            </a:extLst>
          </p:cNvPr>
          <p:cNvSpPr txBox="1">
            <a:spLocks/>
          </p:cNvSpPr>
          <p:nvPr/>
        </p:nvSpPr>
        <p:spPr>
          <a:xfrm>
            <a:off x="1381910" y="798973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transport</a:t>
            </a:r>
            <a:endParaRPr lang="en-ID" dirty="0"/>
          </a:p>
        </p:txBody>
      </p:sp>
      <p:pic>
        <p:nvPicPr>
          <p:cNvPr id="8194" name="Picture 2" descr="Cambodia, Thailand end cross-border rail transport talks - Khmer Times">
            <a:extLst>
              <a:ext uri="{FF2B5EF4-FFF2-40B4-BE49-F238E27FC236}">
                <a16:creationId xmlns:a16="http://schemas.microsoft.com/office/drawing/2014/main" id="{C3D34072-8A31-481C-99A0-03AF7D963F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008" y="-29948"/>
            <a:ext cx="5014993" cy="2846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Asian Highway Status and its Implementation in Cambodia">
            <a:extLst>
              <a:ext uri="{FF2B5EF4-FFF2-40B4-BE49-F238E27FC236}">
                <a16:creationId xmlns:a16="http://schemas.microsoft.com/office/drawing/2014/main" id="{A67EC391-8D8F-468F-91A7-B0A2A8583B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27" t="4691" r="4477" b="6704"/>
          <a:stretch/>
        </p:blipFill>
        <p:spPr bwMode="auto">
          <a:xfrm>
            <a:off x="7177008" y="2816612"/>
            <a:ext cx="5014992" cy="4041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44014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BE7AA9D-1703-4764-9CFB-2DD7AB571E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11</a:t>
            </a:fld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FE95FF0-9E48-424C-811F-2055D77CFAC1}"/>
              </a:ext>
            </a:extLst>
          </p:cNvPr>
          <p:cNvSpPr txBox="1"/>
          <p:nvPr/>
        </p:nvSpPr>
        <p:spPr>
          <a:xfrm>
            <a:off x="1381910" y="1366897"/>
            <a:ext cx="4938034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Cambodia’s overall export basket is dominated by manufacturing products, mainly garments. Relocation of garment factories from South Korea, Taiwan, and PR China to Cambodia helped stimulate garment exports from Cambodia.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However, composition of Cambodia’s export basket differs by destination; in 2009 exports to GMS comprised largely of primary products (90%) while primary products accounted for only 10% of the total exports to the rest of the world</a:t>
            </a:r>
          </a:p>
          <a:p>
            <a:pPr>
              <a:spcAft>
                <a:spcPts val="1200"/>
              </a:spcAft>
            </a:pPr>
            <a:endParaRPr lang="en-ID" sz="2200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8DF5E05-3583-47F6-B3EF-7BB421739F70}"/>
              </a:ext>
            </a:extLst>
          </p:cNvPr>
          <p:cNvSpPr txBox="1">
            <a:spLocks/>
          </p:cNvSpPr>
          <p:nvPr/>
        </p:nvSpPr>
        <p:spPr>
          <a:xfrm>
            <a:off x="1381910" y="798973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Trade</a:t>
            </a:r>
            <a:endParaRPr lang="en-ID" dirty="0"/>
          </a:p>
        </p:txBody>
      </p:sp>
      <p:pic>
        <p:nvPicPr>
          <p:cNvPr id="7170" name="Picture 2" descr="SokanTransport">
            <a:extLst>
              <a:ext uri="{FF2B5EF4-FFF2-40B4-BE49-F238E27FC236}">
                <a16:creationId xmlns:a16="http://schemas.microsoft.com/office/drawing/2014/main" id="{0DE88293-C29A-456C-99FD-E4D0080B51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9944" y="1498632"/>
            <a:ext cx="5869244" cy="3135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82050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339BFF9-7A16-41EA-A965-8FB9BB3323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12</a:t>
            </a:fld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AE35080-36FE-479F-9FFA-4F8A9EF68151}"/>
              </a:ext>
            </a:extLst>
          </p:cNvPr>
          <p:cNvSpPr txBox="1"/>
          <p:nvPr/>
        </p:nvSpPr>
        <p:spPr>
          <a:xfrm>
            <a:off x="1381910" y="1420594"/>
            <a:ext cx="6963928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Uncertain global trading environment and increased regional competition means that Cambodia cannot continue to rely on its past sources of growth; Value addition in agriculture, tourism, and construction also remains limited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Although exports from the garment sector account for 70% of total exports, they remain geared to a low-quality and therefore, low-priced market segment in the European Union and the United States 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While there has been some diversification in light manufacturing towards higher-value products, such as electrical appliances, these constitute about 5% of exports so this transition is still at an early stage. </a:t>
            </a:r>
            <a:endParaRPr lang="en-ID" sz="2200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1AF3E64-4517-45FD-9948-82CC509EEC02}"/>
              </a:ext>
            </a:extLst>
          </p:cNvPr>
          <p:cNvSpPr txBox="1">
            <a:spLocks/>
          </p:cNvSpPr>
          <p:nvPr/>
        </p:nvSpPr>
        <p:spPr>
          <a:xfrm>
            <a:off x="1381910" y="798973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Development challenges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29517930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3100532-490E-4947-BE02-20FFD2F8C6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13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A1ED57B-EC09-41DE-B047-934D3A26EDB6}"/>
              </a:ext>
            </a:extLst>
          </p:cNvPr>
          <p:cNvSpPr txBox="1"/>
          <p:nvPr/>
        </p:nvSpPr>
        <p:spPr>
          <a:xfrm>
            <a:off x="1381910" y="1380823"/>
            <a:ext cx="5964287" cy="48936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>
                <a:solidFill>
                  <a:srgbClr val="333333"/>
                </a:solidFill>
              </a:rPr>
              <a:t>The q</a:t>
            </a:r>
            <a:r>
              <a:rPr lang="en-US" sz="2200" b="0" i="0" dirty="0">
                <a:solidFill>
                  <a:srgbClr val="333333"/>
                </a:solidFill>
                <a:effectLst/>
              </a:rPr>
              <a:t>uality of human capital will be of utmost importance to achieve Cambodia’s ambitious goal of reaching middle-income status by 2030</a:t>
            </a:r>
          </a:p>
          <a:p>
            <a:pPr>
              <a:spcAft>
                <a:spcPts val="1200"/>
              </a:spcAft>
            </a:pPr>
            <a:r>
              <a:rPr lang="en-US" sz="2200" b="0" i="0" dirty="0">
                <a:solidFill>
                  <a:srgbClr val="333333"/>
                </a:solidFill>
                <a:effectLst/>
              </a:rPr>
              <a:t>Accountable and responsive public institutions will also be critical to meeting the evolving needs of citizens and the private sector.  </a:t>
            </a:r>
          </a:p>
          <a:p>
            <a:pPr>
              <a:spcAft>
                <a:spcPts val="1200"/>
              </a:spcAft>
            </a:pPr>
            <a:r>
              <a:rPr lang="en-US" sz="2200" b="0" i="0" dirty="0">
                <a:solidFill>
                  <a:srgbClr val="333333"/>
                </a:solidFill>
                <a:effectLst/>
              </a:rPr>
              <a:t>The COVID-19 pandemic caused sharp deceleration in most of Cambodia’s main engines of growth—tourism, manufacturing exports, and construction—which together account for more than 70% of the country’s growth and almost 40% of paid employment</a:t>
            </a:r>
            <a:endParaRPr lang="en-ID" sz="2200" dirty="0"/>
          </a:p>
          <a:p>
            <a:endParaRPr lang="en-ID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9EF1BAD-332B-4D92-9442-E93DB443AF77}"/>
              </a:ext>
            </a:extLst>
          </p:cNvPr>
          <p:cNvSpPr txBox="1"/>
          <p:nvPr/>
        </p:nvSpPr>
        <p:spPr>
          <a:xfrm>
            <a:off x="7127283" y="1302551"/>
            <a:ext cx="4535191" cy="8002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en-US" dirty="0"/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en-US" sz="1800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FE93A537-871D-464A-9A3C-00C33976A8F4}"/>
              </a:ext>
            </a:extLst>
          </p:cNvPr>
          <p:cNvSpPr txBox="1">
            <a:spLocks/>
          </p:cNvSpPr>
          <p:nvPr/>
        </p:nvSpPr>
        <p:spPr>
          <a:xfrm>
            <a:off x="1381910" y="798973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Development challenges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4083265017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TM10001114[[fn=Gallery]]</Template>
  <TotalTime>1407</TotalTime>
  <Words>944</Words>
  <Application>Microsoft Office PowerPoint</Application>
  <PresentationFormat>Widescreen</PresentationFormat>
  <Paragraphs>93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Gill Sans MT</vt:lpstr>
      <vt:lpstr>Gallery</vt:lpstr>
      <vt:lpstr>Economy of Cambodia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Urban development</dc:title>
  <dc:creator>januar hakim</dc:creator>
  <cp:lastModifiedBy>januar hakim</cp:lastModifiedBy>
  <cp:revision>77</cp:revision>
  <dcterms:created xsi:type="dcterms:W3CDTF">2021-02-18T04:58:22Z</dcterms:created>
  <dcterms:modified xsi:type="dcterms:W3CDTF">2021-03-24T02:07:27Z</dcterms:modified>
</cp:coreProperties>
</file>