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1" r:id="rId1"/>
  </p:sldMasterIdLst>
  <p:notesMasterIdLst>
    <p:notesMasterId r:id="rId37"/>
  </p:notesMasterIdLst>
  <p:sldIdLst>
    <p:sldId id="256" r:id="rId2"/>
    <p:sldId id="257" r:id="rId3"/>
    <p:sldId id="258" r:id="rId4"/>
    <p:sldId id="259" r:id="rId5"/>
    <p:sldId id="260" r:id="rId6"/>
    <p:sldId id="295" r:id="rId7"/>
    <p:sldId id="263" r:id="rId8"/>
    <p:sldId id="262" r:id="rId9"/>
    <p:sldId id="264" r:id="rId10"/>
    <p:sldId id="265" r:id="rId11"/>
    <p:sldId id="270" r:id="rId12"/>
    <p:sldId id="286" r:id="rId13"/>
    <p:sldId id="287" r:id="rId14"/>
    <p:sldId id="288" r:id="rId15"/>
    <p:sldId id="289" r:id="rId16"/>
    <p:sldId id="290" r:id="rId17"/>
    <p:sldId id="272" r:id="rId18"/>
    <p:sldId id="273" r:id="rId19"/>
    <p:sldId id="274" r:id="rId20"/>
    <p:sldId id="275" r:id="rId21"/>
    <p:sldId id="276" r:id="rId22"/>
    <p:sldId id="277" r:id="rId23"/>
    <p:sldId id="278" r:id="rId24"/>
    <p:sldId id="279" r:id="rId25"/>
    <p:sldId id="280" r:id="rId26"/>
    <p:sldId id="266" r:id="rId27"/>
    <p:sldId id="267" r:id="rId28"/>
    <p:sldId id="268" r:id="rId29"/>
    <p:sldId id="269" r:id="rId30"/>
    <p:sldId id="281" r:id="rId31"/>
    <p:sldId id="291" r:id="rId32"/>
    <p:sldId id="292" r:id="rId33"/>
    <p:sldId id="293" r:id="rId34"/>
    <p:sldId id="294" r:id="rId35"/>
    <p:sldId id="285" r:id="rId36"/>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B4C0"/>
    <a:srgbClr val="6B4622"/>
    <a:srgbClr val="996633"/>
    <a:srgbClr val="9DEA87"/>
    <a:srgbClr val="D0543F"/>
    <a:srgbClr val="B99A4F"/>
    <a:srgbClr val="E9E723"/>
    <a:srgbClr val="61E5CF"/>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661" autoAdjust="0"/>
    <p:restoredTop sz="76259" autoAdjust="0"/>
  </p:normalViewPr>
  <p:slideViewPr>
    <p:cSldViewPr snapToGrid="0" snapToObjects="1">
      <p:cViewPr>
        <p:scale>
          <a:sx n="57" d="100"/>
          <a:sy n="57" d="100"/>
        </p:scale>
        <p:origin x="-2622" y="-84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991719-C283-41CD-8DCE-626245B5591C}" type="doc">
      <dgm:prSet loTypeId="urn:microsoft.com/office/officeart/2005/8/layout/default" loCatId="list" qsTypeId="urn:microsoft.com/office/officeart/2005/8/quickstyle/3d2" qsCatId="3D" csTypeId="urn:microsoft.com/office/officeart/2005/8/colors/colorful1" csCatId="colorful" phldr="1"/>
      <dgm:spPr/>
      <dgm:t>
        <a:bodyPr/>
        <a:lstStyle/>
        <a:p>
          <a:endParaRPr lang="th-TH"/>
        </a:p>
      </dgm:t>
    </dgm:pt>
    <dgm:pt modelId="{5A9721CB-77F6-48AB-8692-8DC2443E71AC}">
      <dgm:prSet phldrT="[Text]"/>
      <dgm:spPr/>
      <dgm:t>
        <a:bodyPr/>
        <a:lstStyle/>
        <a:p>
          <a:r>
            <a:rPr lang="en-US" b="1" dirty="0" smtClean="0">
              <a:effectLst/>
            </a:rPr>
            <a:t>Economics</a:t>
          </a:r>
        </a:p>
        <a:p>
          <a:r>
            <a:rPr lang="en-US" b="1" dirty="0" smtClean="0">
              <a:effectLst/>
            </a:rPr>
            <a:t>Discrimination</a:t>
          </a:r>
          <a:endParaRPr lang="th-TH" b="1" dirty="0">
            <a:effectLst/>
          </a:endParaRPr>
        </a:p>
      </dgm:t>
    </dgm:pt>
    <dgm:pt modelId="{3CA8396B-8774-409C-91C7-90A17A579E3D}" type="parTrans" cxnId="{04E06F35-5896-4D3E-AD94-DB63A26195FA}">
      <dgm:prSet/>
      <dgm:spPr/>
      <dgm:t>
        <a:bodyPr/>
        <a:lstStyle/>
        <a:p>
          <a:endParaRPr lang="th-TH"/>
        </a:p>
      </dgm:t>
    </dgm:pt>
    <dgm:pt modelId="{55BC71FC-860D-47C1-B5C1-B412AEB19FAB}" type="sibTrans" cxnId="{04E06F35-5896-4D3E-AD94-DB63A26195FA}">
      <dgm:prSet/>
      <dgm:spPr/>
      <dgm:t>
        <a:bodyPr/>
        <a:lstStyle/>
        <a:p>
          <a:endParaRPr lang="th-TH"/>
        </a:p>
      </dgm:t>
    </dgm:pt>
    <dgm:pt modelId="{8317F562-CC1C-44EA-9E44-10E94F4D1C94}">
      <dgm:prSet phldrT="[Text]"/>
      <dgm:spPr/>
      <dgm:t>
        <a:bodyPr/>
        <a:lstStyle/>
        <a:p>
          <a:r>
            <a:rPr lang="en-US" b="1" dirty="0" smtClean="0">
              <a:effectLst/>
            </a:rPr>
            <a:t>Aggression Toward Females</a:t>
          </a:r>
          <a:endParaRPr lang="th-TH" b="1" dirty="0">
            <a:effectLst/>
          </a:endParaRPr>
        </a:p>
      </dgm:t>
    </dgm:pt>
    <dgm:pt modelId="{8B1AFC77-6545-455E-95F4-60A68ACCECFD}" type="parTrans" cxnId="{EC967B37-4D08-4404-9C9B-167FB535C6A8}">
      <dgm:prSet/>
      <dgm:spPr/>
      <dgm:t>
        <a:bodyPr/>
        <a:lstStyle/>
        <a:p>
          <a:endParaRPr lang="th-TH"/>
        </a:p>
      </dgm:t>
    </dgm:pt>
    <dgm:pt modelId="{B1991E6F-FB73-4133-BFD4-70F14AA7319A}" type="sibTrans" cxnId="{EC967B37-4D08-4404-9C9B-167FB535C6A8}">
      <dgm:prSet/>
      <dgm:spPr/>
      <dgm:t>
        <a:bodyPr/>
        <a:lstStyle/>
        <a:p>
          <a:endParaRPr lang="th-TH"/>
        </a:p>
      </dgm:t>
    </dgm:pt>
    <dgm:pt modelId="{109F766E-3DBD-49FE-980A-C41B470F3F0B}" type="pres">
      <dgm:prSet presAssocID="{FC991719-C283-41CD-8DCE-626245B5591C}" presName="diagram" presStyleCnt="0">
        <dgm:presLayoutVars>
          <dgm:dir/>
          <dgm:resizeHandles val="exact"/>
        </dgm:presLayoutVars>
      </dgm:prSet>
      <dgm:spPr/>
      <dgm:t>
        <a:bodyPr/>
        <a:lstStyle/>
        <a:p>
          <a:endParaRPr lang="th-TH"/>
        </a:p>
      </dgm:t>
    </dgm:pt>
    <dgm:pt modelId="{138C00CF-2C1A-4725-BF96-3257DCFC9F6D}" type="pres">
      <dgm:prSet presAssocID="{5A9721CB-77F6-48AB-8692-8DC2443E71AC}" presName="node" presStyleLbl="node1" presStyleIdx="0" presStyleCnt="2" custScaleX="43550" custScaleY="37643" custLinFactNeighborX="502" custLinFactNeighborY="474">
        <dgm:presLayoutVars>
          <dgm:bulletEnabled val="1"/>
        </dgm:presLayoutVars>
      </dgm:prSet>
      <dgm:spPr/>
      <dgm:t>
        <a:bodyPr/>
        <a:lstStyle/>
        <a:p>
          <a:endParaRPr lang="th-TH"/>
        </a:p>
      </dgm:t>
    </dgm:pt>
    <dgm:pt modelId="{74859B47-2F5E-42BC-9E36-16D7563E3C4B}" type="pres">
      <dgm:prSet presAssocID="{55BC71FC-860D-47C1-B5C1-B412AEB19FAB}" presName="sibTrans" presStyleCnt="0"/>
      <dgm:spPr/>
    </dgm:pt>
    <dgm:pt modelId="{A3D72D24-5C54-4185-8FE8-518D7FE5A664}" type="pres">
      <dgm:prSet presAssocID="{8317F562-CC1C-44EA-9E44-10E94F4D1C94}" presName="node" presStyleLbl="node1" presStyleIdx="1" presStyleCnt="2" custScaleX="41287" custScaleY="36359" custLinFactNeighborX="-2465" custLinFactNeighborY="-682">
        <dgm:presLayoutVars>
          <dgm:bulletEnabled val="1"/>
        </dgm:presLayoutVars>
      </dgm:prSet>
      <dgm:spPr/>
      <dgm:t>
        <a:bodyPr/>
        <a:lstStyle/>
        <a:p>
          <a:endParaRPr lang="th-TH"/>
        </a:p>
      </dgm:t>
    </dgm:pt>
  </dgm:ptLst>
  <dgm:cxnLst>
    <dgm:cxn modelId="{1BD501FA-4CD5-4D11-88D1-4BD8A697BF50}" type="presOf" srcId="{FC991719-C283-41CD-8DCE-626245B5591C}" destId="{109F766E-3DBD-49FE-980A-C41B470F3F0B}" srcOrd="0" destOrd="0" presId="urn:microsoft.com/office/officeart/2005/8/layout/default"/>
    <dgm:cxn modelId="{E07B282C-4DFC-4D6C-9EDD-9A090B5D6A56}" type="presOf" srcId="{8317F562-CC1C-44EA-9E44-10E94F4D1C94}" destId="{A3D72D24-5C54-4185-8FE8-518D7FE5A664}" srcOrd="0" destOrd="0" presId="urn:microsoft.com/office/officeart/2005/8/layout/default"/>
    <dgm:cxn modelId="{04E06F35-5896-4D3E-AD94-DB63A26195FA}" srcId="{FC991719-C283-41CD-8DCE-626245B5591C}" destId="{5A9721CB-77F6-48AB-8692-8DC2443E71AC}" srcOrd="0" destOrd="0" parTransId="{3CA8396B-8774-409C-91C7-90A17A579E3D}" sibTransId="{55BC71FC-860D-47C1-B5C1-B412AEB19FAB}"/>
    <dgm:cxn modelId="{6C26A913-E929-4062-9A0F-4ED3F84501AF}" type="presOf" srcId="{5A9721CB-77F6-48AB-8692-8DC2443E71AC}" destId="{138C00CF-2C1A-4725-BF96-3257DCFC9F6D}" srcOrd="0" destOrd="0" presId="urn:microsoft.com/office/officeart/2005/8/layout/default"/>
    <dgm:cxn modelId="{EC967B37-4D08-4404-9C9B-167FB535C6A8}" srcId="{FC991719-C283-41CD-8DCE-626245B5591C}" destId="{8317F562-CC1C-44EA-9E44-10E94F4D1C94}" srcOrd="1" destOrd="0" parTransId="{8B1AFC77-6545-455E-95F4-60A68ACCECFD}" sibTransId="{B1991E6F-FB73-4133-BFD4-70F14AA7319A}"/>
    <dgm:cxn modelId="{ACE0BDAE-95D0-4B34-9F52-1D3C011382F2}" type="presParOf" srcId="{109F766E-3DBD-49FE-980A-C41B470F3F0B}" destId="{138C00CF-2C1A-4725-BF96-3257DCFC9F6D}" srcOrd="0" destOrd="0" presId="urn:microsoft.com/office/officeart/2005/8/layout/default"/>
    <dgm:cxn modelId="{042B744F-6CB7-4041-82A4-63AC2E420DDB}" type="presParOf" srcId="{109F766E-3DBD-49FE-980A-C41B470F3F0B}" destId="{74859B47-2F5E-42BC-9E36-16D7563E3C4B}" srcOrd="1" destOrd="0" presId="urn:microsoft.com/office/officeart/2005/8/layout/default"/>
    <dgm:cxn modelId="{14CA3965-6BB3-40BD-BAA2-12E4C458E1E5}" type="presParOf" srcId="{109F766E-3DBD-49FE-980A-C41B470F3F0B}" destId="{A3D72D24-5C54-4185-8FE8-518D7FE5A664}"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42B93C14-B117-3847-BBDB-9E90838E19E5}" type="datetimeFigureOut">
              <a:rPr lang="en-US" smtClean="0"/>
              <a:pPr/>
              <a:t>4/23/2015</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5B63273A-1333-1E49-BE92-1A24F28F9385}" type="slidenum">
              <a:rPr lang="en-US" smtClean="0"/>
              <a:pPr/>
              <a:t>‹#›</a:t>
            </a:fld>
            <a:endParaRPr lang="en-US"/>
          </a:p>
        </p:txBody>
      </p:sp>
    </p:spTree>
    <p:extLst>
      <p:ext uri="{BB962C8B-B14F-4D97-AF65-F5344CB8AC3E}">
        <p14:creationId xmlns:p14="http://schemas.microsoft.com/office/powerpoint/2010/main" val="307595174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hr.umich.edu/staffhandbook/job/harass.html"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hr.umich.edu/staffhandbook/job/harass.html"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44C0EC62-762E-401F-ABBB-957149A7A416}" type="slidenum">
              <a:rPr lang="en-US"/>
              <a:pPr/>
              <a:t>11</a:t>
            </a:fld>
            <a:endParaRPr lang="en-US"/>
          </a:p>
        </p:txBody>
      </p:sp>
      <p:sp>
        <p:nvSpPr>
          <p:cNvPr id="10241" name="Rectangle 1"/>
          <p:cNvSpPr txBox="1">
            <a:spLocks noGrp="1" noRot="1" noChangeAspect="1" noChangeArrowheads="1"/>
          </p:cNvSpPr>
          <p:nvPr>
            <p:ph type="sldImg"/>
          </p:nvPr>
        </p:nvSpPr>
        <p:spPr bwMode="auto">
          <a:xfrm>
            <a:off x="917575" y="755650"/>
            <a:ext cx="4960938" cy="3721100"/>
          </a:xfrm>
          <a:prstGeom prst="rect">
            <a:avLst/>
          </a:prstGeom>
          <a:solidFill>
            <a:srgbClr val="FFFFFF"/>
          </a:solidFill>
          <a:ln>
            <a:solidFill>
              <a:srgbClr val="000000"/>
            </a:solidFill>
            <a:miter lim="800000"/>
            <a:headEnd/>
            <a:tailEnd/>
          </a:ln>
        </p:spPr>
      </p:sp>
      <p:sp>
        <p:nvSpPr>
          <p:cNvPr id="10242" name="Rectangle 2"/>
          <p:cNvSpPr txBox="1">
            <a:spLocks noGrp="1" noChangeArrowheads="1"/>
          </p:cNvSpPr>
          <p:nvPr>
            <p:ph type="body" idx="1"/>
          </p:nvPr>
        </p:nvSpPr>
        <p:spPr bwMode="auto">
          <a:xfrm>
            <a:off x="679482" y="4715723"/>
            <a:ext cx="5438711" cy="4468069"/>
          </a:xfrm>
          <a:prstGeom prst="rect">
            <a:avLst/>
          </a:prstGeom>
          <a:noFill/>
          <a:ln>
            <a:round/>
            <a:headEnd/>
            <a:tailEnd/>
          </a:ln>
        </p:spPr>
        <p:txBody>
          <a:bodyPr wrap="none" anchor="ct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C69DEAE5-0842-43B0-B1A1-AF46B7A8D057}" type="slidenum">
              <a:rPr lang="en-US">
                <a:solidFill>
                  <a:prstClr val="black"/>
                </a:solidFill>
              </a:rPr>
              <a:pPr/>
              <a:t>12</a:t>
            </a:fld>
            <a:endParaRPr lang="en-US">
              <a:solidFill>
                <a:prstClr val="black"/>
              </a:solidFill>
            </a:endParaRPr>
          </a:p>
        </p:txBody>
      </p:sp>
      <p:sp>
        <p:nvSpPr>
          <p:cNvPr id="11265" name="Rectangle 1"/>
          <p:cNvSpPr txBox="1">
            <a:spLocks noGrp="1" noRot="1" noChangeAspect="1" noChangeArrowheads="1"/>
          </p:cNvSpPr>
          <p:nvPr>
            <p:ph type="sldImg"/>
          </p:nvPr>
        </p:nvSpPr>
        <p:spPr bwMode="auto">
          <a:xfrm>
            <a:off x="917575" y="755650"/>
            <a:ext cx="4960938" cy="3721100"/>
          </a:xfrm>
          <a:prstGeom prst="rect">
            <a:avLst/>
          </a:prstGeom>
          <a:solidFill>
            <a:srgbClr val="FFFFFF"/>
          </a:solidFill>
          <a:ln>
            <a:solidFill>
              <a:srgbClr val="000000"/>
            </a:solidFill>
            <a:miter lim="800000"/>
            <a:headEnd/>
            <a:tailEnd/>
          </a:ln>
        </p:spPr>
      </p:sp>
      <p:sp>
        <p:nvSpPr>
          <p:cNvPr id="11266" name="Rectangle 2"/>
          <p:cNvSpPr txBox="1">
            <a:spLocks noGrp="1" noChangeArrowheads="1"/>
          </p:cNvSpPr>
          <p:nvPr>
            <p:ph type="body" idx="1"/>
          </p:nvPr>
        </p:nvSpPr>
        <p:spPr bwMode="auto">
          <a:xfrm>
            <a:off x="679482" y="4715723"/>
            <a:ext cx="5438711" cy="4468069"/>
          </a:xfrm>
          <a:prstGeom prst="rect">
            <a:avLst/>
          </a:prstGeom>
          <a:noFill/>
          <a:ln>
            <a:round/>
            <a:headEnd/>
            <a:tailEnd/>
          </a:ln>
        </p:spPr>
        <p:txBody>
          <a:bodyPr wrap="none" anchor="ct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C69DEAE5-0842-43B0-B1A1-AF46B7A8D057}" type="slidenum">
              <a:rPr lang="en-US">
                <a:solidFill>
                  <a:prstClr val="black"/>
                </a:solidFill>
              </a:rPr>
              <a:pPr/>
              <a:t>13</a:t>
            </a:fld>
            <a:endParaRPr lang="en-US">
              <a:solidFill>
                <a:prstClr val="black"/>
              </a:solidFill>
            </a:endParaRPr>
          </a:p>
        </p:txBody>
      </p:sp>
      <p:sp>
        <p:nvSpPr>
          <p:cNvPr id="11265" name="Rectangle 1"/>
          <p:cNvSpPr txBox="1">
            <a:spLocks noGrp="1" noRot="1" noChangeAspect="1" noChangeArrowheads="1"/>
          </p:cNvSpPr>
          <p:nvPr>
            <p:ph type="sldImg"/>
          </p:nvPr>
        </p:nvSpPr>
        <p:spPr bwMode="auto">
          <a:xfrm>
            <a:off x="917575" y="755650"/>
            <a:ext cx="4960938" cy="3721100"/>
          </a:xfrm>
          <a:prstGeom prst="rect">
            <a:avLst/>
          </a:prstGeom>
          <a:solidFill>
            <a:srgbClr val="FFFFFF"/>
          </a:solidFill>
          <a:ln>
            <a:solidFill>
              <a:srgbClr val="000000"/>
            </a:solidFill>
            <a:miter lim="800000"/>
            <a:headEnd/>
            <a:tailEnd/>
          </a:ln>
        </p:spPr>
      </p:sp>
      <p:sp>
        <p:nvSpPr>
          <p:cNvPr id="11266" name="Rectangle 2"/>
          <p:cNvSpPr txBox="1">
            <a:spLocks noGrp="1" noChangeArrowheads="1"/>
          </p:cNvSpPr>
          <p:nvPr>
            <p:ph type="body" idx="1"/>
          </p:nvPr>
        </p:nvSpPr>
        <p:spPr bwMode="auto">
          <a:xfrm>
            <a:off x="679482" y="4715723"/>
            <a:ext cx="5438711" cy="4468069"/>
          </a:xfrm>
          <a:prstGeom prst="rect">
            <a:avLst/>
          </a:prstGeom>
          <a:noFill/>
          <a:ln>
            <a:round/>
            <a:headEnd/>
            <a:tailEnd/>
          </a:ln>
        </p:spPr>
        <p:txBody>
          <a:bodyPr wrap="none" anchor="ct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C69DEAE5-0842-43B0-B1A1-AF46B7A8D057}" type="slidenum">
              <a:rPr lang="en-US">
                <a:solidFill>
                  <a:prstClr val="black"/>
                </a:solidFill>
              </a:rPr>
              <a:pPr/>
              <a:t>14</a:t>
            </a:fld>
            <a:endParaRPr lang="en-US">
              <a:solidFill>
                <a:prstClr val="black"/>
              </a:solidFill>
            </a:endParaRPr>
          </a:p>
        </p:txBody>
      </p:sp>
      <p:sp>
        <p:nvSpPr>
          <p:cNvPr id="11265" name="Rectangle 1"/>
          <p:cNvSpPr txBox="1">
            <a:spLocks noGrp="1" noRot="1" noChangeAspect="1" noChangeArrowheads="1"/>
          </p:cNvSpPr>
          <p:nvPr>
            <p:ph type="sldImg"/>
          </p:nvPr>
        </p:nvSpPr>
        <p:spPr bwMode="auto">
          <a:xfrm>
            <a:off x="917575" y="755650"/>
            <a:ext cx="4960938" cy="3721100"/>
          </a:xfrm>
          <a:prstGeom prst="rect">
            <a:avLst/>
          </a:prstGeom>
          <a:solidFill>
            <a:srgbClr val="FFFFFF"/>
          </a:solidFill>
          <a:ln>
            <a:solidFill>
              <a:srgbClr val="000000"/>
            </a:solidFill>
            <a:miter lim="800000"/>
            <a:headEnd/>
            <a:tailEnd/>
          </a:ln>
        </p:spPr>
      </p:sp>
      <p:sp>
        <p:nvSpPr>
          <p:cNvPr id="11266" name="Rectangle 2"/>
          <p:cNvSpPr txBox="1">
            <a:spLocks noGrp="1" noChangeArrowheads="1"/>
          </p:cNvSpPr>
          <p:nvPr>
            <p:ph type="body" idx="1"/>
          </p:nvPr>
        </p:nvSpPr>
        <p:spPr bwMode="auto">
          <a:xfrm>
            <a:off x="679482" y="4715723"/>
            <a:ext cx="5438711" cy="4468069"/>
          </a:xfrm>
          <a:prstGeom prst="rect">
            <a:avLst/>
          </a:prstGeom>
          <a:noFill/>
          <a:ln>
            <a:round/>
            <a:headEnd/>
            <a:tailEnd/>
          </a:ln>
        </p:spPr>
        <p:txBody>
          <a:bodyPr wrap="none" anchor="ct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C69DEAE5-0842-43B0-B1A1-AF46B7A8D057}" type="slidenum">
              <a:rPr lang="en-US">
                <a:solidFill>
                  <a:prstClr val="black"/>
                </a:solidFill>
              </a:rPr>
              <a:pPr/>
              <a:t>15</a:t>
            </a:fld>
            <a:endParaRPr lang="en-US">
              <a:solidFill>
                <a:prstClr val="black"/>
              </a:solidFill>
            </a:endParaRPr>
          </a:p>
        </p:txBody>
      </p:sp>
      <p:sp>
        <p:nvSpPr>
          <p:cNvPr id="11265" name="Rectangle 1"/>
          <p:cNvSpPr txBox="1">
            <a:spLocks noGrp="1" noRot="1" noChangeAspect="1" noChangeArrowheads="1"/>
          </p:cNvSpPr>
          <p:nvPr>
            <p:ph type="sldImg"/>
          </p:nvPr>
        </p:nvSpPr>
        <p:spPr bwMode="auto">
          <a:xfrm>
            <a:off x="917575" y="755650"/>
            <a:ext cx="4960938" cy="3721100"/>
          </a:xfrm>
          <a:prstGeom prst="rect">
            <a:avLst/>
          </a:prstGeom>
          <a:solidFill>
            <a:srgbClr val="FFFFFF"/>
          </a:solidFill>
          <a:ln>
            <a:solidFill>
              <a:srgbClr val="000000"/>
            </a:solidFill>
            <a:miter lim="800000"/>
            <a:headEnd/>
            <a:tailEnd/>
          </a:ln>
        </p:spPr>
      </p:sp>
      <p:sp>
        <p:nvSpPr>
          <p:cNvPr id="11266" name="Rectangle 2"/>
          <p:cNvSpPr txBox="1">
            <a:spLocks noGrp="1" noChangeArrowheads="1"/>
          </p:cNvSpPr>
          <p:nvPr>
            <p:ph type="body" idx="1"/>
          </p:nvPr>
        </p:nvSpPr>
        <p:spPr bwMode="auto">
          <a:xfrm>
            <a:off x="679482" y="4715723"/>
            <a:ext cx="5438711" cy="4468069"/>
          </a:xfrm>
          <a:prstGeom prst="rect">
            <a:avLst/>
          </a:prstGeom>
          <a:noFill/>
          <a:ln>
            <a:round/>
            <a:headEnd/>
            <a:tailEnd/>
          </a:ln>
        </p:spPr>
        <p:txBody>
          <a:bodyPr wrap="none" anchor="ct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C69DEAE5-0842-43B0-B1A1-AF46B7A8D057}" type="slidenum">
              <a:rPr lang="en-US">
                <a:solidFill>
                  <a:prstClr val="black"/>
                </a:solidFill>
              </a:rPr>
              <a:pPr/>
              <a:t>16</a:t>
            </a:fld>
            <a:endParaRPr lang="en-US">
              <a:solidFill>
                <a:prstClr val="black"/>
              </a:solidFill>
            </a:endParaRPr>
          </a:p>
        </p:txBody>
      </p:sp>
      <p:sp>
        <p:nvSpPr>
          <p:cNvPr id="11265" name="Rectangle 1"/>
          <p:cNvSpPr txBox="1">
            <a:spLocks noGrp="1" noRot="1" noChangeAspect="1" noChangeArrowheads="1"/>
          </p:cNvSpPr>
          <p:nvPr>
            <p:ph type="sldImg"/>
          </p:nvPr>
        </p:nvSpPr>
        <p:spPr bwMode="auto">
          <a:xfrm>
            <a:off x="917575" y="755650"/>
            <a:ext cx="4960938" cy="3721100"/>
          </a:xfrm>
          <a:prstGeom prst="rect">
            <a:avLst/>
          </a:prstGeom>
          <a:solidFill>
            <a:srgbClr val="FFFFFF"/>
          </a:solidFill>
          <a:ln>
            <a:solidFill>
              <a:srgbClr val="000000"/>
            </a:solidFill>
            <a:miter lim="800000"/>
            <a:headEnd/>
            <a:tailEnd/>
          </a:ln>
        </p:spPr>
      </p:sp>
      <p:sp>
        <p:nvSpPr>
          <p:cNvPr id="11266" name="Rectangle 2"/>
          <p:cNvSpPr txBox="1">
            <a:spLocks noGrp="1" noChangeArrowheads="1"/>
          </p:cNvSpPr>
          <p:nvPr>
            <p:ph type="body" idx="1"/>
          </p:nvPr>
        </p:nvSpPr>
        <p:spPr bwMode="auto">
          <a:xfrm>
            <a:off x="679482" y="4715723"/>
            <a:ext cx="5438711" cy="4468069"/>
          </a:xfrm>
          <a:prstGeom prst="rect">
            <a:avLst/>
          </a:prstGeom>
          <a:noFill/>
          <a:ln>
            <a:round/>
            <a:headEnd/>
            <a:tailEnd/>
          </a:ln>
        </p:spPr>
        <p:txBody>
          <a:bodyPr wrap="none" anchor="ct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EB826F41-CBE4-44C3-AD1C-E0378B3264C8}" type="slidenum">
              <a:rPr lang="en-US"/>
              <a:pPr/>
              <a:t>17</a:t>
            </a:fld>
            <a:endParaRPr lang="en-US"/>
          </a:p>
        </p:txBody>
      </p:sp>
      <p:sp>
        <p:nvSpPr>
          <p:cNvPr id="12289" name="Rectangle 1"/>
          <p:cNvSpPr txBox="1">
            <a:spLocks noGrp="1" noRot="1" noChangeAspect="1" noChangeArrowheads="1"/>
          </p:cNvSpPr>
          <p:nvPr>
            <p:ph type="sldImg"/>
          </p:nvPr>
        </p:nvSpPr>
        <p:spPr bwMode="auto">
          <a:xfrm>
            <a:off x="917575" y="755650"/>
            <a:ext cx="4960938" cy="3721100"/>
          </a:xfrm>
          <a:prstGeom prst="rect">
            <a:avLst/>
          </a:prstGeom>
          <a:solidFill>
            <a:srgbClr val="FFFFFF"/>
          </a:solidFill>
          <a:ln>
            <a:solidFill>
              <a:srgbClr val="000000"/>
            </a:solidFill>
            <a:miter lim="800000"/>
            <a:headEnd/>
            <a:tailEnd/>
          </a:ln>
        </p:spPr>
      </p:sp>
      <p:sp>
        <p:nvSpPr>
          <p:cNvPr id="12290" name="Rectangle 2"/>
          <p:cNvSpPr txBox="1">
            <a:spLocks noGrp="1" noChangeArrowheads="1"/>
          </p:cNvSpPr>
          <p:nvPr>
            <p:ph type="body" idx="1"/>
          </p:nvPr>
        </p:nvSpPr>
        <p:spPr bwMode="auto">
          <a:xfrm>
            <a:off x="679482" y="4715723"/>
            <a:ext cx="5438711" cy="4468069"/>
          </a:xfrm>
          <a:prstGeom prst="rect">
            <a:avLst/>
          </a:prstGeom>
          <a:noFill/>
          <a:ln>
            <a:round/>
            <a:headEnd/>
            <a:tailEnd/>
          </a:ln>
        </p:spPr>
        <p:txBody>
          <a:bodyPr wrap="none" anchor="ct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28EBA13B-3C05-4F92-BF98-1AAFF244BD46}" type="slidenum">
              <a:rPr lang="en-US"/>
              <a:pPr/>
              <a:t>18</a:t>
            </a:fld>
            <a:endParaRPr lang="en-US"/>
          </a:p>
        </p:txBody>
      </p:sp>
      <p:sp>
        <p:nvSpPr>
          <p:cNvPr id="13313" name="Rectangle 1"/>
          <p:cNvSpPr txBox="1">
            <a:spLocks noGrp="1" noRot="1" noChangeAspect="1" noChangeArrowheads="1"/>
          </p:cNvSpPr>
          <p:nvPr>
            <p:ph type="sldImg"/>
          </p:nvPr>
        </p:nvSpPr>
        <p:spPr bwMode="auto">
          <a:xfrm>
            <a:off x="917575" y="755650"/>
            <a:ext cx="4960938" cy="3721100"/>
          </a:xfrm>
          <a:prstGeom prst="rect">
            <a:avLst/>
          </a:prstGeom>
          <a:solidFill>
            <a:srgbClr val="FFFFFF"/>
          </a:solidFill>
          <a:ln>
            <a:solidFill>
              <a:srgbClr val="000000"/>
            </a:solidFill>
            <a:miter lim="800000"/>
            <a:headEnd/>
            <a:tailEnd/>
          </a:ln>
        </p:spPr>
      </p:sp>
      <p:sp>
        <p:nvSpPr>
          <p:cNvPr id="13314" name="Rectangle 2"/>
          <p:cNvSpPr txBox="1">
            <a:spLocks noGrp="1" noChangeArrowheads="1"/>
          </p:cNvSpPr>
          <p:nvPr>
            <p:ph type="body" idx="1"/>
          </p:nvPr>
        </p:nvSpPr>
        <p:spPr bwMode="auto">
          <a:xfrm>
            <a:off x="679482" y="4715723"/>
            <a:ext cx="5438711" cy="4468069"/>
          </a:xfrm>
          <a:prstGeom prst="rect">
            <a:avLst/>
          </a:prstGeom>
          <a:noFill/>
          <a:ln>
            <a:round/>
            <a:headEnd/>
            <a:tailEnd/>
          </a:ln>
        </p:spPr>
        <p:txBody>
          <a:bodyPr wrap="none" anchor="ct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07EA7666-E454-4E13-9EEF-812CCC3E790D}" type="slidenum">
              <a:rPr lang="en-US"/>
              <a:pPr/>
              <a:t>19</a:t>
            </a:fld>
            <a:endParaRPr lang="en-US"/>
          </a:p>
        </p:txBody>
      </p:sp>
      <p:sp>
        <p:nvSpPr>
          <p:cNvPr id="14337" name="Rectangle 1"/>
          <p:cNvSpPr txBox="1">
            <a:spLocks noGrp="1" noRot="1" noChangeAspect="1" noChangeArrowheads="1"/>
          </p:cNvSpPr>
          <p:nvPr>
            <p:ph type="sldImg"/>
          </p:nvPr>
        </p:nvSpPr>
        <p:spPr bwMode="auto">
          <a:xfrm>
            <a:off x="917575" y="755650"/>
            <a:ext cx="4960938" cy="3721100"/>
          </a:xfrm>
          <a:prstGeom prst="rect">
            <a:avLst/>
          </a:prstGeom>
          <a:solidFill>
            <a:srgbClr val="FFFFFF"/>
          </a:solidFill>
          <a:ln>
            <a:solidFill>
              <a:srgbClr val="000000"/>
            </a:solidFill>
            <a:miter lim="800000"/>
            <a:headEnd/>
            <a:tailEnd/>
          </a:ln>
        </p:spPr>
      </p:sp>
      <p:sp>
        <p:nvSpPr>
          <p:cNvPr id="14338" name="Rectangle 2"/>
          <p:cNvSpPr txBox="1">
            <a:spLocks noGrp="1" noChangeArrowheads="1"/>
          </p:cNvSpPr>
          <p:nvPr>
            <p:ph type="body" idx="1"/>
          </p:nvPr>
        </p:nvSpPr>
        <p:spPr bwMode="auto">
          <a:xfrm>
            <a:off x="679482" y="4715723"/>
            <a:ext cx="5438711" cy="4468069"/>
          </a:xfrm>
          <a:prstGeom prst="rect">
            <a:avLst/>
          </a:prstGeom>
          <a:noFill/>
          <a:ln>
            <a:round/>
            <a:headEnd/>
            <a:tailEnd/>
          </a:ln>
        </p:spPr>
        <p:txBody>
          <a:bodyPr wrap="none" anchor="ct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10341D85-E473-42F5-8F32-4761D196DCDE}" type="slidenum">
              <a:rPr lang="en-US"/>
              <a:pPr/>
              <a:t>20</a:t>
            </a:fld>
            <a:endParaRPr lang="en-US"/>
          </a:p>
        </p:txBody>
      </p:sp>
      <p:sp>
        <p:nvSpPr>
          <p:cNvPr id="15361" name="Rectangle 1"/>
          <p:cNvSpPr txBox="1">
            <a:spLocks noGrp="1" noRot="1" noChangeAspect="1" noChangeArrowheads="1"/>
          </p:cNvSpPr>
          <p:nvPr>
            <p:ph type="sldImg"/>
          </p:nvPr>
        </p:nvSpPr>
        <p:spPr bwMode="auto">
          <a:xfrm>
            <a:off x="917575" y="755650"/>
            <a:ext cx="4960938" cy="3721100"/>
          </a:xfrm>
          <a:prstGeom prst="rect">
            <a:avLst/>
          </a:prstGeom>
          <a:solidFill>
            <a:srgbClr val="FFFFFF"/>
          </a:solidFill>
          <a:ln>
            <a:solidFill>
              <a:srgbClr val="000000"/>
            </a:solidFill>
            <a:miter lim="800000"/>
            <a:headEnd/>
            <a:tailEnd/>
          </a:ln>
        </p:spPr>
      </p:sp>
      <p:sp>
        <p:nvSpPr>
          <p:cNvPr id="15362" name="Rectangle 2"/>
          <p:cNvSpPr txBox="1">
            <a:spLocks noGrp="1" noChangeArrowheads="1"/>
          </p:cNvSpPr>
          <p:nvPr>
            <p:ph type="body" idx="1"/>
          </p:nvPr>
        </p:nvSpPr>
        <p:spPr bwMode="auto">
          <a:xfrm>
            <a:off x="679482" y="4715724"/>
            <a:ext cx="5438711" cy="4384044"/>
          </a:xfrm>
          <a:prstGeom prst="rect">
            <a:avLst/>
          </a:prstGeom>
          <a:noFill/>
          <a:ln>
            <a:round/>
            <a:headEnd/>
            <a:tailEnd/>
          </a:ln>
        </p:spPr>
        <p:txBody>
          <a:bodyPr wrap="none" anchor="ct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baseline="0" dirty="0" smtClean="0"/>
              <a:t>Women: B/c women are more likely to underestimate(lower self-efficacy) their own achievement than boys do especially on “Masculine task” such as</a:t>
            </a:r>
            <a:r>
              <a:rPr lang="en-US" baseline="0" dirty="0" smtClean="0">
                <a:sym typeface="Wingdings"/>
              </a:rPr>
              <a:t> math and science(women lack of this one)  contribute to inferior performance of some women.</a:t>
            </a:r>
          </a:p>
          <a:p>
            <a:pPr marL="171450" indent="-171450">
              <a:buFontTx/>
              <a:buChar char="-"/>
            </a:pPr>
            <a:r>
              <a:rPr lang="en-US" baseline="0" dirty="0" smtClean="0">
                <a:sym typeface="Wingdings"/>
              </a:rPr>
              <a:t>BUT good foundations w/ math and science would lead to better performance  high-paying  high-status career</a:t>
            </a:r>
          </a:p>
          <a:p>
            <a:pPr marL="171450" indent="-171450">
              <a:buFontTx/>
              <a:buChar char="-"/>
            </a:pPr>
            <a:r>
              <a:rPr lang="en-US" baseline="0" dirty="0" smtClean="0">
                <a:sym typeface="Wingdings"/>
              </a:rPr>
              <a:t>Ability-achievement gap = Discrepancy/conflict btw women’s achievement and femininity that is built into traditional female role. (conflict btw craving for high achievement and low self-efficacy which leads to lower career aspirations in its traditional female.)</a:t>
            </a:r>
          </a:p>
          <a:p>
            <a:pPr marL="171450" indent="-171450">
              <a:buFontTx/>
              <a:buChar char="-"/>
            </a:pPr>
            <a:r>
              <a:rPr lang="en-US" baseline="0" dirty="0" smtClean="0">
                <a:sym typeface="Wingdings"/>
              </a:rPr>
              <a:t>In another aspect  Traditional Females: Heterosexual success = learning how to attract and interest male as prospective males</a:t>
            </a:r>
          </a:p>
          <a:p>
            <a:pPr marL="171450" indent="-171450">
              <a:buFontTx/>
              <a:buChar char="-"/>
            </a:pPr>
            <a:r>
              <a:rPr lang="en-US" baseline="0" dirty="0" smtClean="0">
                <a:sym typeface="Wingdings"/>
              </a:rPr>
              <a:t>Resulting emphasis on dating and marriage lead some women away from a challenging career</a:t>
            </a:r>
          </a:p>
          <a:p>
            <a:pPr marL="0" indent="0">
              <a:buFontTx/>
              <a:buNone/>
            </a:pPr>
            <a:r>
              <a:rPr lang="en-US" baseline="0" dirty="0" smtClean="0">
                <a:sym typeface="Wingdings"/>
              </a:rPr>
              <a:t>     Worry that striving for success will be seen as unfeminine.</a:t>
            </a:r>
            <a:endParaRPr lang="en-US" dirty="0"/>
          </a:p>
        </p:txBody>
      </p:sp>
      <p:sp>
        <p:nvSpPr>
          <p:cNvPr id="4" name="Slide Number Placeholder 3"/>
          <p:cNvSpPr>
            <a:spLocks noGrp="1"/>
          </p:cNvSpPr>
          <p:nvPr>
            <p:ph type="sldNum" sz="quarter" idx="10"/>
          </p:nvPr>
        </p:nvSpPr>
        <p:spPr/>
        <p:txBody>
          <a:bodyPr/>
          <a:lstStyle/>
          <a:p>
            <a:fld id="{5B63273A-1333-1E49-BE92-1A24F28F9385}" type="slidenum">
              <a:rPr lang="en-US" smtClean="0"/>
              <a:pPr/>
              <a:t>27</a:t>
            </a:fld>
            <a:endParaRPr lang="en-US"/>
          </a:p>
        </p:txBody>
      </p:sp>
    </p:spTree>
    <p:extLst>
      <p:ext uri="{BB962C8B-B14F-4D97-AF65-F5344CB8AC3E}">
        <p14:creationId xmlns:p14="http://schemas.microsoft.com/office/powerpoint/2010/main" val="25172232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B63273A-1333-1E49-BE92-1A24F28F9385}" type="slidenum">
              <a:rPr lang="en-US" smtClean="0"/>
              <a:pPr/>
              <a:t>28</a:t>
            </a:fld>
            <a:endParaRPr lang="en-US"/>
          </a:p>
        </p:txBody>
      </p:sp>
    </p:spTree>
    <p:extLst>
      <p:ext uri="{BB962C8B-B14F-4D97-AF65-F5344CB8AC3E}">
        <p14:creationId xmlns:p14="http://schemas.microsoft.com/office/powerpoint/2010/main" val="25172232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0" dirty="0" smtClean="0">
                <a:sym typeface="Wingdings"/>
              </a:rPr>
              <a:t>********Women are likely to have ambivalent feelings instead of positive feelings that men have.</a:t>
            </a:r>
            <a:endParaRPr lang="en-US" sz="1200" b="0" dirty="0" smtClean="0"/>
          </a:p>
          <a:p>
            <a:pPr marL="171450" indent="-171450">
              <a:buFontTx/>
              <a:buChar char="-"/>
            </a:pPr>
            <a:endParaRPr lang="en-US" baseline="0" dirty="0" smtClean="0"/>
          </a:p>
          <a:p>
            <a:pPr marL="171450" indent="-171450">
              <a:buFontTx/>
              <a:buChar char="-"/>
            </a:pPr>
            <a:r>
              <a:rPr lang="en-US" baseline="0" dirty="0" smtClean="0"/>
              <a:t>Girls are taught to suppress or deny their sexual feelings and told woman’s role in sex is passive one. Also, girls associate shame and guilt w/ sex more than boys do.</a:t>
            </a:r>
          </a:p>
          <a:p>
            <a:pPr marL="171450" indent="-171450">
              <a:buFontTx/>
              <a:buChar char="-"/>
            </a:pPr>
            <a:r>
              <a:rPr lang="en-US" baseline="0" dirty="0" smtClean="0"/>
              <a:t>Menstruation(on period) and fear of pregnancy added another dimensions of negativity to sex.</a:t>
            </a:r>
          </a:p>
          <a:p>
            <a:pPr marL="171450" indent="-171450">
              <a:buFontTx/>
              <a:buChar char="-"/>
            </a:pPr>
            <a:r>
              <a:rPr lang="en-US" baseline="0" dirty="0" smtClean="0"/>
              <a:t>Sexual exploitation and rape also foster neg. emotions</a:t>
            </a:r>
            <a:endParaRPr lang="en-US" dirty="0"/>
          </a:p>
        </p:txBody>
      </p:sp>
      <p:sp>
        <p:nvSpPr>
          <p:cNvPr id="4" name="Slide Number Placeholder 3"/>
          <p:cNvSpPr>
            <a:spLocks noGrp="1"/>
          </p:cNvSpPr>
          <p:nvPr>
            <p:ph type="sldNum" sz="quarter" idx="10"/>
          </p:nvPr>
        </p:nvSpPr>
        <p:spPr/>
        <p:txBody>
          <a:bodyPr/>
          <a:lstStyle/>
          <a:p>
            <a:fld id="{5B63273A-1333-1E49-BE92-1A24F28F9385}" type="slidenum">
              <a:rPr lang="en-US" smtClean="0"/>
              <a:pPr/>
              <a:t>29</a:t>
            </a:fld>
            <a:endParaRPr lang="en-US"/>
          </a:p>
        </p:txBody>
      </p:sp>
    </p:spTree>
    <p:extLst>
      <p:ext uri="{BB962C8B-B14F-4D97-AF65-F5344CB8AC3E}">
        <p14:creationId xmlns:p14="http://schemas.microsoft.com/office/powerpoint/2010/main" val="25172232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talking</a:t>
            </a:r>
            <a:r>
              <a:rPr lang="en-US" baseline="0" dirty="0" smtClean="0"/>
              <a:t> about the gender role or the stereotype, we might face the issue of sex discrimination. It is based on the belief that one sex is intrinsically superior to another.</a:t>
            </a:r>
          </a:p>
          <a:p>
            <a:r>
              <a:rPr lang="en-US" baseline="0" dirty="0" smtClean="0"/>
              <a:t>Normally, sexism refer to discrimination by men against women. Actually, some women discriminate against other women and men also can the victim of this kind of </a:t>
            </a:r>
            <a:r>
              <a:rPr lang="en-US" baseline="0" dirty="0" err="1" smtClean="0"/>
              <a:t>dismination</a:t>
            </a:r>
            <a:r>
              <a:rPr lang="en-US" baseline="0" dirty="0" smtClean="0"/>
              <a:t>. We will discuss these two specific problem.</a:t>
            </a:r>
            <a:endParaRPr lang="th-TH" dirty="0"/>
          </a:p>
        </p:txBody>
      </p:sp>
      <p:sp>
        <p:nvSpPr>
          <p:cNvPr id="4" name="Slide Number Placeholder 3"/>
          <p:cNvSpPr>
            <a:spLocks noGrp="1"/>
          </p:cNvSpPr>
          <p:nvPr>
            <p:ph type="sldNum" sz="quarter" idx="10"/>
          </p:nvPr>
        </p:nvSpPr>
        <p:spPr/>
        <p:txBody>
          <a:bodyPr/>
          <a:lstStyle/>
          <a:p>
            <a:fld id="{223E963B-A126-4FEF-ACFC-C4CB0863A1F1}" type="slidenum">
              <a:rPr lang="th-TH" smtClean="0"/>
              <a:t>30</a:t>
            </a:fld>
            <a:endParaRPr lang="th-TH"/>
          </a:p>
        </p:txBody>
      </p:sp>
    </p:spTree>
    <p:extLst>
      <p:ext uri="{BB962C8B-B14F-4D97-AF65-F5344CB8AC3E}">
        <p14:creationId xmlns:p14="http://schemas.microsoft.com/office/powerpoint/2010/main" val="42715180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two forms of  women victimizing in economics </a:t>
            </a:r>
            <a:r>
              <a:rPr lang="en-US" dirty="0" err="1" smtClean="0"/>
              <a:t>discrination</a:t>
            </a:r>
            <a:endParaRPr lang="en-US" dirty="0" smtClean="0"/>
          </a:p>
          <a:p>
            <a:pPr marL="285750" indent="-285750">
              <a:buFontTx/>
              <a:buChar char="-"/>
            </a:pPr>
            <a:r>
              <a:rPr lang="en-US" dirty="0" smtClean="0"/>
              <a:t>The reason </a:t>
            </a:r>
            <a:r>
              <a:rPr lang="en-US" sz="1800" b="0" i="0" kern="1200" dirty="0" smtClean="0">
                <a:solidFill>
                  <a:schemeClr val="tx1"/>
                </a:solidFill>
                <a:effectLst/>
                <a:latin typeface="+mn-lt"/>
                <a:ea typeface="+mn-ea"/>
                <a:cs typeface="+mn-cs"/>
              </a:rPr>
              <a:t>why occupational sexism exists is unclear but there</a:t>
            </a:r>
            <a:r>
              <a:rPr lang="en-US" sz="1800" b="0" i="0" kern="1200" baseline="0" dirty="0" smtClean="0">
                <a:solidFill>
                  <a:schemeClr val="tx1"/>
                </a:solidFill>
                <a:effectLst/>
                <a:latin typeface="+mn-lt"/>
                <a:ea typeface="+mn-ea"/>
                <a:cs typeface="+mn-cs"/>
              </a:rPr>
              <a:t> are some assumption that say</a:t>
            </a:r>
            <a:r>
              <a:rPr lang="en-US" sz="1800" b="0" i="0" kern="1200" dirty="0" smtClean="0">
                <a:solidFill>
                  <a:schemeClr val="tx1"/>
                </a:solidFill>
                <a:effectLst/>
                <a:latin typeface="+mn-lt"/>
                <a:ea typeface="+mn-ea"/>
                <a:cs typeface="+mn-cs"/>
              </a:rPr>
              <a:t> because in Historical</a:t>
            </a:r>
            <a:r>
              <a:rPr lang="en-US" sz="1800" b="0" i="0" kern="1200" baseline="0" dirty="0" smtClean="0">
                <a:solidFill>
                  <a:schemeClr val="tx1"/>
                </a:solidFill>
                <a:effectLst/>
                <a:latin typeface="+mn-lt"/>
                <a:ea typeface="+mn-ea"/>
                <a:cs typeface="+mn-cs"/>
              </a:rPr>
              <a:t> </a:t>
            </a:r>
            <a:r>
              <a:rPr lang="en-US" sz="1800" b="0" i="0" kern="1200" dirty="0" smtClean="0">
                <a:solidFill>
                  <a:schemeClr val="tx1"/>
                </a:solidFill>
                <a:effectLst/>
                <a:latin typeface="+mn-lt"/>
                <a:ea typeface="+mn-ea"/>
                <a:cs typeface="+mn-cs"/>
              </a:rPr>
              <a:t>women’s place was in the home, while the males were in the workforce. This division consequently formed social</a:t>
            </a:r>
            <a:r>
              <a:rPr lang="en-US" sz="1800" b="0" i="0" kern="1200" baseline="0" dirty="0" smtClean="0">
                <a:solidFill>
                  <a:schemeClr val="tx1"/>
                </a:solidFill>
                <a:effectLst/>
                <a:latin typeface="+mn-lt"/>
                <a:ea typeface="+mn-ea"/>
                <a:cs typeface="+mn-cs"/>
              </a:rPr>
              <a:t> role and gender </a:t>
            </a:r>
            <a:r>
              <a:rPr lang="en-US" sz="1800" b="0" i="0" kern="1200" baseline="0" dirty="0" err="1" smtClean="0">
                <a:solidFill>
                  <a:schemeClr val="tx1"/>
                </a:solidFill>
                <a:effectLst/>
                <a:latin typeface="+mn-lt"/>
                <a:ea typeface="+mn-ea"/>
                <a:cs typeface="+mn-cs"/>
              </a:rPr>
              <a:t>stroeotype</a:t>
            </a:r>
            <a:r>
              <a:rPr lang="en-US" sz="1800" b="0" i="0" kern="1200" dirty="0" smtClean="0">
                <a:solidFill>
                  <a:schemeClr val="tx1"/>
                </a:solidFill>
                <a:effectLst/>
                <a:latin typeface="+mn-lt"/>
                <a:ea typeface="+mn-ea"/>
                <a:cs typeface="+mn-cs"/>
              </a:rPr>
              <a:t> for both men and women from</a:t>
            </a:r>
            <a:r>
              <a:rPr lang="en-US" sz="1800" b="0" i="0" kern="1200" baseline="0" dirty="0" smtClean="0">
                <a:solidFill>
                  <a:schemeClr val="tx1"/>
                </a:solidFill>
                <a:effectLst/>
                <a:latin typeface="+mn-lt"/>
                <a:ea typeface="+mn-ea"/>
                <a:cs typeface="+mn-cs"/>
              </a:rPr>
              <a:t> time to time</a:t>
            </a:r>
            <a:r>
              <a:rPr lang="en-US" sz="1800" b="0" i="0" kern="1200" dirty="0" smtClean="0">
                <a:solidFill>
                  <a:schemeClr val="tx1"/>
                </a:solidFill>
                <a:effectLst/>
                <a:latin typeface="+mn-lt"/>
                <a:ea typeface="+mn-ea"/>
                <a:cs typeface="+mn-cs"/>
              </a:rPr>
              <a:t>.</a:t>
            </a:r>
          </a:p>
          <a:p>
            <a:pPr marL="285750" marR="0" indent="-285750" algn="l" defTabSz="914400" rtl="0" eaLnBrk="1" fontAlgn="auto" latinLnBrk="0" hangingPunct="1">
              <a:lnSpc>
                <a:spcPct val="100000"/>
              </a:lnSpc>
              <a:spcBef>
                <a:spcPts val="0"/>
              </a:spcBef>
              <a:spcAft>
                <a:spcPts val="0"/>
              </a:spcAft>
              <a:buClrTx/>
              <a:buSzTx/>
              <a:buFontTx/>
              <a:buChar char="-"/>
              <a:tabLst/>
              <a:defRPr/>
            </a:pPr>
            <a:r>
              <a:rPr lang="en-US" sz="1800" b="0" i="0" kern="1200" dirty="0" smtClean="0">
                <a:solidFill>
                  <a:schemeClr val="tx1"/>
                </a:solidFill>
                <a:effectLst/>
                <a:latin typeface="+mn-lt"/>
                <a:ea typeface="+mn-ea"/>
                <a:cs typeface="+mn-cs"/>
              </a:rPr>
              <a:t>Motherhood</a:t>
            </a:r>
            <a:r>
              <a:rPr lang="en-US" sz="1800" b="0" i="0" kern="1200" baseline="0" dirty="0" smtClean="0">
                <a:solidFill>
                  <a:schemeClr val="tx1"/>
                </a:solidFill>
                <a:effectLst/>
                <a:latin typeface="+mn-lt"/>
                <a:ea typeface="+mn-ea"/>
                <a:cs typeface="+mn-cs"/>
              </a:rPr>
              <a:t> can be a liability on job market.</a:t>
            </a:r>
            <a:r>
              <a:rPr lang="en-US" sz="1800" b="0" i="0" kern="1200" dirty="0" smtClean="0">
                <a:solidFill>
                  <a:schemeClr val="tx1"/>
                </a:solidFill>
                <a:effectLst/>
                <a:latin typeface="+mn-lt"/>
                <a:ea typeface="+mn-ea"/>
                <a:cs typeface="+mn-cs"/>
              </a:rPr>
              <a:t> And women are more likely than men to fall off the career track when they have children. They take time off and lose skills, or they opt for less-demanding jobs so they can spend more time at home. Most fathers, in contrast, manage to skate through parenthood without the slightest harm to their careers.</a:t>
            </a:r>
          </a:p>
          <a:p>
            <a:pPr marL="285750" indent="-285750">
              <a:buFontTx/>
              <a:buChar char="-"/>
            </a:pPr>
            <a:endParaRPr lang="th-TH" dirty="0"/>
          </a:p>
        </p:txBody>
      </p:sp>
      <p:sp>
        <p:nvSpPr>
          <p:cNvPr id="4" name="Slide Number Placeholder 3"/>
          <p:cNvSpPr>
            <a:spLocks noGrp="1"/>
          </p:cNvSpPr>
          <p:nvPr>
            <p:ph type="sldNum" sz="quarter" idx="10"/>
          </p:nvPr>
        </p:nvSpPr>
        <p:spPr/>
        <p:txBody>
          <a:bodyPr/>
          <a:lstStyle/>
          <a:p>
            <a:fld id="{223E963B-A126-4FEF-ACFC-C4CB0863A1F1}" type="slidenum">
              <a:rPr lang="th-TH" smtClean="0"/>
              <a:t>31</a:t>
            </a:fld>
            <a:endParaRPr lang="th-TH"/>
          </a:p>
        </p:txBody>
      </p:sp>
    </p:spTree>
    <p:extLst>
      <p:ext uri="{BB962C8B-B14F-4D97-AF65-F5344CB8AC3E}">
        <p14:creationId xmlns:p14="http://schemas.microsoft.com/office/powerpoint/2010/main" val="41584234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 </a:t>
            </a:r>
            <a:r>
              <a:rPr lang="en-US" sz="1800" b="0" i="0" kern="1200" dirty="0" smtClean="0">
                <a:solidFill>
                  <a:schemeClr val="tx1"/>
                </a:solidFill>
                <a:effectLst/>
                <a:latin typeface="+mn-lt"/>
                <a:ea typeface="+mn-ea"/>
                <a:cs typeface="+mn-cs"/>
              </a:rPr>
              <a:t>in many workplaces, discussing pay is frowned upon; in some, it’s a dismissible offense. So, like Ledbetter, women often don’t know when they’re getting paid less than men. So they don’t complain. So the problem continues.</a:t>
            </a:r>
            <a:endParaRPr lang="en-US" dirty="0" smtClean="0"/>
          </a:p>
          <a:p>
            <a:pPr marL="285750" marR="0" indent="-285750" algn="l" defTabSz="914400" rtl="0" eaLnBrk="1" fontAlgn="auto" latinLnBrk="0" hangingPunct="1">
              <a:lnSpc>
                <a:spcPct val="100000"/>
              </a:lnSpc>
              <a:spcBef>
                <a:spcPts val="0"/>
              </a:spcBef>
              <a:spcAft>
                <a:spcPts val="0"/>
              </a:spcAft>
              <a:buClrTx/>
              <a:buSzTx/>
              <a:buFontTx/>
              <a:buChar char="-"/>
              <a:tabLst/>
              <a:defRPr/>
            </a:pPr>
            <a:r>
              <a:rPr lang="en-US" sz="1800" b="0" i="0" kern="1200" dirty="0" smtClean="0">
                <a:solidFill>
                  <a:schemeClr val="tx1"/>
                </a:solidFill>
                <a:effectLst/>
                <a:latin typeface="+mn-lt"/>
                <a:ea typeface="+mn-ea"/>
                <a:cs typeface="+mn-cs"/>
              </a:rPr>
              <a:t>Men crowd into high-paying fields like engineering, while women dominate lower-paying fields like education and social service. </a:t>
            </a:r>
          </a:p>
          <a:p>
            <a:pPr marL="285750" marR="0" indent="-285750" algn="l" defTabSz="914400" rtl="0" eaLnBrk="1" fontAlgn="auto" latinLnBrk="0" hangingPunct="1">
              <a:lnSpc>
                <a:spcPct val="100000"/>
              </a:lnSpc>
              <a:spcBef>
                <a:spcPts val="0"/>
              </a:spcBef>
              <a:spcAft>
                <a:spcPts val="0"/>
              </a:spcAft>
              <a:buClrTx/>
              <a:buSzTx/>
              <a:buFontTx/>
              <a:buChar char="-"/>
              <a:tabLst/>
              <a:defRPr/>
            </a:pPr>
            <a:r>
              <a:rPr lang="en-US" sz="1800" b="0" i="0" kern="1200" dirty="0" smtClean="0">
                <a:solidFill>
                  <a:schemeClr val="tx1"/>
                </a:solidFill>
                <a:effectLst/>
                <a:latin typeface="+mn-lt"/>
                <a:ea typeface="+mn-ea"/>
                <a:cs typeface="+mn-cs"/>
              </a:rPr>
              <a:t>The perception by </a:t>
            </a:r>
            <a:r>
              <a:rPr lang="en-US" sz="1800" b="0" i="0" kern="1200" dirty="0" err="1" smtClean="0">
                <a:solidFill>
                  <a:schemeClr val="tx1"/>
                </a:solidFill>
                <a:effectLst/>
                <a:latin typeface="+mn-lt"/>
                <a:ea typeface="+mn-ea"/>
                <a:cs typeface="+mn-cs"/>
              </a:rPr>
              <a:t>boosses</a:t>
            </a:r>
            <a:r>
              <a:rPr lang="en-US" sz="1800" b="0" i="0" kern="1200" dirty="0" smtClean="0">
                <a:solidFill>
                  <a:schemeClr val="tx1"/>
                </a:solidFill>
                <a:effectLst/>
                <a:latin typeface="+mn-lt"/>
                <a:ea typeface="+mn-ea"/>
                <a:cs typeface="+mn-cs"/>
              </a:rPr>
              <a:t> that female subordinates have greater family-work conflict than male. So, men are promoted more quickly than women.</a:t>
            </a:r>
            <a:endParaRPr lang="th-TH" dirty="0" smtClean="0"/>
          </a:p>
          <a:p>
            <a:endParaRPr lang="th-TH" dirty="0"/>
          </a:p>
        </p:txBody>
      </p:sp>
      <p:sp>
        <p:nvSpPr>
          <p:cNvPr id="4" name="Slide Number Placeholder 3"/>
          <p:cNvSpPr>
            <a:spLocks noGrp="1"/>
          </p:cNvSpPr>
          <p:nvPr>
            <p:ph type="sldNum" sz="quarter" idx="10"/>
          </p:nvPr>
        </p:nvSpPr>
        <p:spPr/>
        <p:txBody>
          <a:bodyPr/>
          <a:lstStyle/>
          <a:p>
            <a:fld id="{223E963B-A126-4FEF-ACFC-C4CB0863A1F1}" type="slidenum">
              <a:rPr lang="th-TH" smtClean="0"/>
              <a:t>32</a:t>
            </a:fld>
            <a:endParaRPr lang="th-TH"/>
          </a:p>
        </p:txBody>
      </p:sp>
    </p:spTree>
    <p:extLst>
      <p:ext uri="{BB962C8B-B14F-4D97-AF65-F5344CB8AC3E}">
        <p14:creationId xmlns:p14="http://schemas.microsoft.com/office/powerpoint/2010/main" val="14521451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kern="1200" dirty="0" smtClean="0">
                <a:solidFill>
                  <a:schemeClr val="tx1"/>
                </a:solidFill>
                <a:effectLst/>
                <a:latin typeface="+mn-lt"/>
                <a:ea typeface="+mn-ea"/>
                <a:cs typeface="+mn-cs"/>
              </a:rPr>
              <a:t>(meaning “this for that”) sexual harassment occurs when it is stated or implied that an academic or employment decision about a student or employee depends upon whether the student or employee submits to </a:t>
            </a:r>
            <a:r>
              <a:rPr lang="en-US" sz="1800" b="0" i="0" u="none" strike="noStrike" kern="1200" dirty="0" smtClean="0">
                <a:solidFill>
                  <a:schemeClr val="tx1"/>
                </a:solidFill>
                <a:effectLst/>
                <a:latin typeface="+mn-lt"/>
                <a:ea typeface="+mn-ea"/>
                <a:cs typeface="+mn-cs"/>
                <a:hlinkClick r:id="rId3"/>
              </a:rPr>
              <a:t>conduct of a sexual nature</a:t>
            </a:r>
            <a:r>
              <a:rPr lang="en-US" sz="1800" b="0" i="0" kern="1200" dirty="0" smtClean="0">
                <a:solidFill>
                  <a:schemeClr val="tx1"/>
                </a:solidFill>
                <a:effectLst/>
                <a:latin typeface="+mn-lt"/>
                <a:ea typeface="+mn-ea"/>
                <a:cs typeface="+mn-cs"/>
              </a:rPr>
              <a:t>. Quid pro quo sexual harassment also occurs when it is stated or implied that an individual must submit to conduct of a sexual nature in order to participate in a </a:t>
            </a:r>
            <a:r>
              <a:rPr lang="en-US" sz="1800" b="0" i="0" u="none" strike="noStrike" kern="1200" dirty="0" smtClean="0">
                <a:solidFill>
                  <a:schemeClr val="tx1"/>
                </a:solidFill>
                <a:effectLst/>
                <a:latin typeface="+mn-lt"/>
                <a:ea typeface="+mn-ea"/>
                <a:cs typeface="+mn-cs"/>
                <a:hlinkClick r:id="rId3"/>
              </a:rPr>
              <a:t>University program or activity</a:t>
            </a:r>
            <a:r>
              <a:rPr lang="en-US" sz="1800" b="0" i="0" kern="1200" dirty="0" smtClean="0">
                <a:solidFill>
                  <a:schemeClr val="tx1"/>
                </a:solidFill>
                <a:effectLst/>
                <a:latin typeface="+mn-lt"/>
                <a:ea typeface="+mn-ea"/>
                <a:cs typeface="+mn-cs"/>
              </a:rPr>
              <a:t>. So, for example, if an employee is made to believe that a promotion is likely if the employee goes on a date with the employee’s supervisor, the employee is possibly being subjected to “quid pro quo” sexual harassment. (</a:t>
            </a:r>
            <a:r>
              <a:rPr lang="en-US" sz="1800" b="0" i="1" kern="1200" dirty="0" smtClean="0">
                <a:solidFill>
                  <a:schemeClr val="tx1"/>
                </a:solidFill>
                <a:effectLst/>
                <a:latin typeface="+mn-lt"/>
                <a:ea typeface="+mn-ea"/>
                <a:cs typeface="+mn-cs"/>
              </a:rPr>
              <a:t>Office of Institutional Equity, University of Michigan</a:t>
            </a:r>
            <a:r>
              <a:rPr lang="en-US" sz="1800" b="0" i="0" kern="1200" dirty="0" smtClean="0">
                <a:solidFill>
                  <a:schemeClr val="tx1"/>
                </a:solidFill>
                <a:effectLst/>
                <a:latin typeface="+mn-lt"/>
                <a:ea typeface="+mn-ea"/>
                <a:cs typeface="+mn-cs"/>
              </a:rPr>
              <a:t>)</a:t>
            </a:r>
          </a:p>
          <a:p>
            <a:r>
              <a:rPr lang="en-US" dirty="0" smtClean="0"/>
              <a:t> This continue major problem</a:t>
            </a:r>
            <a:r>
              <a:rPr lang="en-US" baseline="0" dirty="0" smtClean="0"/>
              <a:t> in workplace and related to poorer outcome.</a:t>
            </a:r>
            <a:endParaRPr lang="th-TH" dirty="0"/>
          </a:p>
        </p:txBody>
      </p:sp>
      <p:sp>
        <p:nvSpPr>
          <p:cNvPr id="4" name="Slide Number Placeholder 3"/>
          <p:cNvSpPr>
            <a:spLocks noGrp="1"/>
          </p:cNvSpPr>
          <p:nvPr>
            <p:ph type="sldNum" sz="quarter" idx="10"/>
          </p:nvPr>
        </p:nvSpPr>
        <p:spPr/>
        <p:txBody>
          <a:bodyPr/>
          <a:lstStyle/>
          <a:p>
            <a:fld id="{223E963B-A126-4FEF-ACFC-C4CB0863A1F1}" type="slidenum">
              <a:rPr lang="th-TH" smtClean="0"/>
              <a:t>33</a:t>
            </a:fld>
            <a:endParaRPr lang="th-TH"/>
          </a:p>
        </p:txBody>
      </p:sp>
    </p:spTree>
    <p:extLst>
      <p:ext uri="{BB962C8B-B14F-4D97-AF65-F5344CB8AC3E}">
        <p14:creationId xmlns:p14="http://schemas.microsoft.com/office/powerpoint/2010/main" val="17800910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kern="1200" dirty="0" smtClean="0">
                <a:solidFill>
                  <a:schemeClr val="tx1"/>
                </a:solidFill>
                <a:effectLst/>
                <a:latin typeface="+mn-lt"/>
                <a:ea typeface="+mn-ea"/>
                <a:cs typeface="+mn-cs"/>
              </a:rPr>
              <a:t>(meaning “this for that”) sexual harassment occurs when it is stated or implied that an academic or employment decision about a student or employee depends upon whether the student or employee submits to </a:t>
            </a:r>
            <a:r>
              <a:rPr lang="en-US" sz="1800" b="0" i="0" u="none" strike="noStrike" kern="1200" dirty="0" smtClean="0">
                <a:solidFill>
                  <a:schemeClr val="tx1"/>
                </a:solidFill>
                <a:effectLst/>
                <a:latin typeface="+mn-lt"/>
                <a:ea typeface="+mn-ea"/>
                <a:cs typeface="+mn-cs"/>
                <a:hlinkClick r:id="rId3"/>
              </a:rPr>
              <a:t>conduct of a sexual nature</a:t>
            </a:r>
            <a:r>
              <a:rPr lang="en-US" sz="1800" b="0" i="0" kern="1200" dirty="0" smtClean="0">
                <a:solidFill>
                  <a:schemeClr val="tx1"/>
                </a:solidFill>
                <a:effectLst/>
                <a:latin typeface="+mn-lt"/>
                <a:ea typeface="+mn-ea"/>
                <a:cs typeface="+mn-cs"/>
              </a:rPr>
              <a:t>. Quid pro quo sexual harassment also occurs when it is stated or implied that an individual must submit to conduct of a sexual nature in order to participate in a </a:t>
            </a:r>
            <a:r>
              <a:rPr lang="en-US" sz="1800" b="0" i="0" u="none" strike="noStrike" kern="1200" dirty="0" smtClean="0">
                <a:solidFill>
                  <a:schemeClr val="tx1"/>
                </a:solidFill>
                <a:effectLst/>
                <a:latin typeface="+mn-lt"/>
                <a:ea typeface="+mn-ea"/>
                <a:cs typeface="+mn-cs"/>
                <a:hlinkClick r:id="rId3"/>
              </a:rPr>
              <a:t>University program or activity</a:t>
            </a:r>
            <a:r>
              <a:rPr lang="en-US" sz="1800" b="0" i="0" kern="1200" dirty="0" smtClean="0">
                <a:solidFill>
                  <a:schemeClr val="tx1"/>
                </a:solidFill>
                <a:effectLst/>
                <a:latin typeface="+mn-lt"/>
                <a:ea typeface="+mn-ea"/>
                <a:cs typeface="+mn-cs"/>
              </a:rPr>
              <a:t>. So, for example, if an employee is made to believe that a promotion is likely if the employee goes on a date with the employee’s supervisor, the employee is possibly being subjected to “quid pro quo” sexual harassment. (</a:t>
            </a:r>
            <a:r>
              <a:rPr lang="en-US" sz="1800" b="0" i="1" kern="1200" dirty="0" smtClean="0">
                <a:solidFill>
                  <a:schemeClr val="tx1"/>
                </a:solidFill>
                <a:effectLst/>
                <a:latin typeface="+mn-lt"/>
                <a:ea typeface="+mn-ea"/>
                <a:cs typeface="+mn-cs"/>
              </a:rPr>
              <a:t>Office of Institutional Equity, University of Michigan</a:t>
            </a:r>
            <a:r>
              <a:rPr lang="en-US" sz="1800" b="0" i="0" kern="1200" dirty="0" smtClean="0">
                <a:solidFill>
                  <a:schemeClr val="tx1"/>
                </a:solidFill>
                <a:effectLst/>
                <a:latin typeface="+mn-lt"/>
                <a:ea typeface="+mn-ea"/>
                <a:cs typeface="+mn-cs"/>
              </a:rPr>
              <a:t>)</a:t>
            </a:r>
          </a:p>
          <a:p>
            <a:r>
              <a:rPr lang="en-US" dirty="0" smtClean="0"/>
              <a:t> This continue major problem</a:t>
            </a:r>
            <a:r>
              <a:rPr lang="en-US" baseline="0" dirty="0" smtClean="0"/>
              <a:t> in workplace and related to poorer outcome.</a:t>
            </a:r>
            <a:endParaRPr lang="th-TH" dirty="0"/>
          </a:p>
        </p:txBody>
      </p:sp>
      <p:sp>
        <p:nvSpPr>
          <p:cNvPr id="4" name="Slide Number Placeholder 3"/>
          <p:cNvSpPr>
            <a:spLocks noGrp="1"/>
          </p:cNvSpPr>
          <p:nvPr>
            <p:ph type="sldNum" sz="quarter" idx="10"/>
          </p:nvPr>
        </p:nvSpPr>
        <p:spPr/>
        <p:txBody>
          <a:bodyPr/>
          <a:lstStyle/>
          <a:p>
            <a:fld id="{223E963B-A126-4FEF-ACFC-C4CB0863A1F1}" type="slidenum">
              <a:rPr lang="th-TH" smtClean="0"/>
              <a:t>34</a:t>
            </a:fld>
            <a:endParaRPr lang="th-TH"/>
          </a:p>
        </p:txBody>
      </p:sp>
    </p:spTree>
    <p:extLst>
      <p:ext uri="{BB962C8B-B14F-4D97-AF65-F5344CB8AC3E}">
        <p14:creationId xmlns:p14="http://schemas.microsoft.com/office/powerpoint/2010/main" val="1780091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728701E-CAF4-4159-9B3E-41C86DFFA30D}" type="datetimeFigureOut">
              <a:rPr lang="en-US" smtClean="0"/>
              <a:pPr/>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67232E-8E8C-5C49-B5DB-79A098C9181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728701E-CAF4-4159-9B3E-41C86DFFA30D}" type="datetimeFigureOut">
              <a:rPr lang="en-US" smtClean="0"/>
              <a:pPr/>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2F1D00-BD13-4404-86B0-79703945A0A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D728701E-CAF4-4159-9B3E-41C86DFFA30D}" type="datetimeFigureOut">
              <a:rPr lang="en-US" smtClean="0"/>
              <a:pPr/>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2F1D00-BD13-4404-86B0-79703945A0A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728701E-CAF4-4159-9B3E-41C86DFFA30D}" type="datetimeFigureOut">
              <a:rPr lang="en-US" smtClean="0"/>
              <a:pPr/>
              <a:t>4/23/2015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2F1D00-BD13-4404-86B0-79703945A0A7}"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728701E-CAF4-4159-9B3E-41C86DFFA30D}" type="datetimeFigureOut">
              <a:rPr lang="en-US" smtClean="0"/>
              <a:pPr/>
              <a:t>4/23/2015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62F1D00-BD13-4404-86B0-79703945A0A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728701E-CAF4-4159-9B3E-41C86DFFA30D}" type="datetimeFigureOut">
              <a:rPr lang="en-US" smtClean="0"/>
              <a:pPr/>
              <a:t>4/23/2015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62F1D00-BD13-4404-86B0-79703945A0A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28701E-CAF4-4159-9B3E-41C86DFFA30D}" type="datetimeFigureOut">
              <a:rPr lang="en-US" smtClean="0"/>
              <a:pPr/>
              <a:t>4/23/2015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62F1D00-BD13-4404-86B0-79703945A0A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D728701E-CAF4-4159-9B3E-41C86DFFA30D}" type="datetimeFigureOut">
              <a:rPr lang="en-US" smtClean="0"/>
              <a:pPr/>
              <a:t>4/23/2015</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7167232E-8E8C-5C49-B5DB-79A098C9181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Drag picture to placeholder or click icon to add</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28701E-CAF4-4159-9B3E-41C86DFFA30D}" type="datetimeFigureOut">
              <a:rPr lang="en-US" smtClean="0"/>
              <a:pPr/>
              <a:t>4/23/2015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2F1D00-BD13-4404-86B0-79703945A0A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28701E-CAF4-4159-9B3E-41C86DFFA30D}" type="datetimeFigureOut">
              <a:rPr lang="en-US" smtClean="0"/>
              <a:pPr/>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2F1D00-BD13-4404-86B0-79703945A0A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28701E-CAF4-4159-9B3E-41C86DFFA30D}" type="datetimeFigureOut">
              <a:rPr lang="en-US" smtClean="0"/>
              <a:pPr/>
              <a:t>4/23/2015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2F1D00-BD13-4404-86B0-79703945A0A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D728701E-CAF4-4159-9B3E-41C86DFFA30D}" type="datetimeFigureOut">
              <a:rPr lang="en-US" smtClean="0"/>
              <a:pPr/>
              <a:t>4/23/2015</a:t>
            </a:fld>
            <a:endParaRPr lang="en-US"/>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US"/>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162F1D00-BD13-4404-86B0-79703945A0A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22" r:id="rId1"/>
    <p:sldLayoutId id="2147483923" r:id="rId2"/>
    <p:sldLayoutId id="2147483924" r:id="rId3"/>
    <p:sldLayoutId id="2147483925" r:id="rId4"/>
    <p:sldLayoutId id="2147483926" r:id="rId5"/>
    <p:sldLayoutId id="2147483927" r:id="rId6"/>
    <p:sldLayoutId id="2147483928" r:id="rId7"/>
    <p:sldLayoutId id="2147483929" r:id="rId8"/>
    <p:sldLayoutId id="2147483930" r:id="rId9"/>
    <p:sldLayoutId id="2147483931" r:id="rId10"/>
    <p:sldLayoutId id="2147483932"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iGoC8FTLKSI"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image" Target="../media/image28.png"/><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43.jpeg"/></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6.png"/></Relationships>
</file>

<file path=ppt/slides/_rels/slide3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3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3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73834" y="3878406"/>
            <a:ext cx="6865365" cy="1408512"/>
          </a:xfrm>
        </p:spPr>
        <p:txBody>
          <a:bodyPr>
            <a:noAutofit/>
          </a:bodyPr>
          <a:lstStyle/>
          <a:p>
            <a:r>
              <a:rPr lang="en-US" sz="4000" dirty="0" smtClean="0"/>
              <a:t>Gender-Role Expectations</a:t>
            </a:r>
            <a:endParaRPr lang="en-US" sz="4000" dirty="0"/>
          </a:p>
        </p:txBody>
      </p:sp>
      <p:sp>
        <p:nvSpPr>
          <p:cNvPr id="3" name="Subtitle 2"/>
          <p:cNvSpPr>
            <a:spLocks noGrp="1"/>
          </p:cNvSpPr>
          <p:nvPr>
            <p:ph type="subTitle" idx="1"/>
          </p:nvPr>
        </p:nvSpPr>
        <p:spPr>
          <a:xfrm>
            <a:off x="3432755" y="5562599"/>
            <a:ext cx="5406445" cy="748553"/>
          </a:xfrm>
        </p:spPr>
        <p:txBody>
          <a:bodyPr>
            <a:normAutofit/>
          </a:bodyPr>
          <a:lstStyle/>
          <a:p>
            <a:pPr algn="r"/>
            <a:r>
              <a:rPr lang="en-US" sz="2000" i="1" dirty="0" smtClean="0"/>
              <a:t>PY 228 Psychology of Interpersonal Relations</a:t>
            </a:r>
            <a:endParaRPr lang="en-US" sz="2000" i="1" dirty="0"/>
          </a:p>
        </p:txBody>
      </p:sp>
      <p:pic>
        <p:nvPicPr>
          <p:cNvPr id="5" name="Picture 4" descr="26A4.gi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2371" y="361209"/>
            <a:ext cx="3055150" cy="3055150"/>
          </a:xfrm>
          <a:prstGeom prst="rect">
            <a:avLst/>
          </a:prstGeom>
        </p:spPr>
      </p:pic>
    </p:spTree>
    <p:extLst>
      <p:ext uri="{BB962C8B-B14F-4D97-AF65-F5344CB8AC3E}">
        <p14:creationId xmlns:p14="http://schemas.microsoft.com/office/powerpoint/2010/main" val="30835840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smtClean="0"/>
              <a:t>Outline</a:t>
            </a:r>
            <a:endParaRPr lang="en-US" sz="4000" b="1" dirty="0"/>
          </a:p>
        </p:txBody>
      </p:sp>
      <p:sp>
        <p:nvSpPr>
          <p:cNvPr id="3" name="Content Placeholder 2"/>
          <p:cNvSpPr>
            <a:spLocks noGrp="1"/>
          </p:cNvSpPr>
          <p:nvPr>
            <p:ph idx="1"/>
          </p:nvPr>
        </p:nvSpPr>
        <p:spPr>
          <a:xfrm>
            <a:off x="822960" y="1443850"/>
            <a:ext cx="7520940" cy="3892921"/>
          </a:xfrm>
        </p:spPr>
        <p:txBody>
          <a:bodyPr>
            <a:normAutofit/>
          </a:bodyPr>
          <a:lstStyle/>
          <a:p>
            <a:pPr marL="457200" indent="-457200">
              <a:buFont typeface="Arial"/>
              <a:buChar char="•"/>
            </a:pPr>
            <a:r>
              <a:rPr lang="en-US" sz="3400" b="0" dirty="0" smtClean="0"/>
              <a:t>  Role Expectations for Males</a:t>
            </a:r>
          </a:p>
          <a:p>
            <a:pPr marL="457200" indent="-457200">
              <a:buFont typeface="Arial"/>
              <a:buChar char="•"/>
            </a:pPr>
            <a:r>
              <a:rPr lang="en-US" sz="3400" b="0" dirty="0" smtClean="0"/>
              <a:t>  Problems with the Male Role</a:t>
            </a:r>
          </a:p>
          <a:p>
            <a:pPr marL="457200" indent="-457200">
              <a:buFont typeface="Arial"/>
              <a:buChar char="•"/>
            </a:pPr>
            <a:r>
              <a:rPr lang="en-US" sz="3400" b="0" dirty="0" smtClean="0"/>
              <a:t>  Role Expectations for Females</a:t>
            </a:r>
          </a:p>
          <a:p>
            <a:pPr marL="457200" indent="-457200">
              <a:buFont typeface="Arial"/>
              <a:buChar char="•"/>
            </a:pPr>
            <a:r>
              <a:rPr lang="en-US" sz="3400" b="0" dirty="0" smtClean="0"/>
              <a:t>  Problems with the Female Role</a:t>
            </a:r>
          </a:p>
          <a:p>
            <a:pPr marL="0" indent="0">
              <a:buNone/>
            </a:pPr>
            <a:endParaRPr lang="en-US" dirty="0" smtClean="0"/>
          </a:p>
          <a:p>
            <a:pPr marL="0" indent="0">
              <a:buNone/>
            </a:pPr>
            <a:endParaRPr lang="en-US" dirty="0"/>
          </a:p>
          <a:p>
            <a:pPr marL="0" indent="0"/>
            <a:r>
              <a:rPr lang="en-US" dirty="0">
                <a:hlinkClick r:id="rId2"/>
              </a:rPr>
              <a:t>https://</a:t>
            </a:r>
            <a:r>
              <a:rPr lang="en-US" dirty="0" smtClean="0">
                <a:hlinkClick r:id="rId2"/>
              </a:rPr>
              <a:t>www.youtube.com/watch?v=iGoC8FTLKSI</a:t>
            </a:r>
            <a:endParaRPr lang="en-US" dirty="0" smtClean="0"/>
          </a:p>
          <a:p>
            <a:pPr marL="0" indent="0"/>
            <a:endParaRPr lang="en-US" dirty="0"/>
          </a:p>
        </p:txBody>
      </p:sp>
    </p:spTree>
    <p:extLst>
      <p:ext uri="{BB962C8B-B14F-4D97-AF65-F5344CB8AC3E}">
        <p14:creationId xmlns:p14="http://schemas.microsoft.com/office/powerpoint/2010/main" val="7488538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smtClean="0"/>
              <a:t>Role expectations for males</a:t>
            </a:r>
            <a:endParaRPr lang="en-US" sz="4000" b="1" dirty="0"/>
          </a:p>
        </p:txBody>
      </p:sp>
      <p:sp>
        <p:nvSpPr>
          <p:cNvPr id="3" name="Content Placeholder 2"/>
          <p:cNvSpPr>
            <a:spLocks noGrp="1"/>
          </p:cNvSpPr>
          <p:nvPr>
            <p:ph idx="1"/>
          </p:nvPr>
        </p:nvSpPr>
        <p:spPr/>
        <p:txBody>
          <a:bodyPr>
            <a:normAutofit fontScale="92500" lnSpcReduction="20000"/>
          </a:bodyPr>
          <a:lstStyle/>
          <a:p>
            <a:pPr>
              <a:buFont typeface="Arial"/>
              <a:buChar char="•"/>
            </a:pPr>
            <a:endParaRPr lang="en-US" sz="3000" b="0" dirty="0" smtClean="0"/>
          </a:p>
          <a:p>
            <a:pPr>
              <a:buFont typeface="Arial"/>
              <a:buChar char="•"/>
            </a:pPr>
            <a:r>
              <a:rPr lang="en-US" sz="3000" b="0" dirty="0" smtClean="0"/>
              <a:t>Traditional male role – based on the theme of anti-femininity</a:t>
            </a:r>
            <a:endParaRPr lang="en-US" sz="3000" b="0" dirty="0"/>
          </a:p>
          <a:p>
            <a:pPr>
              <a:buFont typeface="Arial"/>
              <a:buChar char="•"/>
            </a:pPr>
            <a:r>
              <a:rPr lang="en-US" sz="3000" b="0" dirty="0" smtClean="0"/>
              <a:t>“Real men” should not act in any way that might be perceived as feminine</a:t>
            </a:r>
          </a:p>
          <a:p>
            <a:pPr>
              <a:buFont typeface="Arial"/>
              <a:buChar char="•"/>
            </a:pPr>
            <a:r>
              <a:rPr lang="en-US" sz="3000" b="0" dirty="0" smtClean="0"/>
              <a:t>For example, men should not publicly display vulnerable emotions, avoid feminine occupations, not show obvious interest in relationships</a:t>
            </a:r>
          </a:p>
          <a:p>
            <a:pPr>
              <a:buFont typeface="Arial"/>
              <a:buChar char="•"/>
            </a:pPr>
            <a:endParaRPr lang="en-US" dirty="0"/>
          </a:p>
        </p:txBody>
      </p:sp>
      <p:sp>
        <p:nvSpPr>
          <p:cNvPr id="4" name="Rectangle 3"/>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5" name="Rectangle 4"/>
          <p:cNvSpPr/>
          <p:nvPr/>
        </p:nvSpPr>
        <p:spPr>
          <a:xfrm>
            <a:off x="0" y="6400800"/>
            <a:ext cx="206477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6" name="Rectangle 5"/>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7" name="Rectangle 6"/>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29216572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fifty-shades-grey.jpg"/>
          <p:cNvPicPr>
            <a:picLocks noChangeAspect="1"/>
          </p:cNvPicPr>
          <p:nvPr/>
        </p:nvPicPr>
        <p:blipFill rotWithShape="1">
          <a:blip r:embed="rId2" cstate="email">
            <a:extLst>
              <a:ext uri="{28A0092B-C50C-407E-A947-70E740481C1C}">
                <a14:useLocalDpi xmlns:a14="http://schemas.microsoft.com/office/drawing/2010/main" val="0"/>
              </a:ext>
            </a:extLst>
          </a:blip>
          <a:srcRect t="8508" b="11166"/>
          <a:stretch/>
        </p:blipFill>
        <p:spPr>
          <a:xfrm>
            <a:off x="1" y="2862327"/>
            <a:ext cx="4269488" cy="4335604"/>
          </a:xfrm>
          <a:prstGeom prst="rect">
            <a:avLst/>
          </a:prstGeom>
        </p:spPr>
      </p:pic>
      <p:sp>
        <p:nvSpPr>
          <p:cNvPr id="2" name="Title 1"/>
          <p:cNvSpPr>
            <a:spLocks noGrp="1"/>
          </p:cNvSpPr>
          <p:nvPr>
            <p:ph type="title"/>
          </p:nvPr>
        </p:nvSpPr>
        <p:spPr/>
        <p:txBody>
          <a:bodyPr/>
          <a:lstStyle/>
          <a:p>
            <a:r>
              <a:rPr lang="en-US" dirty="0" smtClean="0"/>
              <a:t>5 key attributes of traditional male role</a:t>
            </a:r>
            <a:endParaRPr lang="en-US" dirty="0"/>
          </a:p>
        </p:txBody>
      </p:sp>
      <p:sp>
        <p:nvSpPr>
          <p:cNvPr id="3" name="Content Placeholder 2"/>
          <p:cNvSpPr>
            <a:spLocks noGrp="1"/>
          </p:cNvSpPr>
          <p:nvPr>
            <p:ph idx="1"/>
          </p:nvPr>
        </p:nvSpPr>
        <p:spPr>
          <a:xfrm>
            <a:off x="822960" y="914400"/>
            <a:ext cx="7520940" cy="3579849"/>
          </a:xfrm>
        </p:spPr>
        <p:txBody>
          <a:bodyPr/>
          <a:lstStyle/>
          <a:p>
            <a:pPr>
              <a:buAutoNum type="arabicPeriod"/>
            </a:pPr>
            <a:r>
              <a:rPr lang="en-US" sz="2500" i="1" dirty="0" smtClean="0"/>
              <a:t> Achievement</a:t>
            </a:r>
          </a:p>
          <a:p>
            <a:pPr>
              <a:buFont typeface="Arial"/>
              <a:buChar char="•"/>
            </a:pPr>
            <a:r>
              <a:rPr lang="en-US" sz="2000" b="0" dirty="0" smtClean="0"/>
              <a:t>Men need to beat other men at work and sports to prove their masculinity</a:t>
            </a:r>
          </a:p>
          <a:p>
            <a:pPr>
              <a:buFont typeface="Arial"/>
              <a:buChar char="•"/>
            </a:pPr>
            <a:r>
              <a:rPr lang="en-US" sz="2000" b="0" dirty="0" smtClean="0"/>
              <a:t>For example, having high-status job, driving expensive car, making lots of money</a:t>
            </a:r>
            <a:endParaRPr lang="en-US" sz="2000" b="0" dirty="0"/>
          </a:p>
        </p:txBody>
      </p:sp>
      <p:pic>
        <p:nvPicPr>
          <p:cNvPr id="4" name="Picture 3" descr="christian-grey-helicopter-fifty-shades-of-grey-3.jpg"/>
          <p:cNvPicPr>
            <a:picLocks noChangeAspect="1"/>
          </p:cNvPicPr>
          <p:nvPr/>
        </p:nvPicPr>
        <p:blipFill rotWithShape="1">
          <a:blip r:embed="rId3" cstate="email">
            <a:extLst>
              <a:ext uri="{28A0092B-C50C-407E-A947-70E740481C1C}">
                <a14:useLocalDpi xmlns:a14="http://schemas.microsoft.com/office/drawing/2010/main" val="0"/>
              </a:ext>
            </a:extLst>
          </a:blip>
          <a:srcRect l="44486" r="2205"/>
          <a:stretch/>
        </p:blipFill>
        <p:spPr>
          <a:xfrm>
            <a:off x="4269490" y="2862326"/>
            <a:ext cx="4874510" cy="4293847"/>
          </a:xfrm>
          <a:prstGeom prst="rect">
            <a:avLst/>
          </a:prstGeom>
        </p:spPr>
      </p:pic>
      <p:sp>
        <p:nvSpPr>
          <p:cNvPr id="15" name="Rectangle 14"/>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16" name="Rectangle 15"/>
          <p:cNvSpPr/>
          <p:nvPr/>
        </p:nvSpPr>
        <p:spPr>
          <a:xfrm>
            <a:off x="0" y="6400800"/>
            <a:ext cx="206477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17" name="Rectangle 16"/>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18" name="Rectangle 17"/>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2034453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5 key attributes of traditional male role</a:t>
            </a:r>
          </a:p>
        </p:txBody>
      </p:sp>
      <p:sp>
        <p:nvSpPr>
          <p:cNvPr id="3" name="Content Placeholder 2"/>
          <p:cNvSpPr>
            <a:spLocks noGrp="1"/>
          </p:cNvSpPr>
          <p:nvPr>
            <p:ph idx="1"/>
          </p:nvPr>
        </p:nvSpPr>
        <p:spPr/>
        <p:txBody>
          <a:bodyPr/>
          <a:lstStyle/>
          <a:p>
            <a:r>
              <a:rPr lang="en-US" sz="2500" i="1" dirty="0" smtClean="0"/>
              <a:t>2. Aggression</a:t>
            </a:r>
          </a:p>
          <a:p>
            <a:pPr>
              <a:buFont typeface="Arial"/>
              <a:buChar char="•"/>
            </a:pPr>
            <a:r>
              <a:rPr lang="en-US" sz="2000" b="0" dirty="0" smtClean="0"/>
              <a:t>Men should be tough and fight for what they believe is right.</a:t>
            </a:r>
          </a:p>
          <a:p>
            <a:pPr>
              <a:buFont typeface="Arial"/>
              <a:buChar char="•"/>
            </a:pPr>
            <a:r>
              <a:rPr lang="en-US" sz="2000" b="0" dirty="0" smtClean="0"/>
              <a:t>They should aggressively defend themselves and those they love against threats.</a:t>
            </a:r>
          </a:p>
          <a:p>
            <a:pPr marL="0" indent="0"/>
            <a:endParaRPr lang="en-US" sz="2000" dirty="0" smtClean="0"/>
          </a:p>
          <a:p>
            <a:endParaRPr lang="en-US" dirty="0"/>
          </a:p>
        </p:txBody>
      </p:sp>
      <p:pic>
        <p:nvPicPr>
          <p:cNvPr id="4" name="Picture 3" descr="the-avnegers-hulk-02.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3466540"/>
            <a:ext cx="2934968" cy="3391459"/>
          </a:xfrm>
          <a:prstGeom prst="rect">
            <a:avLst/>
          </a:prstGeom>
        </p:spPr>
      </p:pic>
      <p:pic>
        <p:nvPicPr>
          <p:cNvPr id="5" name="Picture 4" descr="theavengers_hulk2.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934969" y="3672473"/>
            <a:ext cx="3696365" cy="3185527"/>
          </a:xfrm>
          <a:prstGeom prst="rect">
            <a:avLst/>
          </a:prstGeom>
        </p:spPr>
      </p:pic>
      <p:pic>
        <p:nvPicPr>
          <p:cNvPr id="6" name="Picture 5" descr="1187-The-Hulk-Avengers.jp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505070" y="3142698"/>
            <a:ext cx="2638929" cy="3715302"/>
          </a:xfrm>
          <a:prstGeom prst="rect">
            <a:avLst/>
          </a:prstGeom>
        </p:spPr>
      </p:pic>
      <p:sp>
        <p:nvSpPr>
          <p:cNvPr id="11" name="Rectangle 10"/>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12" name="Rectangle 11"/>
          <p:cNvSpPr/>
          <p:nvPr/>
        </p:nvSpPr>
        <p:spPr>
          <a:xfrm>
            <a:off x="0" y="6400800"/>
            <a:ext cx="206477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13" name="Rectangle 12"/>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14" name="Rectangle 13"/>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3304991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789709"/>
            <a:ext cx="7520940" cy="548640"/>
          </a:xfrm>
        </p:spPr>
        <p:txBody>
          <a:bodyPr/>
          <a:lstStyle/>
          <a:p>
            <a:r>
              <a:rPr lang="en-US" b="1" u="sng" dirty="0" smtClean="0"/>
              <a:t>Aggression</a:t>
            </a:r>
            <a:r>
              <a:rPr lang="en-US" b="1" u="sng" dirty="0"/>
              <a:t> </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3136" y="1745670"/>
            <a:ext cx="5484789" cy="3659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descr="http://p.isanook.com/mv/0/ud/6/32170/u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56368" y="1745671"/>
            <a:ext cx="5855757" cy="3659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87695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5 key attributes of traditional male role</a:t>
            </a:r>
          </a:p>
        </p:txBody>
      </p:sp>
      <p:sp>
        <p:nvSpPr>
          <p:cNvPr id="3" name="Content Placeholder 2"/>
          <p:cNvSpPr>
            <a:spLocks noGrp="1"/>
          </p:cNvSpPr>
          <p:nvPr>
            <p:ph idx="1"/>
          </p:nvPr>
        </p:nvSpPr>
        <p:spPr/>
        <p:txBody>
          <a:bodyPr/>
          <a:lstStyle/>
          <a:p>
            <a:r>
              <a:rPr lang="en-US" sz="2500" i="1" dirty="0" smtClean="0"/>
              <a:t>3. Autonomy</a:t>
            </a:r>
          </a:p>
          <a:p>
            <a:pPr>
              <a:buFont typeface="Arial"/>
              <a:buChar char="•"/>
            </a:pPr>
            <a:r>
              <a:rPr lang="en-US" sz="2000" b="0" dirty="0" smtClean="0"/>
              <a:t>Men should be self-reliant and not admit to being dependent on others.</a:t>
            </a:r>
          </a:p>
          <a:p>
            <a:endParaRPr lang="en-US" dirty="0"/>
          </a:p>
        </p:txBody>
      </p:sp>
      <p:pic>
        <p:nvPicPr>
          <p:cNvPr id="4" name="Picture 3" descr="captain-america-the-winter-soldier-trailer-0.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2402551"/>
            <a:ext cx="9144000" cy="4993877"/>
          </a:xfrm>
          <a:prstGeom prst="rect">
            <a:avLst/>
          </a:prstGeom>
        </p:spPr>
      </p:pic>
      <p:sp>
        <p:nvSpPr>
          <p:cNvPr id="9" name="Rectangle 8"/>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10" name="Rectangle 9"/>
          <p:cNvSpPr/>
          <p:nvPr/>
        </p:nvSpPr>
        <p:spPr>
          <a:xfrm>
            <a:off x="0" y="6400800"/>
            <a:ext cx="206477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11" name="Rectangle 10"/>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12" name="Rectangle 11"/>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1956877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5 key attributes of traditional male role</a:t>
            </a:r>
          </a:p>
        </p:txBody>
      </p:sp>
      <p:sp>
        <p:nvSpPr>
          <p:cNvPr id="3" name="Content Placeholder 2"/>
          <p:cNvSpPr>
            <a:spLocks noGrp="1"/>
          </p:cNvSpPr>
          <p:nvPr>
            <p:ph idx="1"/>
          </p:nvPr>
        </p:nvSpPr>
        <p:spPr/>
        <p:txBody>
          <a:bodyPr/>
          <a:lstStyle/>
          <a:p>
            <a:r>
              <a:rPr lang="en-US" sz="2500" i="1" dirty="0" smtClean="0"/>
              <a:t>4. Sexuality</a:t>
            </a:r>
          </a:p>
          <a:p>
            <a:pPr>
              <a:buFont typeface="Arial"/>
              <a:buChar char="•"/>
            </a:pPr>
            <a:r>
              <a:rPr lang="en-US" sz="2000" b="0" dirty="0" smtClean="0"/>
              <a:t>Real men are heterosexual and are highly motivated to pursue sexual activities and conquests.</a:t>
            </a:r>
          </a:p>
          <a:p>
            <a:pPr marL="0" indent="0"/>
            <a:endParaRPr lang="en-US" sz="2000" dirty="0" smtClean="0"/>
          </a:p>
          <a:p>
            <a:endParaRPr lang="en-US" dirty="0"/>
          </a:p>
        </p:txBody>
      </p:sp>
      <p:pic>
        <p:nvPicPr>
          <p:cNvPr id="5" name="Picture 4" descr="JS56432219.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2368230"/>
            <a:ext cx="9144000" cy="4489769"/>
          </a:xfrm>
          <a:prstGeom prst="rect">
            <a:avLst/>
          </a:prstGeom>
        </p:spPr>
      </p:pic>
      <p:sp>
        <p:nvSpPr>
          <p:cNvPr id="10" name="Rectangle 9"/>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11" name="Rectangle 10"/>
          <p:cNvSpPr/>
          <p:nvPr/>
        </p:nvSpPr>
        <p:spPr>
          <a:xfrm>
            <a:off x="0" y="6400800"/>
            <a:ext cx="206477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12" name="Rectangle 11"/>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13" name="Rectangle 12"/>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1956877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5 key attributes of traditional male role</a:t>
            </a:r>
          </a:p>
        </p:txBody>
      </p:sp>
      <p:sp>
        <p:nvSpPr>
          <p:cNvPr id="3" name="Content Placeholder 2"/>
          <p:cNvSpPr>
            <a:spLocks noGrp="1"/>
          </p:cNvSpPr>
          <p:nvPr>
            <p:ph idx="1"/>
          </p:nvPr>
        </p:nvSpPr>
        <p:spPr/>
        <p:txBody>
          <a:bodyPr/>
          <a:lstStyle/>
          <a:p>
            <a:r>
              <a:rPr lang="en-US" sz="2500" i="1" dirty="0" smtClean="0"/>
              <a:t>5. Stoicism</a:t>
            </a:r>
          </a:p>
          <a:p>
            <a:pPr>
              <a:buFont typeface="Arial"/>
              <a:buChar char="•"/>
            </a:pPr>
            <a:r>
              <a:rPr lang="en-US" sz="2000" b="0" dirty="0" smtClean="0"/>
              <a:t>Men should not share their pain or express their “soft” feelings. They should be cool and calm under pressure. </a:t>
            </a:r>
          </a:p>
          <a:p>
            <a:pPr marL="0" indent="0"/>
            <a:endParaRPr lang="en-US" sz="2000" dirty="0" smtClean="0"/>
          </a:p>
          <a:p>
            <a:endParaRPr lang="en-US" dirty="0"/>
          </a:p>
        </p:txBody>
      </p:sp>
      <p:pic>
        <p:nvPicPr>
          <p:cNvPr id="4" name="Picture 3" descr="Severus-Snape-severus-snape-9231025-2560-1703.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2402552"/>
            <a:ext cx="9268438" cy="4455448"/>
          </a:xfrm>
          <a:prstGeom prst="rect">
            <a:avLst/>
          </a:prstGeom>
        </p:spPr>
      </p:pic>
      <p:sp>
        <p:nvSpPr>
          <p:cNvPr id="9" name="Rectangle 8"/>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10" name="Rectangle 9"/>
          <p:cNvSpPr/>
          <p:nvPr/>
        </p:nvSpPr>
        <p:spPr>
          <a:xfrm>
            <a:off x="0" y="6400800"/>
            <a:ext cx="206477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11" name="Rectangle 10"/>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12" name="Rectangle 11"/>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2797643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Traditional vs. modern male roles</a:t>
            </a:r>
            <a:endParaRPr lang="en-US" dirty="0"/>
          </a:p>
        </p:txBody>
      </p:sp>
      <p:sp>
        <p:nvSpPr>
          <p:cNvPr id="3" name="Content Placeholder 2"/>
          <p:cNvSpPr>
            <a:spLocks noGrp="1"/>
          </p:cNvSpPr>
          <p:nvPr>
            <p:ph idx="1"/>
          </p:nvPr>
        </p:nvSpPr>
        <p:spPr/>
        <p:txBody>
          <a:bodyPr/>
          <a:lstStyle/>
          <a:p>
            <a:pPr>
              <a:buFont typeface="Arial"/>
              <a:buChar char="•"/>
            </a:pPr>
            <a:r>
              <a:rPr lang="en-US" sz="2000" dirty="0" smtClean="0"/>
              <a:t>In </a:t>
            </a:r>
            <a:r>
              <a:rPr lang="en-US" sz="2000" u="sng" dirty="0" smtClean="0"/>
              <a:t>traditional </a:t>
            </a:r>
            <a:r>
              <a:rPr lang="en-US" sz="2000" dirty="0" smtClean="0"/>
              <a:t>male role, masculinity is validated by </a:t>
            </a:r>
            <a:r>
              <a:rPr lang="en-US" sz="2000" dirty="0" smtClean="0">
                <a:solidFill>
                  <a:schemeClr val="accent2">
                    <a:lumMod val="75000"/>
                  </a:schemeClr>
                </a:solidFill>
              </a:rPr>
              <a:t>individual physical strengths</a:t>
            </a:r>
            <a:r>
              <a:rPr lang="en-US" sz="2000" dirty="0" smtClean="0"/>
              <a:t>, </a:t>
            </a:r>
            <a:r>
              <a:rPr lang="en-US" sz="2000" dirty="0" smtClean="0">
                <a:solidFill>
                  <a:srgbClr val="A23A28"/>
                </a:solidFill>
              </a:rPr>
              <a:t>aggressiveness </a:t>
            </a:r>
            <a:r>
              <a:rPr lang="en-US" sz="2000" dirty="0" smtClean="0"/>
              <a:t>and </a:t>
            </a:r>
            <a:r>
              <a:rPr lang="en-US" sz="2000" dirty="0" smtClean="0">
                <a:solidFill>
                  <a:srgbClr val="A23A28"/>
                </a:solidFill>
              </a:rPr>
              <a:t>emotional inexpressiveness. </a:t>
            </a:r>
          </a:p>
          <a:p>
            <a:pPr>
              <a:buFont typeface="Arial"/>
              <a:buChar char="•"/>
            </a:pPr>
            <a:r>
              <a:rPr lang="en-US" sz="2000" dirty="0" smtClean="0"/>
              <a:t>In </a:t>
            </a:r>
            <a:r>
              <a:rPr lang="en-US" sz="2000" u="sng" dirty="0" smtClean="0"/>
              <a:t>modern</a:t>
            </a:r>
            <a:r>
              <a:rPr lang="en-US" sz="2000" dirty="0" smtClean="0"/>
              <a:t> male role, masculinity is validated by </a:t>
            </a:r>
            <a:r>
              <a:rPr lang="en-US" sz="2000" dirty="0" smtClean="0">
                <a:solidFill>
                  <a:srgbClr val="6B7D72"/>
                </a:solidFill>
              </a:rPr>
              <a:t>economic achievement</a:t>
            </a:r>
            <a:r>
              <a:rPr lang="en-US" sz="2000" dirty="0" smtClean="0"/>
              <a:t>, </a:t>
            </a:r>
            <a:r>
              <a:rPr lang="en-US" sz="2000" dirty="0" smtClean="0">
                <a:solidFill>
                  <a:schemeClr val="accent1">
                    <a:lumMod val="75000"/>
                  </a:schemeClr>
                </a:solidFill>
              </a:rPr>
              <a:t>organizational power</a:t>
            </a:r>
            <a:r>
              <a:rPr lang="en-US" sz="2000" dirty="0" smtClean="0"/>
              <a:t>, </a:t>
            </a:r>
            <a:r>
              <a:rPr lang="en-US" sz="2000" dirty="0" smtClean="0">
                <a:solidFill>
                  <a:srgbClr val="6B7D72"/>
                </a:solidFill>
              </a:rPr>
              <a:t>emotional control </a:t>
            </a:r>
            <a:r>
              <a:rPr lang="en-US" sz="2000" dirty="0" smtClean="0"/>
              <a:t>(even over anger) and </a:t>
            </a:r>
            <a:r>
              <a:rPr lang="en-US" sz="2000" dirty="0" smtClean="0">
                <a:solidFill>
                  <a:srgbClr val="6B7D72"/>
                </a:solidFill>
              </a:rPr>
              <a:t>emotional sensitivity and self-expression</a:t>
            </a:r>
            <a:r>
              <a:rPr lang="en-US" sz="2000" dirty="0" smtClean="0"/>
              <a:t> but only with women. </a:t>
            </a:r>
          </a:p>
          <a:p>
            <a:pPr>
              <a:buFont typeface="Arial"/>
              <a:buChar char="•"/>
            </a:pPr>
            <a:endParaRPr lang="en-US" dirty="0"/>
          </a:p>
        </p:txBody>
      </p:sp>
      <p:pic>
        <p:nvPicPr>
          <p:cNvPr id="4" name="Picture 3" descr="A11322118-7.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411090" y="3483700"/>
            <a:ext cx="4732910" cy="3638152"/>
          </a:xfrm>
          <a:prstGeom prst="rect">
            <a:avLst/>
          </a:prstGeom>
        </p:spPr>
      </p:pic>
      <p:pic>
        <p:nvPicPr>
          <p:cNvPr id="5" name="Picture 4" descr="3_-_copy_1363336684.jpg;r-width=580;static-p_s1sf_ns_0;file-dc111a.jpg"/>
          <p:cNvPicPr>
            <a:picLocks noChangeAspect="1"/>
          </p:cNvPicPr>
          <p:nvPr/>
        </p:nvPicPr>
        <p:blipFill rotWithShape="1">
          <a:blip r:embed="rId3" cstate="print">
            <a:extLst>
              <a:ext uri="{28A0092B-C50C-407E-A947-70E740481C1C}">
                <a14:useLocalDpi xmlns:a14="http://schemas.microsoft.com/office/drawing/2010/main" val="0"/>
              </a:ext>
            </a:extLst>
          </a:blip>
          <a:srcRect t="11938" r="17980"/>
          <a:stretch/>
        </p:blipFill>
        <p:spPr>
          <a:xfrm>
            <a:off x="0" y="3483700"/>
            <a:ext cx="4411090" cy="3792602"/>
          </a:xfrm>
          <a:prstGeom prst="rect">
            <a:avLst/>
          </a:prstGeom>
        </p:spPr>
      </p:pic>
      <p:sp>
        <p:nvSpPr>
          <p:cNvPr id="10" name="Rectangle 9"/>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11" name="Rectangle 10"/>
          <p:cNvSpPr/>
          <p:nvPr/>
        </p:nvSpPr>
        <p:spPr>
          <a:xfrm>
            <a:off x="0" y="6400800"/>
            <a:ext cx="206477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12" name="Rectangle 11"/>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13" name="Rectangle 12"/>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149755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Grp="1" noChangeArrowheads="1"/>
          </p:cNvSpPr>
          <p:nvPr>
            <p:ph type="title"/>
          </p:nvPr>
        </p:nvSpPr>
        <p:spPr>
          <a:xfrm>
            <a:off x="456481" y="273629"/>
            <a:ext cx="8228160" cy="1144921"/>
          </a:xfrm>
          <a:ln/>
        </p:spPr>
        <p:txBody>
          <a:bodyPr tIns="20116"/>
          <a:lstStyle/>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b="1" dirty="0"/>
              <a:t>Problems with Male Role</a:t>
            </a:r>
          </a:p>
        </p:txBody>
      </p:sp>
      <p:sp>
        <p:nvSpPr>
          <p:cNvPr id="4098" name="Text Box 2"/>
          <p:cNvSpPr txBox="1">
            <a:spLocks noChangeArrowheads="1"/>
          </p:cNvSpPr>
          <p:nvPr/>
        </p:nvSpPr>
        <p:spPr bwMode="auto">
          <a:xfrm>
            <a:off x="829440" y="2073818"/>
            <a:ext cx="7672320" cy="2193351"/>
          </a:xfrm>
          <a:prstGeom prst="rect">
            <a:avLst/>
          </a:prstGeom>
          <a:noFill/>
          <a:ln w="9525">
            <a:noFill/>
            <a:round/>
            <a:headEnd/>
            <a:tailEnd/>
          </a:ln>
          <a:effectLst/>
        </p:spPr>
        <p:txBody>
          <a:bodyPr lIns="81639" tIns="40820" rIns="81639" bIns="40820"/>
          <a:lstStyle/>
          <a:p>
            <a:pPr>
              <a:tabLst>
                <a:tab pos="656650" algn="l"/>
                <a:tab pos="1313299" algn="l"/>
                <a:tab pos="1969949" algn="l"/>
                <a:tab pos="2626599" algn="l"/>
                <a:tab pos="3283248" algn="l"/>
                <a:tab pos="3939898" algn="l"/>
                <a:tab pos="4596548" algn="l"/>
                <a:tab pos="5253198" algn="l"/>
                <a:tab pos="5909847" algn="l"/>
                <a:tab pos="6566497" algn="l"/>
                <a:tab pos="7223147" algn="l"/>
              </a:tabLst>
            </a:pPr>
            <a:r>
              <a:rPr lang="en-US" sz="3600" dirty="0">
                <a:solidFill>
                  <a:srgbClr val="000000"/>
                </a:solidFill>
              </a:rPr>
              <a:t>1. Pressure to Succeed</a:t>
            </a:r>
          </a:p>
          <a:p>
            <a:pPr>
              <a:lnSpc>
                <a:spcPct val="144000"/>
              </a:lnSpc>
              <a:tabLst>
                <a:tab pos="656650" algn="l"/>
                <a:tab pos="1313299" algn="l"/>
                <a:tab pos="1969949" algn="l"/>
                <a:tab pos="2626599" algn="l"/>
                <a:tab pos="3283248" algn="l"/>
                <a:tab pos="3939898" algn="l"/>
                <a:tab pos="4596548" algn="l"/>
                <a:tab pos="5253198" algn="l"/>
                <a:tab pos="5909847" algn="l"/>
                <a:tab pos="6566497" algn="l"/>
                <a:tab pos="7223147" algn="l"/>
              </a:tabLst>
            </a:pPr>
            <a:r>
              <a:rPr lang="en-US" sz="3600" dirty="0">
                <a:solidFill>
                  <a:srgbClr val="000000"/>
                </a:solidFill>
              </a:rPr>
              <a:t>2. The Emotional Realm</a:t>
            </a:r>
          </a:p>
          <a:p>
            <a:pPr>
              <a:lnSpc>
                <a:spcPct val="144000"/>
              </a:lnSpc>
              <a:tabLst>
                <a:tab pos="656650" algn="l"/>
                <a:tab pos="1313299" algn="l"/>
                <a:tab pos="1969949" algn="l"/>
                <a:tab pos="2626599" algn="l"/>
                <a:tab pos="3283248" algn="l"/>
                <a:tab pos="3939898" algn="l"/>
                <a:tab pos="4596548" algn="l"/>
                <a:tab pos="5253198" algn="l"/>
                <a:tab pos="5909847" algn="l"/>
                <a:tab pos="6566497" algn="l"/>
                <a:tab pos="7223147" algn="l"/>
              </a:tabLst>
            </a:pPr>
            <a:r>
              <a:rPr lang="en-US" sz="3600" dirty="0">
                <a:solidFill>
                  <a:srgbClr val="000000"/>
                </a:solidFill>
              </a:rPr>
              <a:t>3. Sexual Problems</a:t>
            </a:r>
          </a:p>
        </p:txBody>
      </p:sp>
      <p:sp>
        <p:nvSpPr>
          <p:cNvPr id="8" name="Rectangle 7"/>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9" name="Rectangle 8"/>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10" name="Rectangle 9"/>
          <p:cNvSpPr/>
          <p:nvPr/>
        </p:nvSpPr>
        <p:spPr>
          <a:xfrm>
            <a:off x="2064774" y="6400800"/>
            <a:ext cx="2418736"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11" name="Rectangle 10"/>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a:xfrm>
            <a:off x="456481" y="273629"/>
            <a:ext cx="8228160" cy="1144921"/>
          </a:xfrm>
          <a:ln/>
        </p:spPr>
        <p:txBody>
          <a:bodyPr tIns="20116"/>
          <a:lstStyle/>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b="1" dirty="0" smtClean="0"/>
              <a:t>Problems </a:t>
            </a:r>
            <a:r>
              <a:rPr lang="en-US" b="1" dirty="0"/>
              <a:t>with the Male </a:t>
            </a:r>
            <a:r>
              <a:rPr lang="en-US" b="1" dirty="0" smtClean="0"/>
              <a:t>Role</a:t>
            </a:r>
            <a:endParaRPr lang="en-US" b="1" dirty="0"/>
          </a:p>
        </p:txBody>
      </p:sp>
      <p:sp>
        <p:nvSpPr>
          <p:cNvPr id="3" name="Rectangle 2"/>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Female’s Problems</a:t>
            </a:r>
          </a:p>
        </p:txBody>
      </p:sp>
      <p:sp>
        <p:nvSpPr>
          <p:cNvPr id="4" name="Rectangle 3"/>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Male’s Role</a:t>
            </a:r>
          </a:p>
        </p:txBody>
      </p:sp>
      <p:sp>
        <p:nvSpPr>
          <p:cNvPr id="5" name="Rectangle 4"/>
          <p:cNvSpPr/>
          <p:nvPr/>
        </p:nvSpPr>
        <p:spPr>
          <a:xfrm>
            <a:off x="2064774" y="6400800"/>
            <a:ext cx="2418736"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Male’s Problems</a:t>
            </a:r>
          </a:p>
        </p:txBody>
      </p:sp>
      <p:sp>
        <p:nvSpPr>
          <p:cNvPr id="6" name="Rectangle 5"/>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Female’s Role</a:t>
            </a:r>
          </a:p>
        </p:txBody>
      </p:sp>
      <p:sp>
        <p:nvSpPr>
          <p:cNvPr id="8" name="Text Box 2"/>
          <p:cNvSpPr txBox="1">
            <a:spLocks noChangeArrowheads="1"/>
          </p:cNvSpPr>
          <p:nvPr/>
        </p:nvSpPr>
        <p:spPr bwMode="auto">
          <a:xfrm>
            <a:off x="685800" y="1524000"/>
            <a:ext cx="8009760" cy="3048000"/>
          </a:xfrm>
          <a:prstGeom prst="rect">
            <a:avLst/>
          </a:prstGeom>
          <a:noFill/>
          <a:ln w="9525">
            <a:noFill/>
            <a:round/>
            <a:headEnd/>
            <a:tailEnd/>
          </a:ln>
          <a:effectLst/>
        </p:spPr>
        <p:txBody>
          <a:bodyPr lIns="81639" tIns="40820" rIns="81639" bIns="40820"/>
          <a:lstStyle/>
          <a:p>
            <a:r>
              <a:rPr lang="en-US" sz="2800" dirty="0" smtClean="0"/>
              <a:t>Socially constructed, </a:t>
            </a:r>
          </a:p>
          <a:p>
            <a:r>
              <a:rPr lang="en-US" sz="2800" dirty="0" smtClean="0"/>
              <a:t>not psychological nor biologically</a:t>
            </a:r>
          </a:p>
          <a:p>
            <a:endParaRPr lang="en-US" sz="2800" dirty="0"/>
          </a:p>
          <a:p>
            <a:endParaRPr lang="en-US" sz="2800" dirty="0" smtClean="0"/>
          </a:p>
          <a:p>
            <a:r>
              <a:rPr lang="en-US" sz="2800" dirty="0" smtClean="0"/>
              <a:t>					Influence of culture on </a:t>
            </a:r>
          </a:p>
          <a:p>
            <a:r>
              <a:rPr lang="en-US" sz="2800" dirty="0" smtClean="0"/>
              <a:t>					gender-role stress</a:t>
            </a:r>
          </a:p>
        </p:txBody>
      </p:sp>
      <p:pic>
        <p:nvPicPr>
          <p:cNvPr id="11" name="Picture 10"/>
          <p:cNvPicPr>
            <a:picLocks noChangeAspect="1"/>
          </p:cNvPicPr>
          <p:nvPr/>
        </p:nvPicPr>
        <p:blipFill>
          <a:blip r:embed="rId3"/>
          <a:stretch>
            <a:fillRect/>
          </a:stretch>
        </p:blipFill>
        <p:spPr>
          <a:xfrm>
            <a:off x="685800" y="2667000"/>
            <a:ext cx="4491139" cy="2222499"/>
          </a:xfrm>
          <a:prstGeom prst="rect">
            <a:avLst/>
          </a:prstGeom>
        </p:spPr>
      </p:pic>
    </p:spTree>
    <p:extLst>
      <p:ext uri="{BB962C8B-B14F-4D97-AF65-F5344CB8AC3E}">
        <p14:creationId xmlns:p14="http://schemas.microsoft.com/office/powerpoint/2010/main" val="131660000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a:xfrm>
            <a:off x="456481" y="273629"/>
            <a:ext cx="8228160" cy="1144921"/>
          </a:xfrm>
          <a:ln/>
        </p:spPr>
        <p:txBody>
          <a:bodyPr tIns="20116"/>
          <a:lstStyle/>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dirty="0" smtClean="0"/>
              <a:t>1. Pressure </a:t>
            </a:r>
            <a:r>
              <a:rPr lang="en-US" dirty="0"/>
              <a:t>to Succeed</a:t>
            </a:r>
          </a:p>
        </p:txBody>
      </p:sp>
      <p:sp>
        <p:nvSpPr>
          <p:cNvPr id="3" name="Rectangle 2"/>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Female’s Problems</a:t>
            </a:r>
          </a:p>
        </p:txBody>
      </p:sp>
      <p:sp>
        <p:nvSpPr>
          <p:cNvPr id="4" name="Rectangle 3"/>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Male’s Role</a:t>
            </a:r>
          </a:p>
        </p:txBody>
      </p:sp>
      <p:sp>
        <p:nvSpPr>
          <p:cNvPr id="5" name="Rectangle 4"/>
          <p:cNvSpPr/>
          <p:nvPr/>
        </p:nvSpPr>
        <p:spPr>
          <a:xfrm>
            <a:off x="2064774" y="6400800"/>
            <a:ext cx="2418736"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Male’s Problems</a:t>
            </a:r>
          </a:p>
        </p:txBody>
      </p:sp>
      <p:sp>
        <p:nvSpPr>
          <p:cNvPr id="6" name="Rectangle 5"/>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Female’s Role</a:t>
            </a:r>
          </a:p>
        </p:txBody>
      </p:sp>
      <p:sp>
        <p:nvSpPr>
          <p:cNvPr id="7" name="Text Box 2"/>
          <p:cNvSpPr txBox="1">
            <a:spLocks noChangeArrowheads="1"/>
          </p:cNvSpPr>
          <p:nvPr/>
        </p:nvSpPr>
        <p:spPr bwMode="auto">
          <a:xfrm>
            <a:off x="478630" y="1219200"/>
            <a:ext cx="8009760" cy="3657600"/>
          </a:xfrm>
          <a:prstGeom prst="rect">
            <a:avLst/>
          </a:prstGeom>
          <a:noFill/>
          <a:ln w="9525">
            <a:noFill/>
            <a:round/>
            <a:headEnd/>
            <a:tailEnd/>
          </a:ln>
          <a:effectLst/>
        </p:spPr>
        <p:txBody>
          <a:bodyPr lIns="81639" tIns="40820" rIns="81639" bIns="40820"/>
          <a:lstStyle/>
          <a:p>
            <a:endParaRPr lang="en-US" sz="2800" dirty="0" smtClean="0"/>
          </a:p>
          <a:p>
            <a:r>
              <a:rPr lang="en-US" sz="2800" dirty="0" smtClean="0"/>
              <a:t>“ There is always another man who has more money, higher status, a more attractive partner, or a bigger house. The traditional man…must constantly work harder and faster”</a:t>
            </a:r>
          </a:p>
          <a:p>
            <a:pPr lvl="8"/>
            <a:r>
              <a:rPr lang="en-US" sz="2800" dirty="0" smtClean="0"/>
              <a:t>	</a:t>
            </a:r>
          </a:p>
          <a:p>
            <a:pPr lvl="8"/>
            <a:r>
              <a:rPr lang="en-US" sz="2800" dirty="0"/>
              <a:t>	</a:t>
            </a:r>
            <a:r>
              <a:rPr lang="en-US" sz="2800" dirty="0" smtClean="0"/>
              <a:t>	</a:t>
            </a:r>
            <a:r>
              <a:rPr lang="en-US" sz="2000" i="1" dirty="0" smtClean="0"/>
              <a:t>Christopher </a:t>
            </a:r>
            <a:r>
              <a:rPr lang="en-US" sz="2000" i="1" dirty="0" err="1" smtClean="0"/>
              <a:t>Kilmartin</a:t>
            </a:r>
            <a:endParaRPr lang="en-US" sz="2000" i="1" dirty="0" smtClean="0"/>
          </a:p>
          <a:p>
            <a:endParaRPr lang="en-US" sz="2800" dirty="0" smtClean="0"/>
          </a:p>
        </p:txBody>
      </p:sp>
    </p:spTree>
    <p:extLst>
      <p:ext uri="{BB962C8B-B14F-4D97-AF65-F5344CB8AC3E}">
        <p14:creationId xmlns:p14="http://schemas.microsoft.com/office/powerpoint/2010/main" val="1934986782"/>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a:xfrm>
            <a:off x="456481" y="273629"/>
            <a:ext cx="8228160" cy="1144921"/>
          </a:xfrm>
          <a:ln/>
        </p:spPr>
        <p:txBody>
          <a:bodyPr tIns="20116"/>
          <a:lstStyle/>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b="1" dirty="0" smtClean="0"/>
              <a:t>1. Pressure </a:t>
            </a:r>
            <a:r>
              <a:rPr lang="en-US" b="1" dirty="0"/>
              <a:t>to Succeed</a:t>
            </a:r>
          </a:p>
        </p:txBody>
      </p:sp>
      <p:sp>
        <p:nvSpPr>
          <p:cNvPr id="3" name="Rectangle 2"/>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Female’s Problems</a:t>
            </a:r>
          </a:p>
        </p:txBody>
      </p:sp>
      <p:sp>
        <p:nvSpPr>
          <p:cNvPr id="4" name="Rectangle 3"/>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Male’s Role</a:t>
            </a:r>
          </a:p>
        </p:txBody>
      </p:sp>
      <p:sp>
        <p:nvSpPr>
          <p:cNvPr id="5" name="Rectangle 4"/>
          <p:cNvSpPr/>
          <p:nvPr/>
        </p:nvSpPr>
        <p:spPr>
          <a:xfrm>
            <a:off x="2064774" y="6400800"/>
            <a:ext cx="2418736"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Male’s Problems</a:t>
            </a:r>
          </a:p>
        </p:txBody>
      </p:sp>
      <p:sp>
        <p:nvSpPr>
          <p:cNvPr id="6" name="Rectangle 5"/>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Female’s Role</a:t>
            </a:r>
          </a:p>
        </p:txBody>
      </p:sp>
      <p:sp>
        <p:nvSpPr>
          <p:cNvPr id="7" name="Text Box 2"/>
          <p:cNvSpPr txBox="1">
            <a:spLocks noChangeArrowheads="1"/>
          </p:cNvSpPr>
          <p:nvPr/>
        </p:nvSpPr>
        <p:spPr bwMode="auto">
          <a:xfrm>
            <a:off x="478630" y="1219200"/>
            <a:ext cx="8360570" cy="4038600"/>
          </a:xfrm>
          <a:prstGeom prst="rect">
            <a:avLst/>
          </a:prstGeom>
          <a:noFill/>
          <a:ln w="9525">
            <a:noFill/>
            <a:round/>
            <a:headEnd/>
            <a:tailEnd/>
          </a:ln>
          <a:effectLst/>
        </p:spPr>
        <p:txBody>
          <a:bodyPr lIns="81639" tIns="40820" rIns="81639" bIns="40820"/>
          <a:lstStyle/>
          <a:p>
            <a:r>
              <a:rPr lang="en-US" sz="2800" dirty="0" smtClean="0"/>
              <a:t>Expectations ….</a:t>
            </a:r>
          </a:p>
          <a:p>
            <a:pPr marL="457200" indent="-457200">
              <a:buFont typeface="Arial"/>
              <a:buChar char="•"/>
            </a:pPr>
            <a:r>
              <a:rPr lang="en-US" sz="2800" dirty="0" smtClean="0"/>
              <a:t>Job</a:t>
            </a:r>
          </a:p>
          <a:p>
            <a:pPr marL="457200" indent="-457200">
              <a:buFont typeface="Arial"/>
              <a:buChar char="•"/>
            </a:pPr>
            <a:r>
              <a:rPr lang="en-US" sz="2800" dirty="0" smtClean="0"/>
              <a:t>Finance</a:t>
            </a:r>
          </a:p>
          <a:p>
            <a:pPr marL="457200" indent="-457200">
              <a:buFont typeface="Arial"/>
              <a:buChar char="•"/>
            </a:pPr>
            <a:r>
              <a:rPr lang="en-US" sz="2800" dirty="0" smtClean="0"/>
              <a:t>Family</a:t>
            </a:r>
          </a:p>
          <a:p>
            <a:pPr marL="457200" indent="-457200">
              <a:buFont typeface="Arial"/>
              <a:buChar char="•"/>
            </a:pPr>
            <a:r>
              <a:rPr lang="en-US" sz="2800" dirty="0" smtClean="0"/>
              <a:t>Leader</a:t>
            </a:r>
          </a:p>
          <a:p>
            <a:pPr marL="457200" indent="-457200">
              <a:buFont typeface="Arial"/>
              <a:buChar char="•"/>
            </a:pPr>
            <a:r>
              <a:rPr lang="en-US" sz="2800" dirty="0" smtClean="0"/>
              <a:t>Competition</a:t>
            </a:r>
          </a:p>
          <a:p>
            <a:pPr marL="457200" indent="-457200">
              <a:buFont typeface="Arial"/>
              <a:buChar char="•"/>
            </a:pPr>
            <a:r>
              <a:rPr lang="en-US" sz="2800" dirty="0" smtClean="0"/>
              <a:t>Housework?</a:t>
            </a:r>
          </a:p>
          <a:p>
            <a:pPr marL="457200" indent="-457200">
              <a:buFont typeface="Arial"/>
              <a:buChar char="•"/>
            </a:pPr>
            <a:endParaRPr lang="en-US" sz="2800" dirty="0" smtClean="0"/>
          </a:p>
          <a:p>
            <a:pPr marL="457200" indent="-457200">
              <a:buFont typeface="Arial"/>
              <a:buChar char="•"/>
            </a:pPr>
            <a:endParaRPr lang="en-US" sz="2800" dirty="0" smtClean="0"/>
          </a:p>
          <a:p>
            <a:pPr marL="457200" indent="-457200">
              <a:buFont typeface="Arial"/>
              <a:buChar char="•"/>
            </a:pPr>
            <a:endParaRPr lang="en-US" sz="2800" dirty="0"/>
          </a:p>
        </p:txBody>
      </p:sp>
      <p:pic>
        <p:nvPicPr>
          <p:cNvPr id="2" name="Picture 1"/>
          <p:cNvPicPr>
            <a:picLocks noChangeAspect="1"/>
          </p:cNvPicPr>
          <p:nvPr/>
        </p:nvPicPr>
        <p:blipFill>
          <a:blip r:embed="rId3"/>
          <a:stretch>
            <a:fillRect/>
          </a:stretch>
        </p:blipFill>
        <p:spPr>
          <a:xfrm>
            <a:off x="3124200" y="3657600"/>
            <a:ext cx="2762768" cy="1833204"/>
          </a:xfrm>
          <a:prstGeom prst="rect">
            <a:avLst/>
          </a:prstGeom>
        </p:spPr>
      </p:pic>
      <p:pic>
        <p:nvPicPr>
          <p:cNvPr id="9" name="Picture 8"/>
          <p:cNvPicPr>
            <a:picLocks noChangeAspect="1"/>
          </p:cNvPicPr>
          <p:nvPr/>
        </p:nvPicPr>
        <p:blipFill>
          <a:blip r:embed="rId4"/>
          <a:stretch>
            <a:fillRect/>
          </a:stretch>
        </p:blipFill>
        <p:spPr>
          <a:xfrm>
            <a:off x="5867400" y="609600"/>
            <a:ext cx="3276600" cy="2849217"/>
          </a:xfrm>
          <a:prstGeom prst="rect">
            <a:avLst/>
          </a:prstGeom>
        </p:spPr>
      </p:pic>
      <p:pic>
        <p:nvPicPr>
          <p:cNvPr id="10" name="Picture 9"/>
          <p:cNvPicPr>
            <a:picLocks noChangeAspect="1"/>
          </p:cNvPicPr>
          <p:nvPr/>
        </p:nvPicPr>
        <p:blipFill>
          <a:blip r:embed="rId5"/>
          <a:stretch>
            <a:fillRect/>
          </a:stretch>
        </p:blipFill>
        <p:spPr>
          <a:xfrm>
            <a:off x="3124200" y="1524000"/>
            <a:ext cx="2730500" cy="1936206"/>
          </a:xfrm>
          <a:prstGeom prst="rect">
            <a:avLst/>
          </a:prstGeom>
        </p:spPr>
      </p:pic>
      <p:pic>
        <p:nvPicPr>
          <p:cNvPr id="12" name="Picture 11"/>
          <p:cNvPicPr>
            <a:picLocks noChangeAspect="1"/>
          </p:cNvPicPr>
          <p:nvPr/>
        </p:nvPicPr>
        <p:blipFill>
          <a:blip r:embed="rId6"/>
          <a:stretch>
            <a:fillRect/>
          </a:stretch>
        </p:blipFill>
        <p:spPr>
          <a:xfrm>
            <a:off x="5943600" y="3657600"/>
            <a:ext cx="3048000" cy="1847273"/>
          </a:xfrm>
          <a:prstGeom prst="rect">
            <a:avLst/>
          </a:prstGeom>
        </p:spPr>
      </p:pic>
    </p:spTree>
    <p:extLst>
      <p:ext uri="{BB962C8B-B14F-4D97-AF65-F5344CB8AC3E}">
        <p14:creationId xmlns:p14="http://schemas.microsoft.com/office/powerpoint/2010/main" val="3175080112"/>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a:xfrm>
            <a:off x="456481" y="273629"/>
            <a:ext cx="8228160" cy="1144921"/>
          </a:xfrm>
          <a:ln/>
        </p:spPr>
        <p:txBody>
          <a:bodyPr tIns="20116"/>
          <a:lstStyle/>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b="1" dirty="0" smtClean="0"/>
              <a:t>1. Pressure </a:t>
            </a:r>
            <a:r>
              <a:rPr lang="en-US" b="1" dirty="0"/>
              <a:t>to Succeed</a:t>
            </a:r>
          </a:p>
        </p:txBody>
      </p:sp>
      <p:sp>
        <p:nvSpPr>
          <p:cNvPr id="3" name="Rectangle 2"/>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Female’s Problems</a:t>
            </a:r>
          </a:p>
        </p:txBody>
      </p:sp>
      <p:sp>
        <p:nvSpPr>
          <p:cNvPr id="4" name="Rectangle 3"/>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Male’s Role</a:t>
            </a:r>
          </a:p>
        </p:txBody>
      </p:sp>
      <p:sp>
        <p:nvSpPr>
          <p:cNvPr id="5" name="Rectangle 4"/>
          <p:cNvSpPr/>
          <p:nvPr/>
        </p:nvSpPr>
        <p:spPr>
          <a:xfrm>
            <a:off x="2064774" y="6400800"/>
            <a:ext cx="2418736"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Male’s Problems</a:t>
            </a:r>
          </a:p>
        </p:txBody>
      </p:sp>
      <p:sp>
        <p:nvSpPr>
          <p:cNvPr id="6" name="Rectangle 5"/>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Female’s Role</a:t>
            </a:r>
          </a:p>
        </p:txBody>
      </p:sp>
      <p:sp>
        <p:nvSpPr>
          <p:cNvPr id="2" name="Rectangle 1"/>
          <p:cNvSpPr/>
          <p:nvPr/>
        </p:nvSpPr>
        <p:spPr>
          <a:xfrm>
            <a:off x="457200" y="1219200"/>
            <a:ext cx="8077200" cy="2677656"/>
          </a:xfrm>
          <a:prstGeom prst="rect">
            <a:avLst/>
          </a:prstGeom>
        </p:spPr>
        <p:txBody>
          <a:bodyPr wrap="square">
            <a:spAutoFit/>
          </a:bodyPr>
          <a:lstStyle/>
          <a:p>
            <a:r>
              <a:rPr lang="en-US" sz="2800" dirty="0"/>
              <a:t>Inability to </a:t>
            </a:r>
            <a:r>
              <a:rPr lang="en-US" sz="2800" dirty="0" smtClean="0"/>
              <a:t>adjust</a:t>
            </a:r>
            <a:endParaRPr lang="en-US" sz="2800" dirty="0"/>
          </a:p>
          <a:p>
            <a:pPr marL="457200" indent="-457200">
              <a:buFont typeface="Arial"/>
              <a:buChar char="•"/>
            </a:pPr>
            <a:r>
              <a:rPr lang="en-US" sz="2800" dirty="0"/>
              <a:t>Shame &amp; low self-</a:t>
            </a:r>
            <a:r>
              <a:rPr lang="en-US" sz="2800" dirty="0" smtClean="0"/>
              <a:t>esteem</a:t>
            </a:r>
          </a:p>
          <a:p>
            <a:pPr marL="457200" indent="-457200">
              <a:buFont typeface="Arial"/>
              <a:buChar char="•"/>
            </a:pPr>
            <a:r>
              <a:rPr lang="en-US" sz="2800" dirty="0"/>
              <a:t>L</a:t>
            </a:r>
            <a:r>
              <a:rPr lang="en-US" sz="2800" dirty="0" smtClean="0"/>
              <a:t>ong </a:t>
            </a:r>
            <a:r>
              <a:rPr lang="en-US" sz="2800" dirty="0"/>
              <a:t>hours </a:t>
            </a:r>
            <a:r>
              <a:rPr lang="en-US" sz="2800" dirty="0" smtClean="0"/>
              <a:t>working</a:t>
            </a:r>
            <a:endParaRPr lang="en-US" sz="2800" dirty="0"/>
          </a:p>
          <a:p>
            <a:pPr marL="457200" indent="-457200">
              <a:buFont typeface="Arial"/>
              <a:buChar char="•"/>
            </a:pPr>
            <a:r>
              <a:rPr lang="en-US" sz="2800" dirty="0"/>
              <a:t>L</a:t>
            </a:r>
            <a:r>
              <a:rPr lang="en-US" sz="2800" dirty="0" smtClean="0"/>
              <a:t>ess </a:t>
            </a:r>
            <a:r>
              <a:rPr lang="en-US" sz="2800" dirty="0"/>
              <a:t>time for </a:t>
            </a:r>
            <a:r>
              <a:rPr lang="en-US" sz="2800" dirty="0" smtClean="0"/>
              <a:t>family</a:t>
            </a:r>
            <a:endParaRPr lang="en-US" sz="2800" dirty="0"/>
          </a:p>
          <a:p>
            <a:pPr marL="457200" indent="-457200">
              <a:buFont typeface="Arial"/>
              <a:buChar char="•"/>
            </a:pPr>
            <a:r>
              <a:rPr lang="en-US" sz="2800" dirty="0" smtClean="0"/>
              <a:t>More burdens on partner:</a:t>
            </a:r>
          </a:p>
          <a:p>
            <a:pPr lvl="1"/>
            <a:r>
              <a:rPr lang="en-US" sz="2800" dirty="0" smtClean="0"/>
              <a:t>housework &amp; child </a:t>
            </a:r>
            <a:r>
              <a:rPr lang="en-US" sz="2800" dirty="0"/>
              <a:t>care</a:t>
            </a:r>
          </a:p>
        </p:txBody>
      </p:sp>
      <p:pic>
        <p:nvPicPr>
          <p:cNvPr id="8" name="Picture 7"/>
          <p:cNvPicPr>
            <a:picLocks noChangeAspect="1"/>
          </p:cNvPicPr>
          <p:nvPr/>
        </p:nvPicPr>
        <p:blipFill>
          <a:blip r:embed="rId3"/>
          <a:stretch>
            <a:fillRect/>
          </a:stretch>
        </p:blipFill>
        <p:spPr>
          <a:xfrm>
            <a:off x="5029200" y="1676400"/>
            <a:ext cx="3886200" cy="2073199"/>
          </a:xfrm>
          <a:prstGeom prst="rect">
            <a:avLst/>
          </a:prstGeom>
        </p:spPr>
      </p:pic>
    </p:spTree>
    <p:extLst>
      <p:ext uri="{BB962C8B-B14F-4D97-AF65-F5344CB8AC3E}">
        <p14:creationId xmlns:p14="http://schemas.microsoft.com/office/powerpoint/2010/main" val="1334400851"/>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a:xfrm>
            <a:off x="456481" y="273629"/>
            <a:ext cx="8228160" cy="1144921"/>
          </a:xfrm>
          <a:ln/>
        </p:spPr>
        <p:txBody>
          <a:bodyPr tIns="20116"/>
          <a:lstStyle/>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dirty="0" smtClean="0"/>
              <a:t>1. Pressure </a:t>
            </a:r>
            <a:r>
              <a:rPr lang="en-US" dirty="0"/>
              <a:t>to Succeed</a:t>
            </a:r>
          </a:p>
        </p:txBody>
      </p:sp>
      <p:sp>
        <p:nvSpPr>
          <p:cNvPr id="3" name="Rectangle 2"/>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Female’s Problems</a:t>
            </a:r>
          </a:p>
        </p:txBody>
      </p:sp>
      <p:sp>
        <p:nvSpPr>
          <p:cNvPr id="4" name="Rectangle 3"/>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Male’s Role</a:t>
            </a:r>
          </a:p>
        </p:txBody>
      </p:sp>
      <p:sp>
        <p:nvSpPr>
          <p:cNvPr id="5" name="Rectangle 4"/>
          <p:cNvSpPr/>
          <p:nvPr/>
        </p:nvSpPr>
        <p:spPr>
          <a:xfrm>
            <a:off x="2064774" y="6400800"/>
            <a:ext cx="2418736"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Male’s Problems</a:t>
            </a:r>
          </a:p>
        </p:txBody>
      </p:sp>
      <p:sp>
        <p:nvSpPr>
          <p:cNvPr id="6" name="Rectangle 5"/>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solidFill>
                  <a:prstClr val="black"/>
                </a:solidFill>
              </a:rPr>
              <a:t>Female’s Role</a:t>
            </a:r>
          </a:p>
        </p:txBody>
      </p:sp>
      <p:sp>
        <p:nvSpPr>
          <p:cNvPr id="2" name="Rectangle 1"/>
          <p:cNvSpPr/>
          <p:nvPr/>
        </p:nvSpPr>
        <p:spPr>
          <a:xfrm>
            <a:off x="457200" y="1066800"/>
            <a:ext cx="9067800" cy="4462760"/>
          </a:xfrm>
          <a:prstGeom prst="rect">
            <a:avLst/>
          </a:prstGeom>
        </p:spPr>
        <p:txBody>
          <a:bodyPr wrap="square">
            <a:spAutoFit/>
          </a:bodyPr>
          <a:lstStyle/>
          <a:p>
            <a:r>
              <a:rPr lang="en-US" sz="2800" dirty="0" smtClean="0"/>
              <a:t>Findings…</a:t>
            </a:r>
          </a:p>
          <a:p>
            <a:pPr marL="457200" indent="-457200">
              <a:buFont typeface="Arial"/>
              <a:buChar char="•"/>
            </a:pPr>
            <a:r>
              <a:rPr lang="en-US" sz="2800" dirty="0" smtClean="0"/>
              <a:t>18</a:t>
            </a:r>
            <a:r>
              <a:rPr lang="en-US" sz="2800" dirty="0"/>
              <a:t>-37: Smaller work focused than 38 and </a:t>
            </a:r>
            <a:r>
              <a:rPr lang="en-US" sz="2800" dirty="0" smtClean="0"/>
              <a:t>older</a:t>
            </a:r>
          </a:p>
          <a:p>
            <a:endParaRPr lang="en-US" sz="2800" dirty="0"/>
          </a:p>
          <a:p>
            <a:pPr marL="457200" indent="-457200">
              <a:buFont typeface="Arial"/>
              <a:buChar char="•"/>
            </a:pPr>
            <a:r>
              <a:rPr lang="en-US" sz="2800" dirty="0" smtClean="0"/>
              <a:t>More worries on achievement?</a:t>
            </a:r>
            <a:endParaRPr lang="en-US" sz="2800" dirty="0"/>
          </a:p>
          <a:p>
            <a:pPr lvl="1"/>
            <a:r>
              <a:rPr lang="en-US" sz="2800" dirty="0" smtClean="0"/>
              <a:t>	</a:t>
            </a:r>
            <a:r>
              <a:rPr lang="en-US" sz="2200" dirty="0" smtClean="0"/>
              <a:t>Perception</a:t>
            </a:r>
            <a:r>
              <a:rPr lang="en-US" sz="2200" dirty="0"/>
              <a:t>: Males &gt; Females</a:t>
            </a:r>
          </a:p>
          <a:p>
            <a:pPr lvl="1"/>
            <a:r>
              <a:rPr lang="en-US" sz="2200" dirty="0" smtClean="0"/>
              <a:t>	Own </a:t>
            </a:r>
            <a:r>
              <a:rPr lang="en-US" sz="2200" dirty="0"/>
              <a:t>worry: Females &gt; </a:t>
            </a:r>
            <a:r>
              <a:rPr lang="en-US" sz="2200" dirty="0" smtClean="0"/>
              <a:t>Males</a:t>
            </a:r>
          </a:p>
          <a:p>
            <a:pPr lvl="1"/>
            <a:r>
              <a:rPr lang="en-US" sz="2200" dirty="0" smtClean="0"/>
              <a:t>	Or </a:t>
            </a:r>
            <a:r>
              <a:rPr lang="en-US" sz="2200" dirty="0"/>
              <a:t>males do not want to </a:t>
            </a:r>
            <a:r>
              <a:rPr lang="en-US" sz="2200" dirty="0" smtClean="0"/>
              <a:t>express their own worries?</a:t>
            </a:r>
          </a:p>
          <a:p>
            <a:pPr lvl="1"/>
            <a:endParaRPr lang="en-US" sz="2200" dirty="0" smtClean="0"/>
          </a:p>
          <a:p>
            <a:pPr marL="457200" indent="-457200">
              <a:buFont typeface="Arial"/>
              <a:buChar char="•"/>
            </a:pPr>
            <a:r>
              <a:rPr lang="en-US" sz="2800" dirty="0"/>
              <a:t>Threatened by female partners’ success</a:t>
            </a:r>
          </a:p>
          <a:p>
            <a:pPr lvl="1"/>
            <a:r>
              <a:rPr lang="en-US" sz="2200" dirty="0"/>
              <a:t>	My partner is successful= my partner is more successful than me</a:t>
            </a:r>
          </a:p>
          <a:p>
            <a:endParaRPr lang="en-US" sz="2800" dirty="0"/>
          </a:p>
        </p:txBody>
      </p:sp>
    </p:spTree>
    <p:extLst>
      <p:ext uri="{BB962C8B-B14F-4D97-AF65-F5344CB8AC3E}">
        <p14:creationId xmlns:p14="http://schemas.microsoft.com/office/powerpoint/2010/main" val="236996693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p:cNvSpPr>
            <a:spLocks noGrp="1" noChangeArrowheads="1"/>
          </p:cNvSpPr>
          <p:nvPr>
            <p:ph type="title"/>
          </p:nvPr>
        </p:nvSpPr>
        <p:spPr>
          <a:xfrm>
            <a:off x="456481" y="273629"/>
            <a:ext cx="8228160" cy="1144921"/>
          </a:xfrm>
          <a:ln/>
        </p:spPr>
        <p:txBody>
          <a:bodyPr tIns="20116"/>
          <a:lstStyle/>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dirty="0" smtClean="0"/>
              <a:t>2. The </a:t>
            </a:r>
            <a:r>
              <a:rPr lang="en-US" dirty="0"/>
              <a:t>Emotional Realm</a:t>
            </a:r>
          </a:p>
        </p:txBody>
      </p:sp>
      <p:pic>
        <p:nvPicPr>
          <p:cNvPr id="6146" name="Picture 2"/>
          <p:cNvPicPr>
            <a:picLocks noChangeAspect="1" noChangeArrowheads="1"/>
          </p:cNvPicPr>
          <p:nvPr/>
        </p:nvPicPr>
        <p:blipFill>
          <a:blip r:embed="rId3" cstate="print"/>
          <a:srcRect/>
          <a:stretch>
            <a:fillRect/>
          </a:stretch>
        </p:blipFill>
        <p:spPr bwMode="auto">
          <a:xfrm>
            <a:off x="6428160" y="1113237"/>
            <a:ext cx="2073600" cy="2903345"/>
          </a:xfrm>
          <a:prstGeom prst="rect">
            <a:avLst/>
          </a:prstGeom>
          <a:noFill/>
          <a:ln w="9525">
            <a:noFill/>
            <a:round/>
            <a:headEnd/>
            <a:tailEnd/>
          </a:ln>
          <a:effectLst/>
        </p:spPr>
      </p:pic>
      <p:pic>
        <p:nvPicPr>
          <p:cNvPr id="6147" name="Picture 3"/>
          <p:cNvPicPr>
            <a:picLocks noChangeAspect="1" noChangeArrowheads="1"/>
          </p:cNvPicPr>
          <p:nvPr/>
        </p:nvPicPr>
        <p:blipFill>
          <a:blip r:embed="rId4" cstate="print"/>
          <a:srcRect/>
          <a:stretch>
            <a:fillRect/>
          </a:stretch>
        </p:blipFill>
        <p:spPr bwMode="auto">
          <a:xfrm>
            <a:off x="468001" y="1036909"/>
            <a:ext cx="2980800" cy="2896145"/>
          </a:xfrm>
          <a:prstGeom prst="rect">
            <a:avLst/>
          </a:prstGeom>
          <a:noFill/>
          <a:ln w="9525">
            <a:noFill/>
            <a:round/>
            <a:headEnd/>
            <a:tailEnd/>
          </a:ln>
          <a:effectLst/>
        </p:spPr>
      </p:pic>
      <p:pic>
        <p:nvPicPr>
          <p:cNvPr id="6148" name="Picture 4"/>
          <p:cNvPicPr>
            <a:picLocks noChangeAspect="1" noChangeArrowheads="1"/>
          </p:cNvPicPr>
          <p:nvPr/>
        </p:nvPicPr>
        <p:blipFill>
          <a:blip r:embed="rId5" cstate="print"/>
          <a:srcRect/>
          <a:stretch>
            <a:fillRect/>
          </a:stretch>
        </p:blipFill>
        <p:spPr bwMode="auto">
          <a:xfrm>
            <a:off x="2812321" y="2891824"/>
            <a:ext cx="997920" cy="1038349"/>
          </a:xfrm>
          <a:prstGeom prst="rect">
            <a:avLst/>
          </a:prstGeom>
          <a:noFill/>
          <a:ln w="9525">
            <a:noFill/>
            <a:round/>
            <a:headEnd/>
            <a:tailEnd/>
          </a:ln>
          <a:effectLst/>
        </p:spPr>
      </p:pic>
      <p:pic>
        <p:nvPicPr>
          <p:cNvPr id="6149" name="Picture 5"/>
          <p:cNvPicPr>
            <a:picLocks noChangeAspect="1" noChangeArrowheads="1"/>
          </p:cNvPicPr>
          <p:nvPr/>
        </p:nvPicPr>
        <p:blipFill>
          <a:blip r:embed="rId6" cstate="print"/>
          <a:srcRect/>
          <a:stretch>
            <a:fillRect/>
          </a:stretch>
        </p:blipFill>
        <p:spPr bwMode="auto">
          <a:xfrm>
            <a:off x="4976641" y="2903345"/>
            <a:ext cx="1283040" cy="990824"/>
          </a:xfrm>
          <a:prstGeom prst="rect">
            <a:avLst/>
          </a:prstGeom>
          <a:noFill/>
          <a:ln w="9525">
            <a:noFill/>
            <a:round/>
            <a:headEnd/>
            <a:tailEnd/>
          </a:ln>
          <a:effectLst/>
        </p:spPr>
      </p:pic>
      <p:sp>
        <p:nvSpPr>
          <p:cNvPr id="6150" name="Text Box 6"/>
          <p:cNvSpPr txBox="1">
            <a:spLocks noChangeArrowheads="1"/>
          </p:cNvSpPr>
          <p:nvPr/>
        </p:nvSpPr>
        <p:spPr bwMode="auto">
          <a:xfrm>
            <a:off x="3525120" y="1451672"/>
            <a:ext cx="1658880" cy="1353742"/>
          </a:xfrm>
          <a:prstGeom prst="rect">
            <a:avLst/>
          </a:prstGeom>
          <a:noFill/>
          <a:ln w="9525">
            <a:noFill/>
            <a:round/>
            <a:headEnd/>
            <a:tailEnd/>
          </a:ln>
          <a:effectLst/>
        </p:spPr>
        <p:txBody>
          <a:bodyPr lIns="81639" tIns="84709" rIns="81639" bIns="40820"/>
          <a:lstStyle/>
          <a:p>
            <a:pPr>
              <a:tabLst>
                <a:tab pos="656650" algn="l"/>
                <a:tab pos="1313299" algn="l"/>
              </a:tabLst>
            </a:pPr>
            <a:r>
              <a:rPr lang="en-US" sz="8700" b="1" dirty="0">
                <a:solidFill>
                  <a:srgbClr val="0000FF"/>
                </a:solidFill>
              </a:rPr>
              <a:t>VS</a:t>
            </a:r>
          </a:p>
        </p:txBody>
      </p:sp>
      <p:sp>
        <p:nvSpPr>
          <p:cNvPr id="6151" name="Text Box 7"/>
          <p:cNvSpPr txBox="1">
            <a:spLocks noChangeArrowheads="1"/>
          </p:cNvSpPr>
          <p:nvPr/>
        </p:nvSpPr>
        <p:spPr bwMode="auto">
          <a:xfrm>
            <a:off x="456481" y="3940254"/>
            <a:ext cx="8252639" cy="2626836"/>
          </a:xfrm>
          <a:prstGeom prst="rect">
            <a:avLst/>
          </a:prstGeom>
          <a:ln>
            <a:noFill/>
            <a:headEnd/>
            <a:tailEnd/>
          </a:ln>
          <a:effectLst>
            <a:outerShdw blurRad="40000" dist="20000" dir="5400000" rotWithShape="0">
              <a:srgbClr val="000000">
                <a:alpha val="38000"/>
              </a:srgbClr>
            </a:outerShdw>
            <a:softEdge rad="31750"/>
          </a:effectLst>
        </p:spPr>
        <p:style>
          <a:lnRef idx="1">
            <a:schemeClr val="accent5"/>
          </a:lnRef>
          <a:fillRef idx="2">
            <a:schemeClr val="accent5"/>
          </a:fillRef>
          <a:effectRef idx="1">
            <a:schemeClr val="accent5"/>
          </a:effectRef>
          <a:fontRef idx="minor">
            <a:schemeClr val="dk1"/>
          </a:fontRef>
        </p:style>
        <p:txBody>
          <a:bodyPr lIns="81639" tIns="51792" rIns="81639" bIns="40820"/>
          <a:lstStyle/>
          <a:p>
            <a:pPr algn="ct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sz="2200" dirty="0">
                <a:solidFill>
                  <a:srgbClr val="000000"/>
                </a:solidFill>
              </a:rPr>
              <a:t>Most of the boy  are trained to believe that men should be strong, cool, and detached. So, men seem to hide vulnerable emotion such as love, joy, and sadness because they believe that such feeling are feminine and imply weakness.</a:t>
            </a:r>
          </a:p>
          <a:p>
            <a:pPr algn="ct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sz="2200" dirty="0">
                <a:solidFill>
                  <a:srgbClr val="FF0000"/>
                </a:solidFill>
              </a:rPr>
              <a:t>CAN'T EXPRESS REAL EMOTION!</a:t>
            </a:r>
          </a:p>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sz="2200" b="1" dirty="0">
                <a:solidFill>
                  <a:srgbClr val="000000"/>
                </a:solidFill>
              </a:rPr>
              <a:t>- contribute stress related disorders</a:t>
            </a:r>
          </a:p>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sz="2200" b="1" dirty="0">
                <a:solidFill>
                  <a:srgbClr val="000000"/>
                </a:solidFill>
              </a:rPr>
              <a:t>- cause problem in their relationships with partners and children</a:t>
            </a:r>
          </a:p>
        </p:txBody>
      </p:sp>
      <p:sp>
        <p:nvSpPr>
          <p:cNvPr id="9" name="Rectangle 8"/>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10" name="Rectangle 9"/>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11" name="Rectangle 10"/>
          <p:cNvSpPr/>
          <p:nvPr/>
        </p:nvSpPr>
        <p:spPr>
          <a:xfrm>
            <a:off x="2064774" y="6400800"/>
            <a:ext cx="2418736"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12" name="Rectangle 11"/>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Grp="1" noChangeArrowheads="1"/>
          </p:cNvSpPr>
          <p:nvPr>
            <p:ph type="title"/>
          </p:nvPr>
        </p:nvSpPr>
        <p:spPr>
          <a:xfrm>
            <a:off x="456481" y="313953"/>
            <a:ext cx="8228160" cy="1062832"/>
          </a:xfrm>
          <a:ln/>
        </p:spPr>
        <p:txBody>
          <a:bodyPr tIns="20116"/>
          <a:lstStyle/>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dirty="0" smtClean="0"/>
              <a:t>3. Sexual </a:t>
            </a:r>
            <a:r>
              <a:rPr lang="en-US" dirty="0"/>
              <a:t>Problems</a:t>
            </a:r>
          </a:p>
        </p:txBody>
      </p:sp>
      <p:sp>
        <p:nvSpPr>
          <p:cNvPr id="7170" name="Text Box 2"/>
          <p:cNvSpPr txBox="1">
            <a:spLocks noChangeArrowheads="1"/>
          </p:cNvSpPr>
          <p:nvPr/>
        </p:nvSpPr>
        <p:spPr bwMode="auto">
          <a:xfrm>
            <a:off x="622080" y="1451672"/>
            <a:ext cx="7672320" cy="1780027"/>
          </a:xfrm>
          <a:prstGeom prst="rect">
            <a:avLst/>
          </a:prstGeom>
          <a:noFill/>
          <a:ln w="9525">
            <a:noFill/>
            <a:round/>
            <a:headEnd/>
            <a:tailEnd/>
          </a:ln>
          <a:effectLst/>
        </p:spPr>
        <p:txBody>
          <a:bodyPr lIns="81639" tIns="55448" rIns="81639" bIns="40820"/>
          <a:lstStyle/>
          <a:p>
            <a:pPr algn="ctr">
              <a:tabLst>
                <a:tab pos="656650" algn="l"/>
                <a:tab pos="1313299" algn="l"/>
                <a:tab pos="1969949" algn="l"/>
                <a:tab pos="2626599" algn="l"/>
                <a:tab pos="3283248" algn="l"/>
                <a:tab pos="3939898" algn="l"/>
                <a:tab pos="4596548" algn="l"/>
                <a:tab pos="5253198" algn="l"/>
                <a:tab pos="5909847" algn="l"/>
                <a:tab pos="6566497" algn="l"/>
                <a:tab pos="7223147" algn="l"/>
              </a:tabLst>
            </a:pPr>
            <a:r>
              <a:rPr lang="en-US" sz="2900" dirty="0">
                <a:solidFill>
                  <a:srgbClr val="000000"/>
                </a:solidFill>
              </a:rPr>
              <a:t>Men often experiences sexual problem that derive partly from their gender role socialization which give them a  </a:t>
            </a:r>
            <a:r>
              <a:rPr lang="en-US" sz="2900" dirty="0">
                <a:solidFill>
                  <a:srgbClr val="FF0000"/>
                </a:solidFill>
              </a:rPr>
              <a:t>“MACHO”</a:t>
            </a:r>
            <a:r>
              <a:rPr lang="en-US" sz="2900" dirty="0">
                <a:solidFill>
                  <a:srgbClr val="000000"/>
                </a:solidFill>
              </a:rPr>
              <a:t> sexual image.</a:t>
            </a:r>
          </a:p>
        </p:txBody>
      </p:sp>
      <p:pic>
        <p:nvPicPr>
          <p:cNvPr id="7171" name="Picture 3"/>
          <p:cNvPicPr>
            <a:picLocks noChangeAspect="1" noChangeArrowheads="1"/>
          </p:cNvPicPr>
          <p:nvPr/>
        </p:nvPicPr>
        <p:blipFill>
          <a:blip r:embed="rId3" cstate="print"/>
          <a:srcRect/>
          <a:stretch>
            <a:fillRect/>
          </a:stretch>
        </p:blipFill>
        <p:spPr bwMode="auto">
          <a:xfrm>
            <a:off x="2929750" y="3591739"/>
            <a:ext cx="3107520" cy="2680121"/>
          </a:xfrm>
          <a:prstGeom prst="rect">
            <a:avLst/>
          </a:prstGeom>
          <a:noFill/>
          <a:ln w="9525">
            <a:noFill/>
            <a:round/>
            <a:headEnd/>
            <a:tailEnd/>
          </a:ln>
          <a:effectLst/>
        </p:spPr>
      </p:pic>
      <p:pic>
        <p:nvPicPr>
          <p:cNvPr id="7172" name="Picture 4"/>
          <p:cNvPicPr>
            <a:picLocks noChangeAspect="1" noChangeArrowheads="1"/>
          </p:cNvPicPr>
          <p:nvPr/>
        </p:nvPicPr>
        <p:blipFill>
          <a:blip r:embed="rId4" cstate="print"/>
          <a:srcRect/>
          <a:stretch>
            <a:fillRect/>
          </a:stretch>
        </p:blipFill>
        <p:spPr bwMode="auto">
          <a:xfrm>
            <a:off x="651576" y="3541332"/>
            <a:ext cx="2280960" cy="2730527"/>
          </a:xfrm>
          <a:prstGeom prst="rect">
            <a:avLst/>
          </a:prstGeom>
          <a:noFill/>
          <a:ln w="9525">
            <a:noFill/>
            <a:round/>
            <a:headEnd/>
            <a:tailEnd/>
          </a:ln>
          <a:effectLst/>
        </p:spPr>
      </p:pic>
      <p:pic>
        <p:nvPicPr>
          <p:cNvPr id="7173" name="Picture 5"/>
          <p:cNvPicPr>
            <a:picLocks noChangeAspect="1" noChangeArrowheads="1"/>
          </p:cNvPicPr>
          <p:nvPr/>
        </p:nvPicPr>
        <p:blipFill>
          <a:blip r:embed="rId5" cstate="print"/>
          <a:srcRect/>
          <a:stretch>
            <a:fillRect/>
          </a:stretch>
        </p:blipFill>
        <p:spPr bwMode="auto">
          <a:xfrm>
            <a:off x="6037270" y="3541333"/>
            <a:ext cx="2039040" cy="2730527"/>
          </a:xfrm>
          <a:prstGeom prst="rect">
            <a:avLst/>
          </a:prstGeom>
          <a:noFill/>
          <a:ln w="9525">
            <a:noFill/>
            <a:round/>
            <a:headEnd/>
            <a:tailEnd/>
          </a:ln>
          <a:effectLst/>
        </p:spPr>
      </p:pic>
      <p:sp>
        <p:nvSpPr>
          <p:cNvPr id="7" name="Rectangle 6"/>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8" name="Rectangle 7"/>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9" name="Rectangle 8"/>
          <p:cNvSpPr/>
          <p:nvPr/>
        </p:nvSpPr>
        <p:spPr>
          <a:xfrm>
            <a:off x="2064774" y="6400800"/>
            <a:ext cx="2418736"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10" name="Rectangle 9"/>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456481" y="273629"/>
            <a:ext cx="8228160" cy="1144921"/>
          </a:xfrm>
          <a:ln/>
        </p:spPr>
        <p:txBody>
          <a:bodyPr tIns="20116"/>
          <a:lstStyle/>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b="1" dirty="0" smtClean="0"/>
              <a:t>3. Sexual </a:t>
            </a:r>
            <a:r>
              <a:rPr lang="en-US" b="1" dirty="0"/>
              <a:t>Problems</a:t>
            </a:r>
          </a:p>
        </p:txBody>
      </p:sp>
      <p:sp>
        <p:nvSpPr>
          <p:cNvPr id="8194" name="Text Box 2"/>
          <p:cNvSpPr txBox="1">
            <a:spLocks noChangeArrowheads="1"/>
          </p:cNvSpPr>
          <p:nvPr/>
        </p:nvSpPr>
        <p:spPr bwMode="auto">
          <a:xfrm>
            <a:off x="414720" y="1451672"/>
            <a:ext cx="8294400" cy="6440356"/>
          </a:xfrm>
          <a:prstGeom prst="rect">
            <a:avLst/>
          </a:prstGeom>
          <a:noFill/>
          <a:ln w="9525">
            <a:noFill/>
            <a:round/>
            <a:headEnd/>
            <a:tailEnd/>
          </a:ln>
          <a:effectLst/>
        </p:spPr>
        <p:txBody>
          <a:bodyPr lIns="81639" tIns="55448" rIns="81639" bIns="40820"/>
          <a:lstStyle/>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sz="2900" dirty="0">
                <a:solidFill>
                  <a:srgbClr val="000000"/>
                </a:solidFill>
              </a:rPr>
              <a:t>There are only few things that men fear more than a sexual encounter</a:t>
            </a:r>
          </a:p>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endParaRPr lang="en-US" sz="2900" dirty="0">
              <a:solidFill>
                <a:srgbClr val="000000"/>
              </a:solidFill>
            </a:endParaRPr>
          </a:p>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sz="2900" dirty="0">
                <a:solidFill>
                  <a:srgbClr val="000000"/>
                </a:solidFill>
              </a:rPr>
              <a:t>	1. unable to achieve an erection : men's obsession with sexual performance can produce anxiety that may interfere with their sexual responsiveness.</a:t>
            </a:r>
          </a:p>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sz="2900" dirty="0">
                <a:solidFill>
                  <a:srgbClr val="000000"/>
                </a:solidFill>
              </a:rPr>
              <a:t>	</a:t>
            </a:r>
          </a:p>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endParaRPr lang="en-US" sz="2900" dirty="0">
              <a:solidFill>
                <a:srgbClr val="000000"/>
              </a:solidFill>
            </a:endParaRPr>
          </a:p>
        </p:txBody>
      </p:sp>
      <p:pic>
        <p:nvPicPr>
          <p:cNvPr id="8195" name="Picture 3"/>
          <p:cNvPicPr>
            <a:picLocks noChangeAspect="1" noChangeArrowheads="1"/>
          </p:cNvPicPr>
          <p:nvPr/>
        </p:nvPicPr>
        <p:blipFill>
          <a:blip r:embed="rId3" cstate="print"/>
          <a:srcRect/>
          <a:stretch>
            <a:fillRect/>
          </a:stretch>
        </p:blipFill>
        <p:spPr bwMode="auto">
          <a:xfrm>
            <a:off x="6579733" y="4295671"/>
            <a:ext cx="2104908" cy="2105129"/>
          </a:xfrm>
          <a:prstGeom prst="rect">
            <a:avLst/>
          </a:prstGeom>
          <a:noFill/>
          <a:ln w="9525">
            <a:noFill/>
            <a:round/>
            <a:headEnd/>
            <a:tailEnd/>
          </a:ln>
          <a:effectLst/>
        </p:spPr>
      </p:pic>
      <p:sp>
        <p:nvSpPr>
          <p:cNvPr id="5" name="Rectangle 4"/>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6" name="Rectangle 5"/>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7" name="Rectangle 6"/>
          <p:cNvSpPr/>
          <p:nvPr/>
        </p:nvSpPr>
        <p:spPr>
          <a:xfrm>
            <a:off x="2064774" y="6400800"/>
            <a:ext cx="2418736"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8" name="Rectangle 7"/>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Grp="1" noChangeArrowheads="1"/>
          </p:cNvSpPr>
          <p:nvPr>
            <p:ph type="title"/>
          </p:nvPr>
        </p:nvSpPr>
        <p:spPr>
          <a:xfrm>
            <a:off x="456481" y="313953"/>
            <a:ext cx="8228160" cy="1062832"/>
          </a:xfrm>
          <a:ln/>
        </p:spPr>
        <p:txBody>
          <a:bodyPr tIns="20116"/>
          <a:lstStyle/>
          <a:p>
            <a:pP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US" b="1" dirty="0" smtClean="0"/>
              <a:t>3. Sexual </a:t>
            </a:r>
            <a:r>
              <a:rPr lang="en-US" b="1" dirty="0"/>
              <a:t>Problems</a:t>
            </a:r>
          </a:p>
        </p:txBody>
      </p:sp>
      <p:sp>
        <p:nvSpPr>
          <p:cNvPr id="9218" name="Text Box 2"/>
          <p:cNvSpPr txBox="1">
            <a:spLocks noChangeArrowheads="1"/>
          </p:cNvSpPr>
          <p:nvPr/>
        </p:nvSpPr>
        <p:spPr bwMode="auto">
          <a:xfrm>
            <a:off x="622080" y="1866436"/>
            <a:ext cx="3110400" cy="2695963"/>
          </a:xfrm>
          <a:prstGeom prst="rect">
            <a:avLst/>
          </a:prstGeom>
          <a:noFill/>
          <a:ln w="9525">
            <a:noFill/>
            <a:round/>
            <a:headEnd/>
            <a:tailEnd/>
          </a:ln>
          <a:effectLst/>
        </p:spPr>
        <p:txBody>
          <a:bodyPr lIns="81639" tIns="55448" rIns="81639" bIns="40820"/>
          <a:lstStyle/>
          <a:p>
            <a:pPr>
              <a:tabLst>
                <a:tab pos="656650" algn="l"/>
                <a:tab pos="1313299" algn="l"/>
                <a:tab pos="1969949" algn="l"/>
                <a:tab pos="2626599" algn="l"/>
              </a:tabLst>
            </a:pPr>
            <a:r>
              <a:rPr lang="en-US" sz="2900" dirty="0">
                <a:solidFill>
                  <a:srgbClr val="000000"/>
                </a:solidFill>
              </a:rPr>
              <a:t>2. many men learn to confuse feeling of intimacy and sex.</a:t>
            </a:r>
          </a:p>
        </p:txBody>
      </p:sp>
      <p:pic>
        <p:nvPicPr>
          <p:cNvPr id="9219" name="Picture 3"/>
          <p:cNvPicPr>
            <a:picLocks noChangeAspect="1" noChangeArrowheads="1"/>
          </p:cNvPicPr>
          <p:nvPr/>
        </p:nvPicPr>
        <p:blipFill>
          <a:blip r:embed="rId3" cstate="print"/>
          <a:srcRect/>
          <a:stretch>
            <a:fillRect/>
          </a:stretch>
        </p:blipFill>
        <p:spPr bwMode="auto">
          <a:xfrm>
            <a:off x="829440" y="3732872"/>
            <a:ext cx="1866240" cy="1988849"/>
          </a:xfrm>
          <a:prstGeom prst="rect">
            <a:avLst/>
          </a:prstGeom>
          <a:noFill/>
          <a:ln w="9525">
            <a:noFill/>
            <a:round/>
            <a:headEnd/>
            <a:tailEnd/>
          </a:ln>
          <a:effectLst/>
        </p:spPr>
      </p:pic>
      <p:sp>
        <p:nvSpPr>
          <p:cNvPr id="9220" name="Text Box 4"/>
          <p:cNvSpPr txBox="1">
            <a:spLocks noChangeArrowheads="1"/>
          </p:cNvSpPr>
          <p:nvPr/>
        </p:nvSpPr>
        <p:spPr bwMode="auto">
          <a:xfrm>
            <a:off x="4147200" y="1866436"/>
            <a:ext cx="4769280" cy="2204872"/>
          </a:xfrm>
          <a:prstGeom prst="rect">
            <a:avLst/>
          </a:prstGeom>
          <a:noFill/>
          <a:ln w="9525">
            <a:noFill/>
            <a:round/>
            <a:headEnd/>
            <a:tailEnd/>
          </a:ln>
          <a:effectLst/>
        </p:spPr>
        <p:txBody>
          <a:bodyPr lIns="81639" tIns="55448" rIns="81639" bIns="40820"/>
          <a:lstStyle/>
          <a:p>
            <a:pPr>
              <a:tabLst>
                <a:tab pos="656650" algn="l"/>
                <a:tab pos="1313299" algn="l"/>
                <a:tab pos="1969949" algn="l"/>
                <a:tab pos="2626599" algn="l"/>
                <a:tab pos="3283248" algn="l"/>
                <a:tab pos="3939898" algn="l"/>
                <a:tab pos="4596548" algn="l"/>
              </a:tabLst>
            </a:pPr>
            <a:r>
              <a:rPr lang="en-US" sz="2900" dirty="0">
                <a:solidFill>
                  <a:srgbClr val="000000"/>
                </a:solidFill>
              </a:rPr>
              <a:t>3. </a:t>
            </a:r>
            <a:r>
              <a:rPr lang="en-US" sz="2900" dirty="0" err="1">
                <a:solidFill>
                  <a:srgbClr val="000000"/>
                </a:solidFill>
              </a:rPr>
              <a:t>sexualization</a:t>
            </a:r>
            <a:r>
              <a:rPr lang="en-US" sz="2900" dirty="0">
                <a:solidFill>
                  <a:srgbClr val="000000"/>
                </a:solidFill>
              </a:rPr>
              <a:t> of intimate feelings cause inappropriate anxiety when men feel affection of another man : homophobia</a:t>
            </a:r>
          </a:p>
        </p:txBody>
      </p:sp>
      <p:pic>
        <p:nvPicPr>
          <p:cNvPr id="9221" name="Picture 5"/>
          <p:cNvPicPr>
            <a:picLocks noChangeAspect="1" noChangeArrowheads="1"/>
          </p:cNvPicPr>
          <p:nvPr/>
        </p:nvPicPr>
        <p:blipFill>
          <a:blip r:embed="rId4" cstate="print"/>
          <a:srcRect/>
          <a:stretch>
            <a:fillRect/>
          </a:stretch>
        </p:blipFill>
        <p:spPr bwMode="auto">
          <a:xfrm>
            <a:off x="5067361" y="4147635"/>
            <a:ext cx="2604960" cy="2073818"/>
          </a:xfrm>
          <a:prstGeom prst="rect">
            <a:avLst/>
          </a:prstGeom>
          <a:noFill/>
          <a:ln w="9525">
            <a:noFill/>
            <a:round/>
            <a:headEnd/>
            <a:tailEnd/>
          </a:ln>
          <a:effectLst/>
        </p:spPr>
      </p:pic>
      <p:sp>
        <p:nvSpPr>
          <p:cNvPr id="9222" name="Line 6"/>
          <p:cNvSpPr>
            <a:spLocks noChangeShapeType="1"/>
          </p:cNvSpPr>
          <p:nvPr/>
        </p:nvSpPr>
        <p:spPr bwMode="auto">
          <a:xfrm>
            <a:off x="3863521" y="1866436"/>
            <a:ext cx="1440" cy="4562399"/>
          </a:xfrm>
          <a:prstGeom prst="line">
            <a:avLst/>
          </a:prstGeom>
          <a:noFill/>
          <a:ln w="91440">
            <a:solidFill>
              <a:srgbClr val="FF0000"/>
            </a:solidFill>
            <a:prstDash val="sysDashDotDot"/>
            <a:round/>
            <a:headEnd/>
            <a:tailEnd/>
          </a:ln>
          <a:effectLst/>
        </p:spPr>
        <p:txBody>
          <a:bodyPr lIns="82945" tIns="41473" rIns="82945" bIns="41473"/>
          <a:lstStyle/>
          <a:p>
            <a:endParaRPr lang="en-US"/>
          </a:p>
        </p:txBody>
      </p:sp>
      <p:sp>
        <p:nvSpPr>
          <p:cNvPr id="8" name="Rectangle 7"/>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9" name="Rectangle 8"/>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10" name="Rectangle 9"/>
          <p:cNvSpPr/>
          <p:nvPr/>
        </p:nvSpPr>
        <p:spPr>
          <a:xfrm>
            <a:off x="2064774" y="6400800"/>
            <a:ext cx="2418736"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11" name="Rectangle 10"/>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wipe(down)">
                                      <p:cBhvr>
                                        <p:cTn id="7" dur="500"/>
                                        <p:tgtEl>
                                          <p:spTgt spid="9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500" b="1" dirty="0" smtClean="0"/>
              <a:t>Role Expectations for females</a:t>
            </a:r>
            <a:endParaRPr lang="en-US" sz="3500" b="1" dirty="0"/>
          </a:p>
        </p:txBody>
      </p:sp>
      <p:sp>
        <p:nvSpPr>
          <p:cNvPr id="3" name="Content Placeholder 2"/>
          <p:cNvSpPr>
            <a:spLocks noGrp="1"/>
          </p:cNvSpPr>
          <p:nvPr>
            <p:ph idx="1"/>
          </p:nvPr>
        </p:nvSpPr>
        <p:spPr/>
        <p:txBody>
          <a:bodyPr>
            <a:normAutofit/>
          </a:bodyPr>
          <a:lstStyle/>
          <a:p>
            <a:pPr marL="457200" indent="-457200">
              <a:buFont typeface="Arial" panose="020B0604020202020204" pitchFamily="34" charset="0"/>
              <a:buChar char="•"/>
            </a:pPr>
            <a:r>
              <a:rPr lang="en-US" sz="2800" dirty="0" smtClean="0"/>
              <a:t>Generally in these past decades, there are a dynamic of female gender expectations.</a:t>
            </a:r>
          </a:p>
          <a:p>
            <a:pPr marL="457200" indent="-457200">
              <a:buFont typeface="Arial" panose="020B0604020202020204" pitchFamily="34" charset="0"/>
              <a:buChar char="•"/>
            </a:pPr>
            <a:r>
              <a:rPr lang="en-US" sz="2800" dirty="0" smtClean="0"/>
              <a:t>Before these decades, female role was expected to be housewives.</a:t>
            </a:r>
          </a:p>
          <a:p>
            <a:pPr marL="457200" indent="-457200">
              <a:buFont typeface="Arial" panose="020B0604020202020204" pitchFamily="34" charset="0"/>
              <a:buChar char="•"/>
            </a:pPr>
            <a:r>
              <a:rPr lang="en-US" sz="2800" dirty="0" smtClean="0"/>
              <a:t>For example in oriental culture, females should taking care of their children instead of going out to look for any profession.</a:t>
            </a:r>
          </a:p>
          <a:p>
            <a:pPr marL="457200" indent="-457200">
              <a:buFont typeface="Arial" panose="020B0604020202020204" pitchFamily="34" charset="0"/>
              <a:buChar char="•"/>
            </a:pPr>
            <a:endParaRPr lang="en-US" sz="2800" dirty="0" smtClean="0"/>
          </a:p>
        </p:txBody>
      </p:sp>
      <p:sp>
        <p:nvSpPr>
          <p:cNvPr id="4" name="Rectangle 3"/>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5" name="Rectangle 4"/>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6" name="Rectangle 5"/>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7" name="Rectangle 6"/>
          <p:cNvSpPr/>
          <p:nvPr/>
        </p:nvSpPr>
        <p:spPr>
          <a:xfrm>
            <a:off x="4483510" y="6400800"/>
            <a:ext cx="2241755"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36170528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600" b="1" dirty="0" smtClean="0"/>
              <a:t>3 Key attributes of female role</a:t>
            </a:r>
            <a:endParaRPr lang="en-US" sz="2600" b="1" dirty="0"/>
          </a:p>
        </p:txBody>
      </p:sp>
      <p:sp>
        <p:nvSpPr>
          <p:cNvPr id="3" name="Content Placeholder 2"/>
          <p:cNvSpPr>
            <a:spLocks noGrp="1"/>
          </p:cNvSpPr>
          <p:nvPr>
            <p:ph idx="1"/>
          </p:nvPr>
        </p:nvSpPr>
        <p:spPr/>
        <p:txBody>
          <a:bodyPr>
            <a:normAutofit/>
          </a:bodyPr>
          <a:lstStyle/>
          <a:p>
            <a:pPr marL="457200" indent="-457200">
              <a:buAutoNum type="arabicPeriod"/>
            </a:pPr>
            <a:r>
              <a:rPr lang="en-US" sz="2500" i="1" dirty="0" smtClean="0"/>
              <a:t>Marriage Mandate</a:t>
            </a:r>
          </a:p>
          <a:p>
            <a:pPr>
              <a:buFont typeface="Arial" panose="020B0604020202020204" pitchFamily="34" charset="0"/>
              <a:buChar char="•"/>
            </a:pPr>
            <a:r>
              <a:rPr lang="en-US" sz="2000" dirty="0" smtClean="0"/>
              <a:t>For recent decades, trend of remaining single in female population is constantly on the increase. However in accordance with the social norm, females lives will not be fulfilled without proper marriage</a:t>
            </a:r>
            <a:endParaRPr lang="en-US" sz="2000" dirty="0"/>
          </a:p>
        </p:txBody>
      </p:sp>
      <p:pic>
        <p:nvPicPr>
          <p:cNvPr id="4" name="Picture 3"/>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917440" y="3098800"/>
            <a:ext cx="4226560" cy="37592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098800"/>
            <a:ext cx="4907280" cy="3759200"/>
          </a:xfrm>
          <a:prstGeom prst="rect">
            <a:avLst/>
          </a:prstGeom>
        </p:spPr>
      </p:pic>
      <p:sp>
        <p:nvSpPr>
          <p:cNvPr id="6" name="Rectangle 5"/>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7" name="Rectangle 6"/>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8" name="Rectangle 7"/>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9" name="Rectangle 8"/>
          <p:cNvSpPr/>
          <p:nvPr/>
        </p:nvSpPr>
        <p:spPr>
          <a:xfrm>
            <a:off x="4483510" y="6400800"/>
            <a:ext cx="2241755"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2585074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375920"/>
            <a:ext cx="7520940" cy="548640"/>
          </a:xfrm>
        </p:spPr>
        <p:txBody>
          <a:bodyPr/>
          <a:lstStyle/>
          <a:p>
            <a:pPr algn="ctr"/>
            <a:r>
              <a:rPr lang="en-US" sz="2600" b="1" dirty="0" smtClean="0"/>
              <a:t>3 Key </a:t>
            </a:r>
            <a:r>
              <a:rPr lang="en-US" sz="2600" b="1" dirty="0"/>
              <a:t>attributes of </a:t>
            </a:r>
            <a:r>
              <a:rPr lang="en-US" sz="2600" b="1" dirty="0" smtClean="0"/>
              <a:t>female </a:t>
            </a:r>
            <a:r>
              <a:rPr lang="en-US" sz="2600" b="1" dirty="0"/>
              <a:t>role</a:t>
            </a:r>
            <a:endParaRPr lang="en-US" sz="2600" dirty="0"/>
          </a:p>
        </p:txBody>
      </p:sp>
      <p:sp>
        <p:nvSpPr>
          <p:cNvPr id="3" name="Content Placeholder 2"/>
          <p:cNvSpPr>
            <a:spLocks noGrp="1"/>
          </p:cNvSpPr>
          <p:nvPr>
            <p:ph idx="1"/>
          </p:nvPr>
        </p:nvSpPr>
        <p:spPr/>
        <p:txBody>
          <a:bodyPr>
            <a:normAutofit/>
          </a:bodyPr>
          <a:lstStyle/>
          <a:p>
            <a:r>
              <a:rPr lang="en-US" sz="2500" i="1" dirty="0" smtClean="0"/>
              <a:t>2. Motherhood Mandate</a:t>
            </a:r>
          </a:p>
          <a:p>
            <a:pPr>
              <a:buFont typeface="Arial" panose="020B0604020202020204" pitchFamily="34" charset="0"/>
              <a:buChar char="•"/>
            </a:pPr>
            <a:r>
              <a:rPr lang="en-US" sz="2000" dirty="0" smtClean="0"/>
              <a:t>In accordance with social context, it was believed that females at the proper age must having children and wholeheartedly devoting to child-nurturing issues rather than satisfying her own needs.</a:t>
            </a:r>
            <a:endParaRPr lang="en-US" sz="2000" dirty="0"/>
          </a:p>
        </p:txBody>
      </p:sp>
      <p:pic>
        <p:nvPicPr>
          <p:cNvPr id="4" name="Picture 3"/>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582160" y="3464560"/>
            <a:ext cx="4561840" cy="339344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64560"/>
            <a:ext cx="4582160" cy="3393440"/>
          </a:xfrm>
          <a:prstGeom prst="rect">
            <a:avLst/>
          </a:prstGeom>
        </p:spPr>
      </p:pic>
      <p:sp>
        <p:nvSpPr>
          <p:cNvPr id="6" name="Rectangle 5"/>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7" name="Rectangle 6"/>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8" name="Rectangle 7"/>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9" name="Rectangle 8"/>
          <p:cNvSpPr/>
          <p:nvPr/>
        </p:nvSpPr>
        <p:spPr>
          <a:xfrm>
            <a:off x="4483510" y="6400800"/>
            <a:ext cx="2241755"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2173444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600" b="1" dirty="0" smtClean="0"/>
              <a:t>3 Key </a:t>
            </a:r>
            <a:r>
              <a:rPr lang="en-US" sz="2600" b="1" dirty="0"/>
              <a:t>attributes of </a:t>
            </a:r>
            <a:r>
              <a:rPr lang="en-US" sz="2600" b="1" dirty="0" smtClean="0"/>
              <a:t>female </a:t>
            </a:r>
            <a:r>
              <a:rPr lang="en-US" sz="2600" b="1" dirty="0"/>
              <a:t>role</a:t>
            </a:r>
            <a:endParaRPr lang="en-US" sz="2600" dirty="0"/>
          </a:p>
        </p:txBody>
      </p:sp>
      <p:sp>
        <p:nvSpPr>
          <p:cNvPr id="3" name="Content Placeholder 2"/>
          <p:cNvSpPr>
            <a:spLocks noGrp="1"/>
          </p:cNvSpPr>
          <p:nvPr>
            <p:ph idx="1"/>
          </p:nvPr>
        </p:nvSpPr>
        <p:spPr/>
        <p:txBody>
          <a:bodyPr>
            <a:normAutofit/>
          </a:bodyPr>
          <a:lstStyle/>
          <a:p>
            <a:r>
              <a:rPr lang="en-US" sz="2500" i="1" dirty="0" smtClean="0"/>
              <a:t>3. Work outside the home</a:t>
            </a:r>
          </a:p>
          <a:p>
            <a:pPr>
              <a:buFont typeface="Arial" panose="020B0604020202020204" pitchFamily="34" charset="0"/>
              <a:buChar char="•"/>
            </a:pPr>
            <a:r>
              <a:rPr lang="en-US" sz="2000" dirty="0" smtClean="0"/>
              <a:t>Presently, women can command higher level of education in relative to those in past days causing female proportion in labor market to be higher over the last decades.</a:t>
            </a:r>
            <a:endParaRPr lang="en-US" sz="20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2826328"/>
            <a:ext cx="4866640" cy="3761920"/>
          </a:xfrm>
          <a:prstGeom prst="rect">
            <a:avLst/>
          </a:prstGeom>
        </p:spPr>
      </p:pic>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866639" y="2826327"/>
            <a:ext cx="4277360" cy="3803073"/>
          </a:xfrm>
          <a:prstGeom prst="rect">
            <a:avLst/>
          </a:prstGeom>
        </p:spPr>
      </p:pic>
      <p:sp>
        <p:nvSpPr>
          <p:cNvPr id="6" name="Rectangle 5"/>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7" name="Rectangle 6"/>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8" name="Rectangle 7"/>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9" name="Rectangle 8"/>
          <p:cNvSpPr/>
          <p:nvPr/>
        </p:nvSpPr>
        <p:spPr>
          <a:xfrm>
            <a:off x="4483510" y="6400800"/>
            <a:ext cx="2241755"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4065628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Traditional vs modern female role</a:t>
            </a:r>
            <a:endParaRPr lang="en-US" b="1" dirty="0"/>
          </a:p>
        </p:txBody>
      </p:sp>
      <p:sp>
        <p:nvSpPr>
          <p:cNvPr id="3" name="Content Placeholder 2"/>
          <p:cNvSpPr>
            <a:spLocks noGrp="1"/>
          </p:cNvSpPr>
          <p:nvPr>
            <p:ph idx="1"/>
          </p:nvPr>
        </p:nvSpPr>
        <p:spPr/>
        <p:txBody>
          <a:bodyPr>
            <a:normAutofit/>
          </a:bodyPr>
          <a:lstStyle/>
          <a:p>
            <a:pPr marL="0" indent="0"/>
            <a:r>
              <a:rPr lang="en-US" sz="2000" dirty="0" smtClean="0"/>
              <a:t>In </a:t>
            </a:r>
            <a:r>
              <a:rPr lang="en-US" sz="2000" u="sng" dirty="0" smtClean="0"/>
              <a:t>traditional</a:t>
            </a:r>
            <a:r>
              <a:rPr lang="en-US" sz="2000" dirty="0" smtClean="0"/>
              <a:t> female role, </a:t>
            </a:r>
            <a:r>
              <a:rPr lang="en-US" sz="2000" dirty="0" err="1" smtClean="0"/>
              <a:t>feminity</a:t>
            </a:r>
            <a:r>
              <a:rPr lang="en-US" sz="2000" dirty="0" smtClean="0"/>
              <a:t> can be achieved through </a:t>
            </a:r>
            <a:r>
              <a:rPr lang="en-US" sz="2000" dirty="0" smtClean="0">
                <a:solidFill>
                  <a:schemeClr val="tx2"/>
                </a:solidFill>
              </a:rPr>
              <a:t>marriage mandate</a:t>
            </a:r>
            <a:r>
              <a:rPr lang="en-US" sz="2000" dirty="0" smtClean="0"/>
              <a:t>, </a:t>
            </a:r>
            <a:r>
              <a:rPr lang="en-US" sz="2000" dirty="0" smtClean="0">
                <a:solidFill>
                  <a:schemeClr val="tx2"/>
                </a:solidFill>
              </a:rPr>
              <a:t>motherhood mandate</a:t>
            </a:r>
            <a:r>
              <a:rPr lang="en-US" sz="2000" dirty="0" smtClean="0"/>
              <a:t>, and </a:t>
            </a:r>
            <a:r>
              <a:rPr lang="en-US" sz="2000" dirty="0" smtClean="0">
                <a:solidFill>
                  <a:schemeClr val="tx2"/>
                </a:solidFill>
              </a:rPr>
              <a:t>housekeeping</a:t>
            </a:r>
            <a:r>
              <a:rPr lang="en-US" sz="2000" dirty="0" smtClean="0"/>
              <a:t>.</a:t>
            </a:r>
          </a:p>
          <a:p>
            <a:pPr marL="0" indent="0"/>
            <a:r>
              <a:rPr lang="en-US" sz="2000" dirty="0" smtClean="0"/>
              <a:t>In </a:t>
            </a:r>
            <a:r>
              <a:rPr lang="en-US" sz="2000" u="sng" dirty="0" smtClean="0"/>
              <a:t>modern</a:t>
            </a:r>
            <a:r>
              <a:rPr lang="en-US" sz="2000" dirty="0" smtClean="0"/>
              <a:t> female role, </a:t>
            </a:r>
            <a:r>
              <a:rPr lang="en-US" sz="2000" dirty="0" err="1" smtClean="0"/>
              <a:t>feminity</a:t>
            </a:r>
            <a:r>
              <a:rPr lang="en-US" sz="2000" dirty="0" smtClean="0"/>
              <a:t> can be achieved through </a:t>
            </a:r>
            <a:r>
              <a:rPr lang="en-US" sz="2000" dirty="0" smtClean="0">
                <a:solidFill>
                  <a:schemeClr val="accent5">
                    <a:lumMod val="75000"/>
                  </a:schemeClr>
                </a:solidFill>
              </a:rPr>
              <a:t>working outside the home</a:t>
            </a:r>
            <a:r>
              <a:rPr lang="en-US" sz="2000" dirty="0" smtClean="0"/>
              <a:t>, </a:t>
            </a:r>
            <a:r>
              <a:rPr lang="en-US" sz="2000" dirty="0" smtClean="0">
                <a:solidFill>
                  <a:schemeClr val="accent5">
                    <a:lumMod val="75000"/>
                  </a:schemeClr>
                </a:solidFill>
              </a:rPr>
              <a:t>voting for gender equality</a:t>
            </a:r>
            <a:r>
              <a:rPr lang="en-US" sz="2000" dirty="0" smtClean="0"/>
              <a:t>, and </a:t>
            </a:r>
            <a:r>
              <a:rPr lang="en-US" sz="2000" dirty="0" smtClean="0">
                <a:solidFill>
                  <a:schemeClr val="accent5">
                    <a:lumMod val="75000"/>
                  </a:schemeClr>
                </a:solidFill>
              </a:rPr>
              <a:t>standing on one’s own effort</a:t>
            </a:r>
            <a:r>
              <a:rPr lang="en-US" sz="2000" dirty="0" smtClean="0"/>
              <a:t>.</a:t>
            </a:r>
            <a:endParaRPr lang="en-US" sz="2000" dirty="0"/>
          </a:p>
        </p:txBody>
      </p:sp>
      <p:pic>
        <p:nvPicPr>
          <p:cNvPr id="4" name="Picture 3"/>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5752407" y="2926080"/>
            <a:ext cx="3391592" cy="374350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2926080"/>
            <a:ext cx="5752407" cy="3849740"/>
          </a:xfrm>
          <a:prstGeom prst="rect">
            <a:avLst/>
          </a:prstGeom>
        </p:spPr>
      </p:pic>
      <p:sp>
        <p:nvSpPr>
          <p:cNvPr id="6" name="Rectangle 5"/>
          <p:cNvSpPr/>
          <p:nvPr/>
        </p:nvSpPr>
        <p:spPr>
          <a:xfrm>
            <a:off x="6725265" y="6400800"/>
            <a:ext cx="241873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7" name="Rectangle 6"/>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8" name="Rectangle 7"/>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9" name="Rectangle 8"/>
          <p:cNvSpPr/>
          <p:nvPr/>
        </p:nvSpPr>
        <p:spPr>
          <a:xfrm>
            <a:off x="4483510" y="6400800"/>
            <a:ext cx="2241755"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2925748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6884" y="602473"/>
            <a:ext cx="8630216" cy="914400"/>
          </a:xfrm>
        </p:spPr>
        <p:txBody>
          <a:bodyPr/>
          <a:lstStyle/>
          <a:p>
            <a:r>
              <a:rPr lang="en-US" sz="4000" b="1" dirty="0" smtClean="0"/>
              <a:t>Problems with the female role</a:t>
            </a:r>
            <a:br>
              <a:rPr lang="en-US" sz="4000" b="1" dirty="0" smtClean="0"/>
            </a:br>
            <a:endParaRPr lang="en-US" sz="4000" b="1" dirty="0"/>
          </a:p>
        </p:txBody>
      </p:sp>
      <p:sp>
        <p:nvSpPr>
          <p:cNvPr id="3" name="Content Placeholder 2"/>
          <p:cNvSpPr>
            <a:spLocks noGrp="1"/>
          </p:cNvSpPr>
          <p:nvPr>
            <p:ph idx="1"/>
          </p:nvPr>
        </p:nvSpPr>
        <p:spPr>
          <a:xfrm>
            <a:off x="778137" y="876513"/>
            <a:ext cx="7520940" cy="4143725"/>
          </a:xfrm>
        </p:spPr>
        <p:txBody>
          <a:bodyPr>
            <a:normAutofit/>
          </a:bodyPr>
          <a:lstStyle/>
          <a:p>
            <a:pPr>
              <a:buFont typeface="Arial"/>
              <a:buChar char="•"/>
            </a:pPr>
            <a:endParaRPr lang="en-US" sz="3200" b="0" dirty="0" smtClean="0"/>
          </a:p>
          <a:p>
            <a:pPr>
              <a:buFont typeface="Arial"/>
              <a:buChar char="•"/>
            </a:pPr>
            <a:r>
              <a:rPr lang="en-US" sz="3200" dirty="0" smtClean="0"/>
              <a:t>Diminished Career Aspirations</a:t>
            </a:r>
          </a:p>
          <a:p>
            <a:pPr>
              <a:buFont typeface="Arial"/>
              <a:buChar char="•"/>
            </a:pPr>
            <a:r>
              <a:rPr lang="en-US" sz="3200" dirty="0" smtClean="0"/>
              <a:t>Juggling Multiple Roles</a:t>
            </a:r>
          </a:p>
          <a:p>
            <a:pPr>
              <a:buFont typeface="Arial"/>
              <a:buChar char="•"/>
            </a:pPr>
            <a:r>
              <a:rPr lang="en-US" sz="3200" dirty="0" smtClean="0"/>
              <a:t>Ambivalence About Sexuality</a:t>
            </a:r>
          </a:p>
          <a:p>
            <a:pPr>
              <a:buFont typeface="Arial"/>
              <a:buChar char="•"/>
            </a:pPr>
            <a:r>
              <a:rPr lang="en-US" sz="3200" dirty="0" smtClean="0"/>
              <a:t>Sexism: A Special Problem for Females</a:t>
            </a:r>
          </a:p>
          <a:p>
            <a:pPr lvl="3">
              <a:buFont typeface="Arial"/>
              <a:buChar char="•"/>
            </a:pPr>
            <a:r>
              <a:rPr lang="en-US" sz="2600" dirty="0" smtClean="0"/>
              <a:t>Economic Discrimination</a:t>
            </a:r>
          </a:p>
          <a:p>
            <a:pPr lvl="3">
              <a:buFont typeface="Arial"/>
              <a:buChar char="•"/>
            </a:pPr>
            <a:r>
              <a:rPr lang="en-US" sz="2600" dirty="0" smtClean="0"/>
              <a:t>Aggression Toward Females</a:t>
            </a:r>
          </a:p>
          <a:p>
            <a:pPr marL="0" indent="0"/>
            <a:endParaRPr lang="en-US" sz="3200" dirty="0"/>
          </a:p>
        </p:txBody>
      </p:sp>
      <p:sp>
        <p:nvSpPr>
          <p:cNvPr id="4" name="Rectangle 3"/>
          <p:cNvSpPr/>
          <p:nvPr/>
        </p:nvSpPr>
        <p:spPr>
          <a:xfrm>
            <a:off x="6725265" y="6400800"/>
            <a:ext cx="241873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5" name="Rectangle 4"/>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6" name="Rectangle 5"/>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7" name="Rectangle 6"/>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25958571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6884" y="602473"/>
            <a:ext cx="8630216" cy="914400"/>
          </a:xfrm>
        </p:spPr>
        <p:txBody>
          <a:bodyPr/>
          <a:lstStyle/>
          <a:p>
            <a:r>
              <a:rPr lang="en-US" sz="4000" b="1" dirty="0" smtClean="0"/>
              <a:t>Problems with the female role</a:t>
            </a:r>
            <a:br>
              <a:rPr lang="en-US" sz="4000" b="1" dirty="0" smtClean="0"/>
            </a:br>
            <a:endParaRPr lang="en-US" sz="4000" b="1" dirty="0"/>
          </a:p>
        </p:txBody>
      </p:sp>
      <p:sp>
        <p:nvSpPr>
          <p:cNvPr id="3" name="Content Placeholder 2"/>
          <p:cNvSpPr>
            <a:spLocks noGrp="1"/>
          </p:cNvSpPr>
          <p:nvPr>
            <p:ph idx="1"/>
          </p:nvPr>
        </p:nvSpPr>
        <p:spPr>
          <a:xfrm>
            <a:off x="531000" y="983836"/>
            <a:ext cx="7520940" cy="3579849"/>
          </a:xfrm>
        </p:spPr>
        <p:txBody>
          <a:bodyPr>
            <a:normAutofit/>
          </a:bodyPr>
          <a:lstStyle/>
          <a:p>
            <a:pPr>
              <a:buFont typeface="Arial"/>
              <a:buChar char="•"/>
            </a:pPr>
            <a:endParaRPr lang="en-US" sz="3000" b="0" dirty="0" smtClean="0"/>
          </a:p>
          <a:p>
            <a:pPr marL="0" indent="0"/>
            <a:r>
              <a:rPr lang="en-US" sz="2400" dirty="0" smtClean="0"/>
              <a:t>1. Diminished Career Aspirations</a:t>
            </a:r>
          </a:p>
          <a:p>
            <a:pPr>
              <a:buFontTx/>
              <a:buChar char="-"/>
            </a:pPr>
            <a:r>
              <a:rPr lang="en-US" sz="2400" b="0" dirty="0" smtClean="0"/>
              <a:t>Lower career aspirations with backgrounds </a:t>
            </a:r>
          </a:p>
          <a:p>
            <a:pPr marL="0" indent="0"/>
            <a:r>
              <a:rPr lang="en-US" sz="2400" b="0" dirty="0"/>
              <a:t> </a:t>
            </a:r>
            <a:r>
              <a:rPr lang="en-US" sz="2400" b="0" dirty="0" smtClean="0"/>
              <a:t>    and abilities</a:t>
            </a:r>
          </a:p>
          <a:p>
            <a:pPr>
              <a:buFontTx/>
              <a:buChar char="-"/>
            </a:pPr>
            <a:r>
              <a:rPr lang="en-US" sz="2400" b="0" dirty="0" smtClean="0"/>
              <a:t>Underestimate the achievement</a:t>
            </a:r>
          </a:p>
        </p:txBody>
      </p:sp>
      <p:sp>
        <p:nvSpPr>
          <p:cNvPr id="4" name="Rounded Rectangle 3"/>
          <p:cNvSpPr/>
          <p:nvPr/>
        </p:nvSpPr>
        <p:spPr>
          <a:xfrm>
            <a:off x="164353" y="5065059"/>
            <a:ext cx="2412003" cy="1335741"/>
          </a:xfrm>
          <a:prstGeom prst="roundRect">
            <a:avLst/>
          </a:prstGeom>
          <a:solidFill>
            <a:srgbClr val="D0543F"/>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smtClean="0">
              <a:solidFill>
                <a:schemeClr val="tx1"/>
              </a:solidFill>
            </a:endParaRPr>
          </a:p>
          <a:p>
            <a:pPr algn="ctr"/>
            <a:r>
              <a:rPr lang="en-US" sz="2400" dirty="0" smtClean="0">
                <a:solidFill>
                  <a:schemeClr val="tx1"/>
                </a:solidFill>
              </a:rPr>
              <a:t>Traditional Female Role</a:t>
            </a:r>
          </a:p>
          <a:p>
            <a:pPr algn="ctr"/>
            <a:r>
              <a:rPr lang="en-US" sz="2400" dirty="0" smtClean="0">
                <a:solidFill>
                  <a:schemeClr val="tx1"/>
                </a:solidFill>
              </a:rPr>
              <a:t>“ Femininity ”</a:t>
            </a:r>
          </a:p>
          <a:p>
            <a:pPr algn="ctr"/>
            <a:endParaRPr lang="en-US" dirty="0">
              <a:solidFill>
                <a:schemeClr val="tx1"/>
              </a:solidFill>
            </a:endParaRPr>
          </a:p>
        </p:txBody>
      </p:sp>
      <p:sp>
        <p:nvSpPr>
          <p:cNvPr id="5" name="Rounded Rectangle 4"/>
          <p:cNvSpPr/>
          <p:nvPr/>
        </p:nvSpPr>
        <p:spPr>
          <a:xfrm>
            <a:off x="3334387" y="5065059"/>
            <a:ext cx="2618627" cy="1335741"/>
          </a:xfrm>
          <a:prstGeom prst="roundRect">
            <a:avLst/>
          </a:prstGeom>
          <a:solidFill>
            <a:srgbClr val="D0543F"/>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dirty="0">
              <a:solidFill>
                <a:schemeClr val="tx1"/>
              </a:solidFill>
            </a:endParaRPr>
          </a:p>
          <a:p>
            <a:pPr algn="ctr"/>
            <a:r>
              <a:rPr lang="en-US" sz="2400" dirty="0" smtClean="0">
                <a:solidFill>
                  <a:schemeClr val="tx1"/>
                </a:solidFill>
              </a:rPr>
              <a:t>Lower </a:t>
            </a:r>
          </a:p>
          <a:p>
            <a:pPr algn="ctr"/>
            <a:r>
              <a:rPr lang="en-US" sz="2400" dirty="0" smtClean="0">
                <a:solidFill>
                  <a:schemeClr val="tx1"/>
                </a:solidFill>
              </a:rPr>
              <a:t>self-efficacy</a:t>
            </a:r>
          </a:p>
          <a:p>
            <a:r>
              <a:rPr lang="en-US" sz="2000" dirty="0" smtClean="0">
                <a:solidFill>
                  <a:schemeClr val="tx1"/>
                </a:solidFill>
              </a:rPr>
              <a:t>  </a:t>
            </a:r>
          </a:p>
        </p:txBody>
      </p:sp>
      <p:sp>
        <p:nvSpPr>
          <p:cNvPr id="6" name="Rounded Rectangle 5"/>
          <p:cNvSpPr/>
          <p:nvPr/>
        </p:nvSpPr>
        <p:spPr>
          <a:xfrm>
            <a:off x="6520008" y="5065059"/>
            <a:ext cx="2474137" cy="1335741"/>
          </a:xfrm>
          <a:prstGeom prst="roundRect">
            <a:avLst/>
          </a:prstGeom>
          <a:solidFill>
            <a:srgbClr val="D0543F"/>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smtClean="0">
              <a:solidFill>
                <a:schemeClr val="tx1"/>
              </a:solidFill>
            </a:endParaRPr>
          </a:p>
          <a:p>
            <a:pPr algn="ctr"/>
            <a:endParaRPr lang="en-US" sz="2400" dirty="0">
              <a:solidFill>
                <a:schemeClr val="tx1"/>
              </a:solidFill>
            </a:endParaRPr>
          </a:p>
          <a:p>
            <a:pPr algn="ctr"/>
            <a:r>
              <a:rPr lang="en-US" sz="2400" dirty="0" smtClean="0">
                <a:solidFill>
                  <a:schemeClr val="tx1"/>
                </a:solidFill>
              </a:rPr>
              <a:t>Ability -</a:t>
            </a:r>
          </a:p>
          <a:p>
            <a:pPr algn="ctr"/>
            <a:r>
              <a:rPr lang="en-US" sz="2400" dirty="0" smtClean="0">
                <a:solidFill>
                  <a:schemeClr val="tx1"/>
                </a:solidFill>
              </a:rPr>
              <a:t>Achievement</a:t>
            </a:r>
          </a:p>
          <a:p>
            <a:pPr algn="ctr"/>
            <a:r>
              <a:rPr lang="en-US" sz="2400" dirty="0" smtClean="0">
                <a:solidFill>
                  <a:schemeClr val="tx1"/>
                </a:solidFill>
              </a:rPr>
              <a:t>Gap</a:t>
            </a:r>
          </a:p>
          <a:p>
            <a:pPr algn="ctr"/>
            <a:endParaRPr lang="en-US" sz="2400" dirty="0" smtClean="0">
              <a:solidFill>
                <a:schemeClr val="tx1"/>
              </a:solidFill>
            </a:endParaRPr>
          </a:p>
          <a:p>
            <a:pPr algn="ctr"/>
            <a:endParaRPr lang="en-US" sz="2400" dirty="0">
              <a:solidFill>
                <a:schemeClr val="tx1"/>
              </a:solidFill>
            </a:endParaRPr>
          </a:p>
        </p:txBody>
      </p:sp>
      <p:sp>
        <p:nvSpPr>
          <p:cNvPr id="9" name="Right Arrow 8"/>
          <p:cNvSpPr/>
          <p:nvPr/>
        </p:nvSpPr>
        <p:spPr>
          <a:xfrm>
            <a:off x="6018992" y="5605259"/>
            <a:ext cx="451533" cy="443387"/>
          </a:xfrm>
          <a:prstGeom prst="rightArrow">
            <a:avLst/>
          </a:prstGeom>
          <a:solidFill>
            <a:schemeClr val="tx1">
              <a:lumMod val="65000"/>
              <a:lumOff val="35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ight Arrow 9"/>
          <p:cNvSpPr/>
          <p:nvPr/>
        </p:nvSpPr>
        <p:spPr>
          <a:xfrm>
            <a:off x="2664852" y="5605259"/>
            <a:ext cx="594830" cy="443387"/>
          </a:xfrm>
          <a:prstGeom prst="rightArrow">
            <a:avLst/>
          </a:prstGeom>
          <a:solidFill>
            <a:schemeClr val="tx1">
              <a:lumMod val="65000"/>
              <a:lumOff val="35000"/>
            </a:schemeClr>
          </a:soli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2" name="Picture 11" descr="lower self-efficacy.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545230" y="1284341"/>
            <a:ext cx="2150534" cy="1654752"/>
          </a:xfrm>
          <a:prstGeom prst="rect">
            <a:avLst/>
          </a:prstGeom>
        </p:spPr>
      </p:pic>
      <p:pic>
        <p:nvPicPr>
          <p:cNvPr id="13" name="Picture 12" descr="lower self efficacy.jp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207097" y="3182045"/>
            <a:ext cx="2287799" cy="1717975"/>
          </a:xfrm>
          <a:prstGeom prst="rect">
            <a:avLst/>
          </a:prstGeom>
        </p:spPr>
      </p:pic>
      <p:sp>
        <p:nvSpPr>
          <p:cNvPr id="11" name="Rectangle 10"/>
          <p:cNvSpPr/>
          <p:nvPr/>
        </p:nvSpPr>
        <p:spPr>
          <a:xfrm>
            <a:off x="6725265" y="6400800"/>
            <a:ext cx="241873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14" name="Rectangle 13"/>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15" name="Rectangle 14"/>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16" name="Rectangle 15"/>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8976602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8444228" y="4014801"/>
            <a:ext cx="597095" cy="868295"/>
          </a:xfrm>
          <a:prstGeom prst="rect">
            <a:avLst/>
          </a:prstGeom>
          <a:solidFill>
            <a:srgbClr val="1DB4C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86884" y="602473"/>
            <a:ext cx="8630216" cy="914400"/>
          </a:xfrm>
        </p:spPr>
        <p:txBody>
          <a:bodyPr/>
          <a:lstStyle/>
          <a:p>
            <a:r>
              <a:rPr lang="en-US" sz="4000" b="1" dirty="0" smtClean="0"/>
              <a:t>Problems with the female role</a:t>
            </a:r>
            <a:br>
              <a:rPr lang="en-US" sz="4000" b="1" dirty="0" smtClean="0"/>
            </a:br>
            <a:endParaRPr lang="en-US" sz="4000" b="1" dirty="0"/>
          </a:p>
        </p:txBody>
      </p:sp>
      <p:sp>
        <p:nvSpPr>
          <p:cNvPr id="3" name="Content Placeholder 2"/>
          <p:cNvSpPr>
            <a:spLocks noGrp="1"/>
          </p:cNvSpPr>
          <p:nvPr>
            <p:ph idx="1"/>
          </p:nvPr>
        </p:nvSpPr>
        <p:spPr>
          <a:xfrm>
            <a:off x="531000" y="983836"/>
            <a:ext cx="7520940" cy="3579849"/>
          </a:xfrm>
        </p:spPr>
        <p:txBody>
          <a:bodyPr>
            <a:normAutofit/>
          </a:bodyPr>
          <a:lstStyle/>
          <a:p>
            <a:pPr>
              <a:buFont typeface="Arial"/>
              <a:buChar char="•"/>
            </a:pPr>
            <a:endParaRPr lang="en-US" sz="3000" b="0" dirty="0" smtClean="0"/>
          </a:p>
          <a:p>
            <a:pPr marL="0" indent="0"/>
            <a:r>
              <a:rPr lang="en-US" sz="2400" dirty="0" smtClean="0"/>
              <a:t>2. Juggling Multiple Roles – societal institution</a:t>
            </a:r>
          </a:p>
          <a:p>
            <a:pPr marL="0" indent="0"/>
            <a:endParaRPr lang="en-US" sz="2400" b="0" dirty="0" smtClean="0"/>
          </a:p>
          <a:p>
            <a:pPr marL="0" indent="0"/>
            <a:endParaRPr lang="en-US" sz="2400" b="0" dirty="0" smtClean="0"/>
          </a:p>
        </p:txBody>
      </p:sp>
      <p:sp>
        <p:nvSpPr>
          <p:cNvPr id="11" name="Oval 10"/>
          <p:cNvSpPr/>
          <p:nvPr/>
        </p:nvSpPr>
        <p:spPr>
          <a:xfrm>
            <a:off x="3865821" y="2292088"/>
            <a:ext cx="1906913" cy="1766510"/>
          </a:xfrm>
          <a:prstGeom prst="ellipse">
            <a:avLst/>
          </a:prstGeom>
          <a:solidFill>
            <a:srgbClr val="1DB4C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b="1" dirty="0" smtClean="0">
                <a:solidFill>
                  <a:srgbClr val="000000"/>
                </a:solidFill>
              </a:rPr>
              <a:t>Parent</a:t>
            </a:r>
            <a:endParaRPr lang="en-US" sz="2400" b="1" dirty="0">
              <a:solidFill>
                <a:srgbClr val="000000"/>
              </a:solidFill>
            </a:endParaRPr>
          </a:p>
        </p:txBody>
      </p:sp>
      <p:sp>
        <p:nvSpPr>
          <p:cNvPr id="12" name="Oval 11"/>
          <p:cNvSpPr/>
          <p:nvPr/>
        </p:nvSpPr>
        <p:spPr>
          <a:xfrm>
            <a:off x="6537315" y="2292088"/>
            <a:ext cx="1906913" cy="1766510"/>
          </a:xfrm>
          <a:prstGeom prst="ellipse">
            <a:avLst/>
          </a:prstGeom>
          <a:solidFill>
            <a:srgbClr val="1DB4C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b="1" dirty="0" smtClean="0">
                <a:solidFill>
                  <a:srgbClr val="000000"/>
                </a:solidFill>
              </a:rPr>
              <a:t>Spouse</a:t>
            </a:r>
            <a:endParaRPr lang="en-US" sz="2400" b="1" dirty="0">
              <a:solidFill>
                <a:srgbClr val="000000"/>
              </a:solidFill>
            </a:endParaRPr>
          </a:p>
        </p:txBody>
      </p:sp>
      <p:sp>
        <p:nvSpPr>
          <p:cNvPr id="13" name="Oval 12"/>
          <p:cNvSpPr/>
          <p:nvPr/>
        </p:nvSpPr>
        <p:spPr>
          <a:xfrm>
            <a:off x="1244539" y="2292088"/>
            <a:ext cx="1906913" cy="1766510"/>
          </a:xfrm>
          <a:prstGeom prst="ellipse">
            <a:avLst/>
          </a:prstGeom>
          <a:solidFill>
            <a:srgbClr val="1DB4C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b="1" dirty="0" smtClean="0">
                <a:solidFill>
                  <a:srgbClr val="000000"/>
                </a:solidFill>
              </a:rPr>
              <a:t>Worker</a:t>
            </a:r>
            <a:endParaRPr lang="en-US" sz="2400" b="1" dirty="0">
              <a:solidFill>
                <a:srgbClr val="000000"/>
              </a:solidFill>
            </a:endParaRPr>
          </a:p>
        </p:txBody>
      </p:sp>
      <p:grpSp>
        <p:nvGrpSpPr>
          <p:cNvPr id="19" name="Group 18"/>
          <p:cNvGrpSpPr/>
          <p:nvPr/>
        </p:nvGrpSpPr>
        <p:grpSpPr>
          <a:xfrm>
            <a:off x="1255707" y="4014801"/>
            <a:ext cx="7039111" cy="380106"/>
            <a:chOff x="786884" y="4365177"/>
            <a:chExt cx="7646437" cy="380106"/>
          </a:xfrm>
        </p:grpSpPr>
        <p:cxnSp>
          <p:nvCxnSpPr>
            <p:cNvPr id="14" name="Straight Connector 13"/>
            <p:cNvCxnSpPr/>
            <p:nvPr/>
          </p:nvCxnSpPr>
          <p:spPr>
            <a:xfrm>
              <a:off x="786884" y="4563685"/>
              <a:ext cx="7636326" cy="0"/>
            </a:xfrm>
            <a:prstGeom prst="line">
              <a:avLst/>
            </a:prstGeom>
            <a:ln w="38100">
              <a:solidFill>
                <a:srgbClr val="996633"/>
              </a:solidFill>
            </a:ln>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a:off x="792001" y="4365177"/>
              <a:ext cx="0" cy="350382"/>
            </a:xfrm>
            <a:prstGeom prst="line">
              <a:avLst/>
            </a:prstGeom>
            <a:ln w="38100">
              <a:solidFill>
                <a:srgbClr val="996633"/>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a:off x="8433321" y="4394901"/>
              <a:ext cx="0" cy="350382"/>
            </a:xfrm>
            <a:prstGeom prst="line">
              <a:avLst/>
            </a:prstGeom>
            <a:ln w="38100">
              <a:solidFill>
                <a:srgbClr val="996633"/>
              </a:solidFill>
            </a:ln>
          </p:spPr>
          <p:style>
            <a:lnRef idx="2">
              <a:schemeClr val="accent1"/>
            </a:lnRef>
            <a:fillRef idx="0">
              <a:schemeClr val="accent1"/>
            </a:fillRef>
            <a:effectRef idx="1">
              <a:schemeClr val="accent1"/>
            </a:effectRef>
            <a:fontRef idx="minor">
              <a:schemeClr val="tx1"/>
            </a:fontRef>
          </p:style>
        </p:cxnSp>
      </p:grpSp>
      <p:sp>
        <p:nvSpPr>
          <p:cNvPr id="20" name="TextBox 19"/>
          <p:cNvSpPr txBox="1"/>
          <p:nvPr/>
        </p:nvSpPr>
        <p:spPr>
          <a:xfrm>
            <a:off x="248166" y="3936450"/>
            <a:ext cx="1009486" cy="369332"/>
          </a:xfrm>
          <a:prstGeom prst="rect">
            <a:avLst/>
          </a:prstGeom>
          <a:noFill/>
        </p:spPr>
        <p:txBody>
          <a:bodyPr wrap="none" rtlCol="0">
            <a:spAutoFit/>
          </a:bodyPr>
          <a:lstStyle/>
          <a:p>
            <a:r>
              <a:rPr lang="en-US" b="1" dirty="0" smtClean="0"/>
              <a:t>Women:</a:t>
            </a:r>
            <a:endParaRPr lang="en-US" b="1" dirty="0"/>
          </a:p>
        </p:txBody>
      </p:sp>
      <p:grpSp>
        <p:nvGrpSpPr>
          <p:cNvPr id="21" name="Group 20"/>
          <p:cNvGrpSpPr/>
          <p:nvPr/>
        </p:nvGrpSpPr>
        <p:grpSpPr>
          <a:xfrm>
            <a:off x="1260419" y="4502990"/>
            <a:ext cx="1739321" cy="380106"/>
            <a:chOff x="786884" y="4365177"/>
            <a:chExt cx="7646437" cy="380106"/>
          </a:xfrm>
        </p:grpSpPr>
        <p:cxnSp>
          <p:nvCxnSpPr>
            <p:cNvPr id="22" name="Straight Connector 21"/>
            <p:cNvCxnSpPr/>
            <p:nvPr/>
          </p:nvCxnSpPr>
          <p:spPr>
            <a:xfrm>
              <a:off x="786884" y="4563685"/>
              <a:ext cx="7636326" cy="0"/>
            </a:xfrm>
            <a:prstGeom prst="line">
              <a:avLst/>
            </a:prstGeom>
            <a:ln w="38100">
              <a:solidFill>
                <a:srgbClr val="996633"/>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92001" y="4365177"/>
              <a:ext cx="0" cy="350382"/>
            </a:xfrm>
            <a:prstGeom prst="line">
              <a:avLst/>
            </a:prstGeom>
            <a:ln w="38100">
              <a:solidFill>
                <a:srgbClr val="996633"/>
              </a:solidFill>
            </a:ln>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p:nvCxnSpPr>
          <p:spPr>
            <a:xfrm>
              <a:off x="8433321" y="4394901"/>
              <a:ext cx="0" cy="350382"/>
            </a:xfrm>
            <a:prstGeom prst="line">
              <a:avLst/>
            </a:prstGeom>
            <a:ln w="38100">
              <a:solidFill>
                <a:srgbClr val="996633"/>
              </a:solidFill>
            </a:ln>
          </p:spPr>
          <p:style>
            <a:lnRef idx="2">
              <a:schemeClr val="accent1"/>
            </a:lnRef>
            <a:fillRef idx="0">
              <a:schemeClr val="accent1"/>
            </a:fillRef>
            <a:effectRef idx="1">
              <a:schemeClr val="accent1"/>
            </a:effectRef>
            <a:fontRef idx="minor">
              <a:schemeClr val="tx1"/>
            </a:fontRef>
          </p:style>
        </p:cxnSp>
      </p:grpSp>
      <p:sp>
        <p:nvSpPr>
          <p:cNvPr id="25" name="TextBox 24"/>
          <p:cNvSpPr txBox="1"/>
          <p:nvPr/>
        </p:nvSpPr>
        <p:spPr>
          <a:xfrm>
            <a:off x="269184" y="4453825"/>
            <a:ext cx="690175" cy="369332"/>
          </a:xfrm>
          <a:prstGeom prst="rect">
            <a:avLst/>
          </a:prstGeom>
          <a:noFill/>
        </p:spPr>
        <p:txBody>
          <a:bodyPr wrap="none" rtlCol="0">
            <a:spAutoFit/>
          </a:bodyPr>
          <a:lstStyle/>
          <a:p>
            <a:r>
              <a:rPr lang="en-US" b="1" dirty="0" smtClean="0"/>
              <a:t>Men:</a:t>
            </a:r>
            <a:endParaRPr lang="en-US" b="1" dirty="0"/>
          </a:p>
        </p:txBody>
      </p:sp>
      <p:sp>
        <p:nvSpPr>
          <p:cNvPr id="26" name="TextBox 25"/>
          <p:cNvSpPr txBox="1"/>
          <p:nvPr/>
        </p:nvSpPr>
        <p:spPr>
          <a:xfrm>
            <a:off x="46052" y="5131061"/>
            <a:ext cx="9058890" cy="1323439"/>
          </a:xfrm>
          <a:prstGeom prst="rect">
            <a:avLst/>
          </a:prstGeom>
          <a:noFill/>
        </p:spPr>
        <p:txBody>
          <a:bodyPr wrap="none" rtlCol="0">
            <a:spAutoFit/>
          </a:bodyPr>
          <a:lstStyle/>
          <a:p>
            <a:r>
              <a:rPr lang="en-US" sz="2000" dirty="0" smtClean="0"/>
              <a:t>Given three-role reality of their lives, they trade off worker role and income in slower </a:t>
            </a:r>
          </a:p>
          <a:p>
            <a:r>
              <a:rPr lang="en-US" sz="2000" dirty="0"/>
              <a:t>p</a:t>
            </a:r>
            <a:r>
              <a:rPr lang="en-US" sz="2000" dirty="0" smtClean="0"/>
              <a:t>ace and less stress to take care young children.</a:t>
            </a:r>
          </a:p>
          <a:p>
            <a:r>
              <a:rPr lang="en-US" sz="2000" b="1" u="sng" dirty="0" smtClean="0"/>
              <a:t>HOWEVER, </a:t>
            </a:r>
            <a:r>
              <a:rPr lang="en-US" sz="2000" dirty="0" smtClean="0"/>
              <a:t>some evidence has shown that multiple roles can be beneficial for </a:t>
            </a:r>
          </a:p>
          <a:p>
            <a:r>
              <a:rPr lang="en-US" sz="2000" dirty="0" smtClean="0"/>
              <a:t>mental health. And greater participation would alleviate women’s stress. </a:t>
            </a:r>
          </a:p>
        </p:txBody>
      </p:sp>
      <p:sp>
        <p:nvSpPr>
          <p:cNvPr id="27" name="TextBox 26"/>
          <p:cNvSpPr txBox="1"/>
          <p:nvPr/>
        </p:nvSpPr>
        <p:spPr>
          <a:xfrm>
            <a:off x="8456708" y="4213309"/>
            <a:ext cx="599556" cy="369332"/>
          </a:xfrm>
          <a:prstGeom prst="rect">
            <a:avLst/>
          </a:prstGeom>
          <a:noFill/>
        </p:spPr>
        <p:txBody>
          <a:bodyPr wrap="none" rtlCol="0">
            <a:spAutoFit/>
          </a:bodyPr>
          <a:lstStyle/>
          <a:p>
            <a:pPr algn="ctr"/>
            <a:r>
              <a:rPr lang="en-US" dirty="0" smtClean="0"/>
              <a:t>Role</a:t>
            </a:r>
            <a:endParaRPr lang="en-US" dirty="0"/>
          </a:p>
        </p:txBody>
      </p:sp>
      <p:sp>
        <p:nvSpPr>
          <p:cNvPr id="28" name="Rectangle 27"/>
          <p:cNvSpPr/>
          <p:nvPr/>
        </p:nvSpPr>
        <p:spPr>
          <a:xfrm>
            <a:off x="6725265" y="6400800"/>
            <a:ext cx="241873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30" name="Rectangle 29"/>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31" name="Rectangle 30"/>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32" name="Rectangle 31"/>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26379569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6884" y="602473"/>
            <a:ext cx="8630216" cy="914400"/>
          </a:xfrm>
        </p:spPr>
        <p:txBody>
          <a:bodyPr/>
          <a:lstStyle/>
          <a:p>
            <a:r>
              <a:rPr lang="en-US" sz="4000" b="1" dirty="0" smtClean="0"/>
              <a:t>Problems with the female role</a:t>
            </a:r>
            <a:br>
              <a:rPr lang="en-US" sz="4000" b="1" dirty="0" smtClean="0"/>
            </a:br>
            <a:endParaRPr lang="en-US" sz="4000" b="1" dirty="0"/>
          </a:p>
        </p:txBody>
      </p:sp>
      <p:sp>
        <p:nvSpPr>
          <p:cNvPr id="3" name="Content Placeholder 2"/>
          <p:cNvSpPr>
            <a:spLocks noGrp="1"/>
          </p:cNvSpPr>
          <p:nvPr>
            <p:ph idx="1"/>
          </p:nvPr>
        </p:nvSpPr>
        <p:spPr>
          <a:xfrm>
            <a:off x="531000" y="983836"/>
            <a:ext cx="7520940" cy="3579849"/>
          </a:xfrm>
        </p:spPr>
        <p:txBody>
          <a:bodyPr>
            <a:normAutofit fontScale="85000" lnSpcReduction="10000"/>
          </a:bodyPr>
          <a:lstStyle/>
          <a:p>
            <a:pPr>
              <a:buFont typeface="Arial"/>
              <a:buChar char="•"/>
            </a:pPr>
            <a:endParaRPr lang="en-US" sz="3000" b="0" dirty="0" smtClean="0"/>
          </a:p>
          <a:p>
            <a:pPr marL="0" indent="0"/>
            <a:r>
              <a:rPr lang="en-US" sz="2400" dirty="0" smtClean="0"/>
              <a:t>3. </a:t>
            </a:r>
            <a:r>
              <a:rPr lang="en-US" sz="2600" dirty="0" smtClean="0"/>
              <a:t>Ambivalence </a:t>
            </a:r>
            <a:r>
              <a:rPr lang="en-US" sz="2600" dirty="0"/>
              <a:t>About </a:t>
            </a:r>
            <a:r>
              <a:rPr lang="en-US" sz="2600" dirty="0" smtClean="0"/>
              <a:t>Sexuality</a:t>
            </a:r>
            <a:endParaRPr lang="en-US" sz="2600" b="0" dirty="0" smtClean="0"/>
          </a:p>
          <a:p>
            <a:pPr>
              <a:buFontTx/>
              <a:buChar char="-"/>
            </a:pPr>
            <a:r>
              <a:rPr lang="en-US" sz="2600" b="0" dirty="0" smtClean="0"/>
              <a:t>Ambivalence in term of either positive or negative feeling**</a:t>
            </a:r>
          </a:p>
          <a:p>
            <a:pPr>
              <a:buFontTx/>
              <a:buChar char="-"/>
            </a:pPr>
            <a:endParaRPr lang="en-US" sz="2600" b="0" dirty="0" smtClean="0"/>
          </a:p>
          <a:p>
            <a:pPr>
              <a:buFont typeface="Wingdings" charset="0"/>
              <a:buChar char="à"/>
            </a:pPr>
            <a:r>
              <a:rPr lang="en-US" sz="2600" b="0" dirty="0" smtClean="0"/>
              <a:t>“</a:t>
            </a:r>
            <a:r>
              <a:rPr lang="en-US" sz="2600" b="0" dirty="0"/>
              <a:t>Sexual </a:t>
            </a:r>
            <a:r>
              <a:rPr lang="en-US" sz="2600" b="0" dirty="0" smtClean="0"/>
              <a:t>Problem; Dysfunction” - </a:t>
            </a:r>
            <a:r>
              <a:rPr lang="en-US" sz="2600" b="0" dirty="0">
                <a:sym typeface="Wingdings"/>
              </a:rPr>
              <a:t>Difficulty in enjoying sex </a:t>
            </a:r>
            <a:endParaRPr lang="en-US" sz="2600" b="0" dirty="0"/>
          </a:p>
          <a:p>
            <a:pPr>
              <a:buFont typeface="Wingdings" charset="0"/>
              <a:buChar char="à"/>
            </a:pPr>
            <a:r>
              <a:rPr lang="en-US" sz="2600" b="0" dirty="0" smtClean="0">
                <a:sym typeface="Wingdings"/>
              </a:rPr>
              <a:t>Menstruation – Blood and pain</a:t>
            </a:r>
          </a:p>
          <a:p>
            <a:pPr>
              <a:buFont typeface="Wingdings" charset="0"/>
              <a:buChar char="à"/>
            </a:pPr>
            <a:r>
              <a:rPr lang="en-US" sz="2600" b="0" dirty="0" smtClean="0">
                <a:sym typeface="Wingdings"/>
              </a:rPr>
              <a:t>Fear of pregnancy</a:t>
            </a:r>
          </a:p>
          <a:p>
            <a:pPr>
              <a:buFont typeface="Wingdings" charset="0"/>
              <a:buChar char="à"/>
            </a:pPr>
            <a:r>
              <a:rPr lang="en-US" sz="2600" b="0" dirty="0" smtClean="0">
                <a:sym typeface="Wingdings"/>
              </a:rPr>
              <a:t>Sexual exploitation and Rape</a:t>
            </a:r>
            <a:endParaRPr lang="en-US" sz="2600" b="0" dirty="0" smtClean="0"/>
          </a:p>
          <a:p>
            <a:pPr marL="0" indent="0"/>
            <a:endParaRPr lang="en-US" sz="2400" b="0" dirty="0" smtClean="0"/>
          </a:p>
        </p:txBody>
      </p:sp>
      <p:pic>
        <p:nvPicPr>
          <p:cNvPr id="4" name="Picture 3" descr="menstruation.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657" y="4618909"/>
            <a:ext cx="3084827" cy="2227931"/>
          </a:xfrm>
          <a:prstGeom prst="rect">
            <a:avLst/>
          </a:prstGeom>
        </p:spPr>
      </p:pic>
      <p:pic>
        <p:nvPicPr>
          <p:cNvPr id="5" name="Picture 4" descr="fear.jp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3357774" y="4618909"/>
            <a:ext cx="2200698" cy="2242116"/>
          </a:xfrm>
          <a:prstGeom prst="rect">
            <a:avLst/>
          </a:prstGeom>
        </p:spPr>
      </p:pic>
      <p:pic>
        <p:nvPicPr>
          <p:cNvPr id="6" name="Picture 5" descr="Rape3.jp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5834572" y="4618909"/>
            <a:ext cx="3323233" cy="2252897"/>
          </a:xfrm>
          <a:prstGeom prst="rect">
            <a:avLst/>
          </a:prstGeom>
        </p:spPr>
      </p:pic>
      <p:sp>
        <p:nvSpPr>
          <p:cNvPr id="7" name="Rectangle 6"/>
          <p:cNvSpPr/>
          <p:nvPr/>
        </p:nvSpPr>
        <p:spPr>
          <a:xfrm>
            <a:off x="6725265" y="6400800"/>
            <a:ext cx="241873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8" name="Rectangle 7"/>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9" name="Rectangle 8"/>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10" name="Rectangle 9"/>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746830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512" y="931025"/>
            <a:ext cx="9027623" cy="480000"/>
          </a:xfrm>
        </p:spPr>
        <p:txBody>
          <a:bodyPr/>
          <a:lstStyle/>
          <a:p>
            <a:r>
              <a:rPr lang="en-US" sz="4000" b="1" dirty="0" smtClean="0"/>
              <a:t>Sexism : A Special Problems for female </a:t>
            </a:r>
            <a:r>
              <a:rPr lang="en-US" sz="4000" b="1" dirty="0"/>
              <a:t>role</a:t>
            </a:r>
            <a:br>
              <a:rPr lang="en-US" sz="4000" b="1" dirty="0"/>
            </a:br>
            <a:endParaRPr lang="th-TH" sz="4000" b="1" dirty="0"/>
          </a:p>
        </p:txBody>
      </p:sp>
      <p:sp>
        <p:nvSpPr>
          <p:cNvPr id="3" name="Content Placeholder 2"/>
          <p:cNvSpPr>
            <a:spLocks noGrp="1"/>
          </p:cNvSpPr>
          <p:nvPr>
            <p:ph idx="1"/>
          </p:nvPr>
        </p:nvSpPr>
        <p:spPr>
          <a:xfrm>
            <a:off x="714895" y="1486249"/>
            <a:ext cx="8179723" cy="3269451"/>
          </a:xfrm>
        </p:spPr>
        <p:txBody>
          <a:bodyPr/>
          <a:lstStyle/>
          <a:p>
            <a:pPr marL="0" indent="0"/>
            <a:r>
              <a:rPr lang="en-US" sz="2400" dirty="0" smtClean="0"/>
              <a:t>Definition: </a:t>
            </a:r>
            <a:r>
              <a:rPr lang="en-US" sz="2400" b="0" dirty="0" smtClean="0"/>
              <a:t>Prejudiced or</a:t>
            </a:r>
            <a:r>
              <a:rPr lang="en-US" sz="2400" dirty="0" smtClean="0"/>
              <a:t> </a:t>
            </a:r>
            <a:r>
              <a:rPr lang="en-US" sz="2400" b="0" dirty="0" smtClean="0"/>
              <a:t>discrimination against person</a:t>
            </a:r>
            <a:r>
              <a:rPr lang="en-US" sz="2400" b="0" dirty="0"/>
              <a:t> based on </a:t>
            </a:r>
            <a:r>
              <a:rPr lang="en-US" sz="2400" b="0" dirty="0" smtClean="0"/>
              <a:t>their</a:t>
            </a:r>
            <a:r>
              <a:rPr lang="en-US" sz="2400" b="0" dirty="0"/>
              <a:t> sex or </a:t>
            </a:r>
            <a:r>
              <a:rPr lang="en-US" sz="2400" b="0" dirty="0" smtClean="0"/>
              <a:t>gender.</a:t>
            </a:r>
          </a:p>
          <a:p>
            <a:pPr marL="0" indent="0"/>
            <a:r>
              <a:rPr lang="en-US" b="0" dirty="0" smtClean="0"/>
              <a:t> </a:t>
            </a:r>
            <a:r>
              <a:rPr lang="en-US" b="0" dirty="0"/>
              <a:t>Sexism affects men and women, but especially </a:t>
            </a:r>
            <a:r>
              <a:rPr lang="en-US" b="0" dirty="0" smtClean="0"/>
              <a:t>women.</a:t>
            </a:r>
            <a:endParaRPr lang="en-US" b="0" baseline="30000" dirty="0"/>
          </a:p>
          <a:p>
            <a:pPr marL="0" indent="0"/>
            <a:r>
              <a:rPr lang="en-US" b="0" dirty="0"/>
              <a:t> </a:t>
            </a:r>
            <a:r>
              <a:rPr lang="en-US" b="0" dirty="0" smtClean="0"/>
              <a:t>Based on the </a:t>
            </a:r>
            <a:r>
              <a:rPr lang="en-US" b="0" dirty="0"/>
              <a:t>belief that one sex or gender is intrinsically superior to another</a:t>
            </a:r>
            <a:r>
              <a:rPr lang="en-US" b="0" dirty="0" smtClean="0"/>
              <a:t>.</a:t>
            </a:r>
            <a:endParaRPr lang="en-US" dirty="0" smtClean="0"/>
          </a:p>
        </p:txBody>
      </p:sp>
      <p:graphicFrame>
        <p:nvGraphicFramePr>
          <p:cNvPr id="4" name="Diagram 3"/>
          <p:cNvGraphicFramePr/>
          <p:nvPr>
            <p:extLst>
              <p:ext uri="{D42A27DB-BD31-4B8C-83A1-F6EECF244321}">
                <p14:modId xmlns:p14="http://schemas.microsoft.com/office/powerpoint/2010/main" val="1399208688"/>
              </p:ext>
            </p:extLst>
          </p:nvPr>
        </p:nvGraphicFramePr>
        <p:xfrm>
          <a:off x="1524000" y="2688879"/>
          <a:ext cx="5872681" cy="23737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6725265" y="6400800"/>
            <a:ext cx="241873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6" name="Rectangle 5"/>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7" name="Rectangle 6"/>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8" name="Rectangle 7"/>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Tree>
    <p:extLst>
      <p:ext uri="{BB962C8B-B14F-4D97-AF65-F5344CB8AC3E}">
        <p14:creationId xmlns:p14="http://schemas.microsoft.com/office/powerpoint/2010/main" val="39206904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d33y93cfm0wb4z.cloudfront.net/Jolanda/MYSPOT/MS_MotherhoodEquationHowToBalanceWorkAndLife.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790311" y="3111069"/>
            <a:ext cx="3180346" cy="193760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95300" y="674804"/>
            <a:ext cx="7520940" cy="548640"/>
          </a:xfrm>
        </p:spPr>
        <p:txBody>
          <a:bodyPr/>
          <a:lstStyle/>
          <a:p>
            <a:r>
              <a:rPr lang="en-US" b="1" dirty="0" smtClean="0">
                <a:effectLst>
                  <a:outerShdw blurRad="38100" dist="38100" dir="2700000" algn="tl">
                    <a:srgbClr val="000000">
                      <a:alpha val="43137"/>
                    </a:srgbClr>
                  </a:outerShdw>
                </a:effectLst>
              </a:rPr>
              <a:t>Economics Discrimination</a:t>
            </a:r>
            <a:endParaRPr lang="th-TH"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25377" y="1188712"/>
            <a:ext cx="8116266" cy="3043109"/>
          </a:xfrm>
        </p:spPr>
        <p:txBody>
          <a:bodyPr>
            <a:normAutofit/>
          </a:bodyPr>
          <a:lstStyle/>
          <a:p>
            <a:pPr>
              <a:buAutoNum type="arabicPeriod"/>
            </a:pPr>
            <a:r>
              <a:rPr lang="en-US" sz="2400" dirty="0" smtClean="0">
                <a:solidFill>
                  <a:schemeClr val="accent5"/>
                </a:solidFill>
              </a:rPr>
              <a:t>Differential in job access</a:t>
            </a:r>
            <a:endParaRPr lang="en-US" dirty="0" smtClean="0">
              <a:solidFill>
                <a:schemeClr val="accent5"/>
              </a:solidFill>
            </a:endParaRPr>
          </a:p>
          <a:p>
            <a:pPr marL="285750" indent="-285750">
              <a:buFontTx/>
              <a:buChar char="-"/>
            </a:pPr>
            <a:r>
              <a:rPr lang="en-US" sz="1800" dirty="0"/>
              <a:t>Men are more likely to hold positions with decision-making authority while women are </a:t>
            </a:r>
            <a:r>
              <a:rPr lang="en-US" sz="1800" dirty="0" err="1"/>
              <a:t>overpresented</a:t>
            </a:r>
            <a:r>
              <a:rPr lang="en-US" sz="1800" dirty="0"/>
              <a:t> in </a:t>
            </a:r>
            <a:r>
              <a:rPr lang="en-US" sz="1800" dirty="0">
                <a:solidFill>
                  <a:srgbClr val="FF3399"/>
                </a:solidFill>
              </a:rPr>
              <a:t>“ pink-collar ghetto”</a:t>
            </a:r>
            <a:r>
              <a:rPr lang="en-US" sz="1800" dirty="0"/>
              <a:t>, service-oriented job.</a:t>
            </a:r>
          </a:p>
          <a:p>
            <a:pPr marL="285750" indent="-285750">
              <a:buFontTx/>
              <a:buChar char="-"/>
            </a:pPr>
            <a:r>
              <a:rPr lang="en-US" sz="1800" dirty="0" smtClean="0"/>
              <a:t>Male dominated occupation: </a:t>
            </a:r>
            <a:r>
              <a:rPr lang="en-US" sz="1800" b="0" dirty="0" smtClean="0"/>
              <a:t>women still lack of employment opportunity as men</a:t>
            </a:r>
            <a:endParaRPr lang="en-US" sz="1800" b="0" dirty="0"/>
          </a:p>
          <a:p>
            <a:pPr marL="285750" indent="-285750">
              <a:buFontTx/>
              <a:buChar char="-"/>
            </a:pPr>
            <a:r>
              <a:rPr lang="en-US" sz="1800" dirty="0" smtClean="0"/>
              <a:t>Motherhood: </a:t>
            </a:r>
            <a:r>
              <a:rPr lang="en-US" sz="1800" b="0" dirty="0" smtClean="0"/>
              <a:t>pregnancy or having kids are concerned to be obstacle on working competency.</a:t>
            </a:r>
          </a:p>
          <a:p>
            <a:pPr marL="285750" indent="-285750">
              <a:buFontTx/>
              <a:buChar char="-"/>
            </a:pPr>
            <a:endParaRPr lang="en-US" sz="1800" b="0" dirty="0"/>
          </a:p>
        </p:txBody>
      </p:sp>
      <p:sp>
        <p:nvSpPr>
          <p:cNvPr id="4" name="AutoShape 2" descr="data:image/jpeg;base64,/9j/4AAQSkZJRgABAQAAAQABAAD/2wCEAAkGBxQSEhUUERQUFBUUFRcXFBUXFRQUFBQVFRQXFhUVFRcYHCggGB0lHBQUITEhJSkrLi4uFx8zODMsNygtLiwBCgoKDg0OGxAQGywkHyQsLCwsLCwsLCwsLCwsLCwsLCwsLCwsLCwsLCwsLCwsLCwsLCwsLCwsLCwsLCwsLCwsLP/AABEIALcBEwMBIgACEQEDEQH/xAAcAAABBQEBAQAAAAAAAAAAAAAAAQMEBQYCBwj/xABBEAABAwEFBQUFBgUDBAMAAAABAAIRAwQFEiExQVFhgZEGEyJxoTJCUrHRFGKCksHwByNyouFDVPEVk8LSM1OD/8QAGQEAAwEBAQAAAAAAAAAAAAAAAAEDAgQF/8QAIxEAAgICAgMBAQADAAAAAAAAAAECEQMhEjEEE0EiUTJCgf/aAAwDAQACEQMRAD8A9hbO8LseYXLW/dC7A4JiOhyQiOCWOCAEQiOCI4IAEIjgiOCABRLzvJlBmOoQNwGrjuATtqrim0uI09TsC867QWh1R5c7Mkw0bN/IDU/VTyT4rRTHDk9i3325rGe7ApN2Rm8+ZOnJZetfloeZdWqzuxuy9YRbacZ6kmBxPlyVPaLXh8LddrlCMm+y7il0aOzX7aaeYtDxwLy4dDKvrv8A4hVGZV2Co3a5vhd00PovNW2zCd5Uhl5Tk4K6ZJpHvFyX3RtTcVF0x7TSIc07iFYwvA7BeDqTxUovc1wOyc+BG0cF612Z7VU7W2D4aoHjZn1bOoWyTRfdAum+YSIbyTEdoSR5JY8kAKhIhACpEIhAAhIhAhUiEQgAQkQgBVyhIgCO9vj5fqlcPJK9vinhpzQeSYDWHyQu+iEASxzXQ5rlp+8up4pDF6o6onijFxQAdUdUYuKMXFACdUdUs8VHvC1ClTfUPutJjedg5mEgM72ivQF/dg5NMfijxdMxyKzftPc4+Q4Ae0fOYH4VXVrYXVHZzhmXb3auJ88x5lUd83wW0XYDm89207eJ9So3yOmuJ1abb3mNzIlxLKIPwiZd5ucI8mrFve+YIIM575Wv7OWXG8QfDTwA+RyJE7RAPlnqrapcVJzyXDms8lFmuDkjC2ax1iJbTeRvAlS6V0WhxypPPIhes2CwsawBkR6rmtVFM+LL0S9getGFsHZe2Zfyo83BWV2XHaadqpRTc1xd7UtDY2gmd3Beg3famVG+E5gabR9Qn+8YKlPHEl4w/wBQ2qikzDiviLprOCUN4Ia4ESJhKPIqxzixwSxwQlhAAiEQiEAIhLCIQAiEQiEAIhLCIQAkJIXUJIQByQiOCUhEIENVBwHNNYfut6p544Sm8H3fVMDjD90dULvB931QgRNjySqJ3z9wS98/cEjRKQovev3BHev3BAEpCi96/cEd4/cEASlm+29qw0Q0auMxvj2R1joro1H8Fie0tuD3+LZk0dc/n6nYsZHopjVsxd61O4oHPxVCQN5AMHq7EsteTvG1n/1iD/UfaPVWt423vqzqn+lQ8LBsc+IaBwET+FU1jGJ5cc4kk74zU+kUe2XnZ6q9pwtPhefEI1w5DPZtW5s9n8KxVzs7t4xbh1OZW5stSWrnntnTFUh2xvwlHaq6zXpsewYnMnwzBMiJB4GCkwwVZ2W0gNzOS1B0ZmrMn2au+0Me01C4FuZygwRofTojtHfJ+1U8Dp7oHTMYjBdzjCtJedUOo1iSWhrCSRkYZ4iB5xHNYCnTcWtJE5HPedqJaN4uz025+04qPYwiA4HPe7I/qVpw1eP3OHd5SAnIgxxn/letNLoV8MnK7ObyccYtcSRhRCY8e9Hj3qxzD8IhMQ7ekh29AEiEkJjC7ekwu3oAkQiFHwO+JJ3bviQBJhEKN3bviKTu3fEUASoQWqJ3TviKO6d8RQBKLQo9epBgZrjuXfEU1apA1TEdl7tyTE5Vr7S7em/tTkWOi1xOQql1oclRYUaiEQhCQCQiEIQAQhRbXbms1Oe5Z+2XkSZ7wt5x0WlFsvjwSmSu09/06DcJMuOQa3N7juAXlV6Xo+tiI8My2QZbTadQ0j2nZZkeQ3rRXhZabiSaj5O3KCNxOEn1VBbbncNBjHuwSZXLkx5P8mjrXjOMdGdtbhhDGeyP2SeP+OZdVGXhuz3uMGfXJWzrmqnVuEevIKTZbswEEDMFSeTROOPY5aGCeKuLutEgKovOsym3E8ho3n5cVFum9WOPgcHD1HJSVnRro3NNpO0DLU5jgm6NcOYaNVuF5zaR7LnNPun9DvXd112vEEqTd1zOfWwvgs9viBm1p4T8mngrQVkZNRvkVzWBlOpFV73vBYGYS4Z+FxxExESc9qq6llLWAHZPyV3e1gNjrtAJdSqT3ZOZaRm5hO2MoO7yTdsYC0xtn1CJRpDjL6vpA7NAOqNnXFPqvT21xC877LUvGDuK37Z3FVwLRDyn+kOG0hPBQnUzJJGxP06whXOUeQme/wCHqjvvJADyRNsqSU4gAQhCAEQhCYCIQkQAJi1jwp6Vy/RAGbqvzXIKkWylDimqVKUuxi4ghO/ZChFMLRpkIQmIFnO0F9ua40qJazBHfVnQRTkAimwaOqEEHPJoIOcgLQVnw0kagZeexUAosotn2n5kvOpc4kuI3SSSsuSjtlsSV2zKXlfED2nu+8WuPOQIWaqW9zzJdI2LcWiv3hVDf1zjCalMQ4CXNGjxt5pQ8pN01o9PHmS00V9nth013t0MbwrCx1fDAMgCM+G9ZYV/N7RmCP8A5afH7wVlYbdoSQ4HR40PBw2FdfZ13ZoKVtgxUEt37W+e8Li3UIBI26HgVwIcFIsDMQNI7c2E7xmWrj8jAmuUTny40v0jyztRau9rljnHBTOGAJl2068lCsdpdSB7uJcMMxMZg5ccvVbHtF2NjFVYTLnEkHY4nZwOnnCoKFmfSh9NzmPbMFpLXA8CMwVjHG46OF4ZyfJHo3YewVnMa+u094c2UwC0luxzwdBxyHmV6Vd9j7sGTL3GXO47huA0HkqvsZetK0UA6m0MeI71g1xkAlx2uBnUq/VFBRObLKTdSKbtXdZtFnLW+2wh9P8AqbqObS4cwsEy3S0tOTh1kb/kvVH6FebdsbF3dZtUCG1hnGge3XqIPVTyx1ZTx574smdm2gvlu3OFu6ZyC887NvGLjOS3FOSNUsLDyOyY7RcU6YjQJhzJ2lP2cQ0DgrnMd4BuRCVEoARCJQUACRKhMBEiVIUAIkKUrkoA5JXLigrkoEQLxZtTFlfAKnWpstKp5IOSRo7dVdOruiFOazJC1bEXhdGZyA1VJbu1VCnk0mofu+z+bTpKxfaftSa5IaYpA+FumMDR7t8xIGzJZC13md+XNaUf6Kz2K7r6+0sLwzA0OgZyTAz2cVSX1bpMBSLqomhY6TXe0GAu/qd4nepjks+9+J0rhzz/AIduCGidZSpDjkZUaiE+9khQLM84dRmpUa04XMdLSNzs/qurO8Ek+w/3o9h/mFEvZ7qVqdnun1UdtoJM6Bephl+FZ1Yp/lWaOz1XDNjoO46FWNC8jl3jS0jRwzAI0PBZeletMaknyBKn2e92xIbUj+n/ACrWmXuLN+x7LTSInUQ6Nh+JvzCxN7WKCZ1ktfuDht5681Muy9Gh0sdhPEFs+YIzVle1JtVpfEOIDagGh+F/AjQ8DwUIw4S10yMYeuWumU12VqlldTrUjpk4bHAEyCNoIPovXbkvNtpotqtETIc3XC4ajj9CF5Ld78dBzD7dMwd+Wn6rVdhL4DAWOya85/dfET5GAtZKqyHmYVKPJLaN44Kj7SXb3tmeNrRjblnLc/USOauy9M9+2IPNSatUeUnTs8vuOrDgvRbCA8CZXndWh3Voc0aBxA8py9IW6uat4RwXPj0zrzq1ZbizAaTPmU0yk7PTqUfbNwTlGtIXScZzTouGpnmV13J4JzvEneIAhG2MbWFJ5wuObJECpvDTvG7VS3VAZjYYPBMXhZqdZhZUAI6Fp2FpGYI3hQjUc12HFIDYdObnZeEzvQBYutIGEEgFxAAJ1JEkDoeikLKW6iX17NVJgUXkkZ54mlv/AJLTd6sQbfZuaS6HYSQmu9SGqtmBwhckLg1VyaqYEa1WktcA07JPMw35O9ENtg95vT6KvdUxEu+IyPLRvoAeaTvIBO4eug9SE6EWuIOGU6kKtbR8fkpFna4gDcMzsyUruxnvO1ZGRiShSO44oTA+fbTeDpOeX6Kd2LsJtdtpsIJY3+ZUP3GEGD5ktbzWcrHMyeq9k/hxcf2Syd68RVtEPdOraf8Apt6Eu/FwROWhwjbLXtFXgQs/Z2qTelqxvKSzNXnTdyPSiuMR2kE5WrBjSXGABJO4DMlKxixPbi95Js7Dl/qEdQz9TyWoQcnQVbMveFsNaq+oAfG4kTllsHSE0KBOvyy9VIotyTuBeko0joUBulTI2/IfJWlnqxv6lV+Diu2PhNFIui/oVZVpYrTGizVGsrGz2hURa7LK2WXBVFamPC8YaoGw6td6RzTFjfgrFux4xD98x1UmlaPCRwTFihzw8aNZhA2gl3inywgdUnH4ZrVM3vZ+9g8d1UMP0aSfaG7zVs6iBOJzR5lYMCdNQtBc9+NPgtEYvce7TgHfVcfLhLhL/h4/kePxdope1VENry0ggxp5Qfkr24KnhVT2xd/MbIaDAPh0zzBUvs8/JR/3ZrvGi+r2ymzJxE7pTbLfrhYYGukKHetw0azhVfT7xzW5NxOaDGYmCubJWOItdTDRvBOa6oWzjlosRbTuA8yEv2hx2tHNRnup/CSdoDsRHBP2Wmx2jXA7nNIQ+S3QlQ4KkxmDmmLZ7TlYsogbFEtFncS4iOqzY6K559gfeHzV8qV1B+RjRw+avA92/wBEWOgDUmFLidv9ESU7FRzgKYvOqA3CPadl9TPASeSdfTnWepCrrxqTUAHuD+52foI/MhCY0WpaFDE9rfxnybk31J6JGu2KfYGAS74sp4DT681puhJD7xGX/C4pt3p4kHQ5hJT1WbNHBcEIc3yQp8pBR4P2YuRtqvAU4mk17qj+NJploP8AVLBzXrV+2qGwE5Z7pZZ61prtABrlmnutYwAgebpPRZ6+bTLlnPKjowR+kJpkqfQCr7OrBuS5EdjEva3ihRfUdo1sxvOwczAXkbaznuLnmXOJc47yTJV7/Em/JeyzMPsw+p5+435nos7Z3Su7BGlYoPZY0Pmnw1RKL81NXUjrjtCGkm3UyFMpz5pzAd3JOjXGyHSeplF6bbSDgYnIwREEFFKy1Jya6OX1TQ4potKNoyiYnIHjsnmoVntZYdYg8xmACeHukbxPEPNs4ghzXjfnT+WJQ3Yi9zQxzvCcRLDDxoSHaYojbmc96GakayxWgEE6HORx+ikVIcFjbvvIhha4yQQwnfGYP5QOq0F223FkuHyf00cmZpy0cWeo4vc1xJwmBJ2agdCtbceSyVpGC0A7KjQeYyPpC1t1uChBbOfJ/iaem4x4dYXDadQ7G9AksrzsUS31LXP8pjQNoL4niIGRXVGSXZxONsk07pfjLgQ0u1cNT08grGz2dzBGJzvOFVU7RaQM6ZP42/VK+8LUNKE//oz9Sm8iF62XBxbp6fVclpPuD830VKbztf8Atj/3Kf1Tbr2tn+1d/wB2l9UvZEPWy9wuGjG/m/SFw7vtgYP35qk/6za/9rU/PR/9lz/1u1f7Sr+eh/7JrLEPWzRUw/3g3kT9E93ayFe8LafEKb4+AOY135iYUq67xthkVKLWj3Zfid+Ig5oeSIetl7aKzWzOzMjLIbT5aqgLSfEdXHERunZyEDknrXSLR4yS6oc92EZuy3QI/EkxLUX9MSXw4oiT+9v7J5K7YwAAKBY2SZ3fv9+amFZk9moo6NNszAlIQmnBNkKdm6H4CVRkJDohXtWyWPteZWjvV5M7lQlkqOXbOrFpEezDNcdoL2bZ6D6hzLRkN7jk0dVYssY2lV9+dnKdqZgeXt2gtO0aSDkdVKOnspLa0eI1a7n1XPeZc44id5OqtbI9WF/dhbVQOKm3v2DaweIDizXpKp7O+DByI1ByI4EbF6EJJ9EMVx7LhhUxlXRVTK6lUnqyZ3QkW1K0cAOJUhtoPu588I6ASqhlYf1H0UhtsG1wHAA+sLaZeMy3pVHe8Wjg0ZjzJn9FzUtO7+6T/gfvJVH2hh1xGNgxR8wn6dpb7tI/Ja5GuZNOJx9rCBsbqeY05Qp1nj/nM9dVXUH1HmG054Zn0CvbBctZ2bmhg+9I9NViU0u2DnFdjdoszKrcL54O95vkT8lDs101KZlrmvH5T0OXqtI+6GUabn1qmcHCG5Au2DPM5qtoVVhxjkJ8YZNo4tgLmtxDC5hkT6hW9zWrQJljwRBg8CuWUcBlum0bv8LmnhcNro58mGkbiw1JhWoB3rJXPbJcBvWrbXBRB30edkXFnYCVcd6l7xbpk7R0hcGomRbAdhyy5hFMLRJRCi/bRuOaPto3HJFBaJMJYUP7eNxQ23+KMDowzj8OEEe6RMzyjNFCtFfeFfFVO5gwjz1cfkPwpphzTZEHC7WSZ3yZnrKfsVGXen75T1VekY+ltZWQ3z/f78k4U8KYSFgUWUTI5C5hSDTC5wBKjVjMIT2AJEqCzzm+72OLC05bfNVrry3LOV7WcRk7UgtXFSlBnTGaNPTvbip1C9RtWLFpT1O2LDgzambunb2lRbzuizWkfzqbXHY4eF48nDNZqjbuKnUrz4rNNGrRX2z+HY1oVvw1BP8Ac36Krf2LtbdWtcPuPH/lC1lO9TvT7bz4qqzTQ06MSbgtLP8ASePJod8pXP2OsNWnmwj9FuxeaeZe3BUXkv8AhRZKMDTx7m9Ary7Loq1ILoY3iPFyH1Wuo2trhIieIEpBXbMZBOXkutIbzv4dXZQbTGGmY3naeJVf2rtNqbAoslpGdQDHHDCM+ZyU2oBMhJUtTogTi2bioxnveyF/q3sxRqvcR3rnOI0xZR5BS6dRXl53u6kwG0UxgnNzgCOe5VzO0djeRDaEbYDP0XXHOkujqj5CSqjmnaFKFsA1MLmpUsb/AGHFhO0OloPk76qjvGsKbi3EHxo4aEag8FeOSMuikcsZm37L2gBxczM+9OZE/DuH0WwoNloO8A9c189vvh9N4e17mwdQSMuS3lk7bMdTbnVcQ0YizMZAScjlzXNGKjJpdHk+UlyuJ6ZgS92vND24p7q375q9uu/BVYHto2hwO0Ui4ddFtyS+nNxf8NdgTJpQ4nY4Z+Y0PT5BUxthc04aNoaTvokxyOSZtVSq5zSxldgAEjuGHEZzMk5TosexD4Mu+6EfvKUmEbx1WdcLR3j3YbUWua4Np93SApkxDgccmIPVM16NpNLuwy1h2Ke8/lYsMeznV3pexBwZpixu8dQlZhHvDqOuqo6FS0DBNntDsLQ10uoDGY9o/wA3amK1ntDnl3c2gCRljs8Zb/5iPah8GXtps7XD2gI0Mjwn6KRdFAt9rUfv6Kmp2Wq+k6k+g8Nfk4mpT0JkwGuK0dioYWBu4anXmmp2JxokSkLkuErktKYjhz02ahXbmlNuadyyxid8hclh3JEhnjFosReZcGk74z6hUt50O7OW6VbOrE+8eqhXkwloO4xv1H+F0tJk02ikN4BvtSPVO0rxYdHBVlvGqrw1ScEbU2a1lq4qQy3FYio8jQkeRS2e2vxRjdpvWHBFIzbN623p6nbxvWMoWt+0lSRaH/F8kPCXXI2bbeN4UmjbtxWCNpf8XoEMttQaOPosvAPZ6VZbY0nMRxmEla0AHaeS88pXxWBkunzVnZb+B9vI/vasvC0HJmw+3g5Bzm8Nf8BPMrOf4W1ROzFHQrOC+mHa0/NSqVopVRDjhd7rhHqAscWNSLi13ja6A8TDVaMvA3HlxAz9FVWjtNZ35VaNKZzFSkAf7gEw+tbrOZYO+p7CwyQOLdeijHtcHyK9PGDq17Q75jJbUQsl1jd1TNjMDt7HQPPCZCor4YKZGF4e0iQdo4FP1n2Oro3uz92T5eEqitGTiBoPVWhZrk0haz2uaRtKqadQtMtJad4JB9FNBXLLGXuOwbTxKGjnyu9j1mvqo32oeOOR6hel9gu31nY3uqpfScXeEkFzMxpLdNNoXltW7njTxDhr0SWOk7GIaZBGzRZ4olyfR9QWK9W1G4mOZUbvaQfkprLS065L54s1ofTOKm5zDvaS0+i091duLQwhtSKw4iH8iNeYKzsej2cNlL3arez1R76Ye5j6YcAQx4h43yNitFtbMs57tJgXaEUI5DEBdQkhFAKkIRKCgDghcldlNuKAOUJJQkM8EaurYyaLuGE+sfqlQukkYu0vzKjFCFgYxXCjUXQ4efzSIWfpuPZcURmpTKSEKh3RQ6KcoFIIQmUo7FEI+zBCEGuKD7GCkqWcN0JngYQhKgcFRIstvr09HSOJVmb7Lm/zKTXZZkwcvPVCFh44mFBFcWjNwGEaxMxwlV7hqUITYsiGWBSqFYNBB2kR8vokQsvo55dFhSYSQBtWpuvsLbK4BDGMadrnt+TZKEKP2iPw1V2/wrGRtFcn7tNsf3On5LYXP2Ystlzo0mh3xu8T/wAx05IQt0jNlwhCEwBIhCABIhCABIShCQDZcm3PQhIZxKEISA//2Q=="/>
          <p:cNvSpPr>
            <a:spLocks noChangeAspect="1" noChangeArrowheads="1"/>
          </p:cNvSpPr>
          <p:nvPr/>
        </p:nvSpPr>
        <p:spPr bwMode="auto">
          <a:xfrm>
            <a:off x="190500" y="-2127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pic>
        <p:nvPicPr>
          <p:cNvPr id="5" name="Picture 4" descr="http://www.oncologypartner.com/wp-content/uploads/2011/10/Nurse-lower-res.png"/>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2394065" y="3113353"/>
            <a:ext cx="1908289" cy="193532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encrypted-tbn1.gstatic.com/images?q=tbn:ANd9GcTW9BA7DQk5Io2qF3-CjdVo3tYSo86WtU5UKQQqPeU2i4uhJfD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99986" y="3115704"/>
            <a:ext cx="1462283" cy="1946128"/>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6725265" y="6400800"/>
            <a:ext cx="241873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9" name="Rectangle 8"/>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10" name="Rectangle 9"/>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11" name="Rectangle 10"/>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
        <p:nvSpPr>
          <p:cNvPr id="12" name="Title 1"/>
          <p:cNvSpPr txBox="1">
            <a:spLocks/>
          </p:cNvSpPr>
          <p:nvPr/>
        </p:nvSpPr>
        <p:spPr>
          <a:xfrm>
            <a:off x="116376" y="434804"/>
            <a:ext cx="9027623" cy="48000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r>
              <a:rPr lang="en-US" sz="3200" b="1" dirty="0" smtClean="0"/>
              <a:t>Sexism : A Special Problems for female role</a:t>
            </a:r>
            <a:br>
              <a:rPr lang="en-US" sz="3200" b="1" dirty="0" smtClean="0"/>
            </a:br>
            <a:endParaRPr lang="th-TH" sz="3200" b="1" dirty="0"/>
          </a:p>
        </p:txBody>
      </p:sp>
    </p:spTree>
    <p:extLst>
      <p:ext uri="{BB962C8B-B14F-4D97-AF65-F5344CB8AC3E}">
        <p14:creationId xmlns:p14="http://schemas.microsoft.com/office/powerpoint/2010/main" val="304609822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551988"/>
            <a:ext cx="7520940" cy="548640"/>
          </a:xfrm>
        </p:spPr>
        <p:txBody>
          <a:bodyPr/>
          <a:lstStyle/>
          <a:p>
            <a:r>
              <a:rPr lang="en-US" b="1" dirty="0" smtClean="0">
                <a:effectLst>
                  <a:outerShdw blurRad="38100" dist="38100" dir="2700000" algn="tl">
                    <a:srgbClr val="000000">
                      <a:alpha val="43137"/>
                    </a:srgbClr>
                  </a:outerShdw>
                </a:effectLst>
              </a:rPr>
              <a:t>Economics Discrimination</a:t>
            </a:r>
            <a:endParaRPr lang="th-TH"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32508" y="1100627"/>
            <a:ext cx="5120641" cy="4219517"/>
          </a:xfrm>
        </p:spPr>
        <p:txBody>
          <a:bodyPr>
            <a:normAutofit/>
          </a:bodyPr>
          <a:lstStyle/>
          <a:p>
            <a:pPr>
              <a:buAutoNum type="arabicPeriod" startAt="2"/>
            </a:pPr>
            <a:r>
              <a:rPr lang="en-US" sz="2400" dirty="0" smtClean="0">
                <a:solidFill>
                  <a:schemeClr val="accent5"/>
                </a:solidFill>
              </a:rPr>
              <a:t>Differential treatment on the job</a:t>
            </a:r>
          </a:p>
          <a:p>
            <a:pPr marL="285750" indent="-285750">
              <a:buFontTx/>
              <a:buChar char="-"/>
            </a:pPr>
            <a:r>
              <a:rPr lang="en-US" dirty="0" smtClean="0"/>
              <a:t>Gender Pay Gap: </a:t>
            </a:r>
            <a:r>
              <a:rPr lang="en-US" b="0" dirty="0" smtClean="0"/>
              <a:t>Women typically earn lower salary than men for the same position.</a:t>
            </a:r>
          </a:p>
          <a:p>
            <a:pPr marL="285750" indent="-285750">
              <a:buFontTx/>
              <a:buChar char="-"/>
            </a:pPr>
            <a:r>
              <a:rPr lang="en-US" dirty="0" smtClean="0"/>
              <a:t>Career path: </a:t>
            </a:r>
            <a:r>
              <a:rPr lang="en-US" b="0" dirty="0" smtClean="0"/>
              <a:t>When women demonstrate leadership qualities such as confidence, ambitiousness, and assertiveness, they are evaluated less favorable  </a:t>
            </a:r>
            <a:r>
              <a:rPr lang="en-US" b="0" dirty="0"/>
              <a:t>t</a:t>
            </a:r>
            <a:r>
              <a:rPr lang="en-US" b="0" dirty="0" smtClean="0"/>
              <a:t>han men. -&gt; </a:t>
            </a:r>
            <a:r>
              <a:rPr lang="en-US" dirty="0" smtClean="0">
                <a:solidFill>
                  <a:srgbClr val="C00000"/>
                </a:solidFill>
              </a:rPr>
              <a:t>Glass ceiling</a:t>
            </a:r>
            <a:endParaRPr lang="en-US" b="0" dirty="0" smtClean="0">
              <a:solidFill>
                <a:srgbClr val="C00000"/>
              </a:solidFill>
            </a:endParaRPr>
          </a:p>
        </p:txBody>
      </p:sp>
      <p:pic>
        <p:nvPicPr>
          <p:cNvPr id="1026" name="Picture 2" descr="http://images.bwbx.io/cms/2012-06-21/openingremarks26__01a__630x420.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807514" y="2946777"/>
            <a:ext cx="3125570" cy="20837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d35brb9zkkbdsd.cloudfront.net/wp-content/uploads/2012/01/paygapsig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53521" y="909025"/>
            <a:ext cx="2833557" cy="2037751"/>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725265" y="6400800"/>
            <a:ext cx="241873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7" name="Rectangle 6"/>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8" name="Rectangle 7"/>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9" name="Rectangle 8"/>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
        <p:nvSpPr>
          <p:cNvPr id="10" name="Title 1"/>
          <p:cNvSpPr txBox="1">
            <a:spLocks/>
          </p:cNvSpPr>
          <p:nvPr/>
        </p:nvSpPr>
        <p:spPr>
          <a:xfrm>
            <a:off x="166251" y="328613"/>
            <a:ext cx="9027623" cy="48000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r>
              <a:rPr lang="en-US" sz="3200" b="1" dirty="0" smtClean="0"/>
              <a:t>Sexism : A Special Problems for female role</a:t>
            </a:r>
            <a:br>
              <a:rPr lang="en-US" sz="3200" b="1" dirty="0" smtClean="0"/>
            </a:br>
            <a:endParaRPr lang="th-TH" sz="3200" b="1" dirty="0"/>
          </a:p>
        </p:txBody>
      </p:sp>
    </p:spTree>
    <p:extLst>
      <p:ext uri="{BB962C8B-B14F-4D97-AF65-F5344CB8AC3E}">
        <p14:creationId xmlns:p14="http://schemas.microsoft.com/office/powerpoint/2010/main" val="29799821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0160" y="640080"/>
            <a:ext cx="7520940" cy="548640"/>
          </a:xfrm>
        </p:spPr>
        <p:txBody>
          <a:bodyPr/>
          <a:lstStyle/>
          <a:p>
            <a:r>
              <a:rPr lang="en-US" b="1" dirty="0" smtClean="0">
                <a:effectLst>
                  <a:outerShdw blurRad="38100" dist="38100" dir="2700000" algn="tl">
                    <a:srgbClr val="000000">
                      <a:alpha val="43137"/>
                    </a:srgbClr>
                  </a:outerShdw>
                </a:effectLst>
              </a:rPr>
              <a:t>Aggression toward women</a:t>
            </a:r>
            <a:endParaRPr lang="th-TH"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15877" y="1188720"/>
            <a:ext cx="8828121" cy="3159905"/>
          </a:xfrm>
        </p:spPr>
        <p:txBody>
          <a:bodyPr/>
          <a:lstStyle/>
          <a:p>
            <a:pPr marL="0" indent="0"/>
            <a:r>
              <a:rPr lang="en-US" sz="1800" dirty="0" smtClean="0"/>
              <a:t>Definition: </a:t>
            </a:r>
            <a:r>
              <a:rPr lang="en-US" sz="1800" dirty="0" smtClean="0">
                <a:solidFill>
                  <a:srgbClr val="C00000"/>
                </a:solidFill>
              </a:rPr>
              <a:t>Sexual Harassment = unwelcome conduct on the basis of gende</a:t>
            </a:r>
            <a:r>
              <a:rPr lang="en-US" dirty="0" smtClean="0">
                <a:solidFill>
                  <a:srgbClr val="C00000"/>
                </a:solidFill>
              </a:rPr>
              <a:t>r</a:t>
            </a:r>
          </a:p>
          <a:p>
            <a:pPr marL="0" indent="0"/>
            <a:r>
              <a:rPr lang="en-US" sz="2400" dirty="0" smtClean="0">
                <a:solidFill>
                  <a:srgbClr val="C00000"/>
                </a:solidFill>
              </a:rPr>
              <a:t>Out of 500 people surveyed: 54% experienced some form of sexual harassment in workplace.</a:t>
            </a:r>
          </a:p>
          <a:p>
            <a:pPr>
              <a:buAutoNum type="arabicPeriod"/>
            </a:pPr>
            <a:r>
              <a:rPr lang="en-US" dirty="0" smtClean="0"/>
              <a:t>Quid Pro Quo sexual harassment</a:t>
            </a:r>
          </a:p>
          <a:p>
            <a:pPr marL="285750" indent="-285750">
              <a:buFontTx/>
              <a:buChar char="-"/>
            </a:pPr>
            <a:r>
              <a:rPr lang="en-US" b="0" dirty="0" smtClean="0"/>
              <a:t>Employee are expected to give in to sexual demands in exchange for employment, raise, promotion and so forth. </a:t>
            </a:r>
          </a:p>
          <a:p>
            <a:pPr>
              <a:buAutoNum type="arabicPeriod" startAt="2"/>
            </a:pPr>
            <a:r>
              <a:rPr lang="en-US" dirty="0" smtClean="0"/>
              <a:t>Hostile Sexual Harassment</a:t>
            </a:r>
          </a:p>
          <a:p>
            <a:pPr marL="285750" indent="-285750">
              <a:buFontTx/>
              <a:buChar char="-"/>
            </a:pPr>
            <a:r>
              <a:rPr lang="en-US" b="0" dirty="0" smtClean="0"/>
              <a:t>Employee are exposed to sexist or sexually oriented comments, cartoons, posters and so forth.</a:t>
            </a:r>
          </a:p>
        </p:txBody>
      </p:sp>
      <p:pic>
        <p:nvPicPr>
          <p:cNvPr id="2050" name="Picture 2" descr="http://www.nowldef.org/sites/default/files/program_images/programs-victim-workplace-rights_0.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758613" y="4071846"/>
            <a:ext cx="2992794" cy="199519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i.huffpost.com/gen/1372688/images/o-WORKPLACE-SEXUAL-HARASSMENT-facebook.jpg"/>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822961" y="4071846"/>
            <a:ext cx="3935652" cy="196782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725265" y="6400800"/>
            <a:ext cx="241873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7" name="Rectangle 6"/>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8" name="Rectangle 7"/>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9" name="Rectangle 8"/>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
        <p:nvSpPr>
          <p:cNvPr id="10" name="Title 1"/>
          <p:cNvSpPr txBox="1">
            <a:spLocks/>
          </p:cNvSpPr>
          <p:nvPr/>
        </p:nvSpPr>
        <p:spPr>
          <a:xfrm>
            <a:off x="315877" y="400080"/>
            <a:ext cx="9027623" cy="48000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r>
              <a:rPr lang="en-US" sz="3200" b="1" dirty="0" smtClean="0"/>
              <a:t>Sexism : A Special Problems for female role</a:t>
            </a:r>
            <a:br>
              <a:rPr lang="en-US" sz="3200" b="1" dirty="0" smtClean="0"/>
            </a:br>
            <a:endParaRPr lang="th-TH" sz="3200" b="1" dirty="0"/>
          </a:p>
        </p:txBody>
      </p:sp>
    </p:spTree>
    <p:extLst>
      <p:ext uri="{BB962C8B-B14F-4D97-AF65-F5344CB8AC3E}">
        <p14:creationId xmlns:p14="http://schemas.microsoft.com/office/powerpoint/2010/main" val="143699371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0160" y="640080"/>
            <a:ext cx="7520940" cy="548640"/>
          </a:xfrm>
        </p:spPr>
        <p:txBody>
          <a:bodyPr/>
          <a:lstStyle/>
          <a:p>
            <a:r>
              <a:rPr lang="en-US" b="1" dirty="0" smtClean="0">
                <a:effectLst>
                  <a:outerShdw blurRad="38100" dist="38100" dir="2700000" algn="tl">
                    <a:srgbClr val="000000">
                      <a:alpha val="43137"/>
                    </a:srgbClr>
                  </a:outerShdw>
                </a:effectLst>
              </a:rPr>
              <a:t>Aggression toward women</a:t>
            </a:r>
            <a:endParaRPr lang="th-TH"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15877" y="1188720"/>
            <a:ext cx="8828122" cy="3366655"/>
          </a:xfrm>
        </p:spPr>
        <p:txBody>
          <a:bodyPr>
            <a:normAutofit/>
          </a:bodyPr>
          <a:lstStyle/>
          <a:p>
            <a:pPr marL="0" indent="0"/>
            <a:r>
              <a:rPr lang="en-US" sz="2600" dirty="0" smtClean="0"/>
              <a:t>Dealing with sexual harassment</a:t>
            </a:r>
          </a:p>
          <a:p>
            <a:pPr>
              <a:buAutoNum type="arabicPeriod"/>
            </a:pPr>
            <a:r>
              <a:rPr lang="en-US" sz="1800" b="0" dirty="0" smtClean="0"/>
              <a:t>Indicate CLEARLY that you are not uncomfortable with the behavior. Say NO effectively and emphatically</a:t>
            </a:r>
          </a:p>
          <a:p>
            <a:pPr>
              <a:buAutoNum type="arabicPeriod"/>
            </a:pPr>
            <a:r>
              <a:rPr lang="en-US" sz="1800" b="0" dirty="0" smtClean="0"/>
              <a:t>Collect evidence – start a log note down dates, times, places who was present and detailed accounts of the unwelcomes sexual behavior.</a:t>
            </a:r>
          </a:p>
          <a:p>
            <a:pPr>
              <a:buAutoNum type="arabicPeriod"/>
            </a:pPr>
            <a:r>
              <a:rPr lang="en-US" sz="1800" b="0" dirty="0" smtClean="0"/>
              <a:t>Alert or inform someone whom you trust at the workplace so that he or she can help you observe or monitor the condition.</a:t>
            </a:r>
          </a:p>
          <a:p>
            <a:pPr>
              <a:buAutoNum type="arabicPeriod"/>
            </a:pPr>
            <a:r>
              <a:rPr lang="en-US" sz="1800" b="0" dirty="0" smtClean="0"/>
              <a:t>Consult your HR department and give them a chance to help you resolve the situation. If possible, provide them with some concrete evidence of harassment, including written evidence or a witness.</a:t>
            </a:r>
          </a:p>
          <a:p>
            <a:pPr>
              <a:buAutoNum type="arabicPeriod"/>
            </a:pPr>
            <a:endParaRPr lang="en-US" sz="1800" b="0" dirty="0" smtClean="0"/>
          </a:p>
          <a:p>
            <a:pPr>
              <a:buAutoNum type="arabicPeriod"/>
            </a:pPr>
            <a:endParaRPr lang="en-US" b="0" dirty="0" smtClean="0"/>
          </a:p>
        </p:txBody>
      </p:sp>
      <p:sp>
        <p:nvSpPr>
          <p:cNvPr id="6" name="Rectangle 5"/>
          <p:cNvSpPr/>
          <p:nvPr/>
        </p:nvSpPr>
        <p:spPr>
          <a:xfrm>
            <a:off x="6725265" y="6400800"/>
            <a:ext cx="2418734" cy="457200"/>
          </a:xfrm>
          <a:prstGeom prst="rect">
            <a:avLst/>
          </a:prstGeom>
          <a:solidFill>
            <a:srgbClr val="FFC0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Problems</a:t>
            </a:r>
            <a:endParaRPr lang="en-US" dirty="0"/>
          </a:p>
        </p:txBody>
      </p:sp>
      <p:sp>
        <p:nvSpPr>
          <p:cNvPr id="7" name="Rectangle 6"/>
          <p:cNvSpPr/>
          <p:nvPr/>
        </p:nvSpPr>
        <p:spPr>
          <a:xfrm>
            <a:off x="0" y="6400800"/>
            <a:ext cx="2064774"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Role</a:t>
            </a:r>
            <a:endParaRPr lang="en-US" dirty="0"/>
          </a:p>
        </p:txBody>
      </p:sp>
      <p:sp>
        <p:nvSpPr>
          <p:cNvPr id="8" name="Rectangle 7"/>
          <p:cNvSpPr/>
          <p:nvPr/>
        </p:nvSpPr>
        <p:spPr>
          <a:xfrm>
            <a:off x="2064774" y="6400800"/>
            <a:ext cx="2418736"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Male’s Problems</a:t>
            </a:r>
            <a:endParaRPr lang="en-US" dirty="0"/>
          </a:p>
        </p:txBody>
      </p:sp>
      <p:sp>
        <p:nvSpPr>
          <p:cNvPr id="9" name="Rectangle 8"/>
          <p:cNvSpPr/>
          <p:nvPr/>
        </p:nvSpPr>
        <p:spPr>
          <a:xfrm>
            <a:off x="4483510" y="6400800"/>
            <a:ext cx="2241755" cy="4572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Female’s Role</a:t>
            </a:r>
            <a:endParaRPr lang="en-US" dirty="0"/>
          </a:p>
        </p:txBody>
      </p:sp>
      <p:sp>
        <p:nvSpPr>
          <p:cNvPr id="10" name="Title 1"/>
          <p:cNvSpPr txBox="1">
            <a:spLocks/>
          </p:cNvSpPr>
          <p:nvPr/>
        </p:nvSpPr>
        <p:spPr>
          <a:xfrm>
            <a:off x="315877" y="400080"/>
            <a:ext cx="9027623" cy="48000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r>
              <a:rPr lang="en-US" sz="3200" b="1" dirty="0" smtClean="0"/>
              <a:t>Sexism : A Special Problems for female role</a:t>
            </a:r>
            <a:br>
              <a:rPr lang="en-US" sz="3200" b="1" dirty="0" smtClean="0"/>
            </a:br>
            <a:endParaRPr lang="th-TH" sz="3200" b="1" dirty="0"/>
          </a:p>
        </p:txBody>
      </p:sp>
      <p:pic>
        <p:nvPicPr>
          <p:cNvPr id="1026" name="Picture 2" descr="http://www.hrinvestigator.com.au/wp-content/uploads/month-long-sexual-harassment-results-in-476k-damages.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050754" y="4500306"/>
            <a:ext cx="4257105" cy="1900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892975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cture Placeholder 5"/>
          <p:cNvSpPr>
            <a:spLocks noGrp="1"/>
          </p:cNvSpPr>
          <p:nvPr>
            <p:ph type="pic" sz="quarter" idx="14"/>
          </p:nvPr>
        </p:nvSpPr>
        <p:spPr/>
      </p:sp>
      <p:sp>
        <p:nvSpPr>
          <p:cNvPr id="4" name="Title 3"/>
          <p:cNvSpPr>
            <a:spLocks noGrp="1"/>
          </p:cNvSpPr>
          <p:nvPr>
            <p:ph type="title"/>
          </p:nvPr>
        </p:nvSpPr>
        <p:spPr>
          <a:xfrm rot="19142428">
            <a:off x="933884" y="1526855"/>
            <a:ext cx="4481905" cy="2530622"/>
          </a:xfrm>
        </p:spPr>
        <p:txBody>
          <a:bodyPr/>
          <a:lstStyle/>
          <a:p>
            <a:r>
              <a:rPr lang="en-US" sz="96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Q &amp; A</a:t>
            </a:r>
            <a:endParaRPr lang="en-US" sz="9600" b="1" cap="none"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Text Placeholder 4"/>
          <p:cNvSpPr>
            <a:spLocks noGrp="1"/>
          </p:cNvSpPr>
          <p:nvPr>
            <p:ph type="body" sz="half" idx="2"/>
          </p:nvPr>
        </p:nvSpPr>
        <p:spPr>
          <a:xfrm>
            <a:off x="5696587" y="3903371"/>
            <a:ext cx="3741891" cy="3231785"/>
          </a:xfrm>
        </p:spPr>
        <p:txBody>
          <a:bodyPr>
            <a:normAutofit/>
          </a:bodyPr>
          <a:lstStyle/>
          <a:p>
            <a:r>
              <a:rPr lang="en-US" dirty="0" err="1"/>
              <a:t>Chidchanok</a:t>
            </a:r>
            <a:r>
              <a:rPr lang="en-US" dirty="0"/>
              <a:t> </a:t>
            </a:r>
            <a:r>
              <a:rPr lang="en-US" dirty="0" err="1"/>
              <a:t>Vimuktanon</a:t>
            </a:r>
            <a:r>
              <a:rPr lang="en-US" dirty="0"/>
              <a:t> </a:t>
            </a:r>
            <a:r>
              <a:rPr lang="en-US" dirty="0" smtClean="0"/>
              <a:t>    5404640160</a:t>
            </a:r>
            <a:endParaRPr lang="en-US" dirty="0"/>
          </a:p>
          <a:p>
            <a:r>
              <a:rPr lang="en-US" dirty="0" err="1"/>
              <a:t>Nalintip</a:t>
            </a:r>
            <a:r>
              <a:rPr lang="en-US" dirty="0"/>
              <a:t> </a:t>
            </a:r>
            <a:r>
              <a:rPr lang="en-US" dirty="0" err="1"/>
              <a:t>Piyaseth</a:t>
            </a:r>
            <a:r>
              <a:rPr lang="en-US" dirty="0"/>
              <a:t> </a:t>
            </a:r>
            <a:r>
              <a:rPr lang="en-US" dirty="0" smtClean="0"/>
              <a:t>                  5404640483</a:t>
            </a:r>
            <a:endParaRPr lang="en-US" dirty="0"/>
          </a:p>
          <a:p>
            <a:r>
              <a:rPr lang="en-US" dirty="0" err="1"/>
              <a:t>Oranit</a:t>
            </a:r>
            <a:r>
              <a:rPr lang="en-US" dirty="0"/>
              <a:t> </a:t>
            </a:r>
            <a:r>
              <a:rPr lang="en-US" dirty="0" err="1"/>
              <a:t>Sankaew</a:t>
            </a:r>
            <a:r>
              <a:rPr lang="en-US" dirty="0"/>
              <a:t> </a:t>
            </a:r>
            <a:r>
              <a:rPr lang="en-US" dirty="0" smtClean="0"/>
              <a:t>                     5404640665</a:t>
            </a:r>
            <a:endParaRPr lang="en-US" dirty="0"/>
          </a:p>
          <a:p>
            <a:r>
              <a:rPr lang="en-US" dirty="0" err="1"/>
              <a:t>Peranut</a:t>
            </a:r>
            <a:r>
              <a:rPr lang="en-US" dirty="0"/>
              <a:t> </a:t>
            </a:r>
            <a:r>
              <a:rPr lang="en-US" dirty="0" err="1"/>
              <a:t>Plitponkarnpim</a:t>
            </a:r>
            <a:r>
              <a:rPr lang="en-US" dirty="0"/>
              <a:t> </a:t>
            </a:r>
            <a:r>
              <a:rPr lang="en-US" dirty="0" smtClean="0"/>
              <a:t>     5404640764</a:t>
            </a:r>
            <a:endParaRPr lang="en-US" dirty="0"/>
          </a:p>
          <a:p>
            <a:r>
              <a:rPr lang="en-US" dirty="0" err="1"/>
              <a:t>Pichaya</a:t>
            </a:r>
            <a:r>
              <a:rPr lang="en-US" dirty="0"/>
              <a:t> </a:t>
            </a:r>
            <a:r>
              <a:rPr lang="en-US" dirty="0" err="1"/>
              <a:t>Patamatamkul</a:t>
            </a:r>
            <a:r>
              <a:rPr lang="en-US" dirty="0"/>
              <a:t> </a:t>
            </a:r>
            <a:r>
              <a:rPr lang="en-US" dirty="0" smtClean="0"/>
              <a:t>        5404640822</a:t>
            </a:r>
            <a:endParaRPr lang="en-US" dirty="0"/>
          </a:p>
          <a:p>
            <a:r>
              <a:rPr lang="en-US" dirty="0" err="1"/>
              <a:t>Rasita</a:t>
            </a:r>
            <a:r>
              <a:rPr lang="en-US" dirty="0"/>
              <a:t> </a:t>
            </a:r>
            <a:r>
              <a:rPr lang="en-US" dirty="0" err="1" smtClean="0"/>
              <a:t>Kriangkrairat</a:t>
            </a:r>
            <a:r>
              <a:rPr lang="en-US" dirty="0" smtClean="0"/>
              <a:t>               </a:t>
            </a:r>
            <a:r>
              <a:rPr lang="en-US" dirty="0"/>
              <a:t>5404640939</a:t>
            </a:r>
          </a:p>
          <a:p>
            <a:r>
              <a:rPr lang="en-US" dirty="0" err="1"/>
              <a:t>Salisa</a:t>
            </a:r>
            <a:r>
              <a:rPr lang="en-US" dirty="0"/>
              <a:t> </a:t>
            </a:r>
            <a:r>
              <a:rPr lang="en-US" dirty="0" err="1"/>
              <a:t>woraphan</a:t>
            </a:r>
            <a:r>
              <a:rPr lang="en-US" dirty="0"/>
              <a:t> </a:t>
            </a:r>
            <a:r>
              <a:rPr lang="en-US" dirty="0" smtClean="0"/>
              <a:t>                    5404640962</a:t>
            </a:r>
            <a:endParaRPr lang="en-US" dirty="0"/>
          </a:p>
          <a:p>
            <a:r>
              <a:rPr lang="en-US" dirty="0" err="1"/>
              <a:t>Siriporn</a:t>
            </a:r>
            <a:r>
              <a:rPr lang="en-US" dirty="0"/>
              <a:t> </a:t>
            </a:r>
            <a:r>
              <a:rPr lang="en-US" dirty="0" err="1"/>
              <a:t>Panaputtikul</a:t>
            </a:r>
            <a:r>
              <a:rPr lang="en-US" dirty="0"/>
              <a:t> </a:t>
            </a:r>
            <a:r>
              <a:rPr lang="en-US" dirty="0" smtClean="0"/>
              <a:t>           5404641085</a:t>
            </a:r>
            <a:endParaRPr lang="en-US" dirty="0"/>
          </a:p>
          <a:p>
            <a:r>
              <a:rPr lang="en-US" dirty="0" err="1"/>
              <a:t>Chaiyasit</a:t>
            </a:r>
            <a:r>
              <a:rPr lang="en-US" dirty="0"/>
              <a:t> </a:t>
            </a:r>
            <a:r>
              <a:rPr lang="en-US" dirty="0" err="1"/>
              <a:t>wuthinitikornkit</a:t>
            </a:r>
            <a:r>
              <a:rPr lang="en-US" dirty="0"/>
              <a:t> </a:t>
            </a:r>
            <a:r>
              <a:rPr lang="en-US" dirty="0" smtClean="0"/>
              <a:t>  5604640184</a:t>
            </a:r>
            <a:endParaRPr lang="en-US" dirty="0"/>
          </a:p>
          <a:p>
            <a:endParaRPr lang="en-US" dirty="0"/>
          </a:p>
        </p:txBody>
      </p:sp>
    </p:spTree>
    <p:extLst>
      <p:ext uri="{BB962C8B-B14F-4D97-AF65-F5344CB8AC3E}">
        <p14:creationId xmlns:p14="http://schemas.microsoft.com/office/powerpoint/2010/main" val="393608202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Civic.thmx</Template>
  <TotalTime>1568</TotalTime>
  <Words>2147</Words>
  <Application>Microsoft Office PowerPoint</Application>
  <PresentationFormat>On-screen Show (4:3)</PresentationFormat>
  <Paragraphs>367</Paragraphs>
  <Slides>35</Slides>
  <Notes>18</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Angles</vt:lpstr>
      <vt:lpstr>Gender-Role Expectations</vt:lpstr>
      <vt:lpstr>Outline</vt:lpstr>
      <vt:lpstr>Role expectations for males</vt:lpstr>
      <vt:lpstr>5 key attributes of traditional male role</vt:lpstr>
      <vt:lpstr>5 key attributes of traditional male role</vt:lpstr>
      <vt:lpstr>Aggression </vt:lpstr>
      <vt:lpstr>5 key attributes of traditional male role</vt:lpstr>
      <vt:lpstr>5 key attributes of traditional male role</vt:lpstr>
      <vt:lpstr>5 key attributes of traditional male role</vt:lpstr>
      <vt:lpstr>Traditional vs. modern male roles</vt:lpstr>
      <vt:lpstr>Problems with Male Role</vt:lpstr>
      <vt:lpstr>Problems with the Male Role</vt:lpstr>
      <vt:lpstr>1. Pressure to Succeed</vt:lpstr>
      <vt:lpstr>1. Pressure to Succeed</vt:lpstr>
      <vt:lpstr>1. Pressure to Succeed</vt:lpstr>
      <vt:lpstr>1. Pressure to Succeed</vt:lpstr>
      <vt:lpstr>2. The Emotional Realm</vt:lpstr>
      <vt:lpstr>3. Sexual Problems</vt:lpstr>
      <vt:lpstr>3. Sexual Problems</vt:lpstr>
      <vt:lpstr>3. Sexual Problems</vt:lpstr>
      <vt:lpstr>Role Expectations for females</vt:lpstr>
      <vt:lpstr>3 Key attributes of female role</vt:lpstr>
      <vt:lpstr>3 Key attributes of female role</vt:lpstr>
      <vt:lpstr>3 Key attributes of female role</vt:lpstr>
      <vt:lpstr>Traditional vs modern female role</vt:lpstr>
      <vt:lpstr>Problems with the female role </vt:lpstr>
      <vt:lpstr>Problems with the female role </vt:lpstr>
      <vt:lpstr>Problems with the female role </vt:lpstr>
      <vt:lpstr>Problems with the female role </vt:lpstr>
      <vt:lpstr>Sexism : A Special Problems for female role </vt:lpstr>
      <vt:lpstr>Economics Discrimination</vt:lpstr>
      <vt:lpstr>Economics Discrimination</vt:lpstr>
      <vt:lpstr>Aggression toward women</vt:lpstr>
      <vt:lpstr>Aggression toward women</vt:lpstr>
      <vt:lpstr>Q &amp; 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Gender-Role Expectations</dc:title>
  <dc:creator>Rasita Kriangkrairat</dc:creator>
  <cp:lastModifiedBy>user1</cp:lastModifiedBy>
  <cp:revision>64</cp:revision>
  <cp:lastPrinted>2015-04-23T06:43:27Z</cp:lastPrinted>
  <dcterms:created xsi:type="dcterms:W3CDTF">2015-03-31T06:47:21Z</dcterms:created>
  <dcterms:modified xsi:type="dcterms:W3CDTF">2015-04-23T06:45:06Z</dcterms:modified>
</cp:coreProperties>
</file>