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Override1.xml" ContentType="application/vnd.openxmlformats-officedocument.themeOverride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5" r:id="rId1"/>
  </p:sldMasterIdLst>
  <p:notesMasterIdLst>
    <p:notesMasterId r:id="rId35"/>
  </p:notesMasterIdLst>
  <p:handoutMasterIdLst>
    <p:handoutMasterId r:id="rId36"/>
  </p:handoutMasterIdLst>
  <p:sldIdLst>
    <p:sldId id="291" r:id="rId2"/>
    <p:sldId id="290" r:id="rId3"/>
    <p:sldId id="258" r:id="rId4"/>
    <p:sldId id="293" r:id="rId5"/>
    <p:sldId id="294" r:id="rId6"/>
    <p:sldId id="295" r:id="rId7"/>
    <p:sldId id="284" r:id="rId8"/>
    <p:sldId id="297" r:id="rId9"/>
    <p:sldId id="298" r:id="rId10"/>
    <p:sldId id="316" r:id="rId11"/>
    <p:sldId id="317" r:id="rId12"/>
    <p:sldId id="318" r:id="rId13"/>
    <p:sldId id="319" r:id="rId14"/>
    <p:sldId id="320" r:id="rId15"/>
    <p:sldId id="321" r:id="rId16"/>
    <p:sldId id="299" r:id="rId17"/>
    <p:sldId id="301" r:id="rId18"/>
    <p:sldId id="338" r:id="rId19"/>
    <p:sldId id="302" r:id="rId20"/>
    <p:sldId id="304" r:id="rId21"/>
    <p:sldId id="305" r:id="rId22"/>
    <p:sldId id="306" r:id="rId23"/>
    <p:sldId id="329" r:id="rId24"/>
    <p:sldId id="332" r:id="rId25"/>
    <p:sldId id="330" r:id="rId26"/>
    <p:sldId id="307" r:id="rId27"/>
    <p:sldId id="287" r:id="rId28"/>
    <p:sldId id="315" r:id="rId29"/>
    <p:sldId id="322" r:id="rId30"/>
    <p:sldId id="323" r:id="rId31"/>
    <p:sldId id="286" r:id="rId32"/>
    <p:sldId id="343" r:id="rId33"/>
    <p:sldId id="344" r:id="rId34"/>
  </p:sldIdLst>
  <p:sldSz cx="9144000" cy="6858000" type="screen4x3"/>
  <p:notesSz cx="6858000" cy="92964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CC"/>
    <a:srgbClr val="008000"/>
    <a:srgbClr val="CCFF99"/>
    <a:srgbClr val="669900"/>
    <a:srgbClr val="99FFCC"/>
    <a:srgbClr val="FFCCCC"/>
    <a:srgbClr val="99FF66"/>
    <a:srgbClr val="99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0" autoAdjust="0"/>
    <p:restoredTop sz="94660"/>
  </p:normalViewPr>
  <p:slideViewPr>
    <p:cSldViewPr>
      <p:cViewPr varScale="1">
        <p:scale>
          <a:sx n="79" d="100"/>
          <a:sy n="79" d="100"/>
        </p:scale>
        <p:origin x="942" y="5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85914D79-20E6-4423-80DF-1AD4ED4DD9E2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1519E73-9BFB-41DE-9FFE-467B16B9C2D1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5BC298B6-7E12-4B60-9A94-4A53D0DB1769}" type="datetimeFigureOut">
              <a:rPr lang="en-US"/>
              <a:pPr>
                <a:defRPr/>
              </a:pPr>
              <a:t>10/5/2021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207B321-D0E1-4512-80A4-A59E89317AFD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829675"/>
            <a:ext cx="2971800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C67B2D7-AEA0-4ED4-9257-E21CAA04FE0F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829675"/>
            <a:ext cx="2971800" cy="465138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9E391D13-B9FA-4A0E-A9FB-12498580709F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605735EC-D17D-4D41-8C59-05128EB0B237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131CA0C-BDCC-4016-BDE6-D49CD9F2A0BF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D223767A-D5BF-48A1-9059-9F7750C1A667}" type="datetimeFigureOut">
              <a:rPr lang="en-US"/>
              <a:pPr>
                <a:defRPr/>
              </a:pPr>
              <a:t>10/5/2021</a:t>
            </a:fld>
            <a:endParaRPr lang="en-US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B326A0CB-06DB-47A2-AAED-505592BBD37F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1049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C19818F9-C4AB-4BB6-8BF2-8A3E60D3FD0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16425"/>
            <a:ext cx="5486400" cy="41830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E250F99-C9B4-4145-95C6-6EFB29803DF1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829675"/>
            <a:ext cx="2971800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FCFFD34-A6FE-48B2-97F7-D320DA131F1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829675"/>
            <a:ext cx="2971800" cy="465138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FC3E0A7A-61DB-42CF-9528-9DC3EA322290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42903838-ECC9-4496-95C6-5E082FF1C6F7}"/>
              </a:ext>
            </a:extLst>
          </p:cNvPr>
          <p:cNvSpPr/>
          <p:nvPr/>
        </p:nvSpPr>
        <p:spPr bwMode="white">
          <a:xfrm>
            <a:off x="0" y="5970588"/>
            <a:ext cx="9144000" cy="887412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B7578FD-8344-48B2-88BA-4786D440ADD9}"/>
              </a:ext>
            </a:extLst>
          </p:cNvPr>
          <p:cNvSpPr/>
          <p:nvPr/>
        </p:nvSpPr>
        <p:spPr>
          <a:xfrm>
            <a:off x="-9525" y="6053138"/>
            <a:ext cx="2249488" cy="7127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6E6D959-38E2-4504-B2E3-3720C130982A}"/>
              </a:ext>
            </a:extLst>
          </p:cNvPr>
          <p:cNvSpPr/>
          <p:nvPr/>
        </p:nvSpPr>
        <p:spPr>
          <a:xfrm>
            <a:off x="2359025" y="6043613"/>
            <a:ext cx="6784975" cy="7143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7" name="Date Placeholder 27">
            <a:extLst>
              <a:ext uri="{FF2B5EF4-FFF2-40B4-BE49-F238E27FC236}">
                <a16:creationId xmlns:a16="http://schemas.microsoft.com/office/drawing/2014/main" id="{73F46540-8E56-4736-A995-4F207EE2B74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6200" y="6069013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" name="Footer Placeholder 16">
            <a:extLst>
              <a:ext uri="{FF2B5EF4-FFF2-40B4-BE49-F238E27FC236}">
                <a16:creationId xmlns:a16="http://schemas.microsoft.com/office/drawing/2014/main" id="{A693FCC6-4056-4795-999E-8FEE7A6EF8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085975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" name="Slide Number Placeholder 28">
            <a:extLst>
              <a:ext uri="{FF2B5EF4-FFF2-40B4-BE49-F238E27FC236}">
                <a16:creationId xmlns:a16="http://schemas.microsoft.com/office/drawing/2014/main" id="{AD342FCE-EA9F-4C1B-8ECE-D521B81478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CAEF027-4FCB-498A-A9F4-92CD2A172BA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1962707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13">
            <a:extLst>
              <a:ext uri="{FF2B5EF4-FFF2-40B4-BE49-F238E27FC236}">
                <a16:creationId xmlns:a16="http://schemas.microsoft.com/office/drawing/2014/main" id="{18EFBC91-92F3-4CB5-90C3-7385F6FEDA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">
            <a:extLst>
              <a:ext uri="{FF2B5EF4-FFF2-40B4-BE49-F238E27FC236}">
                <a16:creationId xmlns:a16="http://schemas.microsoft.com/office/drawing/2014/main" id="{71EF2CA9-3C35-454A-AE90-CF18873E03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22">
            <a:extLst>
              <a:ext uri="{FF2B5EF4-FFF2-40B4-BE49-F238E27FC236}">
                <a16:creationId xmlns:a16="http://schemas.microsoft.com/office/drawing/2014/main" id="{9956EA78-3854-4B2B-A63E-F7CB8A868E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291B9DB-848F-4CDE-91D2-D394E097AB4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709959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12D51777-D6A4-4392-9659-65FC70456D81}"/>
              </a:ext>
            </a:extLst>
          </p:cNvPr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7388EFB-18E7-4BAB-8617-E167F9A2DE25}"/>
              </a:ext>
            </a:extLst>
          </p:cNvPr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865D2C8-14E8-4366-8EE3-AF9A9181DB5F}"/>
              </a:ext>
            </a:extLst>
          </p:cNvPr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7" name="Date Placeholder 11">
            <a:extLst>
              <a:ext uri="{FF2B5EF4-FFF2-40B4-BE49-F238E27FC236}">
                <a16:creationId xmlns:a16="http://schemas.microsoft.com/office/drawing/2014/main" id="{655A0CFB-7D5A-456F-9F43-81EB16E7EB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12">
            <a:extLst>
              <a:ext uri="{FF2B5EF4-FFF2-40B4-BE49-F238E27FC236}">
                <a16:creationId xmlns:a16="http://schemas.microsoft.com/office/drawing/2014/main" id="{DC000FEA-3E1A-4983-85AB-CF2957FB3FDF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5"/>
          </a:xfrm>
        </p:spPr>
        <p:txBody>
          <a:bodyPr>
            <a:noAutofit/>
          </a:bodyPr>
          <a:lstStyle>
            <a:lvl1pPr>
              <a:defRPr sz="2400"/>
            </a:lvl1pPr>
          </a:lstStyle>
          <a:p>
            <a:fld id="{920D75AD-D9D0-4BD7-A155-B513370A3C09}" type="slidenum">
              <a:rPr lang="en-US" altLang="en-US"/>
              <a:pPr/>
              <a:t>‹#›</a:t>
            </a:fld>
            <a:endParaRPr lang="en-US" altLang="en-US"/>
          </a:p>
        </p:txBody>
      </p:sp>
      <p:sp>
        <p:nvSpPr>
          <p:cNvPr id="9" name="Footer Placeholder 13">
            <a:extLst>
              <a:ext uri="{FF2B5EF4-FFF2-40B4-BE49-F238E27FC236}">
                <a16:creationId xmlns:a16="http://schemas.microsoft.com/office/drawing/2014/main" id="{03F90648-31B9-4E63-BD72-F580CF4DB821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583575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7">
            <a:extLst>
              <a:ext uri="{FF2B5EF4-FFF2-40B4-BE49-F238E27FC236}">
                <a16:creationId xmlns:a16="http://schemas.microsoft.com/office/drawing/2014/main" id="{4EBABA3F-B3E9-4256-AE97-3AE6A72C54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9">
            <a:extLst>
              <a:ext uri="{FF2B5EF4-FFF2-40B4-BE49-F238E27FC236}">
                <a16:creationId xmlns:a16="http://schemas.microsoft.com/office/drawing/2014/main" id="{8A22EFA2-1323-46E3-9B5E-9B8CFE6A7C83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D5973C2F-A50C-4238-A9B8-1ACB592AD074}" type="slidenum">
              <a:rPr lang="en-US" altLang="en-US"/>
              <a:pPr/>
              <a:t>‹#›</a:t>
            </a:fld>
            <a:endParaRPr lang="en-US" altLang="en-US"/>
          </a:p>
        </p:txBody>
      </p:sp>
      <p:sp>
        <p:nvSpPr>
          <p:cNvPr id="7" name="Footer Placeholder 11">
            <a:extLst>
              <a:ext uri="{FF2B5EF4-FFF2-40B4-BE49-F238E27FC236}">
                <a16:creationId xmlns:a16="http://schemas.microsoft.com/office/drawing/2014/main" id="{40748DBB-F1FC-4D13-9B4C-625168D2D67C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49093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9">
            <a:extLst>
              <a:ext uri="{FF2B5EF4-FFF2-40B4-BE49-F238E27FC236}">
                <a16:creationId xmlns:a16="http://schemas.microsoft.com/office/drawing/2014/main" id="{5AC7644E-A561-47F4-A1AA-E86E78BE83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11">
            <a:extLst>
              <a:ext uri="{FF2B5EF4-FFF2-40B4-BE49-F238E27FC236}">
                <a16:creationId xmlns:a16="http://schemas.microsoft.com/office/drawing/2014/main" id="{F0375B59-CB4C-4A71-A8E4-7580D7A01746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A4AB82B9-8489-42E9-A7BE-F6594526FE73}" type="slidenum">
              <a:rPr lang="en-US" altLang="en-US"/>
              <a:pPr/>
              <a:t>‹#›</a:t>
            </a:fld>
            <a:endParaRPr lang="en-US" altLang="en-US"/>
          </a:p>
        </p:txBody>
      </p:sp>
      <p:sp>
        <p:nvSpPr>
          <p:cNvPr id="9" name="Footer Placeholder 13">
            <a:extLst>
              <a:ext uri="{FF2B5EF4-FFF2-40B4-BE49-F238E27FC236}">
                <a16:creationId xmlns:a16="http://schemas.microsoft.com/office/drawing/2014/main" id="{64265E28-81B4-4923-8E1E-06A84B4901F0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39504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13">
            <a:extLst>
              <a:ext uri="{FF2B5EF4-FFF2-40B4-BE49-F238E27FC236}">
                <a16:creationId xmlns:a16="http://schemas.microsoft.com/office/drawing/2014/main" id="{687D67F6-90E6-478A-9E7F-91079DB91E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Footer Placeholder 2">
            <a:extLst>
              <a:ext uri="{FF2B5EF4-FFF2-40B4-BE49-F238E27FC236}">
                <a16:creationId xmlns:a16="http://schemas.microsoft.com/office/drawing/2014/main" id="{0F3AB0DA-C576-428B-8563-FE3CDFAB8E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22">
            <a:extLst>
              <a:ext uri="{FF2B5EF4-FFF2-40B4-BE49-F238E27FC236}">
                <a16:creationId xmlns:a16="http://schemas.microsoft.com/office/drawing/2014/main" id="{93F8A552-2D34-409A-AE71-33B5E7F154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DE6F6F7-0C4E-40CF-81FB-BC517BBC74B9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8090698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3CB94DB-F8FD-45C2-8B2F-D62841926F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47DB4CC-9457-4B0E-BC6A-D1984C03B4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6D2763C-C5C5-4D78-8352-B73ACED60B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9369EB4F-6955-4682-AF15-287D2F41D8A9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0313561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/>
          <a:lstStyle>
            <a:lvl1pPr algn="l">
              <a:buNone/>
              <a:defRPr sz="4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13">
            <a:extLst>
              <a:ext uri="{FF2B5EF4-FFF2-40B4-BE49-F238E27FC236}">
                <a16:creationId xmlns:a16="http://schemas.microsoft.com/office/drawing/2014/main" id="{31044E44-6F66-43FD-90A4-0723104CFF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2">
            <a:extLst>
              <a:ext uri="{FF2B5EF4-FFF2-40B4-BE49-F238E27FC236}">
                <a16:creationId xmlns:a16="http://schemas.microsoft.com/office/drawing/2014/main" id="{01BCDC32-B5AD-43CA-B5DF-2F91D6D020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22">
            <a:extLst>
              <a:ext uri="{FF2B5EF4-FFF2-40B4-BE49-F238E27FC236}">
                <a16:creationId xmlns:a16="http://schemas.microsoft.com/office/drawing/2014/main" id="{2AB2C4EA-BBF5-4CD7-ABDB-FDA4DE23C4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0031DCA-2781-4211-83C5-EC1E252F5AF1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685642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3180A6FA-DCE6-47A8-A753-5552D9BFBFEA}"/>
              </a:ext>
            </a:extLst>
          </p:cNvPr>
          <p:cNvSpPr/>
          <p:nvPr/>
        </p:nvSpPr>
        <p:spPr bwMode="white">
          <a:xfrm>
            <a:off x="-9525" y="4572000"/>
            <a:ext cx="9144000" cy="887413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C98161B-BEA4-40C9-B8BE-23ECBB201188}"/>
              </a:ext>
            </a:extLst>
          </p:cNvPr>
          <p:cNvSpPr/>
          <p:nvPr/>
        </p:nvSpPr>
        <p:spPr>
          <a:xfrm>
            <a:off x="-9525" y="4664075"/>
            <a:ext cx="1463675" cy="712788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B523AA1-941C-4F75-9AF8-E210D699D462}"/>
              </a:ext>
            </a:extLst>
          </p:cNvPr>
          <p:cNvSpPr/>
          <p:nvPr/>
        </p:nvSpPr>
        <p:spPr>
          <a:xfrm>
            <a:off x="1544638" y="4654550"/>
            <a:ext cx="7599362" cy="712788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0EDC1CA8-810E-404C-B87E-B4270474BAD8}"/>
              </a:ext>
            </a:extLst>
          </p:cNvPr>
          <p:cNvSpPr/>
          <p:nvPr/>
        </p:nvSpPr>
        <p:spPr bwMode="white">
          <a:xfrm>
            <a:off x="1447800" y="0"/>
            <a:ext cx="100013" cy="6867525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9" name="Date Placeholder 11">
            <a:extLst>
              <a:ext uri="{FF2B5EF4-FFF2-40B4-BE49-F238E27FC236}">
                <a16:creationId xmlns:a16="http://schemas.microsoft.com/office/drawing/2014/main" id="{63C08289-2755-411A-8308-ADF2A7B1C2A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" name="Slide Number Placeholder 12">
            <a:extLst>
              <a:ext uri="{FF2B5EF4-FFF2-40B4-BE49-F238E27FC236}">
                <a16:creationId xmlns:a16="http://schemas.microsoft.com/office/drawing/2014/main" id="{6C3971BF-4496-4CCB-8D3C-1BEECD54210F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0" y="4667250"/>
            <a:ext cx="1447800" cy="663575"/>
          </a:xfrm>
        </p:spPr>
        <p:txBody>
          <a:bodyPr/>
          <a:lstStyle>
            <a:lvl1pPr>
              <a:defRPr sz="2800"/>
            </a:lvl1pPr>
          </a:lstStyle>
          <a:p>
            <a:fld id="{297ED987-D2B5-4576-94B8-36C1C10C03E3}" type="slidenum">
              <a:rPr lang="en-US" altLang="en-US"/>
              <a:pPr/>
              <a:t>‹#›</a:t>
            </a:fld>
            <a:endParaRPr lang="en-US" altLang="en-US"/>
          </a:p>
        </p:txBody>
      </p:sp>
      <p:sp>
        <p:nvSpPr>
          <p:cNvPr id="11" name="Footer Placeholder 13">
            <a:extLst>
              <a:ext uri="{FF2B5EF4-FFF2-40B4-BE49-F238E27FC236}">
                <a16:creationId xmlns:a16="http://schemas.microsoft.com/office/drawing/2014/main" id="{3B7D7ED2-98CA-4F10-BB9A-0F496B146FE7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>
          <a:xfrm>
            <a:off x="1600200" y="6248400"/>
            <a:ext cx="4572000" cy="365125"/>
          </a:xfrm>
        </p:spPr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717839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13">
            <a:extLst>
              <a:ext uri="{FF2B5EF4-FFF2-40B4-BE49-F238E27FC236}">
                <a16:creationId xmlns:a16="http://schemas.microsoft.com/office/drawing/2014/main" id="{2254697A-5D82-4720-8BC0-0DB71A1D5A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">
            <a:extLst>
              <a:ext uri="{FF2B5EF4-FFF2-40B4-BE49-F238E27FC236}">
                <a16:creationId xmlns:a16="http://schemas.microsoft.com/office/drawing/2014/main" id="{1AFECCF4-B133-4046-984A-489BA99141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22">
            <a:extLst>
              <a:ext uri="{FF2B5EF4-FFF2-40B4-BE49-F238E27FC236}">
                <a16:creationId xmlns:a16="http://schemas.microsoft.com/office/drawing/2014/main" id="{BD285E89-C699-4793-A1B9-2EB5E82569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B7A8C51-0510-4FFD-A962-7E559844E23E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208439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4DBE414D-4322-4DC4-B506-A7A16AF2AF8B}"/>
              </a:ext>
            </a:extLst>
          </p:cNvPr>
          <p:cNvSpPr/>
          <p:nvPr/>
        </p:nvSpPr>
        <p:spPr bwMode="white">
          <a:xfrm>
            <a:off x="6096000" y="0"/>
            <a:ext cx="320675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ACB8C9B-F5C1-4241-8396-D88E57B196A7}"/>
              </a:ext>
            </a:extLst>
          </p:cNvPr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DD713AB-EBF9-4E3D-BB3A-19D7348AAF7C}"/>
              </a:ext>
            </a:extLst>
          </p:cNvPr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4F038913-C3C2-40F5-A107-4A829837FF4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553200" y="6248400"/>
            <a:ext cx="2209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C2BC1FCF-A5F3-4228-BE31-233DCA0358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57200" y="6248400"/>
            <a:ext cx="5573713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F882D63B-6F03-46BC-ADF7-CA411DE89F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5"/>
          </a:xfrm>
        </p:spPr>
        <p:txBody>
          <a:bodyPr/>
          <a:lstStyle>
            <a:lvl1pPr>
              <a:defRPr/>
            </a:lvl1pPr>
          </a:lstStyle>
          <a:p>
            <a:fld id="{342F137F-F119-42BA-8664-42EA1CEA2580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1587009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Default 0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">
            <a:extLst>
              <a:ext uri="{FF2B5EF4-FFF2-40B4-BE49-F238E27FC236}">
                <a16:creationId xmlns:a16="http://schemas.microsoft.com/office/drawing/2014/main" id="{8665B40D-FB9F-44EC-9C2A-56D7D8E60913}"/>
              </a:ext>
            </a:extLst>
          </p:cNvPr>
          <p:cNvSpPr txBox="1">
            <a:spLocks noGrp="1"/>
          </p:cNvSpPr>
          <p:nvPr>
            <p:ph type="sldNum" sz="quarter" idx="10"/>
          </p:nvPr>
        </p:nvSpPr>
        <p:spPr>
          <a:xfrm>
            <a:off x="120650" y="1252538"/>
            <a:ext cx="292100" cy="282575"/>
          </a:xfrm>
        </p:spPr>
        <p:txBody>
          <a:bodyPr/>
          <a:lstStyle>
            <a:lvl1pPr>
              <a:defRPr/>
            </a:lvl1pPr>
          </a:lstStyle>
          <a:p>
            <a:fld id="{68180DFB-4C2C-443B-AA01-782CF6F54120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20454973"/>
      </p:ext>
    </p:extLst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21">
            <a:extLst>
              <a:ext uri="{FF2B5EF4-FFF2-40B4-BE49-F238E27FC236}">
                <a16:creationId xmlns:a16="http://schemas.microsoft.com/office/drawing/2014/main" id="{9CDDB49E-4C45-411D-A52A-D8B1E43C3E6C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609600" y="228600"/>
            <a:ext cx="81534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th-TH"/>
              <a:t>Click to edit Master title style</a:t>
            </a:r>
          </a:p>
        </p:txBody>
      </p:sp>
      <p:sp>
        <p:nvSpPr>
          <p:cNvPr id="1027" name="Text Placeholder 12">
            <a:extLst>
              <a:ext uri="{FF2B5EF4-FFF2-40B4-BE49-F238E27FC236}">
                <a16:creationId xmlns:a16="http://schemas.microsoft.com/office/drawing/2014/main" id="{944E7D78-F72B-4BD4-83B1-5FDDC7482606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612775" y="1600200"/>
            <a:ext cx="81534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th-TH"/>
              <a:t>Click to edit Master text styles</a:t>
            </a:r>
          </a:p>
          <a:p>
            <a:pPr lvl="1"/>
            <a:r>
              <a:rPr lang="en-US" altLang="th-TH"/>
              <a:t>Second level</a:t>
            </a:r>
          </a:p>
          <a:p>
            <a:pPr lvl="2"/>
            <a:r>
              <a:rPr lang="en-US" altLang="th-TH"/>
              <a:t>Third level</a:t>
            </a:r>
          </a:p>
          <a:p>
            <a:pPr lvl="3"/>
            <a:r>
              <a:rPr lang="en-US" altLang="th-TH"/>
              <a:t>Fourth level</a:t>
            </a:r>
          </a:p>
          <a:p>
            <a:pPr lvl="4"/>
            <a:r>
              <a:rPr lang="en-US" altLang="th-TH"/>
              <a:t>Fifth level</a:t>
            </a:r>
          </a:p>
        </p:txBody>
      </p:sp>
      <p:sp>
        <p:nvSpPr>
          <p:cNvPr id="14" name="Date Placeholder 13">
            <a:extLst>
              <a:ext uri="{FF2B5EF4-FFF2-40B4-BE49-F238E27FC236}">
                <a16:creationId xmlns:a16="http://schemas.microsoft.com/office/drawing/2014/main" id="{5CF65975-6B4A-42A1-9CF9-7D4C29921DD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FD8B122-A36E-4DA1-A652-7C6C39027FD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609600" y="6248400"/>
            <a:ext cx="542131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25A5198-02E8-45C4-8852-1FF36E794034}"/>
              </a:ext>
            </a:extLst>
          </p:cNvPr>
          <p:cNvSpPr/>
          <p:nvPr/>
        </p:nvSpPr>
        <p:spPr bwMode="white">
          <a:xfrm>
            <a:off x="0" y="1235075"/>
            <a:ext cx="9144000" cy="31908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C2D4C939-A08F-432F-A23B-856BDA589B08}"/>
              </a:ext>
            </a:extLst>
          </p:cNvPr>
          <p:cNvSpPr/>
          <p:nvPr/>
        </p:nvSpPr>
        <p:spPr>
          <a:xfrm>
            <a:off x="0" y="1279525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7B419B9C-3467-4B35-9194-DBE5DAB064D7}"/>
              </a:ext>
            </a:extLst>
          </p:cNvPr>
          <p:cNvSpPr/>
          <p:nvPr/>
        </p:nvSpPr>
        <p:spPr>
          <a:xfrm>
            <a:off x="590550" y="1279525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23" name="Slide Number Placeholder 22">
            <a:extLst>
              <a:ext uri="{FF2B5EF4-FFF2-40B4-BE49-F238E27FC236}">
                <a16:creationId xmlns:a16="http://schemas.microsoft.com/office/drawing/2014/main" id="{FB5036D6-FAFE-48FA-8EA1-B8027108A9B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0" y="1271588"/>
            <a:ext cx="533400" cy="24447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>
            <a:lvl1pPr algn="ctr" eaLnBrk="1" hangingPunct="1">
              <a:defRPr sz="1400" b="1">
                <a:solidFill>
                  <a:srgbClr val="FFFFFF"/>
                </a:solidFill>
              </a:defRPr>
            </a:lvl1pPr>
          </a:lstStyle>
          <a:p>
            <a:fld id="{3F2EF891-84B3-4414-9A23-68B1E5438B05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706" r:id="rId1"/>
    <p:sldLayoutId id="2147484702" r:id="rId2"/>
    <p:sldLayoutId id="2147484707" r:id="rId3"/>
    <p:sldLayoutId id="2147484708" r:id="rId4"/>
    <p:sldLayoutId id="2147484709" r:id="rId5"/>
    <p:sldLayoutId id="2147484703" r:id="rId6"/>
    <p:sldLayoutId id="2147484710" r:id="rId7"/>
    <p:sldLayoutId id="2147484704" r:id="rId8"/>
    <p:sldLayoutId id="2147484711" r:id="rId9"/>
    <p:sldLayoutId id="2147484705" r:id="rId10"/>
    <p:sldLayoutId id="2147484712" r:id="rId11"/>
    <p:sldLayoutId id="2147484713" r:id="rId12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</a:defRPr>
      </a:lvl9pPr>
    </p:titleStyle>
    <p:bodyStyle>
      <a:lvl1pPr marL="319088" indent="-319088" algn="l" rtl="0" eaLnBrk="0" fontAlgn="base" hangingPunct="0">
        <a:spcBef>
          <a:spcPts val="700"/>
        </a:spcBef>
        <a:spcAft>
          <a:spcPct val="0"/>
        </a:spcAft>
        <a:buClr>
          <a:schemeClr val="accent2"/>
        </a:buClr>
        <a:buSzPct val="60000"/>
        <a:buFont typeface="Wingdings" panose="05000000000000000000" pitchFamily="2" charset="2"/>
        <a:buChar char="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73050" algn="l" rtl="0" eaLnBrk="0" fontAlgn="base" hangingPunct="0">
        <a:spcBef>
          <a:spcPts val="550"/>
        </a:spcBef>
        <a:spcAft>
          <a:spcPct val="0"/>
        </a:spcAft>
        <a:buClr>
          <a:schemeClr val="accent1"/>
        </a:buClr>
        <a:buSzPct val="70000"/>
        <a:buFont typeface="Wingdings 2" panose="05020102010507070707" pitchFamily="18" charset="2"/>
        <a:buChar char="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0" fontAlgn="base" hangingPunct="0">
        <a:spcBef>
          <a:spcPts val="500"/>
        </a:spcBef>
        <a:spcAft>
          <a:spcPct val="0"/>
        </a:spcAft>
        <a:buClr>
          <a:schemeClr val="accent2"/>
        </a:buClr>
        <a:buSzPct val="75000"/>
        <a:buFont typeface="Wingdings" panose="05000000000000000000" pitchFamily="2" charset="2"/>
        <a:buChar char=""/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0" fontAlgn="base" hangingPunct="0">
        <a:spcBef>
          <a:spcPts val="400"/>
        </a:spcBef>
        <a:spcAft>
          <a:spcPct val="0"/>
        </a:spcAft>
        <a:buClr>
          <a:srgbClr val="A5AB81"/>
        </a:buClr>
        <a:buSzPct val="75000"/>
        <a:buFont typeface="Wingdings" panose="05000000000000000000" pitchFamily="2" charset="2"/>
        <a:buChar char="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0" fontAlgn="base" hangingPunct="0">
        <a:spcBef>
          <a:spcPts val="400"/>
        </a:spcBef>
        <a:spcAft>
          <a:spcPct val="0"/>
        </a:spcAft>
        <a:buClr>
          <a:srgbClr val="D8B25C"/>
        </a:buClr>
        <a:buSzPct val="65000"/>
        <a:buFont typeface="Wingdings" panose="05000000000000000000" pitchFamily="2" charset="2"/>
        <a:buChar char="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5.pn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Slide Number Placeholder 3">
            <a:extLst>
              <a:ext uri="{FF2B5EF4-FFF2-40B4-BE49-F238E27FC236}">
                <a16:creationId xmlns:a16="http://schemas.microsoft.com/office/drawing/2014/main" id="{05EF9C0E-B151-4978-A179-7B51439C2A3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spcBef>
                <a:spcPts val="400"/>
              </a:spcBef>
              <a:buClr>
                <a:srgbClr val="A5AB81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spcBef>
                <a:spcPts val="400"/>
              </a:spcBef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>
              <a:lnSpc>
                <a:spcPct val="80000"/>
              </a:lnSpc>
              <a:spcBef>
                <a:spcPct val="0"/>
              </a:spcBef>
              <a:buClrTx/>
              <a:buSzTx/>
              <a:buFontTx/>
              <a:buNone/>
            </a:pPr>
            <a:fld id="{A8689CD2-09F2-4786-9CB3-27ADBEB7FD9F}" type="slidenum">
              <a:rPr lang="en-US" altLang="en-US" sz="1200">
                <a:solidFill>
                  <a:srgbClr val="FFFFFF"/>
                </a:solidFill>
                <a:latin typeface="Arial" panose="020B0604020202020204" pitchFamily="34" charset="0"/>
              </a:rPr>
              <a:pPr>
                <a:lnSpc>
                  <a:spcPct val="80000"/>
                </a:lnSpc>
                <a:spcBef>
                  <a:spcPct val="0"/>
                </a:spcBef>
                <a:buClrTx/>
                <a:buSzTx/>
                <a:buFontTx/>
                <a:buNone/>
              </a:pPr>
              <a:t>1</a:t>
            </a:fld>
            <a:endParaRPr lang="en-US" altLang="en-US" sz="120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291" name="Content Placeholder 2">
            <a:extLst>
              <a:ext uri="{FF2B5EF4-FFF2-40B4-BE49-F238E27FC236}">
                <a16:creationId xmlns:a16="http://schemas.microsoft.com/office/drawing/2014/main" id="{FB58EC39-2BE3-48F8-AC8D-6B9AFB90091C}"/>
              </a:ext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381000" y="1371600"/>
            <a:ext cx="8229600" cy="4495800"/>
          </a:xfrm>
        </p:spPr>
        <p:txBody>
          <a:bodyPr/>
          <a:lstStyle/>
          <a:p>
            <a:pPr algn="ctr" eaLnBrk="1" hangingPunct="1">
              <a:buFont typeface="Wingdings" panose="05000000000000000000" pitchFamily="2" charset="2"/>
              <a:buNone/>
            </a:pPr>
            <a:endParaRPr lang="en-US" altLang="th-TH"/>
          </a:p>
          <a:p>
            <a:pPr algn="ctr" eaLnBrk="1" hangingPunct="1">
              <a:buFont typeface="Wingdings" panose="05000000000000000000" pitchFamily="2" charset="2"/>
              <a:buNone/>
            </a:pPr>
            <a:endParaRPr lang="en-US" altLang="th-TH"/>
          </a:p>
          <a:p>
            <a:pPr algn="ctr" eaLnBrk="1" hangingPunct="1">
              <a:buFont typeface="Wingdings" panose="05000000000000000000" pitchFamily="2" charset="2"/>
              <a:buNone/>
            </a:pPr>
            <a:r>
              <a:rPr lang="en-US" altLang="th-TH" sz="5400" b="1">
                <a:latin typeface="Cordia New" panose="020B0304020202020204" pitchFamily="34" charset="-34"/>
                <a:ea typeface="Cordia New" panose="020B0304020202020204" pitchFamily="34" charset="-34"/>
                <a:cs typeface="Cordia New" panose="020B0304020202020204" pitchFamily="34" charset="-34"/>
              </a:rPr>
              <a:t>CHAPTER 4: FISCAL POLICY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>
            <a:extLst>
              <a:ext uri="{FF2B5EF4-FFF2-40B4-BE49-F238E27FC236}">
                <a16:creationId xmlns:a16="http://schemas.microsoft.com/office/drawing/2014/main" id="{84F06E3F-76B6-43D0-BFAF-11A900E05373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533400" y="152400"/>
            <a:ext cx="7924800" cy="1143000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solidFill>
                  <a:srgbClr val="00FFFF"/>
                </a:solidFill>
                <a:latin typeface="Cordia New" pitchFamily="34" charset="-34"/>
                <a:cs typeface="Cordia New" pitchFamily="34" charset="-34"/>
              </a:rPr>
              <a:t>4.1 Meaning of Fiscal Policy</a:t>
            </a:r>
          </a:p>
        </p:txBody>
      </p:sp>
      <p:sp>
        <p:nvSpPr>
          <p:cNvPr id="13315" name="Slide Number Placeholder 3">
            <a:extLst>
              <a:ext uri="{FF2B5EF4-FFF2-40B4-BE49-F238E27FC236}">
                <a16:creationId xmlns:a16="http://schemas.microsoft.com/office/drawing/2014/main" id="{DE79B47C-AE4D-402F-AF8D-A02D1F8633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spcBef>
                <a:spcPts val="400"/>
              </a:spcBef>
              <a:buClr>
                <a:srgbClr val="A5AB81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spcBef>
                <a:spcPts val="400"/>
              </a:spcBef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AEE6DEFE-B644-4FDF-B0F3-E2CA56C017B7}" type="slidenum">
              <a:rPr lang="en-US" altLang="th-TH" sz="1400">
                <a:solidFill>
                  <a:schemeClr val="tx2"/>
                </a:solidFill>
                <a:latin typeface="Arial" panose="020B0604020202020204" pitchFamily="34" charset="0"/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2</a:t>
            </a:fld>
            <a:endParaRPr lang="en-US" altLang="th-TH" sz="1400">
              <a:solidFill>
                <a:schemeClr val="tx2"/>
              </a:solidFill>
              <a:latin typeface="Arial" panose="020B0604020202020204" pitchFamily="34" charset="0"/>
            </a:endParaRPr>
          </a:p>
        </p:txBody>
      </p:sp>
      <p:sp>
        <p:nvSpPr>
          <p:cNvPr id="13316" name="Subtitle 4">
            <a:extLst>
              <a:ext uri="{FF2B5EF4-FFF2-40B4-BE49-F238E27FC236}">
                <a16:creationId xmlns:a16="http://schemas.microsoft.com/office/drawing/2014/main" id="{AB66B19F-E619-4AB2-A1AE-1FE28B494E5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362200" y="6049963"/>
            <a:ext cx="6705600" cy="685800"/>
          </a:xfrm>
        </p:spPr>
        <p:txBody>
          <a:bodyPr/>
          <a:lstStyle/>
          <a:p>
            <a:pPr eaLnBrk="1" hangingPunct="1"/>
            <a:endParaRPr lang="th-TH" altLang="th-TH"/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71632FB1-FC8A-4D33-95CF-FA6985785CA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800" y="1600200"/>
            <a:ext cx="8153400" cy="335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609600" indent="-609600"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spcBef>
                <a:spcPts val="400"/>
              </a:spcBef>
              <a:buClr>
                <a:srgbClr val="A5AB81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spcBef>
                <a:spcPts val="400"/>
              </a:spcBef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eaLnBrk="1" hangingPunct="1">
              <a:buFont typeface="Wingdings" panose="05000000000000000000" pitchFamily="2" charset="2"/>
              <a:buNone/>
            </a:pPr>
            <a:endParaRPr lang="th-TH" altLang="th-TH" sz="4000">
              <a:solidFill>
                <a:srgbClr val="FFFFFF"/>
              </a:solidFill>
              <a:latin typeface="Angsana New" panose="02020603050405020304" pitchFamily="18" charset="-34"/>
              <a:ea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694FB088-D4B7-43AE-89B0-FB81AF9C950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1000" y="1524000"/>
            <a:ext cx="7848600" cy="3733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5720" rIns="45720"/>
          <a:lstStyle>
            <a:lvl1pPr marL="609600" indent="-609600"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spcBef>
                <a:spcPts val="400"/>
              </a:spcBef>
              <a:buClr>
                <a:srgbClr val="A5AB81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spcBef>
                <a:spcPts val="400"/>
              </a:spcBef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eaLnBrk="1" hangingPunct="1">
              <a:buFontTx/>
              <a:buNone/>
            </a:pPr>
            <a:r>
              <a:rPr lang="en-US" altLang="th-TH" sz="4400" b="1">
                <a:solidFill>
                  <a:srgbClr val="FFFFFF"/>
                </a:solidFill>
                <a:latin typeface="Cordia New" panose="020B0304020202020204" pitchFamily="34" charset="-34"/>
                <a:ea typeface="Cordia New" panose="020B0304020202020204" pitchFamily="34" charset="-34"/>
                <a:cs typeface="Cordia New" panose="020B0304020202020204" pitchFamily="34" charset="-34"/>
              </a:rPr>
              <a:t>	</a:t>
            </a:r>
          </a:p>
          <a:p>
            <a:pPr eaLnBrk="1" hangingPunct="1">
              <a:buFontTx/>
              <a:buNone/>
            </a:pPr>
            <a:r>
              <a:rPr lang="en-US" altLang="th-TH" sz="4400" b="1">
                <a:solidFill>
                  <a:srgbClr val="FFFFFF"/>
                </a:solidFill>
                <a:latin typeface="Cordia New" panose="020B0304020202020204" pitchFamily="34" charset="-34"/>
                <a:ea typeface="Cordia New" panose="020B0304020202020204" pitchFamily="34" charset="-34"/>
                <a:cs typeface="Cordia New" panose="020B0304020202020204" pitchFamily="34" charset="-34"/>
              </a:rPr>
              <a:t>	</a:t>
            </a:r>
            <a:r>
              <a:rPr lang="en-US" altLang="th-TH" sz="4400" b="1">
                <a:solidFill>
                  <a:srgbClr val="FFFF99"/>
                </a:solidFill>
                <a:latin typeface="Cordia New" panose="020B0304020202020204" pitchFamily="34" charset="-34"/>
                <a:ea typeface="Cordia New" panose="020B0304020202020204" pitchFamily="34" charset="-34"/>
                <a:cs typeface="Cordia New" panose="020B0304020202020204" pitchFamily="34" charset="-34"/>
              </a:rPr>
              <a:t>Fiscal Policy: Government’s spending and taxing policy</a:t>
            </a:r>
            <a:endParaRPr lang="en-US" altLang="th-TH" sz="4400">
              <a:solidFill>
                <a:srgbClr val="FFFF99"/>
              </a:solidFill>
              <a:latin typeface="Cordia New" panose="020B0304020202020204" pitchFamily="34" charset="-34"/>
              <a:ea typeface="Cordia New" panose="020B0304020202020204" pitchFamily="34" charset="-34"/>
              <a:cs typeface="Cordia New" panose="020B0304020202020204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F45522D5-6AB7-44EB-B09A-3AE51C895B63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533400" y="304800"/>
            <a:ext cx="7924800" cy="762000"/>
          </a:xfrm>
        </p:spPr>
        <p:txBody>
          <a:bodyPr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solidFill>
                  <a:srgbClr val="00FFFF"/>
                </a:solidFill>
                <a:latin typeface="Cordia New" pitchFamily="34" charset="-34"/>
                <a:cs typeface="Cordia New" pitchFamily="34" charset="-34"/>
              </a:rPr>
              <a:t>4.2  Objectives</a:t>
            </a:r>
          </a:p>
        </p:txBody>
      </p:sp>
      <p:sp>
        <p:nvSpPr>
          <p:cNvPr id="65539" name="Rectangle 3">
            <a:extLst>
              <a:ext uri="{FF2B5EF4-FFF2-40B4-BE49-F238E27FC236}">
                <a16:creationId xmlns:a16="http://schemas.microsoft.com/office/drawing/2014/main" id="{18FC4EC8-5D4E-4132-8D7D-FAFA5C2DE2C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09600" y="1371600"/>
            <a:ext cx="7772400" cy="3352800"/>
          </a:xfrm>
        </p:spPr>
        <p:txBody>
          <a:bodyPr lIns="45720" rIns="45720" anchor="t"/>
          <a:lstStyle/>
          <a:p>
            <a:pPr marL="742950" indent="-742950" eaLnBrk="1" hangingPunct="1">
              <a:buFont typeface="Wingdings" panose="05000000000000000000" pitchFamily="2" charset="2"/>
              <a:buChar char="q"/>
            </a:pPr>
            <a:r>
              <a:rPr lang="en-US" altLang="th-TH" sz="4000" b="1">
                <a:latin typeface="Cordia New" panose="020B0304020202020204" pitchFamily="34" charset="-34"/>
                <a:ea typeface="Cordia New" panose="020B0304020202020204" pitchFamily="34" charset="-34"/>
                <a:cs typeface="Cordia New" panose="020B0304020202020204" pitchFamily="34" charset="-34"/>
              </a:rPr>
              <a:t>Efficient resource allocation</a:t>
            </a:r>
          </a:p>
          <a:p>
            <a:pPr marL="742950" indent="-742950" eaLnBrk="1" hangingPunct="1">
              <a:buFont typeface="Wingdings" panose="05000000000000000000" pitchFamily="2" charset="2"/>
              <a:buChar char="q"/>
            </a:pPr>
            <a:r>
              <a:rPr lang="en-US" altLang="th-TH" sz="4000" b="1">
                <a:latin typeface="Cordia New" panose="020B0304020202020204" pitchFamily="34" charset="-34"/>
                <a:ea typeface="Cordia New" panose="020B0304020202020204" pitchFamily="34" charset="-34"/>
                <a:cs typeface="Cordia New" panose="020B0304020202020204" pitchFamily="34" charset="-34"/>
              </a:rPr>
              <a:t>Fair income distribution</a:t>
            </a:r>
          </a:p>
          <a:p>
            <a:pPr marL="742950" indent="-742950" eaLnBrk="1" hangingPunct="1">
              <a:buFont typeface="Wingdings" panose="05000000000000000000" pitchFamily="2" charset="2"/>
              <a:buChar char="q"/>
            </a:pPr>
            <a:r>
              <a:rPr lang="en-US" altLang="th-TH" sz="4000" b="1">
                <a:latin typeface="Cordia New" panose="020B0304020202020204" pitchFamily="34" charset="-34"/>
                <a:ea typeface="Cordia New" panose="020B0304020202020204" pitchFamily="34" charset="-34"/>
                <a:cs typeface="Cordia New" panose="020B0304020202020204" pitchFamily="34" charset="-34"/>
              </a:rPr>
              <a:t>Economic growth</a:t>
            </a:r>
          </a:p>
          <a:p>
            <a:pPr marL="742950" indent="-742950" eaLnBrk="1" hangingPunct="1">
              <a:buFont typeface="Wingdings" panose="05000000000000000000" pitchFamily="2" charset="2"/>
              <a:buChar char="q"/>
            </a:pPr>
            <a:r>
              <a:rPr lang="en-US" altLang="th-TH" sz="4000" b="1">
                <a:latin typeface="Cordia New" panose="020B0304020202020204" pitchFamily="34" charset="-34"/>
                <a:ea typeface="Cordia New" panose="020B0304020202020204" pitchFamily="34" charset="-34"/>
                <a:cs typeface="Cordia New" panose="020B0304020202020204" pitchFamily="34" charset="-34"/>
              </a:rPr>
              <a:t>Economic stability</a:t>
            </a:r>
          </a:p>
          <a:p>
            <a:pPr marL="742950" indent="-742950" eaLnBrk="1" hangingPunct="1">
              <a:buFont typeface="Wingdings" panose="05000000000000000000" pitchFamily="2" charset="2"/>
              <a:buAutoNum type="arabicPeriod"/>
            </a:pPr>
            <a:endParaRPr lang="en-US" altLang="th-TH" sz="4000">
              <a:latin typeface="Angsana New" panose="02020603050405020304" pitchFamily="18" charset="-34"/>
              <a:ea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sp>
        <p:nvSpPr>
          <p:cNvPr id="14340" name="Slide Number Placeholder 3">
            <a:extLst>
              <a:ext uri="{FF2B5EF4-FFF2-40B4-BE49-F238E27FC236}">
                <a16:creationId xmlns:a16="http://schemas.microsoft.com/office/drawing/2014/main" id="{A9E38100-1471-4B64-ACE1-A9722FB565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spcBef>
                <a:spcPts val="400"/>
              </a:spcBef>
              <a:buClr>
                <a:srgbClr val="A5AB81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spcBef>
                <a:spcPts val="400"/>
              </a:spcBef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0A636612-E02D-4E3C-8024-CBE24BCB1A72}" type="slidenum">
              <a:rPr lang="en-US" altLang="th-TH" sz="1400">
                <a:solidFill>
                  <a:schemeClr val="tx2"/>
                </a:solidFill>
                <a:latin typeface="Arial" panose="020B0604020202020204" pitchFamily="34" charset="0"/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3</a:t>
            </a:fld>
            <a:endParaRPr lang="en-US" altLang="th-TH" sz="1400">
              <a:solidFill>
                <a:schemeClr val="tx2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5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55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55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655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655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53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7C32E976-1C56-4FC7-B004-6A95224505DB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533400" y="304800"/>
            <a:ext cx="7924800" cy="762000"/>
          </a:xfrm>
        </p:spPr>
        <p:txBody>
          <a:bodyPr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solidFill>
                  <a:srgbClr val="00FFFF"/>
                </a:solidFill>
                <a:latin typeface="Cordia New" pitchFamily="34" charset="-34"/>
                <a:cs typeface="Cordia New" pitchFamily="34" charset="-34"/>
              </a:rPr>
              <a:t>4.3  Fiscal policy tools</a:t>
            </a:r>
          </a:p>
        </p:txBody>
      </p:sp>
      <p:sp>
        <p:nvSpPr>
          <p:cNvPr id="65539" name="Rectangle 3">
            <a:extLst>
              <a:ext uri="{FF2B5EF4-FFF2-40B4-BE49-F238E27FC236}">
                <a16:creationId xmlns:a16="http://schemas.microsoft.com/office/drawing/2014/main" id="{FCFC1784-9D5A-4704-B85D-AE80F011059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09600" y="1371600"/>
            <a:ext cx="7772400" cy="3352800"/>
          </a:xfrm>
        </p:spPr>
        <p:txBody>
          <a:bodyPr lIns="45720" rIns="45720" anchor="t"/>
          <a:lstStyle/>
          <a:p>
            <a:pPr marL="742950" indent="-742950" eaLnBrk="1" hangingPunct="1">
              <a:buFont typeface="Wingdings" panose="05000000000000000000" pitchFamily="2" charset="2"/>
              <a:buChar char="q"/>
            </a:pPr>
            <a:r>
              <a:rPr lang="en-US" altLang="th-TH" sz="4000" b="1">
                <a:latin typeface="Cordia New" panose="020B0304020202020204" pitchFamily="34" charset="-34"/>
                <a:ea typeface="Cordia New" panose="020B0304020202020204" pitchFamily="34" charset="-34"/>
                <a:cs typeface="Cordia New" panose="020B0304020202020204" pitchFamily="34" charset="-34"/>
              </a:rPr>
              <a:t>Government Expenditure (G)</a:t>
            </a:r>
          </a:p>
          <a:p>
            <a:pPr marL="742950" indent="-742950" eaLnBrk="1" hangingPunct="1">
              <a:buFont typeface="Wingdings" panose="05000000000000000000" pitchFamily="2" charset="2"/>
              <a:buChar char="q"/>
            </a:pPr>
            <a:r>
              <a:rPr lang="en-US" altLang="th-TH" sz="4000" b="1">
                <a:latin typeface="Cordia New" panose="020B0304020202020204" pitchFamily="34" charset="-34"/>
                <a:ea typeface="Cordia New" panose="020B0304020202020204" pitchFamily="34" charset="-34"/>
                <a:cs typeface="Cordia New" panose="020B0304020202020204" pitchFamily="34" charset="-34"/>
              </a:rPr>
              <a:t>Government transfer payment (R)</a:t>
            </a:r>
          </a:p>
          <a:p>
            <a:pPr marL="742950" indent="-742950" eaLnBrk="1" hangingPunct="1">
              <a:buFont typeface="Wingdings" panose="05000000000000000000" pitchFamily="2" charset="2"/>
              <a:buChar char="q"/>
            </a:pPr>
            <a:r>
              <a:rPr lang="en-US" altLang="th-TH" sz="4000" b="1">
                <a:latin typeface="Cordia New" panose="020B0304020202020204" pitchFamily="34" charset="-34"/>
                <a:ea typeface="Cordia New" panose="020B0304020202020204" pitchFamily="34" charset="-34"/>
                <a:cs typeface="Cordia New" panose="020B0304020202020204" pitchFamily="34" charset="-34"/>
              </a:rPr>
              <a:t>Government Revenue (T)</a:t>
            </a:r>
          </a:p>
          <a:p>
            <a:pPr marL="742950" indent="-742950" eaLnBrk="1" hangingPunct="1">
              <a:buFont typeface="Wingdings" panose="05000000000000000000" pitchFamily="2" charset="2"/>
              <a:buChar char="q"/>
            </a:pPr>
            <a:r>
              <a:rPr lang="en-US" altLang="th-TH" sz="4000" b="1">
                <a:latin typeface="Cordia New" panose="020B0304020202020204" pitchFamily="34" charset="-34"/>
                <a:ea typeface="Cordia New" panose="020B0304020202020204" pitchFamily="34" charset="-34"/>
                <a:cs typeface="Cordia New" panose="020B0304020202020204" pitchFamily="34" charset="-34"/>
              </a:rPr>
              <a:t>Public Debt</a:t>
            </a:r>
          </a:p>
        </p:txBody>
      </p:sp>
      <p:sp>
        <p:nvSpPr>
          <p:cNvPr id="15364" name="Slide Number Placeholder 3">
            <a:extLst>
              <a:ext uri="{FF2B5EF4-FFF2-40B4-BE49-F238E27FC236}">
                <a16:creationId xmlns:a16="http://schemas.microsoft.com/office/drawing/2014/main" id="{A3312CFB-9053-47F5-A4BF-099EC06DA6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spcBef>
                <a:spcPts val="400"/>
              </a:spcBef>
              <a:buClr>
                <a:srgbClr val="A5AB81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spcBef>
                <a:spcPts val="400"/>
              </a:spcBef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FF3F5F6B-5128-44D9-8ED0-6B1102D39754}" type="slidenum">
              <a:rPr lang="en-US" altLang="th-TH" sz="1400">
                <a:solidFill>
                  <a:schemeClr val="tx2"/>
                </a:solidFill>
                <a:latin typeface="Arial" panose="020B0604020202020204" pitchFamily="34" charset="0"/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4</a:t>
            </a:fld>
            <a:endParaRPr lang="en-US" altLang="th-TH" sz="1400">
              <a:solidFill>
                <a:schemeClr val="tx2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5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55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55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655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655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53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6383F19E-3189-4625-B352-3EBFEB86FEC7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533400" y="304800"/>
            <a:ext cx="7924800" cy="762000"/>
          </a:xfrm>
        </p:spPr>
        <p:txBody>
          <a:bodyPr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solidFill>
                  <a:srgbClr val="00FFFF"/>
                </a:solidFill>
                <a:latin typeface="Cordia New" pitchFamily="34" charset="-34"/>
                <a:cs typeface="Cordia New" pitchFamily="34" charset="-34"/>
              </a:rPr>
              <a:t>4.3.1  Government expenditure</a:t>
            </a:r>
          </a:p>
        </p:txBody>
      </p:sp>
      <p:sp>
        <p:nvSpPr>
          <p:cNvPr id="65539" name="Rectangle 3">
            <a:extLst>
              <a:ext uri="{FF2B5EF4-FFF2-40B4-BE49-F238E27FC236}">
                <a16:creationId xmlns:a16="http://schemas.microsoft.com/office/drawing/2014/main" id="{F0B7F6C1-0DC0-4DB1-B54C-120C71ED1E1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09600" y="1371600"/>
            <a:ext cx="7772400" cy="3352800"/>
          </a:xfrm>
        </p:spPr>
        <p:txBody>
          <a:bodyPr lIns="45720" rIns="45720" anchor="t"/>
          <a:lstStyle/>
          <a:p>
            <a:pPr marL="742950" indent="-742950" eaLnBrk="1" hangingPunct="1">
              <a:buFont typeface="Wingdings" panose="05000000000000000000" pitchFamily="2" charset="2"/>
              <a:buChar char="q"/>
            </a:pPr>
            <a:r>
              <a:rPr lang="en-US" altLang="th-TH" sz="4000" b="1">
                <a:latin typeface="Cordia New" panose="020B0304020202020204" pitchFamily="34" charset="-34"/>
                <a:ea typeface="Cordia New" panose="020B0304020202020204" pitchFamily="34" charset="-34"/>
                <a:cs typeface="Cordia New" panose="020B0304020202020204" pitchFamily="34" charset="-34"/>
              </a:rPr>
              <a:t>Government consumption expenditure</a:t>
            </a:r>
          </a:p>
          <a:p>
            <a:pPr marL="742950" indent="-742950" eaLnBrk="1" hangingPunct="1">
              <a:buFont typeface="Wingdings" panose="05000000000000000000" pitchFamily="2" charset="2"/>
              <a:buChar char="q"/>
            </a:pPr>
            <a:r>
              <a:rPr lang="en-US" altLang="th-TH" sz="4000" b="1">
                <a:latin typeface="Cordia New" panose="020B0304020202020204" pitchFamily="34" charset="-34"/>
                <a:ea typeface="Cordia New" panose="020B0304020202020204" pitchFamily="34" charset="-34"/>
                <a:cs typeface="Cordia New" panose="020B0304020202020204" pitchFamily="34" charset="-34"/>
              </a:rPr>
              <a:t>Government investment expenditure</a:t>
            </a:r>
          </a:p>
          <a:p>
            <a:pPr marL="742950" indent="-742950" eaLnBrk="1" hangingPunct="1">
              <a:buFont typeface="Wingdings" panose="05000000000000000000" pitchFamily="2" charset="2"/>
              <a:buChar char="q"/>
            </a:pPr>
            <a:r>
              <a:rPr lang="en-US" altLang="th-TH" sz="4000" b="1">
                <a:latin typeface="Cordia New" panose="020B0304020202020204" pitchFamily="34" charset="-34"/>
                <a:ea typeface="Cordia New" panose="020B0304020202020204" pitchFamily="34" charset="-34"/>
                <a:cs typeface="Cordia New" panose="020B0304020202020204" pitchFamily="34" charset="-34"/>
              </a:rPr>
              <a:t>Loan and interest payment expenditure</a:t>
            </a:r>
          </a:p>
          <a:p>
            <a:pPr marL="742950" indent="-742950" eaLnBrk="1" hangingPunct="1"/>
            <a:endParaRPr lang="en-US" altLang="th-TH" sz="4000" b="1">
              <a:latin typeface="Cordia New" panose="020B0304020202020204" pitchFamily="34" charset="-34"/>
              <a:ea typeface="Cordia New" panose="020B0304020202020204" pitchFamily="34" charset="-34"/>
              <a:cs typeface="Cordia New" panose="020B0304020202020204" pitchFamily="34" charset="-34"/>
            </a:endParaRPr>
          </a:p>
        </p:txBody>
      </p:sp>
      <p:sp>
        <p:nvSpPr>
          <p:cNvPr id="16388" name="Slide Number Placeholder 3">
            <a:extLst>
              <a:ext uri="{FF2B5EF4-FFF2-40B4-BE49-F238E27FC236}">
                <a16:creationId xmlns:a16="http://schemas.microsoft.com/office/drawing/2014/main" id="{90B195C6-BB41-4F39-86A9-293B3D6220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spcBef>
                <a:spcPts val="400"/>
              </a:spcBef>
              <a:buClr>
                <a:srgbClr val="A5AB81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spcBef>
                <a:spcPts val="400"/>
              </a:spcBef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405D0A96-C0DB-4495-B55C-FF415CEF117F}" type="slidenum">
              <a:rPr lang="en-US" altLang="th-TH" sz="1400">
                <a:solidFill>
                  <a:schemeClr val="tx2"/>
                </a:solidFill>
                <a:latin typeface="Arial" panose="020B0604020202020204" pitchFamily="34" charset="0"/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5</a:t>
            </a:fld>
            <a:endParaRPr lang="en-US" altLang="th-TH" sz="1400">
              <a:solidFill>
                <a:schemeClr val="tx2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5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55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55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655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53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FB9E1AF4-D6F6-4D2B-B86E-A87AC138DB2E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533400" y="304800"/>
            <a:ext cx="7924800" cy="762000"/>
          </a:xfrm>
        </p:spPr>
        <p:txBody>
          <a:bodyPr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b="1" dirty="0">
                <a:solidFill>
                  <a:srgbClr val="00FFFF"/>
                </a:solidFill>
                <a:latin typeface="Cordia New" pitchFamily="34" charset="-34"/>
                <a:cs typeface="Cordia New" pitchFamily="34" charset="-34"/>
              </a:rPr>
              <a:t>4.3.2  Government Transfer payment</a:t>
            </a:r>
          </a:p>
        </p:txBody>
      </p:sp>
      <p:sp>
        <p:nvSpPr>
          <p:cNvPr id="65539" name="Rectangle 3">
            <a:extLst>
              <a:ext uri="{FF2B5EF4-FFF2-40B4-BE49-F238E27FC236}">
                <a16:creationId xmlns:a16="http://schemas.microsoft.com/office/drawing/2014/main" id="{FA664E29-7CCF-43F3-AF96-72B89C5308BD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609600" y="1371600"/>
            <a:ext cx="7772400" cy="3352800"/>
          </a:xfrm>
        </p:spPr>
        <p:txBody>
          <a:bodyPr lIns="45720" rIns="45720" anchor="t">
            <a:normAutofit lnSpcReduction="10000"/>
          </a:bodyPr>
          <a:lstStyle/>
          <a:p>
            <a:pPr marL="742950" indent="-742950" eaLnBrk="1" fontAlgn="auto" hangingPunct="1">
              <a:spcAft>
                <a:spcPts val="0"/>
              </a:spcAft>
              <a:buFont typeface="Wingdings" panose="05000000000000000000" pitchFamily="2" charset="2"/>
              <a:buChar char="q"/>
              <a:defRPr/>
            </a:pPr>
            <a:r>
              <a:rPr lang="en-US" sz="4000" b="1" dirty="0">
                <a:latin typeface="Cordia New" pitchFamily="34" charset="-34"/>
                <a:cs typeface="Cordia New" pitchFamily="34" charset="-34"/>
              </a:rPr>
              <a:t>Social insurance payment</a:t>
            </a:r>
          </a:p>
          <a:p>
            <a:pPr marL="742950" indent="-742950" eaLnBrk="1" fontAlgn="auto" hangingPunct="1">
              <a:spcAft>
                <a:spcPts val="0"/>
              </a:spcAft>
              <a:buFont typeface="Wingdings" panose="05000000000000000000" pitchFamily="2" charset="2"/>
              <a:buChar char="q"/>
              <a:defRPr/>
            </a:pPr>
            <a:r>
              <a:rPr lang="en-US" sz="4000" b="1" dirty="0">
                <a:latin typeface="Cordia New" pitchFamily="34" charset="-34"/>
                <a:cs typeface="Cordia New" pitchFamily="34" charset="-34"/>
              </a:rPr>
              <a:t>Unemployment compensation</a:t>
            </a:r>
          </a:p>
          <a:p>
            <a:pPr marL="742950" indent="-742950" eaLnBrk="1" fontAlgn="auto" hangingPunct="1">
              <a:spcAft>
                <a:spcPts val="0"/>
              </a:spcAft>
              <a:buFont typeface="Wingdings" panose="05000000000000000000" pitchFamily="2" charset="2"/>
              <a:buChar char="q"/>
              <a:defRPr/>
            </a:pPr>
            <a:r>
              <a:rPr lang="en-US" sz="4000" b="1" dirty="0">
                <a:latin typeface="Cordia New" pitchFamily="34" charset="-34"/>
                <a:cs typeface="Cordia New" pitchFamily="34" charset="-34"/>
              </a:rPr>
              <a:t>Welfare payment</a:t>
            </a:r>
          </a:p>
          <a:p>
            <a:pPr marL="742950" indent="-742950" eaLnBrk="1" fontAlgn="auto" hangingPunct="1">
              <a:spcAft>
                <a:spcPts val="0"/>
              </a:spcAft>
              <a:buFont typeface="Wingdings" panose="05000000000000000000" pitchFamily="2" charset="2"/>
              <a:buChar char="q"/>
              <a:defRPr/>
            </a:pPr>
            <a:r>
              <a:rPr lang="en-US" sz="4000" b="1" dirty="0">
                <a:latin typeface="Cordia New" pitchFamily="34" charset="-34"/>
                <a:cs typeface="Cordia New" pitchFamily="34" charset="-34"/>
              </a:rPr>
              <a:t>Veterans’ benefits</a:t>
            </a:r>
          </a:p>
          <a:p>
            <a:pPr marL="742950" indent="-742950" eaLnBrk="1" fontAlgn="auto" hangingPunct="1">
              <a:spcAft>
                <a:spcPts val="0"/>
              </a:spcAft>
              <a:buFont typeface="Wingdings" panose="05000000000000000000" pitchFamily="2" charset="2"/>
              <a:buChar char="q"/>
              <a:defRPr/>
            </a:pPr>
            <a:r>
              <a:rPr lang="en-US" sz="4000" b="1" dirty="0">
                <a:latin typeface="Cordia New" pitchFamily="34" charset="-34"/>
                <a:cs typeface="Cordia New" pitchFamily="34" charset="-34"/>
              </a:rPr>
              <a:t>Retirement benefits</a:t>
            </a:r>
          </a:p>
          <a:p>
            <a:pPr marL="742950" indent="-742950" eaLnBrk="1" fontAlgn="auto" hangingPunct="1">
              <a:spcAft>
                <a:spcPts val="0"/>
              </a:spcAft>
              <a:buFont typeface="Wingdings" panose="05000000000000000000" pitchFamily="2" charset="2"/>
              <a:buChar char="q"/>
              <a:defRPr/>
            </a:pPr>
            <a:endParaRPr lang="en-US" sz="4000" b="1" dirty="0">
              <a:latin typeface="Cordia New" pitchFamily="34" charset="-34"/>
              <a:cs typeface="Cordia New" pitchFamily="34" charset="-34"/>
            </a:endParaRPr>
          </a:p>
          <a:p>
            <a:pPr marL="742950" indent="-742950" eaLnBrk="1" fontAlgn="auto" hangingPunct="1">
              <a:spcAft>
                <a:spcPts val="0"/>
              </a:spcAft>
              <a:buFont typeface="Wingdings" panose="05000000000000000000" pitchFamily="2" charset="2"/>
              <a:buChar char="q"/>
              <a:defRPr/>
            </a:pPr>
            <a:endParaRPr lang="en-US" sz="4000" b="1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17412" name="Slide Number Placeholder 3">
            <a:extLst>
              <a:ext uri="{FF2B5EF4-FFF2-40B4-BE49-F238E27FC236}">
                <a16:creationId xmlns:a16="http://schemas.microsoft.com/office/drawing/2014/main" id="{88AFD266-0B0F-4A4D-B14D-2698F29CDD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spcBef>
                <a:spcPts val="400"/>
              </a:spcBef>
              <a:buClr>
                <a:srgbClr val="A5AB81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spcBef>
                <a:spcPts val="400"/>
              </a:spcBef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5298E3D6-FC6A-4338-8748-DE064300DDD1}" type="slidenum">
              <a:rPr lang="en-US" altLang="th-TH" sz="1400">
                <a:solidFill>
                  <a:schemeClr val="tx2"/>
                </a:solidFill>
                <a:latin typeface="Arial" panose="020B0604020202020204" pitchFamily="34" charset="0"/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6</a:t>
            </a:fld>
            <a:endParaRPr lang="en-US" altLang="th-TH" sz="1400">
              <a:solidFill>
                <a:schemeClr val="tx2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5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55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55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655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655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655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53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02" name="Rectangle 2">
            <a:extLst>
              <a:ext uri="{FF2B5EF4-FFF2-40B4-BE49-F238E27FC236}">
                <a16:creationId xmlns:a16="http://schemas.microsoft.com/office/drawing/2014/main" id="{A8E499B4-58D2-41BD-937F-356B125EB6D6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533400" y="152400"/>
            <a:ext cx="7924800" cy="838200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b="1" dirty="0">
                <a:solidFill>
                  <a:srgbClr val="00FFFF"/>
                </a:solidFill>
                <a:latin typeface="Cordia New" pitchFamily="34" charset="-34"/>
                <a:cs typeface="Cordia New" pitchFamily="34" charset="-34"/>
              </a:rPr>
              <a:t>4.3.3 Government revenue</a:t>
            </a:r>
          </a:p>
        </p:txBody>
      </p:sp>
      <p:sp>
        <p:nvSpPr>
          <p:cNvPr id="153603" name="Rectangle 3">
            <a:extLst>
              <a:ext uri="{FF2B5EF4-FFF2-40B4-BE49-F238E27FC236}">
                <a16:creationId xmlns:a16="http://schemas.microsoft.com/office/drawing/2014/main" id="{15F61564-12C0-45BF-8409-ADF804D65CC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33400" y="1066800"/>
            <a:ext cx="8153400" cy="5029200"/>
          </a:xfrm>
        </p:spPr>
        <p:txBody>
          <a:bodyPr anchor="t"/>
          <a:lstStyle/>
          <a:p>
            <a:pPr marL="609600" indent="-609600" eaLnBrk="1" hangingPunct="1"/>
            <a:r>
              <a:rPr lang="en-US" altLang="th-TH" sz="4400" b="1">
                <a:solidFill>
                  <a:srgbClr val="FFFF99"/>
                </a:solidFill>
                <a:latin typeface="Cordia New" panose="020B0304020202020204" pitchFamily="34" charset="-34"/>
                <a:ea typeface="Cordia New" panose="020B0304020202020204" pitchFamily="34" charset="-34"/>
                <a:cs typeface="Cordia New" panose="020B0304020202020204" pitchFamily="34" charset="-34"/>
              </a:rPr>
              <a:t>4.3.3 (a) Tax Revenue</a:t>
            </a:r>
            <a:endParaRPr lang="en-US" altLang="th-TH" sz="4400" b="1" i="1" u="sng">
              <a:solidFill>
                <a:srgbClr val="FFFF99"/>
              </a:solidFill>
              <a:latin typeface="Cordia New" panose="020B0304020202020204" pitchFamily="34" charset="-34"/>
              <a:ea typeface="Cordia New" panose="020B0304020202020204" pitchFamily="34" charset="-34"/>
              <a:cs typeface="Cordia New" panose="020B0304020202020204" pitchFamily="34" charset="-34"/>
            </a:endParaRPr>
          </a:p>
          <a:p>
            <a:pPr marL="609600" indent="-609600" eaLnBrk="1" hangingPunct="1"/>
            <a:r>
              <a:rPr lang="en-US" altLang="th-TH" sz="3600" i="1">
                <a:latin typeface="Cordia New" panose="020B0304020202020204" pitchFamily="34" charset="-34"/>
                <a:ea typeface="Cordia New" panose="020B0304020202020204" pitchFamily="34" charset="-34"/>
                <a:cs typeface="Cordia New" panose="020B0304020202020204" pitchFamily="34" charset="-34"/>
              </a:rPr>
              <a:t>	</a:t>
            </a:r>
            <a:r>
              <a:rPr lang="en-US" altLang="th-TH" sz="3600" b="1" u="sng">
                <a:latin typeface="Cordia New" panose="020B0304020202020204" pitchFamily="34" charset="-34"/>
                <a:ea typeface="Cordia New" panose="020B0304020202020204" pitchFamily="34" charset="-34"/>
                <a:cs typeface="Cordia New" panose="020B0304020202020204" pitchFamily="34" charset="-34"/>
              </a:rPr>
              <a:t>Direct Tax</a:t>
            </a:r>
            <a:r>
              <a:rPr lang="en-US" altLang="th-TH" sz="3600">
                <a:latin typeface="Cordia New" panose="020B0304020202020204" pitchFamily="34" charset="-34"/>
                <a:ea typeface="Cordia New" panose="020B0304020202020204" pitchFamily="34" charset="-34"/>
                <a:cs typeface="Cordia New" panose="020B0304020202020204" pitchFamily="34" charset="-34"/>
              </a:rPr>
              <a:t>: </a:t>
            </a:r>
            <a:r>
              <a:rPr lang="en-US" altLang="th-TH" sz="3600" b="1">
                <a:latin typeface="Cordia New" panose="020B0304020202020204" pitchFamily="34" charset="-34"/>
                <a:ea typeface="Cordia New" panose="020B0304020202020204" pitchFamily="34" charset="-34"/>
                <a:cs typeface="Cordia New" panose="020B0304020202020204" pitchFamily="34" charset="-34"/>
              </a:rPr>
              <a:t>Tax that tax payers are responsible for all or part of tax payment and cannot alter their responsibility to others</a:t>
            </a:r>
          </a:p>
          <a:p>
            <a:pPr marL="609600" indent="-609600" eaLnBrk="1" hangingPunct="1"/>
            <a:endParaRPr lang="en-US" altLang="th-TH" sz="1200" b="1" i="1" u="sng">
              <a:latin typeface="Angsana New" panose="02020603050405020304" pitchFamily="18" charset="-34"/>
              <a:ea typeface="Angsana New" panose="02020603050405020304" pitchFamily="18" charset="-34"/>
              <a:cs typeface="Angsana New" panose="02020603050405020304" pitchFamily="18" charset="-34"/>
            </a:endParaRPr>
          </a:p>
          <a:p>
            <a:pPr marL="609600" indent="-609600" eaLnBrk="1" hangingPunct="1"/>
            <a:r>
              <a:rPr lang="en-US" altLang="th-TH" sz="3600" b="1">
                <a:latin typeface="Angsana New" panose="02020603050405020304" pitchFamily="18" charset="-34"/>
                <a:ea typeface="Angsana New" panose="02020603050405020304" pitchFamily="18" charset="-34"/>
                <a:cs typeface="Angsana New" panose="02020603050405020304" pitchFamily="18" charset="-34"/>
              </a:rPr>
              <a:t>	</a:t>
            </a:r>
            <a:endParaRPr lang="en-US" altLang="th-TH" sz="3600">
              <a:latin typeface="Angsana New" panose="02020603050405020304" pitchFamily="18" charset="-34"/>
              <a:ea typeface="Angsana New" panose="02020603050405020304" pitchFamily="18" charset="-34"/>
              <a:cs typeface="Angsana New" panose="02020603050405020304" pitchFamily="18" charset="-34"/>
            </a:endParaRPr>
          </a:p>
          <a:p>
            <a:pPr marL="609600" indent="-609600" eaLnBrk="1" hangingPunct="1"/>
            <a:endParaRPr lang="en-US" altLang="th-TH" sz="3600" b="1">
              <a:solidFill>
                <a:srgbClr val="66FF33"/>
              </a:solidFill>
              <a:latin typeface="Angsana New" panose="02020603050405020304" pitchFamily="18" charset="-34"/>
              <a:ea typeface="Angsana New" panose="02020603050405020304" pitchFamily="18" charset="-34"/>
              <a:cs typeface="Angsana New" panose="02020603050405020304" pitchFamily="18" charset="-34"/>
            </a:endParaRPr>
          </a:p>
          <a:p>
            <a:pPr marL="609600" indent="-609600" eaLnBrk="1" hangingPunct="1"/>
            <a:endParaRPr lang="en-US" altLang="th-TH" sz="3600" b="1" i="1" u="sng">
              <a:solidFill>
                <a:srgbClr val="66FF33"/>
              </a:solidFill>
              <a:latin typeface="Angsana New" panose="02020603050405020304" pitchFamily="18" charset="-34"/>
              <a:ea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sp>
        <p:nvSpPr>
          <p:cNvPr id="18436" name="Slide Number Placeholder 8">
            <a:extLst>
              <a:ext uri="{FF2B5EF4-FFF2-40B4-BE49-F238E27FC236}">
                <a16:creationId xmlns:a16="http://schemas.microsoft.com/office/drawing/2014/main" id="{7DF0FA81-CA25-4AED-92E7-684DC4FD00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spcBef>
                <a:spcPts val="400"/>
              </a:spcBef>
              <a:buClr>
                <a:srgbClr val="A5AB81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spcBef>
                <a:spcPts val="400"/>
              </a:spcBef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059E339B-719B-4DD8-91BF-79B4B89063FA}" type="slidenum">
              <a:rPr lang="en-US" altLang="th-TH" sz="1400">
                <a:solidFill>
                  <a:schemeClr val="tx2"/>
                </a:solidFill>
                <a:latin typeface="Arial" panose="020B0604020202020204" pitchFamily="34" charset="0"/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7</a:t>
            </a:fld>
            <a:endParaRPr lang="en-US" altLang="th-TH" sz="1400">
              <a:solidFill>
                <a:schemeClr val="tx2"/>
              </a:solidFill>
              <a:latin typeface="Arial" panose="020B0604020202020204" pitchFamily="34" charset="0"/>
            </a:endParaRPr>
          </a:p>
        </p:txBody>
      </p:sp>
      <p:grpSp>
        <p:nvGrpSpPr>
          <p:cNvPr id="2" name="Group 8">
            <a:extLst>
              <a:ext uri="{FF2B5EF4-FFF2-40B4-BE49-F238E27FC236}">
                <a16:creationId xmlns:a16="http://schemas.microsoft.com/office/drawing/2014/main" id="{0192D949-EF11-490F-AED8-3DC722A20142}"/>
              </a:ext>
            </a:extLst>
          </p:cNvPr>
          <p:cNvGrpSpPr>
            <a:grpSpLocks/>
          </p:cNvGrpSpPr>
          <p:nvPr/>
        </p:nvGrpSpPr>
        <p:grpSpPr bwMode="auto">
          <a:xfrm>
            <a:off x="1219200" y="4114800"/>
            <a:ext cx="7696200" cy="611188"/>
            <a:chOff x="914400" y="4419600"/>
            <a:chExt cx="7772400" cy="611188"/>
          </a:xfrm>
        </p:grpSpPr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02866DFD-3F39-46F9-9B50-696076058ABA}"/>
                </a:ext>
              </a:extLst>
            </p:cNvPr>
            <p:cNvCxnSpPr/>
            <p:nvPr/>
          </p:nvCxnSpPr>
          <p:spPr>
            <a:xfrm>
              <a:off x="914400" y="4419600"/>
              <a:ext cx="7772400" cy="158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>
              <a:extLst>
                <a:ext uri="{FF2B5EF4-FFF2-40B4-BE49-F238E27FC236}">
                  <a16:creationId xmlns:a16="http://schemas.microsoft.com/office/drawing/2014/main" id="{E720256E-4CBA-412A-8D17-27B26A1F74AD}"/>
                </a:ext>
              </a:extLst>
            </p:cNvPr>
            <p:cNvCxnSpPr/>
            <p:nvPr/>
          </p:nvCxnSpPr>
          <p:spPr>
            <a:xfrm>
              <a:off x="914400" y="5029200"/>
              <a:ext cx="7772400" cy="158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8438" name="TextBox 10">
            <a:extLst>
              <a:ext uri="{FF2B5EF4-FFF2-40B4-BE49-F238E27FC236}">
                <a16:creationId xmlns:a16="http://schemas.microsoft.com/office/drawing/2014/main" id="{70538DAC-DBAF-4CE7-A2CC-FBCEE248521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0" y="3581400"/>
            <a:ext cx="1841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spcBef>
                <a:spcPts val="400"/>
              </a:spcBef>
              <a:buClr>
                <a:srgbClr val="A5AB81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spcBef>
                <a:spcPts val="400"/>
              </a:spcBef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th-TH" altLang="th-TH" sz="1800">
              <a:latin typeface="Arial" panose="020B0604020202020204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2A6B4006-58E0-49F9-B865-595387EBBD1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43000" y="3505200"/>
            <a:ext cx="78486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spcBef>
                <a:spcPts val="400"/>
              </a:spcBef>
              <a:buClr>
                <a:srgbClr val="A5AB81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spcBef>
                <a:spcPts val="400"/>
              </a:spcBef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th-TH" sz="3600" b="1">
                <a:solidFill>
                  <a:srgbClr val="FFFF00"/>
                </a:solidFill>
                <a:latin typeface="Cordia New" panose="020B0304020202020204" pitchFamily="34" charset="-34"/>
                <a:ea typeface="Cordia New" panose="020B0304020202020204" pitchFamily="34" charset="-34"/>
                <a:cs typeface="Cordia New" panose="020B0304020202020204" pitchFamily="34" charset="-34"/>
              </a:rPr>
              <a:t>For example: </a:t>
            </a:r>
            <a:r>
              <a:rPr lang="en-US" altLang="th-TH" sz="3600" b="1">
                <a:solidFill>
                  <a:srgbClr val="66FF33"/>
                </a:solidFill>
                <a:latin typeface="Cordia New" panose="020B0304020202020204" pitchFamily="34" charset="-34"/>
                <a:ea typeface="Cordia New" panose="020B0304020202020204" pitchFamily="34" charset="-34"/>
                <a:cs typeface="Cordia New" panose="020B0304020202020204" pitchFamily="34" charset="-34"/>
              </a:rPr>
              <a:t>personal income tax, corporate income tax 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1660458-6827-411D-B4F5-0CBEB493249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43000" y="4114800"/>
            <a:ext cx="76962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spcBef>
                <a:spcPts val="400"/>
              </a:spcBef>
              <a:buClr>
                <a:srgbClr val="A5AB81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spcBef>
                <a:spcPts val="400"/>
              </a:spcBef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th-TH" sz="3600" b="1">
                <a:solidFill>
                  <a:srgbClr val="66FF33"/>
                </a:solidFill>
                <a:latin typeface="Cordia New" panose="020B0304020202020204" pitchFamily="34" charset="-34"/>
                <a:ea typeface="Cordia New" panose="020B0304020202020204" pitchFamily="34" charset="-34"/>
                <a:cs typeface="Cordia New" panose="020B0304020202020204" pitchFamily="34" charset="-34"/>
              </a:rPr>
              <a:t>inheritance tax, property tax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3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536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536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02" name="Rectangle 2">
            <a:extLst>
              <a:ext uri="{FF2B5EF4-FFF2-40B4-BE49-F238E27FC236}">
                <a16:creationId xmlns:a16="http://schemas.microsoft.com/office/drawing/2014/main" id="{B364CC59-C1B0-414C-8E3D-8CB9BDCD459A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457200" y="228600"/>
            <a:ext cx="7924800" cy="838200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b="1" dirty="0">
                <a:solidFill>
                  <a:srgbClr val="00FFFF"/>
                </a:solidFill>
                <a:latin typeface="Cordia New" pitchFamily="34" charset="-34"/>
                <a:cs typeface="Cordia New" pitchFamily="34" charset="-34"/>
              </a:rPr>
              <a:t>4.3.3 Government revenue</a:t>
            </a:r>
          </a:p>
        </p:txBody>
      </p:sp>
      <p:sp>
        <p:nvSpPr>
          <p:cNvPr id="153603" name="Rectangle 3">
            <a:extLst>
              <a:ext uri="{FF2B5EF4-FFF2-40B4-BE49-F238E27FC236}">
                <a16:creationId xmlns:a16="http://schemas.microsoft.com/office/drawing/2014/main" id="{F70D5545-2B4B-49E1-B832-1E22199BD45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57200" y="1066800"/>
            <a:ext cx="8229600" cy="5029200"/>
          </a:xfrm>
        </p:spPr>
        <p:txBody>
          <a:bodyPr anchor="t"/>
          <a:lstStyle/>
          <a:p>
            <a:pPr marL="609600" indent="-609600" eaLnBrk="1" hangingPunct="1"/>
            <a:r>
              <a:rPr lang="en-US" altLang="th-TH" sz="4400" b="1">
                <a:solidFill>
                  <a:srgbClr val="FFFF99"/>
                </a:solidFill>
                <a:latin typeface="Cordia New" panose="020B0304020202020204" pitchFamily="34" charset="-34"/>
                <a:ea typeface="Cordia New" panose="020B0304020202020204" pitchFamily="34" charset="-34"/>
                <a:cs typeface="Cordia New" panose="020B0304020202020204" pitchFamily="34" charset="-34"/>
              </a:rPr>
              <a:t>4.3.3 (a) Tax Revenue</a:t>
            </a:r>
            <a:endParaRPr lang="en-US" altLang="th-TH" sz="4400" b="1" i="1" u="sng">
              <a:solidFill>
                <a:srgbClr val="FFFF99"/>
              </a:solidFill>
              <a:latin typeface="Cordia New" panose="020B0304020202020204" pitchFamily="34" charset="-34"/>
              <a:ea typeface="Cordia New" panose="020B0304020202020204" pitchFamily="34" charset="-34"/>
              <a:cs typeface="Cordia New" panose="020B0304020202020204" pitchFamily="34" charset="-34"/>
            </a:endParaRPr>
          </a:p>
          <a:p>
            <a:pPr marL="609600" indent="-609600" eaLnBrk="1" hangingPunct="1"/>
            <a:r>
              <a:rPr lang="en-US" altLang="th-TH" sz="3600" i="1">
                <a:latin typeface="Cordia New" panose="020B0304020202020204" pitchFamily="34" charset="-34"/>
                <a:ea typeface="Cordia New" panose="020B0304020202020204" pitchFamily="34" charset="-34"/>
                <a:cs typeface="Cordia New" panose="020B0304020202020204" pitchFamily="34" charset="-34"/>
              </a:rPr>
              <a:t>	</a:t>
            </a:r>
            <a:r>
              <a:rPr lang="en-US" altLang="th-TH" sz="3600" b="1" u="sng">
                <a:latin typeface="Cordia New" panose="020B0304020202020204" pitchFamily="34" charset="-34"/>
                <a:ea typeface="Cordia New" panose="020B0304020202020204" pitchFamily="34" charset="-34"/>
                <a:cs typeface="Cordia New" panose="020B0304020202020204" pitchFamily="34" charset="-34"/>
              </a:rPr>
              <a:t>Indirect Tax</a:t>
            </a:r>
            <a:r>
              <a:rPr lang="en-US" altLang="th-TH" sz="3600" b="1">
                <a:latin typeface="Cordia New" panose="020B0304020202020204" pitchFamily="34" charset="-34"/>
                <a:ea typeface="Cordia New" panose="020B0304020202020204" pitchFamily="34" charset="-34"/>
                <a:cs typeface="Cordia New" panose="020B0304020202020204" pitchFamily="34" charset="-34"/>
              </a:rPr>
              <a:t>: Tax that tax payers are </a:t>
            </a:r>
            <a:r>
              <a:rPr lang="en-US" altLang="th-TH" sz="3600" b="1">
                <a:solidFill>
                  <a:srgbClr val="FF00FF"/>
                </a:solidFill>
                <a:latin typeface="Cordia New" panose="020B0304020202020204" pitchFamily="34" charset="-34"/>
                <a:ea typeface="Cordia New" panose="020B0304020202020204" pitchFamily="34" charset="-34"/>
                <a:cs typeface="Cordia New" panose="020B0304020202020204" pitchFamily="34" charset="-34"/>
              </a:rPr>
              <a:t>not</a:t>
            </a:r>
            <a:r>
              <a:rPr lang="en-US" altLang="th-TH" sz="3600" b="1">
                <a:latin typeface="Cordia New" panose="020B0304020202020204" pitchFamily="34" charset="-34"/>
                <a:ea typeface="Cordia New" panose="020B0304020202020204" pitchFamily="34" charset="-34"/>
                <a:cs typeface="Cordia New" panose="020B0304020202020204" pitchFamily="34" charset="-34"/>
              </a:rPr>
              <a:t> responsible for all tax payment and </a:t>
            </a:r>
            <a:r>
              <a:rPr lang="en-US" altLang="th-TH" sz="3600" b="1">
                <a:solidFill>
                  <a:srgbClr val="FF00FF"/>
                </a:solidFill>
                <a:latin typeface="Cordia New" panose="020B0304020202020204" pitchFamily="34" charset="-34"/>
                <a:ea typeface="Cordia New" panose="020B0304020202020204" pitchFamily="34" charset="-34"/>
                <a:cs typeface="Cordia New" panose="020B0304020202020204" pitchFamily="34" charset="-34"/>
              </a:rPr>
              <a:t>can</a:t>
            </a:r>
            <a:r>
              <a:rPr lang="en-US" altLang="th-TH" sz="3600" b="1">
                <a:latin typeface="Cordia New" panose="020B0304020202020204" pitchFamily="34" charset="-34"/>
                <a:ea typeface="Cordia New" panose="020B0304020202020204" pitchFamily="34" charset="-34"/>
                <a:cs typeface="Cordia New" panose="020B0304020202020204" pitchFamily="34" charset="-34"/>
              </a:rPr>
              <a:t> alter all or part of their responsibility to others.</a:t>
            </a:r>
          </a:p>
          <a:p>
            <a:pPr marL="609600" indent="-609600" eaLnBrk="1" hangingPunct="1"/>
            <a:endParaRPr lang="en-US" altLang="th-TH" sz="3600">
              <a:latin typeface="Cordia New" panose="020B0304020202020204" pitchFamily="34" charset="-34"/>
              <a:ea typeface="Cordia New" panose="020B0304020202020204" pitchFamily="34" charset="-34"/>
              <a:cs typeface="Cordia New" panose="020B0304020202020204" pitchFamily="34" charset="-34"/>
            </a:endParaRPr>
          </a:p>
          <a:p>
            <a:pPr marL="609600" indent="-609600" eaLnBrk="1" hangingPunct="1"/>
            <a:endParaRPr lang="en-US" altLang="th-TH" sz="3600">
              <a:latin typeface="Cordia New" panose="020B0304020202020204" pitchFamily="34" charset="-34"/>
              <a:ea typeface="Cordia New" panose="020B0304020202020204" pitchFamily="34" charset="-34"/>
              <a:cs typeface="Cordia New" panose="020B0304020202020204" pitchFamily="34" charset="-34"/>
            </a:endParaRPr>
          </a:p>
          <a:p>
            <a:pPr marL="609600" indent="-609600" eaLnBrk="1" hangingPunct="1"/>
            <a:endParaRPr lang="en-US" altLang="th-TH" sz="1200" b="1" i="1" u="sng">
              <a:latin typeface="Angsana New" panose="02020603050405020304" pitchFamily="18" charset="-34"/>
              <a:ea typeface="Angsana New" panose="02020603050405020304" pitchFamily="18" charset="-34"/>
              <a:cs typeface="Angsana New" panose="02020603050405020304" pitchFamily="18" charset="-34"/>
            </a:endParaRPr>
          </a:p>
          <a:p>
            <a:pPr marL="609600" indent="-609600" eaLnBrk="1" hangingPunct="1"/>
            <a:r>
              <a:rPr lang="en-US" altLang="th-TH" sz="3600" b="1">
                <a:latin typeface="Angsana New" panose="02020603050405020304" pitchFamily="18" charset="-34"/>
                <a:ea typeface="Angsana New" panose="02020603050405020304" pitchFamily="18" charset="-34"/>
                <a:cs typeface="Angsana New" panose="02020603050405020304" pitchFamily="18" charset="-34"/>
              </a:rPr>
              <a:t>	</a:t>
            </a:r>
            <a:endParaRPr lang="en-US" altLang="th-TH" sz="3600">
              <a:latin typeface="Angsana New" panose="02020603050405020304" pitchFamily="18" charset="-34"/>
              <a:ea typeface="Angsana New" panose="02020603050405020304" pitchFamily="18" charset="-34"/>
              <a:cs typeface="Angsana New" panose="02020603050405020304" pitchFamily="18" charset="-34"/>
            </a:endParaRPr>
          </a:p>
          <a:p>
            <a:pPr marL="609600" indent="-609600" eaLnBrk="1" hangingPunct="1"/>
            <a:endParaRPr lang="en-US" altLang="th-TH" sz="3600" b="1">
              <a:solidFill>
                <a:srgbClr val="66FF33"/>
              </a:solidFill>
              <a:latin typeface="Angsana New" panose="02020603050405020304" pitchFamily="18" charset="-34"/>
              <a:ea typeface="Angsana New" panose="02020603050405020304" pitchFamily="18" charset="-34"/>
              <a:cs typeface="Angsana New" panose="02020603050405020304" pitchFamily="18" charset="-34"/>
            </a:endParaRPr>
          </a:p>
          <a:p>
            <a:pPr marL="609600" indent="-609600" eaLnBrk="1" hangingPunct="1"/>
            <a:endParaRPr lang="en-US" altLang="th-TH" sz="3600" b="1" i="1" u="sng">
              <a:solidFill>
                <a:srgbClr val="66FF33"/>
              </a:solidFill>
              <a:latin typeface="Angsana New" panose="02020603050405020304" pitchFamily="18" charset="-34"/>
              <a:ea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sp>
        <p:nvSpPr>
          <p:cNvPr id="19460" name="Slide Number Placeholder 8">
            <a:extLst>
              <a:ext uri="{FF2B5EF4-FFF2-40B4-BE49-F238E27FC236}">
                <a16:creationId xmlns:a16="http://schemas.microsoft.com/office/drawing/2014/main" id="{2DD465D9-BB73-4818-AAE2-C05EF3430B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spcBef>
                <a:spcPts val="400"/>
              </a:spcBef>
              <a:buClr>
                <a:srgbClr val="A5AB81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spcBef>
                <a:spcPts val="400"/>
              </a:spcBef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E30416EB-B081-4288-9AC0-60603E2CFB07}" type="slidenum">
              <a:rPr lang="en-US" altLang="th-TH" sz="1400">
                <a:solidFill>
                  <a:schemeClr val="tx2"/>
                </a:solidFill>
                <a:latin typeface="Arial" panose="020B0604020202020204" pitchFamily="34" charset="0"/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8</a:t>
            </a:fld>
            <a:endParaRPr lang="en-US" altLang="th-TH" sz="1400">
              <a:solidFill>
                <a:schemeClr val="tx2"/>
              </a:solidFill>
              <a:latin typeface="Arial" panose="020B0604020202020204" pitchFamily="34" charset="0"/>
            </a:endParaRPr>
          </a:p>
        </p:txBody>
      </p:sp>
      <p:grpSp>
        <p:nvGrpSpPr>
          <p:cNvPr id="2" name="Group 8">
            <a:extLst>
              <a:ext uri="{FF2B5EF4-FFF2-40B4-BE49-F238E27FC236}">
                <a16:creationId xmlns:a16="http://schemas.microsoft.com/office/drawing/2014/main" id="{11B1616F-7AA3-4102-9441-AE25A986AA47}"/>
              </a:ext>
            </a:extLst>
          </p:cNvPr>
          <p:cNvGrpSpPr>
            <a:grpSpLocks/>
          </p:cNvGrpSpPr>
          <p:nvPr/>
        </p:nvGrpSpPr>
        <p:grpSpPr bwMode="auto">
          <a:xfrm>
            <a:off x="1143000" y="4114800"/>
            <a:ext cx="7239000" cy="611188"/>
            <a:chOff x="914400" y="4419600"/>
            <a:chExt cx="7772400" cy="611188"/>
          </a:xfrm>
        </p:grpSpPr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A66604DD-9775-4745-B512-E01A910B674E}"/>
                </a:ext>
              </a:extLst>
            </p:cNvPr>
            <p:cNvCxnSpPr/>
            <p:nvPr/>
          </p:nvCxnSpPr>
          <p:spPr>
            <a:xfrm>
              <a:off x="914400" y="4419600"/>
              <a:ext cx="7772400" cy="158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>
              <a:extLst>
                <a:ext uri="{FF2B5EF4-FFF2-40B4-BE49-F238E27FC236}">
                  <a16:creationId xmlns:a16="http://schemas.microsoft.com/office/drawing/2014/main" id="{19DD2465-61A0-49F6-AF8A-972E73284648}"/>
                </a:ext>
              </a:extLst>
            </p:cNvPr>
            <p:cNvCxnSpPr/>
            <p:nvPr/>
          </p:nvCxnSpPr>
          <p:spPr>
            <a:xfrm>
              <a:off x="914400" y="5029200"/>
              <a:ext cx="7772400" cy="158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462" name="TextBox 10">
            <a:extLst>
              <a:ext uri="{FF2B5EF4-FFF2-40B4-BE49-F238E27FC236}">
                <a16:creationId xmlns:a16="http://schemas.microsoft.com/office/drawing/2014/main" id="{B5AB6F9A-E5B4-441F-8535-6EE19984BA9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0" y="3581400"/>
            <a:ext cx="1841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spcBef>
                <a:spcPts val="400"/>
              </a:spcBef>
              <a:buClr>
                <a:srgbClr val="A5AB81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spcBef>
                <a:spcPts val="400"/>
              </a:spcBef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th-TH" altLang="th-TH" sz="1800">
              <a:latin typeface="Arial" panose="020B0604020202020204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84C8A0A-027E-476B-8400-453260EC3FD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66800" y="3581400"/>
            <a:ext cx="78486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spcBef>
                <a:spcPts val="400"/>
              </a:spcBef>
              <a:buClr>
                <a:srgbClr val="A5AB81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spcBef>
                <a:spcPts val="400"/>
              </a:spcBef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th-TH" sz="3600" b="1">
                <a:solidFill>
                  <a:srgbClr val="FFFF00"/>
                </a:solidFill>
                <a:latin typeface="Cordia New" panose="020B0304020202020204" pitchFamily="34" charset="-34"/>
                <a:ea typeface="Cordia New" panose="020B0304020202020204" pitchFamily="34" charset="-34"/>
                <a:cs typeface="Cordia New" panose="020B0304020202020204" pitchFamily="34" charset="-34"/>
              </a:rPr>
              <a:t>For example: </a:t>
            </a:r>
            <a:r>
              <a:rPr lang="en-US" altLang="th-TH" sz="3600" b="1">
                <a:solidFill>
                  <a:srgbClr val="66FF33"/>
                </a:solidFill>
                <a:latin typeface="Cordia New" panose="020B0304020202020204" pitchFamily="34" charset="-34"/>
                <a:ea typeface="Cordia New" panose="020B0304020202020204" pitchFamily="34" charset="-34"/>
                <a:cs typeface="Cordia New" panose="020B0304020202020204" pitchFamily="34" charset="-34"/>
              </a:rPr>
              <a:t>sales tax, excise tax, custom duty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3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536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02" name="Rectangle 2">
            <a:extLst>
              <a:ext uri="{FF2B5EF4-FFF2-40B4-BE49-F238E27FC236}">
                <a16:creationId xmlns:a16="http://schemas.microsoft.com/office/drawing/2014/main" id="{8FBFD346-100A-48F0-8DB6-6B5ED2495ABD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533400" y="152400"/>
            <a:ext cx="7924800" cy="838200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b="1" dirty="0">
                <a:solidFill>
                  <a:srgbClr val="00FFFF"/>
                </a:solidFill>
                <a:latin typeface="Cordia New" pitchFamily="34" charset="-34"/>
                <a:cs typeface="Cordia New" pitchFamily="34" charset="-34"/>
              </a:rPr>
              <a:t>4.3.3 Government revenue</a:t>
            </a:r>
          </a:p>
        </p:txBody>
      </p:sp>
      <p:sp>
        <p:nvSpPr>
          <p:cNvPr id="153603" name="Rectangle 3">
            <a:extLst>
              <a:ext uri="{FF2B5EF4-FFF2-40B4-BE49-F238E27FC236}">
                <a16:creationId xmlns:a16="http://schemas.microsoft.com/office/drawing/2014/main" id="{7C6CC738-5F22-4602-86FB-C32A8346A19D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533400" y="1066800"/>
            <a:ext cx="8001000" cy="5029200"/>
          </a:xfrm>
        </p:spPr>
        <p:txBody>
          <a:bodyPr anchor="t">
            <a:normAutofit fontScale="85000" lnSpcReduction="20000"/>
          </a:bodyPr>
          <a:lstStyle/>
          <a:p>
            <a:pPr marL="609600" indent="-609600" eaLnBrk="1" fontAlgn="auto" hangingPunct="1">
              <a:spcAft>
                <a:spcPts val="0"/>
              </a:spcAft>
              <a:buFont typeface="Wingdings"/>
              <a:buNone/>
              <a:defRPr/>
            </a:pPr>
            <a:r>
              <a:rPr lang="en-US" sz="4800" b="1" dirty="0">
                <a:solidFill>
                  <a:srgbClr val="FFFF99"/>
                </a:solidFill>
                <a:latin typeface="Cordia New" pitchFamily="34" charset="-34"/>
                <a:cs typeface="Cordia New" pitchFamily="34" charset="-34"/>
              </a:rPr>
              <a:t>4.3.3 (b) Non Tax Revenue</a:t>
            </a:r>
          </a:p>
          <a:p>
            <a:pPr marL="609600" indent="-609600" eaLnBrk="1" fontAlgn="auto" hangingPunct="1">
              <a:spcAft>
                <a:spcPts val="0"/>
              </a:spcAft>
              <a:buFont typeface="Wingdings"/>
              <a:buNone/>
              <a:defRPr/>
            </a:pPr>
            <a:r>
              <a:rPr lang="en-US" sz="4700" b="1" i="1" u="sng" dirty="0">
                <a:solidFill>
                  <a:srgbClr val="66FF33"/>
                </a:solidFill>
                <a:latin typeface="Cordia New" pitchFamily="34" charset="-34"/>
                <a:cs typeface="Cordia New" pitchFamily="34" charset="-34"/>
              </a:rPr>
              <a:t>For example</a:t>
            </a:r>
          </a:p>
          <a:p>
            <a:pPr marL="609600" indent="-609600" eaLnBrk="1" fontAlgn="auto" hangingPunct="1">
              <a:spcAft>
                <a:spcPts val="0"/>
              </a:spcAft>
              <a:buFont typeface="Wingdings" panose="05000000000000000000" pitchFamily="2" charset="2"/>
              <a:buChar char="q"/>
              <a:defRPr/>
            </a:pPr>
            <a:r>
              <a:rPr lang="en-US" sz="4700" b="1" dirty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State enterprises revenue</a:t>
            </a:r>
          </a:p>
          <a:p>
            <a:pPr marL="609600" indent="-609600" eaLnBrk="1" fontAlgn="auto" hangingPunct="1">
              <a:spcAft>
                <a:spcPts val="0"/>
              </a:spcAft>
              <a:buFont typeface="Wingdings" panose="05000000000000000000" pitchFamily="2" charset="2"/>
              <a:buChar char="q"/>
              <a:defRPr/>
            </a:pPr>
            <a:r>
              <a:rPr lang="en-US" sz="4700" b="1" dirty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Revenue from selling government’s G&amp;S</a:t>
            </a:r>
          </a:p>
          <a:p>
            <a:pPr marL="609600" indent="-609600" eaLnBrk="1" fontAlgn="auto" hangingPunct="1">
              <a:spcAft>
                <a:spcPts val="0"/>
              </a:spcAft>
              <a:buFont typeface="Wingdings" panose="05000000000000000000" pitchFamily="2" charset="2"/>
              <a:buChar char="q"/>
              <a:defRPr/>
            </a:pPr>
            <a:r>
              <a:rPr lang="en-US" sz="4700" b="1" dirty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Fee and Fine</a:t>
            </a:r>
          </a:p>
          <a:p>
            <a:pPr marL="609600" indent="-609600" eaLnBrk="1" fontAlgn="auto" hangingPunct="1">
              <a:spcAft>
                <a:spcPts val="0"/>
              </a:spcAft>
              <a:buFont typeface="Wingdings" panose="05000000000000000000" pitchFamily="2" charset="2"/>
              <a:buChar char="q"/>
              <a:defRPr/>
            </a:pPr>
            <a:endParaRPr lang="en-US" sz="4000" b="1" i="1" u="sng" dirty="0">
              <a:solidFill>
                <a:srgbClr val="00B0F0"/>
              </a:solidFill>
              <a:latin typeface="Cordia New" pitchFamily="34" charset="-34"/>
              <a:cs typeface="Cordia New" pitchFamily="34" charset="-34"/>
            </a:endParaRPr>
          </a:p>
          <a:p>
            <a:pPr marL="609600" indent="-609600" eaLnBrk="1" fontAlgn="auto" hangingPunct="1">
              <a:spcAft>
                <a:spcPts val="0"/>
              </a:spcAft>
              <a:defRPr/>
            </a:pPr>
            <a:r>
              <a:rPr lang="en-US" sz="3600" i="1" dirty="0">
                <a:latin typeface="Cordia New" pitchFamily="34" charset="-34"/>
                <a:cs typeface="Cordia New" pitchFamily="34" charset="-34"/>
              </a:rPr>
              <a:t>	</a:t>
            </a:r>
            <a:endParaRPr lang="en-US" sz="3600" dirty="0">
              <a:latin typeface="Cordia New" pitchFamily="34" charset="-34"/>
              <a:cs typeface="Cordia New" pitchFamily="34" charset="-34"/>
            </a:endParaRPr>
          </a:p>
          <a:p>
            <a:pPr marL="609600" indent="-609600" eaLnBrk="1" fontAlgn="auto" hangingPunct="1">
              <a:spcAft>
                <a:spcPts val="0"/>
              </a:spcAft>
              <a:defRPr/>
            </a:pPr>
            <a:endParaRPr lang="en-US" sz="3600" dirty="0">
              <a:latin typeface="Cordia New" pitchFamily="34" charset="-34"/>
              <a:cs typeface="Cordia New" pitchFamily="34" charset="-34"/>
            </a:endParaRPr>
          </a:p>
          <a:p>
            <a:pPr marL="609600" indent="-609600" eaLnBrk="1" fontAlgn="auto" hangingPunct="1">
              <a:spcAft>
                <a:spcPts val="0"/>
              </a:spcAft>
              <a:defRPr/>
            </a:pPr>
            <a:endParaRPr lang="en-US" sz="1200" b="1" i="1" u="sng" dirty="0">
              <a:latin typeface="Angsana New" pitchFamily="18" charset="-34"/>
              <a:cs typeface="Angsana New" pitchFamily="18" charset="-34"/>
            </a:endParaRPr>
          </a:p>
          <a:p>
            <a:pPr marL="609600" indent="-609600" eaLnBrk="1" fontAlgn="auto" hangingPunct="1">
              <a:spcAft>
                <a:spcPts val="0"/>
              </a:spcAft>
              <a:defRPr/>
            </a:pP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	</a:t>
            </a:r>
            <a:endParaRPr lang="en-US" sz="3600" dirty="0">
              <a:latin typeface="Angsana New" pitchFamily="18" charset="-34"/>
              <a:cs typeface="Angsana New" pitchFamily="18" charset="-34"/>
            </a:endParaRPr>
          </a:p>
          <a:p>
            <a:pPr marL="609600" indent="-609600" eaLnBrk="1" fontAlgn="auto" hangingPunct="1">
              <a:spcAft>
                <a:spcPts val="0"/>
              </a:spcAft>
              <a:defRPr/>
            </a:pPr>
            <a:endParaRPr lang="en-US" sz="3600" b="1" dirty="0">
              <a:solidFill>
                <a:srgbClr val="66FF33"/>
              </a:solidFill>
              <a:latin typeface="Angsana New" pitchFamily="18" charset="-34"/>
              <a:cs typeface="Angsana New" pitchFamily="18" charset="-34"/>
            </a:endParaRPr>
          </a:p>
          <a:p>
            <a:pPr marL="609600" indent="-609600" eaLnBrk="1" fontAlgn="auto" hangingPunct="1">
              <a:spcAft>
                <a:spcPts val="0"/>
              </a:spcAft>
              <a:defRPr/>
            </a:pPr>
            <a:endParaRPr lang="en-US" sz="3600" b="1" i="1" u="sng" dirty="0">
              <a:solidFill>
                <a:srgbClr val="66FF33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20484" name="Slide Number Placeholder 8">
            <a:extLst>
              <a:ext uri="{FF2B5EF4-FFF2-40B4-BE49-F238E27FC236}">
                <a16:creationId xmlns:a16="http://schemas.microsoft.com/office/drawing/2014/main" id="{E52F9598-9E01-4FEA-A5ED-FB66FDE12F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spcBef>
                <a:spcPts val="400"/>
              </a:spcBef>
              <a:buClr>
                <a:srgbClr val="A5AB81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spcBef>
                <a:spcPts val="400"/>
              </a:spcBef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762DD4B5-6A74-4903-BAE2-BB228E50EE27}" type="slidenum">
              <a:rPr lang="en-US" altLang="th-TH" sz="1400">
                <a:solidFill>
                  <a:schemeClr val="tx2"/>
                </a:solidFill>
                <a:latin typeface="Arial" panose="020B0604020202020204" pitchFamily="34" charset="0"/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9</a:t>
            </a:fld>
            <a:endParaRPr lang="en-US" altLang="th-TH" sz="1400">
              <a:solidFill>
                <a:schemeClr val="tx2"/>
              </a:solidFill>
              <a:latin typeface="Arial" panose="020B0604020202020204" pitchFamily="34" charset="0"/>
            </a:endParaRPr>
          </a:p>
        </p:txBody>
      </p:sp>
      <p:sp>
        <p:nvSpPr>
          <p:cNvPr id="20485" name="TextBox 10">
            <a:extLst>
              <a:ext uri="{FF2B5EF4-FFF2-40B4-BE49-F238E27FC236}">
                <a16:creationId xmlns:a16="http://schemas.microsoft.com/office/drawing/2014/main" id="{DD427802-1F15-4448-BF8E-599E11CE531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0" y="3581400"/>
            <a:ext cx="1841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spcBef>
                <a:spcPts val="400"/>
              </a:spcBef>
              <a:buClr>
                <a:srgbClr val="A5AB81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spcBef>
                <a:spcPts val="400"/>
              </a:spcBef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th-TH" altLang="th-TH" sz="1800"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3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536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536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536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536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410" name="Rectangle 2">
            <a:extLst>
              <a:ext uri="{FF2B5EF4-FFF2-40B4-BE49-F238E27FC236}">
                <a16:creationId xmlns:a16="http://schemas.microsoft.com/office/drawing/2014/main" id="{7D82FB72-CD83-484E-B290-93EB969C3B5B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304800" y="152400"/>
            <a:ext cx="8534400" cy="762000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3200" b="1" dirty="0">
                <a:solidFill>
                  <a:srgbClr val="00FFFF"/>
                </a:solidFill>
                <a:latin typeface="Cordia New" pitchFamily="34" charset="-34"/>
                <a:cs typeface="Cordia New" pitchFamily="34" charset="-34"/>
              </a:rPr>
              <a:t>3 Types of tax structure (Progressive tax rate)</a:t>
            </a:r>
          </a:p>
        </p:txBody>
      </p:sp>
      <p:sp>
        <p:nvSpPr>
          <p:cNvPr id="21507" name="Slide Number Placeholder 3">
            <a:extLst>
              <a:ext uri="{FF2B5EF4-FFF2-40B4-BE49-F238E27FC236}">
                <a16:creationId xmlns:a16="http://schemas.microsoft.com/office/drawing/2014/main" id="{0D44FB8C-1844-48E1-95EF-7F484C10BA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spcBef>
                <a:spcPts val="400"/>
              </a:spcBef>
              <a:buClr>
                <a:srgbClr val="A5AB81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spcBef>
                <a:spcPts val="400"/>
              </a:spcBef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152F0FDD-B3D2-48C4-AC65-030D534BF6DD}" type="slidenum">
              <a:rPr lang="en-US" altLang="th-TH" sz="1400">
                <a:solidFill>
                  <a:schemeClr val="tx2"/>
                </a:solidFill>
                <a:latin typeface="Arial" panose="020B0604020202020204" pitchFamily="34" charset="0"/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10</a:t>
            </a:fld>
            <a:endParaRPr lang="en-US" altLang="th-TH" sz="1400">
              <a:solidFill>
                <a:schemeClr val="tx2"/>
              </a:solidFill>
              <a:latin typeface="Arial" panose="020B0604020202020204" pitchFamily="34" charset="0"/>
            </a:endParaRP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986981EA-ED1E-4FCC-A9B6-590B735CF66A}"/>
              </a:ext>
            </a:extLst>
          </p:cNvPr>
          <p:cNvGraphicFramePr>
            <a:graphicFrameLocks noGrp="1"/>
          </p:cNvGraphicFramePr>
          <p:nvPr/>
        </p:nvGraphicFramePr>
        <p:xfrm>
          <a:off x="228600" y="990600"/>
          <a:ext cx="8458200" cy="4495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47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858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668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716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3622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880538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rgbClr val="FFFF00"/>
                          </a:solidFill>
                          <a:latin typeface="Times New Roman"/>
                          <a:ea typeface="Times New Roman"/>
                          <a:cs typeface="Angsana New"/>
                        </a:rPr>
                        <a:t>Level of tax base</a:t>
                      </a:r>
                      <a:endParaRPr lang="en-US" sz="1600" dirty="0">
                        <a:solidFill>
                          <a:srgbClr val="FFFF00"/>
                        </a:solidFill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dirty="0">
                          <a:solidFill>
                            <a:srgbClr val="FFFF00"/>
                          </a:solidFill>
                          <a:latin typeface="Times New Roman"/>
                          <a:ea typeface="Times New Roman"/>
                          <a:cs typeface="Angsana New"/>
                        </a:rPr>
                        <a:t>Tax Rate</a:t>
                      </a:r>
                      <a:endParaRPr lang="en-US" sz="1800" dirty="0">
                        <a:solidFill>
                          <a:srgbClr val="FFFF00"/>
                        </a:solidFill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dirty="0">
                          <a:solidFill>
                            <a:srgbClr val="FFFF00"/>
                          </a:solidFill>
                          <a:latin typeface="Times New Roman"/>
                          <a:ea typeface="Times New Roman"/>
                          <a:cs typeface="Angsana New"/>
                        </a:rPr>
                        <a:t>Tax Base</a:t>
                      </a:r>
                      <a:endParaRPr lang="en-US" sz="1800" dirty="0">
                        <a:solidFill>
                          <a:srgbClr val="FFFF00"/>
                        </a:solidFill>
                        <a:latin typeface="Times New Roman"/>
                        <a:ea typeface="Times New Roman"/>
                        <a:cs typeface="Angsana New"/>
                      </a:endParaRP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dirty="0">
                          <a:solidFill>
                            <a:srgbClr val="FFFF00"/>
                          </a:solidFill>
                          <a:latin typeface="Times New Roman"/>
                          <a:ea typeface="Times New Roman"/>
                          <a:cs typeface="Angsana New"/>
                        </a:rPr>
                        <a:t>(Income)</a:t>
                      </a:r>
                      <a:r>
                        <a:rPr lang="en-US" sz="1800" b="1" baseline="0" dirty="0">
                          <a:solidFill>
                            <a:srgbClr val="FFFF00"/>
                          </a:solidFill>
                          <a:latin typeface="Times New Roman"/>
                          <a:ea typeface="Times New Roman"/>
                          <a:cs typeface="Angsana New"/>
                        </a:rPr>
                        <a:t> </a:t>
                      </a: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dirty="0">
                          <a:solidFill>
                            <a:srgbClr val="FFFF00"/>
                          </a:solidFill>
                          <a:latin typeface="Times New Roman"/>
                          <a:ea typeface="Times New Roman"/>
                          <a:cs typeface="Angsana New"/>
                        </a:rPr>
                        <a:t>(Y)</a:t>
                      </a:r>
                      <a:endParaRPr lang="en-US" sz="1800" dirty="0">
                        <a:solidFill>
                          <a:srgbClr val="FFFF00"/>
                        </a:solidFill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dirty="0">
                          <a:solidFill>
                            <a:srgbClr val="FFFF00"/>
                          </a:solidFill>
                          <a:latin typeface="Times New Roman"/>
                          <a:ea typeface="Times New Roman"/>
                          <a:cs typeface="Angsana New"/>
                        </a:rPr>
                        <a:t>Tax payment</a:t>
                      </a:r>
                      <a:endParaRPr lang="en-US" sz="1800" dirty="0">
                        <a:solidFill>
                          <a:srgbClr val="FFFF00"/>
                        </a:solidFill>
                        <a:latin typeface="Times New Roman"/>
                        <a:ea typeface="Times New Roman"/>
                        <a:cs typeface="Angsana New"/>
                      </a:endParaRP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dirty="0">
                          <a:solidFill>
                            <a:srgbClr val="FFFF00"/>
                          </a:solidFill>
                          <a:latin typeface="Times New Roman"/>
                          <a:ea typeface="Times New Roman"/>
                          <a:cs typeface="Angsana New"/>
                        </a:rPr>
                        <a:t>(T)</a:t>
                      </a:r>
                      <a:endParaRPr lang="en-US" sz="1800" dirty="0">
                        <a:solidFill>
                          <a:srgbClr val="FFFF00"/>
                        </a:solidFill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dirty="0">
                          <a:solidFill>
                            <a:srgbClr val="FFFF00"/>
                          </a:solidFill>
                          <a:latin typeface="Times New Roman"/>
                          <a:ea typeface="Times New Roman"/>
                          <a:cs typeface="Angsana New"/>
                        </a:rPr>
                        <a:t>Average</a:t>
                      </a:r>
                      <a:endParaRPr lang="en-US" sz="1800" dirty="0">
                        <a:solidFill>
                          <a:srgbClr val="FFFF00"/>
                        </a:solidFill>
                        <a:latin typeface="Times New Roman"/>
                        <a:ea typeface="Times New Roman"/>
                        <a:cs typeface="Angsana New"/>
                      </a:endParaRP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dirty="0">
                          <a:solidFill>
                            <a:srgbClr val="FFFF00"/>
                          </a:solidFill>
                          <a:latin typeface="Times New Roman"/>
                          <a:ea typeface="Times New Roman"/>
                          <a:cs typeface="Angsana New"/>
                        </a:rPr>
                        <a:t>Tax Rate</a:t>
                      </a:r>
                      <a:endParaRPr lang="en-US" sz="1800" dirty="0">
                        <a:solidFill>
                          <a:srgbClr val="FFFF00"/>
                        </a:solidFill>
                        <a:latin typeface="Times New Roman"/>
                        <a:ea typeface="Times New Roman"/>
                        <a:cs typeface="Angsana New"/>
                      </a:endParaRP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dirty="0">
                          <a:solidFill>
                            <a:srgbClr val="FFFF00"/>
                          </a:solidFill>
                          <a:latin typeface="Times New Roman"/>
                          <a:ea typeface="Times New Roman"/>
                          <a:cs typeface="Angsana New"/>
                        </a:rPr>
                        <a:t>(T/Y)</a:t>
                      </a:r>
                      <a:endParaRPr lang="en-US" sz="1800" dirty="0">
                        <a:solidFill>
                          <a:srgbClr val="FFFF00"/>
                        </a:solidFill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dirty="0">
                          <a:solidFill>
                            <a:srgbClr val="FFFF00"/>
                          </a:solidFill>
                          <a:latin typeface="Times New Roman"/>
                          <a:ea typeface="Times New Roman"/>
                          <a:cs typeface="Angsana New"/>
                        </a:rPr>
                        <a:t>Marginal Tax Rate</a:t>
                      </a:r>
                      <a:endParaRPr lang="en-US" sz="1800" dirty="0">
                        <a:solidFill>
                          <a:srgbClr val="FFFF00"/>
                        </a:solidFill>
                        <a:latin typeface="Times New Roman"/>
                        <a:ea typeface="Times New Roman"/>
                        <a:cs typeface="Angsana New"/>
                      </a:endParaRP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dirty="0">
                          <a:solidFill>
                            <a:srgbClr val="FFFF00"/>
                          </a:solidFill>
                          <a:latin typeface="Times New Roman"/>
                          <a:ea typeface="Times New Roman"/>
                          <a:cs typeface="Angsana New"/>
                        </a:rPr>
                        <a:t>(∆T/∆Y)</a:t>
                      </a:r>
                      <a:endParaRPr lang="en-US" sz="1800" dirty="0">
                        <a:solidFill>
                          <a:srgbClr val="FFFF00"/>
                        </a:solidFill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74293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latin typeface="Times New Roman"/>
                          <a:ea typeface="Times New Roman"/>
                          <a:cs typeface="Angsana New"/>
                        </a:rPr>
                        <a:t>0 – 1,000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latin typeface="Times New Roman"/>
                          <a:ea typeface="Times New Roman"/>
                          <a:cs typeface="Angsana New"/>
                        </a:rPr>
                        <a:t>10%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latin typeface="Times New Roman"/>
                          <a:ea typeface="Times New Roman"/>
                          <a:cs typeface="Angsana New"/>
                        </a:rPr>
                        <a:t>1,000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___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64569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latin typeface="Times New Roman"/>
                          <a:ea typeface="Times New Roman"/>
                          <a:cs typeface="Angsana New"/>
                        </a:rPr>
                        <a:t>1,001</a:t>
                      </a:r>
                      <a:r>
                        <a:rPr lang="en-US" sz="1600" b="1" baseline="0" dirty="0">
                          <a:latin typeface="Times New Roman"/>
                          <a:ea typeface="Times New Roman"/>
                          <a:cs typeface="Angsana New"/>
                        </a:rPr>
                        <a:t> – 2,000</a:t>
                      </a:r>
                      <a:endParaRPr lang="en-US" sz="1600" b="1" dirty="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latin typeface="Times New Roman"/>
                          <a:ea typeface="Times New Roman"/>
                          <a:cs typeface="Angsana New"/>
                        </a:rPr>
                        <a:t>12%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latin typeface="Times New Roman"/>
                          <a:ea typeface="Times New Roman"/>
                          <a:cs typeface="Angsana New"/>
                        </a:rPr>
                        <a:t>2,000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676400">
                <a:tc>
                  <a:txBody>
                    <a:bodyPr/>
                    <a:lstStyle/>
                    <a:p>
                      <a:r>
                        <a:rPr lang="en-US" sz="1600" b="1" dirty="0">
                          <a:latin typeface="Times New Roman" pitchFamily="18" charset="0"/>
                          <a:cs typeface="Times New Roman" pitchFamily="18" charset="0"/>
                        </a:rPr>
                        <a:t>2,001 – 3,000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latin typeface="Times New Roman" pitchFamily="18" charset="0"/>
                          <a:cs typeface="Times New Roman" pitchFamily="18" charset="0"/>
                        </a:rPr>
                        <a:t>15%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latin typeface="Times New Roman" pitchFamily="18" charset="0"/>
                          <a:cs typeface="Times New Roman" pitchFamily="18" charset="0"/>
                        </a:rPr>
                        <a:t>3,000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D1FC6EE7-4F3B-4FB2-905C-5A9D0FE82A9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29000" y="1981200"/>
            <a:ext cx="15240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spcBef>
                <a:spcPts val="400"/>
              </a:spcBef>
              <a:buClr>
                <a:srgbClr val="A5AB81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spcBef>
                <a:spcPts val="400"/>
              </a:spcBef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th-TH" sz="1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 1,000*0.1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DFC7AF7-0119-45A1-866C-E16685E287A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29000" y="4038600"/>
            <a:ext cx="1524000" cy="738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spcBef>
                <a:spcPts val="400"/>
              </a:spcBef>
              <a:buClr>
                <a:srgbClr val="A5AB81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spcBef>
                <a:spcPts val="400"/>
              </a:spcBef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th-TH" sz="1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 (1,000*0.1) + (1000 * 0.12)  + (1,000 * 0.15)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194E5EE-7F88-4B6F-9B06-E6C05CBDD8C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29000" y="2286000"/>
            <a:ext cx="15240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spcBef>
                <a:spcPts val="400"/>
              </a:spcBef>
              <a:buClr>
                <a:srgbClr val="A5AB81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spcBef>
                <a:spcPts val="400"/>
              </a:spcBef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th-TH" sz="1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 100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E9011CB-1262-4F97-86E7-015572F9127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29000" y="4800600"/>
            <a:ext cx="15240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spcBef>
                <a:spcPts val="400"/>
              </a:spcBef>
              <a:buClr>
                <a:srgbClr val="A5AB81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spcBef>
                <a:spcPts val="400"/>
              </a:spcBef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th-TH" sz="1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 100+120+150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78B2FEA-5047-4740-9E0F-C2B05FCD118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29000" y="5029200"/>
            <a:ext cx="15240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spcBef>
                <a:spcPts val="400"/>
              </a:spcBef>
              <a:buClr>
                <a:srgbClr val="A5AB81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spcBef>
                <a:spcPts val="400"/>
              </a:spcBef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th-TH" sz="1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 370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0CB4275-BFE7-47C2-B566-F579766D935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29000" y="2819400"/>
            <a:ext cx="15240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spcBef>
                <a:spcPts val="400"/>
              </a:spcBef>
              <a:buClr>
                <a:srgbClr val="A5AB81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spcBef>
                <a:spcPts val="400"/>
              </a:spcBef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th-TH" sz="1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 (1,000*0.1) +     (1000 * 0.12)  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C54F8A5-4274-43AC-86ED-5BBCB3464C5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29000" y="3352800"/>
            <a:ext cx="15240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spcBef>
                <a:spcPts val="400"/>
              </a:spcBef>
              <a:buClr>
                <a:srgbClr val="A5AB81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spcBef>
                <a:spcPts val="400"/>
              </a:spcBef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th-TH" sz="1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 100+120 = 220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5005F19-745D-4878-B450-82663411C29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53000" y="1981200"/>
            <a:ext cx="13716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spcBef>
                <a:spcPts val="400"/>
              </a:spcBef>
              <a:buClr>
                <a:srgbClr val="A5AB81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spcBef>
                <a:spcPts val="400"/>
              </a:spcBef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th-TH" sz="1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 (100/1,000) 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9C1FB66-36A5-4C49-A15A-8009F52FF09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53000" y="2286000"/>
            <a:ext cx="13716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spcBef>
                <a:spcPts val="400"/>
              </a:spcBef>
              <a:buClr>
                <a:srgbClr val="A5AB81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spcBef>
                <a:spcPts val="400"/>
              </a:spcBef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th-TH" sz="1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 0.1 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6A10235-6B2B-4BE2-A171-FC6C243B663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53000" y="2819400"/>
            <a:ext cx="13716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spcBef>
                <a:spcPts val="400"/>
              </a:spcBef>
              <a:buClr>
                <a:srgbClr val="A5AB81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spcBef>
                <a:spcPts val="400"/>
              </a:spcBef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th-TH" sz="1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 (220/2,000) 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AACBAA7-F0BB-4BF5-9A03-90B0C3947A7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53000" y="3124200"/>
            <a:ext cx="13716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spcBef>
                <a:spcPts val="400"/>
              </a:spcBef>
              <a:buClr>
                <a:srgbClr val="A5AB81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spcBef>
                <a:spcPts val="400"/>
              </a:spcBef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th-TH" sz="1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 0.11 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E19F0FE4-7516-40A1-9634-8BAD62DF171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53000" y="4038600"/>
            <a:ext cx="13716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spcBef>
                <a:spcPts val="400"/>
              </a:spcBef>
              <a:buClr>
                <a:srgbClr val="A5AB81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spcBef>
                <a:spcPts val="400"/>
              </a:spcBef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th-TH" sz="1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 (370/3,000) 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E58B9CC-02B9-4B49-A3EC-012AA190333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53000" y="4343400"/>
            <a:ext cx="13716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spcBef>
                <a:spcPts val="400"/>
              </a:spcBef>
              <a:buClr>
                <a:srgbClr val="A5AB81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spcBef>
                <a:spcPts val="400"/>
              </a:spcBef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th-TH" sz="1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 0.123 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87C81357-9053-4317-A1EF-92E09AAAA76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48400" y="3124200"/>
            <a:ext cx="12192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spcBef>
                <a:spcPts val="400"/>
              </a:spcBef>
              <a:buClr>
                <a:srgbClr val="A5AB81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spcBef>
                <a:spcPts val="400"/>
              </a:spcBef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th-TH" sz="1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 (120/1,000) 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A262BCC4-AA13-4211-ACF8-B99CBE2AD07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48400" y="3429000"/>
            <a:ext cx="12192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spcBef>
                <a:spcPts val="400"/>
              </a:spcBef>
              <a:buClr>
                <a:srgbClr val="A5AB81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spcBef>
                <a:spcPts val="400"/>
              </a:spcBef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th-TH" sz="1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  0.12 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EEBFCE50-84BD-4A7E-B41D-84676A32370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48400" y="4343400"/>
            <a:ext cx="12192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spcBef>
                <a:spcPts val="400"/>
              </a:spcBef>
              <a:buClr>
                <a:srgbClr val="A5AB81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spcBef>
                <a:spcPts val="400"/>
              </a:spcBef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th-TH" sz="1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 (150/1,000) 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FC70BA4-9AFF-4CDD-8847-5C2D543A1E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48400" y="4648200"/>
            <a:ext cx="12192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spcBef>
                <a:spcPts val="400"/>
              </a:spcBef>
              <a:buClr>
                <a:srgbClr val="A5AB81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spcBef>
                <a:spcPts val="400"/>
              </a:spcBef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th-TH" sz="1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  0.15 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D5B3AC19-73D6-48F3-90C0-7DD5A2913BA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48400" y="2819400"/>
            <a:ext cx="21336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spcBef>
                <a:spcPts val="400"/>
              </a:spcBef>
              <a:buClr>
                <a:srgbClr val="A5AB81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spcBef>
                <a:spcPts val="400"/>
              </a:spcBef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th-TH" sz="1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 (220 - 100)/1,000 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047FDCB-6121-42A6-AD3E-440039AEB3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48400" y="4038600"/>
            <a:ext cx="21336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spcBef>
                <a:spcPts val="400"/>
              </a:spcBef>
              <a:buClr>
                <a:srgbClr val="A5AB81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spcBef>
                <a:spcPts val="400"/>
              </a:spcBef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th-TH" sz="1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 (370 - 220)/1,000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 nodeType="clickPar">
                      <p:stCondLst>
                        <p:cond delay="indefinite"/>
                      </p:stCondLst>
                      <p:childTnLst>
                        <p:par>
                          <p:cTn id="7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 nodeType="clickPar">
                      <p:stCondLst>
                        <p:cond delay="indefinite"/>
                      </p:stCondLst>
                      <p:childTnLst>
                        <p:par>
                          <p:cTn id="8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 nodeType="clickPar">
                      <p:stCondLst>
                        <p:cond delay="indefinite"/>
                      </p:stCondLst>
                      <p:childTnLst>
                        <p:par>
                          <p:cTn id="8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 nodeType="clickPar">
                      <p:stCondLst>
                        <p:cond delay="indefinite"/>
                      </p:stCondLst>
                      <p:childTnLst>
                        <p:par>
                          <p:cTn id="9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20" grpId="0"/>
      <p:bldP spid="21" grpId="0"/>
      <p:bldP spid="22" grpId="0"/>
      <p:bldP spid="23" grpId="0"/>
      <p:bldP spid="24" grpId="0"/>
      <p:bldP spid="2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410" name="Rectangle 2">
            <a:extLst>
              <a:ext uri="{FF2B5EF4-FFF2-40B4-BE49-F238E27FC236}">
                <a16:creationId xmlns:a16="http://schemas.microsoft.com/office/drawing/2014/main" id="{B71B7152-5FCA-4B18-A5E8-5A416BCCFE6F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304800" y="0"/>
            <a:ext cx="8534400" cy="1066800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3600" b="1" dirty="0">
                <a:solidFill>
                  <a:srgbClr val="00FFFF"/>
                </a:solidFill>
                <a:latin typeface="Cordia New" pitchFamily="34" charset="-34"/>
                <a:cs typeface="Cordia New" pitchFamily="34" charset="-34"/>
              </a:rPr>
              <a:t>Summarize (progressive tax rate)</a:t>
            </a:r>
          </a:p>
        </p:txBody>
      </p:sp>
      <p:sp>
        <p:nvSpPr>
          <p:cNvPr id="145411" name="Rectangle 3">
            <a:extLst>
              <a:ext uri="{FF2B5EF4-FFF2-40B4-BE49-F238E27FC236}">
                <a16:creationId xmlns:a16="http://schemas.microsoft.com/office/drawing/2014/main" id="{FA8F7D4B-4928-4AAB-9B52-2FED464DA2A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57200" y="1219200"/>
            <a:ext cx="7924800" cy="4038600"/>
          </a:xfrm>
        </p:spPr>
        <p:txBody>
          <a:bodyPr anchor="t"/>
          <a:lstStyle/>
          <a:p>
            <a:pPr marL="609600" indent="-609600" eaLnBrk="1" hangingPunct="1">
              <a:lnSpc>
                <a:spcPct val="90000"/>
              </a:lnSpc>
              <a:buFont typeface="Wingdings" panose="05000000000000000000" pitchFamily="2" charset="2"/>
              <a:buChar char="q"/>
            </a:pPr>
            <a:r>
              <a:rPr lang="en-US" altLang="th-TH" sz="3900" b="1">
                <a:latin typeface="Cordia New" panose="020B0304020202020204" pitchFamily="34" charset="-34"/>
                <a:ea typeface="Cordia New" panose="020B0304020202020204" pitchFamily="34" charset="-34"/>
                <a:cs typeface="Cordia New" panose="020B0304020202020204" pitchFamily="34" charset="-34"/>
              </a:rPr>
              <a:t>When tax base (in this case income) increases, tax rate ……</a:t>
            </a:r>
          </a:p>
          <a:p>
            <a:pPr marL="609600" indent="-609600" eaLnBrk="1" hangingPunct="1">
              <a:lnSpc>
                <a:spcPct val="90000"/>
              </a:lnSpc>
              <a:buFont typeface="Wingdings" panose="05000000000000000000" pitchFamily="2" charset="2"/>
              <a:buChar char="q"/>
            </a:pPr>
            <a:r>
              <a:rPr lang="en-US" altLang="th-TH" sz="3900" b="1">
                <a:latin typeface="Cordia New" panose="020B0304020202020204" pitchFamily="34" charset="-34"/>
                <a:ea typeface="Cordia New" panose="020B0304020202020204" pitchFamily="34" charset="-34"/>
                <a:cs typeface="Cordia New" panose="020B0304020202020204" pitchFamily="34" charset="-34"/>
              </a:rPr>
              <a:t>When tax base </a:t>
            </a:r>
            <a:r>
              <a:rPr lang="en-US" altLang="th-TH" sz="4000" b="1">
                <a:latin typeface="Cordia New" panose="020B0304020202020204" pitchFamily="34" charset="-34"/>
                <a:ea typeface="Cordia New" panose="020B0304020202020204" pitchFamily="34" charset="-34"/>
                <a:cs typeface="Cordia New" panose="020B0304020202020204" pitchFamily="34" charset="-34"/>
              </a:rPr>
              <a:t>(in this case income) increases,</a:t>
            </a:r>
          </a:p>
          <a:p>
            <a:pPr marL="609600" indent="-609600" eaLnBrk="1" hangingPunct="1">
              <a:lnSpc>
                <a:spcPct val="90000"/>
              </a:lnSpc>
            </a:pPr>
            <a:r>
              <a:rPr lang="en-US" altLang="th-TH" sz="4000" b="1">
                <a:latin typeface="Cordia New" panose="020B0304020202020204" pitchFamily="34" charset="-34"/>
                <a:ea typeface="Cordia New" panose="020B0304020202020204" pitchFamily="34" charset="-34"/>
                <a:cs typeface="Cordia New" panose="020B0304020202020204" pitchFamily="34" charset="-34"/>
              </a:rPr>
              <a:t>	Marginal tax rate ……… Average tax rate</a:t>
            </a:r>
            <a:endParaRPr lang="en-US" altLang="th-TH" sz="4000" b="1">
              <a:latin typeface="Angsana New" panose="02020603050405020304" pitchFamily="18" charset="-34"/>
              <a:ea typeface="Angsana New" panose="02020603050405020304" pitchFamily="18" charset="-34"/>
              <a:cs typeface="Angsana New" panose="02020603050405020304" pitchFamily="18" charset="-34"/>
            </a:endParaRPr>
          </a:p>
          <a:p>
            <a:pPr marL="609600" indent="-609600" eaLnBrk="1" hangingPunct="1">
              <a:lnSpc>
                <a:spcPct val="80000"/>
              </a:lnSpc>
            </a:pPr>
            <a:endParaRPr lang="en-US" altLang="th-TH" sz="4000" b="1">
              <a:solidFill>
                <a:srgbClr val="FFFF99"/>
              </a:solidFill>
              <a:latin typeface="Cordia New" panose="020B0304020202020204" pitchFamily="34" charset="-34"/>
              <a:ea typeface="Cordia New" panose="020B0304020202020204" pitchFamily="34" charset="-34"/>
              <a:cs typeface="Cordia New" panose="020B0304020202020204" pitchFamily="34" charset="-34"/>
            </a:endParaRPr>
          </a:p>
        </p:txBody>
      </p:sp>
      <p:sp>
        <p:nvSpPr>
          <p:cNvPr id="22532" name="Slide Number Placeholder 3">
            <a:extLst>
              <a:ext uri="{FF2B5EF4-FFF2-40B4-BE49-F238E27FC236}">
                <a16:creationId xmlns:a16="http://schemas.microsoft.com/office/drawing/2014/main" id="{9EEAABF8-7A6C-4910-AF89-9583D87F4E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spcBef>
                <a:spcPts val="400"/>
              </a:spcBef>
              <a:buClr>
                <a:srgbClr val="A5AB81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spcBef>
                <a:spcPts val="400"/>
              </a:spcBef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4A3EC213-BB3C-42EF-BC75-74F2205CEC8B}" type="slidenum">
              <a:rPr lang="en-US" altLang="th-TH" sz="1400">
                <a:solidFill>
                  <a:schemeClr val="tx2"/>
                </a:solidFill>
                <a:latin typeface="Arial" panose="020B0604020202020204" pitchFamily="34" charset="0"/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11</a:t>
            </a:fld>
            <a:endParaRPr lang="en-US" altLang="th-TH" sz="1400">
              <a:solidFill>
                <a:schemeClr val="tx2"/>
              </a:solidFill>
              <a:latin typeface="Arial" panose="020B0604020202020204" pitchFamily="34" charset="0"/>
            </a:endParaRPr>
          </a:p>
        </p:txBody>
      </p:sp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0ED6FC72-054F-4C0F-952B-893EB1F592BA}"/>
              </a:ext>
            </a:extLst>
          </p:cNvPr>
          <p:cNvCxnSpPr/>
          <p:nvPr/>
        </p:nvCxnSpPr>
        <p:spPr>
          <a:xfrm rot="5400000" flipH="1" flipV="1">
            <a:off x="2401094" y="1866106"/>
            <a:ext cx="381000" cy="1588"/>
          </a:xfrm>
          <a:prstGeom prst="straightConnector1">
            <a:avLst/>
          </a:prstGeom>
          <a:ln w="25400"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>
            <a:extLst>
              <a:ext uri="{FF2B5EF4-FFF2-40B4-BE49-F238E27FC236}">
                <a16:creationId xmlns:a16="http://schemas.microsoft.com/office/drawing/2014/main" id="{36A1C437-2CAC-44E2-B31F-3D91BE7CA6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38600" y="2895600"/>
            <a:ext cx="5334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spcBef>
                <a:spcPts val="400"/>
              </a:spcBef>
              <a:buClr>
                <a:srgbClr val="A5AB81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spcBef>
                <a:spcPts val="400"/>
              </a:spcBef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th-TH" sz="2800">
                <a:solidFill>
                  <a:srgbClr val="FFFF00"/>
                </a:solidFill>
                <a:latin typeface="Arial" panose="020B0604020202020204" pitchFamily="34" charset="0"/>
              </a:rPr>
              <a:t>&gt;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5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5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45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45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541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410" name="Rectangle 2">
            <a:extLst>
              <a:ext uri="{FF2B5EF4-FFF2-40B4-BE49-F238E27FC236}">
                <a16:creationId xmlns:a16="http://schemas.microsoft.com/office/drawing/2014/main" id="{AFAD6A18-1084-475F-B933-13262FFDFB8D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304800" y="152400"/>
            <a:ext cx="8534400" cy="762000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3200" b="1" dirty="0">
                <a:solidFill>
                  <a:srgbClr val="00FFFF"/>
                </a:solidFill>
                <a:latin typeface="Cordia New" pitchFamily="34" charset="-34"/>
                <a:cs typeface="Cordia New" pitchFamily="34" charset="-34"/>
              </a:rPr>
              <a:t>3 Types of tax structure (constant tax rate)</a:t>
            </a:r>
          </a:p>
        </p:txBody>
      </p:sp>
      <p:sp>
        <p:nvSpPr>
          <p:cNvPr id="23555" name="Slide Number Placeholder 3">
            <a:extLst>
              <a:ext uri="{FF2B5EF4-FFF2-40B4-BE49-F238E27FC236}">
                <a16:creationId xmlns:a16="http://schemas.microsoft.com/office/drawing/2014/main" id="{3DFD9BBC-DB71-42FE-A619-BAF1F26CE0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spcBef>
                <a:spcPts val="400"/>
              </a:spcBef>
              <a:buClr>
                <a:srgbClr val="A5AB81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spcBef>
                <a:spcPts val="400"/>
              </a:spcBef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F62CAA8F-593B-4BB6-9BBA-E5CB6201D610}" type="slidenum">
              <a:rPr lang="en-US" altLang="th-TH" sz="1400">
                <a:solidFill>
                  <a:schemeClr val="tx2"/>
                </a:solidFill>
                <a:latin typeface="Arial" panose="020B0604020202020204" pitchFamily="34" charset="0"/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12</a:t>
            </a:fld>
            <a:endParaRPr lang="en-US" altLang="th-TH" sz="1400">
              <a:solidFill>
                <a:schemeClr val="tx2"/>
              </a:solidFill>
              <a:latin typeface="Arial" panose="020B0604020202020204" pitchFamily="34" charset="0"/>
            </a:endParaRP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85AC2CAA-E6BE-470E-A31D-52465F37BC5E}"/>
              </a:ext>
            </a:extLst>
          </p:cNvPr>
          <p:cNvGraphicFramePr>
            <a:graphicFrameLocks noGrp="1"/>
          </p:cNvGraphicFramePr>
          <p:nvPr/>
        </p:nvGraphicFramePr>
        <p:xfrm>
          <a:off x="228600" y="990600"/>
          <a:ext cx="8458200" cy="4495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47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858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668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954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4384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880538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rgbClr val="FFFF00"/>
                          </a:solidFill>
                          <a:latin typeface="Times New Roman"/>
                          <a:ea typeface="Times New Roman"/>
                          <a:cs typeface="Angsana New"/>
                        </a:rPr>
                        <a:t>Level of tax base</a:t>
                      </a:r>
                      <a:endParaRPr lang="en-US" sz="1600" dirty="0">
                        <a:solidFill>
                          <a:srgbClr val="FFFF00"/>
                        </a:solidFill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dirty="0">
                          <a:solidFill>
                            <a:srgbClr val="FFFF00"/>
                          </a:solidFill>
                          <a:latin typeface="Times New Roman"/>
                          <a:ea typeface="Times New Roman"/>
                          <a:cs typeface="Angsana New"/>
                        </a:rPr>
                        <a:t>Tax Rate</a:t>
                      </a:r>
                      <a:endParaRPr lang="en-US" sz="1800" dirty="0">
                        <a:solidFill>
                          <a:srgbClr val="FFFF00"/>
                        </a:solidFill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dirty="0">
                          <a:solidFill>
                            <a:srgbClr val="FFFF00"/>
                          </a:solidFill>
                          <a:latin typeface="Times New Roman"/>
                          <a:ea typeface="Times New Roman"/>
                          <a:cs typeface="Angsana New"/>
                        </a:rPr>
                        <a:t>Tax Base</a:t>
                      </a:r>
                      <a:endParaRPr lang="en-US" sz="1800" dirty="0">
                        <a:solidFill>
                          <a:srgbClr val="FFFF00"/>
                        </a:solidFill>
                        <a:latin typeface="Times New Roman"/>
                        <a:ea typeface="Times New Roman"/>
                        <a:cs typeface="Angsana New"/>
                      </a:endParaRP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dirty="0">
                          <a:solidFill>
                            <a:srgbClr val="FFFF00"/>
                          </a:solidFill>
                          <a:latin typeface="Times New Roman"/>
                          <a:ea typeface="Times New Roman"/>
                          <a:cs typeface="Angsana New"/>
                        </a:rPr>
                        <a:t>(Income)</a:t>
                      </a:r>
                      <a:r>
                        <a:rPr lang="en-US" sz="1800" b="1" baseline="0" dirty="0">
                          <a:solidFill>
                            <a:srgbClr val="FFFF00"/>
                          </a:solidFill>
                          <a:latin typeface="Times New Roman"/>
                          <a:ea typeface="Times New Roman"/>
                          <a:cs typeface="Angsana New"/>
                        </a:rPr>
                        <a:t> </a:t>
                      </a: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dirty="0">
                          <a:solidFill>
                            <a:srgbClr val="FFFF00"/>
                          </a:solidFill>
                          <a:latin typeface="Times New Roman"/>
                          <a:ea typeface="Times New Roman"/>
                          <a:cs typeface="Angsana New"/>
                        </a:rPr>
                        <a:t>(Y)</a:t>
                      </a:r>
                      <a:endParaRPr lang="en-US" sz="1800" dirty="0">
                        <a:solidFill>
                          <a:srgbClr val="FFFF00"/>
                        </a:solidFill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dirty="0">
                          <a:solidFill>
                            <a:srgbClr val="FFFF00"/>
                          </a:solidFill>
                          <a:latin typeface="Times New Roman"/>
                          <a:ea typeface="Times New Roman"/>
                          <a:cs typeface="Angsana New"/>
                        </a:rPr>
                        <a:t>Tax payment</a:t>
                      </a:r>
                      <a:endParaRPr lang="en-US" sz="1800" dirty="0">
                        <a:solidFill>
                          <a:srgbClr val="FFFF00"/>
                        </a:solidFill>
                        <a:latin typeface="Times New Roman"/>
                        <a:ea typeface="Times New Roman"/>
                        <a:cs typeface="Angsana New"/>
                      </a:endParaRP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dirty="0">
                          <a:solidFill>
                            <a:srgbClr val="FFFF00"/>
                          </a:solidFill>
                          <a:latin typeface="Times New Roman"/>
                          <a:ea typeface="Times New Roman"/>
                          <a:cs typeface="Angsana New"/>
                        </a:rPr>
                        <a:t>(T)</a:t>
                      </a:r>
                      <a:endParaRPr lang="en-US" sz="1800" dirty="0">
                        <a:solidFill>
                          <a:srgbClr val="FFFF00"/>
                        </a:solidFill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dirty="0">
                          <a:solidFill>
                            <a:srgbClr val="FFFF00"/>
                          </a:solidFill>
                          <a:latin typeface="Times New Roman"/>
                          <a:ea typeface="Times New Roman"/>
                          <a:cs typeface="Angsana New"/>
                        </a:rPr>
                        <a:t>Average</a:t>
                      </a:r>
                      <a:endParaRPr lang="en-US" sz="1800" dirty="0">
                        <a:solidFill>
                          <a:srgbClr val="FFFF00"/>
                        </a:solidFill>
                        <a:latin typeface="Times New Roman"/>
                        <a:ea typeface="Times New Roman"/>
                        <a:cs typeface="Angsana New"/>
                      </a:endParaRP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dirty="0">
                          <a:solidFill>
                            <a:srgbClr val="FFFF00"/>
                          </a:solidFill>
                          <a:latin typeface="Times New Roman"/>
                          <a:ea typeface="Times New Roman"/>
                          <a:cs typeface="Angsana New"/>
                        </a:rPr>
                        <a:t>Tax Rate</a:t>
                      </a:r>
                      <a:endParaRPr lang="en-US" sz="1800" dirty="0">
                        <a:solidFill>
                          <a:srgbClr val="FFFF00"/>
                        </a:solidFill>
                        <a:latin typeface="Times New Roman"/>
                        <a:ea typeface="Times New Roman"/>
                        <a:cs typeface="Angsana New"/>
                      </a:endParaRP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dirty="0">
                          <a:solidFill>
                            <a:srgbClr val="FFFF00"/>
                          </a:solidFill>
                          <a:latin typeface="Times New Roman"/>
                          <a:ea typeface="Times New Roman"/>
                          <a:cs typeface="Angsana New"/>
                        </a:rPr>
                        <a:t>(T/Y)</a:t>
                      </a:r>
                      <a:endParaRPr lang="en-US" sz="1800" dirty="0">
                        <a:solidFill>
                          <a:srgbClr val="FFFF00"/>
                        </a:solidFill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dirty="0">
                          <a:solidFill>
                            <a:srgbClr val="FFFF00"/>
                          </a:solidFill>
                          <a:latin typeface="Times New Roman"/>
                          <a:ea typeface="Times New Roman"/>
                          <a:cs typeface="Angsana New"/>
                        </a:rPr>
                        <a:t>Marginal Tax Rate</a:t>
                      </a:r>
                      <a:endParaRPr lang="en-US" sz="1800" dirty="0">
                        <a:solidFill>
                          <a:srgbClr val="FFFF00"/>
                        </a:solidFill>
                        <a:latin typeface="Times New Roman"/>
                        <a:ea typeface="Times New Roman"/>
                        <a:cs typeface="Angsana New"/>
                      </a:endParaRP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dirty="0">
                          <a:solidFill>
                            <a:srgbClr val="FFFF00"/>
                          </a:solidFill>
                          <a:latin typeface="Times New Roman"/>
                          <a:ea typeface="Times New Roman"/>
                          <a:cs typeface="Angsana New"/>
                        </a:rPr>
                        <a:t>(∆T/∆Y)</a:t>
                      </a:r>
                      <a:endParaRPr lang="en-US" sz="1800" dirty="0">
                        <a:solidFill>
                          <a:srgbClr val="FFFF00"/>
                        </a:solidFill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74293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latin typeface="Times New Roman"/>
                          <a:ea typeface="Times New Roman"/>
                          <a:cs typeface="Angsana New"/>
                        </a:rPr>
                        <a:t>0 – 1,000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latin typeface="Times New Roman"/>
                          <a:ea typeface="Times New Roman"/>
                          <a:cs typeface="Angsana New"/>
                        </a:rPr>
                        <a:t>10%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latin typeface="Times New Roman"/>
                          <a:ea typeface="Times New Roman"/>
                          <a:cs typeface="Angsana New"/>
                        </a:rPr>
                        <a:t>1,000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___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64569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latin typeface="Times New Roman"/>
                          <a:ea typeface="Times New Roman"/>
                          <a:cs typeface="Angsana New"/>
                        </a:rPr>
                        <a:t>1,001</a:t>
                      </a:r>
                      <a:r>
                        <a:rPr lang="en-US" sz="1600" b="1" baseline="0" dirty="0">
                          <a:latin typeface="Times New Roman"/>
                          <a:ea typeface="Times New Roman"/>
                          <a:cs typeface="Angsana New"/>
                        </a:rPr>
                        <a:t> – 2,000</a:t>
                      </a:r>
                      <a:endParaRPr lang="en-US" sz="1600" b="1" dirty="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latin typeface="Times New Roman"/>
                          <a:ea typeface="Times New Roman"/>
                          <a:cs typeface="Angsana New"/>
                        </a:rPr>
                        <a:t>10%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latin typeface="Times New Roman"/>
                          <a:ea typeface="Times New Roman"/>
                          <a:cs typeface="Angsana New"/>
                        </a:rPr>
                        <a:t>2,000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676400">
                <a:tc>
                  <a:txBody>
                    <a:bodyPr/>
                    <a:lstStyle/>
                    <a:p>
                      <a:r>
                        <a:rPr lang="en-US" sz="1600" b="1" dirty="0">
                          <a:latin typeface="Times New Roman" pitchFamily="18" charset="0"/>
                          <a:cs typeface="Times New Roman" pitchFamily="18" charset="0"/>
                        </a:rPr>
                        <a:t>2,001 – 3,000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latin typeface="Times New Roman" pitchFamily="18" charset="0"/>
                          <a:cs typeface="Times New Roman" pitchFamily="18" charset="0"/>
                        </a:rPr>
                        <a:t>10%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latin typeface="Times New Roman" pitchFamily="18" charset="0"/>
                          <a:cs typeface="Times New Roman" pitchFamily="18" charset="0"/>
                        </a:rPr>
                        <a:t>3,000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E16FC2B6-2656-49A7-A229-2BC56F6C6D5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29000" y="1981200"/>
            <a:ext cx="15240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spcBef>
                <a:spcPts val="400"/>
              </a:spcBef>
              <a:buClr>
                <a:srgbClr val="A5AB81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spcBef>
                <a:spcPts val="400"/>
              </a:spcBef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th-TH" sz="1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 1,000*0.1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7D02758-1D40-48DA-8F74-57E58216919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29000" y="4038600"/>
            <a:ext cx="1524000" cy="738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spcBef>
                <a:spcPts val="400"/>
              </a:spcBef>
              <a:buClr>
                <a:srgbClr val="A5AB81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spcBef>
                <a:spcPts val="400"/>
              </a:spcBef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th-TH" sz="1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 (1,000*0.1) + (1000 * 0.1)  + (1,000 * 0.1)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0EE3A57-8D40-4CD8-84BE-6964D880322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29000" y="2286000"/>
            <a:ext cx="15240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spcBef>
                <a:spcPts val="400"/>
              </a:spcBef>
              <a:buClr>
                <a:srgbClr val="A5AB81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spcBef>
                <a:spcPts val="400"/>
              </a:spcBef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th-TH" sz="1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 100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9FDA82A-AA3F-4DA0-92DB-FAC20AA1075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29000" y="4800600"/>
            <a:ext cx="15240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spcBef>
                <a:spcPts val="400"/>
              </a:spcBef>
              <a:buClr>
                <a:srgbClr val="A5AB81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spcBef>
                <a:spcPts val="400"/>
              </a:spcBef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th-TH" sz="1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 100+100+100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608462B-4E8A-43C3-8601-0D06FC0D5F7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29000" y="5029200"/>
            <a:ext cx="15240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spcBef>
                <a:spcPts val="400"/>
              </a:spcBef>
              <a:buClr>
                <a:srgbClr val="A5AB81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spcBef>
                <a:spcPts val="400"/>
              </a:spcBef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th-TH" sz="1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 300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B9F3771-8E0D-45B2-A163-2E395C1A401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29000" y="2819400"/>
            <a:ext cx="15240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spcBef>
                <a:spcPts val="400"/>
              </a:spcBef>
              <a:buClr>
                <a:srgbClr val="A5AB81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spcBef>
                <a:spcPts val="400"/>
              </a:spcBef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th-TH" sz="1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 (1,000*0.1) +     (1000 * 0.1)  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AF42A40-9E6C-4AE9-BDA0-F4D270D82D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29000" y="3352800"/>
            <a:ext cx="15240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spcBef>
                <a:spcPts val="400"/>
              </a:spcBef>
              <a:buClr>
                <a:srgbClr val="A5AB81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spcBef>
                <a:spcPts val="400"/>
              </a:spcBef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th-TH" sz="1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 100+100 = 200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1B842082-E472-44D9-9799-71B828F7921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53000" y="1981200"/>
            <a:ext cx="13716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spcBef>
                <a:spcPts val="400"/>
              </a:spcBef>
              <a:buClr>
                <a:srgbClr val="A5AB81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spcBef>
                <a:spcPts val="400"/>
              </a:spcBef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th-TH" sz="1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 (100/1,000) 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C3C8BD3-003D-4082-AF1B-8124F287C90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53000" y="2286000"/>
            <a:ext cx="13716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spcBef>
                <a:spcPts val="400"/>
              </a:spcBef>
              <a:buClr>
                <a:srgbClr val="A5AB81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spcBef>
                <a:spcPts val="400"/>
              </a:spcBef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th-TH" sz="1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 0.1 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1ACDC6B-AF8B-47B7-B253-9943B982CE5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53000" y="2819400"/>
            <a:ext cx="13716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spcBef>
                <a:spcPts val="400"/>
              </a:spcBef>
              <a:buClr>
                <a:srgbClr val="A5AB81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spcBef>
                <a:spcPts val="400"/>
              </a:spcBef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th-TH" sz="1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 (200/2,000) 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A494B13-A61D-4582-85DA-BE7715E0C49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53000" y="3124200"/>
            <a:ext cx="13716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spcBef>
                <a:spcPts val="400"/>
              </a:spcBef>
              <a:buClr>
                <a:srgbClr val="A5AB81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spcBef>
                <a:spcPts val="400"/>
              </a:spcBef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th-TH" sz="1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 0.1 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74E83BB9-D487-407D-A85F-D1910D4DB2A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53000" y="4038600"/>
            <a:ext cx="13716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spcBef>
                <a:spcPts val="400"/>
              </a:spcBef>
              <a:buClr>
                <a:srgbClr val="A5AB81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spcBef>
                <a:spcPts val="400"/>
              </a:spcBef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th-TH" sz="1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 (300/3,000) 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722C703-041A-47FB-8F20-0365F60B274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53000" y="4343400"/>
            <a:ext cx="13716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spcBef>
                <a:spcPts val="400"/>
              </a:spcBef>
              <a:buClr>
                <a:srgbClr val="A5AB81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spcBef>
                <a:spcPts val="400"/>
              </a:spcBef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th-TH" sz="1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 0.1 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C0F10548-F396-4460-95A3-759152AF3DA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48400" y="3124200"/>
            <a:ext cx="12192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spcBef>
                <a:spcPts val="400"/>
              </a:spcBef>
              <a:buClr>
                <a:srgbClr val="A5AB81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spcBef>
                <a:spcPts val="400"/>
              </a:spcBef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th-TH" sz="1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 (100/1,000) 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214AE1EF-BE5C-4B22-9E43-D0203EBFAFE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48400" y="3429000"/>
            <a:ext cx="12192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spcBef>
                <a:spcPts val="400"/>
              </a:spcBef>
              <a:buClr>
                <a:srgbClr val="A5AB81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spcBef>
                <a:spcPts val="400"/>
              </a:spcBef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th-TH" sz="1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  0.1 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DF203ED3-4621-4B45-955F-F58D827083A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48400" y="4343400"/>
            <a:ext cx="12192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spcBef>
                <a:spcPts val="400"/>
              </a:spcBef>
              <a:buClr>
                <a:srgbClr val="A5AB81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spcBef>
                <a:spcPts val="400"/>
              </a:spcBef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th-TH" sz="1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 (100/1,000) 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D12E494-5B36-48B8-A81A-1F57786AADA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48400" y="4648200"/>
            <a:ext cx="12192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spcBef>
                <a:spcPts val="400"/>
              </a:spcBef>
              <a:buClr>
                <a:srgbClr val="A5AB81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spcBef>
                <a:spcPts val="400"/>
              </a:spcBef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th-TH" sz="1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  0.1 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C03F17BC-B3D4-4CF1-A603-8F7554A4D44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48400" y="2819400"/>
            <a:ext cx="21336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spcBef>
                <a:spcPts val="400"/>
              </a:spcBef>
              <a:buClr>
                <a:srgbClr val="A5AB81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spcBef>
                <a:spcPts val="400"/>
              </a:spcBef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th-TH" sz="1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 (200 - 100)/1,000 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8C78496A-F32E-42BD-A620-59BC213127C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48400" y="4038600"/>
            <a:ext cx="21336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spcBef>
                <a:spcPts val="400"/>
              </a:spcBef>
              <a:buClr>
                <a:srgbClr val="A5AB81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spcBef>
                <a:spcPts val="400"/>
              </a:spcBef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th-TH" sz="1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 (300 - 200)/1,000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 nodeType="clickPar">
                      <p:stCondLst>
                        <p:cond delay="indefinite"/>
                      </p:stCondLst>
                      <p:childTnLst>
                        <p:par>
                          <p:cTn id="7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 nodeType="clickPar">
                      <p:stCondLst>
                        <p:cond delay="indefinite"/>
                      </p:stCondLst>
                      <p:childTnLst>
                        <p:par>
                          <p:cTn id="8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 nodeType="clickPar">
                      <p:stCondLst>
                        <p:cond delay="indefinite"/>
                      </p:stCondLst>
                      <p:childTnLst>
                        <p:par>
                          <p:cTn id="8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 nodeType="clickPar">
                      <p:stCondLst>
                        <p:cond delay="indefinite"/>
                      </p:stCondLst>
                      <p:childTnLst>
                        <p:par>
                          <p:cTn id="9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20" grpId="0"/>
      <p:bldP spid="21" grpId="0"/>
      <p:bldP spid="22" grpId="0"/>
      <p:bldP spid="23" grpId="0"/>
      <p:bldP spid="24" grpId="0"/>
      <p:bldP spid="2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410" name="Rectangle 2">
            <a:extLst>
              <a:ext uri="{FF2B5EF4-FFF2-40B4-BE49-F238E27FC236}">
                <a16:creationId xmlns:a16="http://schemas.microsoft.com/office/drawing/2014/main" id="{1CDD2227-4E6C-4E0D-A050-02A04209875E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304800" y="0"/>
            <a:ext cx="8534400" cy="1066800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3600" b="1" dirty="0">
                <a:solidFill>
                  <a:srgbClr val="00FFFF"/>
                </a:solidFill>
                <a:latin typeface="Cordia New" pitchFamily="34" charset="-34"/>
                <a:cs typeface="Cordia New" pitchFamily="34" charset="-34"/>
              </a:rPr>
              <a:t>Summarize (constant tax rate)</a:t>
            </a:r>
          </a:p>
        </p:txBody>
      </p:sp>
      <p:sp>
        <p:nvSpPr>
          <p:cNvPr id="145411" name="Rectangle 3">
            <a:extLst>
              <a:ext uri="{FF2B5EF4-FFF2-40B4-BE49-F238E27FC236}">
                <a16:creationId xmlns:a16="http://schemas.microsoft.com/office/drawing/2014/main" id="{25D81358-B49D-4496-A10A-7AD3BBC53DC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57200" y="1219200"/>
            <a:ext cx="7924800" cy="4038600"/>
          </a:xfrm>
        </p:spPr>
        <p:txBody>
          <a:bodyPr anchor="t"/>
          <a:lstStyle/>
          <a:p>
            <a:pPr marL="609600" indent="-609600" eaLnBrk="1" hangingPunct="1">
              <a:lnSpc>
                <a:spcPct val="90000"/>
              </a:lnSpc>
              <a:buFont typeface="Wingdings" panose="05000000000000000000" pitchFamily="2" charset="2"/>
              <a:buChar char="q"/>
            </a:pPr>
            <a:r>
              <a:rPr lang="en-US" altLang="th-TH" sz="3900" b="1">
                <a:latin typeface="Cordia New" panose="020B0304020202020204" pitchFamily="34" charset="-34"/>
                <a:ea typeface="Cordia New" panose="020B0304020202020204" pitchFamily="34" charset="-34"/>
                <a:cs typeface="Cordia New" panose="020B0304020202020204" pitchFamily="34" charset="-34"/>
              </a:rPr>
              <a:t>When tax base (in this case income) increases or decrease, tax rate …………………</a:t>
            </a:r>
          </a:p>
          <a:p>
            <a:pPr marL="609600" indent="-609600" eaLnBrk="1" hangingPunct="1">
              <a:lnSpc>
                <a:spcPct val="90000"/>
              </a:lnSpc>
              <a:buFont typeface="Wingdings" panose="05000000000000000000" pitchFamily="2" charset="2"/>
              <a:buChar char="q"/>
            </a:pPr>
            <a:r>
              <a:rPr lang="en-US" altLang="th-TH" sz="3900" b="1">
                <a:latin typeface="Cordia New" panose="020B0304020202020204" pitchFamily="34" charset="-34"/>
                <a:ea typeface="Cordia New" panose="020B0304020202020204" pitchFamily="34" charset="-34"/>
                <a:cs typeface="Cordia New" panose="020B0304020202020204" pitchFamily="34" charset="-34"/>
              </a:rPr>
              <a:t>When tax base </a:t>
            </a:r>
            <a:r>
              <a:rPr lang="en-US" altLang="th-TH" sz="4000" b="1">
                <a:latin typeface="Cordia New" panose="020B0304020202020204" pitchFamily="34" charset="-34"/>
                <a:ea typeface="Cordia New" panose="020B0304020202020204" pitchFamily="34" charset="-34"/>
                <a:cs typeface="Cordia New" panose="020B0304020202020204" pitchFamily="34" charset="-34"/>
              </a:rPr>
              <a:t>(in this case income) increases,</a:t>
            </a:r>
          </a:p>
          <a:p>
            <a:pPr marL="609600" indent="-609600" eaLnBrk="1" hangingPunct="1">
              <a:lnSpc>
                <a:spcPct val="90000"/>
              </a:lnSpc>
            </a:pPr>
            <a:r>
              <a:rPr lang="en-US" altLang="th-TH" sz="4000" b="1">
                <a:latin typeface="Cordia New" panose="020B0304020202020204" pitchFamily="34" charset="-34"/>
                <a:ea typeface="Cordia New" panose="020B0304020202020204" pitchFamily="34" charset="-34"/>
                <a:cs typeface="Cordia New" panose="020B0304020202020204" pitchFamily="34" charset="-34"/>
              </a:rPr>
              <a:t>	Marginal tax rate ……… Average tax rate</a:t>
            </a:r>
            <a:endParaRPr lang="en-US" altLang="th-TH" sz="4000" b="1">
              <a:latin typeface="Angsana New" panose="02020603050405020304" pitchFamily="18" charset="-34"/>
              <a:ea typeface="Angsana New" panose="02020603050405020304" pitchFamily="18" charset="-34"/>
              <a:cs typeface="Angsana New" panose="02020603050405020304" pitchFamily="18" charset="-34"/>
            </a:endParaRPr>
          </a:p>
          <a:p>
            <a:pPr marL="609600" indent="-609600" eaLnBrk="1" hangingPunct="1">
              <a:lnSpc>
                <a:spcPct val="80000"/>
              </a:lnSpc>
            </a:pPr>
            <a:endParaRPr lang="en-US" altLang="th-TH" sz="4000" b="1">
              <a:solidFill>
                <a:srgbClr val="FFFF99"/>
              </a:solidFill>
              <a:latin typeface="Cordia New" panose="020B0304020202020204" pitchFamily="34" charset="-34"/>
              <a:ea typeface="Cordia New" panose="020B0304020202020204" pitchFamily="34" charset="-34"/>
              <a:cs typeface="Cordia New" panose="020B0304020202020204" pitchFamily="34" charset="-34"/>
            </a:endParaRPr>
          </a:p>
        </p:txBody>
      </p:sp>
      <p:sp>
        <p:nvSpPr>
          <p:cNvPr id="24580" name="Slide Number Placeholder 3">
            <a:extLst>
              <a:ext uri="{FF2B5EF4-FFF2-40B4-BE49-F238E27FC236}">
                <a16:creationId xmlns:a16="http://schemas.microsoft.com/office/drawing/2014/main" id="{4C788AD8-4353-424F-A5E2-0662D46839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spcBef>
                <a:spcPts val="400"/>
              </a:spcBef>
              <a:buClr>
                <a:srgbClr val="A5AB81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spcBef>
                <a:spcPts val="400"/>
              </a:spcBef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494CCA78-B6E6-43FE-9322-FCF5F2DF85A4}" type="slidenum">
              <a:rPr lang="en-US" altLang="th-TH" sz="1400">
                <a:solidFill>
                  <a:schemeClr val="tx2"/>
                </a:solidFill>
                <a:latin typeface="Arial" panose="020B0604020202020204" pitchFamily="34" charset="0"/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13</a:t>
            </a:fld>
            <a:endParaRPr lang="en-US" altLang="th-TH" sz="1400">
              <a:solidFill>
                <a:schemeClr val="tx2"/>
              </a:solidFill>
              <a:latin typeface="Arial" panose="020B060402020202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0D1AADE-92D5-4F3E-A6C5-D33F9F8C7C4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38600" y="2895600"/>
            <a:ext cx="5334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spcBef>
                <a:spcPts val="400"/>
              </a:spcBef>
              <a:buClr>
                <a:srgbClr val="A5AB81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spcBef>
                <a:spcPts val="400"/>
              </a:spcBef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th-TH" sz="2800">
                <a:solidFill>
                  <a:srgbClr val="FFFF00"/>
                </a:solidFill>
                <a:latin typeface="Arial" panose="020B0604020202020204" pitchFamily="34" charset="0"/>
              </a:rPr>
              <a:t>=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DBBBED1-9679-4AA6-BE51-150E9A4B40A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95800" y="1676400"/>
            <a:ext cx="19812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spcBef>
                <a:spcPts val="400"/>
              </a:spcBef>
              <a:buClr>
                <a:srgbClr val="A5AB81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spcBef>
                <a:spcPts val="400"/>
              </a:spcBef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th-TH" sz="2800">
                <a:solidFill>
                  <a:srgbClr val="FFFF00"/>
                </a:solidFill>
                <a:latin typeface="Arial" panose="020B0604020202020204" pitchFamily="34" charset="0"/>
              </a:rPr>
              <a:t>Constant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5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5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45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45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541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410" name="Rectangle 2">
            <a:extLst>
              <a:ext uri="{FF2B5EF4-FFF2-40B4-BE49-F238E27FC236}">
                <a16:creationId xmlns:a16="http://schemas.microsoft.com/office/drawing/2014/main" id="{A29B667D-3F3B-4B16-90BE-1C15CF57BD5B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304800" y="152400"/>
            <a:ext cx="8534400" cy="762000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3200" b="1" dirty="0">
                <a:solidFill>
                  <a:srgbClr val="00FFFF"/>
                </a:solidFill>
                <a:latin typeface="Cordia New" pitchFamily="34" charset="-34"/>
                <a:cs typeface="Cordia New" pitchFamily="34" charset="-34"/>
              </a:rPr>
              <a:t>3 Types of tax structure (regressive tax rate)</a:t>
            </a:r>
          </a:p>
        </p:txBody>
      </p:sp>
      <p:sp>
        <p:nvSpPr>
          <p:cNvPr id="25603" name="Slide Number Placeholder 3">
            <a:extLst>
              <a:ext uri="{FF2B5EF4-FFF2-40B4-BE49-F238E27FC236}">
                <a16:creationId xmlns:a16="http://schemas.microsoft.com/office/drawing/2014/main" id="{F6B380B6-D998-4039-869D-4558484CFB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spcBef>
                <a:spcPts val="400"/>
              </a:spcBef>
              <a:buClr>
                <a:srgbClr val="A5AB81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spcBef>
                <a:spcPts val="400"/>
              </a:spcBef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CF643355-57E9-4FF2-A18C-2F6ACAEA6CEB}" type="slidenum">
              <a:rPr lang="en-US" altLang="th-TH" sz="1400">
                <a:solidFill>
                  <a:schemeClr val="tx2"/>
                </a:solidFill>
                <a:latin typeface="Arial" panose="020B0604020202020204" pitchFamily="34" charset="0"/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14</a:t>
            </a:fld>
            <a:endParaRPr lang="en-US" altLang="th-TH" sz="1400">
              <a:solidFill>
                <a:schemeClr val="tx2"/>
              </a:solidFill>
              <a:latin typeface="Arial" panose="020B0604020202020204" pitchFamily="34" charset="0"/>
            </a:endParaRP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DA5376E6-859B-45BC-9F5A-5CE15029E0B8}"/>
              </a:ext>
            </a:extLst>
          </p:cNvPr>
          <p:cNvGraphicFramePr>
            <a:graphicFrameLocks noGrp="1"/>
          </p:cNvGraphicFramePr>
          <p:nvPr/>
        </p:nvGraphicFramePr>
        <p:xfrm>
          <a:off x="228600" y="990600"/>
          <a:ext cx="8458200" cy="4495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47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858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668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5146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880538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rgbClr val="FFFF00"/>
                          </a:solidFill>
                          <a:latin typeface="Times New Roman"/>
                          <a:ea typeface="Times New Roman"/>
                          <a:cs typeface="Angsana New"/>
                        </a:rPr>
                        <a:t>Level of tax base</a:t>
                      </a:r>
                      <a:endParaRPr lang="en-US" sz="1600" dirty="0">
                        <a:solidFill>
                          <a:srgbClr val="FFFF00"/>
                        </a:solidFill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dirty="0">
                          <a:solidFill>
                            <a:srgbClr val="FFFF00"/>
                          </a:solidFill>
                          <a:latin typeface="Times New Roman"/>
                          <a:ea typeface="Times New Roman"/>
                          <a:cs typeface="Angsana New"/>
                        </a:rPr>
                        <a:t>Tax Rate</a:t>
                      </a:r>
                      <a:endParaRPr lang="en-US" sz="1800" dirty="0">
                        <a:solidFill>
                          <a:srgbClr val="FFFF00"/>
                        </a:solidFill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dirty="0">
                          <a:solidFill>
                            <a:srgbClr val="FFFF00"/>
                          </a:solidFill>
                          <a:latin typeface="Times New Roman"/>
                          <a:ea typeface="Times New Roman"/>
                          <a:cs typeface="Angsana New"/>
                        </a:rPr>
                        <a:t>Tax Base</a:t>
                      </a:r>
                      <a:endParaRPr lang="en-US" sz="1800" dirty="0">
                        <a:solidFill>
                          <a:srgbClr val="FFFF00"/>
                        </a:solidFill>
                        <a:latin typeface="Times New Roman"/>
                        <a:ea typeface="Times New Roman"/>
                        <a:cs typeface="Angsana New"/>
                      </a:endParaRP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dirty="0">
                          <a:solidFill>
                            <a:srgbClr val="FFFF00"/>
                          </a:solidFill>
                          <a:latin typeface="Times New Roman"/>
                          <a:ea typeface="Times New Roman"/>
                          <a:cs typeface="Angsana New"/>
                        </a:rPr>
                        <a:t>(Income)</a:t>
                      </a:r>
                      <a:r>
                        <a:rPr lang="en-US" sz="1800" b="1" baseline="0" dirty="0">
                          <a:solidFill>
                            <a:srgbClr val="FFFF00"/>
                          </a:solidFill>
                          <a:latin typeface="Times New Roman"/>
                          <a:ea typeface="Times New Roman"/>
                          <a:cs typeface="Angsana New"/>
                        </a:rPr>
                        <a:t> </a:t>
                      </a: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dirty="0">
                          <a:solidFill>
                            <a:srgbClr val="FFFF00"/>
                          </a:solidFill>
                          <a:latin typeface="Times New Roman"/>
                          <a:ea typeface="Times New Roman"/>
                          <a:cs typeface="Angsana New"/>
                        </a:rPr>
                        <a:t>(Y)</a:t>
                      </a:r>
                      <a:endParaRPr lang="en-US" sz="1800" dirty="0">
                        <a:solidFill>
                          <a:srgbClr val="FFFF00"/>
                        </a:solidFill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dirty="0">
                          <a:solidFill>
                            <a:srgbClr val="FFFF00"/>
                          </a:solidFill>
                          <a:latin typeface="Times New Roman"/>
                          <a:ea typeface="Times New Roman"/>
                          <a:cs typeface="Angsana New"/>
                        </a:rPr>
                        <a:t>Tax payment</a:t>
                      </a:r>
                      <a:endParaRPr lang="en-US" sz="1800" dirty="0">
                        <a:solidFill>
                          <a:srgbClr val="FFFF00"/>
                        </a:solidFill>
                        <a:latin typeface="Times New Roman"/>
                        <a:ea typeface="Times New Roman"/>
                        <a:cs typeface="Angsana New"/>
                      </a:endParaRP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dirty="0">
                          <a:solidFill>
                            <a:srgbClr val="FFFF00"/>
                          </a:solidFill>
                          <a:latin typeface="Times New Roman"/>
                          <a:ea typeface="Times New Roman"/>
                          <a:cs typeface="Angsana New"/>
                        </a:rPr>
                        <a:t>(T)</a:t>
                      </a:r>
                      <a:endParaRPr lang="en-US" sz="1800" dirty="0">
                        <a:solidFill>
                          <a:srgbClr val="FFFF00"/>
                        </a:solidFill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dirty="0">
                          <a:solidFill>
                            <a:srgbClr val="FFFF00"/>
                          </a:solidFill>
                          <a:latin typeface="Times New Roman"/>
                          <a:ea typeface="Times New Roman"/>
                          <a:cs typeface="Angsana New"/>
                        </a:rPr>
                        <a:t>Average</a:t>
                      </a:r>
                      <a:endParaRPr lang="en-US" sz="1800" dirty="0">
                        <a:solidFill>
                          <a:srgbClr val="FFFF00"/>
                        </a:solidFill>
                        <a:latin typeface="Times New Roman"/>
                        <a:ea typeface="Times New Roman"/>
                        <a:cs typeface="Angsana New"/>
                      </a:endParaRP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dirty="0">
                          <a:solidFill>
                            <a:srgbClr val="FFFF00"/>
                          </a:solidFill>
                          <a:latin typeface="Times New Roman"/>
                          <a:ea typeface="Times New Roman"/>
                          <a:cs typeface="Angsana New"/>
                        </a:rPr>
                        <a:t>Tax Rate</a:t>
                      </a:r>
                      <a:endParaRPr lang="en-US" sz="1800" dirty="0">
                        <a:solidFill>
                          <a:srgbClr val="FFFF00"/>
                        </a:solidFill>
                        <a:latin typeface="Times New Roman"/>
                        <a:ea typeface="Times New Roman"/>
                        <a:cs typeface="Angsana New"/>
                      </a:endParaRP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dirty="0">
                          <a:solidFill>
                            <a:srgbClr val="FFFF00"/>
                          </a:solidFill>
                          <a:latin typeface="Times New Roman"/>
                          <a:ea typeface="Times New Roman"/>
                          <a:cs typeface="Angsana New"/>
                        </a:rPr>
                        <a:t>(T/Y)</a:t>
                      </a:r>
                      <a:endParaRPr lang="en-US" sz="1800" dirty="0">
                        <a:solidFill>
                          <a:srgbClr val="FFFF00"/>
                        </a:solidFill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dirty="0">
                          <a:solidFill>
                            <a:srgbClr val="FFFF00"/>
                          </a:solidFill>
                          <a:latin typeface="Times New Roman"/>
                          <a:ea typeface="Times New Roman"/>
                          <a:cs typeface="Angsana New"/>
                        </a:rPr>
                        <a:t>Marginal Tax Rate</a:t>
                      </a:r>
                      <a:endParaRPr lang="en-US" sz="1800" dirty="0">
                        <a:solidFill>
                          <a:srgbClr val="FFFF00"/>
                        </a:solidFill>
                        <a:latin typeface="Times New Roman"/>
                        <a:ea typeface="Times New Roman"/>
                        <a:cs typeface="Angsana New"/>
                      </a:endParaRP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dirty="0">
                          <a:solidFill>
                            <a:srgbClr val="FFFF00"/>
                          </a:solidFill>
                          <a:latin typeface="Times New Roman"/>
                          <a:ea typeface="Times New Roman"/>
                          <a:cs typeface="Angsana New"/>
                        </a:rPr>
                        <a:t>(∆T/∆Y)</a:t>
                      </a:r>
                      <a:endParaRPr lang="en-US" sz="1800" dirty="0">
                        <a:solidFill>
                          <a:srgbClr val="FFFF00"/>
                        </a:solidFill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74293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latin typeface="Times New Roman"/>
                          <a:ea typeface="Times New Roman"/>
                          <a:cs typeface="Angsana New"/>
                        </a:rPr>
                        <a:t>0 – 1,000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latin typeface="Times New Roman"/>
                          <a:ea typeface="Times New Roman"/>
                          <a:cs typeface="Angsana New"/>
                        </a:rPr>
                        <a:t>15%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latin typeface="Times New Roman"/>
                          <a:ea typeface="Times New Roman"/>
                          <a:cs typeface="Angsana New"/>
                        </a:rPr>
                        <a:t>1,000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___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64569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latin typeface="Times New Roman"/>
                          <a:ea typeface="Times New Roman"/>
                          <a:cs typeface="Angsana New"/>
                        </a:rPr>
                        <a:t>1,001</a:t>
                      </a:r>
                      <a:r>
                        <a:rPr lang="en-US" sz="1600" b="1" baseline="0" dirty="0">
                          <a:latin typeface="Times New Roman"/>
                          <a:ea typeface="Times New Roman"/>
                          <a:cs typeface="Angsana New"/>
                        </a:rPr>
                        <a:t> – 2,000</a:t>
                      </a:r>
                      <a:endParaRPr lang="en-US" sz="1600" b="1" dirty="0"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latin typeface="Times New Roman"/>
                          <a:ea typeface="Times New Roman"/>
                          <a:cs typeface="Angsana New"/>
                        </a:rPr>
                        <a:t>12%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latin typeface="Times New Roman"/>
                          <a:ea typeface="Times New Roman"/>
                          <a:cs typeface="Angsana New"/>
                        </a:rPr>
                        <a:t>2,000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676400">
                <a:tc>
                  <a:txBody>
                    <a:bodyPr/>
                    <a:lstStyle/>
                    <a:p>
                      <a:r>
                        <a:rPr lang="en-US" sz="1600" b="1" dirty="0">
                          <a:latin typeface="Times New Roman" pitchFamily="18" charset="0"/>
                          <a:cs typeface="Times New Roman" pitchFamily="18" charset="0"/>
                        </a:rPr>
                        <a:t>2,001 – 3,000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latin typeface="Times New Roman" pitchFamily="18" charset="0"/>
                          <a:cs typeface="Times New Roman" pitchFamily="18" charset="0"/>
                        </a:rPr>
                        <a:t>10%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latin typeface="Times New Roman" pitchFamily="18" charset="0"/>
                          <a:cs typeface="Times New Roman" pitchFamily="18" charset="0"/>
                        </a:rPr>
                        <a:t>3,000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26FD885E-1140-4AA7-92C5-C095A705E2A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29000" y="1981200"/>
            <a:ext cx="15240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spcBef>
                <a:spcPts val="400"/>
              </a:spcBef>
              <a:buClr>
                <a:srgbClr val="A5AB81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spcBef>
                <a:spcPts val="400"/>
              </a:spcBef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th-TH" sz="1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 1,000*0.15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685A054-4ADC-4A61-B267-C39C7FA1018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29000" y="4038600"/>
            <a:ext cx="1524000" cy="738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spcBef>
                <a:spcPts val="400"/>
              </a:spcBef>
              <a:buClr>
                <a:srgbClr val="A5AB81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spcBef>
                <a:spcPts val="400"/>
              </a:spcBef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th-TH" sz="1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 (1,000*0.15) + (1000 * 0.12)  + (1,000 * 0.1)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C64F826-1937-4CB4-93BF-404B1B94C41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29000" y="2286000"/>
            <a:ext cx="15240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spcBef>
                <a:spcPts val="400"/>
              </a:spcBef>
              <a:buClr>
                <a:srgbClr val="A5AB81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spcBef>
                <a:spcPts val="400"/>
              </a:spcBef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th-TH" sz="1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 150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031C2D9-CAC5-4B1F-8430-B6E8E9C9125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29000" y="4800600"/>
            <a:ext cx="15240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spcBef>
                <a:spcPts val="400"/>
              </a:spcBef>
              <a:buClr>
                <a:srgbClr val="A5AB81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spcBef>
                <a:spcPts val="400"/>
              </a:spcBef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th-TH" sz="1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 150+120+100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6E569F0-4A05-41A3-98C8-8EFB4DCCF37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29000" y="5029200"/>
            <a:ext cx="15240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spcBef>
                <a:spcPts val="400"/>
              </a:spcBef>
              <a:buClr>
                <a:srgbClr val="A5AB81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spcBef>
                <a:spcPts val="400"/>
              </a:spcBef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th-TH" sz="1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 370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AA5BCCC-EEC4-46D7-9F70-02264A60D14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29000" y="2819400"/>
            <a:ext cx="15240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spcBef>
                <a:spcPts val="400"/>
              </a:spcBef>
              <a:buClr>
                <a:srgbClr val="A5AB81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spcBef>
                <a:spcPts val="400"/>
              </a:spcBef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th-TH" sz="1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 (1,000*0.15) +     (1000 * 0.12)  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02AB07A-6F52-4CAD-8225-7A86A57F76F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29000" y="3352800"/>
            <a:ext cx="15240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spcBef>
                <a:spcPts val="400"/>
              </a:spcBef>
              <a:buClr>
                <a:srgbClr val="A5AB81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spcBef>
                <a:spcPts val="400"/>
              </a:spcBef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th-TH" sz="1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 150+120 = 270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EFC4260-0CBE-4AD2-9FC9-6426C49CA2B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53000" y="1981200"/>
            <a:ext cx="13716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spcBef>
                <a:spcPts val="400"/>
              </a:spcBef>
              <a:buClr>
                <a:srgbClr val="A5AB81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spcBef>
                <a:spcPts val="400"/>
              </a:spcBef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th-TH" sz="1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 (150/1,000) 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83038F87-611E-41EB-A04B-24B89AA2EA4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53000" y="2286000"/>
            <a:ext cx="13716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spcBef>
                <a:spcPts val="400"/>
              </a:spcBef>
              <a:buClr>
                <a:srgbClr val="A5AB81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spcBef>
                <a:spcPts val="400"/>
              </a:spcBef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th-TH" sz="1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 0.15 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24A4B0A-60A7-48A1-99F7-16E13DDDAA3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53000" y="2819400"/>
            <a:ext cx="13716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spcBef>
                <a:spcPts val="400"/>
              </a:spcBef>
              <a:buClr>
                <a:srgbClr val="A5AB81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spcBef>
                <a:spcPts val="400"/>
              </a:spcBef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th-TH" sz="1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 (270/2,000) 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F2BD3F32-EF12-4382-9BEC-0DE26B1EB87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53000" y="3124200"/>
            <a:ext cx="13716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spcBef>
                <a:spcPts val="400"/>
              </a:spcBef>
              <a:buClr>
                <a:srgbClr val="A5AB81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spcBef>
                <a:spcPts val="400"/>
              </a:spcBef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th-TH" sz="1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 0.135 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BE70DB5-FF46-4C61-A023-590A38A68ED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53000" y="4038600"/>
            <a:ext cx="13716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spcBef>
                <a:spcPts val="400"/>
              </a:spcBef>
              <a:buClr>
                <a:srgbClr val="A5AB81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spcBef>
                <a:spcPts val="400"/>
              </a:spcBef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th-TH" sz="1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 (370/3,000) 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11D0B22B-BA6C-420A-89DE-45CE938A55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53000" y="4343400"/>
            <a:ext cx="13716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spcBef>
                <a:spcPts val="400"/>
              </a:spcBef>
              <a:buClr>
                <a:srgbClr val="A5AB81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spcBef>
                <a:spcPts val="400"/>
              </a:spcBef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th-TH" sz="1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 0.123 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401E2968-789C-4D50-824F-A0ACF3863B9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48400" y="3124200"/>
            <a:ext cx="12192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spcBef>
                <a:spcPts val="400"/>
              </a:spcBef>
              <a:buClr>
                <a:srgbClr val="A5AB81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spcBef>
                <a:spcPts val="400"/>
              </a:spcBef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th-TH" sz="1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 (120/1,000) 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52648E90-D450-4F66-8505-0EDD4A22279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48400" y="3429000"/>
            <a:ext cx="12192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spcBef>
                <a:spcPts val="400"/>
              </a:spcBef>
              <a:buClr>
                <a:srgbClr val="A5AB81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spcBef>
                <a:spcPts val="400"/>
              </a:spcBef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th-TH" sz="1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  0.12 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7D9F5E89-D94F-4408-82C0-CB3D45A7FC3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48400" y="4343400"/>
            <a:ext cx="12192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spcBef>
                <a:spcPts val="400"/>
              </a:spcBef>
              <a:buClr>
                <a:srgbClr val="A5AB81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spcBef>
                <a:spcPts val="400"/>
              </a:spcBef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th-TH" sz="1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 (100/1,000) 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19F9CC03-6C93-414A-95A4-DF0B70E5515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48400" y="4648200"/>
            <a:ext cx="12192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spcBef>
                <a:spcPts val="400"/>
              </a:spcBef>
              <a:buClr>
                <a:srgbClr val="A5AB81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spcBef>
                <a:spcPts val="400"/>
              </a:spcBef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th-TH" sz="1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  0.1 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0E1EF25E-76FD-4150-878F-44F23422028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48400" y="2819400"/>
            <a:ext cx="21336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spcBef>
                <a:spcPts val="400"/>
              </a:spcBef>
              <a:buClr>
                <a:srgbClr val="A5AB81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spcBef>
                <a:spcPts val="400"/>
              </a:spcBef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th-TH" sz="1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 (270 - 150)/1,000 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3EF49C93-94BD-404F-B955-96044FD8CE3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48400" y="4038600"/>
            <a:ext cx="21336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spcBef>
                <a:spcPts val="400"/>
              </a:spcBef>
              <a:buClr>
                <a:srgbClr val="A5AB81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spcBef>
                <a:spcPts val="400"/>
              </a:spcBef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th-TH" sz="1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 (370 - 270)/1,000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 nodeType="clickPar">
                      <p:stCondLst>
                        <p:cond delay="indefinite"/>
                      </p:stCondLst>
                      <p:childTnLst>
                        <p:par>
                          <p:cTn id="7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 nodeType="clickPar">
                      <p:stCondLst>
                        <p:cond delay="indefinite"/>
                      </p:stCondLst>
                      <p:childTnLst>
                        <p:par>
                          <p:cTn id="8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 nodeType="clickPar">
                      <p:stCondLst>
                        <p:cond delay="indefinite"/>
                      </p:stCondLst>
                      <p:childTnLst>
                        <p:par>
                          <p:cTn id="8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 nodeType="clickPar">
                      <p:stCondLst>
                        <p:cond delay="indefinite"/>
                      </p:stCondLst>
                      <p:childTnLst>
                        <p:par>
                          <p:cTn id="9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20" grpId="0"/>
      <p:bldP spid="21" grpId="0"/>
      <p:bldP spid="22" grpId="0"/>
      <p:bldP spid="23" grpId="0"/>
      <p:bldP spid="24" grpId="0"/>
      <p:bldP spid="2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410" name="Rectangle 2">
            <a:extLst>
              <a:ext uri="{FF2B5EF4-FFF2-40B4-BE49-F238E27FC236}">
                <a16:creationId xmlns:a16="http://schemas.microsoft.com/office/drawing/2014/main" id="{6A7745E3-B6D4-43C1-AD17-1B80F0BBC118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304800" y="0"/>
            <a:ext cx="8534400" cy="1066800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3600" b="1" dirty="0">
                <a:solidFill>
                  <a:srgbClr val="00FFFF"/>
                </a:solidFill>
                <a:latin typeface="Cordia New" pitchFamily="34" charset="-34"/>
                <a:cs typeface="Cordia New" pitchFamily="34" charset="-34"/>
              </a:rPr>
              <a:t>Summarize (</a:t>
            </a:r>
            <a:r>
              <a:rPr lang="en-US" sz="3600" b="1" dirty="0" err="1">
                <a:solidFill>
                  <a:srgbClr val="00FFFF"/>
                </a:solidFill>
                <a:latin typeface="Cordia New" pitchFamily="34" charset="-34"/>
                <a:cs typeface="Cordia New" pitchFamily="34" charset="-34"/>
              </a:rPr>
              <a:t>REgressive</a:t>
            </a:r>
            <a:r>
              <a:rPr lang="en-US" sz="3600" b="1" dirty="0">
                <a:solidFill>
                  <a:srgbClr val="00FFFF"/>
                </a:solidFill>
                <a:latin typeface="Cordia New" pitchFamily="34" charset="-34"/>
                <a:cs typeface="Cordia New" pitchFamily="34" charset="-34"/>
              </a:rPr>
              <a:t> tax rate)</a:t>
            </a:r>
          </a:p>
        </p:txBody>
      </p:sp>
      <p:sp>
        <p:nvSpPr>
          <p:cNvPr id="145411" name="Rectangle 3">
            <a:extLst>
              <a:ext uri="{FF2B5EF4-FFF2-40B4-BE49-F238E27FC236}">
                <a16:creationId xmlns:a16="http://schemas.microsoft.com/office/drawing/2014/main" id="{B1A909F6-E813-4A9F-995C-C0EB939154A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57200" y="1219200"/>
            <a:ext cx="7924800" cy="4038600"/>
          </a:xfrm>
        </p:spPr>
        <p:txBody>
          <a:bodyPr anchor="t"/>
          <a:lstStyle/>
          <a:p>
            <a:pPr marL="609600" indent="-609600" eaLnBrk="1" hangingPunct="1">
              <a:lnSpc>
                <a:spcPct val="90000"/>
              </a:lnSpc>
              <a:buFont typeface="Wingdings" panose="05000000000000000000" pitchFamily="2" charset="2"/>
              <a:buChar char="q"/>
            </a:pPr>
            <a:r>
              <a:rPr lang="en-US" altLang="th-TH" sz="3900" b="1">
                <a:latin typeface="Cordia New" panose="020B0304020202020204" pitchFamily="34" charset="-34"/>
                <a:ea typeface="Cordia New" panose="020B0304020202020204" pitchFamily="34" charset="-34"/>
                <a:cs typeface="Cordia New" panose="020B0304020202020204" pitchFamily="34" charset="-34"/>
              </a:rPr>
              <a:t>When tax base (in this case income) increases, tax rate ………</a:t>
            </a:r>
          </a:p>
          <a:p>
            <a:pPr marL="609600" indent="-609600" eaLnBrk="1" hangingPunct="1">
              <a:lnSpc>
                <a:spcPct val="90000"/>
              </a:lnSpc>
              <a:buFont typeface="Wingdings" panose="05000000000000000000" pitchFamily="2" charset="2"/>
              <a:buChar char="q"/>
            </a:pPr>
            <a:r>
              <a:rPr lang="en-US" altLang="th-TH" sz="3900" b="1">
                <a:latin typeface="Cordia New" panose="020B0304020202020204" pitchFamily="34" charset="-34"/>
                <a:ea typeface="Cordia New" panose="020B0304020202020204" pitchFamily="34" charset="-34"/>
                <a:cs typeface="Cordia New" panose="020B0304020202020204" pitchFamily="34" charset="-34"/>
              </a:rPr>
              <a:t>When tax base </a:t>
            </a:r>
            <a:r>
              <a:rPr lang="en-US" altLang="th-TH" sz="4000" b="1">
                <a:latin typeface="Cordia New" panose="020B0304020202020204" pitchFamily="34" charset="-34"/>
                <a:ea typeface="Cordia New" panose="020B0304020202020204" pitchFamily="34" charset="-34"/>
                <a:cs typeface="Cordia New" panose="020B0304020202020204" pitchFamily="34" charset="-34"/>
              </a:rPr>
              <a:t>(in this case income) increases,</a:t>
            </a:r>
          </a:p>
          <a:p>
            <a:pPr marL="609600" indent="-609600" eaLnBrk="1" hangingPunct="1">
              <a:lnSpc>
                <a:spcPct val="90000"/>
              </a:lnSpc>
            </a:pPr>
            <a:r>
              <a:rPr lang="en-US" altLang="th-TH" sz="4000" b="1">
                <a:latin typeface="Cordia New" panose="020B0304020202020204" pitchFamily="34" charset="-34"/>
                <a:ea typeface="Cordia New" panose="020B0304020202020204" pitchFamily="34" charset="-34"/>
                <a:cs typeface="Cordia New" panose="020B0304020202020204" pitchFamily="34" charset="-34"/>
              </a:rPr>
              <a:t>	Marginal tax rate ……… Average tax rate</a:t>
            </a:r>
            <a:endParaRPr lang="en-US" altLang="th-TH" sz="4000" b="1">
              <a:latin typeface="Angsana New" panose="02020603050405020304" pitchFamily="18" charset="-34"/>
              <a:ea typeface="Angsana New" panose="02020603050405020304" pitchFamily="18" charset="-34"/>
              <a:cs typeface="Angsana New" panose="02020603050405020304" pitchFamily="18" charset="-34"/>
            </a:endParaRPr>
          </a:p>
          <a:p>
            <a:pPr marL="609600" indent="-609600" eaLnBrk="1" hangingPunct="1">
              <a:lnSpc>
                <a:spcPct val="80000"/>
              </a:lnSpc>
            </a:pPr>
            <a:endParaRPr lang="en-US" altLang="th-TH" sz="4000" b="1">
              <a:solidFill>
                <a:srgbClr val="FFFF99"/>
              </a:solidFill>
              <a:latin typeface="Cordia New" panose="020B0304020202020204" pitchFamily="34" charset="-34"/>
              <a:ea typeface="Cordia New" panose="020B0304020202020204" pitchFamily="34" charset="-34"/>
              <a:cs typeface="Cordia New" panose="020B0304020202020204" pitchFamily="34" charset="-34"/>
            </a:endParaRPr>
          </a:p>
        </p:txBody>
      </p:sp>
      <p:sp>
        <p:nvSpPr>
          <p:cNvPr id="26628" name="Slide Number Placeholder 3">
            <a:extLst>
              <a:ext uri="{FF2B5EF4-FFF2-40B4-BE49-F238E27FC236}">
                <a16:creationId xmlns:a16="http://schemas.microsoft.com/office/drawing/2014/main" id="{380C48D2-8181-488B-80A7-0C49EDDB72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spcBef>
                <a:spcPts val="400"/>
              </a:spcBef>
              <a:buClr>
                <a:srgbClr val="A5AB81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spcBef>
                <a:spcPts val="400"/>
              </a:spcBef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FEFDBC58-4D7C-42F5-86FB-6D61D4012CDB}" type="slidenum">
              <a:rPr lang="en-US" altLang="th-TH" sz="1400">
                <a:solidFill>
                  <a:schemeClr val="tx2"/>
                </a:solidFill>
                <a:latin typeface="Arial" panose="020B0604020202020204" pitchFamily="34" charset="0"/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15</a:t>
            </a:fld>
            <a:endParaRPr lang="en-US" altLang="th-TH" sz="1400">
              <a:solidFill>
                <a:schemeClr val="tx2"/>
              </a:solidFill>
              <a:latin typeface="Arial" panose="020B0604020202020204" pitchFamily="34" charset="0"/>
            </a:endParaRPr>
          </a:p>
        </p:txBody>
      </p:sp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F113A6A2-2BEF-4563-9968-2489FC36CD94}"/>
              </a:ext>
            </a:extLst>
          </p:cNvPr>
          <p:cNvCxnSpPr/>
          <p:nvPr/>
        </p:nvCxnSpPr>
        <p:spPr>
          <a:xfrm rot="5400000">
            <a:off x="2476500" y="1866900"/>
            <a:ext cx="382588" cy="1588"/>
          </a:xfrm>
          <a:prstGeom prst="straightConnector1">
            <a:avLst/>
          </a:prstGeom>
          <a:ln w="25400"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>
            <a:extLst>
              <a:ext uri="{FF2B5EF4-FFF2-40B4-BE49-F238E27FC236}">
                <a16:creationId xmlns:a16="http://schemas.microsoft.com/office/drawing/2014/main" id="{E15C7611-F4D3-4B51-AD8C-663A354CFF4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38600" y="2895600"/>
            <a:ext cx="5334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spcBef>
                <a:spcPts val="400"/>
              </a:spcBef>
              <a:buClr>
                <a:srgbClr val="A5AB81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spcBef>
                <a:spcPts val="400"/>
              </a:spcBef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th-TH" sz="2800">
                <a:solidFill>
                  <a:srgbClr val="FFFF00"/>
                </a:solidFill>
                <a:latin typeface="Arial" panose="020B0604020202020204" pitchFamily="34" charset="0"/>
              </a:rPr>
              <a:t>&lt;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5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5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45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45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541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02" name="Rectangle 2">
            <a:extLst>
              <a:ext uri="{FF2B5EF4-FFF2-40B4-BE49-F238E27FC236}">
                <a16:creationId xmlns:a16="http://schemas.microsoft.com/office/drawing/2014/main" id="{A06ACDDE-A9D6-4704-A269-05D134A8B29A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533400" y="152400"/>
            <a:ext cx="7924800" cy="838200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b="1" dirty="0">
                <a:solidFill>
                  <a:srgbClr val="00FFFF"/>
                </a:solidFill>
                <a:latin typeface="Cordia New" pitchFamily="34" charset="-34"/>
                <a:cs typeface="Cordia New" pitchFamily="34" charset="-34"/>
              </a:rPr>
              <a:t>4.3.4 Public Debt</a:t>
            </a:r>
          </a:p>
        </p:txBody>
      </p:sp>
      <p:sp>
        <p:nvSpPr>
          <p:cNvPr id="153603" name="Rectangle 3">
            <a:extLst>
              <a:ext uri="{FF2B5EF4-FFF2-40B4-BE49-F238E27FC236}">
                <a16:creationId xmlns:a16="http://schemas.microsoft.com/office/drawing/2014/main" id="{E86834B3-E237-4E07-890C-D615C4D78CBA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533400" y="990600"/>
            <a:ext cx="8610600" cy="4648200"/>
          </a:xfrm>
        </p:spPr>
        <p:txBody>
          <a:bodyPr anchor="t">
            <a:normAutofit fontScale="70000" lnSpcReduction="20000"/>
          </a:bodyPr>
          <a:lstStyle/>
          <a:p>
            <a:pPr marL="45720" indent="-609600" eaLnBrk="1" fontAlgn="auto" hangingPunct="1">
              <a:spcAft>
                <a:spcPts val="0"/>
              </a:spcAft>
              <a:buFont typeface="Wingdings"/>
              <a:buNone/>
              <a:defRPr/>
            </a:pPr>
            <a:r>
              <a:rPr lang="en-US" sz="3600" b="1" dirty="0">
                <a:solidFill>
                  <a:srgbClr val="FFFF99"/>
                </a:solidFill>
                <a:latin typeface="Cordia New" pitchFamily="34" charset="-34"/>
                <a:cs typeface="Cordia New" pitchFamily="34" charset="-34"/>
              </a:rPr>
              <a:t>	</a:t>
            </a:r>
            <a:r>
              <a:rPr lang="en-US" sz="5100" b="1" dirty="0">
                <a:solidFill>
                  <a:srgbClr val="FFFF99"/>
                </a:solidFill>
                <a:latin typeface="Cordia New" pitchFamily="34" charset="-34"/>
                <a:cs typeface="Cordia New" pitchFamily="34" charset="-34"/>
              </a:rPr>
              <a:t>Government debt to finance budget deficit, which can be  categorized by</a:t>
            </a:r>
          </a:p>
          <a:p>
            <a:pPr marL="609600" indent="-609600" eaLnBrk="1" fontAlgn="auto" hangingPunct="1">
              <a:spcAft>
                <a:spcPts val="0"/>
              </a:spcAft>
              <a:buFont typeface="Wingdings"/>
              <a:buNone/>
              <a:defRPr/>
            </a:pPr>
            <a:r>
              <a:rPr lang="en-US" sz="5100" b="1" u="sng" dirty="0">
                <a:solidFill>
                  <a:srgbClr val="00FF00"/>
                </a:solidFill>
                <a:latin typeface="Cordia New" pitchFamily="34" charset="-34"/>
                <a:cs typeface="Cordia New" pitchFamily="34" charset="-34"/>
              </a:rPr>
              <a:t>Length of time</a:t>
            </a:r>
          </a:p>
          <a:p>
            <a:pPr marL="1066800" lvl="1" indent="-609600" algn="l" eaLnBrk="1" fontAlgn="auto" hangingPunct="1"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en-US" sz="5100" b="1" dirty="0">
                <a:latin typeface="Cordia New" pitchFamily="34" charset="-34"/>
                <a:cs typeface="Cordia New" pitchFamily="34" charset="-34"/>
              </a:rPr>
              <a:t>Short term debt (payback period less than 1 year)</a:t>
            </a:r>
          </a:p>
          <a:p>
            <a:pPr marL="1066800" lvl="1" indent="-609600" algn="l" eaLnBrk="1" fontAlgn="auto" hangingPunct="1"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en-US" sz="5100" b="1" dirty="0">
                <a:latin typeface="Cordia New" pitchFamily="34" charset="-34"/>
                <a:cs typeface="Cordia New" pitchFamily="34" charset="-34"/>
              </a:rPr>
              <a:t>Long term debt (payback period more than 5 years)</a:t>
            </a:r>
          </a:p>
          <a:p>
            <a:pPr marL="609600" indent="-609600" eaLnBrk="1" fontAlgn="auto" hangingPunct="1">
              <a:spcAft>
                <a:spcPts val="0"/>
              </a:spcAft>
              <a:buFont typeface="Wingdings"/>
              <a:buNone/>
              <a:defRPr/>
            </a:pPr>
            <a:r>
              <a:rPr lang="en-US" sz="5100" b="1" u="sng" dirty="0">
                <a:solidFill>
                  <a:srgbClr val="00FF00"/>
                </a:solidFill>
                <a:latin typeface="Cordia New" pitchFamily="34" charset="-34"/>
                <a:cs typeface="Cordia New" pitchFamily="34" charset="-34"/>
              </a:rPr>
              <a:t>Source of Debt</a:t>
            </a:r>
          </a:p>
          <a:p>
            <a:pPr marL="1066800" lvl="1" indent="-609600" algn="l" eaLnBrk="1" fontAlgn="auto" hangingPunct="1"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en-US" sz="5100" b="1" dirty="0">
                <a:latin typeface="Cordia New" pitchFamily="34" charset="-34"/>
                <a:cs typeface="Cordia New" pitchFamily="34" charset="-34"/>
              </a:rPr>
              <a:t>Domestic debt</a:t>
            </a:r>
          </a:p>
          <a:p>
            <a:pPr marL="1066800" lvl="1" indent="-609600" algn="l" eaLnBrk="1" fontAlgn="auto" hangingPunct="1"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en-US" sz="5100" b="1" dirty="0">
                <a:latin typeface="Cordia New" pitchFamily="34" charset="-34"/>
                <a:cs typeface="Cordia New" pitchFamily="34" charset="-34"/>
              </a:rPr>
              <a:t>International debt</a:t>
            </a:r>
          </a:p>
          <a:p>
            <a:pPr marL="609600" indent="-609600" eaLnBrk="1" fontAlgn="auto" hangingPunct="1">
              <a:spcAft>
                <a:spcPts val="0"/>
              </a:spcAft>
              <a:defRPr/>
            </a:pPr>
            <a:r>
              <a:rPr lang="en-US" sz="5100" b="1" i="1" dirty="0">
                <a:latin typeface="Cordia New" pitchFamily="34" charset="-34"/>
                <a:cs typeface="Cordia New" pitchFamily="34" charset="-34"/>
              </a:rPr>
              <a:t>	</a:t>
            </a:r>
            <a:endParaRPr lang="en-US" sz="5100" b="1" dirty="0">
              <a:latin typeface="Cordia New" pitchFamily="34" charset="-34"/>
              <a:cs typeface="Cordia New" pitchFamily="34" charset="-34"/>
            </a:endParaRPr>
          </a:p>
          <a:p>
            <a:pPr marL="609600" indent="-609600" eaLnBrk="1" fontAlgn="auto" hangingPunct="1">
              <a:spcAft>
                <a:spcPts val="0"/>
              </a:spcAft>
              <a:defRPr/>
            </a:pPr>
            <a:endParaRPr lang="en-US" sz="3600" dirty="0">
              <a:latin typeface="Cordia New" pitchFamily="34" charset="-34"/>
              <a:cs typeface="Cordia New" pitchFamily="34" charset="-34"/>
            </a:endParaRPr>
          </a:p>
          <a:p>
            <a:pPr marL="609600" indent="-609600" eaLnBrk="1" fontAlgn="auto" hangingPunct="1">
              <a:spcAft>
                <a:spcPts val="0"/>
              </a:spcAft>
              <a:defRPr/>
            </a:pPr>
            <a:endParaRPr lang="en-US" sz="1200" b="1" i="1" u="sng" dirty="0">
              <a:latin typeface="Angsana New" pitchFamily="18" charset="-34"/>
              <a:cs typeface="Angsana New" pitchFamily="18" charset="-34"/>
            </a:endParaRPr>
          </a:p>
          <a:p>
            <a:pPr marL="609600" indent="-609600" eaLnBrk="1" fontAlgn="auto" hangingPunct="1">
              <a:spcAft>
                <a:spcPts val="0"/>
              </a:spcAft>
              <a:defRPr/>
            </a:pPr>
            <a:endParaRPr lang="en-US" sz="3600" dirty="0">
              <a:latin typeface="Angsana New" pitchFamily="18" charset="-34"/>
              <a:cs typeface="Angsana New" pitchFamily="18" charset="-34"/>
            </a:endParaRPr>
          </a:p>
          <a:p>
            <a:pPr marL="609600" indent="-609600" eaLnBrk="1" fontAlgn="auto" hangingPunct="1">
              <a:spcAft>
                <a:spcPts val="0"/>
              </a:spcAft>
              <a:defRPr/>
            </a:pPr>
            <a:endParaRPr lang="en-US" sz="3600" b="1" dirty="0">
              <a:solidFill>
                <a:srgbClr val="66FF33"/>
              </a:solidFill>
              <a:latin typeface="Angsana New" pitchFamily="18" charset="-34"/>
              <a:cs typeface="Angsana New" pitchFamily="18" charset="-34"/>
            </a:endParaRPr>
          </a:p>
          <a:p>
            <a:pPr marL="609600" indent="-609600" eaLnBrk="1" fontAlgn="auto" hangingPunct="1">
              <a:spcAft>
                <a:spcPts val="0"/>
              </a:spcAft>
              <a:defRPr/>
            </a:pPr>
            <a:endParaRPr lang="en-US" sz="3600" b="1" i="1" u="sng" dirty="0">
              <a:solidFill>
                <a:srgbClr val="66FF33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27652" name="Slide Number Placeholder 8">
            <a:extLst>
              <a:ext uri="{FF2B5EF4-FFF2-40B4-BE49-F238E27FC236}">
                <a16:creationId xmlns:a16="http://schemas.microsoft.com/office/drawing/2014/main" id="{57769EB3-CCA3-44AB-9990-2FF06182B0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spcBef>
                <a:spcPts val="400"/>
              </a:spcBef>
              <a:buClr>
                <a:srgbClr val="A5AB81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spcBef>
                <a:spcPts val="400"/>
              </a:spcBef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24431A8C-8707-4B72-A922-BCDB71F918D8}" type="slidenum">
              <a:rPr lang="en-US" altLang="th-TH" sz="1400">
                <a:solidFill>
                  <a:schemeClr val="tx2"/>
                </a:solidFill>
                <a:latin typeface="Arial" panose="020B0604020202020204" pitchFamily="34" charset="0"/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16</a:t>
            </a:fld>
            <a:endParaRPr lang="en-US" altLang="th-TH" sz="1400">
              <a:solidFill>
                <a:schemeClr val="tx2"/>
              </a:solidFill>
              <a:latin typeface="Arial" panose="020B0604020202020204" pitchFamily="34" charset="0"/>
            </a:endParaRPr>
          </a:p>
        </p:txBody>
      </p:sp>
      <p:sp>
        <p:nvSpPr>
          <p:cNvPr id="27653" name="TextBox 10">
            <a:extLst>
              <a:ext uri="{FF2B5EF4-FFF2-40B4-BE49-F238E27FC236}">
                <a16:creationId xmlns:a16="http://schemas.microsoft.com/office/drawing/2014/main" id="{D62CDD13-2FFC-4175-9BF8-E77BE0A3B6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0" y="3581400"/>
            <a:ext cx="1841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spcBef>
                <a:spcPts val="400"/>
              </a:spcBef>
              <a:buClr>
                <a:srgbClr val="A5AB81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spcBef>
                <a:spcPts val="400"/>
              </a:spcBef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th-TH" altLang="th-TH" sz="1800"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36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536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536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536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0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5360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0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5360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02" name="Rectangle 2">
            <a:extLst>
              <a:ext uri="{FF2B5EF4-FFF2-40B4-BE49-F238E27FC236}">
                <a16:creationId xmlns:a16="http://schemas.microsoft.com/office/drawing/2014/main" id="{085CA18E-2767-47A8-94F6-E92C02DB9209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533400" y="152400"/>
            <a:ext cx="7924800" cy="838200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b="1" dirty="0">
                <a:solidFill>
                  <a:srgbClr val="00FFFF"/>
                </a:solidFill>
                <a:latin typeface="Cordia New" pitchFamily="34" charset="-34"/>
                <a:cs typeface="Cordia New" pitchFamily="34" charset="-34"/>
              </a:rPr>
              <a:t>4.3.4 Public Debt</a:t>
            </a:r>
          </a:p>
        </p:txBody>
      </p:sp>
      <p:sp>
        <p:nvSpPr>
          <p:cNvPr id="153603" name="Rectangle 3">
            <a:extLst>
              <a:ext uri="{FF2B5EF4-FFF2-40B4-BE49-F238E27FC236}">
                <a16:creationId xmlns:a16="http://schemas.microsoft.com/office/drawing/2014/main" id="{C88A8501-2DC7-4072-ADA2-D050DBEE7838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533400" y="990600"/>
            <a:ext cx="8610600" cy="4648200"/>
          </a:xfrm>
        </p:spPr>
        <p:txBody>
          <a:bodyPr anchor="t"/>
          <a:lstStyle/>
          <a:p>
            <a:pPr marL="45720" indent="-609600" eaLnBrk="1" fontAlgn="auto" hangingPunct="1">
              <a:spcAft>
                <a:spcPts val="0"/>
              </a:spcAft>
              <a:buFont typeface="Wingdings"/>
              <a:buNone/>
              <a:defRPr/>
            </a:pPr>
            <a:r>
              <a:rPr lang="en-US" sz="4000" b="1" dirty="0">
                <a:solidFill>
                  <a:srgbClr val="FFFF99"/>
                </a:solidFill>
                <a:latin typeface="Cordia New" pitchFamily="34" charset="-34"/>
                <a:cs typeface="Cordia New" pitchFamily="34" charset="-34"/>
              </a:rPr>
              <a:t>	Effects of </a:t>
            </a:r>
            <a:r>
              <a:rPr lang="en-US" sz="4000" b="1">
                <a:solidFill>
                  <a:srgbClr val="FFFF99"/>
                </a:solidFill>
                <a:latin typeface="Cordia New" pitchFamily="34" charset="-34"/>
                <a:cs typeface="Cordia New" pitchFamily="34" charset="-34"/>
              </a:rPr>
              <a:t>public debt</a:t>
            </a:r>
            <a:endParaRPr lang="en-US" sz="4000" b="1" dirty="0">
              <a:solidFill>
                <a:srgbClr val="FFFF99"/>
              </a:solidFill>
              <a:latin typeface="Cordia New" pitchFamily="34" charset="-34"/>
              <a:cs typeface="Cordia New" pitchFamily="34" charset="-34"/>
            </a:endParaRPr>
          </a:p>
          <a:p>
            <a:pPr marL="45720" indent="-609600" eaLnBrk="1" fontAlgn="auto" hangingPunct="1">
              <a:spcAft>
                <a:spcPts val="0"/>
              </a:spcAft>
              <a:buFont typeface="Wingdings" panose="05000000000000000000" pitchFamily="2" charset="2"/>
              <a:buChar char="q"/>
              <a:defRPr/>
            </a:pPr>
            <a:r>
              <a:rPr lang="en-US" sz="3600" b="1" dirty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Price stability</a:t>
            </a:r>
          </a:p>
          <a:p>
            <a:pPr marL="45720" indent="-609600" eaLnBrk="1" fontAlgn="auto" hangingPunct="1">
              <a:spcAft>
                <a:spcPts val="0"/>
              </a:spcAft>
              <a:buFont typeface="Wingdings" panose="05000000000000000000" pitchFamily="2" charset="2"/>
              <a:buChar char="q"/>
              <a:defRPr/>
            </a:pPr>
            <a:r>
              <a:rPr lang="en-US" sz="3600" b="1" dirty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Resource allocation</a:t>
            </a:r>
          </a:p>
          <a:p>
            <a:pPr marL="45720" indent="-609600" eaLnBrk="1" fontAlgn="auto" hangingPunct="1">
              <a:spcAft>
                <a:spcPts val="0"/>
              </a:spcAft>
              <a:buFont typeface="Wingdings" panose="05000000000000000000" pitchFamily="2" charset="2"/>
              <a:buChar char="q"/>
              <a:defRPr/>
            </a:pPr>
            <a:r>
              <a:rPr lang="en-US" sz="3600" b="1" dirty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Distribution of income</a:t>
            </a:r>
          </a:p>
          <a:p>
            <a:pPr marL="45720" indent="-609600" eaLnBrk="1" fontAlgn="auto" hangingPunct="1">
              <a:spcAft>
                <a:spcPts val="0"/>
              </a:spcAft>
              <a:buFont typeface="Wingdings" panose="05000000000000000000" pitchFamily="2" charset="2"/>
              <a:buChar char="q"/>
              <a:defRPr/>
            </a:pPr>
            <a:r>
              <a:rPr lang="en-US" sz="3600" b="1" dirty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Government project operation</a:t>
            </a:r>
          </a:p>
          <a:p>
            <a:pPr marL="609600" indent="-609600" eaLnBrk="1" fontAlgn="auto" hangingPunct="1">
              <a:spcAft>
                <a:spcPts val="0"/>
              </a:spcAft>
              <a:defRPr/>
            </a:pPr>
            <a:r>
              <a:rPr lang="en-US" sz="5100" b="1" i="1" dirty="0">
                <a:latin typeface="Cordia New" pitchFamily="34" charset="-34"/>
                <a:cs typeface="Cordia New" pitchFamily="34" charset="-34"/>
              </a:rPr>
              <a:t>	</a:t>
            </a:r>
            <a:endParaRPr lang="en-US" sz="5100" b="1" dirty="0">
              <a:latin typeface="Cordia New" pitchFamily="34" charset="-34"/>
              <a:cs typeface="Cordia New" pitchFamily="34" charset="-34"/>
            </a:endParaRPr>
          </a:p>
          <a:p>
            <a:pPr marL="609600" indent="-609600" eaLnBrk="1" fontAlgn="auto" hangingPunct="1">
              <a:spcAft>
                <a:spcPts val="0"/>
              </a:spcAft>
              <a:defRPr/>
            </a:pPr>
            <a:endParaRPr lang="en-US" sz="3600" dirty="0">
              <a:latin typeface="Cordia New" pitchFamily="34" charset="-34"/>
              <a:cs typeface="Cordia New" pitchFamily="34" charset="-34"/>
            </a:endParaRPr>
          </a:p>
          <a:p>
            <a:pPr marL="609600" indent="-609600" eaLnBrk="1" fontAlgn="auto" hangingPunct="1">
              <a:spcAft>
                <a:spcPts val="0"/>
              </a:spcAft>
              <a:defRPr/>
            </a:pPr>
            <a:endParaRPr lang="en-US" sz="1200" b="1" i="1" u="sng" dirty="0">
              <a:latin typeface="Angsana New" pitchFamily="18" charset="-34"/>
              <a:cs typeface="Angsana New" pitchFamily="18" charset="-34"/>
            </a:endParaRPr>
          </a:p>
          <a:p>
            <a:pPr marL="609600" indent="-609600" eaLnBrk="1" fontAlgn="auto" hangingPunct="1">
              <a:spcAft>
                <a:spcPts val="0"/>
              </a:spcAft>
              <a:defRPr/>
            </a:pPr>
            <a:endParaRPr lang="en-US" sz="3600" dirty="0">
              <a:latin typeface="Angsana New" pitchFamily="18" charset="-34"/>
              <a:cs typeface="Angsana New" pitchFamily="18" charset="-34"/>
            </a:endParaRPr>
          </a:p>
          <a:p>
            <a:pPr marL="609600" indent="-609600" eaLnBrk="1" fontAlgn="auto" hangingPunct="1">
              <a:spcAft>
                <a:spcPts val="0"/>
              </a:spcAft>
              <a:defRPr/>
            </a:pPr>
            <a:endParaRPr lang="en-US" sz="3600" b="1" dirty="0">
              <a:solidFill>
                <a:srgbClr val="66FF33"/>
              </a:solidFill>
              <a:latin typeface="Angsana New" pitchFamily="18" charset="-34"/>
              <a:cs typeface="Angsana New" pitchFamily="18" charset="-34"/>
            </a:endParaRPr>
          </a:p>
          <a:p>
            <a:pPr marL="609600" indent="-609600" eaLnBrk="1" fontAlgn="auto" hangingPunct="1">
              <a:spcAft>
                <a:spcPts val="0"/>
              </a:spcAft>
              <a:defRPr/>
            </a:pPr>
            <a:endParaRPr lang="en-US" sz="3600" b="1" i="1" u="sng" dirty="0">
              <a:solidFill>
                <a:srgbClr val="66FF33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28676" name="Slide Number Placeholder 8">
            <a:extLst>
              <a:ext uri="{FF2B5EF4-FFF2-40B4-BE49-F238E27FC236}">
                <a16:creationId xmlns:a16="http://schemas.microsoft.com/office/drawing/2014/main" id="{A1A6BFD4-2E83-4856-A73B-7A5B818ADA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spcBef>
                <a:spcPts val="400"/>
              </a:spcBef>
              <a:buClr>
                <a:srgbClr val="A5AB81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spcBef>
                <a:spcPts val="400"/>
              </a:spcBef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4176F05E-5E9F-44D7-8821-FDDDD0AEA122}" type="slidenum">
              <a:rPr lang="en-US" altLang="th-TH" sz="1400">
                <a:solidFill>
                  <a:schemeClr val="tx2"/>
                </a:solidFill>
                <a:latin typeface="Arial" panose="020B0604020202020204" pitchFamily="34" charset="0"/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17</a:t>
            </a:fld>
            <a:endParaRPr lang="en-US" altLang="th-TH" sz="1400">
              <a:solidFill>
                <a:schemeClr val="tx2"/>
              </a:solidFill>
              <a:latin typeface="Arial" panose="020B0604020202020204" pitchFamily="34" charset="0"/>
            </a:endParaRPr>
          </a:p>
        </p:txBody>
      </p:sp>
      <p:sp>
        <p:nvSpPr>
          <p:cNvPr id="28677" name="TextBox 10">
            <a:extLst>
              <a:ext uri="{FF2B5EF4-FFF2-40B4-BE49-F238E27FC236}">
                <a16:creationId xmlns:a16="http://schemas.microsoft.com/office/drawing/2014/main" id="{6D9D5428-4760-410C-A765-2D92C7A59A4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0" y="3581400"/>
            <a:ext cx="1841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spcBef>
                <a:spcPts val="400"/>
              </a:spcBef>
              <a:buClr>
                <a:srgbClr val="A5AB81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spcBef>
                <a:spcPts val="400"/>
              </a:spcBef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th-TH" altLang="th-TH" sz="1800"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36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536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536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536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02" name="Rectangle 2">
            <a:extLst>
              <a:ext uri="{FF2B5EF4-FFF2-40B4-BE49-F238E27FC236}">
                <a16:creationId xmlns:a16="http://schemas.microsoft.com/office/drawing/2014/main" id="{58DBF4BB-1C53-40D3-A465-A00E662D87BA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533400" y="152400"/>
            <a:ext cx="7924800" cy="838200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b="1" dirty="0">
                <a:solidFill>
                  <a:srgbClr val="00FFFF"/>
                </a:solidFill>
                <a:latin typeface="Cordia New" pitchFamily="34" charset="-34"/>
                <a:cs typeface="Cordia New" pitchFamily="34" charset="-34"/>
              </a:rPr>
              <a:t>4.3.4 Public Debt</a:t>
            </a:r>
          </a:p>
        </p:txBody>
      </p:sp>
      <p:sp>
        <p:nvSpPr>
          <p:cNvPr id="153603" name="Rectangle 3">
            <a:extLst>
              <a:ext uri="{FF2B5EF4-FFF2-40B4-BE49-F238E27FC236}">
                <a16:creationId xmlns:a16="http://schemas.microsoft.com/office/drawing/2014/main" id="{211D5175-0023-413A-98A4-02CC33EE4E1E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533400" y="1066800"/>
            <a:ext cx="8001000" cy="5029200"/>
          </a:xfrm>
        </p:spPr>
        <p:txBody>
          <a:bodyPr anchor="t">
            <a:normAutofit lnSpcReduction="10000"/>
          </a:bodyPr>
          <a:lstStyle/>
          <a:p>
            <a:pPr marL="609600" indent="-609600" eaLnBrk="1" fontAlgn="auto" hangingPunct="1">
              <a:spcAft>
                <a:spcPts val="0"/>
              </a:spcAft>
              <a:buFont typeface="Wingdings"/>
              <a:buNone/>
              <a:defRPr/>
            </a:pPr>
            <a:r>
              <a:rPr lang="en-US" sz="4000" b="1" dirty="0">
                <a:solidFill>
                  <a:srgbClr val="FFFF99"/>
                </a:solidFill>
                <a:latin typeface="Cordia New" pitchFamily="34" charset="-34"/>
                <a:cs typeface="Cordia New" pitchFamily="34" charset="-34"/>
              </a:rPr>
              <a:t>Regulation on public debt</a:t>
            </a:r>
          </a:p>
          <a:p>
            <a:pPr marL="609600" indent="-609600" eaLnBrk="1" fontAlgn="auto" hangingPunct="1">
              <a:spcAft>
                <a:spcPts val="0"/>
              </a:spcAft>
              <a:buFont typeface="Wingdings"/>
              <a:buNone/>
              <a:defRPr/>
            </a:pPr>
            <a:r>
              <a:rPr lang="en-US" sz="3600" b="1" u="sng" dirty="0">
                <a:solidFill>
                  <a:srgbClr val="00FF00"/>
                </a:solidFill>
                <a:latin typeface="Cordia New" pitchFamily="34" charset="-34"/>
                <a:cs typeface="Cordia New" pitchFamily="34" charset="-34"/>
              </a:rPr>
              <a:t>For example</a:t>
            </a:r>
          </a:p>
          <a:p>
            <a:pPr marL="609600" indent="-609600" eaLnBrk="1" fontAlgn="auto" hangingPunct="1">
              <a:spcAft>
                <a:spcPts val="0"/>
              </a:spcAft>
              <a:buFont typeface="Wingdings"/>
              <a:buNone/>
              <a:defRPr/>
            </a:pPr>
            <a:r>
              <a:rPr lang="en-US" sz="3600" b="1" dirty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Ministry of Finance can not borrow more than </a:t>
            </a:r>
          </a:p>
          <a:p>
            <a:pPr marL="609600" indent="-609600" eaLnBrk="1" fontAlgn="auto" hangingPunct="1">
              <a:spcAft>
                <a:spcPts val="0"/>
              </a:spcAft>
              <a:buFont typeface="Wingdings"/>
              <a:buNone/>
              <a:defRPr/>
            </a:pPr>
            <a:r>
              <a:rPr lang="en-US" sz="3600" b="1" dirty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 	20% of government’s spending budget + </a:t>
            </a:r>
          </a:p>
          <a:p>
            <a:pPr marL="609600" indent="-609600" eaLnBrk="1" fontAlgn="auto" hangingPunct="1">
              <a:spcAft>
                <a:spcPts val="0"/>
              </a:spcAft>
              <a:buFont typeface="Wingdings"/>
              <a:buNone/>
              <a:defRPr/>
            </a:pPr>
            <a:r>
              <a:rPr lang="en-US" sz="3600" b="1" i="1" dirty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 	</a:t>
            </a:r>
            <a:r>
              <a:rPr lang="en-US" sz="3600" b="1" dirty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80% of government spending on principal payback</a:t>
            </a:r>
            <a:endParaRPr lang="en-US" sz="3600" b="1" i="1" dirty="0">
              <a:solidFill>
                <a:srgbClr val="00B0F0"/>
              </a:solidFill>
              <a:latin typeface="Cordia New" pitchFamily="34" charset="-34"/>
              <a:cs typeface="Cordia New" pitchFamily="34" charset="-34"/>
            </a:endParaRPr>
          </a:p>
          <a:p>
            <a:pPr marL="609600" indent="-609600" eaLnBrk="1" fontAlgn="auto" hangingPunct="1">
              <a:spcAft>
                <a:spcPts val="0"/>
              </a:spcAft>
              <a:defRPr/>
            </a:pPr>
            <a:r>
              <a:rPr lang="en-US" sz="3600" i="1" dirty="0">
                <a:latin typeface="Cordia New" pitchFamily="34" charset="-34"/>
                <a:cs typeface="Cordia New" pitchFamily="34" charset="-34"/>
              </a:rPr>
              <a:t>	</a:t>
            </a:r>
            <a:endParaRPr lang="en-US" sz="3600" dirty="0">
              <a:latin typeface="Cordia New" pitchFamily="34" charset="-34"/>
              <a:cs typeface="Cordia New" pitchFamily="34" charset="-34"/>
            </a:endParaRPr>
          </a:p>
          <a:p>
            <a:pPr marL="609600" indent="-609600" eaLnBrk="1" fontAlgn="auto" hangingPunct="1">
              <a:spcAft>
                <a:spcPts val="0"/>
              </a:spcAft>
              <a:defRPr/>
            </a:pPr>
            <a:endParaRPr lang="en-US" sz="3600" dirty="0">
              <a:latin typeface="Cordia New" pitchFamily="34" charset="-34"/>
              <a:cs typeface="Cordia New" pitchFamily="34" charset="-34"/>
            </a:endParaRPr>
          </a:p>
          <a:p>
            <a:pPr marL="609600" indent="-609600" eaLnBrk="1" fontAlgn="auto" hangingPunct="1">
              <a:spcAft>
                <a:spcPts val="0"/>
              </a:spcAft>
              <a:defRPr/>
            </a:pPr>
            <a:endParaRPr lang="en-US" sz="1200" b="1" i="1" u="sng" dirty="0">
              <a:latin typeface="Angsana New" pitchFamily="18" charset="-34"/>
              <a:cs typeface="Angsana New" pitchFamily="18" charset="-34"/>
            </a:endParaRPr>
          </a:p>
          <a:p>
            <a:pPr marL="609600" indent="-609600" eaLnBrk="1" fontAlgn="auto" hangingPunct="1">
              <a:spcAft>
                <a:spcPts val="0"/>
              </a:spcAft>
              <a:defRPr/>
            </a:pP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	</a:t>
            </a:r>
            <a:endParaRPr lang="en-US" sz="3600" dirty="0">
              <a:latin typeface="Angsana New" pitchFamily="18" charset="-34"/>
              <a:cs typeface="Angsana New" pitchFamily="18" charset="-34"/>
            </a:endParaRPr>
          </a:p>
          <a:p>
            <a:pPr marL="609600" indent="-609600" eaLnBrk="1" fontAlgn="auto" hangingPunct="1">
              <a:spcAft>
                <a:spcPts val="0"/>
              </a:spcAft>
              <a:defRPr/>
            </a:pPr>
            <a:endParaRPr lang="en-US" sz="3600" b="1" dirty="0">
              <a:solidFill>
                <a:srgbClr val="66FF33"/>
              </a:solidFill>
              <a:latin typeface="Angsana New" pitchFamily="18" charset="-34"/>
              <a:cs typeface="Angsana New" pitchFamily="18" charset="-34"/>
            </a:endParaRPr>
          </a:p>
          <a:p>
            <a:pPr marL="609600" indent="-609600" eaLnBrk="1" fontAlgn="auto" hangingPunct="1">
              <a:spcAft>
                <a:spcPts val="0"/>
              </a:spcAft>
              <a:defRPr/>
            </a:pPr>
            <a:endParaRPr lang="en-US" sz="3600" b="1" i="1" u="sng" dirty="0">
              <a:solidFill>
                <a:srgbClr val="66FF33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29700" name="Slide Number Placeholder 8">
            <a:extLst>
              <a:ext uri="{FF2B5EF4-FFF2-40B4-BE49-F238E27FC236}">
                <a16:creationId xmlns:a16="http://schemas.microsoft.com/office/drawing/2014/main" id="{4B63714D-D9FB-4CF0-B979-528B1B93AF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spcBef>
                <a:spcPts val="400"/>
              </a:spcBef>
              <a:buClr>
                <a:srgbClr val="A5AB81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spcBef>
                <a:spcPts val="400"/>
              </a:spcBef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47B41437-1A2E-4CA7-B227-F85657AC309B}" type="slidenum">
              <a:rPr lang="en-US" altLang="th-TH" sz="1400">
                <a:solidFill>
                  <a:schemeClr val="tx2"/>
                </a:solidFill>
                <a:latin typeface="Arial" panose="020B0604020202020204" pitchFamily="34" charset="0"/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18</a:t>
            </a:fld>
            <a:endParaRPr lang="en-US" altLang="th-TH" sz="1400">
              <a:solidFill>
                <a:schemeClr val="tx2"/>
              </a:solidFill>
              <a:latin typeface="Arial" panose="020B0604020202020204" pitchFamily="34" charset="0"/>
            </a:endParaRPr>
          </a:p>
        </p:txBody>
      </p:sp>
      <p:sp>
        <p:nvSpPr>
          <p:cNvPr id="29701" name="TextBox 10">
            <a:extLst>
              <a:ext uri="{FF2B5EF4-FFF2-40B4-BE49-F238E27FC236}">
                <a16:creationId xmlns:a16="http://schemas.microsoft.com/office/drawing/2014/main" id="{F8B36C5C-9C9E-4020-8FD5-1CE56AA115A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0" y="3581400"/>
            <a:ext cx="1841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spcBef>
                <a:spcPts val="400"/>
              </a:spcBef>
              <a:buClr>
                <a:srgbClr val="A5AB81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spcBef>
                <a:spcPts val="400"/>
              </a:spcBef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th-TH" altLang="th-TH" sz="1800"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3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536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536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536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536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386" name="Rectangle 2">
            <a:extLst>
              <a:ext uri="{FF2B5EF4-FFF2-40B4-BE49-F238E27FC236}">
                <a16:creationId xmlns:a16="http://schemas.microsoft.com/office/drawing/2014/main" id="{6D3C2E40-82B2-45FE-9D40-548EE11EC150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533400" y="152400"/>
            <a:ext cx="7924800" cy="838200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000" b="1" dirty="0">
                <a:solidFill>
                  <a:srgbClr val="00FFFF"/>
                </a:solidFill>
                <a:latin typeface="Cordia New" pitchFamily="34" charset="-34"/>
                <a:cs typeface="Cordia New" pitchFamily="34" charset="-34"/>
              </a:rPr>
              <a:t>Types of Government Budget</a:t>
            </a:r>
          </a:p>
        </p:txBody>
      </p:sp>
      <p:sp>
        <p:nvSpPr>
          <p:cNvPr id="144387" name="Rectangle 3">
            <a:extLst>
              <a:ext uri="{FF2B5EF4-FFF2-40B4-BE49-F238E27FC236}">
                <a16:creationId xmlns:a16="http://schemas.microsoft.com/office/drawing/2014/main" id="{130B5FA9-3201-4CF9-B1B6-F6932F215407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304800" y="1143000"/>
            <a:ext cx="8610600" cy="4343400"/>
          </a:xfrm>
        </p:spPr>
        <p:txBody>
          <a:bodyPr>
            <a:normAutofit lnSpcReduction="10000"/>
          </a:bodyPr>
          <a:lstStyle/>
          <a:p>
            <a:pPr marL="990600" lvl="1" indent="-533400" algn="l" eaLnBrk="1" fontAlgn="auto" hangingPunct="1">
              <a:spcAft>
                <a:spcPts val="0"/>
              </a:spcAft>
              <a:buClr>
                <a:schemeClr val="accent2"/>
              </a:buClr>
              <a:buFont typeface="Wingdings" pitchFamily="2" charset="2"/>
              <a:buChar char="q"/>
              <a:defRPr/>
            </a:pPr>
            <a:r>
              <a:rPr lang="en-US" sz="40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Cordia New" pitchFamily="34" charset="-34"/>
                <a:cs typeface="Cordia New" pitchFamily="34" charset="-34"/>
              </a:rPr>
              <a:t>Budget Deficit: </a:t>
            </a:r>
            <a:r>
              <a:rPr lang="en-US" sz="4000" b="1" dirty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rdia New" pitchFamily="34" charset="-34"/>
                <a:cs typeface="Cordia New" pitchFamily="34" charset="-34"/>
              </a:rPr>
              <a:t>G + R &gt; T</a:t>
            </a:r>
            <a:r>
              <a:rPr lang="th-TH" sz="4000" b="1" dirty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rdia New" pitchFamily="34" charset="-34"/>
                <a:cs typeface="Cordia New" pitchFamily="34" charset="-34"/>
              </a:rPr>
              <a:t> </a:t>
            </a:r>
            <a:endParaRPr lang="en-US" sz="4000" b="1" dirty="0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ordia New" pitchFamily="34" charset="-34"/>
              <a:cs typeface="Cordia New" pitchFamily="34" charset="-34"/>
            </a:endParaRPr>
          </a:p>
          <a:p>
            <a:pPr marL="990600" lvl="1" indent="-533400" algn="l" eaLnBrk="1" fontAlgn="auto" hangingPunct="1">
              <a:spcAft>
                <a:spcPts val="0"/>
              </a:spcAft>
              <a:buClr>
                <a:schemeClr val="accent2"/>
              </a:buClr>
              <a:buFont typeface="Wingdings" pitchFamily="2" charset="2"/>
              <a:buChar char="q"/>
              <a:defRPr/>
            </a:pPr>
            <a:r>
              <a:rPr lang="en-US" sz="40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Cordia New" pitchFamily="34" charset="-34"/>
                <a:cs typeface="Cordia New" pitchFamily="34" charset="-34"/>
              </a:rPr>
              <a:t>Budget Surplus: </a:t>
            </a:r>
            <a:r>
              <a:rPr lang="en-US" sz="4000" b="1" dirty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rdia New" pitchFamily="34" charset="-34"/>
                <a:cs typeface="Cordia New" pitchFamily="34" charset="-34"/>
              </a:rPr>
              <a:t>G</a:t>
            </a:r>
            <a:r>
              <a:rPr lang="th-TH" sz="4000" b="1" dirty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rdia New" pitchFamily="34" charset="-34"/>
                <a:cs typeface="Cordia New" pitchFamily="34" charset="-34"/>
              </a:rPr>
              <a:t> </a:t>
            </a:r>
            <a:r>
              <a:rPr lang="en-US" sz="4000" b="1" dirty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rdia New" pitchFamily="34" charset="-34"/>
                <a:cs typeface="Cordia New" pitchFamily="34" charset="-34"/>
              </a:rPr>
              <a:t>+</a:t>
            </a:r>
            <a:r>
              <a:rPr lang="th-TH" sz="4000" b="1" dirty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rdia New" pitchFamily="34" charset="-34"/>
                <a:cs typeface="Cordia New" pitchFamily="34" charset="-34"/>
              </a:rPr>
              <a:t> </a:t>
            </a:r>
            <a:r>
              <a:rPr lang="en-US" sz="4000" b="1" dirty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rdia New" pitchFamily="34" charset="-34"/>
                <a:cs typeface="Cordia New" pitchFamily="34" charset="-34"/>
              </a:rPr>
              <a:t>R &lt; T</a:t>
            </a:r>
          </a:p>
          <a:p>
            <a:pPr marL="990600" lvl="1" indent="-533400" algn="l" eaLnBrk="1" fontAlgn="auto" hangingPunct="1">
              <a:spcAft>
                <a:spcPts val="0"/>
              </a:spcAft>
              <a:buClr>
                <a:schemeClr val="accent2"/>
              </a:buClr>
              <a:buFont typeface="Wingdings" pitchFamily="2" charset="2"/>
              <a:buChar char="q"/>
              <a:defRPr/>
            </a:pPr>
            <a:r>
              <a:rPr lang="en-US" sz="36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Cordia New" pitchFamily="34" charset="-34"/>
                <a:cs typeface="Cordia New" pitchFamily="34" charset="-34"/>
              </a:rPr>
              <a:t>Balance Budget: </a:t>
            </a:r>
            <a:r>
              <a:rPr lang="en-US" sz="3600" b="1" dirty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rdia New" pitchFamily="34" charset="-34"/>
                <a:cs typeface="Cordia New" pitchFamily="34" charset="-34"/>
              </a:rPr>
              <a:t>G</a:t>
            </a:r>
            <a:r>
              <a:rPr lang="th-TH" sz="3600" b="1" dirty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rdia New" pitchFamily="34" charset="-34"/>
                <a:cs typeface="Cordia New" pitchFamily="34" charset="-34"/>
              </a:rPr>
              <a:t> </a:t>
            </a:r>
            <a:r>
              <a:rPr lang="en-US" sz="3600" b="1" dirty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rdia New" pitchFamily="34" charset="-34"/>
                <a:cs typeface="Cordia New" pitchFamily="34" charset="-34"/>
              </a:rPr>
              <a:t>+</a:t>
            </a:r>
            <a:r>
              <a:rPr lang="th-TH" sz="3600" b="1" dirty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rdia New" pitchFamily="34" charset="-34"/>
                <a:cs typeface="Cordia New" pitchFamily="34" charset="-34"/>
              </a:rPr>
              <a:t> </a:t>
            </a:r>
            <a:r>
              <a:rPr lang="en-US" sz="3600" b="1" dirty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rdia New" pitchFamily="34" charset="-34"/>
                <a:cs typeface="Cordia New" pitchFamily="34" charset="-34"/>
              </a:rPr>
              <a:t>R = T</a:t>
            </a:r>
            <a:endParaRPr lang="th-TH" sz="3600" b="1" dirty="0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ordia New" pitchFamily="34" charset="-34"/>
              <a:cs typeface="Cordia New" pitchFamily="34" charset="-34"/>
            </a:endParaRPr>
          </a:p>
          <a:p>
            <a:pPr marL="609600" indent="-609600" eaLnBrk="1" fontAlgn="auto" hangingPunct="1">
              <a:spcAft>
                <a:spcPts val="0"/>
              </a:spcAft>
              <a:buFont typeface="Wingdings"/>
              <a:buNone/>
              <a:defRPr/>
            </a:pPr>
            <a:r>
              <a:rPr lang="en-US" sz="3600" b="1" dirty="0">
                <a:solidFill>
                  <a:srgbClr val="00FF00"/>
                </a:solidFill>
                <a:latin typeface="Cordia New" pitchFamily="34" charset="-34"/>
                <a:cs typeface="Cordia New" pitchFamily="34" charset="-34"/>
              </a:rPr>
              <a:t>In accounting sense</a:t>
            </a:r>
          </a:p>
          <a:p>
            <a:pPr marL="182880" indent="-609600" eaLnBrk="1" fontAlgn="auto" hangingPunct="1">
              <a:spcAft>
                <a:spcPts val="0"/>
              </a:spcAft>
              <a:buFont typeface="Wingdings"/>
              <a:buNone/>
              <a:defRPr/>
            </a:pPr>
            <a:r>
              <a:rPr lang="en-US" sz="3600" b="1" dirty="0">
                <a:solidFill>
                  <a:srgbClr val="00FF00"/>
                </a:solidFill>
                <a:latin typeface="Cordia New" pitchFamily="34" charset="-34"/>
                <a:cs typeface="Cordia New" pitchFamily="34" charset="-34"/>
              </a:rPr>
              <a:t>	</a:t>
            </a:r>
            <a:r>
              <a:rPr lang="en-US" sz="3200" b="1" dirty="0">
                <a:solidFill>
                  <a:srgbClr val="FFFF00"/>
                </a:solidFill>
                <a:latin typeface="Cordia New" pitchFamily="34" charset="-34"/>
                <a:cs typeface="Cordia New" pitchFamily="34" charset="-34"/>
              </a:rPr>
              <a:t>Total government spending = Total government revenue</a:t>
            </a:r>
          </a:p>
          <a:p>
            <a:pPr marL="182880" indent="-609600" eaLnBrk="1" fontAlgn="auto" hangingPunct="1">
              <a:spcAft>
                <a:spcPts val="0"/>
              </a:spcAft>
              <a:buFont typeface="Wingdings"/>
              <a:buNone/>
              <a:defRPr/>
            </a:pPr>
            <a:r>
              <a:rPr lang="en-US" sz="3200" b="1" dirty="0">
                <a:solidFill>
                  <a:srgbClr val="FFFF00"/>
                </a:solidFill>
                <a:latin typeface="Cordia New" pitchFamily="34" charset="-34"/>
                <a:cs typeface="Cordia New" pitchFamily="34" charset="-34"/>
              </a:rPr>
              <a:t>  Total government spending = Government revenue + public debt + </a:t>
            </a:r>
          </a:p>
          <a:p>
            <a:pPr marL="182880" indent="-609600" eaLnBrk="1" fontAlgn="auto" hangingPunct="1">
              <a:spcAft>
                <a:spcPts val="0"/>
              </a:spcAft>
              <a:buFont typeface="Wingdings"/>
              <a:buNone/>
              <a:defRPr/>
            </a:pPr>
            <a:r>
              <a:rPr lang="en-US" sz="3200" b="1" dirty="0">
                <a:solidFill>
                  <a:srgbClr val="FFFF00"/>
                </a:solidFill>
                <a:latin typeface="Cordia New" pitchFamily="34" charset="-34"/>
                <a:cs typeface="Cordia New" pitchFamily="34" charset="-34"/>
              </a:rPr>
              <a:t>                                          treasury reserves</a:t>
            </a:r>
            <a:endParaRPr lang="th-TH" sz="3200" b="1" dirty="0">
              <a:solidFill>
                <a:srgbClr val="FFFF00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30724" name="Slide Number Placeholder 3">
            <a:extLst>
              <a:ext uri="{FF2B5EF4-FFF2-40B4-BE49-F238E27FC236}">
                <a16:creationId xmlns:a16="http://schemas.microsoft.com/office/drawing/2014/main" id="{F68FD31D-2EFA-4803-B4D0-82F4DDBF30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spcBef>
                <a:spcPts val="400"/>
              </a:spcBef>
              <a:buClr>
                <a:srgbClr val="A5AB81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spcBef>
                <a:spcPts val="400"/>
              </a:spcBef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C98D5958-94E7-4A3D-81A6-B64C2D84C98B}" type="slidenum">
              <a:rPr lang="en-US" altLang="th-TH" sz="1400">
                <a:solidFill>
                  <a:schemeClr val="tx2"/>
                </a:solidFill>
                <a:latin typeface="Arial" panose="020B0604020202020204" pitchFamily="34" charset="0"/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19</a:t>
            </a:fld>
            <a:endParaRPr lang="en-US" altLang="th-TH" sz="1400">
              <a:solidFill>
                <a:schemeClr val="tx2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4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4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44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44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443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443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443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443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438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8" name="Rectangle 2">
            <a:extLst>
              <a:ext uri="{FF2B5EF4-FFF2-40B4-BE49-F238E27FC236}">
                <a16:creationId xmlns:a16="http://schemas.microsoft.com/office/drawing/2014/main" id="{E0FBB109-AAD0-4843-9B2E-9EB0A1F4D0C8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533400" y="228600"/>
            <a:ext cx="7924800" cy="762000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>
                <a:solidFill>
                  <a:srgbClr val="00FFFF"/>
                </a:solidFill>
                <a:latin typeface="Cordia New" pitchFamily="34" charset="-34"/>
                <a:cs typeface="Cordia New" pitchFamily="34" charset="-34"/>
              </a:rPr>
              <a:t>4.4 Types of government policy</a:t>
            </a:r>
          </a:p>
        </p:txBody>
      </p:sp>
      <p:sp>
        <p:nvSpPr>
          <p:cNvPr id="132099" name="Rectangle 3">
            <a:extLst>
              <a:ext uri="{FF2B5EF4-FFF2-40B4-BE49-F238E27FC236}">
                <a16:creationId xmlns:a16="http://schemas.microsoft.com/office/drawing/2014/main" id="{2B98CA17-E80F-41DB-8D7D-EE802652D24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09600" y="990600"/>
            <a:ext cx="8534400" cy="5029200"/>
          </a:xfrm>
        </p:spPr>
        <p:txBody>
          <a:bodyPr anchor="t"/>
          <a:lstStyle/>
          <a:p>
            <a:pPr marL="609600" indent="-609600" eaLnBrk="1" hangingPunct="1"/>
            <a:r>
              <a:rPr lang="en-US" altLang="th-TH" sz="3200" b="1">
                <a:solidFill>
                  <a:srgbClr val="FFFF99"/>
                </a:solidFill>
                <a:latin typeface="Cordia New" panose="020B0304020202020204" pitchFamily="34" charset="-34"/>
                <a:ea typeface="Cordia New" panose="020B0304020202020204" pitchFamily="34" charset="-34"/>
                <a:cs typeface="Cordia New" panose="020B0304020202020204" pitchFamily="34" charset="-34"/>
              </a:rPr>
              <a:t>Categorized by</a:t>
            </a:r>
          </a:p>
          <a:p>
            <a:pPr marL="609600" indent="-609600" eaLnBrk="1" hangingPunct="1"/>
            <a:r>
              <a:rPr lang="en-US" altLang="th-TH" sz="3200" b="1" u="sng">
                <a:solidFill>
                  <a:srgbClr val="66FF33"/>
                </a:solidFill>
                <a:latin typeface="Cordia New" panose="020B0304020202020204" pitchFamily="34" charset="-34"/>
                <a:ea typeface="Cordia New" panose="020B0304020202020204" pitchFamily="34" charset="-34"/>
                <a:cs typeface="Cordia New" panose="020B0304020202020204" pitchFamily="34" charset="-34"/>
              </a:rPr>
              <a:t>Operation</a:t>
            </a:r>
          </a:p>
          <a:p>
            <a:pPr marL="609600" indent="-609600" eaLnBrk="1" hangingPunct="1">
              <a:buFont typeface="Wingdings" panose="05000000000000000000" pitchFamily="2" charset="2"/>
              <a:buChar char="q"/>
            </a:pPr>
            <a:r>
              <a:rPr lang="en-US" altLang="th-TH" sz="3200" b="1">
                <a:latin typeface="Cordia New" panose="020B0304020202020204" pitchFamily="34" charset="-34"/>
                <a:ea typeface="Cordia New" panose="020B0304020202020204" pitchFamily="34" charset="-34"/>
                <a:cs typeface="Cordia New" panose="020B0304020202020204" pitchFamily="34" charset="-34"/>
              </a:rPr>
              <a:t>Nondiscretionary Fiscal Policy (Built-in Stabilizer, automatic stabilizer)</a:t>
            </a:r>
          </a:p>
          <a:p>
            <a:pPr marL="609600" indent="-609600" eaLnBrk="1" hangingPunct="1">
              <a:buFont typeface="Wingdings" panose="05000000000000000000" pitchFamily="2" charset="2"/>
              <a:buChar char="q"/>
            </a:pPr>
            <a:r>
              <a:rPr lang="en-US" altLang="th-TH" sz="3200" b="1">
                <a:latin typeface="Cordia New" panose="020B0304020202020204" pitchFamily="34" charset="-34"/>
                <a:ea typeface="Cordia New" panose="020B0304020202020204" pitchFamily="34" charset="-34"/>
                <a:cs typeface="Cordia New" panose="020B0304020202020204" pitchFamily="34" charset="-34"/>
              </a:rPr>
              <a:t>Discretionary Fiscal Policy</a:t>
            </a:r>
          </a:p>
          <a:p>
            <a:pPr marL="609600" indent="-609600" eaLnBrk="1" hangingPunct="1"/>
            <a:r>
              <a:rPr lang="en-US" altLang="th-TH" sz="3200" b="1" u="sng">
                <a:solidFill>
                  <a:srgbClr val="66FF33"/>
                </a:solidFill>
                <a:latin typeface="Cordia New" panose="020B0304020202020204" pitchFamily="34" charset="-34"/>
                <a:ea typeface="Cordia New" panose="020B0304020202020204" pitchFamily="34" charset="-34"/>
                <a:cs typeface="Cordia New" panose="020B0304020202020204" pitchFamily="34" charset="-34"/>
              </a:rPr>
              <a:t>Economic problem</a:t>
            </a:r>
          </a:p>
          <a:p>
            <a:pPr marL="609600" indent="-609600" eaLnBrk="1" hangingPunct="1">
              <a:buFont typeface="Wingdings" panose="05000000000000000000" pitchFamily="2" charset="2"/>
              <a:buChar char="q"/>
            </a:pPr>
            <a:r>
              <a:rPr lang="en-US" altLang="th-TH" sz="3200" b="1">
                <a:latin typeface="Cordia New" panose="020B0304020202020204" pitchFamily="34" charset="-34"/>
                <a:ea typeface="Cordia New" panose="020B0304020202020204" pitchFamily="34" charset="-34"/>
                <a:cs typeface="Cordia New" panose="020B0304020202020204" pitchFamily="34" charset="-34"/>
              </a:rPr>
              <a:t>Expansionary Fiscal Policy</a:t>
            </a:r>
          </a:p>
          <a:p>
            <a:pPr marL="609600" indent="-609600" eaLnBrk="1" hangingPunct="1">
              <a:buFont typeface="Wingdings" panose="05000000000000000000" pitchFamily="2" charset="2"/>
              <a:buChar char="q"/>
            </a:pPr>
            <a:r>
              <a:rPr lang="en-US" altLang="th-TH" sz="3200" b="1">
                <a:latin typeface="Cordia New" panose="020B0304020202020204" pitchFamily="34" charset="-34"/>
                <a:ea typeface="Cordia New" panose="020B0304020202020204" pitchFamily="34" charset="-34"/>
                <a:cs typeface="Cordia New" panose="020B0304020202020204" pitchFamily="34" charset="-34"/>
              </a:rPr>
              <a:t>Contractionary Fiscal Policy</a:t>
            </a:r>
            <a:endParaRPr lang="en-US" altLang="th-TH" sz="2800" b="1">
              <a:latin typeface="Cordia New" panose="020B0304020202020204" pitchFamily="34" charset="-34"/>
              <a:ea typeface="Cordia New" panose="020B0304020202020204" pitchFamily="34" charset="-34"/>
              <a:cs typeface="Cordia New" panose="020B0304020202020204" pitchFamily="34" charset="-34"/>
            </a:endParaRPr>
          </a:p>
        </p:txBody>
      </p:sp>
      <p:sp>
        <p:nvSpPr>
          <p:cNvPr id="31748" name="Slide Number Placeholder 3">
            <a:extLst>
              <a:ext uri="{FF2B5EF4-FFF2-40B4-BE49-F238E27FC236}">
                <a16:creationId xmlns:a16="http://schemas.microsoft.com/office/drawing/2014/main" id="{DCCB132F-0346-4D64-89FF-B0E06A9EB3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spcBef>
                <a:spcPts val="400"/>
              </a:spcBef>
              <a:buClr>
                <a:srgbClr val="A5AB81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spcBef>
                <a:spcPts val="400"/>
              </a:spcBef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D070D8BE-F386-406C-B1E7-E603691A2F5B}" type="slidenum">
              <a:rPr lang="en-US" altLang="th-TH" sz="1400">
                <a:solidFill>
                  <a:schemeClr val="tx2"/>
                </a:solidFill>
                <a:latin typeface="Arial" panose="020B0604020202020204" pitchFamily="34" charset="0"/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20</a:t>
            </a:fld>
            <a:endParaRPr lang="en-US" altLang="th-TH" sz="1400">
              <a:solidFill>
                <a:schemeClr val="tx2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32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32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32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32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32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32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0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320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0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320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209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410" name="Rectangle 2">
            <a:extLst>
              <a:ext uri="{FF2B5EF4-FFF2-40B4-BE49-F238E27FC236}">
                <a16:creationId xmlns:a16="http://schemas.microsoft.com/office/drawing/2014/main" id="{652C67CD-AF6D-49DD-8DD8-6F938AFA74A5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304800" y="228600"/>
            <a:ext cx="8534400" cy="990600"/>
          </a:xfrm>
        </p:spPr>
        <p:txBody>
          <a:bodyPr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3600" b="1" dirty="0">
                <a:solidFill>
                  <a:srgbClr val="00FFFF"/>
                </a:solidFill>
                <a:latin typeface="Cordia New" pitchFamily="34" charset="-34"/>
                <a:cs typeface="Cordia New" pitchFamily="34" charset="-34"/>
              </a:rPr>
              <a:t>4.4.1 Non-discretionary Fiscal Policy</a:t>
            </a:r>
            <a:br>
              <a:rPr lang="en-US" sz="3600" b="1" dirty="0">
                <a:solidFill>
                  <a:srgbClr val="00FFFF"/>
                </a:solidFill>
                <a:latin typeface="Cordia New" pitchFamily="34" charset="-34"/>
                <a:cs typeface="Cordia New" pitchFamily="34" charset="-34"/>
              </a:rPr>
            </a:br>
            <a:r>
              <a:rPr lang="en-US" sz="3600" b="1" dirty="0">
                <a:solidFill>
                  <a:srgbClr val="00FFFF"/>
                </a:solidFill>
                <a:latin typeface="Cordia New" pitchFamily="34" charset="-34"/>
                <a:cs typeface="Cordia New" pitchFamily="34" charset="-34"/>
              </a:rPr>
              <a:t>(Built-in Stabilizer, automatic stabilizer)</a:t>
            </a:r>
          </a:p>
        </p:txBody>
      </p:sp>
      <p:sp>
        <p:nvSpPr>
          <p:cNvPr id="145411" name="Rectangle 3">
            <a:extLst>
              <a:ext uri="{FF2B5EF4-FFF2-40B4-BE49-F238E27FC236}">
                <a16:creationId xmlns:a16="http://schemas.microsoft.com/office/drawing/2014/main" id="{DB75A31D-9EB3-44BF-A3B0-5D0CEB93A4CE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228600" y="1371600"/>
            <a:ext cx="8686800" cy="4648200"/>
          </a:xfrm>
        </p:spPr>
        <p:txBody>
          <a:bodyPr anchor="t">
            <a:normAutofit lnSpcReduction="10000"/>
          </a:bodyPr>
          <a:lstStyle/>
          <a:p>
            <a:pPr marL="609600" indent="-609600" eaLnBrk="1" fontAlgn="auto" hangingPunct="1">
              <a:lnSpc>
                <a:spcPct val="80000"/>
              </a:lnSpc>
              <a:spcAft>
                <a:spcPts val="0"/>
              </a:spcAft>
              <a:buFont typeface="Wingdings" panose="05000000000000000000" pitchFamily="2" charset="2"/>
              <a:buChar char="q"/>
              <a:defRPr/>
            </a:pPr>
            <a:r>
              <a:rPr lang="en-US" sz="3600" b="1" dirty="0">
                <a:latin typeface="Cordia New" pitchFamily="34" charset="-34"/>
                <a:cs typeface="Cordia New" pitchFamily="34" charset="-34"/>
              </a:rPr>
              <a:t>Fiscal policy that can be adjusted according to state of economy. That is,</a:t>
            </a:r>
          </a:p>
          <a:p>
            <a:pPr marL="609600" indent="-609600" eaLnBrk="1" fontAlgn="auto" hangingPunct="1">
              <a:lnSpc>
                <a:spcPct val="80000"/>
              </a:lnSpc>
              <a:spcAft>
                <a:spcPts val="0"/>
              </a:spcAft>
              <a:buFont typeface="Wingdings"/>
              <a:buNone/>
              <a:defRPr/>
            </a:pPr>
            <a:endParaRPr lang="en-US" sz="1000" b="1" dirty="0">
              <a:latin typeface="Cordia New" pitchFamily="34" charset="-34"/>
              <a:cs typeface="Cordia New" pitchFamily="34" charset="-34"/>
            </a:endParaRPr>
          </a:p>
          <a:p>
            <a:pPr marL="1066800" lvl="1" indent="-609600" algn="l" eaLnBrk="1" fontAlgn="auto" hangingPunct="1">
              <a:lnSpc>
                <a:spcPct val="80000"/>
              </a:lnSpc>
              <a:spcAft>
                <a:spcPts val="0"/>
              </a:spcAft>
              <a:buFont typeface="Courier New" pitchFamily="49" charset="0"/>
              <a:buChar char="o"/>
              <a:defRPr/>
            </a:pPr>
            <a:r>
              <a:rPr lang="en-US" sz="3200" b="1" dirty="0">
                <a:solidFill>
                  <a:srgbClr val="FFFF00"/>
                </a:solidFill>
                <a:latin typeface="Cordia New" pitchFamily="34" charset="-34"/>
                <a:cs typeface="Cordia New" pitchFamily="34" charset="-34"/>
              </a:rPr>
              <a:t>When economy expands, this fiscal policy will alleviate economic growth</a:t>
            </a:r>
          </a:p>
          <a:p>
            <a:pPr marL="1066800" lvl="1" indent="-609600" algn="l" eaLnBrk="1" fontAlgn="auto" hangingPunct="1">
              <a:lnSpc>
                <a:spcPct val="80000"/>
              </a:lnSpc>
              <a:spcAft>
                <a:spcPts val="0"/>
              </a:spcAft>
              <a:buFont typeface="Courier New" pitchFamily="49" charset="0"/>
              <a:buChar char="o"/>
              <a:defRPr/>
            </a:pPr>
            <a:r>
              <a:rPr lang="en-US" sz="3200" b="1" dirty="0">
                <a:solidFill>
                  <a:srgbClr val="FFFF00"/>
                </a:solidFill>
                <a:latin typeface="Cordia New" pitchFamily="34" charset="-34"/>
                <a:cs typeface="Cordia New" pitchFamily="34" charset="-34"/>
              </a:rPr>
              <a:t>When economy shrinks, this fiscal policy will alleviate the shrink</a:t>
            </a:r>
          </a:p>
          <a:p>
            <a:pPr marL="1066800" lvl="1" indent="-609600" algn="l" eaLnBrk="1" fontAlgn="auto" hangingPunct="1">
              <a:lnSpc>
                <a:spcPct val="80000"/>
              </a:lnSpc>
              <a:spcAft>
                <a:spcPts val="0"/>
              </a:spcAft>
              <a:buFont typeface="Wingdings 2"/>
              <a:buNone/>
              <a:defRPr/>
            </a:pPr>
            <a:r>
              <a:rPr lang="en-US" sz="3200" b="1" dirty="0">
                <a:latin typeface="Cordia New" pitchFamily="34" charset="-34"/>
                <a:cs typeface="Cordia New" pitchFamily="34" charset="-34"/>
              </a:rPr>
              <a:t>	</a:t>
            </a:r>
          </a:p>
          <a:p>
            <a:pPr marL="45720" lvl="1" indent="-609600" algn="l" eaLnBrk="1" fontAlgn="auto" hangingPunct="1">
              <a:lnSpc>
                <a:spcPct val="80000"/>
              </a:lnSpc>
              <a:spcBef>
                <a:spcPts val="5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en-US" sz="3200" b="1" dirty="0">
                <a:latin typeface="Cordia New" pitchFamily="34" charset="-34"/>
                <a:cs typeface="Cordia New" pitchFamily="34" charset="-34"/>
              </a:rPr>
              <a:t>		</a:t>
            </a:r>
            <a:r>
              <a:rPr lang="en-US" sz="3600" b="1" dirty="0">
                <a:solidFill>
                  <a:srgbClr val="FFFF99"/>
                </a:solidFill>
                <a:latin typeface="Cordia New" pitchFamily="34" charset="-34"/>
                <a:cs typeface="Cordia New" pitchFamily="34" charset="-34"/>
              </a:rPr>
              <a:t>According to Keynesian theory on equilibrium national income, to keep economy stable, adjustment on fiscal policy and consumer consumption are needed  (the adjustment is through multiplier effect).</a:t>
            </a:r>
          </a:p>
        </p:txBody>
      </p:sp>
      <p:sp>
        <p:nvSpPr>
          <p:cNvPr id="32772" name="Slide Number Placeholder 3">
            <a:extLst>
              <a:ext uri="{FF2B5EF4-FFF2-40B4-BE49-F238E27FC236}">
                <a16:creationId xmlns:a16="http://schemas.microsoft.com/office/drawing/2014/main" id="{12942B01-2940-4871-97D7-99C92A7DC9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spcBef>
                <a:spcPts val="400"/>
              </a:spcBef>
              <a:buClr>
                <a:srgbClr val="A5AB81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spcBef>
                <a:spcPts val="400"/>
              </a:spcBef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A5014E6E-3872-4597-A89E-D5752EA18FDB}" type="slidenum">
              <a:rPr lang="en-US" altLang="th-TH" sz="1400">
                <a:solidFill>
                  <a:schemeClr val="tx2"/>
                </a:solidFill>
                <a:latin typeface="Arial" panose="020B0604020202020204" pitchFamily="34" charset="0"/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21</a:t>
            </a:fld>
            <a:endParaRPr lang="en-US" altLang="th-TH" sz="1400">
              <a:solidFill>
                <a:schemeClr val="tx2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5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5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45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45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454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454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5410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410" name="Rectangle 2">
            <a:extLst>
              <a:ext uri="{FF2B5EF4-FFF2-40B4-BE49-F238E27FC236}">
                <a16:creationId xmlns:a16="http://schemas.microsoft.com/office/drawing/2014/main" id="{0ED1ACB4-BFAA-4BEE-9E68-D369DADB2682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304800" y="0"/>
            <a:ext cx="8534400" cy="1066800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3600" b="1" dirty="0">
                <a:solidFill>
                  <a:srgbClr val="00FFFF"/>
                </a:solidFill>
                <a:latin typeface="Cordia New" pitchFamily="34" charset="-34"/>
                <a:cs typeface="Cordia New" pitchFamily="34" charset="-34"/>
              </a:rPr>
              <a:t>4.4.1 Non-discretionary Fiscal Policy tools</a:t>
            </a:r>
          </a:p>
        </p:txBody>
      </p:sp>
      <p:sp>
        <p:nvSpPr>
          <p:cNvPr id="145411" name="Rectangle 3">
            <a:extLst>
              <a:ext uri="{FF2B5EF4-FFF2-40B4-BE49-F238E27FC236}">
                <a16:creationId xmlns:a16="http://schemas.microsoft.com/office/drawing/2014/main" id="{9E10F9B3-1A31-4E12-AEEA-C3DB04503B7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8600" y="1143000"/>
            <a:ext cx="8686800" cy="4876800"/>
          </a:xfrm>
        </p:spPr>
        <p:txBody>
          <a:bodyPr anchor="t"/>
          <a:lstStyle/>
          <a:p>
            <a:pPr marL="609600" indent="-609600" eaLnBrk="1" hangingPunct="1">
              <a:lnSpc>
                <a:spcPct val="80000"/>
              </a:lnSpc>
              <a:buFont typeface="Wingdings" panose="05000000000000000000" pitchFamily="2" charset="2"/>
              <a:buChar char="q"/>
            </a:pPr>
            <a:r>
              <a:rPr lang="en-US" altLang="th-TH" sz="4000" b="1">
                <a:solidFill>
                  <a:srgbClr val="FFFF99"/>
                </a:solidFill>
                <a:latin typeface="Cordia New" panose="020B0304020202020204" pitchFamily="34" charset="-34"/>
                <a:ea typeface="Cordia New" panose="020B0304020202020204" pitchFamily="34" charset="-34"/>
                <a:cs typeface="Cordia New" panose="020B0304020202020204" pitchFamily="34" charset="-34"/>
              </a:rPr>
              <a:t>Income tax</a:t>
            </a:r>
          </a:p>
          <a:p>
            <a:pPr marL="609600" indent="-609600" eaLnBrk="1" hangingPunct="1">
              <a:lnSpc>
                <a:spcPct val="80000"/>
              </a:lnSpc>
            </a:pPr>
            <a:endParaRPr lang="en-US" altLang="th-TH" sz="1200" b="1">
              <a:solidFill>
                <a:srgbClr val="FFFF99"/>
              </a:solidFill>
              <a:latin typeface="Cordia New" panose="020B0304020202020204" pitchFamily="34" charset="-34"/>
              <a:ea typeface="Cordia New" panose="020B0304020202020204" pitchFamily="34" charset="-34"/>
              <a:cs typeface="Cordia New" panose="020B0304020202020204" pitchFamily="34" charset="-34"/>
            </a:endParaRPr>
          </a:p>
          <a:p>
            <a:pPr marL="1524000" lvl="2" indent="-609600" algn="l" eaLnBrk="1" hangingPunct="1">
              <a:lnSpc>
                <a:spcPct val="80000"/>
              </a:lnSpc>
              <a:buFont typeface="Courier New" panose="02070309020205020404" pitchFamily="49" charset="0"/>
              <a:buChar char="o"/>
            </a:pPr>
            <a:r>
              <a:rPr lang="en-US" altLang="th-TH" sz="4000" b="1">
                <a:solidFill>
                  <a:srgbClr val="FFFF99"/>
                </a:solidFill>
                <a:latin typeface="Cordia New" panose="020B0304020202020204" pitchFamily="34" charset="-34"/>
                <a:ea typeface="Cordia New" panose="020B0304020202020204" pitchFamily="34" charset="-34"/>
                <a:cs typeface="Cordia New" panose="020B0304020202020204" pitchFamily="34" charset="-34"/>
              </a:rPr>
              <a:t>Constant tax rate</a:t>
            </a:r>
          </a:p>
          <a:p>
            <a:pPr marL="1524000" lvl="2" indent="-609600" algn="l" eaLnBrk="1" hangingPunct="1">
              <a:lnSpc>
                <a:spcPct val="80000"/>
              </a:lnSpc>
            </a:pPr>
            <a:endParaRPr lang="en-US" altLang="th-TH" sz="1000" b="1">
              <a:solidFill>
                <a:srgbClr val="FFFF99"/>
              </a:solidFill>
              <a:latin typeface="Cordia New" panose="020B0304020202020204" pitchFamily="34" charset="-34"/>
              <a:ea typeface="Cordia New" panose="020B0304020202020204" pitchFamily="34" charset="-34"/>
              <a:cs typeface="Cordia New" panose="020B0304020202020204" pitchFamily="34" charset="-34"/>
            </a:endParaRPr>
          </a:p>
          <a:p>
            <a:pPr marL="1524000" lvl="2" indent="-609600" algn="l" eaLnBrk="1" hangingPunct="1">
              <a:lnSpc>
                <a:spcPct val="80000"/>
              </a:lnSpc>
              <a:buFont typeface="Courier New" panose="02070309020205020404" pitchFamily="49" charset="0"/>
              <a:buChar char="o"/>
            </a:pPr>
            <a:r>
              <a:rPr lang="en-US" altLang="th-TH" sz="4000" b="1">
                <a:solidFill>
                  <a:srgbClr val="FFFF99"/>
                </a:solidFill>
                <a:latin typeface="Cordia New" panose="020B0304020202020204" pitchFamily="34" charset="-34"/>
                <a:ea typeface="Cordia New" panose="020B0304020202020204" pitchFamily="34" charset="-34"/>
                <a:cs typeface="Cordia New" panose="020B0304020202020204" pitchFamily="34" charset="-34"/>
              </a:rPr>
              <a:t>Progressive tax rate</a:t>
            </a:r>
          </a:p>
          <a:p>
            <a:pPr marL="1524000" lvl="2" indent="-609600" algn="l" eaLnBrk="1" hangingPunct="1">
              <a:lnSpc>
                <a:spcPct val="80000"/>
              </a:lnSpc>
            </a:pPr>
            <a:endParaRPr lang="en-US" altLang="th-TH" sz="4000" b="1">
              <a:solidFill>
                <a:srgbClr val="FFFF99"/>
              </a:solidFill>
              <a:latin typeface="Cordia New" panose="020B0304020202020204" pitchFamily="34" charset="-34"/>
              <a:ea typeface="Cordia New" panose="020B0304020202020204" pitchFamily="34" charset="-34"/>
              <a:cs typeface="Cordia New" panose="020B0304020202020204" pitchFamily="34" charset="-34"/>
            </a:endParaRPr>
          </a:p>
          <a:p>
            <a:pPr marL="609600" indent="-609600" eaLnBrk="1" hangingPunct="1">
              <a:lnSpc>
                <a:spcPct val="80000"/>
              </a:lnSpc>
              <a:buFont typeface="Wingdings" panose="05000000000000000000" pitchFamily="2" charset="2"/>
              <a:buChar char="q"/>
            </a:pPr>
            <a:r>
              <a:rPr lang="en-US" altLang="th-TH" sz="4000" b="1">
                <a:solidFill>
                  <a:srgbClr val="FFFF99"/>
                </a:solidFill>
                <a:latin typeface="Cordia New" panose="020B0304020202020204" pitchFamily="34" charset="-34"/>
                <a:ea typeface="Cordia New" panose="020B0304020202020204" pitchFamily="34" charset="-34"/>
                <a:cs typeface="Cordia New" panose="020B0304020202020204" pitchFamily="34" charset="-34"/>
              </a:rPr>
              <a:t>Government transfer payment</a:t>
            </a:r>
          </a:p>
          <a:p>
            <a:pPr marL="609600" indent="-609600" eaLnBrk="1" hangingPunct="1">
              <a:lnSpc>
                <a:spcPct val="80000"/>
              </a:lnSpc>
            </a:pPr>
            <a:endParaRPr lang="en-US" altLang="th-TH" sz="4000" b="1">
              <a:solidFill>
                <a:srgbClr val="FFFF99"/>
              </a:solidFill>
              <a:latin typeface="Cordia New" panose="020B0304020202020204" pitchFamily="34" charset="-34"/>
              <a:ea typeface="Cordia New" panose="020B0304020202020204" pitchFamily="34" charset="-34"/>
              <a:cs typeface="Cordia New" panose="020B0304020202020204" pitchFamily="34" charset="-34"/>
            </a:endParaRPr>
          </a:p>
        </p:txBody>
      </p:sp>
      <p:sp>
        <p:nvSpPr>
          <p:cNvPr id="33796" name="Slide Number Placeholder 3">
            <a:extLst>
              <a:ext uri="{FF2B5EF4-FFF2-40B4-BE49-F238E27FC236}">
                <a16:creationId xmlns:a16="http://schemas.microsoft.com/office/drawing/2014/main" id="{48AA58E1-3ECE-4E6C-B2E5-C5FB795085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spcBef>
                <a:spcPts val="400"/>
              </a:spcBef>
              <a:buClr>
                <a:srgbClr val="A5AB81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spcBef>
                <a:spcPts val="400"/>
              </a:spcBef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C1109081-91F5-42EC-AE26-294BFE7286F2}" type="slidenum">
              <a:rPr lang="en-US" altLang="th-TH" sz="1400">
                <a:solidFill>
                  <a:schemeClr val="tx2"/>
                </a:solidFill>
                <a:latin typeface="Arial" panose="020B0604020202020204" pitchFamily="34" charset="0"/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22</a:t>
            </a:fld>
            <a:endParaRPr lang="en-US" altLang="th-TH" sz="1400">
              <a:solidFill>
                <a:schemeClr val="tx2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5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5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45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454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454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5410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itle 1">
            <a:extLst>
              <a:ext uri="{FF2B5EF4-FFF2-40B4-BE49-F238E27FC236}">
                <a16:creationId xmlns:a16="http://schemas.microsoft.com/office/drawing/2014/main" id="{EFC892DE-EB59-4448-9E5D-6474D7E613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762000"/>
          </a:xfrm>
        </p:spPr>
        <p:txBody>
          <a:bodyPr/>
          <a:lstStyle/>
          <a:p>
            <a:pPr eaLnBrk="1" hangingPunct="1"/>
            <a:r>
              <a:rPr lang="en-US" altLang="th-TH" b="1" u="sng">
                <a:latin typeface="Cordia New" panose="020B0304020202020204" pitchFamily="34" charset="-34"/>
                <a:ea typeface="Cordia New" panose="020B0304020202020204" pitchFamily="34" charset="-34"/>
                <a:cs typeface="Cordia New" panose="020B0304020202020204" pitchFamily="34" charset="-34"/>
              </a:rPr>
              <a:t>Income Tax</a:t>
            </a:r>
            <a:r>
              <a:rPr lang="en-US" altLang="th-TH" b="1">
                <a:latin typeface="Cordia New" panose="020B0304020202020204" pitchFamily="34" charset="-34"/>
                <a:ea typeface="Cordia New" panose="020B0304020202020204" pitchFamily="34" charset="-34"/>
                <a:cs typeface="Cordia New" panose="020B0304020202020204" pitchFamily="34" charset="-34"/>
              </a:rPr>
              <a:t>   T = T</a:t>
            </a:r>
            <a:r>
              <a:rPr lang="en-US" altLang="th-TH" b="1" baseline="-25000">
                <a:latin typeface="Cordia New" panose="020B0304020202020204" pitchFamily="34" charset="-34"/>
                <a:ea typeface="Cordia New" panose="020B0304020202020204" pitchFamily="34" charset="-34"/>
                <a:cs typeface="Cordia New" panose="020B0304020202020204" pitchFamily="34" charset="-34"/>
              </a:rPr>
              <a:t>a</a:t>
            </a:r>
            <a:r>
              <a:rPr lang="en-US" altLang="th-TH" b="1">
                <a:latin typeface="Cordia New" panose="020B0304020202020204" pitchFamily="34" charset="-34"/>
                <a:ea typeface="Cordia New" panose="020B0304020202020204" pitchFamily="34" charset="-34"/>
                <a:cs typeface="Cordia New" panose="020B0304020202020204" pitchFamily="34" charset="-34"/>
              </a:rPr>
              <a:t> + tY  -----  constant tax rate</a:t>
            </a:r>
            <a:endParaRPr lang="en-US" altLang="th-TH" b="1" u="sng">
              <a:latin typeface="Cordia New" panose="020B0304020202020204" pitchFamily="34" charset="-34"/>
              <a:ea typeface="Cordia New" panose="020B0304020202020204" pitchFamily="34" charset="-34"/>
              <a:cs typeface="Cordia New" panose="020B0304020202020204" pitchFamily="34" charset="-34"/>
            </a:endParaRPr>
          </a:p>
        </p:txBody>
      </p:sp>
      <p:sp>
        <p:nvSpPr>
          <p:cNvPr id="34819" name="Slide Number Placeholder 4">
            <a:extLst>
              <a:ext uri="{FF2B5EF4-FFF2-40B4-BE49-F238E27FC236}">
                <a16:creationId xmlns:a16="http://schemas.microsoft.com/office/drawing/2014/main" id="{B1CF0A78-CD56-4555-9D03-72AA1ABD3B4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spcBef>
                <a:spcPts val="400"/>
              </a:spcBef>
              <a:buClr>
                <a:srgbClr val="A5AB81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spcBef>
                <a:spcPts val="400"/>
              </a:spcBef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>
              <a:lnSpc>
                <a:spcPct val="80000"/>
              </a:lnSpc>
              <a:spcBef>
                <a:spcPct val="0"/>
              </a:spcBef>
              <a:buClrTx/>
              <a:buSzTx/>
              <a:buFontTx/>
              <a:buNone/>
            </a:pPr>
            <a:fld id="{8ED3B6E6-B4F2-44F7-9F95-0B9E5C68BA3B}" type="slidenum">
              <a:rPr lang="en-US" altLang="en-US" sz="1200">
                <a:solidFill>
                  <a:srgbClr val="FFFFFF"/>
                </a:solidFill>
                <a:latin typeface="Arial" panose="020B0604020202020204" pitchFamily="34" charset="0"/>
              </a:rPr>
              <a:pPr>
                <a:lnSpc>
                  <a:spcPct val="80000"/>
                </a:lnSpc>
                <a:spcBef>
                  <a:spcPct val="0"/>
                </a:spcBef>
                <a:buClrTx/>
                <a:buSzTx/>
                <a:buFontTx/>
                <a:buNone/>
              </a:pPr>
              <a:t>23</a:t>
            </a:fld>
            <a:endParaRPr lang="en-US" altLang="en-US" sz="120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CBD4709-6912-43BE-A2EA-C3A884685F9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800" y="1752600"/>
            <a:ext cx="59436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spcBef>
                <a:spcPts val="400"/>
              </a:spcBef>
              <a:buClr>
                <a:srgbClr val="A5AB81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spcBef>
                <a:spcPts val="400"/>
              </a:spcBef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th-TH" sz="2000" b="1">
                <a:solidFill>
                  <a:srgbClr val="0000CC"/>
                </a:solidFill>
                <a:latin typeface="Arial" panose="020B0604020202020204" pitchFamily="34" charset="0"/>
              </a:rPr>
              <a:t>When economy in bad condition (low level of Y) 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FB62652-FDAA-4F76-8322-DF97EC98103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1000" y="2286000"/>
            <a:ext cx="11430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spcBef>
                <a:spcPts val="400"/>
              </a:spcBef>
              <a:buClr>
                <a:srgbClr val="A5AB81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spcBef>
                <a:spcPts val="400"/>
              </a:spcBef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th-TH" sz="1800">
                <a:latin typeface="Arial" panose="020B0604020202020204" pitchFamily="34" charset="0"/>
              </a:rPr>
              <a:t>Small Y</a:t>
            </a:r>
          </a:p>
        </p:txBody>
      </p:sp>
      <p:sp>
        <p:nvSpPr>
          <p:cNvPr id="7" name="Right Arrow 6">
            <a:extLst>
              <a:ext uri="{FF2B5EF4-FFF2-40B4-BE49-F238E27FC236}">
                <a16:creationId xmlns:a16="http://schemas.microsoft.com/office/drawing/2014/main" id="{F3007F59-932B-4FE2-87BB-06B3CAA1539C}"/>
              </a:ext>
            </a:extLst>
          </p:cNvPr>
          <p:cNvSpPr/>
          <p:nvPr/>
        </p:nvSpPr>
        <p:spPr>
          <a:xfrm>
            <a:off x="1409700" y="2355850"/>
            <a:ext cx="304800" cy="228600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F734873-DA47-4BB7-A77C-F47B7E3F08D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01813" y="2270125"/>
            <a:ext cx="7620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spcBef>
                <a:spcPts val="400"/>
              </a:spcBef>
              <a:buClr>
                <a:srgbClr val="A5AB81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spcBef>
                <a:spcPts val="400"/>
              </a:spcBef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th-TH" sz="1800" b="1">
                <a:solidFill>
                  <a:srgbClr val="C00000"/>
                </a:solidFill>
                <a:latin typeface="Arial" panose="020B0604020202020204" pitchFamily="34" charset="0"/>
              </a:rPr>
              <a:t>T  </a:t>
            </a:r>
          </a:p>
        </p:txBody>
      </p: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E4A42668-8844-44C4-8E83-BE2FEF197D49}"/>
              </a:ext>
            </a:extLst>
          </p:cNvPr>
          <p:cNvCxnSpPr/>
          <p:nvPr/>
        </p:nvCxnSpPr>
        <p:spPr>
          <a:xfrm rot="16200000" flipH="1">
            <a:off x="1997075" y="2451100"/>
            <a:ext cx="369888" cy="1588"/>
          </a:xfrm>
          <a:prstGeom prst="straightConnector1">
            <a:avLst/>
          </a:prstGeom>
          <a:ln w="158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>
            <a:extLst>
              <a:ext uri="{FF2B5EF4-FFF2-40B4-BE49-F238E27FC236}">
                <a16:creationId xmlns:a16="http://schemas.microsoft.com/office/drawing/2014/main" id="{33DE185C-EA47-427F-AEAD-0CB42C6898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71800" y="2335213"/>
            <a:ext cx="6096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spcBef>
                <a:spcPts val="400"/>
              </a:spcBef>
              <a:buClr>
                <a:srgbClr val="A5AB81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spcBef>
                <a:spcPts val="400"/>
              </a:spcBef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th-TH" sz="1800">
                <a:latin typeface="Arial" panose="020B0604020202020204" pitchFamily="34" charset="0"/>
              </a:rPr>
              <a:t>C</a:t>
            </a:r>
          </a:p>
        </p:txBody>
      </p:sp>
      <p:sp>
        <p:nvSpPr>
          <p:cNvPr id="17" name="Right Arrow 16">
            <a:extLst>
              <a:ext uri="{FF2B5EF4-FFF2-40B4-BE49-F238E27FC236}">
                <a16:creationId xmlns:a16="http://schemas.microsoft.com/office/drawing/2014/main" id="{BB9A5F19-F566-4004-86FE-869B9E985660}"/>
              </a:ext>
            </a:extLst>
          </p:cNvPr>
          <p:cNvSpPr/>
          <p:nvPr/>
        </p:nvSpPr>
        <p:spPr>
          <a:xfrm>
            <a:off x="2514600" y="2387600"/>
            <a:ext cx="304800" cy="228600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48F69D64-5196-4230-BB7E-0B6F1673532E}"/>
              </a:ext>
            </a:extLst>
          </p:cNvPr>
          <p:cNvCxnSpPr/>
          <p:nvPr/>
        </p:nvCxnSpPr>
        <p:spPr>
          <a:xfrm rot="5400000" flipH="1" flipV="1">
            <a:off x="3201988" y="2457450"/>
            <a:ext cx="306388" cy="1587"/>
          </a:xfrm>
          <a:prstGeom prst="straightConnector1">
            <a:avLst/>
          </a:prstGeom>
          <a:ln w="158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ight Arrow 23">
            <a:extLst>
              <a:ext uri="{FF2B5EF4-FFF2-40B4-BE49-F238E27FC236}">
                <a16:creationId xmlns:a16="http://schemas.microsoft.com/office/drawing/2014/main" id="{ABEF58D9-85A4-464B-BCB1-A61317E5B14F}"/>
              </a:ext>
            </a:extLst>
          </p:cNvPr>
          <p:cNvSpPr/>
          <p:nvPr/>
        </p:nvSpPr>
        <p:spPr>
          <a:xfrm>
            <a:off x="3733800" y="2343150"/>
            <a:ext cx="304800" cy="228600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43B124A6-2B5C-4876-BF80-469D559DF6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05288" y="2246313"/>
            <a:ext cx="9906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spcBef>
                <a:spcPts val="400"/>
              </a:spcBef>
              <a:buClr>
                <a:srgbClr val="A5AB81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spcBef>
                <a:spcPts val="400"/>
              </a:spcBef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th-TH" sz="1800">
                <a:latin typeface="Arial" panose="020B0604020202020204" pitchFamily="34" charset="0"/>
              </a:rPr>
              <a:t>DAE</a:t>
            </a:r>
          </a:p>
        </p:txBody>
      </p:sp>
      <p:cxnSp>
        <p:nvCxnSpPr>
          <p:cNvPr id="26" name="Straight Arrow Connector 25">
            <a:extLst>
              <a:ext uri="{FF2B5EF4-FFF2-40B4-BE49-F238E27FC236}">
                <a16:creationId xmlns:a16="http://schemas.microsoft.com/office/drawing/2014/main" id="{2D04979B-E96E-44E6-AE04-A76D770F5341}"/>
              </a:ext>
            </a:extLst>
          </p:cNvPr>
          <p:cNvCxnSpPr/>
          <p:nvPr/>
        </p:nvCxnSpPr>
        <p:spPr>
          <a:xfrm rot="5400000" flipH="1" flipV="1">
            <a:off x="4724400" y="2457450"/>
            <a:ext cx="306388" cy="1588"/>
          </a:xfrm>
          <a:prstGeom prst="straightConnector1">
            <a:avLst/>
          </a:prstGeom>
          <a:ln w="158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>
            <a:extLst>
              <a:ext uri="{FF2B5EF4-FFF2-40B4-BE49-F238E27FC236}">
                <a16:creationId xmlns:a16="http://schemas.microsoft.com/office/drawing/2014/main" id="{1EA23BE7-30FD-4969-BD72-401723D186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24500" y="2295525"/>
            <a:ext cx="9906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spcBef>
                <a:spcPts val="400"/>
              </a:spcBef>
              <a:buClr>
                <a:srgbClr val="A5AB81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spcBef>
                <a:spcPts val="400"/>
              </a:spcBef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th-TH" sz="1800">
                <a:latin typeface="Arial" panose="020B0604020202020204" pitchFamily="34" charset="0"/>
              </a:rPr>
              <a:t>Y</a:t>
            </a:r>
          </a:p>
        </p:txBody>
      </p:sp>
      <p:sp>
        <p:nvSpPr>
          <p:cNvPr id="28" name="Right Arrow 27">
            <a:extLst>
              <a:ext uri="{FF2B5EF4-FFF2-40B4-BE49-F238E27FC236}">
                <a16:creationId xmlns:a16="http://schemas.microsoft.com/office/drawing/2014/main" id="{EB9D65E3-5359-4929-B020-D47E3B27392D}"/>
              </a:ext>
            </a:extLst>
          </p:cNvPr>
          <p:cNvSpPr/>
          <p:nvPr/>
        </p:nvSpPr>
        <p:spPr>
          <a:xfrm>
            <a:off x="5105400" y="2343150"/>
            <a:ext cx="304800" cy="228600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cxnSp>
        <p:nvCxnSpPr>
          <p:cNvPr id="29" name="Straight Arrow Connector 28">
            <a:extLst>
              <a:ext uri="{FF2B5EF4-FFF2-40B4-BE49-F238E27FC236}">
                <a16:creationId xmlns:a16="http://schemas.microsoft.com/office/drawing/2014/main" id="{86F139CE-8007-43C5-A0F5-417C7CFC366C}"/>
              </a:ext>
            </a:extLst>
          </p:cNvPr>
          <p:cNvCxnSpPr/>
          <p:nvPr/>
        </p:nvCxnSpPr>
        <p:spPr>
          <a:xfrm rot="5400000" flipH="1" flipV="1">
            <a:off x="5715000" y="2487613"/>
            <a:ext cx="306387" cy="1588"/>
          </a:xfrm>
          <a:prstGeom prst="straightConnector1">
            <a:avLst/>
          </a:prstGeom>
          <a:ln w="158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Box 29">
            <a:extLst>
              <a:ext uri="{FF2B5EF4-FFF2-40B4-BE49-F238E27FC236}">
                <a16:creationId xmlns:a16="http://schemas.microsoft.com/office/drawing/2014/main" id="{99B419EA-A754-49CB-BDE3-F51E2B28E7B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94350" y="2790825"/>
            <a:ext cx="3549650" cy="646113"/>
          </a:xfrm>
          <a:prstGeom prst="rect">
            <a:avLst/>
          </a:prstGeom>
          <a:solidFill>
            <a:srgbClr val="99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spcBef>
                <a:spcPts val="400"/>
              </a:spcBef>
              <a:buClr>
                <a:srgbClr val="A5AB81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spcBef>
                <a:spcPts val="400"/>
              </a:spcBef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th-TH" sz="1800" b="1">
                <a:solidFill>
                  <a:srgbClr val="C00000"/>
                </a:solidFill>
                <a:latin typeface="Arial" panose="020B0604020202020204" pitchFamily="34" charset="0"/>
              </a:rPr>
              <a:t>Can stabilize economy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th-TH" sz="1800" b="1">
                <a:solidFill>
                  <a:srgbClr val="C00000"/>
                </a:solidFill>
                <a:latin typeface="Arial" panose="020B0604020202020204" pitchFamily="34" charset="0"/>
              </a:rPr>
              <a:t>(Automatic stabilizer)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2531E81-EE9E-4018-AF7A-C3D743F9FED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800" y="3733800"/>
            <a:ext cx="71628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spcBef>
                <a:spcPts val="400"/>
              </a:spcBef>
              <a:buClr>
                <a:srgbClr val="A5AB81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spcBef>
                <a:spcPts val="400"/>
              </a:spcBef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th-TH" sz="2000" b="1">
                <a:solidFill>
                  <a:srgbClr val="0000CC"/>
                </a:solidFill>
                <a:latin typeface="Arial" panose="020B0604020202020204" pitchFamily="34" charset="0"/>
              </a:rPr>
              <a:t>When economy in good condition (high level of Y)  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8DE8DDE1-A9D0-4F8C-B44C-31062D0FAB7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1000" y="4329113"/>
            <a:ext cx="12573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spcBef>
                <a:spcPts val="400"/>
              </a:spcBef>
              <a:buClr>
                <a:srgbClr val="A5AB81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spcBef>
                <a:spcPts val="400"/>
              </a:spcBef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th-TH" sz="1800">
                <a:latin typeface="Arial" panose="020B0604020202020204" pitchFamily="34" charset="0"/>
              </a:rPr>
              <a:t>Large Y</a:t>
            </a:r>
          </a:p>
        </p:txBody>
      </p:sp>
      <p:sp>
        <p:nvSpPr>
          <p:cNvPr id="33" name="Right Arrow 32">
            <a:extLst>
              <a:ext uri="{FF2B5EF4-FFF2-40B4-BE49-F238E27FC236}">
                <a16:creationId xmlns:a16="http://schemas.microsoft.com/office/drawing/2014/main" id="{C4C6F733-C2CD-42FB-A25B-6C259B1C44AB}"/>
              </a:ext>
            </a:extLst>
          </p:cNvPr>
          <p:cNvSpPr/>
          <p:nvPr/>
        </p:nvSpPr>
        <p:spPr>
          <a:xfrm>
            <a:off x="1409700" y="4394200"/>
            <a:ext cx="304800" cy="228600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D63AE2A-7AB8-4D59-A5CC-10F904AF5E7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66888" y="4330700"/>
            <a:ext cx="7620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spcBef>
                <a:spcPts val="400"/>
              </a:spcBef>
              <a:buClr>
                <a:srgbClr val="A5AB81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spcBef>
                <a:spcPts val="400"/>
              </a:spcBef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th-TH" sz="1800" b="1">
                <a:solidFill>
                  <a:srgbClr val="C00000"/>
                </a:solidFill>
                <a:latin typeface="Arial" panose="020B0604020202020204" pitchFamily="34" charset="0"/>
              </a:rPr>
              <a:t>T</a:t>
            </a:r>
          </a:p>
        </p:txBody>
      </p:sp>
      <p:cxnSp>
        <p:nvCxnSpPr>
          <p:cNvPr id="35" name="Straight Arrow Connector 34">
            <a:extLst>
              <a:ext uri="{FF2B5EF4-FFF2-40B4-BE49-F238E27FC236}">
                <a16:creationId xmlns:a16="http://schemas.microsoft.com/office/drawing/2014/main" id="{E62A12BD-7271-45CA-8A7B-D3D182B3E0F1}"/>
              </a:ext>
            </a:extLst>
          </p:cNvPr>
          <p:cNvCxnSpPr/>
          <p:nvPr/>
        </p:nvCxnSpPr>
        <p:spPr>
          <a:xfrm rot="5400000" flipH="1" flipV="1">
            <a:off x="2017713" y="4494213"/>
            <a:ext cx="306387" cy="1587"/>
          </a:xfrm>
          <a:prstGeom prst="straightConnector1">
            <a:avLst/>
          </a:prstGeom>
          <a:ln w="158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Right Arrow 35">
            <a:extLst>
              <a:ext uri="{FF2B5EF4-FFF2-40B4-BE49-F238E27FC236}">
                <a16:creationId xmlns:a16="http://schemas.microsoft.com/office/drawing/2014/main" id="{C96B01A8-CE30-4983-B7B6-9EFAE1FE1558}"/>
              </a:ext>
            </a:extLst>
          </p:cNvPr>
          <p:cNvSpPr/>
          <p:nvPr/>
        </p:nvSpPr>
        <p:spPr>
          <a:xfrm>
            <a:off x="2500313" y="4432300"/>
            <a:ext cx="304800" cy="228600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3EB616D3-9B52-4F8A-BEE7-60C6F2C5BBC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71800" y="4373563"/>
            <a:ext cx="6096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spcBef>
                <a:spcPts val="400"/>
              </a:spcBef>
              <a:buClr>
                <a:srgbClr val="A5AB81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spcBef>
                <a:spcPts val="400"/>
              </a:spcBef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th-TH" sz="1800">
                <a:latin typeface="Arial" panose="020B0604020202020204" pitchFamily="34" charset="0"/>
              </a:rPr>
              <a:t>C</a:t>
            </a:r>
          </a:p>
        </p:txBody>
      </p:sp>
      <p:cxnSp>
        <p:nvCxnSpPr>
          <p:cNvPr id="38" name="Straight Arrow Connector 37">
            <a:extLst>
              <a:ext uri="{FF2B5EF4-FFF2-40B4-BE49-F238E27FC236}">
                <a16:creationId xmlns:a16="http://schemas.microsoft.com/office/drawing/2014/main" id="{354B0302-C412-4586-B791-FE7619EF37CC}"/>
              </a:ext>
            </a:extLst>
          </p:cNvPr>
          <p:cNvCxnSpPr/>
          <p:nvPr/>
        </p:nvCxnSpPr>
        <p:spPr>
          <a:xfrm rot="16200000" flipH="1">
            <a:off x="3178175" y="4514850"/>
            <a:ext cx="369888" cy="1588"/>
          </a:xfrm>
          <a:prstGeom prst="straightConnector1">
            <a:avLst/>
          </a:prstGeom>
          <a:ln w="158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Right Arrow 38">
            <a:extLst>
              <a:ext uri="{FF2B5EF4-FFF2-40B4-BE49-F238E27FC236}">
                <a16:creationId xmlns:a16="http://schemas.microsoft.com/office/drawing/2014/main" id="{913AEE28-0455-4E86-9A11-03DC5DDA3938}"/>
              </a:ext>
            </a:extLst>
          </p:cNvPr>
          <p:cNvSpPr/>
          <p:nvPr/>
        </p:nvSpPr>
        <p:spPr>
          <a:xfrm>
            <a:off x="3757613" y="4367213"/>
            <a:ext cx="304800" cy="228600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447D5F40-D066-4EEA-AFE8-345729C34D4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14800" y="4310063"/>
            <a:ext cx="9906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spcBef>
                <a:spcPts val="400"/>
              </a:spcBef>
              <a:buClr>
                <a:srgbClr val="A5AB81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spcBef>
                <a:spcPts val="400"/>
              </a:spcBef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th-TH" sz="1800">
                <a:latin typeface="Arial" panose="020B0604020202020204" pitchFamily="34" charset="0"/>
              </a:rPr>
              <a:t>DAE</a:t>
            </a:r>
          </a:p>
        </p:txBody>
      </p:sp>
      <p:cxnSp>
        <p:nvCxnSpPr>
          <p:cNvPr id="41" name="Straight Arrow Connector 40">
            <a:extLst>
              <a:ext uri="{FF2B5EF4-FFF2-40B4-BE49-F238E27FC236}">
                <a16:creationId xmlns:a16="http://schemas.microsoft.com/office/drawing/2014/main" id="{ED499482-5471-4FDD-B2CE-F9788988FA6D}"/>
              </a:ext>
            </a:extLst>
          </p:cNvPr>
          <p:cNvCxnSpPr/>
          <p:nvPr/>
        </p:nvCxnSpPr>
        <p:spPr>
          <a:xfrm rot="16200000" flipH="1">
            <a:off x="4695825" y="4478338"/>
            <a:ext cx="369887" cy="1588"/>
          </a:xfrm>
          <a:prstGeom prst="straightConnector1">
            <a:avLst/>
          </a:prstGeom>
          <a:ln w="158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Right Arrow 41">
            <a:extLst>
              <a:ext uri="{FF2B5EF4-FFF2-40B4-BE49-F238E27FC236}">
                <a16:creationId xmlns:a16="http://schemas.microsoft.com/office/drawing/2014/main" id="{2454FE0A-1A0A-4D6F-95B0-945F3FD17E55}"/>
              </a:ext>
            </a:extLst>
          </p:cNvPr>
          <p:cNvSpPr/>
          <p:nvPr/>
        </p:nvSpPr>
        <p:spPr>
          <a:xfrm>
            <a:off x="5064125" y="4362450"/>
            <a:ext cx="304800" cy="228600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0ACD2090-78A3-44C3-AFA6-1261AE7E3C1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24500" y="4291013"/>
            <a:ext cx="9906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spcBef>
                <a:spcPts val="400"/>
              </a:spcBef>
              <a:buClr>
                <a:srgbClr val="A5AB81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spcBef>
                <a:spcPts val="400"/>
              </a:spcBef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th-TH" sz="1800">
                <a:latin typeface="Arial" panose="020B0604020202020204" pitchFamily="34" charset="0"/>
              </a:rPr>
              <a:t>Y</a:t>
            </a:r>
          </a:p>
        </p:txBody>
      </p:sp>
      <p:cxnSp>
        <p:nvCxnSpPr>
          <p:cNvPr id="44" name="Straight Arrow Connector 43">
            <a:extLst>
              <a:ext uri="{FF2B5EF4-FFF2-40B4-BE49-F238E27FC236}">
                <a16:creationId xmlns:a16="http://schemas.microsoft.com/office/drawing/2014/main" id="{6F7D7AEC-3CE3-45F3-8832-2CED0ADDAE1D}"/>
              </a:ext>
            </a:extLst>
          </p:cNvPr>
          <p:cNvCxnSpPr/>
          <p:nvPr/>
        </p:nvCxnSpPr>
        <p:spPr>
          <a:xfrm rot="16200000" flipH="1">
            <a:off x="5684838" y="4475163"/>
            <a:ext cx="369887" cy="1587"/>
          </a:xfrm>
          <a:prstGeom prst="straightConnector1">
            <a:avLst/>
          </a:prstGeom>
          <a:ln w="158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TextBox 44">
            <a:extLst>
              <a:ext uri="{FF2B5EF4-FFF2-40B4-BE49-F238E27FC236}">
                <a16:creationId xmlns:a16="http://schemas.microsoft.com/office/drawing/2014/main" id="{C7524164-E199-41FE-9AC6-CBC8A7E3E87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24500" y="4781550"/>
            <a:ext cx="3619500" cy="647700"/>
          </a:xfrm>
          <a:prstGeom prst="rect">
            <a:avLst/>
          </a:prstGeom>
          <a:solidFill>
            <a:srgbClr val="99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spcBef>
                <a:spcPts val="400"/>
              </a:spcBef>
              <a:buClr>
                <a:srgbClr val="A5AB81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spcBef>
                <a:spcPts val="400"/>
              </a:spcBef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th-TH" sz="1800" b="1">
                <a:solidFill>
                  <a:srgbClr val="C00000"/>
                </a:solidFill>
                <a:latin typeface="Arial" panose="020B0604020202020204" pitchFamily="34" charset="0"/>
              </a:rPr>
              <a:t>Can stabilize economy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th-TH" sz="1800" b="1">
                <a:solidFill>
                  <a:srgbClr val="C00000"/>
                </a:solidFill>
                <a:latin typeface="Arial" panose="020B0604020202020204" pitchFamily="34" charset="0"/>
              </a:rPr>
              <a:t>(Automatic stabilizer)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DFE06622-41B7-4393-97BD-26171BD01FA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2720975"/>
            <a:ext cx="16002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spcBef>
                <a:spcPts val="400"/>
              </a:spcBef>
              <a:buClr>
                <a:srgbClr val="A5AB81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spcBef>
                <a:spcPts val="400"/>
              </a:spcBef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th-TH" sz="1800">
                <a:latin typeface="Arial" panose="020B0604020202020204" pitchFamily="34" charset="0"/>
              </a:rPr>
              <a:t>C = C</a:t>
            </a:r>
            <a:r>
              <a:rPr lang="en-US" altLang="th-TH" sz="1800" baseline="-25000">
                <a:latin typeface="Arial" panose="020B0604020202020204" pitchFamily="34" charset="0"/>
              </a:rPr>
              <a:t>a</a:t>
            </a:r>
            <a:r>
              <a:rPr lang="en-US" altLang="th-TH" sz="1800">
                <a:latin typeface="Arial" panose="020B0604020202020204" pitchFamily="34" charset="0"/>
              </a:rPr>
              <a:t> + bY</a:t>
            </a:r>
            <a:r>
              <a:rPr lang="en-US" altLang="th-TH" sz="1800" baseline="30000">
                <a:latin typeface="Arial" panose="020B0604020202020204" pitchFamily="34" charset="0"/>
              </a:rPr>
              <a:t>d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FB2EC1F0-E85E-44A5-A210-E722A007F1D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3114675"/>
            <a:ext cx="2030413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spcBef>
                <a:spcPts val="400"/>
              </a:spcBef>
              <a:buClr>
                <a:srgbClr val="A5AB81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spcBef>
                <a:spcPts val="400"/>
              </a:spcBef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th-TH" sz="1800">
                <a:latin typeface="Arial" panose="020B0604020202020204" pitchFamily="34" charset="0"/>
              </a:rPr>
              <a:t>C = C</a:t>
            </a:r>
            <a:r>
              <a:rPr lang="en-US" altLang="th-TH" sz="1800" baseline="-25000">
                <a:latin typeface="Arial" panose="020B0604020202020204" pitchFamily="34" charset="0"/>
              </a:rPr>
              <a:t>a</a:t>
            </a:r>
            <a:r>
              <a:rPr lang="en-US" altLang="th-TH" sz="1800">
                <a:latin typeface="Arial" panose="020B0604020202020204" pitchFamily="34" charset="0"/>
              </a:rPr>
              <a:t> + b(Y - T)</a:t>
            </a:r>
            <a:endParaRPr lang="en-US" altLang="th-TH" sz="1800" baseline="30000"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 nodeType="clickPar">
                      <p:stCondLst>
                        <p:cond delay="indefinite"/>
                      </p:stCondLst>
                      <p:childTnLst>
                        <p:par>
                          <p:cTn id="7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 nodeType="clickPar">
                      <p:stCondLst>
                        <p:cond delay="indefinite"/>
                      </p:stCondLst>
                      <p:childTnLst>
                        <p:par>
                          <p:cTn id="8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 nodeType="clickPar">
                      <p:stCondLst>
                        <p:cond delay="indefinite"/>
                      </p:stCondLst>
                      <p:childTnLst>
                        <p:par>
                          <p:cTn id="8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 nodeType="clickPar">
                      <p:stCondLst>
                        <p:cond delay="indefinite"/>
                      </p:stCondLst>
                      <p:childTnLst>
                        <p:par>
                          <p:cTn id="9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 nodeType="clickPar">
                      <p:stCondLst>
                        <p:cond delay="indefinite"/>
                      </p:stCondLst>
                      <p:childTnLst>
                        <p:par>
                          <p:cTn id="9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 nodeType="clickPar">
                      <p:stCondLst>
                        <p:cond delay="indefinite"/>
                      </p:stCondLst>
                      <p:childTnLst>
                        <p:par>
                          <p:cTn id="10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 nodeType="clickPar">
                      <p:stCondLst>
                        <p:cond delay="indefinite"/>
                      </p:stCondLst>
                      <p:childTnLst>
                        <p:par>
                          <p:cTn id="10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 nodeType="clickPar">
                      <p:stCondLst>
                        <p:cond delay="indefinite"/>
                      </p:stCondLst>
                      <p:childTnLst>
                        <p:par>
                          <p:cTn id="1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 nodeType="clickPar">
                      <p:stCondLst>
                        <p:cond delay="indefinite"/>
                      </p:stCondLst>
                      <p:childTnLst>
                        <p:par>
                          <p:cTn id="1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 nodeType="clickPar">
                      <p:stCondLst>
                        <p:cond delay="indefinite"/>
                      </p:stCondLst>
                      <p:childTnLst>
                        <p:par>
                          <p:cTn id="1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 nodeType="clickPar">
                      <p:stCondLst>
                        <p:cond delay="indefinite"/>
                      </p:stCondLst>
                      <p:childTnLst>
                        <p:par>
                          <p:cTn id="1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 nodeType="clickPar">
                      <p:stCondLst>
                        <p:cond delay="indefinite"/>
                      </p:stCondLst>
                      <p:childTnLst>
                        <p:par>
                          <p:cTn id="1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 nodeType="clickPar">
                      <p:stCondLst>
                        <p:cond delay="indefinite"/>
                      </p:stCondLst>
                      <p:childTnLst>
                        <p:par>
                          <p:cTn id="1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 nodeType="clickPar">
                      <p:stCondLst>
                        <p:cond delay="indefinite"/>
                      </p:stCondLst>
                      <p:childTnLst>
                        <p:par>
                          <p:cTn id="1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 nodeType="clickPar">
                      <p:stCondLst>
                        <p:cond delay="indefinite"/>
                      </p:stCondLst>
                      <p:childTnLst>
                        <p:par>
                          <p:cTn id="1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 nodeType="clickPar">
                      <p:stCondLst>
                        <p:cond delay="indefinite"/>
                      </p:stCondLst>
                      <p:childTnLst>
                        <p:par>
                          <p:cTn id="1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 nodeType="clickPar">
                      <p:stCondLst>
                        <p:cond delay="indefinite"/>
                      </p:stCondLst>
                      <p:childTnLst>
                        <p:par>
                          <p:cTn id="1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 nodeType="clickPar">
                      <p:stCondLst>
                        <p:cond delay="indefinite"/>
                      </p:stCondLst>
                      <p:childTnLst>
                        <p:par>
                          <p:cTn id="1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 nodeType="clickPar">
                      <p:stCondLst>
                        <p:cond delay="indefinite"/>
                      </p:stCondLst>
                      <p:childTnLst>
                        <p:par>
                          <p:cTn id="1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 nodeType="clickPar">
                      <p:stCondLst>
                        <p:cond delay="indefinite"/>
                      </p:stCondLst>
                      <p:childTnLst>
                        <p:par>
                          <p:cTn id="1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 animBg="1"/>
      <p:bldP spid="9" grpId="0"/>
      <p:bldP spid="16" grpId="0"/>
      <p:bldP spid="17" grpId="0" animBg="1"/>
      <p:bldP spid="24" grpId="0" animBg="1"/>
      <p:bldP spid="25" grpId="0"/>
      <p:bldP spid="27" grpId="0"/>
      <p:bldP spid="28" grpId="0" animBg="1"/>
      <p:bldP spid="30" grpId="0" animBg="1"/>
      <p:bldP spid="31" grpId="0"/>
      <p:bldP spid="32" grpId="0"/>
      <p:bldP spid="33" grpId="0" animBg="1"/>
      <p:bldP spid="34" grpId="0"/>
      <p:bldP spid="36" grpId="0" animBg="1"/>
      <p:bldP spid="37" grpId="0"/>
      <p:bldP spid="39" grpId="0" animBg="1"/>
      <p:bldP spid="40" grpId="0"/>
      <p:bldP spid="42" grpId="0" animBg="1"/>
      <p:bldP spid="43" grpId="0"/>
      <p:bldP spid="45" grpId="0" animBg="1"/>
      <p:bldP spid="46" grpId="0"/>
      <p:bldP spid="4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Slide Number Placeholder 3">
            <a:extLst>
              <a:ext uri="{FF2B5EF4-FFF2-40B4-BE49-F238E27FC236}">
                <a16:creationId xmlns:a16="http://schemas.microsoft.com/office/drawing/2014/main" id="{AAC8ED84-40ED-49C1-8493-46F041E8557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spcBef>
                <a:spcPts val="400"/>
              </a:spcBef>
              <a:buClr>
                <a:srgbClr val="A5AB81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spcBef>
                <a:spcPts val="400"/>
              </a:spcBef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>
              <a:lnSpc>
                <a:spcPct val="80000"/>
              </a:lnSpc>
              <a:spcBef>
                <a:spcPct val="0"/>
              </a:spcBef>
              <a:buClrTx/>
              <a:buSzTx/>
              <a:buFontTx/>
              <a:buNone/>
            </a:pPr>
            <a:fld id="{E6CB6EC8-8EB1-4B9A-8290-E94DE621B9D8}" type="slidenum">
              <a:rPr lang="en-US" altLang="en-US" sz="1200">
                <a:solidFill>
                  <a:srgbClr val="FFFFFF"/>
                </a:solidFill>
                <a:latin typeface="Arial" panose="020B0604020202020204" pitchFamily="34" charset="0"/>
              </a:rPr>
              <a:pPr>
                <a:lnSpc>
                  <a:spcPct val="80000"/>
                </a:lnSpc>
                <a:spcBef>
                  <a:spcPct val="0"/>
                </a:spcBef>
                <a:buClrTx/>
                <a:buSzTx/>
                <a:buFontTx/>
                <a:buNone/>
              </a:pPr>
              <a:t>24</a:t>
            </a:fld>
            <a:endParaRPr lang="en-US" altLang="en-US" sz="120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35843" name="Title 1">
            <a:extLst>
              <a:ext uri="{FF2B5EF4-FFF2-40B4-BE49-F238E27FC236}">
                <a16:creationId xmlns:a16="http://schemas.microsoft.com/office/drawing/2014/main" id="{EBD9D56F-808E-4009-B061-4B7D33359B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488" y="152400"/>
            <a:ext cx="8520112" cy="762000"/>
          </a:xfrm>
        </p:spPr>
        <p:txBody>
          <a:bodyPr/>
          <a:lstStyle/>
          <a:p>
            <a:pPr eaLnBrk="1" hangingPunct="1"/>
            <a:r>
              <a:rPr lang="en-US" altLang="th-TH" b="1">
                <a:latin typeface="Cordia New" panose="020B0304020202020204" pitchFamily="34" charset="-34"/>
                <a:ea typeface="Cordia New" panose="020B0304020202020204" pitchFamily="34" charset="-34"/>
                <a:cs typeface="Cordia New" panose="020B0304020202020204" pitchFamily="34" charset="-34"/>
              </a:rPr>
              <a:t>Government transfer payment (R) ---  R = R</a:t>
            </a:r>
            <a:r>
              <a:rPr lang="en-US" altLang="th-TH" b="1" baseline="-25000">
                <a:latin typeface="Cordia New" panose="020B0304020202020204" pitchFamily="34" charset="-34"/>
                <a:ea typeface="Cordia New" panose="020B0304020202020204" pitchFamily="34" charset="-34"/>
                <a:cs typeface="Cordia New" panose="020B0304020202020204" pitchFamily="34" charset="-34"/>
              </a:rPr>
              <a:t>a</a:t>
            </a:r>
            <a:r>
              <a:rPr lang="en-US" altLang="th-TH" b="1">
                <a:latin typeface="Cordia New" panose="020B0304020202020204" pitchFamily="34" charset="-34"/>
                <a:ea typeface="Cordia New" panose="020B0304020202020204" pitchFamily="34" charset="-34"/>
                <a:cs typeface="Cordia New" panose="020B0304020202020204" pitchFamily="34" charset="-34"/>
              </a:rPr>
              <a:t> - gY</a:t>
            </a:r>
            <a:endParaRPr lang="en-US" altLang="th-TH" b="1" u="sng">
              <a:latin typeface="Cordia New" panose="020B0304020202020204" pitchFamily="34" charset="-34"/>
              <a:ea typeface="Cordia New" panose="020B0304020202020204" pitchFamily="34" charset="-34"/>
              <a:cs typeface="Cordia New" panose="020B0304020202020204" pitchFamily="34" charset="-34"/>
            </a:endParaRPr>
          </a:p>
        </p:txBody>
      </p:sp>
      <p:sp>
        <p:nvSpPr>
          <p:cNvPr id="35844" name="Title 1">
            <a:extLst>
              <a:ext uri="{FF2B5EF4-FFF2-40B4-BE49-F238E27FC236}">
                <a16:creationId xmlns:a16="http://schemas.microsoft.com/office/drawing/2014/main" id="{77D0C1BC-BEDE-48FD-880E-D94F32207FE4}"/>
              </a:ext>
            </a:extLst>
          </p:cNvPr>
          <p:cNvSpPr txBox="1">
            <a:spLocks/>
          </p:cNvSpPr>
          <p:nvPr/>
        </p:nvSpPr>
        <p:spPr bwMode="auto">
          <a:xfrm>
            <a:off x="2895600" y="1828800"/>
            <a:ext cx="2424113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spcBef>
                <a:spcPts val="400"/>
              </a:spcBef>
              <a:buClr>
                <a:srgbClr val="A5AB81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spcBef>
                <a:spcPts val="400"/>
              </a:spcBef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th-TH" sz="4400" b="1">
                <a:solidFill>
                  <a:srgbClr val="0000CC"/>
                </a:solidFill>
                <a:latin typeface="Cordia New" panose="020B0304020202020204" pitchFamily="34" charset="-34"/>
                <a:ea typeface="Cordia New" panose="020B0304020202020204" pitchFamily="34" charset="-34"/>
                <a:cs typeface="Cordia New" panose="020B0304020202020204" pitchFamily="34" charset="-34"/>
              </a:rPr>
              <a:t>R = R</a:t>
            </a:r>
            <a:r>
              <a:rPr lang="en-US" altLang="th-TH" sz="4400" b="1" baseline="-25000">
                <a:solidFill>
                  <a:srgbClr val="0000CC"/>
                </a:solidFill>
                <a:latin typeface="Cordia New" panose="020B0304020202020204" pitchFamily="34" charset="-34"/>
                <a:ea typeface="Cordia New" panose="020B0304020202020204" pitchFamily="34" charset="-34"/>
                <a:cs typeface="Cordia New" panose="020B0304020202020204" pitchFamily="34" charset="-34"/>
              </a:rPr>
              <a:t>a</a:t>
            </a:r>
            <a:r>
              <a:rPr lang="en-US" altLang="th-TH" sz="4400" b="1">
                <a:solidFill>
                  <a:srgbClr val="0000CC"/>
                </a:solidFill>
                <a:latin typeface="Cordia New" panose="020B0304020202020204" pitchFamily="34" charset="-34"/>
                <a:ea typeface="Cordia New" panose="020B0304020202020204" pitchFamily="34" charset="-34"/>
                <a:cs typeface="Cordia New" panose="020B0304020202020204" pitchFamily="34" charset="-34"/>
              </a:rPr>
              <a:t> - gY</a:t>
            </a:r>
            <a:endParaRPr lang="en-US" altLang="th-TH" sz="4400" b="1" u="sng">
              <a:solidFill>
                <a:srgbClr val="0000CC"/>
              </a:solidFill>
              <a:latin typeface="Cordia New" panose="020B0304020202020204" pitchFamily="34" charset="-34"/>
              <a:ea typeface="Cordia New" panose="020B0304020202020204" pitchFamily="34" charset="-34"/>
              <a:cs typeface="Cordia New" panose="020B0304020202020204" pitchFamily="34" charset="-34"/>
            </a:endParaRPr>
          </a:p>
        </p:txBody>
      </p:sp>
      <p:sp>
        <p:nvSpPr>
          <p:cNvPr id="35845" name="Rectangle 2">
            <a:extLst>
              <a:ext uri="{FF2B5EF4-FFF2-40B4-BE49-F238E27FC236}">
                <a16:creationId xmlns:a16="http://schemas.microsoft.com/office/drawing/2014/main" id="{29B2AB87-A56D-48B6-93B7-55ED310C25CB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5150" y="2743200"/>
            <a:ext cx="7893050" cy="2678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spcBef>
                <a:spcPts val="400"/>
              </a:spcBef>
              <a:buClr>
                <a:srgbClr val="A5AB81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spcBef>
                <a:spcPts val="400"/>
              </a:spcBef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th-TH" sz="2400">
                <a:latin typeface="Arial" panose="020B0604020202020204" pitchFamily="34" charset="0"/>
              </a:rPr>
              <a:t>where</a:t>
            </a:r>
            <a:r>
              <a:rPr lang="th-TH" altLang="th-TH" sz="2400">
                <a:latin typeface="Arial" panose="020B0604020202020204" pitchFamily="34" charset="0"/>
              </a:rPr>
              <a:t>     </a:t>
            </a:r>
            <a:r>
              <a:rPr lang="en-US" altLang="th-TH" sz="2400">
                <a:latin typeface="Arial" panose="020B0604020202020204" pitchFamily="34" charset="0"/>
              </a:rPr>
              <a:t>	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th-TH" sz="2400">
                <a:latin typeface="Arial" panose="020B0604020202020204" pitchFamily="34" charset="0"/>
              </a:rPr>
              <a:t>R  =  Government transfer payment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th-TH" sz="2400">
                <a:latin typeface="Arial" panose="020B0604020202020204" pitchFamily="34" charset="0"/>
              </a:rPr>
              <a:t>R</a:t>
            </a:r>
            <a:r>
              <a:rPr lang="en-US" altLang="th-TH" sz="2400" baseline="-25000">
                <a:latin typeface="Arial" panose="020B0604020202020204" pitchFamily="34" charset="0"/>
              </a:rPr>
              <a:t>a</a:t>
            </a:r>
            <a:r>
              <a:rPr lang="th-TH" altLang="th-TH" sz="2400" baseline="-25000">
                <a:latin typeface="Arial" panose="020B0604020202020204" pitchFamily="34" charset="0"/>
              </a:rPr>
              <a:t> </a:t>
            </a:r>
            <a:r>
              <a:rPr lang="en-US" altLang="th-TH" sz="2400">
                <a:latin typeface="Arial" panose="020B0604020202020204" pitchFamily="34" charset="0"/>
              </a:rPr>
              <a:t>=  Transfer payment that does not depend on national 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th-TH" sz="2400">
                <a:latin typeface="Arial" panose="020B0604020202020204" pitchFamily="34" charset="0"/>
              </a:rPr>
              <a:t>         income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th-TH" sz="2400">
                <a:latin typeface="Arial" panose="020B0604020202020204" pitchFamily="34" charset="0"/>
              </a:rPr>
              <a:t>Y  =  National income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th-TH" sz="2400">
                <a:latin typeface="Arial" panose="020B0604020202020204" pitchFamily="34" charset="0"/>
              </a:rPr>
              <a:t>g </a:t>
            </a:r>
            <a:r>
              <a:rPr lang="th-TH" altLang="th-TH" sz="2400">
                <a:latin typeface="Arial" panose="020B0604020202020204" pitchFamily="34" charset="0"/>
              </a:rPr>
              <a:t> </a:t>
            </a:r>
            <a:r>
              <a:rPr lang="en-US" altLang="th-TH" sz="2400">
                <a:latin typeface="Arial" panose="020B0604020202020204" pitchFamily="34" charset="0"/>
              </a:rPr>
              <a:t>=</a:t>
            </a:r>
            <a:r>
              <a:rPr lang="th-TH" altLang="th-TH" sz="2400">
                <a:latin typeface="Arial" panose="020B0604020202020204" pitchFamily="34" charset="0"/>
              </a:rPr>
              <a:t>  </a:t>
            </a:r>
            <a:r>
              <a:rPr lang="en-US" altLang="th-TH" sz="2400">
                <a:latin typeface="Arial" panose="020B0604020202020204" pitchFamily="34" charset="0"/>
              </a:rPr>
              <a:t>Changes in transfer payment when national income 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th-TH" sz="2400">
                <a:latin typeface="Arial" panose="020B0604020202020204" pitchFamily="34" charset="0"/>
              </a:rPr>
              <a:t>        change one unit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itle 1">
            <a:extLst>
              <a:ext uri="{FF2B5EF4-FFF2-40B4-BE49-F238E27FC236}">
                <a16:creationId xmlns:a16="http://schemas.microsoft.com/office/drawing/2014/main" id="{E22E0033-3988-42C2-9F65-921B10E4CA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488" y="152400"/>
            <a:ext cx="8520112" cy="762000"/>
          </a:xfrm>
        </p:spPr>
        <p:txBody>
          <a:bodyPr/>
          <a:lstStyle/>
          <a:p>
            <a:pPr eaLnBrk="1" hangingPunct="1"/>
            <a:r>
              <a:rPr lang="en-US" altLang="th-TH" b="1">
                <a:latin typeface="Cordia New" panose="020B0304020202020204" pitchFamily="34" charset="-34"/>
                <a:ea typeface="Cordia New" panose="020B0304020202020204" pitchFamily="34" charset="-34"/>
                <a:cs typeface="Cordia New" panose="020B0304020202020204" pitchFamily="34" charset="-34"/>
              </a:rPr>
              <a:t>Government transfer payment (R) ---  R = R</a:t>
            </a:r>
            <a:r>
              <a:rPr lang="en-US" altLang="th-TH" b="1" baseline="-25000">
                <a:latin typeface="Cordia New" panose="020B0304020202020204" pitchFamily="34" charset="-34"/>
                <a:ea typeface="Cordia New" panose="020B0304020202020204" pitchFamily="34" charset="-34"/>
                <a:cs typeface="Cordia New" panose="020B0304020202020204" pitchFamily="34" charset="-34"/>
              </a:rPr>
              <a:t>a</a:t>
            </a:r>
            <a:r>
              <a:rPr lang="en-US" altLang="th-TH" b="1">
                <a:latin typeface="Cordia New" panose="020B0304020202020204" pitchFamily="34" charset="-34"/>
                <a:ea typeface="Cordia New" panose="020B0304020202020204" pitchFamily="34" charset="-34"/>
                <a:cs typeface="Cordia New" panose="020B0304020202020204" pitchFamily="34" charset="-34"/>
              </a:rPr>
              <a:t> - gY</a:t>
            </a:r>
            <a:endParaRPr lang="en-US" altLang="th-TH" b="1" u="sng">
              <a:latin typeface="Cordia New" panose="020B0304020202020204" pitchFamily="34" charset="-34"/>
              <a:ea typeface="Cordia New" panose="020B0304020202020204" pitchFamily="34" charset="-34"/>
              <a:cs typeface="Cordia New" panose="020B0304020202020204" pitchFamily="34" charset="-34"/>
            </a:endParaRPr>
          </a:p>
        </p:txBody>
      </p:sp>
      <p:sp>
        <p:nvSpPr>
          <p:cNvPr id="36867" name="Slide Number Placeholder 4">
            <a:extLst>
              <a:ext uri="{FF2B5EF4-FFF2-40B4-BE49-F238E27FC236}">
                <a16:creationId xmlns:a16="http://schemas.microsoft.com/office/drawing/2014/main" id="{96D9B2A4-EDD1-4BD9-858B-A24BB4CCE89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spcBef>
                <a:spcPts val="400"/>
              </a:spcBef>
              <a:buClr>
                <a:srgbClr val="A5AB81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spcBef>
                <a:spcPts val="400"/>
              </a:spcBef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>
              <a:lnSpc>
                <a:spcPct val="80000"/>
              </a:lnSpc>
              <a:spcBef>
                <a:spcPct val="0"/>
              </a:spcBef>
              <a:buClrTx/>
              <a:buSzTx/>
              <a:buFontTx/>
              <a:buNone/>
            </a:pPr>
            <a:fld id="{BD12C07D-23B7-4B2C-879C-1A74EC87AB68}" type="slidenum">
              <a:rPr lang="en-US" altLang="en-US" sz="1200">
                <a:solidFill>
                  <a:srgbClr val="FFFFFF"/>
                </a:solidFill>
                <a:latin typeface="Arial" panose="020B0604020202020204" pitchFamily="34" charset="0"/>
              </a:rPr>
              <a:pPr>
                <a:lnSpc>
                  <a:spcPct val="80000"/>
                </a:lnSpc>
                <a:spcBef>
                  <a:spcPct val="0"/>
                </a:spcBef>
                <a:buClrTx/>
                <a:buSzTx/>
                <a:buFontTx/>
                <a:buNone/>
              </a:pPr>
              <a:t>25</a:t>
            </a:fld>
            <a:endParaRPr lang="en-US" altLang="en-US" sz="120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E1226CD-2BEE-4334-B52F-0334792B037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800" y="1752600"/>
            <a:ext cx="73152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spcBef>
                <a:spcPts val="400"/>
              </a:spcBef>
              <a:buClr>
                <a:srgbClr val="A5AB81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spcBef>
                <a:spcPts val="400"/>
              </a:spcBef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th-TH" sz="2000" b="1">
                <a:solidFill>
                  <a:srgbClr val="0000CC"/>
                </a:solidFill>
                <a:latin typeface="Arial" panose="020B0604020202020204" pitchFamily="34" charset="0"/>
              </a:rPr>
              <a:t>When economy in bad condition (low level of Y) 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7E73868-8AED-4865-B546-B65FB744FA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1000" y="2286000"/>
            <a:ext cx="11430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spcBef>
                <a:spcPts val="400"/>
              </a:spcBef>
              <a:buClr>
                <a:srgbClr val="A5AB81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spcBef>
                <a:spcPts val="400"/>
              </a:spcBef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th-TH" sz="1800">
                <a:latin typeface="Arial" panose="020B0604020202020204" pitchFamily="34" charset="0"/>
              </a:rPr>
              <a:t>Small Y</a:t>
            </a:r>
          </a:p>
        </p:txBody>
      </p:sp>
      <p:sp>
        <p:nvSpPr>
          <p:cNvPr id="7" name="Right Arrow 6">
            <a:extLst>
              <a:ext uri="{FF2B5EF4-FFF2-40B4-BE49-F238E27FC236}">
                <a16:creationId xmlns:a16="http://schemas.microsoft.com/office/drawing/2014/main" id="{78D52F51-47A5-480D-8E6E-7E5B245488CC}"/>
              </a:ext>
            </a:extLst>
          </p:cNvPr>
          <p:cNvSpPr/>
          <p:nvPr/>
        </p:nvSpPr>
        <p:spPr>
          <a:xfrm>
            <a:off x="1409700" y="2355850"/>
            <a:ext cx="304800" cy="228600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39A6490-17E9-4976-A1E3-A264D30172F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14500" y="2317750"/>
            <a:ext cx="7620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spcBef>
                <a:spcPts val="400"/>
              </a:spcBef>
              <a:buClr>
                <a:srgbClr val="A5AB81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spcBef>
                <a:spcPts val="400"/>
              </a:spcBef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th-TH" sz="1800" b="1">
                <a:solidFill>
                  <a:srgbClr val="C00000"/>
                </a:solidFill>
                <a:latin typeface="Arial" panose="020B0604020202020204" pitchFamily="34" charset="0"/>
              </a:rPr>
              <a:t>R </a:t>
            </a:r>
          </a:p>
        </p:txBody>
      </p: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EF96CC9B-7F6C-4D05-B2A1-7E13A620B40B}"/>
              </a:ext>
            </a:extLst>
          </p:cNvPr>
          <p:cNvCxnSpPr/>
          <p:nvPr/>
        </p:nvCxnSpPr>
        <p:spPr>
          <a:xfrm rot="16200000" flipH="1">
            <a:off x="1909763" y="4529138"/>
            <a:ext cx="369887" cy="1587"/>
          </a:xfrm>
          <a:prstGeom prst="straightConnector1">
            <a:avLst/>
          </a:prstGeom>
          <a:ln w="158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>
            <a:extLst>
              <a:ext uri="{FF2B5EF4-FFF2-40B4-BE49-F238E27FC236}">
                <a16:creationId xmlns:a16="http://schemas.microsoft.com/office/drawing/2014/main" id="{B56E7251-278A-4F62-957E-A6B2A228870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54525" y="2260600"/>
            <a:ext cx="6096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spcBef>
                <a:spcPts val="400"/>
              </a:spcBef>
              <a:buClr>
                <a:srgbClr val="A5AB81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spcBef>
                <a:spcPts val="400"/>
              </a:spcBef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th-TH" sz="1800">
                <a:latin typeface="Arial" panose="020B0604020202020204" pitchFamily="34" charset="0"/>
              </a:rPr>
              <a:t>C</a:t>
            </a:r>
          </a:p>
        </p:txBody>
      </p:sp>
      <p:sp>
        <p:nvSpPr>
          <p:cNvPr id="17" name="Right Arrow 16">
            <a:extLst>
              <a:ext uri="{FF2B5EF4-FFF2-40B4-BE49-F238E27FC236}">
                <a16:creationId xmlns:a16="http://schemas.microsoft.com/office/drawing/2014/main" id="{25FE2AFB-576F-4EA5-8E5A-49653A18FEFB}"/>
              </a:ext>
            </a:extLst>
          </p:cNvPr>
          <p:cNvSpPr/>
          <p:nvPr/>
        </p:nvSpPr>
        <p:spPr>
          <a:xfrm>
            <a:off x="4149725" y="2286000"/>
            <a:ext cx="304800" cy="228600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2D1DFB05-BAFD-4790-A720-7B137863C2A2}"/>
              </a:ext>
            </a:extLst>
          </p:cNvPr>
          <p:cNvCxnSpPr/>
          <p:nvPr/>
        </p:nvCxnSpPr>
        <p:spPr>
          <a:xfrm rot="5400000" flipH="1" flipV="1">
            <a:off x="4729163" y="2430463"/>
            <a:ext cx="306387" cy="1587"/>
          </a:xfrm>
          <a:prstGeom prst="straightConnector1">
            <a:avLst/>
          </a:prstGeom>
          <a:ln w="158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ight Arrow 23">
            <a:extLst>
              <a:ext uri="{FF2B5EF4-FFF2-40B4-BE49-F238E27FC236}">
                <a16:creationId xmlns:a16="http://schemas.microsoft.com/office/drawing/2014/main" id="{B49B33AF-7A84-4635-8CEC-1BC710D3B1C4}"/>
              </a:ext>
            </a:extLst>
          </p:cNvPr>
          <p:cNvSpPr/>
          <p:nvPr/>
        </p:nvSpPr>
        <p:spPr>
          <a:xfrm>
            <a:off x="5105400" y="2357438"/>
            <a:ext cx="304800" cy="228600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D449E32E-40E1-478A-8C1E-94393A00D47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86400" y="2305050"/>
            <a:ext cx="9906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spcBef>
                <a:spcPts val="400"/>
              </a:spcBef>
              <a:buClr>
                <a:srgbClr val="A5AB81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spcBef>
                <a:spcPts val="400"/>
              </a:spcBef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th-TH" sz="1800">
                <a:latin typeface="Arial" panose="020B0604020202020204" pitchFamily="34" charset="0"/>
              </a:rPr>
              <a:t>DAE</a:t>
            </a:r>
          </a:p>
        </p:txBody>
      </p:sp>
      <p:cxnSp>
        <p:nvCxnSpPr>
          <p:cNvPr id="26" name="Straight Arrow Connector 25">
            <a:extLst>
              <a:ext uri="{FF2B5EF4-FFF2-40B4-BE49-F238E27FC236}">
                <a16:creationId xmlns:a16="http://schemas.microsoft.com/office/drawing/2014/main" id="{E04CE72F-CFBF-48A7-993F-43E3EBF7D84C}"/>
              </a:ext>
            </a:extLst>
          </p:cNvPr>
          <p:cNvCxnSpPr/>
          <p:nvPr/>
        </p:nvCxnSpPr>
        <p:spPr>
          <a:xfrm rot="5400000" flipH="1" flipV="1">
            <a:off x="6096000" y="2470150"/>
            <a:ext cx="306388" cy="1588"/>
          </a:xfrm>
          <a:prstGeom prst="straightConnector1">
            <a:avLst/>
          </a:prstGeom>
          <a:ln w="158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>
            <a:extLst>
              <a:ext uri="{FF2B5EF4-FFF2-40B4-BE49-F238E27FC236}">
                <a16:creationId xmlns:a16="http://schemas.microsoft.com/office/drawing/2014/main" id="{86DAB768-5E51-4F8E-BE6A-0CBCFDF9DE1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40538" y="2316163"/>
            <a:ext cx="9906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spcBef>
                <a:spcPts val="400"/>
              </a:spcBef>
              <a:buClr>
                <a:srgbClr val="A5AB81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spcBef>
                <a:spcPts val="400"/>
              </a:spcBef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th-TH" sz="1800">
                <a:latin typeface="Arial" panose="020B0604020202020204" pitchFamily="34" charset="0"/>
              </a:rPr>
              <a:t>Y</a:t>
            </a:r>
          </a:p>
        </p:txBody>
      </p:sp>
      <p:sp>
        <p:nvSpPr>
          <p:cNvPr id="28" name="Right Arrow 27">
            <a:extLst>
              <a:ext uri="{FF2B5EF4-FFF2-40B4-BE49-F238E27FC236}">
                <a16:creationId xmlns:a16="http://schemas.microsoft.com/office/drawing/2014/main" id="{A137ABA0-9487-4454-8C1D-D5D578A4CA98}"/>
              </a:ext>
            </a:extLst>
          </p:cNvPr>
          <p:cNvSpPr/>
          <p:nvPr/>
        </p:nvSpPr>
        <p:spPr>
          <a:xfrm>
            <a:off x="6515100" y="2333625"/>
            <a:ext cx="304800" cy="228600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cxnSp>
        <p:nvCxnSpPr>
          <p:cNvPr id="29" name="Straight Arrow Connector 28">
            <a:extLst>
              <a:ext uri="{FF2B5EF4-FFF2-40B4-BE49-F238E27FC236}">
                <a16:creationId xmlns:a16="http://schemas.microsoft.com/office/drawing/2014/main" id="{A85C2543-38A2-40DF-9F65-EBD62DDB645A}"/>
              </a:ext>
            </a:extLst>
          </p:cNvPr>
          <p:cNvCxnSpPr/>
          <p:nvPr/>
        </p:nvCxnSpPr>
        <p:spPr>
          <a:xfrm rot="5400000" flipH="1" flipV="1">
            <a:off x="7181850" y="2470150"/>
            <a:ext cx="306388" cy="1588"/>
          </a:xfrm>
          <a:prstGeom prst="straightConnector1">
            <a:avLst/>
          </a:prstGeom>
          <a:ln w="158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Box 29">
            <a:extLst>
              <a:ext uri="{FF2B5EF4-FFF2-40B4-BE49-F238E27FC236}">
                <a16:creationId xmlns:a16="http://schemas.microsoft.com/office/drawing/2014/main" id="{62573B1C-E1E5-455D-9A0A-ECED21B0D67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49988" y="2790825"/>
            <a:ext cx="2894012" cy="646113"/>
          </a:xfrm>
          <a:prstGeom prst="rect">
            <a:avLst/>
          </a:prstGeom>
          <a:solidFill>
            <a:srgbClr val="99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spcBef>
                <a:spcPts val="400"/>
              </a:spcBef>
              <a:buClr>
                <a:srgbClr val="A5AB81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spcBef>
                <a:spcPts val="400"/>
              </a:spcBef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th-TH" sz="1800" b="1">
                <a:solidFill>
                  <a:srgbClr val="C00000"/>
                </a:solidFill>
                <a:latin typeface="Arial" panose="020B0604020202020204" pitchFamily="34" charset="0"/>
              </a:rPr>
              <a:t>Can stabilize economy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th-TH" sz="1800" b="1">
                <a:solidFill>
                  <a:srgbClr val="C00000"/>
                </a:solidFill>
                <a:latin typeface="Arial" panose="020B0604020202020204" pitchFamily="34" charset="0"/>
              </a:rPr>
              <a:t>(Automatic stabilizer)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0564F660-C481-4C16-9976-67C3D095998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800" y="3733800"/>
            <a:ext cx="71628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spcBef>
                <a:spcPts val="400"/>
              </a:spcBef>
              <a:buClr>
                <a:srgbClr val="A5AB81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spcBef>
                <a:spcPts val="400"/>
              </a:spcBef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th-TH" sz="2000" b="1">
                <a:solidFill>
                  <a:srgbClr val="0000CC"/>
                </a:solidFill>
                <a:latin typeface="Arial" panose="020B0604020202020204" pitchFamily="34" charset="0"/>
              </a:rPr>
              <a:t>When economy in good condition (high level of Y)  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393D3CC9-21E1-42B6-8E0D-2B918E8E18C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1000" y="4329113"/>
            <a:ext cx="12573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spcBef>
                <a:spcPts val="400"/>
              </a:spcBef>
              <a:buClr>
                <a:srgbClr val="A5AB81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spcBef>
                <a:spcPts val="400"/>
              </a:spcBef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th-TH" sz="1800">
                <a:latin typeface="Arial" panose="020B0604020202020204" pitchFamily="34" charset="0"/>
              </a:rPr>
              <a:t>Large Y</a:t>
            </a:r>
          </a:p>
        </p:txBody>
      </p:sp>
      <p:sp>
        <p:nvSpPr>
          <p:cNvPr id="33" name="Right Arrow 32">
            <a:extLst>
              <a:ext uri="{FF2B5EF4-FFF2-40B4-BE49-F238E27FC236}">
                <a16:creationId xmlns:a16="http://schemas.microsoft.com/office/drawing/2014/main" id="{A1047A66-C244-4DEB-A5D7-10E2F1FEB56F}"/>
              </a:ext>
            </a:extLst>
          </p:cNvPr>
          <p:cNvSpPr/>
          <p:nvPr/>
        </p:nvSpPr>
        <p:spPr>
          <a:xfrm>
            <a:off x="1409700" y="4394200"/>
            <a:ext cx="304800" cy="228600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1BC9963-BACB-43AD-B022-73DBAC16F0B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93863" y="4329113"/>
            <a:ext cx="7620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spcBef>
                <a:spcPts val="400"/>
              </a:spcBef>
              <a:buClr>
                <a:srgbClr val="A5AB81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spcBef>
                <a:spcPts val="400"/>
              </a:spcBef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th-TH" sz="1800" b="1">
                <a:solidFill>
                  <a:srgbClr val="C00000"/>
                </a:solidFill>
                <a:latin typeface="Arial" panose="020B0604020202020204" pitchFamily="34" charset="0"/>
              </a:rPr>
              <a:t>R</a:t>
            </a:r>
          </a:p>
        </p:txBody>
      </p:sp>
      <p:cxnSp>
        <p:nvCxnSpPr>
          <p:cNvPr id="35" name="Straight Arrow Connector 34">
            <a:extLst>
              <a:ext uri="{FF2B5EF4-FFF2-40B4-BE49-F238E27FC236}">
                <a16:creationId xmlns:a16="http://schemas.microsoft.com/office/drawing/2014/main" id="{DC6FCDF5-5B9D-421F-A454-C65EFFB1FC35}"/>
              </a:ext>
            </a:extLst>
          </p:cNvPr>
          <p:cNvCxnSpPr/>
          <p:nvPr/>
        </p:nvCxnSpPr>
        <p:spPr>
          <a:xfrm rot="5400000" flipH="1" flipV="1">
            <a:off x="1966913" y="2447925"/>
            <a:ext cx="306388" cy="1587"/>
          </a:xfrm>
          <a:prstGeom prst="straightConnector1">
            <a:avLst/>
          </a:prstGeom>
          <a:ln w="158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Right Arrow 35">
            <a:extLst>
              <a:ext uri="{FF2B5EF4-FFF2-40B4-BE49-F238E27FC236}">
                <a16:creationId xmlns:a16="http://schemas.microsoft.com/office/drawing/2014/main" id="{FB70A461-7C20-425B-9060-115EBF4383BB}"/>
              </a:ext>
            </a:extLst>
          </p:cNvPr>
          <p:cNvSpPr/>
          <p:nvPr/>
        </p:nvSpPr>
        <p:spPr>
          <a:xfrm>
            <a:off x="4149725" y="4398963"/>
            <a:ext cx="304800" cy="228600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AA6E0125-05FF-4833-8E84-A0CCEE8A1B1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54525" y="4316413"/>
            <a:ext cx="6096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spcBef>
                <a:spcPts val="400"/>
              </a:spcBef>
              <a:buClr>
                <a:srgbClr val="A5AB81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spcBef>
                <a:spcPts val="400"/>
              </a:spcBef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th-TH" sz="1800">
                <a:latin typeface="Arial" panose="020B0604020202020204" pitchFamily="34" charset="0"/>
              </a:rPr>
              <a:t>C</a:t>
            </a:r>
          </a:p>
        </p:txBody>
      </p:sp>
      <p:cxnSp>
        <p:nvCxnSpPr>
          <p:cNvPr id="38" name="Straight Arrow Connector 37">
            <a:extLst>
              <a:ext uri="{FF2B5EF4-FFF2-40B4-BE49-F238E27FC236}">
                <a16:creationId xmlns:a16="http://schemas.microsoft.com/office/drawing/2014/main" id="{AD812712-4B28-4046-A3D3-D8309C093240}"/>
              </a:ext>
            </a:extLst>
          </p:cNvPr>
          <p:cNvCxnSpPr/>
          <p:nvPr/>
        </p:nvCxnSpPr>
        <p:spPr>
          <a:xfrm rot="16200000" flipH="1">
            <a:off x="4699000" y="4473575"/>
            <a:ext cx="369888" cy="1588"/>
          </a:xfrm>
          <a:prstGeom prst="straightConnector1">
            <a:avLst/>
          </a:prstGeom>
          <a:ln w="158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Right Arrow 38">
            <a:extLst>
              <a:ext uri="{FF2B5EF4-FFF2-40B4-BE49-F238E27FC236}">
                <a16:creationId xmlns:a16="http://schemas.microsoft.com/office/drawing/2014/main" id="{289A214D-A9A0-47EC-AFC2-0CEC20A4566C}"/>
              </a:ext>
            </a:extLst>
          </p:cNvPr>
          <p:cNvSpPr/>
          <p:nvPr/>
        </p:nvSpPr>
        <p:spPr>
          <a:xfrm>
            <a:off x="5064125" y="4367213"/>
            <a:ext cx="304800" cy="228600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52E0C660-4D65-458A-8FD1-308A4E45E84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45138" y="4297363"/>
            <a:ext cx="9906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spcBef>
                <a:spcPts val="400"/>
              </a:spcBef>
              <a:buClr>
                <a:srgbClr val="A5AB81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spcBef>
                <a:spcPts val="400"/>
              </a:spcBef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th-TH" sz="1800">
                <a:latin typeface="Arial" panose="020B0604020202020204" pitchFamily="34" charset="0"/>
              </a:rPr>
              <a:t>DAE</a:t>
            </a:r>
          </a:p>
        </p:txBody>
      </p:sp>
      <p:cxnSp>
        <p:nvCxnSpPr>
          <p:cNvPr id="41" name="Straight Arrow Connector 40">
            <a:extLst>
              <a:ext uri="{FF2B5EF4-FFF2-40B4-BE49-F238E27FC236}">
                <a16:creationId xmlns:a16="http://schemas.microsoft.com/office/drawing/2014/main" id="{2CFB7B10-16F1-410E-BCC9-04A8204FA263}"/>
              </a:ext>
            </a:extLst>
          </p:cNvPr>
          <p:cNvCxnSpPr/>
          <p:nvPr/>
        </p:nvCxnSpPr>
        <p:spPr>
          <a:xfrm rot="16200000" flipH="1">
            <a:off x="6065838" y="4478338"/>
            <a:ext cx="369887" cy="1587"/>
          </a:xfrm>
          <a:prstGeom prst="straightConnector1">
            <a:avLst/>
          </a:prstGeom>
          <a:ln w="158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Right Arrow 41">
            <a:extLst>
              <a:ext uri="{FF2B5EF4-FFF2-40B4-BE49-F238E27FC236}">
                <a16:creationId xmlns:a16="http://schemas.microsoft.com/office/drawing/2014/main" id="{351F3356-F1E9-4E1C-9C45-0B893DB3440D}"/>
              </a:ext>
            </a:extLst>
          </p:cNvPr>
          <p:cNvSpPr/>
          <p:nvPr/>
        </p:nvSpPr>
        <p:spPr>
          <a:xfrm>
            <a:off x="6557963" y="4364038"/>
            <a:ext cx="304800" cy="228600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1B2C3B26-C08E-46A0-AE3A-F61E4B75FAE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31025" y="4348163"/>
            <a:ext cx="7651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spcBef>
                <a:spcPts val="400"/>
              </a:spcBef>
              <a:buClr>
                <a:srgbClr val="A5AB81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spcBef>
                <a:spcPts val="400"/>
              </a:spcBef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th-TH" sz="1800">
                <a:latin typeface="Arial" panose="020B0604020202020204" pitchFamily="34" charset="0"/>
              </a:rPr>
              <a:t>Y</a:t>
            </a:r>
          </a:p>
        </p:txBody>
      </p:sp>
      <p:cxnSp>
        <p:nvCxnSpPr>
          <p:cNvPr id="44" name="Straight Arrow Connector 43">
            <a:extLst>
              <a:ext uri="{FF2B5EF4-FFF2-40B4-BE49-F238E27FC236}">
                <a16:creationId xmlns:a16="http://schemas.microsoft.com/office/drawing/2014/main" id="{8BF5E1B9-009E-4D41-872A-89A127E20676}"/>
              </a:ext>
            </a:extLst>
          </p:cNvPr>
          <p:cNvCxnSpPr/>
          <p:nvPr/>
        </p:nvCxnSpPr>
        <p:spPr>
          <a:xfrm rot="16200000" flipH="1">
            <a:off x="7175500" y="4500563"/>
            <a:ext cx="369887" cy="1588"/>
          </a:xfrm>
          <a:prstGeom prst="straightConnector1">
            <a:avLst/>
          </a:prstGeom>
          <a:ln w="158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TextBox 44">
            <a:extLst>
              <a:ext uri="{FF2B5EF4-FFF2-40B4-BE49-F238E27FC236}">
                <a16:creationId xmlns:a16="http://schemas.microsoft.com/office/drawing/2014/main" id="{08986590-0BFE-4214-9285-6093C32EDBF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51575" y="4781550"/>
            <a:ext cx="2892425" cy="647700"/>
          </a:xfrm>
          <a:prstGeom prst="rect">
            <a:avLst/>
          </a:prstGeom>
          <a:solidFill>
            <a:srgbClr val="99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spcBef>
                <a:spcPts val="400"/>
              </a:spcBef>
              <a:buClr>
                <a:srgbClr val="A5AB81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spcBef>
                <a:spcPts val="400"/>
              </a:spcBef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th-TH" sz="1800" b="1">
                <a:solidFill>
                  <a:srgbClr val="C00000"/>
                </a:solidFill>
                <a:latin typeface="Arial" panose="020B0604020202020204" pitchFamily="34" charset="0"/>
              </a:rPr>
              <a:t>Can stabilize economy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th-TH" sz="1800" b="1">
                <a:solidFill>
                  <a:srgbClr val="C00000"/>
                </a:solidFill>
                <a:latin typeface="Arial" panose="020B0604020202020204" pitchFamily="34" charset="0"/>
              </a:rPr>
              <a:t>(Automatic stabilizer)</a:t>
            </a:r>
          </a:p>
        </p:txBody>
      </p:sp>
      <p:sp>
        <p:nvSpPr>
          <p:cNvPr id="48" name="Right Arrow 47">
            <a:extLst>
              <a:ext uri="{FF2B5EF4-FFF2-40B4-BE49-F238E27FC236}">
                <a16:creationId xmlns:a16="http://schemas.microsoft.com/office/drawing/2014/main" id="{8273E6A4-14FA-4A2A-BBC3-6466F036FF76}"/>
              </a:ext>
            </a:extLst>
          </p:cNvPr>
          <p:cNvSpPr/>
          <p:nvPr/>
        </p:nvSpPr>
        <p:spPr>
          <a:xfrm>
            <a:off x="2233613" y="2360613"/>
            <a:ext cx="304800" cy="228600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973229C0-F2D3-4AA1-B71B-CA373075CA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17788" y="2190750"/>
            <a:ext cx="1652587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spcBef>
                <a:spcPts val="400"/>
              </a:spcBef>
              <a:buClr>
                <a:srgbClr val="A5AB81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spcBef>
                <a:spcPts val="400"/>
              </a:spcBef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th-TH" sz="1800">
                <a:latin typeface="Arial" panose="020B0604020202020204" pitchFamily="34" charset="0"/>
              </a:rPr>
              <a:t>More money to spend</a:t>
            </a:r>
          </a:p>
        </p:txBody>
      </p:sp>
      <p:sp>
        <p:nvSpPr>
          <p:cNvPr id="50" name="Right Arrow 49">
            <a:extLst>
              <a:ext uri="{FF2B5EF4-FFF2-40B4-BE49-F238E27FC236}">
                <a16:creationId xmlns:a16="http://schemas.microsoft.com/office/drawing/2014/main" id="{B280C38B-C509-43D3-8486-17F21E512B1B}"/>
              </a:ext>
            </a:extLst>
          </p:cNvPr>
          <p:cNvSpPr/>
          <p:nvPr/>
        </p:nvSpPr>
        <p:spPr>
          <a:xfrm>
            <a:off x="2303463" y="4367213"/>
            <a:ext cx="304800" cy="228600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21BEBF40-84D6-4916-9833-A53D5CAB861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49538" y="4210050"/>
            <a:ext cx="1500187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spcBef>
                <a:spcPts val="400"/>
              </a:spcBef>
              <a:buClr>
                <a:srgbClr val="A5AB81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spcBef>
                <a:spcPts val="400"/>
              </a:spcBef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th-TH" sz="1800">
                <a:latin typeface="Arial" panose="020B0604020202020204" pitchFamily="34" charset="0"/>
              </a:rPr>
              <a:t>less money to spend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 nodeType="clickPar">
                      <p:stCondLst>
                        <p:cond delay="indefinite"/>
                      </p:stCondLst>
                      <p:childTnLst>
                        <p:par>
                          <p:cTn id="7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 nodeType="clickPar">
                      <p:stCondLst>
                        <p:cond delay="indefinite"/>
                      </p:stCondLst>
                      <p:childTnLst>
                        <p:par>
                          <p:cTn id="8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 nodeType="clickPar">
                      <p:stCondLst>
                        <p:cond delay="indefinite"/>
                      </p:stCondLst>
                      <p:childTnLst>
                        <p:par>
                          <p:cTn id="8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 nodeType="clickPar">
                      <p:stCondLst>
                        <p:cond delay="indefinite"/>
                      </p:stCondLst>
                      <p:childTnLst>
                        <p:par>
                          <p:cTn id="9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 nodeType="clickPar">
                      <p:stCondLst>
                        <p:cond delay="indefinite"/>
                      </p:stCondLst>
                      <p:childTnLst>
                        <p:par>
                          <p:cTn id="9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 nodeType="clickPar">
                      <p:stCondLst>
                        <p:cond delay="indefinite"/>
                      </p:stCondLst>
                      <p:childTnLst>
                        <p:par>
                          <p:cTn id="10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 nodeType="clickPar">
                      <p:stCondLst>
                        <p:cond delay="indefinite"/>
                      </p:stCondLst>
                      <p:childTnLst>
                        <p:par>
                          <p:cTn id="10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 nodeType="clickPar">
                      <p:stCondLst>
                        <p:cond delay="indefinite"/>
                      </p:stCondLst>
                      <p:childTnLst>
                        <p:par>
                          <p:cTn id="1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 nodeType="clickPar">
                      <p:stCondLst>
                        <p:cond delay="indefinite"/>
                      </p:stCondLst>
                      <p:childTnLst>
                        <p:par>
                          <p:cTn id="1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 nodeType="clickPar">
                      <p:stCondLst>
                        <p:cond delay="indefinite"/>
                      </p:stCondLst>
                      <p:childTnLst>
                        <p:par>
                          <p:cTn id="1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 nodeType="clickPar">
                      <p:stCondLst>
                        <p:cond delay="indefinite"/>
                      </p:stCondLst>
                      <p:childTnLst>
                        <p:par>
                          <p:cTn id="1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 nodeType="clickPar">
                      <p:stCondLst>
                        <p:cond delay="indefinite"/>
                      </p:stCondLst>
                      <p:childTnLst>
                        <p:par>
                          <p:cTn id="1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 nodeType="clickPar">
                      <p:stCondLst>
                        <p:cond delay="indefinite"/>
                      </p:stCondLst>
                      <p:childTnLst>
                        <p:par>
                          <p:cTn id="1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 nodeType="clickPar">
                      <p:stCondLst>
                        <p:cond delay="indefinite"/>
                      </p:stCondLst>
                      <p:childTnLst>
                        <p:par>
                          <p:cTn id="1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 nodeType="clickPar">
                      <p:stCondLst>
                        <p:cond delay="indefinite"/>
                      </p:stCondLst>
                      <p:childTnLst>
                        <p:par>
                          <p:cTn id="1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 nodeType="clickPar">
                      <p:stCondLst>
                        <p:cond delay="indefinite"/>
                      </p:stCondLst>
                      <p:childTnLst>
                        <p:par>
                          <p:cTn id="1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 nodeType="clickPar">
                      <p:stCondLst>
                        <p:cond delay="indefinite"/>
                      </p:stCondLst>
                      <p:childTnLst>
                        <p:par>
                          <p:cTn id="1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 nodeType="clickPar">
                      <p:stCondLst>
                        <p:cond delay="indefinite"/>
                      </p:stCondLst>
                      <p:childTnLst>
                        <p:par>
                          <p:cTn id="1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 nodeType="clickPar">
                      <p:stCondLst>
                        <p:cond delay="indefinite"/>
                      </p:stCondLst>
                      <p:childTnLst>
                        <p:par>
                          <p:cTn id="1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 nodeType="clickPar">
                      <p:stCondLst>
                        <p:cond delay="indefinite"/>
                      </p:stCondLst>
                      <p:childTnLst>
                        <p:par>
                          <p:cTn id="1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 nodeType="clickPar">
                      <p:stCondLst>
                        <p:cond delay="indefinite"/>
                      </p:stCondLst>
                      <p:childTnLst>
                        <p:par>
                          <p:cTn id="17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 animBg="1"/>
      <p:bldP spid="9" grpId="0"/>
      <p:bldP spid="16" grpId="0"/>
      <p:bldP spid="17" grpId="0" animBg="1"/>
      <p:bldP spid="24" grpId="0" animBg="1"/>
      <p:bldP spid="25" grpId="0"/>
      <p:bldP spid="27" grpId="0"/>
      <p:bldP spid="28" grpId="0" animBg="1"/>
      <p:bldP spid="30" grpId="0" animBg="1"/>
      <p:bldP spid="31" grpId="0"/>
      <p:bldP spid="32" grpId="0"/>
      <p:bldP spid="33" grpId="0" animBg="1"/>
      <p:bldP spid="34" grpId="0"/>
      <p:bldP spid="36" grpId="0" animBg="1"/>
      <p:bldP spid="37" grpId="0"/>
      <p:bldP spid="39" grpId="0" animBg="1"/>
      <p:bldP spid="40" grpId="0"/>
      <p:bldP spid="42" grpId="0" animBg="1"/>
      <p:bldP spid="43" grpId="0"/>
      <p:bldP spid="45" grpId="0" animBg="1"/>
      <p:bldP spid="48" grpId="0" animBg="1"/>
      <p:bldP spid="49" grpId="0"/>
      <p:bldP spid="50" grpId="0" animBg="1"/>
      <p:bldP spid="51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410" name="Rectangle 2">
            <a:extLst>
              <a:ext uri="{FF2B5EF4-FFF2-40B4-BE49-F238E27FC236}">
                <a16:creationId xmlns:a16="http://schemas.microsoft.com/office/drawing/2014/main" id="{59DCDCD2-1CE9-449B-A9C8-D6B803B71767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304800" y="0"/>
            <a:ext cx="8534400" cy="1066800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3600" b="1" dirty="0">
                <a:solidFill>
                  <a:srgbClr val="00FFFF"/>
                </a:solidFill>
                <a:latin typeface="Cordia New" pitchFamily="34" charset="-34"/>
                <a:cs typeface="Cordia New" pitchFamily="34" charset="-34"/>
              </a:rPr>
              <a:t>4.4.2 discretionary Fiscal Policy tools</a:t>
            </a:r>
          </a:p>
        </p:txBody>
      </p:sp>
      <p:sp>
        <p:nvSpPr>
          <p:cNvPr id="145411" name="Rectangle 3">
            <a:extLst>
              <a:ext uri="{FF2B5EF4-FFF2-40B4-BE49-F238E27FC236}">
                <a16:creationId xmlns:a16="http://schemas.microsoft.com/office/drawing/2014/main" id="{1EE5EE0E-B4AC-4C6A-ACCE-8B712AAFAA0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8600" y="1143000"/>
            <a:ext cx="8686800" cy="4876800"/>
          </a:xfrm>
        </p:spPr>
        <p:txBody>
          <a:bodyPr anchor="t"/>
          <a:lstStyle/>
          <a:p>
            <a:pPr marL="609600" indent="-609600" eaLnBrk="1" hangingPunct="1">
              <a:lnSpc>
                <a:spcPct val="90000"/>
              </a:lnSpc>
              <a:buFont typeface="Wingdings" panose="05000000000000000000" pitchFamily="2" charset="2"/>
              <a:buChar char="q"/>
            </a:pPr>
            <a:r>
              <a:rPr lang="en-US" altLang="th-TH" sz="3900" b="1">
                <a:latin typeface="Cordia New" panose="020B0304020202020204" pitchFamily="34" charset="-34"/>
                <a:ea typeface="Cordia New" panose="020B0304020202020204" pitchFamily="34" charset="-34"/>
                <a:cs typeface="Cordia New" panose="020B0304020202020204" pitchFamily="34" charset="-34"/>
              </a:rPr>
              <a:t>In the case that economy fluctuate a lot and occurred for a long time, and </a:t>
            </a:r>
            <a:r>
              <a:rPr lang="en-US" altLang="th-TH" sz="3900" b="1">
                <a:solidFill>
                  <a:srgbClr val="99FF99"/>
                </a:solidFill>
                <a:latin typeface="Cordia New" panose="020B0304020202020204" pitchFamily="34" charset="-34"/>
                <a:ea typeface="Cordia New" panose="020B0304020202020204" pitchFamily="34" charset="-34"/>
                <a:cs typeface="Cordia New" panose="020B0304020202020204" pitchFamily="34" charset="-34"/>
              </a:rPr>
              <a:t>non-discretionary fiscal policy </a:t>
            </a:r>
            <a:r>
              <a:rPr lang="en-US" altLang="th-TH" sz="3900" b="1">
                <a:latin typeface="Cordia New" panose="020B0304020202020204" pitchFamily="34" charset="-34"/>
                <a:ea typeface="Cordia New" panose="020B0304020202020204" pitchFamily="34" charset="-34"/>
                <a:cs typeface="Cordia New" panose="020B0304020202020204" pitchFamily="34" charset="-34"/>
              </a:rPr>
              <a:t>(automatic stabilizer) cannot solve the problem, Government needs to use </a:t>
            </a:r>
            <a:r>
              <a:rPr lang="en-US" altLang="th-TH" sz="3900" b="1">
                <a:solidFill>
                  <a:srgbClr val="99FF99"/>
                </a:solidFill>
                <a:latin typeface="Cordia New" panose="020B0304020202020204" pitchFamily="34" charset="-34"/>
                <a:ea typeface="Cordia New" panose="020B0304020202020204" pitchFamily="34" charset="-34"/>
                <a:cs typeface="Cordia New" panose="020B0304020202020204" pitchFamily="34" charset="-34"/>
              </a:rPr>
              <a:t>discretionary fiscal policy</a:t>
            </a:r>
            <a:r>
              <a:rPr lang="en-US" altLang="th-TH" sz="3900" b="1">
                <a:latin typeface="Cordia New" panose="020B0304020202020204" pitchFamily="34" charset="-34"/>
                <a:ea typeface="Cordia New" panose="020B0304020202020204" pitchFamily="34" charset="-34"/>
                <a:cs typeface="Cordia New" panose="020B0304020202020204" pitchFamily="34" charset="-34"/>
              </a:rPr>
              <a:t>.</a:t>
            </a:r>
          </a:p>
          <a:p>
            <a:pPr marL="609600" indent="-609600" eaLnBrk="1" hangingPunct="1">
              <a:lnSpc>
                <a:spcPct val="90000"/>
              </a:lnSpc>
            </a:pPr>
            <a:endParaRPr lang="en-US" altLang="th-TH" sz="3900" b="1">
              <a:latin typeface="Cordia New" panose="020B0304020202020204" pitchFamily="34" charset="-34"/>
              <a:ea typeface="Cordia New" panose="020B0304020202020204" pitchFamily="34" charset="-34"/>
              <a:cs typeface="Cordia New" panose="020B0304020202020204" pitchFamily="34" charset="-34"/>
            </a:endParaRPr>
          </a:p>
          <a:p>
            <a:pPr marL="609600" indent="-609600" eaLnBrk="1" hangingPunct="1">
              <a:lnSpc>
                <a:spcPct val="90000"/>
              </a:lnSpc>
              <a:buFont typeface="Wingdings" panose="05000000000000000000" pitchFamily="2" charset="2"/>
              <a:buChar char="q"/>
            </a:pPr>
            <a:r>
              <a:rPr lang="en-US" altLang="th-TH" sz="3900" b="1">
                <a:latin typeface="Cordia New" panose="020B0304020202020204" pitchFamily="34" charset="-34"/>
                <a:ea typeface="Cordia New" panose="020B0304020202020204" pitchFamily="34" charset="-34"/>
                <a:cs typeface="Cordia New" panose="020B0304020202020204" pitchFamily="34" charset="-34"/>
              </a:rPr>
              <a:t>Discretionary fiscal policy tools: </a:t>
            </a:r>
            <a:r>
              <a:rPr lang="en-US" altLang="th-TH" sz="3900" b="1">
                <a:solidFill>
                  <a:srgbClr val="FFFF99"/>
                </a:solidFill>
                <a:latin typeface="Cordia New" panose="020B0304020202020204" pitchFamily="34" charset="-34"/>
                <a:ea typeface="Cordia New" panose="020B0304020202020204" pitchFamily="34" charset="-34"/>
                <a:cs typeface="Cordia New" panose="020B0304020202020204" pitchFamily="34" charset="-34"/>
              </a:rPr>
              <a:t>Types of tax, tax rate, and government spending</a:t>
            </a:r>
          </a:p>
          <a:p>
            <a:pPr marL="609600" indent="-609600" eaLnBrk="1" hangingPunct="1">
              <a:lnSpc>
                <a:spcPct val="90000"/>
              </a:lnSpc>
              <a:buFont typeface="Wingdings" panose="05000000000000000000" pitchFamily="2" charset="2"/>
              <a:buChar char="§"/>
            </a:pPr>
            <a:endParaRPr lang="en-US" altLang="th-TH" sz="4000" b="1">
              <a:latin typeface="Angsana New" panose="02020603050405020304" pitchFamily="18" charset="-34"/>
              <a:ea typeface="Angsana New" panose="02020603050405020304" pitchFamily="18" charset="-34"/>
              <a:cs typeface="Angsana New" panose="02020603050405020304" pitchFamily="18" charset="-34"/>
            </a:endParaRPr>
          </a:p>
          <a:p>
            <a:pPr marL="609600" indent="-609600" eaLnBrk="1" hangingPunct="1">
              <a:lnSpc>
                <a:spcPct val="80000"/>
              </a:lnSpc>
            </a:pPr>
            <a:endParaRPr lang="en-US" altLang="th-TH" sz="4000" b="1">
              <a:solidFill>
                <a:srgbClr val="FFFF99"/>
              </a:solidFill>
              <a:latin typeface="Cordia New" panose="020B0304020202020204" pitchFamily="34" charset="-34"/>
              <a:ea typeface="Cordia New" panose="020B0304020202020204" pitchFamily="34" charset="-34"/>
              <a:cs typeface="Cordia New" panose="020B0304020202020204" pitchFamily="34" charset="-34"/>
            </a:endParaRPr>
          </a:p>
        </p:txBody>
      </p:sp>
      <p:sp>
        <p:nvSpPr>
          <p:cNvPr id="37892" name="Slide Number Placeholder 3">
            <a:extLst>
              <a:ext uri="{FF2B5EF4-FFF2-40B4-BE49-F238E27FC236}">
                <a16:creationId xmlns:a16="http://schemas.microsoft.com/office/drawing/2014/main" id="{F3E53BF0-8BC0-4D5F-B878-520C7F0501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spcBef>
                <a:spcPts val="400"/>
              </a:spcBef>
              <a:buClr>
                <a:srgbClr val="A5AB81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spcBef>
                <a:spcPts val="400"/>
              </a:spcBef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406E1667-D86D-4E75-AA6E-C1019E1C6224}" type="slidenum">
              <a:rPr lang="en-US" altLang="th-TH" sz="1400">
                <a:solidFill>
                  <a:schemeClr val="tx2"/>
                </a:solidFill>
                <a:latin typeface="Arial" panose="020B0604020202020204" pitchFamily="34" charset="0"/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26</a:t>
            </a:fld>
            <a:endParaRPr lang="en-US" altLang="th-TH" sz="1400">
              <a:solidFill>
                <a:schemeClr val="tx2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5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5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45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5410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itle 1">
            <a:extLst>
              <a:ext uri="{FF2B5EF4-FFF2-40B4-BE49-F238E27FC236}">
                <a16:creationId xmlns:a16="http://schemas.microsoft.com/office/drawing/2014/main" id="{794F1B25-FB74-4AE9-AB3F-F82AADF327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762000"/>
          </a:xfrm>
        </p:spPr>
        <p:txBody>
          <a:bodyPr/>
          <a:lstStyle/>
          <a:p>
            <a:pPr eaLnBrk="1" hangingPunct="1"/>
            <a:r>
              <a:rPr lang="en-US" altLang="th-TH" b="1" u="sng">
                <a:latin typeface="Cordia New" panose="020B0304020202020204" pitchFamily="34" charset="-34"/>
                <a:ea typeface="Cordia New" panose="020B0304020202020204" pitchFamily="34" charset="-34"/>
                <a:cs typeface="Cordia New" panose="020B0304020202020204" pitchFamily="34" charset="-34"/>
              </a:rPr>
              <a:t>TAX RATE</a:t>
            </a:r>
          </a:p>
        </p:txBody>
      </p:sp>
      <p:sp>
        <p:nvSpPr>
          <p:cNvPr id="38915" name="Slide Number Placeholder 4">
            <a:extLst>
              <a:ext uri="{FF2B5EF4-FFF2-40B4-BE49-F238E27FC236}">
                <a16:creationId xmlns:a16="http://schemas.microsoft.com/office/drawing/2014/main" id="{5CDB9943-21F0-480F-A141-2A83A5D28DE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spcBef>
                <a:spcPts val="400"/>
              </a:spcBef>
              <a:buClr>
                <a:srgbClr val="A5AB81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spcBef>
                <a:spcPts val="400"/>
              </a:spcBef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>
              <a:lnSpc>
                <a:spcPct val="80000"/>
              </a:lnSpc>
              <a:spcBef>
                <a:spcPct val="0"/>
              </a:spcBef>
              <a:buClrTx/>
              <a:buSzTx/>
              <a:buFontTx/>
              <a:buNone/>
            </a:pPr>
            <a:fld id="{385446C2-ACC1-4756-A71E-E4D5A85C0E75}" type="slidenum">
              <a:rPr lang="en-US" altLang="en-US" sz="1200">
                <a:solidFill>
                  <a:srgbClr val="FFFFFF"/>
                </a:solidFill>
                <a:latin typeface="Arial" panose="020B0604020202020204" pitchFamily="34" charset="0"/>
              </a:rPr>
              <a:pPr>
                <a:lnSpc>
                  <a:spcPct val="80000"/>
                </a:lnSpc>
                <a:spcBef>
                  <a:spcPct val="0"/>
                </a:spcBef>
                <a:buClrTx/>
                <a:buSzTx/>
                <a:buFontTx/>
                <a:buNone/>
              </a:pPr>
              <a:t>27</a:t>
            </a:fld>
            <a:endParaRPr lang="en-US" altLang="en-US" sz="120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2988D55-7B06-4DC9-9C7D-684ED4BF889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800" y="1752600"/>
            <a:ext cx="59436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spcBef>
                <a:spcPts val="400"/>
              </a:spcBef>
              <a:buClr>
                <a:srgbClr val="A5AB81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spcBef>
                <a:spcPts val="400"/>
              </a:spcBef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th-TH" sz="2000" b="1">
                <a:solidFill>
                  <a:srgbClr val="0000CC"/>
                </a:solidFill>
                <a:latin typeface="Arial" panose="020B0604020202020204" pitchFamily="34" charset="0"/>
              </a:rPr>
              <a:t>When economy in bad condition (low level of Y) 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A7230AF-2499-4081-95B0-B582B2C0230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1000" y="2286000"/>
            <a:ext cx="2286000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spcBef>
                <a:spcPts val="400"/>
              </a:spcBef>
              <a:buClr>
                <a:srgbClr val="A5AB81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spcBef>
                <a:spcPts val="400"/>
              </a:spcBef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th-TH" sz="1800">
                <a:latin typeface="Arial" panose="020B0604020202020204" pitchFamily="34" charset="0"/>
              </a:rPr>
              <a:t>Government needs to </a:t>
            </a:r>
            <a:r>
              <a:rPr lang="en-US" altLang="th-TH" sz="1800" b="1">
                <a:solidFill>
                  <a:srgbClr val="C00000"/>
                </a:solidFill>
                <a:latin typeface="Arial" panose="020B0604020202020204" pitchFamily="34" charset="0"/>
              </a:rPr>
              <a:t>increase</a:t>
            </a:r>
            <a:r>
              <a:rPr lang="en-US" altLang="th-TH" sz="1800">
                <a:latin typeface="Arial" panose="020B0604020202020204" pitchFamily="34" charset="0"/>
              </a:rPr>
              <a:t> Y to stabilize economy</a:t>
            </a:r>
          </a:p>
        </p:txBody>
      </p:sp>
      <p:sp>
        <p:nvSpPr>
          <p:cNvPr id="7" name="Right Arrow 6">
            <a:extLst>
              <a:ext uri="{FF2B5EF4-FFF2-40B4-BE49-F238E27FC236}">
                <a16:creationId xmlns:a16="http://schemas.microsoft.com/office/drawing/2014/main" id="{4205A335-2FD7-4A2C-AA7B-C3F00CB27DFA}"/>
              </a:ext>
            </a:extLst>
          </p:cNvPr>
          <p:cNvSpPr/>
          <p:nvPr/>
        </p:nvSpPr>
        <p:spPr>
          <a:xfrm>
            <a:off x="2438400" y="2590800"/>
            <a:ext cx="304800" cy="228600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73873C9-A8AB-4B67-9896-F6332750D9F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19400" y="2514600"/>
            <a:ext cx="22860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spcBef>
                <a:spcPts val="400"/>
              </a:spcBef>
              <a:buClr>
                <a:srgbClr val="A5AB81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spcBef>
                <a:spcPts val="400"/>
              </a:spcBef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th-TH" sz="1800">
                <a:latin typeface="Arial" panose="020B0604020202020204" pitchFamily="34" charset="0"/>
              </a:rPr>
              <a:t>Gov’t can    </a:t>
            </a:r>
            <a:r>
              <a:rPr lang="en-US" altLang="th-TH" sz="1800" b="1">
                <a:solidFill>
                  <a:srgbClr val="C00000"/>
                </a:solidFill>
                <a:latin typeface="Arial" panose="020B0604020202020204" pitchFamily="34" charset="0"/>
              </a:rPr>
              <a:t>tax rate </a:t>
            </a:r>
          </a:p>
        </p:txBody>
      </p: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788A0EA3-CA8D-4E4E-B27C-2E3284D6B6BF}"/>
              </a:ext>
            </a:extLst>
          </p:cNvPr>
          <p:cNvCxnSpPr>
            <a:stCxn id="9" idx="0"/>
          </p:cNvCxnSpPr>
          <p:nvPr/>
        </p:nvCxnSpPr>
        <p:spPr>
          <a:xfrm rot="16200000" flipH="1">
            <a:off x="3778250" y="2698750"/>
            <a:ext cx="369888" cy="1588"/>
          </a:xfrm>
          <a:prstGeom prst="straightConnector1">
            <a:avLst/>
          </a:prstGeom>
          <a:ln w="158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>
            <a:extLst>
              <a:ext uri="{FF2B5EF4-FFF2-40B4-BE49-F238E27FC236}">
                <a16:creationId xmlns:a16="http://schemas.microsoft.com/office/drawing/2014/main" id="{69282C07-3396-43EA-B6FE-83603144D77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34000" y="2514600"/>
            <a:ext cx="6096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spcBef>
                <a:spcPts val="400"/>
              </a:spcBef>
              <a:buClr>
                <a:srgbClr val="A5AB81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spcBef>
                <a:spcPts val="400"/>
              </a:spcBef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th-TH" sz="1800">
                <a:latin typeface="Arial" panose="020B0604020202020204" pitchFamily="34" charset="0"/>
              </a:rPr>
              <a:t>C</a:t>
            </a:r>
          </a:p>
        </p:txBody>
      </p:sp>
      <p:sp>
        <p:nvSpPr>
          <p:cNvPr id="17" name="Right Arrow 16">
            <a:extLst>
              <a:ext uri="{FF2B5EF4-FFF2-40B4-BE49-F238E27FC236}">
                <a16:creationId xmlns:a16="http://schemas.microsoft.com/office/drawing/2014/main" id="{978407C1-D9B2-4FD3-ABCB-8F5D85ADC61F}"/>
              </a:ext>
            </a:extLst>
          </p:cNvPr>
          <p:cNvSpPr/>
          <p:nvPr/>
        </p:nvSpPr>
        <p:spPr>
          <a:xfrm>
            <a:off x="5029200" y="2590800"/>
            <a:ext cx="304800" cy="228600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503DCF16-E10C-4FB6-8FA8-6AAB0343A9F8}"/>
              </a:ext>
            </a:extLst>
          </p:cNvPr>
          <p:cNvCxnSpPr/>
          <p:nvPr/>
        </p:nvCxnSpPr>
        <p:spPr>
          <a:xfrm rot="5400000" flipH="1" flipV="1">
            <a:off x="5562600" y="2667000"/>
            <a:ext cx="306388" cy="1588"/>
          </a:xfrm>
          <a:prstGeom prst="straightConnector1">
            <a:avLst/>
          </a:prstGeom>
          <a:ln w="158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ight Arrow 23">
            <a:extLst>
              <a:ext uri="{FF2B5EF4-FFF2-40B4-BE49-F238E27FC236}">
                <a16:creationId xmlns:a16="http://schemas.microsoft.com/office/drawing/2014/main" id="{62F1D4B4-3C46-4620-A2DA-F5FBEC24C357}"/>
              </a:ext>
            </a:extLst>
          </p:cNvPr>
          <p:cNvSpPr/>
          <p:nvPr/>
        </p:nvSpPr>
        <p:spPr>
          <a:xfrm>
            <a:off x="5867400" y="2590800"/>
            <a:ext cx="304800" cy="228600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771147B1-668E-47E8-B621-A8621B935B1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48400" y="2514600"/>
            <a:ext cx="9906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spcBef>
                <a:spcPts val="400"/>
              </a:spcBef>
              <a:buClr>
                <a:srgbClr val="A5AB81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spcBef>
                <a:spcPts val="400"/>
              </a:spcBef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th-TH" sz="1800">
                <a:latin typeface="Arial" panose="020B0604020202020204" pitchFamily="34" charset="0"/>
              </a:rPr>
              <a:t>DAE</a:t>
            </a:r>
          </a:p>
        </p:txBody>
      </p:sp>
      <p:cxnSp>
        <p:nvCxnSpPr>
          <p:cNvPr id="26" name="Straight Arrow Connector 25">
            <a:extLst>
              <a:ext uri="{FF2B5EF4-FFF2-40B4-BE49-F238E27FC236}">
                <a16:creationId xmlns:a16="http://schemas.microsoft.com/office/drawing/2014/main" id="{6A02216A-074D-4037-BE34-061ACD10D866}"/>
              </a:ext>
            </a:extLst>
          </p:cNvPr>
          <p:cNvCxnSpPr/>
          <p:nvPr/>
        </p:nvCxnSpPr>
        <p:spPr>
          <a:xfrm rot="5400000" flipH="1" flipV="1">
            <a:off x="6781800" y="2667000"/>
            <a:ext cx="306388" cy="1588"/>
          </a:xfrm>
          <a:prstGeom prst="straightConnector1">
            <a:avLst/>
          </a:prstGeom>
          <a:ln w="158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>
            <a:extLst>
              <a:ext uri="{FF2B5EF4-FFF2-40B4-BE49-F238E27FC236}">
                <a16:creationId xmlns:a16="http://schemas.microsoft.com/office/drawing/2014/main" id="{AADE5AAC-BC94-402E-8A93-129D8E85959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67600" y="2514600"/>
            <a:ext cx="9906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spcBef>
                <a:spcPts val="400"/>
              </a:spcBef>
              <a:buClr>
                <a:srgbClr val="A5AB81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spcBef>
                <a:spcPts val="400"/>
              </a:spcBef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th-TH" sz="1800">
                <a:latin typeface="Arial" panose="020B0604020202020204" pitchFamily="34" charset="0"/>
              </a:rPr>
              <a:t>Y</a:t>
            </a:r>
          </a:p>
        </p:txBody>
      </p:sp>
      <p:sp>
        <p:nvSpPr>
          <p:cNvPr id="28" name="Right Arrow 27">
            <a:extLst>
              <a:ext uri="{FF2B5EF4-FFF2-40B4-BE49-F238E27FC236}">
                <a16:creationId xmlns:a16="http://schemas.microsoft.com/office/drawing/2014/main" id="{618342CF-7F36-4B7A-8B6E-AE9E4212FEFA}"/>
              </a:ext>
            </a:extLst>
          </p:cNvPr>
          <p:cNvSpPr/>
          <p:nvPr/>
        </p:nvSpPr>
        <p:spPr>
          <a:xfrm>
            <a:off x="7086600" y="2590800"/>
            <a:ext cx="304800" cy="228600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cxnSp>
        <p:nvCxnSpPr>
          <p:cNvPr id="29" name="Straight Arrow Connector 28">
            <a:extLst>
              <a:ext uri="{FF2B5EF4-FFF2-40B4-BE49-F238E27FC236}">
                <a16:creationId xmlns:a16="http://schemas.microsoft.com/office/drawing/2014/main" id="{04AE4C13-E1A8-4668-926B-E71774967253}"/>
              </a:ext>
            </a:extLst>
          </p:cNvPr>
          <p:cNvCxnSpPr/>
          <p:nvPr/>
        </p:nvCxnSpPr>
        <p:spPr>
          <a:xfrm rot="5400000" flipH="1" flipV="1">
            <a:off x="7696200" y="2667000"/>
            <a:ext cx="306388" cy="1588"/>
          </a:xfrm>
          <a:prstGeom prst="straightConnector1">
            <a:avLst/>
          </a:prstGeom>
          <a:ln w="158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Box 29">
            <a:extLst>
              <a:ext uri="{FF2B5EF4-FFF2-40B4-BE49-F238E27FC236}">
                <a16:creationId xmlns:a16="http://schemas.microsoft.com/office/drawing/2014/main" id="{AFB8B7BA-BD35-4B3F-B033-3A9DBC24C0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62800" y="2895600"/>
            <a:ext cx="1752600" cy="646113"/>
          </a:xfrm>
          <a:prstGeom prst="rect">
            <a:avLst/>
          </a:prstGeom>
          <a:solidFill>
            <a:srgbClr val="99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spcBef>
                <a:spcPts val="400"/>
              </a:spcBef>
              <a:buClr>
                <a:srgbClr val="A5AB81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spcBef>
                <a:spcPts val="400"/>
              </a:spcBef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th-TH" sz="1800" b="1">
                <a:solidFill>
                  <a:srgbClr val="C00000"/>
                </a:solidFill>
                <a:latin typeface="Arial" panose="020B0604020202020204" pitchFamily="34" charset="0"/>
              </a:rPr>
              <a:t>Can stabilize economy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3E921DE2-9396-46AE-BFAE-8FAAC13B4C4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" y="3733800"/>
            <a:ext cx="71628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spcBef>
                <a:spcPts val="400"/>
              </a:spcBef>
              <a:buClr>
                <a:srgbClr val="A5AB81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spcBef>
                <a:spcPts val="400"/>
              </a:spcBef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th-TH" sz="2000" b="1">
                <a:solidFill>
                  <a:srgbClr val="0000CC"/>
                </a:solidFill>
                <a:latin typeface="Arial" panose="020B0604020202020204" pitchFamily="34" charset="0"/>
              </a:rPr>
              <a:t>When economy in good condition (high level of Y)  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A904FFE-2258-4F81-9B8B-96221091C65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" y="4343400"/>
            <a:ext cx="2209800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spcBef>
                <a:spcPts val="400"/>
              </a:spcBef>
              <a:buClr>
                <a:srgbClr val="A5AB81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spcBef>
                <a:spcPts val="400"/>
              </a:spcBef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th-TH" sz="1800">
                <a:latin typeface="Arial" panose="020B0604020202020204" pitchFamily="34" charset="0"/>
              </a:rPr>
              <a:t>Government needs to </a:t>
            </a:r>
            <a:r>
              <a:rPr lang="en-US" altLang="th-TH" sz="1800" b="1">
                <a:solidFill>
                  <a:srgbClr val="C00000"/>
                </a:solidFill>
                <a:latin typeface="Arial" panose="020B0604020202020204" pitchFamily="34" charset="0"/>
              </a:rPr>
              <a:t>decrease </a:t>
            </a:r>
            <a:r>
              <a:rPr lang="en-US" altLang="th-TH" sz="1800">
                <a:latin typeface="Arial" panose="020B0604020202020204" pitchFamily="34" charset="0"/>
              </a:rPr>
              <a:t>Y to stabilize economy</a:t>
            </a:r>
          </a:p>
        </p:txBody>
      </p:sp>
      <p:sp>
        <p:nvSpPr>
          <p:cNvPr id="33" name="Right Arrow 32">
            <a:extLst>
              <a:ext uri="{FF2B5EF4-FFF2-40B4-BE49-F238E27FC236}">
                <a16:creationId xmlns:a16="http://schemas.microsoft.com/office/drawing/2014/main" id="{D3670087-7969-4177-AE20-3F3442449E70}"/>
              </a:ext>
            </a:extLst>
          </p:cNvPr>
          <p:cNvSpPr/>
          <p:nvPr/>
        </p:nvSpPr>
        <p:spPr>
          <a:xfrm>
            <a:off x="2514600" y="4648200"/>
            <a:ext cx="304800" cy="228600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523BC3BA-F5F7-40BC-9BF9-2CB673DDB4A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19400" y="4572000"/>
            <a:ext cx="22860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spcBef>
                <a:spcPts val="400"/>
              </a:spcBef>
              <a:buClr>
                <a:srgbClr val="A5AB81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spcBef>
                <a:spcPts val="400"/>
              </a:spcBef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th-TH" sz="1800">
                <a:latin typeface="Arial" panose="020B0604020202020204" pitchFamily="34" charset="0"/>
              </a:rPr>
              <a:t>Gov’t can    </a:t>
            </a:r>
            <a:r>
              <a:rPr lang="en-US" altLang="th-TH" sz="1800" b="1">
                <a:solidFill>
                  <a:srgbClr val="C00000"/>
                </a:solidFill>
                <a:latin typeface="Arial" panose="020B0604020202020204" pitchFamily="34" charset="0"/>
              </a:rPr>
              <a:t>tax rate </a:t>
            </a:r>
          </a:p>
        </p:txBody>
      </p:sp>
      <p:cxnSp>
        <p:nvCxnSpPr>
          <p:cNvPr id="35" name="Straight Arrow Connector 34">
            <a:extLst>
              <a:ext uri="{FF2B5EF4-FFF2-40B4-BE49-F238E27FC236}">
                <a16:creationId xmlns:a16="http://schemas.microsoft.com/office/drawing/2014/main" id="{BACE9ECC-7E49-49E2-B942-36545D395522}"/>
              </a:ext>
            </a:extLst>
          </p:cNvPr>
          <p:cNvCxnSpPr/>
          <p:nvPr/>
        </p:nvCxnSpPr>
        <p:spPr>
          <a:xfrm rot="5400000" flipH="1" flipV="1">
            <a:off x="3810000" y="4724400"/>
            <a:ext cx="306388" cy="1588"/>
          </a:xfrm>
          <a:prstGeom prst="straightConnector1">
            <a:avLst/>
          </a:prstGeom>
          <a:ln w="158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Right Arrow 35">
            <a:extLst>
              <a:ext uri="{FF2B5EF4-FFF2-40B4-BE49-F238E27FC236}">
                <a16:creationId xmlns:a16="http://schemas.microsoft.com/office/drawing/2014/main" id="{4D114C24-C5BD-4F36-9FFE-AEBAC87673DC}"/>
              </a:ext>
            </a:extLst>
          </p:cNvPr>
          <p:cNvSpPr/>
          <p:nvPr/>
        </p:nvSpPr>
        <p:spPr>
          <a:xfrm>
            <a:off x="5029200" y="4648200"/>
            <a:ext cx="304800" cy="228600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800374C5-330A-4AF1-9B92-9E0E9BC0406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10200" y="4572000"/>
            <a:ext cx="6096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spcBef>
                <a:spcPts val="400"/>
              </a:spcBef>
              <a:buClr>
                <a:srgbClr val="A5AB81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spcBef>
                <a:spcPts val="400"/>
              </a:spcBef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th-TH" sz="1800">
                <a:latin typeface="Arial" panose="020B0604020202020204" pitchFamily="34" charset="0"/>
              </a:rPr>
              <a:t>C</a:t>
            </a:r>
          </a:p>
        </p:txBody>
      </p:sp>
      <p:cxnSp>
        <p:nvCxnSpPr>
          <p:cNvPr id="38" name="Straight Arrow Connector 37">
            <a:extLst>
              <a:ext uri="{FF2B5EF4-FFF2-40B4-BE49-F238E27FC236}">
                <a16:creationId xmlns:a16="http://schemas.microsoft.com/office/drawing/2014/main" id="{534E9509-BF85-482A-8D24-905F9C7EA2BE}"/>
              </a:ext>
            </a:extLst>
          </p:cNvPr>
          <p:cNvCxnSpPr/>
          <p:nvPr/>
        </p:nvCxnSpPr>
        <p:spPr>
          <a:xfrm rot="16200000" flipH="1">
            <a:off x="5530850" y="4756150"/>
            <a:ext cx="369888" cy="1588"/>
          </a:xfrm>
          <a:prstGeom prst="straightConnector1">
            <a:avLst/>
          </a:prstGeom>
          <a:ln w="158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Right Arrow 38">
            <a:extLst>
              <a:ext uri="{FF2B5EF4-FFF2-40B4-BE49-F238E27FC236}">
                <a16:creationId xmlns:a16="http://schemas.microsoft.com/office/drawing/2014/main" id="{07EDA410-CE17-487D-BDF2-14EF7AEC8C50}"/>
              </a:ext>
            </a:extLst>
          </p:cNvPr>
          <p:cNvSpPr/>
          <p:nvPr/>
        </p:nvSpPr>
        <p:spPr>
          <a:xfrm>
            <a:off x="5867400" y="4648200"/>
            <a:ext cx="304800" cy="228600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398E6496-FF05-45E6-A4C5-FDBF2B805B0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48400" y="4572000"/>
            <a:ext cx="9906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spcBef>
                <a:spcPts val="400"/>
              </a:spcBef>
              <a:buClr>
                <a:srgbClr val="A5AB81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spcBef>
                <a:spcPts val="400"/>
              </a:spcBef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th-TH" sz="1800">
                <a:latin typeface="Arial" panose="020B0604020202020204" pitchFamily="34" charset="0"/>
              </a:rPr>
              <a:t>DAE</a:t>
            </a:r>
          </a:p>
        </p:txBody>
      </p:sp>
      <p:cxnSp>
        <p:nvCxnSpPr>
          <p:cNvPr id="41" name="Straight Arrow Connector 40">
            <a:extLst>
              <a:ext uri="{FF2B5EF4-FFF2-40B4-BE49-F238E27FC236}">
                <a16:creationId xmlns:a16="http://schemas.microsoft.com/office/drawing/2014/main" id="{211E96D0-B13F-4AB1-9CEE-BBBE06F5EF85}"/>
              </a:ext>
            </a:extLst>
          </p:cNvPr>
          <p:cNvCxnSpPr/>
          <p:nvPr/>
        </p:nvCxnSpPr>
        <p:spPr>
          <a:xfrm rot="16200000" flipH="1">
            <a:off x="6673850" y="4756150"/>
            <a:ext cx="369888" cy="1588"/>
          </a:xfrm>
          <a:prstGeom prst="straightConnector1">
            <a:avLst/>
          </a:prstGeom>
          <a:ln w="158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Right Arrow 41">
            <a:extLst>
              <a:ext uri="{FF2B5EF4-FFF2-40B4-BE49-F238E27FC236}">
                <a16:creationId xmlns:a16="http://schemas.microsoft.com/office/drawing/2014/main" id="{3DC639BA-071B-49F1-AC94-593C1CB9A149}"/>
              </a:ext>
            </a:extLst>
          </p:cNvPr>
          <p:cNvSpPr/>
          <p:nvPr/>
        </p:nvSpPr>
        <p:spPr>
          <a:xfrm>
            <a:off x="7010400" y="4648200"/>
            <a:ext cx="304800" cy="228600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CCDDC83F-7EBB-474C-8660-18E668485B3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91400" y="4572000"/>
            <a:ext cx="9906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spcBef>
                <a:spcPts val="400"/>
              </a:spcBef>
              <a:buClr>
                <a:srgbClr val="A5AB81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spcBef>
                <a:spcPts val="400"/>
              </a:spcBef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th-TH" sz="1800">
                <a:latin typeface="Arial" panose="020B0604020202020204" pitchFamily="34" charset="0"/>
              </a:rPr>
              <a:t>Y</a:t>
            </a:r>
          </a:p>
        </p:txBody>
      </p:sp>
      <p:cxnSp>
        <p:nvCxnSpPr>
          <p:cNvPr id="44" name="Straight Arrow Connector 43">
            <a:extLst>
              <a:ext uri="{FF2B5EF4-FFF2-40B4-BE49-F238E27FC236}">
                <a16:creationId xmlns:a16="http://schemas.microsoft.com/office/drawing/2014/main" id="{7D1B10D3-D32B-4B94-9359-B884958D306A}"/>
              </a:ext>
            </a:extLst>
          </p:cNvPr>
          <p:cNvCxnSpPr/>
          <p:nvPr/>
        </p:nvCxnSpPr>
        <p:spPr>
          <a:xfrm rot="16200000" flipH="1">
            <a:off x="7588250" y="4756150"/>
            <a:ext cx="369888" cy="1588"/>
          </a:xfrm>
          <a:prstGeom prst="straightConnector1">
            <a:avLst/>
          </a:prstGeom>
          <a:ln w="158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TextBox 44">
            <a:extLst>
              <a:ext uri="{FF2B5EF4-FFF2-40B4-BE49-F238E27FC236}">
                <a16:creationId xmlns:a16="http://schemas.microsoft.com/office/drawing/2014/main" id="{F4D9F6B3-B956-416C-A816-02876DA83E6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86600" y="5105400"/>
            <a:ext cx="1752600" cy="646113"/>
          </a:xfrm>
          <a:prstGeom prst="rect">
            <a:avLst/>
          </a:prstGeom>
          <a:solidFill>
            <a:srgbClr val="99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spcBef>
                <a:spcPts val="400"/>
              </a:spcBef>
              <a:buClr>
                <a:srgbClr val="A5AB81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spcBef>
                <a:spcPts val="400"/>
              </a:spcBef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th-TH" sz="1800" b="1">
                <a:solidFill>
                  <a:srgbClr val="C00000"/>
                </a:solidFill>
                <a:latin typeface="Arial" panose="020B0604020202020204" pitchFamily="34" charset="0"/>
              </a:rPr>
              <a:t>Can stabilize economy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 nodeType="clickPar">
                      <p:stCondLst>
                        <p:cond delay="indefinite"/>
                      </p:stCondLst>
                      <p:childTnLst>
                        <p:par>
                          <p:cTn id="7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 nodeType="clickPar">
                      <p:stCondLst>
                        <p:cond delay="indefinite"/>
                      </p:stCondLst>
                      <p:childTnLst>
                        <p:par>
                          <p:cTn id="8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 nodeType="clickPar">
                      <p:stCondLst>
                        <p:cond delay="indefinite"/>
                      </p:stCondLst>
                      <p:childTnLst>
                        <p:par>
                          <p:cTn id="8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 nodeType="clickPar">
                      <p:stCondLst>
                        <p:cond delay="indefinite"/>
                      </p:stCondLst>
                      <p:childTnLst>
                        <p:par>
                          <p:cTn id="9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 nodeType="clickPar">
                      <p:stCondLst>
                        <p:cond delay="indefinite"/>
                      </p:stCondLst>
                      <p:childTnLst>
                        <p:par>
                          <p:cTn id="9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 nodeType="clickPar">
                      <p:stCondLst>
                        <p:cond delay="indefinite"/>
                      </p:stCondLst>
                      <p:childTnLst>
                        <p:par>
                          <p:cTn id="10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 nodeType="clickPar">
                      <p:stCondLst>
                        <p:cond delay="indefinite"/>
                      </p:stCondLst>
                      <p:childTnLst>
                        <p:par>
                          <p:cTn id="10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 nodeType="clickPar">
                      <p:stCondLst>
                        <p:cond delay="indefinite"/>
                      </p:stCondLst>
                      <p:childTnLst>
                        <p:par>
                          <p:cTn id="1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 nodeType="clickPar">
                      <p:stCondLst>
                        <p:cond delay="indefinite"/>
                      </p:stCondLst>
                      <p:childTnLst>
                        <p:par>
                          <p:cTn id="1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 nodeType="clickPar">
                      <p:stCondLst>
                        <p:cond delay="indefinite"/>
                      </p:stCondLst>
                      <p:childTnLst>
                        <p:par>
                          <p:cTn id="1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 nodeType="clickPar">
                      <p:stCondLst>
                        <p:cond delay="indefinite"/>
                      </p:stCondLst>
                      <p:childTnLst>
                        <p:par>
                          <p:cTn id="1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 nodeType="clickPar">
                      <p:stCondLst>
                        <p:cond delay="indefinite"/>
                      </p:stCondLst>
                      <p:childTnLst>
                        <p:par>
                          <p:cTn id="1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 nodeType="clickPar">
                      <p:stCondLst>
                        <p:cond delay="indefinite"/>
                      </p:stCondLst>
                      <p:childTnLst>
                        <p:par>
                          <p:cTn id="1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 nodeType="clickPar">
                      <p:stCondLst>
                        <p:cond delay="indefinite"/>
                      </p:stCondLst>
                      <p:childTnLst>
                        <p:par>
                          <p:cTn id="1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 nodeType="clickPar">
                      <p:stCondLst>
                        <p:cond delay="indefinite"/>
                      </p:stCondLst>
                      <p:childTnLst>
                        <p:par>
                          <p:cTn id="1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 nodeType="clickPar">
                      <p:stCondLst>
                        <p:cond delay="indefinite"/>
                      </p:stCondLst>
                      <p:childTnLst>
                        <p:par>
                          <p:cTn id="1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 nodeType="clickPar">
                      <p:stCondLst>
                        <p:cond delay="indefinite"/>
                      </p:stCondLst>
                      <p:childTnLst>
                        <p:par>
                          <p:cTn id="1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 nodeType="clickPar">
                      <p:stCondLst>
                        <p:cond delay="indefinite"/>
                      </p:stCondLst>
                      <p:childTnLst>
                        <p:par>
                          <p:cTn id="1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 animBg="1"/>
      <p:bldP spid="9" grpId="0"/>
      <p:bldP spid="16" grpId="0"/>
      <p:bldP spid="17" grpId="0" animBg="1"/>
      <p:bldP spid="24" grpId="0" animBg="1"/>
      <p:bldP spid="25" grpId="0"/>
      <p:bldP spid="27" grpId="0"/>
      <p:bldP spid="28" grpId="0" animBg="1"/>
      <p:bldP spid="30" grpId="0" animBg="1"/>
      <p:bldP spid="31" grpId="0"/>
      <p:bldP spid="32" grpId="0"/>
      <p:bldP spid="33" grpId="0" animBg="1"/>
      <p:bldP spid="34" grpId="0"/>
      <p:bldP spid="36" grpId="0" animBg="1"/>
      <p:bldP spid="37" grpId="0"/>
      <p:bldP spid="39" grpId="0" animBg="1"/>
      <p:bldP spid="40" grpId="0"/>
      <p:bldP spid="42" grpId="0" animBg="1"/>
      <p:bldP spid="43" grpId="0"/>
      <p:bldP spid="45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itle 1">
            <a:extLst>
              <a:ext uri="{FF2B5EF4-FFF2-40B4-BE49-F238E27FC236}">
                <a16:creationId xmlns:a16="http://schemas.microsoft.com/office/drawing/2014/main" id="{199AF021-4E0D-411C-9E9E-3579E69B20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762000"/>
          </a:xfrm>
        </p:spPr>
        <p:txBody>
          <a:bodyPr/>
          <a:lstStyle/>
          <a:p>
            <a:pPr eaLnBrk="1" hangingPunct="1"/>
            <a:r>
              <a:rPr lang="en-US" altLang="th-TH" b="1" u="sng">
                <a:latin typeface="Cordia New" panose="020B0304020202020204" pitchFamily="34" charset="-34"/>
                <a:ea typeface="Cordia New" panose="020B0304020202020204" pitchFamily="34" charset="-34"/>
                <a:cs typeface="Cordia New" panose="020B0304020202020204" pitchFamily="34" charset="-34"/>
              </a:rPr>
              <a:t>Government Spending</a:t>
            </a:r>
          </a:p>
        </p:txBody>
      </p:sp>
      <p:sp>
        <p:nvSpPr>
          <p:cNvPr id="39939" name="Slide Number Placeholder 4">
            <a:extLst>
              <a:ext uri="{FF2B5EF4-FFF2-40B4-BE49-F238E27FC236}">
                <a16:creationId xmlns:a16="http://schemas.microsoft.com/office/drawing/2014/main" id="{A203712C-859F-4D3B-8B3F-66DA217D0DB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spcBef>
                <a:spcPts val="400"/>
              </a:spcBef>
              <a:buClr>
                <a:srgbClr val="A5AB81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spcBef>
                <a:spcPts val="400"/>
              </a:spcBef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>
              <a:lnSpc>
                <a:spcPct val="80000"/>
              </a:lnSpc>
              <a:spcBef>
                <a:spcPct val="0"/>
              </a:spcBef>
              <a:buClrTx/>
              <a:buSzTx/>
              <a:buFontTx/>
              <a:buNone/>
            </a:pPr>
            <a:fld id="{1B4B1CBE-3AF4-4813-B83B-9A57A25F367D}" type="slidenum">
              <a:rPr lang="en-US" altLang="en-US" sz="1200">
                <a:solidFill>
                  <a:srgbClr val="FFFFFF"/>
                </a:solidFill>
                <a:latin typeface="Arial" panose="020B0604020202020204" pitchFamily="34" charset="0"/>
              </a:rPr>
              <a:pPr>
                <a:lnSpc>
                  <a:spcPct val="80000"/>
                </a:lnSpc>
                <a:spcBef>
                  <a:spcPct val="0"/>
                </a:spcBef>
                <a:buClrTx/>
                <a:buSzTx/>
                <a:buFontTx/>
                <a:buNone/>
              </a:pPr>
              <a:t>28</a:t>
            </a:fld>
            <a:endParaRPr lang="en-US" altLang="en-US" sz="120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DFDC6FE-C88E-4CB3-B7CB-B54260F734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800" y="1752600"/>
            <a:ext cx="59436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spcBef>
                <a:spcPts val="400"/>
              </a:spcBef>
              <a:buClr>
                <a:srgbClr val="A5AB81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spcBef>
                <a:spcPts val="400"/>
              </a:spcBef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th-TH" sz="2000" b="1">
                <a:solidFill>
                  <a:srgbClr val="0000CC"/>
                </a:solidFill>
                <a:latin typeface="Arial" panose="020B0604020202020204" pitchFamily="34" charset="0"/>
              </a:rPr>
              <a:t>When economy in bad condition (low level of Y) 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BCA4EAA-63EF-47F4-AFBB-C5CF61961CD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1000" y="2286000"/>
            <a:ext cx="2286000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spcBef>
                <a:spcPts val="400"/>
              </a:spcBef>
              <a:buClr>
                <a:srgbClr val="A5AB81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spcBef>
                <a:spcPts val="400"/>
              </a:spcBef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th-TH" sz="1800">
                <a:latin typeface="Arial" panose="020B0604020202020204" pitchFamily="34" charset="0"/>
              </a:rPr>
              <a:t>Government needs to </a:t>
            </a:r>
            <a:r>
              <a:rPr lang="en-US" altLang="th-TH" sz="1800" b="1">
                <a:solidFill>
                  <a:srgbClr val="C00000"/>
                </a:solidFill>
                <a:latin typeface="Arial" panose="020B0604020202020204" pitchFamily="34" charset="0"/>
              </a:rPr>
              <a:t>increase</a:t>
            </a:r>
            <a:r>
              <a:rPr lang="en-US" altLang="th-TH" sz="1800">
                <a:latin typeface="Arial" panose="020B0604020202020204" pitchFamily="34" charset="0"/>
              </a:rPr>
              <a:t> Y to stabilize economy</a:t>
            </a:r>
          </a:p>
        </p:txBody>
      </p:sp>
      <p:sp>
        <p:nvSpPr>
          <p:cNvPr id="7" name="Right Arrow 6">
            <a:extLst>
              <a:ext uri="{FF2B5EF4-FFF2-40B4-BE49-F238E27FC236}">
                <a16:creationId xmlns:a16="http://schemas.microsoft.com/office/drawing/2014/main" id="{5CC7A887-0CD1-447E-9934-F763ED7DCE24}"/>
              </a:ext>
            </a:extLst>
          </p:cNvPr>
          <p:cNvSpPr/>
          <p:nvPr/>
        </p:nvSpPr>
        <p:spPr>
          <a:xfrm>
            <a:off x="2438400" y="2590800"/>
            <a:ext cx="304800" cy="228600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5737B2E-60BC-441E-B3F0-6800BB55B25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19400" y="2514600"/>
            <a:ext cx="22860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spcBef>
                <a:spcPts val="400"/>
              </a:spcBef>
              <a:buClr>
                <a:srgbClr val="A5AB81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spcBef>
                <a:spcPts val="400"/>
              </a:spcBef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th-TH" sz="1800">
                <a:latin typeface="Arial" panose="020B0604020202020204" pitchFamily="34" charset="0"/>
              </a:rPr>
              <a:t>Gov’t can    </a:t>
            </a:r>
            <a:r>
              <a:rPr lang="en-US" altLang="th-TH" sz="1800" b="1">
                <a:solidFill>
                  <a:srgbClr val="C00000"/>
                </a:solidFill>
                <a:latin typeface="Arial" panose="020B0604020202020204" pitchFamily="34" charset="0"/>
              </a:rPr>
              <a:t>G</a:t>
            </a:r>
          </a:p>
        </p:txBody>
      </p: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2FC72F23-A6C6-4EB7-B1B8-E7DD8243DF9A}"/>
              </a:ext>
            </a:extLst>
          </p:cNvPr>
          <p:cNvCxnSpPr/>
          <p:nvPr/>
        </p:nvCxnSpPr>
        <p:spPr>
          <a:xfrm rot="5400000" flipH="1" flipV="1">
            <a:off x="3805237" y="2671763"/>
            <a:ext cx="315913" cy="1588"/>
          </a:xfrm>
          <a:prstGeom prst="straightConnector1">
            <a:avLst/>
          </a:prstGeom>
          <a:ln w="158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ight Arrow 16">
            <a:extLst>
              <a:ext uri="{FF2B5EF4-FFF2-40B4-BE49-F238E27FC236}">
                <a16:creationId xmlns:a16="http://schemas.microsoft.com/office/drawing/2014/main" id="{578A1C6D-C52C-4F13-B41A-ED4F0C91137F}"/>
              </a:ext>
            </a:extLst>
          </p:cNvPr>
          <p:cNvSpPr/>
          <p:nvPr/>
        </p:nvSpPr>
        <p:spPr>
          <a:xfrm>
            <a:off x="4648200" y="2590800"/>
            <a:ext cx="304800" cy="228600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3B00C308-BFA2-468B-A76D-3CAE58C0CA1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29200" y="2514600"/>
            <a:ext cx="9906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spcBef>
                <a:spcPts val="400"/>
              </a:spcBef>
              <a:buClr>
                <a:srgbClr val="A5AB81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spcBef>
                <a:spcPts val="400"/>
              </a:spcBef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th-TH" sz="1800">
                <a:latin typeface="Arial" panose="020B0604020202020204" pitchFamily="34" charset="0"/>
              </a:rPr>
              <a:t>DAE</a:t>
            </a:r>
          </a:p>
        </p:txBody>
      </p:sp>
      <p:cxnSp>
        <p:nvCxnSpPr>
          <p:cNvPr id="26" name="Straight Arrow Connector 25">
            <a:extLst>
              <a:ext uri="{FF2B5EF4-FFF2-40B4-BE49-F238E27FC236}">
                <a16:creationId xmlns:a16="http://schemas.microsoft.com/office/drawing/2014/main" id="{6036EE15-D477-4CD0-8CAA-65FD2164062C}"/>
              </a:ext>
            </a:extLst>
          </p:cNvPr>
          <p:cNvCxnSpPr/>
          <p:nvPr/>
        </p:nvCxnSpPr>
        <p:spPr>
          <a:xfrm rot="5400000" flipH="1" flipV="1">
            <a:off x="5562600" y="2667000"/>
            <a:ext cx="306388" cy="1588"/>
          </a:xfrm>
          <a:prstGeom prst="straightConnector1">
            <a:avLst/>
          </a:prstGeom>
          <a:ln w="158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>
            <a:extLst>
              <a:ext uri="{FF2B5EF4-FFF2-40B4-BE49-F238E27FC236}">
                <a16:creationId xmlns:a16="http://schemas.microsoft.com/office/drawing/2014/main" id="{C29C4E57-64FE-4F03-8FA5-853D62326EC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24600" y="2514600"/>
            <a:ext cx="6858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spcBef>
                <a:spcPts val="400"/>
              </a:spcBef>
              <a:buClr>
                <a:srgbClr val="A5AB81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spcBef>
                <a:spcPts val="400"/>
              </a:spcBef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th-TH" sz="1800">
                <a:latin typeface="Arial" panose="020B0604020202020204" pitchFamily="34" charset="0"/>
              </a:rPr>
              <a:t>Y</a:t>
            </a:r>
          </a:p>
        </p:txBody>
      </p:sp>
      <p:sp>
        <p:nvSpPr>
          <p:cNvPr id="28" name="Right Arrow 27">
            <a:extLst>
              <a:ext uri="{FF2B5EF4-FFF2-40B4-BE49-F238E27FC236}">
                <a16:creationId xmlns:a16="http://schemas.microsoft.com/office/drawing/2014/main" id="{55B55B12-0583-4B8E-886C-C598518E62E8}"/>
              </a:ext>
            </a:extLst>
          </p:cNvPr>
          <p:cNvSpPr/>
          <p:nvPr/>
        </p:nvSpPr>
        <p:spPr>
          <a:xfrm>
            <a:off x="5943600" y="2590800"/>
            <a:ext cx="304800" cy="228600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cxnSp>
        <p:nvCxnSpPr>
          <p:cNvPr id="29" name="Straight Arrow Connector 28">
            <a:extLst>
              <a:ext uri="{FF2B5EF4-FFF2-40B4-BE49-F238E27FC236}">
                <a16:creationId xmlns:a16="http://schemas.microsoft.com/office/drawing/2014/main" id="{245F2E7B-3533-4DBD-A05F-5F89CD3BF792}"/>
              </a:ext>
            </a:extLst>
          </p:cNvPr>
          <p:cNvCxnSpPr/>
          <p:nvPr/>
        </p:nvCxnSpPr>
        <p:spPr>
          <a:xfrm rot="5400000" flipH="1" flipV="1">
            <a:off x="6477000" y="2667000"/>
            <a:ext cx="306388" cy="1588"/>
          </a:xfrm>
          <a:prstGeom prst="straightConnector1">
            <a:avLst/>
          </a:prstGeom>
          <a:ln w="158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Box 29">
            <a:extLst>
              <a:ext uri="{FF2B5EF4-FFF2-40B4-BE49-F238E27FC236}">
                <a16:creationId xmlns:a16="http://schemas.microsoft.com/office/drawing/2014/main" id="{7211DE3C-4EE5-4ED2-9DCC-AE544EE8E3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86600" y="2438400"/>
            <a:ext cx="1752600" cy="646113"/>
          </a:xfrm>
          <a:prstGeom prst="rect">
            <a:avLst/>
          </a:prstGeom>
          <a:solidFill>
            <a:srgbClr val="99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spcBef>
                <a:spcPts val="400"/>
              </a:spcBef>
              <a:buClr>
                <a:srgbClr val="A5AB81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spcBef>
                <a:spcPts val="400"/>
              </a:spcBef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th-TH" sz="1800" b="1">
                <a:solidFill>
                  <a:srgbClr val="C00000"/>
                </a:solidFill>
                <a:latin typeface="Arial" panose="020B0604020202020204" pitchFamily="34" charset="0"/>
              </a:rPr>
              <a:t>Can stabilize economy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2C36C9E9-6A02-4E95-AFF0-BB819060C52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800" y="3657600"/>
            <a:ext cx="71628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spcBef>
                <a:spcPts val="400"/>
              </a:spcBef>
              <a:buClr>
                <a:srgbClr val="A5AB81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spcBef>
                <a:spcPts val="400"/>
              </a:spcBef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th-TH" sz="2000" b="1">
                <a:solidFill>
                  <a:srgbClr val="0000CC"/>
                </a:solidFill>
                <a:latin typeface="Arial" panose="020B0604020202020204" pitchFamily="34" charset="0"/>
              </a:rPr>
              <a:t>When economy in good condition (high level of Y)  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717A5F00-4E5D-4620-9CDE-9E36F9D8258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1000" y="4267200"/>
            <a:ext cx="2209800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spcBef>
                <a:spcPts val="400"/>
              </a:spcBef>
              <a:buClr>
                <a:srgbClr val="A5AB81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spcBef>
                <a:spcPts val="400"/>
              </a:spcBef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th-TH" sz="1800">
                <a:latin typeface="Arial" panose="020B0604020202020204" pitchFamily="34" charset="0"/>
              </a:rPr>
              <a:t>Government needs to </a:t>
            </a:r>
            <a:r>
              <a:rPr lang="en-US" altLang="th-TH" sz="1800" b="1">
                <a:solidFill>
                  <a:srgbClr val="C00000"/>
                </a:solidFill>
                <a:latin typeface="Arial" panose="020B0604020202020204" pitchFamily="34" charset="0"/>
              </a:rPr>
              <a:t>decrease </a:t>
            </a:r>
            <a:r>
              <a:rPr lang="en-US" altLang="th-TH" sz="1800">
                <a:latin typeface="Arial" panose="020B0604020202020204" pitchFamily="34" charset="0"/>
              </a:rPr>
              <a:t>Y to stabilize economy</a:t>
            </a:r>
          </a:p>
        </p:txBody>
      </p:sp>
      <p:sp>
        <p:nvSpPr>
          <p:cNvPr id="33" name="Right Arrow 32">
            <a:extLst>
              <a:ext uri="{FF2B5EF4-FFF2-40B4-BE49-F238E27FC236}">
                <a16:creationId xmlns:a16="http://schemas.microsoft.com/office/drawing/2014/main" id="{DFD8938C-60B7-4385-8D49-1AA5654D91EE}"/>
              </a:ext>
            </a:extLst>
          </p:cNvPr>
          <p:cNvSpPr/>
          <p:nvPr/>
        </p:nvSpPr>
        <p:spPr>
          <a:xfrm>
            <a:off x="2438400" y="4572000"/>
            <a:ext cx="304800" cy="228600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3C7E33DB-2C95-4D83-BE38-F2B3E3334DA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19400" y="4495800"/>
            <a:ext cx="17526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spcBef>
                <a:spcPts val="400"/>
              </a:spcBef>
              <a:buClr>
                <a:srgbClr val="A5AB81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spcBef>
                <a:spcPts val="400"/>
              </a:spcBef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th-TH" sz="1800">
                <a:latin typeface="Arial" panose="020B0604020202020204" pitchFamily="34" charset="0"/>
              </a:rPr>
              <a:t>Gov’t can    </a:t>
            </a:r>
            <a:r>
              <a:rPr lang="en-US" altLang="th-TH" sz="1800" b="1">
                <a:solidFill>
                  <a:srgbClr val="C00000"/>
                </a:solidFill>
                <a:latin typeface="Arial" panose="020B0604020202020204" pitchFamily="34" charset="0"/>
              </a:rPr>
              <a:t>G</a:t>
            </a:r>
          </a:p>
        </p:txBody>
      </p:sp>
      <p:cxnSp>
        <p:nvCxnSpPr>
          <p:cNvPr id="35" name="Straight Arrow Connector 34">
            <a:extLst>
              <a:ext uri="{FF2B5EF4-FFF2-40B4-BE49-F238E27FC236}">
                <a16:creationId xmlns:a16="http://schemas.microsoft.com/office/drawing/2014/main" id="{FC6E365B-4634-449C-BACF-90ACAF89C5A0}"/>
              </a:ext>
            </a:extLst>
          </p:cNvPr>
          <p:cNvCxnSpPr/>
          <p:nvPr/>
        </p:nvCxnSpPr>
        <p:spPr>
          <a:xfrm rot="16200000" flipH="1">
            <a:off x="3772694" y="4685506"/>
            <a:ext cx="381000" cy="1588"/>
          </a:xfrm>
          <a:prstGeom prst="straightConnector1">
            <a:avLst/>
          </a:prstGeom>
          <a:ln w="158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Right Arrow 35">
            <a:extLst>
              <a:ext uri="{FF2B5EF4-FFF2-40B4-BE49-F238E27FC236}">
                <a16:creationId xmlns:a16="http://schemas.microsoft.com/office/drawing/2014/main" id="{81379BCB-0B26-4A4C-8447-C77C2B746106}"/>
              </a:ext>
            </a:extLst>
          </p:cNvPr>
          <p:cNvSpPr/>
          <p:nvPr/>
        </p:nvSpPr>
        <p:spPr>
          <a:xfrm>
            <a:off x="4572000" y="4572000"/>
            <a:ext cx="304800" cy="228600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C539E6B6-05C5-46D8-9414-F514DF249E3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29200" y="4495800"/>
            <a:ext cx="9906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spcBef>
                <a:spcPts val="400"/>
              </a:spcBef>
              <a:buClr>
                <a:srgbClr val="A5AB81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spcBef>
                <a:spcPts val="400"/>
              </a:spcBef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th-TH" sz="1800">
                <a:latin typeface="Arial" panose="020B0604020202020204" pitchFamily="34" charset="0"/>
              </a:rPr>
              <a:t>DAE</a:t>
            </a:r>
          </a:p>
        </p:txBody>
      </p:sp>
      <p:cxnSp>
        <p:nvCxnSpPr>
          <p:cNvPr id="41" name="Straight Arrow Connector 40">
            <a:extLst>
              <a:ext uri="{FF2B5EF4-FFF2-40B4-BE49-F238E27FC236}">
                <a16:creationId xmlns:a16="http://schemas.microsoft.com/office/drawing/2014/main" id="{03575A0D-3371-4D94-BB9C-43592CBF122D}"/>
              </a:ext>
            </a:extLst>
          </p:cNvPr>
          <p:cNvCxnSpPr/>
          <p:nvPr/>
        </p:nvCxnSpPr>
        <p:spPr>
          <a:xfrm rot="16200000" flipH="1">
            <a:off x="5530850" y="4679950"/>
            <a:ext cx="369888" cy="1588"/>
          </a:xfrm>
          <a:prstGeom prst="straightConnector1">
            <a:avLst/>
          </a:prstGeom>
          <a:ln w="158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Right Arrow 41">
            <a:extLst>
              <a:ext uri="{FF2B5EF4-FFF2-40B4-BE49-F238E27FC236}">
                <a16:creationId xmlns:a16="http://schemas.microsoft.com/office/drawing/2014/main" id="{3D84C703-7DEF-40A8-AFC1-A4413BBB4E50}"/>
              </a:ext>
            </a:extLst>
          </p:cNvPr>
          <p:cNvSpPr/>
          <p:nvPr/>
        </p:nvSpPr>
        <p:spPr>
          <a:xfrm>
            <a:off x="5867400" y="4572000"/>
            <a:ext cx="304800" cy="228600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6FACCA43-F56C-4E07-9C20-828BAFEE979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48400" y="4495800"/>
            <a:ext cx="9906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spcBef>
                <a:spcPts val="400"/>
              </a:spcBef>
              <a:buClr>
                <a:srgbClr val="A5AB81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spcBef>
                <a:spcPts val="400"/>
              </a:spcBef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th-TH" sz="1800">
                <a:latin typeface="Arial" panose="020B0604020202020204" pitchFamily="34" charset="0"/>
              </a:rPr>
              <a:t>Y</a:t>
            </a:r>
          </a:p>
        </p:txBody>
      </p:sp>
      <p:cxnSp>
        <p:nvCxnSpPr>
          <p:cNvPr id="44" name="Straight Arrow Connector 43">
            <a:extLst>
              <a:ext uri="{FF2B5EF4-FFF2-40B4-BE49-F238E27FC236}">
                <a16:creationId xmlns:a16="http://schemas.microsoft.com/office/drawing/2014/main" id="{F3D1487F-70DE-443C-B8C3-D12834D0270D}"/>
              </a:ext>
            </a:extLst>
          </p:cNvPr>
          <p:cNvCxnSpPr/>
          <p:nvPr/>
        </p:nvCxnSpPr>
        <p:spPr>
          <a:xfrm rot="16200000" flipH="1">
            <a:off x="6445250" y="4679950"/>
            <a:ext cx="369888" cy="1588"/>
          </a:xfrm>
          <a:prstGeom prst="straightConnector1">
            <a:avLst/>
          </a:prstGeom>
          <a:ln w="158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TextBox 44">
            <a:extLst>
              <a:ext uri="{FF2B5EF4-FFF2-40B4-BE49-F238E27FC236}">
                <a16:creationId xmlns:a16="http://schemas.microsoft.com/office/drawing/2014/main" id="{7FB38342-B6E1-465B-8034-7A64EC1476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10400" y="4419600"/>
            <a:ext cx="1752600" cy="646113"/>
          </a:xfrm>
          <a:prstGeom prst="rect">
            <a:avLst/>
          </a:prstGeom>
          <a:solidFill>
            <a:srgbClr val="99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spcBef>
                <a:spcPts val="400"/>
              </a:spcBef>
              <a:buClr>
                <a:srgbClr val="A5AB81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spcBef>
                <a:spcPts val="400"/>
              </a:spcBef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th-TH" sz="1800" b="1">
                <a:solidFill>
                  <a:srgbClr val="C00000"/>
                </a:solidFill>
                <a:latin typeface="Arial" panose="020B0604020202020204" pitchFamily="34" charset="0"/>
              </a:rPr>
              <a:t>Can stabilize economy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 nodeType="clickPar">
                      <p:stCondLst>
                        <p:cond delay="indefinite"/>
                      </p:stCondLst>
                      <p:childTnLst>
                        <p:par>
                          <p:cTn id="7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 nodeType="clickPar">
                      <p:stCondLst>
                        <p:cond delay="indefinite"/>
                      </p:stCondLst>
                      <p:childTnLst>
                        <p:par>
                          <p:cTn id="8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 nodeType="clickPar">
                      <p:stCondLst>
                        <p:cond delay="indefinite"/>
                      </p:stCondLst>
                      <p:childTnLst>
                        <p:par>
                          <p:cTn id="8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 nodeType="clickPar">
                      <p:stCondLst>
                        <p:cond delay="indefinite"/>
                      </p:stCondLst>
                      <p:childTnLst>
                        <p:par>
                          <p:cTn id="9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 nodeType="clickPar">
                      <p:stCondLst>
                        <p:cond delay="indefinite"/>
                      </p:stCondLst>
                      <p:childTnLst>
                        <p:par>
                          <p:cTn id="9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 nodeType="clickPar">
                      <p:stCondLst>
                        <p:cond delay="indefinite"/>
                      </p:stCondLst>
                      <p:childTnLst>
                        <p:par>
                          <p:cTn id="10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 nodeType="clickPar">
                      <p:stCondLst>
                        <p:cond delay="indefinite"/>
                      </p:stCondLst>
                      <p:childTnLst>
                        <p:par>
                          <p:cTn id="10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 nodeType="clickPar">
                      <p:stCondLst>
                        <p:cond delay="indefinite"/>
                      </p:stCondLst>
                      <p:childTnLst>
                        <p:par>
                          <p:cTn id="1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 nodeType="clickPar">
                      <p:stCondLst>
                        <p:cond delay="indefinite"/>
                      </p:stCondLst>
                      <p:childTnLst>
                        <p:par>
                          <p:cTn id="1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 nodeType="clickPar">
                      <p:stCondLst>
                        <p:cond delay="indefinite"/>
                      </p:stCondLst>
                      <p:childTnLst>
                        <p:par>
                          <p:cTn id="1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 nodeType="clickPar">
                      <p:stCondLst>
                        <p:cond delay="indefinite"/>
                      </p:stCondLst>
                      <p:childTnLst>
                        <p:par>
                          <p:cTn id="1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 animBg="1"/>
      <p:bldP spid="9" grpId="0"/>
      <p:bldP spid="17" grpId="0" animBg="1"/>
      <p:bldP spid="25" grpId="0"/>
      <p:bldP spid="27" grpId="0"/>
      <p:bldP spid="28" grpId="0" animBg="1"/>
      <p:bldP spid="30" grpId="0" animBg="1"/>
      <p:bldP spid="31" grpId="0"/>
      <p:bldP spid="32" grpId="0"/>
      <p:bldP spid="33" grpId="0" animBg="1"/>
      <p:bldP spid="34" grpId="0"/>
      <p:bldP spid="36" grpId="0" animBg="1"/>
      <p:bldP spid="40" grpId="0"/>
      <p:bldP spid="42" grpId="0" animBg="1"/>
      <p:bldP spid="43" grpId="0"/>
      <p:bldP spid="45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>
            <a:extLst>
              <a:ext uri="{FF2B5EF4-FFF2-40B4-BE49-F238E27FC236}">
                <a16:creationId xmlns:a16="http://schemas.microsoft.com/office/drawing/2014/main" id="{46D8EE32-47A6-456D-ADCE-9D41ABDA204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8600" y="304800"/>
            <a:ext cx="8610600" cy="762000"/>
          </a:xfrm>
        </p:spPr>
        <p:txBody>
          <a:bodyPr/>
          <a:lstStyle/>
          <a:p>
            <a:pPr eaLnBrk="1" hangingPunct="1"/>
            <a:r>
              <a:rPr lang="en-US" altLang="th-TH" b="1" cap="none">
                <a:solidFill>
                  <a:srgbClr val="00FFFF"/>
                </a:solidFill>
                <a:latin typeface="Cordia New" panose="020B0304020202020204" pitchFamily="34" charset="-34"/>
                <a:ea typeface="Cordia New" panose="020B0304020202020204" pitchFamily="34" charset="-34"/>
                <a:cs typeface="Cordia New" panose="020B0304020202020204" pitchFamily="34" charset="-34"/>
              </a:rPr>
              <a:t>Problems when using discretionary fiscal policy</a:t>
            </a:r>
          </a:p>
        </p:txBody>
      </p:sp>
      <p:sp>
        <p:nvSpPr>
          <p:cNvPr id="134147" name="Rectangle 3">
            <a:extLst>
              <a:ext uri="{FF2B5EF4-FFF2-40B4-BE49-F238E27FC236}">
                <a16:creationId xmlns:a16="http://schemas.microsoft.com/office/drawing/2014/main" id="{1BCA78B9-C104-4684-B658-F9018E52863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57200" y="1066800"/>
            <a:ext cx="8305800" cy="4495800"/>
          </a:xfrm>
        </p:spPr>
        <p:txBody>
          <a:bodyPr anchor="t"/>
          <a:lstStyle/>
          <a:p>
            <a:pPr marL="742950" indent="-742950" eaLnBrk="1" hangingPunct="1">
              <a:buSzPct val="100000"/>
              <a:buFont typeface="Tw Cen MT" panose="020B0602020104020603" pitchFamily="34" charset="0"/>
              <a:buAutoNum type="arabicPeriod"/>
            </a:pPr>
            <a:r>
              <a:rPr lang="en-US" altLang="th-TH" sz="4000" b="1">
                <a:solidFill>
                  <a:srgbClr val="FFFF00"/>
                </a:solidFill>
                <a:latin typeface="Cordia New" panose="020B0304020202020204" pitchFamily="34" charset="-34"/>
                <a:ea typeface="Cordia New" panose="020B0304020202020204" pitchFamily="34" charset="-34"/>
                <a:cs typeface="Cordia New" panose="020B0304020202020204" pitchFamily="34" charset="-34"/>
              </a:rPr>
              <a:t>Lag in the system</a:t>
            </a:r>
          </a:p>
          <a:p>
            <a:pPr marL="1657350" lvl="2" indent="-742950" algn="l" eaLnBrk="1" hangingPunct="1">
              <a:buSzPct val="100000"/>
              <a:buFont typeface="Wingdings" panose="05000000000000000000" pitchFamily="2" charset="2"/>
              <a:buChar char="q"/>
            </a:pPr>
            <a:r>
              <a:rPr lang="en-US" altLang="th-TH" sz="4000" b="1" i="1">
                <a:latin typeface="Cordia New" panose="020B0304020202020204" pitchFamily="34" charset="-34"/>
                <a:ea typeface="Cordia New" panose="020B0304020202020204" pitchFamily="34" charset="-34"/>
                <a:cs typeface="Cordia New" panose="020B0304020202020204" pitchFamily="34" charset="-34"/>
              </a:rPr>
              <a:t>Recognition Lag</a:t>
            </a:r>
            <a:endParaRPr lang="en-US" altLang="th-TH" sz="4000" b="1">
              <a:latin typeface="Cordia New" panose="020B0304020202020204" pitchFamily="34" charset="-34"/>
              <a:ea typeface="Cordia New" panose="020B0304020202020204" pitchFamily="34" charset="-34"/>
              <a:cs typeface="Cordia New" panose="020B0304020202020204" pitchFamily="34" charset="-34"/>
            </a:endParaRPr>
          </a:p>
          <a:p>
            <a:pPr marL="1657350" lvl="2" indent="-742950" algn="l" eaLnBrk="1" hangingPunct="1">
              <a:buSzPct val="100000"/>
              <a:buFont typeface="Wingdings" panose="05000000000000000000" pitchFamily="2" charset="2"/>
              <a:buChar char="q"/>
            </a:pPr>
            <a:r>
              <a:rPr lang="en-US" altLang="th-TH" sz="4000" b="1" i="1">
                <a:latin typeface="Cordia New" panose="020B0304020202020204" pitchFamily="34" charset="-34"/>
                <a:ea typeface="Cordia New" panose="020B0304020202020204" pitchFamily="34" charset="-34"/>
                <a:cs typeface="Cordia New" panose="020B0304020202020204" pitchFamily="34" charset="-34"/>
              </a:rPr>
              <a:t>Decision Lag</a:t>
            </a:r>
            <a:endParaRPr lang="en-US" altLang="th-TH" sz="4000" b="1">
              <a:latin typeface="Cordia New" panose="020B0304020202020204" pitchFamily="34" charset="-34"/>
              <a:ea typeface="Cordia New" panose="020B0304020202020204" pitchFamily="34" charset="-34"/>
              <a:cs typeface="Cordia New" panose="020B0304020202020204" pitchFamily="34" charset="-34"/>
            </a:endParaRPr>
          </a:p>
          <a:p>
            <a:pPr marL="1657350" lvl="2" indent="-742950" algn="l" eaLnBrk="1" hangingPunct="1">
              <a:buSzPct val="100000"/>
              <a:buFont typeface="Wingdings" panose="05000000000000000000" pitchFamily="2" charset="2"/>
              <a:buChar char="q"/>
            </a:pPr>
            <a:r>
              <a:rPr lang="en-US" altLang="th-TH" sz="4000" b="1" i="1">
                <a:latin typeface="Cordia New" panose="020B0304020202020204" pitchFamily="34" charset="-34"/>
                <a:ea typeface="Cordia New" panose="020B0304020202020204" pitchFamily="34" charset="-34"/>
                <a:cs typeface="Cordia New" panose="020B0304020202020204" pitchFamily="34" charset="-34"/>
              </a:rPr>
              <a:t>Execution Lag</a:t>
            </a:r>
            <a:endParaRPr lang="en-US" altLang="th-TH" sz="4000" b="1">
              <a:latin typeface="Cordia New" panose="020B0304020202020204" pitchFamily="34" charset="-34"/>
              <a:ea typeface="Cordia New" panose="020B0304020202020204" pitchFamily="34" charset="-34"/>
              <a:cs typeface="Cordia New" panose="020B0304020202020204" pitchFamily="34" charset="-34"/>
            </a:endParaRPr>
          </a:p>
          <a:p>
            <a:pPr marL="1657350" lvl="2" indent="-742950" algn="l" eaLnBrk="1" hangingPunct="1">
              <a:buSzPct val="100000"/>
              <a:buFont typeface="Wingdings" panose="05000000000000000000" pitchFamily="2" charset="2"/>
              <a:buChar char="q"/>
            </a:pPr>
            <a:r>
              <a:rPr lang="en-US" altLang="th-TH" sz="4000" b="1" i="1">
                <a:latin typeface="Cordia New" panose="020B0304020202020204" pitchFamily="34" charset="-34"/>
                <a:ea typeface="Cordia New" panose="020B0304020202020204" pitchFamily="34" charset="-34"/>
                <a:cs typeface="Cordia New" panose="020B0304020202020204" pitchFamily="34" charset="-34"/>
              </a:rPr>
              <a:t>Response Lag</a:t>
            </a:r>
            <a:endParaRPr lang="th-TH" altLang="th-TH" sz="4000" b="1">
              <a:latin typeface="Cordia New" panose="020B0304020202020204" pitchFamily="34" charset="-34"/>
              <a:ea typeface="Cordia New" panose="020B0304020202020204" pitchFamily="34" charset="-34"/>
              <a:cs typeface="Cordia New" panose="020B0304020202020204" pitchFamily="34" charset="-34"/>
            </a:endParaRPr>
          </a:p>
          <a:p>
            <a:pPr marL="742950" indent="-742950" eaLnBrk="1" hangingPunct="1">
              <a:buSzPct val="100000"/>
              <a:buFont typeface="Tw Cen MT" panose="020B0602020104020603" pitchFamily="34" charset="0"/>
              <a:buAutoNum type="arabicPeriod"/>
            </a:pPr>
            <a:r>
              <a:rPr lang="en-US" altLang="th-TH" sz="4000" b="1">
                <a:solidFill>
                  <a:srgbClr val="FFFF00"/>
                </a:solidFill>
                <a:latin typeface="Cordia New" panose="020B0304020202020204" pitchFamily="34" charset="-34"/>
                <a:ea typeface="Cordia New" panose="020B0304020202020204" pitchFamily="34" charset="-34"/>
                <a:cs typeface="Cordia New" panose="020B0304020202020204" pitchFamily="34" charset="-34"/>
              </a:rPr>
              <a:t>Irreversible of the policy after the problem solved</a:t>
            </a:r>
            <a:endParaRPr lang="th-TH" altLang="th-TH" sz="4000" b="1">
              <a:solidFill>
                <a:srgbClr val="FFFF00"/>
              </a:solidFill>
              <a:latin typeface="Cordia New" panose="020B0304020202020204" pitchFamily="34" charset="-34"/>
              <a:ea typeface="Cordia New" panose="020B0304020202020204" pitchFamily="34" charset="-34"/>
              <a:cs typeface="Cordia New" panose="020B0304020202020204" pitchFamily="34" charset="-34"/>
            </a:endParaRPr>
          </a:p>
        </p:txBody>
      </p:sp>
      <p:sp>
        <p:nvSpPr>
          <p:cNvPr id="40964" name="Slide Number Placeholder 3">
            <a:extLst>
              <a:ext uri="{FF2B5EF4-FFF2-40B4-BE49-F238E27FC236}">
                <a16:creationId xmlns:a16="http://schemas.microsoft.com/office/drawing/2014/main" id="{76A366F3-4FF5-49C5-AB4C-447C52FA93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spcBef>
                <a:spcPts val="400"/>
              </a:spcBef>
              <a:buClr>
                <a:srgbClr val="A5AB81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spcBef>
                <a:spcPts val="400"/>
              </a:spcBef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BEE79DC6-76CD-4CDB-AC42-81275EC8EDC2}" type="slidenum">
              <a:rPr lang="en-US" altLang="th-TH" sz="1400">
                <a:solidFill>
                  <a:schemeClr val="tx2"/>
                </a:solidFill>
                <a:latin typeface="Arial" panose="020B0604020202020204" pitchFamily="34" charset="0"/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29</a:t>
            </a:fld>
            <a:endParaRPr lang="en-US" altLang="th-TH" sz="1400">
              <a:solidFill>
                <a:schemeClr val="tx2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34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34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34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34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34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34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7" name="Rectangle 3">
            <a:extLst>
              <a:ext uri="{FF2B5EF4-FFF2-40B4-BE49-F238E27FC236}">
                <a16:creationId xmlns:a16="http://schemas.microsoft.com/office/drawing/2014/main" id="{590A27A9-F95C-4073-908B-79AA1811C492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457200" y="1066800"/>
            <a:ext cx="8382000" cy="4114800"/>
          </a:xfrm>
        </p:spPr>
        <p:txBody>
          <a:bodyPr anchor="t">
            <a:normAutofit fontScale="92500"/>
          </a:bodyPr>
          <a:lstStyle/>
          <a:p>
            <a:pPr eaLnBrk="1" hangingPunct="1">
              <a:spcBef>
                <a:spcPts val="1200"/>
              </a:spcBef>
              <a:buSzPct val="100000"/>
              <a:defRPr/>
            </a:pPr>
            <a:r>
              <a:rPr lang="en-US" sz="3900" b="1" dirty="0">
                <a:solidFill>
                  <a:srgbClr val="FFFF00"/>
                </a:solidFill>
                <a:latin typeface="Cordia New" pitchFamily="34" charset="-34"/>
                <a:cs typeface="Cordia New" pitchFamily="34" charset="-34"/>
              </a:rPr>
              <a:t>3. Consumer expectation about the length of policy enforced</a:t>
            </a:r>
          </a:p>
          <a:p>
            <a:pPr eaLnBrk="1" hangingPunct="1">
              <a:spcBef>
                <a:spcPts val="1200"/>
              </a:spcBef>
              <a:buSzPct val="100000"/>
              <a:defRPr/>
            </a:pPr>
            <a:r>
              <a:rPr lang="en-US" sz="3900" b="1" dirty="0">
                <a:solidFill>
                  <a:srgbClr val="FFFF00"/>
                </a:solidFill>
                <a:latin typeface="Cordia New" pitchFamily="34" charset="-34"/>
                <a:cs typeface="Cordia New" pitchFamily="34" charset="-34"/>
              </a:rPr>
              <a:t>4. Political objective contradicts with the economic stability 	objective</a:t>
            </a:r>
          </a:p>
          <a:p>
            <a:pPr eaLnBrk="1" hangingPunct="1">
              <a:spcBef>
                <a:spcPts val="1200"/>
              </a:spcBef>
              <a:buSzPct val="100000"/>
              <a:defRPr/>
            </a:pPr>
            <a:r>
              <a:rPr lang="en-US" sz="3900" b="1" dirty="0">
                <a:solidFill>
                  <a:srgbClr val="FFFF00"/>
                </a:solidFill>
                <a:latin typeface="Cordia New" pitchFamily="34" charset="-34"/>
                <a:cs typeface="Cordia New" pitchFamily="34" charset="-34"/>
              </a:rPr>
              <a:t>5. Expansion fiscal policy may not stimulate economy 	if the 	policy causes households to save more</a:t>
            </a:r>
          </a:p>
          <a:p>
            <a:pPr eaLnBrk="1" hangingPunct="1">
              <a:spcBef>
                <a:spcPts val="1200"/>
              </a:spcBef>
              <a:buSzPct val="100000"/>
              <a:defRPr/>
            </a:pPr>
            <a:r>
              <a:rPr lang="en-US" sz="3900" b="1" dirty="0">
                <a:solidFill>
                  <a:srgbClr val="FFFF00"/>
                </a:solidFill>
                <a:latin typeface="Cordia New" pitchFamily="34" charset="-34"/>
                <a:cs typeface="Cordia New" pitchFamily="34" charset="-34"/>
              </a:rPr>
              <a:t>6. Crowding-out effect</a:t>
            </a:r>
          </a:p>
          <a:p>
            <a:pPr eaLnBrk="1" hangingPunct="1">
              <a:spcBef>
                <a:spcPts val="1200"/>
              </a:spcBef>
              <a:buSzPct val="100000"/>
              <a:defRPr/>
            </a:pPr>
            <a:endParaRPr lang="en-US" sz="4000" b="1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  <a:p>
            <a:pPr eaLnBrk="1" hangingPunct="1">
              <a:spcBef>
                <a:spcPts val="1200"/>
              </a:spcBef>
              <a:buSzPct val="100000"/>
              <a:defRPr/>
            </a:pPr>
            <a:endParaRPr lang="en-US" sz="4000" b="1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1987" name="Slide Number Placeholder 3">
            <a:extLst>
              <a:ext uri="{FF2B5EF4-FFF2-40B4-BE49-F238E27FC236}">
                <a16:creationId xmlns:a16="http://schemas.microsoft.com/office/drawing/2014/main" id="{EE8D5D51-4580-4797-972C-7423413F2B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spcBef>
                <a:spcPts val="400"/>
              </a:spcBef>
              <a:buClr>
                <a:srgbClr val="A5AB81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spcBef>
                <a:spcPts val="400"/>
              </a:spcBef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4DDDBEEC-B4F8-4592-8A1A-A7115A9ED5E0}" type="slidenum">
              <a:rPr lang="en-US" altLang="th-TH" sz="1400">
                <a:solidFill>
                  <a:schemeClr val="tx2"/>
                </a:solidFill>
                <a:latin typeface="Arial" panose="020B0604020202020204" pitchFamily="34" charset="0"/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30</a:t>
            </a:fld>
            <a:endParaRPr lang="en-US" altLang="th-TH" sz="1400">
              <a:solidFill>
                <a:schemeClr val="tx2"/>
              </a:solidFill>
              <a:latin typeface="Arial" panose="020B0604020202020204" pitchFamily="34" charset="0"/>
            </a:endParaRPr>
          </a:p>
        </p:txBody>
      </p:sp>
      <p:sp>
        <p:nvSpPr>
          <p:cNvPr id="6" name="Rectangle 2">
            <a:extLst>
              <a:ext uri="{FF2B5EF4-FFF2-40B4-BE49-F238E27FC236}">
                <a16:creationId xmlns:a16="http://schemas.microsoft.com/office/drawing/2014/main" id="{C7FDC3A3-075B-4286-9EFC-C6273A66F75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" y="152400"/>
            <a:ext cx="86106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400" b="1" dirty="0">
                <a:solidFill>
                  <a:srgbClr val="00FFFF"/>
                </a:solidFill>
                <a:latin typeface="Cordia New" pitchFamily="34" charset="-34"/>
                <a:ea typeface="+mj-ea"/>
                <a:cs typeface="Cordia New" pitchFamily="34" charset="-34"/>
              </a:rPr>
              <a:t>Problems when using discretionary fiscal policy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34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34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34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34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Slide Number">
            <a:extLst>
              <a:ext uri="{FF2B5EF4-FFF2-40B4-BE49-F238E27FC236}">
                <a16:creationId xmlns:a16="http://schemas.microsoft.com/office/drawing/2014/main" id="{B9FCB455-36A1-41F9-8664-6268A140FE1C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 bwMode="auto">
          <a:xfrm>
            <a:off x="130175" y="1262063"/>
            <a:ext cx="273050" cy="2635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lnSpc>
                <a:spcPct val="60000"/>
              </a:lnSpc>
            </a:pPr>
            <a:fld id="{A6A18103-FF85-44DE-BDEC-21D9637B30E9}" type="slidenum">
              <a:rPr lang="en-US" altLang="en-US" sz="900">
                <a:solidFill>
                  <a:srgbClr val="FFFFFF"/>
                </a:solidFill>
                <a:sym typeface="Arial" panose="020B0604020202020204" pitchFamily="34" charset="0"/>
              </a:rPr>
              <a:pPr>
                <a:lnSpc>
                  <a:spcPct val="60000"/>
                </a:lnSpc>
              </a:pPr>
              <a:t>31</a:t>
            </a:fld>
            <a:endParaRPr lang="en-US" altLang="en-US" sz="9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graphicFrame>
        <p:nvGraphicFramePr>
          <p:cNvPr id="43011" name="Debt                                                                                        General government consolidated gross, percentage of GDP   (source: EUROSTAR)">
            <a:extLst>
              <a:ext uri="{FF2B5EF4-FFF2-40B4-BE49-F238E27FC236}">
                <a16:creationId xmlns:a16="http://schemas.microsoft.com/office/drawing/2014/main" id="{8F73B3AC-81D8-439E-81CF-0873ED1C6BFD}"/>
              </a:ext>
            </a:extLst>
          </p:cNvPr>
          <p:cNvGraphicFramePr>
            <a:graphicFrameLocks/>
          </p:cNvGraphicFramePr>
          <p:nvPr/>
        </p:nvGraphicFramePr>
        <p:xfrm>
          <a:off x="387350" y="254000"/>
          <a:ext cx="8369300" cy="6213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014" name="Chart" r:id="rId3" imgW="8376630" imgH="6218459" progId="Excel.Chart.8">
                  <p:embed/>
                </p:oleObj>
              </mc:Choice>
              <mc:Fallback>
                <p:oleObj name="Chart" r:id="rId3" imgW="8376630" imgH="6218459" progId="Excel.Chart.8">
                  <p:embed/>
                  <p:pic>
                    <p:nvPicPr>
                      <p:cNvPr id="0" name="Debt                                                                                        General government consolidated gross, percentage of GDP   (source: EUROSTAR)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7350" y="254000"/>
                        <a:ext cx="8369300" cy="62134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med"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23" name="Table">
            <a:extLst>
              <a:ext uri="{FF2B5EF4-FFF2-40B4-BE49-F238E27FC236}">
                <a16:creationId xmlns:a16="http://schemas.microsoft.com/office/drawing/2014/main" id="{4319DD79-032F-4D91-A6FC-ECFC2B4B5401}"/>
              </a:ext>
            </a:extLst>
          </p:cNvPr>
          <p:cNvGraphicFramePr/>
          <p:nvPr/>
        </p:nvGraphicFramePr>
        <p:xfrm>
          <a:off x="188913" y="1371600"/>
          <a:ext cx="8766175" cy="4354512"/>
        </p:xfrm>
        <a:graphic>
          <a:graphicData uri="http://schemas.openxmlformats.org/drawingml/2006/table">
            <a:tbl>
              <a:tblPr/>
              <a:tblGrid>
                <a:gridCol w="411616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5000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70142"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+mn-lt"/>
                          <a:sym typeface="Calibri"/>
                        </a:rPr>
                        <a:t>Goal</a:t>
                      </a:r>
                    </a:p>
                  </a:txBody>
                  <a:tcPr marL="45707" marR="45707" marT="45711" marB="45711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+mn-lt"/>
                          <a:sym typeface="Calibri"/>
                        </a:rPr>
                        <a:t>Tentative performance</a:t>
                      </a:r>
                      <a:r>
                        <a:rPr lang="th-TH" sz="2400" b="1" dirty="0">
                          <a:solidFill>
                            <a:srgbClr val="FFFFFF"/>
                          </a:solidFill>
                          <a:latin typeface="+mn-lt"/>
                          <a:sym typeface="Calibri"/>
                        </a:rPr>
                        <a:t> 2555-2559</a:t>
                      </a:r>
                      <a:endParaRPr sz="2400" b="1" dirty="0">
                        <a:solidFill>
                          <a:srgbClr val="FFFFFF"/>
                        </a:solidFill>
                        <a:latin typeface="+mn-lt"/>
                        <a:sym typeface="Calibri"/>
                      </a:endParaRPr>
                    </a:p>
                  </a:txBody>
                  <a:tcPr marL="45707" marR="45707" marT="45711" marB="4571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70987">
                <a:tc>
                  <a:txBody>
                    <a:bodyPr/>
                    <a:lstStyle/>
                    <a:p>
                      <a:pPr algn="l">
                        <a:defRPr sz="1800"/>
                      </a:pPr>
                      <a:r>
                        <a:rPr sz="2400" dirty="0">
                          <a:solidFill>
                            <a:srgbClr val="0070C0"/>
                          </a:solidFill>
                          <a:latin typeface="+mn-lt"/>
                          <a:sym typeface="Calibri"/>
                        </a:rPr>
                        <a:t>(Public Debt/GDP) </a:t>
                      </a:r>
                      <a:r>
                        <a:rPr sz="2400" dirty="0">
                          <a:solidFill>
                            <a:schemeClr val="tx1"/>
                          </a:solidFill>
                          <a:latin typeface="+mn-lt"/>
                          <a:sym typeface="Calibri"/>
                        </a:rPr>
                        <a:t>&lt; 60%</a:t>
                      </a:r>
                    </a:p>
                  </a:txBody>
                  <a:tcPr marL="45707" marR="45707" marT="45711" marB="45711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defRPr sz="1800"/>
                      </a:pPr>
                      <a:r>
                        <a:rPr sz="2400">
                          <a:solidFill>
                            <a:schemeClr val="tx1"/>
                          </a:solidFill>
                          <a:latin typeface="+mn-lt"/>
                          <a:sym typeface="Calibri"/>
                        </a:rPr>
                        <a:t>Can achieve the goal</a:t>
                      </a:r>
                    </a:p>
                  </a:txBody>
                  <a:tcPr marL="45707" marR="45707" marT="45711" marB="4571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35777">
                <a:tc>
                  <a:txBody>
                    <a:bodyPr/>
                    <a:lstStyle/>
                    <a:p>
                      <a:pPr algn="l">
                        <a:defRPr sz="1800"/>
                      </a:pPr>
                      <a:r>
                        <a:rPr sz="2400" dirty="0">
                          <a:solidFill>
                            <a:srgbClr val="0070C0"/>
                          </a:solidFill>
                          <a:latin typeface="+mn-lt"/>
                          <a:sym typeface="Calibri"/>
                        </a:rPr>
                        <a:t>(Public Debt/Government spending budget) </a:t>
                      </a:r>
                      <a:r>
                        <a:rPr sz="2400" dirty="0">
                          <a:latin typeface="+mn-lt"/>
                          <a:sym typeface="Calibri"/>
                        </a:rPr>
                        <a:t>&lt; 15%</a:t>
                      </a:r>
                    </a:p>
                  </a:txBody>
                  <a:tcPr marL="45707" marR="45707" marT="45711" marB="45711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3F7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 sz="1800"/>
                      </a:pPr>
                      <a:r>
                        <a:rPr sz="2400" dirty="0">
                          <a:solidFill>
                            <a:schemeClr val="tx1"/>
                          </a:solidFill>
                          <a:latin typeface="+mn-lt"/>
                          <a:sym typeface="Calibri"/>
                        </a:rPr>
                        <a:t>Can achieve the goal</a:t>
                      </a:r>
                    </a:p>
                  </a:txBody>
                  <a:tcPr marL="45707" marR="45707" marT="45711" marB="4571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3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188803">
                <a:tc>
                  <a:txBody>
                    <a:bodyPr/>
                    <a:lstStyle/>
                    <a:p>
                      <a:pPr algn="l">
                        <a:defRPr sz="1800"/>
                      </a:pPr>
                      <a:r>
                        <a:rPr sz="2400" dirty="0">
                          <a:solidFill>
                            <a:srgbClr val="0070C0"/>
                          </a:solidFill>
                          <a:latin typeface="+mn-lt"/>
                          <a:sym typeface="Calibri"/>
                        </a:rPr>
                        <a:t>Balance budget</a:t>
                      </a:r>
                    </a:p>
                  </a:txBody>
                  <a:tcPr marL="45707" marR="45707" marT="45711" marB="45711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defRPr sz="1800"/>
                      </a:pPr>
                      <a:r>
                        <a:rPr sz="2400" dirty="0">
                          <a:solidFill>
                            <a:srgbClr val="FF0000"/>
                          </a:solidFill>
                          <a:latin typeface="+mn-lt"/>
                          <a:sym typeface="Calibri"/>
                        </a:rPr>
                        <a:t>Cannot </a:t>
                      </a:r>
                      <a:r>
                        <a:rPr sz="2400" dirty="0">
                          <a:solidFill>
                            <a:schemeClr val="tx1"/>
                          </a:solidFill>
                          <a:latin typeface="+mn-lt"/>
                          <a:sym typeface="Calibri"/>
                        </a:rPr>
                        <a:t>achieve the goal since government plan to stimulate economy</a:t>
                      </a:r>
                    </a:p>
                  </a:txBody>
                  <a:tcPr marL="45707" marR="45707" marT="45711" marB="4571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188803">
                <a:tc>
                  <a:txBody>
                    <a:bodyPr/>
                    <a:lstStyle/>
                    <a:p>
                      <a:pPr algn="l">
                        <a:defRPr sz="1800"/>
                      </a:pPr>
                      <a:r>
                        <a:rPr sz="2400" dirty="0">
                          <a:solidFill>
                            <a:srgbClr val="0070C0"/>
                          </a:solidFill>
                          <a:latin typeface="+mn-lt"/>
                          <a:sym typeface="Calibri"/>
                        </a:rPr>
                        <a:t>(Government investment spending/Total government spending) </a:t>
                      </a:r>
                      <a:r>
                        <a:rPr sz="2400" dirty="0">
                          <a:solidFill>
                            <a:schemeClr val="tx1"/>
                          </a:solidFill>
                          <a:latin typeface="+mn-lt"/>
                          <a:sym typeface="Calibri"/>
                        </a:rPr>
                        <a:t>&gt; 25% </a:t>
                      </a:r>
                    </a:p>
                  </a:txBody>
                  <a:tcPr marL="45707" marR="45707" marT="45711" marB="45711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3F7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 sz="1800"/>
                      </a:pPr>
                      <a:r>
                        <a:rPr sz="2400" dirty="0">
                          <a:solidFill>
                            <a:srgbClr val="FF0000"/>
                          </a:solidFill>
                          <a:latin typeface="+mn-lt"/>
                          <a:sym typeface="Calibri"/>
                        </a:rPr>
                        <a:t>Cannot</a:t>
                      </a:r>
                      <a:r>
                        <a:rPr sz="2400" dirty="0">
                          <a:solidFill>
                            <a:schemeClr val="tx1"/>
                          </a:solidFill>
                          <a:latin typeface="+mn-lt"/>
                          <a:sym typeface="Calibri"/>
                        </a:rPr>
                        <a:t> achieve the goal </a:t>
                      </a:r>
                    </a:p>
                  </a:txBody>
                  <a:tcPr marL="45707" marR="45707" marT="45711" marB="4571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3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5" name="Title 1">
            <a:extLst>
              <a:ext uri="{FF2B5EF4-FFF2-40B4-BE49-F238E27FC236}">
                <a16:creationId xmlns:a16="http://schemas.microsoft.com/office/drawing/2014/main" id="{90B212B5-050C-4AC0-9DFF-CD829AAA199C}"/>
              </a:ext>
            </a:extLst>
          </p:cNvPr>
          <p:cNvSpPr txBox="1">
            <a:spLocks/>
          </p:cNvSpPr>
          <p:nvPr/>
        </p:nvSpPr>
        <p:spPr>
          <a:xfrm>
            <a:off x="88900" y="457200"/>
            <a:ext cx="8766175" cy="609600"/>
          </a:xfrm>
          <a:prstGeom prst="rect">
            <a:avLst/>
          </a:prstGeom>
        </p:spPr>
        <p:txBody>
          <a:bodyPr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 pitchFamily="34" charset="0"/>
              </a:defRPr>
            </a:lvl9pPr>
          </a:lstStyle>
          <a:p>
            <a:pPr>
              <a:defRPr/>
            </a:pPr>
            <a:r>
              <a:rPr lang="en-US" sz="3600" b="1" dirty="0">
                <a:cs typeface="+mn-cs"/>
              </a:rPr>
              <a:t>Sustainable Fiscal Policy Framework</a:t>
            </a:r>
            <a:endParaRPr lang="th-TH" sz="3600" b="1" dirty="0"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33A2638-1EFD-43C5-88D1-E9DE916736F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200" y="6248400"/>
            <a:ext cx="8001000" cy="40005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spcBef>
                <a:spcPts val="400"/>
              </a:spcBef>
              <a:buClr>
                <a:srgbClr val="A5AB81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spcBef>
                <a:spcPts val="400"/>
              </a:spcBef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altLang="th-TH" sz="2000" dirty="0">
                <a:latin typeface="+mn-lt"/>
              </a:rPr>
              <a:t>Source: Fiscal Policy Office</a:t>
            </a:r>
            <a:endParaRPr lang="th-TH" altLang="th-TH" sz="2000" dirty="0">
              <a:latin typeface="+mn-lt"/>
            </a:endParaRPr>
          </a:p>
        </p:txBody>
      </p:sp>
    </p:spTree>
  </p:cSld>
  <p:clrMapOvr>
    <a:masterClrMapping/>
  </p:clrMapOvr>
  <p:transition spd="med"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TextBox 5">
            <a:extLst>
              <a:ext uri="{FF2B5EF4-FFF2-40B4-BE49-F238E27FC236}">
                <a16:creationId xmlns:a16="http://schemas.microsoft.com/office/drawing/2014/main" id="{66872BCD-B9CA-4EC8-9A56-9C2DEFD9BBB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200" y="6248400"/>
            <a:ext cx="8001000" cy="40005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spcBef>
                <a:spcPts val="400"/>
              </a:spcBef>
              <a:buClr>
                <a:srgbClr val="A5AB81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spcBef>
                <a:spcPts val="400"/>
              </a:spcBef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altLang="th-TH" sz="2000" dirty="0">
                <a:latin typeface="+mn-lt"/>
              </a:rPr>
              <a:t>Source: Fiscal Policy Office</a:t>
            </a:r>
            <a:endParaRPr lang="th-TH" altLang="th-TH" sz="2000" dirty="0">
              <a:latin typeface="+mn-lt"/>
            </a:endParaRP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3B5810B5-4716-4EAF-95E8-FAD55EB51F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8900" y="622300"/>
            <a:ext cx="8766175" cy="609600"/>
          </a:xfrm>
        </p:spPr>
        <p:txBody>
          <a:bodyPr/>
          <a:lstStyle/>
          <a:p>
            <a:pPr>
              <a:defRPr/>
            </a:pPr>
            <a:r>
              <a:rPr lang="en-US" sz="3600" b="1" dirty="0">
                <a:cs typeface="+mn-cs"/>
              </a:rPr>
              <a:t>Sustainable Fiscal Policy Framework</a:t>
            </a:r>
            <a:endParaRPr lang="th-TH" sz="3600" b="1" dirty="0">
              <a:cs typeface="+mn-cs"/>
            </a:endParaRPr>
          </a:p>
        </p:txBody>
      </p:sp>
      <p:graphicFrame>
        <p:nvGraphicFramePr>
          <p:cNvPr id="2" name="ตาราง 1">
            <a:extLst>
              <a:ext uri="{FF2B5EF4-FFF2-40B4-BE49-F238E27FC236}">
                <a16:creationId xmlns:a16="http://schemas.microsoft.com/office/drawing/2014/main" id="{C85530CA-1AD0-4F81-83BD-608365ED94D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91781995"/>
              </p:ext>
            </p:extLst>
          </p:nvPr>
        </p:nvGraphicFramePr>
        <p:xfrm>
          <a:off x="114300" y="1828800"/>
          <a:ext cx="8766174" cy="4356741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02516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1705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296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382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382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382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83820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83820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803274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</a:tblGrid>
              <a:tr h="480573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8272" marR="8272" marT="8272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r" fontAlgn="b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700" b="0" kern="1200" dirty="0">
                          <a:effectLst/>
                          <a:latin typeface="+mj-lt"/>
                          <a:ea typeface="Calibri" panose="020F0502020204030204" pitchFamily="34" charset="0"/>
                          <a:cs typeface="Cordia New" panose="020B0304020202020204" pitchFamily="34" charset="-34"/>
                        </a:rPr>
                        <a:t>2556</a:t>
                      </a:r>
                      <a:endParaRPr lang="en-US" sz="1700" b="0" dirty="0">
                        <a:effectLst/>
                        <a:latin typeface="+mj-lt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8272" marR="8272" marT="827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 fontAlgn="b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700" b="0" dirty="0">
                          <a:effectLst/>
                          <a:latin typeface="+mj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2557</a:t>
                      </a:r>
                    </a:p>
                  </a:txBody>
                  <a:tcPr marL="8272" marR="8272" marT="827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 fontAlgn="b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700" b="0" kern="1200" dirty="0">
                          <a:effectLst/>
                          <a:latin typeface="+mj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2558</a:t>
                      </a:r>
                      <a:endParaRPr lang="en-US" sz="1700" b="0" dirty="0">
                        <a:effectLst/>
                        <a:latin typeface="+mj-lt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8272" marR="8272" marT="827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 fontAlgn="b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700" b="0" kern="1200" dirty="0">
                          <a:effectLst/>
                          <a:latin typeface="+mj-lt"/>
                          <a:cs typeface="Calibri" panose="020F0502020204030204" pitchFamily="34" charset="0"/>
                        </a:rPr>
                        <a:t>2559</a:t>
                      </a:r>
                      <a:endParaRPr lang="en-US" sz="1700" b="0" dirty="0">
                        <a:effectLst/>
                        <a:latin typeface="+mj-lt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8272" marR="8272" marT="827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 fontAlgn="b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700" b="0" dirty="0">
                          <a:effectLst/>
                          <a:latin typeface="+mj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2560</a:t>
                      </a:r>
                    </a:p>
                  </a:txBody>
                  <a:tcPr marL="8272" marR="8272" marT="827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 fontAlgn="b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700" b="0" kern="1200" dirty="0">
                          <a:effectLst/>
                          <a:latin typeface="+mj-lt"/>
                        </a:rPr>
                        <a:t>2561</a:t>
                      </a:r>
                      <a:endParaRPr lang="en-US" sz="1700" b="0" dirty="0">
                        <a:effectLst/>
                        <a:latin typeface="+mj-lt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8272" marR="8272" marT="827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 fontAlgn="b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700" b="0" dirty="0">
                          <a:effectLst/>
                          <a:latin typeface="+mj-lt"/>
                          <a:ea typeface="Calibri" panose="020F0502020204030204" pitchFamily="34" charset="0"/>
                          <a:cs typeface="Cordia New" panose="020B0304020202020204" pitchFamily="34" charset="-34"/>
                        </a:rPr>
                        <a:t>2562</a:t>
                      </a:r>
                    </a:p>
                  </a:txBody>
                  <a:tcPr marL="8272" marR="8272" marT="827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 fontAlgn="b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700" b="0" dirty="0">
                          <a:effectLst/>
                          <a:latin typeface="+mj-lt"/>
                          <a:ea typeface="Calibri" panose="020F0502020204030204" pitchFamily="34" charset="0"/>
                          <a:cs typeface="Cordia New" panose="020B0304020202020204" pitchFamily="34" charset="-34"/>
                        </a:rPr>
                        <a:t>2563</a:t>
                      </a:r>
                    </a:p>
                  </a:txBody>
                  <a:tcPr marL="8272" marR="8272" marT="827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55031">
                <a:tc>
                  <a:txBody>
                    <a:bodyPr/>
                    <a:lstStyle/>
                    <a:p>
                      <a:pPr marL="0" marR="0" algn="l" fontAlgn="b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700" kern="1200" dirty="0">
                          <a:solidFill>
                            <a:srgbClr val="0070C0"/>
                          </a:solidFill>
                          <a:effectLst/>
                        </a:rPr>
                        <a:t>Public Debt/GDP</a:t>
                      </a:r>
                      <a:endParaRPr lang="en-US" sz="1000" dirty="0">
                        <a:solidFill>
                          <a:srgbClr val="0070C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8272" marR="8272" marT="8272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700" kern="1200" dirty="0">
                          <a:effectLst/>
                          <a:latin typeface="+mn-lt"/>
                        </a:rPr>
                        <a:t>42.19%</a:t>
                      </a:r>
                      <a:endParaRPr lang="en-US" sz="1000" dirty="0">
                        <a:effectLst/>
                        <a:latin typeface="+mn-lt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8862" marR="8862" marT="886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700" kern="1200" dirty="0">
                          <a:effectLst/>
                          <a:latin typeface="+mn-lt"/>
                        </a:rPr>
                        <a:t>43.33%</a:t>
                      </a:r>
                      <a:endParaRPr lang="en-US" sz="1000" dirty="0">
                        <a:effectLst/>
                        <a:latin typeface="+mn-lt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8862" marR="8862" marT="886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700" kern="1200" dirty="0">
                          <a:effectLst/>
                          <a:latin typeface="+mn-lt"/>
                        </a:rPr>
                        <a:t>42.56%</a:t>
                      </a:r>
                      <a:endParaRPr lang="en-US" sz="1000" dirty="0">
                        <a:effectLst/>
                        <a:latin typeface="+mn-lt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8862" marR="8862" marT="886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700" kern="1200" dirty="0">
                          <a:effectLst/>
                          <a:latin typeface="+mn-lt"/>
                        </a:rPr>
                        <a:t>41.75%</a:t>
                      </a:r>
                      <a:endParaRPr lang="en-US" sz="1000" dirty="0">
                        <a:effectLst/>
                        <a:latin typeface="+mn-lt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8862" marR="8862" marT="886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700" kern="1200" dirty="0">
                          <a:effectLst/>
                          <a:latin typeface="+mn-lt"/>
                        </a:rPr>
                        <a:t>41.78%</a:t>
                      </a:r>
                      <a:endParaRPr lang="en-US" sz="1000" dirty="0">
                        <a:effectLst/>
                        <a:latin typeface="+mn-lt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8862" marR="8862" marT="886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700" kern="1200" dirty="0">
                          <a:effectLst/>
                          <a:latin typeface="+mn-lt"/>
                        </a:rPr>
                        <a:t>41.95%</a:t>
                      </a:r>
                      <a:endParaRPr lang="en-US" sz="1000" dirty="0">
                        <a:effectLst/>
                        <a:latin typeface="+mn-lt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8862" marR="8862" marT="886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+mn-lt"/>
                          <a:ea typeface="Calibri" panose="020F0502020204030204" pitchFamily="34" charset="0"/>
                          <a:cs typeface="Cordia New" panose="020B0304020202020204" pitchFamily="34" charset="-34"/>
                        </a:rPr>
                        <a:t>41.04%</a:t>
                      </a:r>
                    </a:p>
                  </a:txBody>
                  <a:tcPr marL="8862" marR="8862" marT="886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+mn-lt"/>
                          <a:ea typeface="Calibri" panose="020F0502020204030204" pitchFamily="34" charset="0"/>
                          <a:cs typeface="Cordia New" panose="020B0304020202020204" pitchFamily="34" charset="-34"/>
                        </a:rPr>
                        <a:t>49.36%</a:t>
                      </a:r>
                    </a:p>
                  </a:txBody>
                  <a:tcPr marL="8862" marR="8862" marT="886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09751">
                <a:tc>
                  <a:txBody>
                    <a:bodyPr/>
                    <a:lstStyle/>
                    <a:p>
                      <a:pPr marL="0" marR="0" algn="l" fontAlgn="b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700" kern="1200" dirty="0">
                          <a:solidFill>
                            <a:srgbClr val="0070C0"/>
                          </a:solidFill>
                          <a:effectLst/>
                          <a:highlight>
                            <a:srgbClr val="FFFF00"/>
                          </a:highlight>
                        </a:rPr>
                        <a:t>Public Debt/Government spending budget</a:t>
                      </a:r>
                      <a:endParaRPr lang="en-US" sz="1000" dirty="0">
                        <a:solidFill>
                          <a:srgbClr val="0070C0"/>
                        </a:solidFill>
                        <a:effectLst/>
                        <a:highlight>
                          <a:srgbClr val="FFFF00"/>
                        </a:highlight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8272" marR="8272" marT="8272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700" kern="1200" dirty="0">
                          <a:effectLst/>
                        </a:rPr>
                        <a:t>7.41%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8862" marR="8862" marT="886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700" kern="1200" dirty="0">
                          <a:effectLst/>
                        </a:rPr>
                        <a:t>7.36%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8862" marR="8862" marT="886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700" kern="1200" dirty="0">
                          <a:effectLst/>
                        </a:rPr>
                        <a:t>7.12%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8862" marR="8862" marT="886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700" kern="1200" dirty="0">
                          <a:effectLst/>
                        </a:rPr>
                        <a:t>7.18%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8862" marR="8862" marT="886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700" kern="1200" dirty="0">
                          <a:effectLst/>
                        </a:rPr>
                        <a:t>8.33%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8862" marR="8862" marT="886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700" kern="1200">
                          <a:effectLst/>
                        </a:rPr>
                        <a:t>8.99%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8862" marR="8862" marT="886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8862" marR="8862" marT="886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8862" marR="8862" marT="886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97575">
                <a:tc>
                  <a:txBody>
                    <a:bodyPr/>
                    <a:lstStyle/>
                    <a:p>
                      <a:pPr marL="0" marR="0" algn="l" fontAlgn="b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700" kern="1200" dirty="0">
                          <a:solidFill>
                            <a:srgbClr val="0070C0"/>
                          </a:solidFill>
                          <a:effectLst/>
                        </a:rPr>
                        <a:t>Balance budget</a:t>
                      </a:r>
                      <a:endParaRPr lang="en-US" sz="1000" dirty="0">
                        <a:solidFill>
                          <a:srgbClr val="0070C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8272" marR="8272" marT="8272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200" dirty="0">
                          <a:solidFill>
                            <a:srgbClr val="FF0000"/>
                          </a:solidFill>
                          <a:effectLst/>
                        </a:rPr>
                        <a:t>(300,000)</a:t>
                      </a:r>
                      <a:endParaRPr lang="en-US" sz="1400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8862" marR="8862" marT="886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200" dirty="0">
                          <a:solidFill>
                            <a:srgbClr val="FF0000"/>
                          </a:solidFill>
                          <a:effectLst/>
                        </a:rPr>
                        <a:t>(250,000)</a:t>
                      </a:r>
                      <a:endParaRPr lang="en-US" sz="1400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8862" marR="8862" marT="886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200" dirty="0">
                          <a:solidFill>
                            <a:srgbClr val="FF0000"/>
                          </a:solidFill>
                          <a:effectLst/>
                        </a:rPr>
                        <a:t>(250,000)</a:t>
                      </a:r>
                      <a:endParaRPr lang="en-US" sz="1400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8862" marR="8862" marT="886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200" dirty="0">
                          <a:solidFill>
                            <a:srgbClr val="FF0000"/>
                          </a:solidFill>
                          <a:effectLst/>
                        </a:rPr>
                        <a:t>(390,000)</a:t>
                      </a:r>
                      <a:endParaRPr lang="en-US" sz="1400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8862" marR="8862" marT="886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200" dirty="0">
                          <a:solidFill>
                            <a:srgbClr val="FF0000"/>
                          </a:solidFill>
                          <a:effectLst/>
                        </a:rPr>
                        <a:t>(552,921)</a:t>
                      </a:r>
                      <a:endParaRPr lang="en-US" sz="1400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8862" marR="8862" marT="886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200" dirty="0">
                          <a:solidFill>
                            <a:srgbClr val="FF0000"/>
                          </a:solidFill>
                          <a:effectLst/>
                        </a:rPr>
                        <a:t>(550,358)</a:t>
                      </a:r>
                      <a:endParaRPr lang="en-US" sz="1400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8862" marR="8862" marT="886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ordia New" panose="020B0304020202020204" pitchFamily="34" charset="-34"/>
                        </a:rPr>
                        <a:t>(450,000)</a:t>
                      </a:r>
                    </a:p>
                  </a:txBody>
                  <a:tcPr marL="8862" marR="8862" marT="886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ordia New" panose="020B0304020202020204" pitchFamily="34" charset="-34"/>
                        </a:rPr>
                        <a:t>(469,000)</a:t>
                      </a:r>
                    </a:p>
                  </a:txBody>
                  <a:tcPr marL="8862" marR="8862" marT="886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962135">
                <a:tc>
                  <a:txBody>
                    <a:bodyPr/>
                    <a:lstStyle/>
                    <a:p>
                      <a:pPr marL="0" marR="0" algn="l" fontAlgn="b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700" kern="1200" dirty="0">
                          <a:solidFill>
                            <a:srgbClr val="0070C0"/>
                          </a:solidFill>
                          <a:effectLst/>
                        </a:rPr>
                        <a:t>Government investment spending/Total government spending</a:t>
                      </a:r>
                      <a:endParaRPr lang="en-US" sz="1000" dirty="0">
                        <a:solidFill>
                          <a:srgbClr val="0070C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8272" marR="8272" marT="8272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700" kern="1200" dirty="0">
                          <a:effectLst/>
                        </a:rPr>
                        <a:t>18.7%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8862" marR="8862" marT="886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700" kern="1200" dirty="0">
                          <a:effectLst/>
                        </a:rPr>
                        <a:t>17.5%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8862" marR="8862" marT="886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700" kern="1200" dirty="0">
                          <a:effectLst/>
                        </a:rPr>
                        <a:t>17.5%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8862" marR="8862" marT="886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700" kern="1200" dirty="0">
                          <a:effectLst/>
                        </a:rPr>
                        <a:t>20.3%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8862" marR="8862" marT="886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700" kern="1200" dirty="0">
                          <a:effectLst/>
                        </a:rPr>
                        <a:t>22.5%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8862" marR="8862" marT="886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700" kern="1200" dirty="0">
                          <a:effectLst/>
                        </a:rPr>
                        <a:t>22.2%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8862" marR="8862" marT="886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 rtl="0" eaLnBrk="1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sz="17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21.6%</a:t>
                      </a:r>
                    </a:p>
                  </a:txBody>
                  <a:tcPr marL="8862" marR="8862" marT="886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 rtl="0" eaLnBrk="1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sz="17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20.1%</a:t>
                      </a:r>
                    </a:p>
                  </a:txBody>
                  <a:tcPr marL="8862" marR="8862" marT="886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962135">
                <a:tc>
                  <a:txBody>
                    <a:bodyPr/>
                    <a:lstStyle/>
                    <a:p>
                      <a:pPr marL="0" marR="0" algn="l" fontAlgn="b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70C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ordia New" panose="020B0304020202020204" pitchFamily="34" charset="-34"/>
                        </a:rPr>
                        <a:t>Net Government Revenue/GDP</a:t>
                      </a:r>
                      <a:endParaRPr lang="th-TH" sz="1800" dirty="0">
                        <a:solidFill>
                          <a:srgbClr val="0070C0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8272" marR="8272" marT="8272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eaLnBrk="1" fontAlgn="b" latinLnBrk="0" hangingPunct="1"/>
                      <a:r>
                        <a:rPr kumimoji="0" lang="en-US" sz="17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Tw Cen MT" panose="020B0602020104020603" pitchFamily="34" charset="0"/>
                          <a:ea typeface="+mn-ea"/>
                          <a:cs typeface="Cordia New" panose="020B0304020202020204" pitchFamily="34" charset="-34"/>
                        </a:rPr>
                        <a:t>17.6% 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r" rtl="0" eaLnBrk="1" fontAlgn="b" latinLnBrk="0" hangingPunct="1"/>
                      <a:r>
                        <a:rPr kumimoji="0" lang="en-US" sz="17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Tw Cen MT" panose="020B0602020104020603" pitchFamily="34" charset="0"/>
                          <a:ea typeface="+mn-ea"/>
                          <a:cs typeface="Cordia New" panose="020B0304020202020204" pitchFamily="34" charset="-34"/>
                        </a:rPr>
                        <a:t>18.3% 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r" rtl="0" eaLnBrk="1" fontAlgn="b" latinLnBrk="0" hangingPunct="1"/>
                      <a:r>
                        <a:rPr kumimoji="0" lang="en-US" sz="17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Tw Cen MT" panose="020B0602020104020603" pitchFamily="34" charset="0"/>
                          <a:ea typeface="+mn-ea"/>
                          <a:cs typeface="Cordia New" panose="020B0304020202020204" pitchFamily="34" charset="-34"/>
                        </a:rPr>
                        <a:t>18.4%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r" rtl="0" eaLnBrk="1" fontAlgn="b" latinLnBrk="0" hangingPunct="1"/>
                      <a:r>
                        <a:rPr kumimoji="0" lang="en-US" sz="17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Tw Cen MT" panose="020B0602020104020603" pitchFamily="34" charset="0"/>
                          <a:ea typeface="+mn-ea"/>
                          <a:cs typeface="Cordia New" panose="020B0304020202020204" pitchFamily="34" charset="-34"/>
                        </a:rPr>
                        <a:t>17.0% 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r" rtl="0" eaLnBrk="1" fontAlgn="b" latinLnBrk="0" hangingPunct="1"/>
                      <a:r>
                        <a:rPr kumimoji="0" lang="en-US" sz="17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Tw Cen MT" panose="020B0602020104020603" pitchFamily="34" charset="0"/>
                          <a:ea typeface="+mn-ea"/>
                          <a:cs typeface="Cordia New" panose="020B0304020202020204" pitchFamily="34" charset="-34"/>
                        </a:rPr>
                        <a:t>15.6% 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700" b="0" i="0" u="none" strike="noStrike" dirty="0">
                          <a:effectLst/>
                          <a:latin typeface="Tw Cen MT" panose="020B0602020104020603" pitchFamily="34" charset="0"/>
                          <a:cs typeface="Cordia New" panose="020B0304020202020204" pitchFamily="34" charset="-34"/>
                        </a:rPr>
                        <a:t>15.2% 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700" b="0" i="0" u="none" strike="noStrike" dirty="0">
                          <a:effectLst/>
                          <a:latin typeface="Tw Cen MT" panose="020B0602020104020603" pitchFamily="34" charset="0"/>
                          <a:cs typeface="Cordia New" panose="020B0304020202020204" pitchFamily="34" charset="-34"/>
                        </a:rPr>
                        <a:t>15.1% 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700" b="0" i="0" u="none" strike="noStrike" dirty="0">
                          <a:effectLst/>
                          <a:latin typeface="Tw Cen MT" panose="020B0602020104020603" pitchFamily="34" charset="0"/>
                          <a:cs typeface="Cordia New" panose="020B0304020202020204" pitchFamily="34" charset="-34"/>
                        </a:rPr>
                        <a:t>17.5% 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dian">
  <a:themeElements>
    <a:clrScheme name="Media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Median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dia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Median">
    <a:dk1>
      <a:sysClr val="windowText" lastClr="000000"/>
    </a:dk1>
    <a:lt1>
      <a:sysClr val="window" lastClr="FFFFFF"/>
    </a:lt1>
    <a:dk2>
      <a:srgbClr val="775F55"/>
    </a:dk2>
    <a:lt2>
      <a:srgbClr val="EBDDC3"/>
    </a:lt2>
    <a:accent1>
      <a:srgbClr val="94B6D2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F7B615"/>
    </a:hlink>
    <a:folHlink>
      <a:srgbClr val="704404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6178</TotalTime>
  <Words>1730</Words>
  <Application>Microsoft Office PowerPoint</Application>
  <PresentationFormat>On-screen Show (4:3)</PresentationFormat>
  <Paragraphs>444</Paragraphs>
  <Slides>33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45" baseType="lpstr">
      <vt:lpstr>Angsana New</vt:lpstr>
      <vt:lpstr>Arial</vt:lpstr>
      <vt:lpstr>Calibri</vt:lpstr>
      <vt:lpstr>Cordia New</vt:lpstr>
      <vt:lpstr>Courier New</vt:lpstr>
      <vt:lpstr>FreesiaUPC</vt:lpstr>
      <vt:lpstr>Times New Roman</vt:lpstr>
      <vt:lpstr>Tw Cen MT</vt:lpstr>
      <vt:lpstr>Wingdings</vt:lpstr>
      <vt:lpstr>Wingdings 2</vt:lpstr>
      <vt:lpstr>Median</vt:lpstr>
      <vt:lpstr>Chart</vt:lpstr>
      <vt:lpstr>PowerPoint Presentation</vt:lpstr>
      <vt:lpstr>4.1 Meaning of Fiscal Policy</vt:lpstr>
      <vt:lpstr>4.2  Objectives</vt:lpstr>
      <vt:lpstr>4.3  Fiscal policy tools</vt:lpstr>
      <vt:lpstr>4.3.1  Government expenditure</vt:lpstr>
      <vt:lpstr>4.3.2  Government Transfer payment</vt:lpstr>
      <vt:lpstr>4.3.3 Government revenue</vt:lpstr>
      <vt:lpstr>4.3.3 Government revenue</vt:lpstr>
      <vt:lpstr>4.3.3 Government revenue</vt:lpstr>
      <vt:lpstr>3 Types of tax structure (Progressive tax rate)</vt:lpstr>
      <vt:lpstr>Summarize (progressive tax rate)</vt:lpstr>
      <vt:lpstr>3 Types of tax structure (constant tax rate)</vt:lpstr>
      <vt:lpstr>Summarize (constant tax rate)</vt:lpstr>
      <vt:lpstr>3 Types of tax structure (regressive tax rate)</vt:lpstr>
      <vt:lpstr>Summarize (REgressive tax rate)</vt:lpstr>
      <vt:lpstr>4.3.4 Public Debt</vt:lpstr>
      <vt:lpstr>4.3.4 Public Debt</vt:lpstr>
      <vt:lpstr>4.3.4 Public Debt</vt:lpstr>
      <vt:lpstr>Types of Government Budget</vt:lpstr>
      <vt:lpstr>4.4 Types of government policy</vt:lpstr>
      <vt:lpstr>4.4.1 Non-discretionary Fiscal Policy (Built-in Stabilizer, automatic stabilizer)</vt:lpstr>
      <vt:lpstr>4.4.1 Non-discretionary Fiscal Policy tools</vt:lpstr>
      <vt:lpstr>Income Tax   T = Ta + tY  -----  constant tax rate</vt:lpstr>
      <vt:lpstr>Government transfer payment (R) ---  R = Ra - gY</vt:lpstr>
      <vt:lpstr>Government transfer payment (R) ---  R = Ra - gY</vt:lpstr>
      <vt:lpstr>4.4.2 discretionary Fiscal Policy tools</vt:lpstr>
      <vt:lpstr>TAX RATE</vt:lpstr>
      <vt:lpstr>Government Spending</vt:lpstr>
      <vt:lpstr>Problems when using discretionary fiscal policy</vt:lpstr>
      <vt:lpstr>PowerPoint Presentation</vt:lpstr>
      <vt:lpstr>PowerPoint Presentation</vt:lpstr>
      <vt:lpstr>PowerPoint Presentation</vt:lpstr>
      <vt:lpstr>Sustainable Fiscal Policy Framework</vt:lpstr>
    </vt:vector>
  </TitlesOfParts>
  <Company>Indiana University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บทที่ 6 นโยบายการคลัง</dc:title>
  <dc:creator>Note</dc:creator>
  <cp:lastModifiedBy>Nessara  Sukpanich</cp:lastModifiedBy>
  <cp:revision>156</cp:revision>
  <dcterms:created xsi:type="dcterms:W3CDTF">2006-01-15T16:30:49Z</dcterms:created>
  <dcterms:modified xsi:type="dcterms:W3CDTF">2021-10-04T17:41:45Z</dcterms:modified>
</cp:coreProperties>
</file>