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2" r:id="rId4"/>
    <p:sldId id="258" r:id="rId5"/>
    <p:sldId id="270" r:id="rId6"/>
    <p:sldId id="271" r:id="rId7"/>
    <p:sldId id="259" r:id="rId8"/>
    <p:sldId id="260" r:id="rId9"/>
    <p:sldId id="261" r:id="rId10"/>
    <p:sldId id="264" r:id="rId11"/>
    <p:sldId id="263" r:id="rId12"/>
    <p:sldId id="265" r:id="rId13"/>
    <p:sldId id="266" r:id="rId14"/>
    <p:sldId id="267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C02C5C-916E-4DB5-A00F-ED2BEB95C8CE}" type="datetimeFigureOut">
              <a:rPr lang="en-ID" smtClean="0"/>
              <a:t>09/02/2021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8D5135-C832-4D45-892F-6ECA80931DA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1245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5D18E-5244-4111-8DE9-27370F795BFA}" type="datetime1">
              <a:rPr lang="en-US" smtClean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9E0BD-7CAB-4F42-B0A4-23B3C6782932}" type="datetime1">
              <a:rPr lang="en-US" smtClean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89710-1417-4DFA-8A89-641100AFBD77}" type="datetime1">
              <a:rPr lang="en-US" smtClean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8D9E-4C92-4E7B-8E84-34A8351EEE6C}" type="datetime1">
              <a:rPr lang="en-US" smtClean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79A38-63A6-40F6-8749-C0B518E34432}" type="datetime1">
              <a:rPr lang="en-US" smtClean="0"/>
              <a:t>2/9/2021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EA419-F868-4893-9211-A8D4A5243E97}" type="datetime1">
              <a:rPr lang="en-US" smtClean="0"/>
              <a:t>2/9/2021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CA12A-7281-418C-A6D9-1C168C01230F}" type="datetime1">
              <a:rPr lang="en-US" smtClean="0"/>
              <a:t>2/9/2021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146F-81E2-4E69-9C9F-D98178FE11B8}" type="datetime1">
              <a:rPr lang="en-US" smtClean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34C53362-FBFB-4517-943D-345884353C4E}" type="datetime1">
              <a:rPr lang="en-US" smtClean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25206-7CC9-488A-A55F-3C6306065A95}" type="datetime1">
              <a:rPr lang="en-US" smtClean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82E1E-DE1D-4D93-AA2B-BA19300FD115}" type="datetime1">
              <a:rPr lang="en-US" smtClean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C39C2-56B7-4F93-8091-CFC956649F4F}" type="datetime1">
              <a:rPr lang="en-US" smtClean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A1391-CE89-4712-AB69-2F174E343F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Health and Education – 1</a:t>
            </a:r>
            <a:endParaRPr lang="en-ID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21C6B3-235A-47C8-A9F8-33E093EFAC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EE361/363 Economic development in CLMV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3138C5-39D3-4E82-BE3E-797458F19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203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8AF34-6BC4-438C-8CBD-0EB1BCD2B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7753381" cy="1049235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The Roles of health and Education</a:t>
            </a:r>
            <a:endParaRPr lang="en-ID" sz="3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6D68F5-D101-4CCE-8078-5AD684F3787A}"/>
              </a:ext>
            </a:extLst>
          </p:cNvPr>
          <p:cNvSpPr txBox="1"/>
          <p:nvPr/>
        </p:nvSpPr>
        <p:spPr>
          <a:xfrm>
            <a:off x="1451579" y="1853754"/>
            <a:ext cx="6290341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Health and education are basic objectives of development; both are fundamental to the broader notion of expanded human capabilities  and both comprise human capital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Health is a prerequisite for increases in productivity.  Greater health capital improves returns to investment in education and lowers the rate of depreciation of educational capital; greater education capital may improve returns to investment in health for example basic health skills learned at school, sanitation and hygiene and education of health personnel</a:t>
            </a:r>
          </a:p>
        </p:txBody>
      </p:sp>
      <p:pic>
        <p:nvPicPr>
          <p:cNvPr id="3074" name="Picture 2" descr="Image result for rural health facilities cambodia">
            <a:extLst>
              <a:ext uri="{FF2B5EF4-FFF2-40B4-BE49-F238E27FC236}">
                <a16:creationId xmlns:a16="http://schemas.microsoft.com/office/drawing/2014/main" id="{F2ACEBEA-2606-4106-BCDF-49E35E2DE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493" y="0"/>
            <a:ext cx="4305508" cy="302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rural health facilities cambodia">
            <a:extLst>
              <a:ext uri="{FF2B5EF4-FFF2-40B4-BE49-F238E27FC236}">
                <a16:creationId xmlns:a16="http://schemas.microsoft.com/office/drawing/2014/main" id="{903FFC1E-1FBE-4170-9A45-6271521A7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492" y="3020282"/>
            <a:ext cx="4305508" cy="3142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EA7437-4672-43D9-A7CA-05954BEF9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58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DE7EC40-B0D5-4CF9-9DA4-65298F958F07}"/>
              </a:ext>
            </a:extLst>
          </p:cNvPr>
          <p:cNvSpPr txBox="1"/>
          <p:nvPr/>
        </p:nvSpPr>
        <p:spPr>
          <a:xfrm>
            <a:off x="1451580" y="1954203"/>
            <a:ext cx="63783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Education is essential for a satisfying and rewarding life; plays a key role in the ability to absorb technology and develop capacity for sustainable development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ID" sz="22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2248181-0134-4F07-A199-ACDAA40A9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>
            <a:normAutofit/>
          </a:bodyPr>
          <a:lstStyle/>
          <a:p>
            <a:r>
              <a:rPr lang="en-US" sz="3600" dirty="0"/>
              <a:t>The Roles of health and Education</a:t>
            </a:r>
            <a:endParaRPr lang="en-ID" sz="3600" dirty="0"/>
          </a:p>
        </p:txBody>
      </p:sp>
      <p:pic>
        <p:nvPicPr>
          <p:cNvPr id="5" name="Picture 2" descr="Image result for education">
            <a:extLst>
              <a:ext uri="{FF2B5EF4-FFF2-40B4-BE49-F238E27FC236}">
                <a16:creationId xmlns:a16="http://schemas.microsoft.com/office/drawing/2014/main" id="{D5AE5DF1-1973-47CA-8C8F-BE1DFBA3BC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9" r="6530"/>
          <a:stretch/>
        </p:blipFill>
        <p:spPr bwMode="auto">
          <a:xfrm>
            <a:off x="7829927" y="1776548"/>
            <a:ext cx="4362073" cy="2215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mage result for education">
            <a:extLst>
              <a:ext uri="{FF2B5EF4-FFF2-40B4-BE49-F238E27FC236}">
                <a16:creationId xmlns:a16="http://schemas.microsoft.com/office/drawing/2014/main" id="{1031B37A-75BE-4DFD-8F1A-D7B8F71E0E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927" y="3992241"/>
            <a:ext cx="4362073" cy="218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990367-1586-4020-A9F6-22B43560A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691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9BD22-1078-4358-ABF1-196677DEE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Improvements in health and education, 1960-2018</a:t>
            </a:r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F08D1A-0F1E-4BB6-8BEC-C6C3327A6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18360CF-4D83-4994-937C-3892C534C6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29" t="20064" r="35000" b="21142"/>
          <a:stretch/>
        </p:blipFill>
        <p:spPr>
          <a:xfrm>
            <a:off x="1451579" y="1853754"/>
            <a:ext cx="3886775" cy="21577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9856A1-A982-4280-983F-1B7B254819EE}"/>
              </a:ext>
            </a:extLst>
          </p:cNvPr>
          <p:cNvSpPr txBox="1"/>
          <p:nvPr/>
        </p:nvSpPr>
        <p:spPr>
          <a:xfrm>
            <a:off x="2447108" y="4030282"/>
            <a:ext cx="2342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Life expectancy</a:t>
            </a:r>
            <a:endParaRPr lang="en-ID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76E5DB-926F-468D-B899-09AEF2926F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28" t="26032" r="34857" b="17079"/>
          <a:stretch/>
        </p:blipFill>
        <p:spPr>
          <a:xfrm>
            <a:off x="5860869" y="1853754"/>
            <a:ext cx="4038408" cy="218239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7EF64F8-037F-4DD6-82EA-E5CEDAB1BFE2}"/>
              </a:ext>
            </a:extLst>
          </p:cNvPr>
          <p:cNvSpPr txBox="1"/>
          <p:nvPr/>
        </p:nvSpPr>
        <p:spPr>
          <a:xfrm>
            <a:off x="6736078" y="4037204"/>
            <a:ext cx="2616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Under 5 mortality rate</a:t>
            </a:r>
            <a:endParaRPr lang="en-ID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DD1F95D-EC2F-4ED3-A8AB-27DB493E3E0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7" t="20317" r="35072" b="21015"/>
          <a:stretch/>
        </p:blipFill>
        <p:spPr>
          <a:xfrm>
            <a:off x="1451579" y="4399614"/>
            <a:ext cx="3927879" cy="215776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2B9D28-7335-49BB-BDEE-697F60E1B2D3}"/>
              </a:ext>
            </a:extLst>
          </p:cNvPr>
          <p:cNvSpPr txBox="1"/>
          <p:nvPr/>
        </p:nvSpPr>
        <p:spPr>
          <a:xfrm>
            <a:off x="2491608" y="6557380"/>
            <a:ext cx="237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Poverty reduction</a:t>
            </a:r>
            <a:endParaRPr lang="en-ID" dirty="0">
              <a:solidFill>
                <a:schemeClr val="bg1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C871D32-8AC8-4B49-BD4D-9418CFD278A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428" t="20064" r="34715" b="20762"/>
          <a:stretch/>
        </p:blipFill>
        <p:spPr>
          <a:xfrm>
            <a:off x="5870798" y="4374983"/>
            <a:ext cx="4018550" cy="215776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BE98C5A-E3F7-4A61-87C3-708E901C9EBD}"/>
              </a:ext>
            </a:extLst>
          </p:cNvPr>
          <p:cNvSpPr txBox="1"/>
          <p:nvPr/>
        </p:nvSpPr>
        <p:spPr>
          <a:xfrm>
            <a:off x="6662057" y="6549992"/>
            <a:ext cx="2923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Secondary school enrollment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6D6CADF-A8B9-4012-A846-CFAC669B5825}"/>
              </a:ext>
            </a:extLst>
          </p:cNvPr>
          <p:cNvSpPr txBox="1"/>
          <p:nvPr/>
        </p:nvSpPr>
        <p:spPr>
          <a:xfrm>
            <a:off x="2796408" y="6862180"/>
            <a:ext cx="237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Poverty reduction</a:t>
            </a:r>
            <a:endParaRPr lang="en-ID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807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F92F796-0E4E-4132-8235-7EBE856D2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B45BA7-DDC5-43C7-A55B-9E6EA9B841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29" t="27555" r="34143" b="13524"/>
          <a:stretch/>
        </p:blipFill>
        <p:spPr>
          <a:xfrm>
            <a:off x="3216352" y="0"/>
            <a:ext cx="8975648" cy="61395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C09866-70F2-4769-989D-922239C6308E}"/>
              </a:ext>
            </a:extLst>
          </p:cNvPr>
          <p:cNvSpPr txBox="1"/>
          <p:nvPr/>
        </p:nvSpPr>
        <p:spPr>
          <a:xfrm>
            <a:off x="304800" y="1576251"/>
            <a:ext cx="21510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Under 5 mortality rates for CLMV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286416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3AD6869-3B57-44F2-8088-A4C1A4415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55DFE1-FFA3-4F5D-9C17-BD977FA648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28" t="23999" r="34500" b="19112"/>
          <a:stretch/>
        </p:blipFill>
        <p:spPr>
          <a:xfrm>
            <a:off x="3053463" y="-1"/>
            <a:ext cx="9138537" cy="61308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5BDF440-8FEC-4AD1-8E24-8EE02971A31D}"/>
              </a:ext>
            </a:extLst>
          </p:cNvPr>
          <p:cNvSpPr txBox="1"/>
          <p:nvPr/>
        </p:nvSpPr>
        <p:spPr>
          <a:xfrm>
            <a:off x="757646" y="2081349"/>
            <a:ext cx="1645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Life expectancy for CLMV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235680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B910A-E88C-4E90-8B50-B13E2576D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8997" y="810148"/>
            <a:ext cx="9603275" cy="1049235"/>
          </a:xfrm>
        </p:spPr>
        <p:txBody>
          <a:bodyPr/>
          <a:lstStyle/>
          <a:p>
            <a:r>
              <a:rPr lang="en-US" dirty="0"/>
              <a:t>Challenges 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78BC35-5671-4D25-8438-E9A33B0BB411}"/>
              </a:ext>
            </a:extLst>
          </p:cNvPr>
          <p:cNvSpPr txBox="1"/>
          <p:nvPr/>
        </p:nvSpPr>
        <p:spPr>
          <a:xfrm>
            <a:off x="1288870" y="2055223"/>
            <a:ext cx="5982787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Despite significant improvements in health and education, developing countries still face numerous challenges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Currently 775 million people are still illiterate, of which two-thirds are women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Even within countries, there exist variations in health and educational conditions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Many poor children suffer from malnutrition, parasitic infections and communicable diseases that could be precented</a:t>
            </a:r>
          </a:p>
          <a:p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1C2652-644C-4F42-9538-15BE1A850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pic>
        <p:nvPicPr>
          <p:cNvPr id="2054" name="Picture 6" descr="Image result for child malnutrition vietnam">
            <a:extLst>
              <a:ext uri="{FF2B5EF4-FFF2-40B4-BE49-F238E27FC236}">
                <a16:creationId xmlns:a16="http://schemas.microsoft.com/office/drawing/2014/main" id="{2231977D-DCE3-46C4-A059-AF5095D8B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417" y="1810210"/>
            <a:ext cx="5041583" cy="430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5531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C38239-B2AC-4C99-856B-02B9E4FB1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Quick facts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73F431-411D-4D89-839B-F906A0E85E5F}"/>
              </a:ext>
            </a:extLst>
          </p:cNvPr>
          <p:cNvSpPr txBox="1"/>
          <p:nvPr/>
        </p:nvSpPr>
        <p:spPr>
          <a:xfrm>
            <a:off x="1451578" y="2116183"/>
            <a:ext cx="9603275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A rise in income does not necessarily lead to improved health or education. The excess income may be used to purchase non-productive goods (games, tv)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The better the education of the mother, the better the health of her children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Health status effects school performance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Better health and nutrition lead to longer school enrollment, better school attendance and more effective learning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An educated person provides benefits of those around him/her</a:t>
            </a:r>
          </a:p>
          <a:p>
            <a:endParaRPr lang="en-ID" sz="2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EDE768-3C65-4C74-B4C8-88CE7AD44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691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age-earning profiles by level of education">
            <a:extLst>
              <a:ext uri="{FF2B5EF4-FFF2-40B4-BE49-F238E27FC236}">
                <a16:creationId xmlns:a16="http://schemas.microsoft.com/office/drawing/2014/main" id="{FFA0C0BF-7EE3-4C46-8604-D476B2244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623" y="-1"/>
            <a:ext cx="8257591" cy="473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524B0C1-6C2C-4E13-A45F-38CDDC7E184F}"/>
              </a:ext>
            </a:extLst>
          </p:cNvPr>
          <p:cNvSpPr txBox="1"/>
          <p:nvPr/>
        </p:nvSpPr>
        <p:spPr>
          <a:xfrm>
            <a:off x="679268" y="1104444"/>
            <a:ext cx="303929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Age earning profiles by level of education</a:t>
            </a:r>
          </a:p>
          <a:p>
            <a:endParaRPr lang="en-US" sz="2200" dirty="0"/>
          </a:p>
          <a:p>
            <a:r>
              <a:rPr lang="en-US" sz="2200" dirty="0"/>
              <a:t>People with higher levels of education tend to earn more at the same age level</a:t>
            </a:r>
            <a:endParaRPr lang="en-ID" sz="22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C58B157-DFD3-44C7-B475-876BCCE544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0228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financial tradeoff in decision to continue school">
            <a:extLst>
              <a:ext uri="{FF2B5EF4-FFF2-40B4-BE49-F238E27FC236}">
                <a16:creationId xmlns:a16="http://schemas.microsoft.com/office/drawing/2014/main" id="{FE8CF588-22BF-46E1-A20C-7BD2930C5C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2" t="24954" r="10950" b="12659"/>
          <a:stretch/>
        </p:blipFill>
        <p:spPr bwMode="auto">
          <a:xfrm>
            <a:off x="4156245" y="31035"/>
            <a:ext cx="8035755" cy="474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FD03A54-4DC5-4BF7-BAC9-22B0D95C83E8}"/>
              </a:ext>
            </a:extLst>
          </p:cNvPr>
          <p:cNvSpPr txBox="1"/>
          <p:nvPr/>
        </p:nvSpPr>
        <p:spPr>
          <a:xfrm>
            <a:off x="11157776" y="3826191"/>
            <a:ext cx="93181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Age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802591-CB8B-4513-8B1F-6056817E3722}"/>
              </a:ext>
            </a:extLst>
          </p:cNvPr>
          <p:cNvSpPr txBox="1"/>
          <p:nvPr/>
        </p:nvSpPr>
        <p:spPr>
          <a:xfrm>
            <a:off x="10583010" y="3798501"/>
            <a:ext cx="57476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66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22BF9E-E708-4542-A2A0-B8EAFFB5BABC}"/>
              </a:ext>
            </a:extLst>
          </p:cNvPr>
          <p:cNvSpPr txBox="1"/>
          <p:nvPr/>
        </p:nvSpPr>
        <p:spPr>
          <a:xfrm>
            <a:off x="4265022" y="13063"/>
            <a:ext cx="143038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Earnings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679BE3-57A1-4164-8DBE-2CF8ECC3F768}"/>
              </a:ext>
            </a:extLst>
          </p:cNvPr>
          <p:cNvSpPr txBox="1"/>
          <p:nvPr/>
        </p:nvSpPr>
        <p:spPr>
          <a:xfrm>
            <a:off x="8344988" y="1105988"/>
            <a:ext cx="143038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Benefits</a:t>
            </a:r>
            <a:endParaRPr lang="en-ID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A4B728-3B72-4CF1-AE97-2ECBFFDB16B0}"/>
              </a:ext>
            </a:extLst>
          </p:cNvPr>
          <p:cNvSpPr txBox="1"/>
          <p:nvPr/>
        </p:nvSpPr>
        <p:spPr>
          <a:xfrm>
            <a:off x="10870393" y="382395"/>
            <a:ext cx="132160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Secondary graduates</a:t>
            </a:r>
            <a:endParaRPr lang="en-ID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6D8ACA-BB50-4EEF-9407-7D6F677C8135}"/>
              </a:ext>
            </a:extLst>
          </p:cNvPr>
          <p:cNvSpPr txBox="1"/>
          <p:nvPr/>
        </p:nvSpPr>
        <p:spPr>
          <a:xfrm>
            <a:off x="10918290" y="1290654"/>
            <a:ext cx="122581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Primary graduates</a:t>
            </a:r>
            <a:endParaRPr lang="en-ID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56F8C7-AC0B-4693-BAB9-6AEFC7721329}"/>
              </a:ext>
            </a:extLst>
          </p:cNvPr>
          <p:cNvSpPr txBox="1"/>
          <p:nvPr/>
        </p:nvSpPr>
        <p:spPr>
          <a:xfrm>
            <a:off x="6209653" y="3826191"/>
            <a:ext cx="57476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17</a:t>
            </a:r>
            <a:endParaRPr lang="en-ID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3A9A05-830D-4016-AAC9-A2CDD7F98906}"/>
              </a:ext>
            </a:extLst>
          </p:cNvPr>
          <p:cNvSpPr txBox="1"/>
          <p:nvPr/>
        </p:nvSpPr>
        <p:spPr>
          <a:xfrm>
            <a:off x="4917861" y="3827755"/>
            <a:ext cx="57476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16</a:t>
            </a:r>
            <a:endParaRPr lang="en-ID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84050E-58C5-4962-AECD-5BF4196AB5B8}"/>
              </a:ext>
            </a:extLst>
          </p:cNvPr>
          <p:cNvSpPr txBox="1"/>
          <p:nvPr/>
        </p:nvSpPr>
        <p:spPr>
          <a:xfrm>
            <a:off x="6167680" y="4130875"/>
            <a:ext cx="95149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Direct costs</a:t>
            </a:r>
            <a:endParaRPr lang="en-ID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25658E5-7964-43FD-9EF5-755CAC970BBF}"/>
              </a:ext>
            </a:extLst>
          </p:cNvPr>
          <p:cNvSpPr txBox="1"/>
          <p:nvPr/>
        </p:nvSpPr>
        <p:spPr>
          <a:xfrm>
            <a:off x="6163242" y="3031809"/>
            <a:ext cx="95149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Indirect costs</a:t>
            </a:r>
            <a:endParaRPr lang="en-ID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CFC31E-D27A-4442-B54E-569268E16A4A}"/>
              </a:ext>
            </a:extLst>
          </p:cNvPr>
          <p:cNvSpPr txBox="1"/>
          <p:nvPr/>
        </p:nvSpPr>
        <p:spPr>
          <a:xfrm>
            <a:off x="6209653" y="2939314"/>
            <a:ext cx="95149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Indirect costs</a:t>
            </a:r>
            <a:endParaRPr lang="en-ID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F1EB3CB-CB23-4FA7-B0A7-BC43EFC62B1F}"/>
              </a:ext>
            </a:extLst>
          </p:cNvPr>
          <p:cNvSpPr txBox="1"/>
          <p:nvPr/>
        </p:nvSpPr>
        <p:spPr>
          <a:xfrm>
            <a:off x="624474" y="1748002"/>
            <a:ext cx="2960312" cy="110799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en-US" sz="2200" dirty="0"/>
              <a:t>Financial tradeoffs in the decision to continue school</a:t>
            </a:r>
            <a:endParaRPr lang="en-ID" sz="22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F93C77C-6403-4FC2-82B5-F2B0ED169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557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FA452-838E-4B80-BF2E-D61593405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Child Labor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7725470-5432-4002-9EDB-930E078D3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pic>
        <p:nvPicPr>
          <p:cNvPr id="6146" name="Picture 2" descr="Image result for child labor">
            <a:extLst>
              <a:ext uri="{FF2B5EF4-FFF2-40B4-BE49-F238E27FC236}">
                <a16:creationId xmlns:a16="http://schemas.microsoft.com/office/drawing/2014/main" id="{383B0EE7-82AE-4585-B8EA-C7DFFD95BD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9" r="11443"/>
          <a:stretch/>
        </p:blipFill>
        <p:spPr bwMode="auto">
          <a:xfrm>
            <a:off x="6696891" y="1853754"/>
            <a:ext cx="5495109" cy="4355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1B70FA-6F81-4F75-9458-137EE5E09720}"/>
              </a:ext>
            </a:extLst>
          </p:cNvPr>
          <p:cNvSpPr txBox="1"/>
          <p:nvPr/>
        </p:nvSpPr>
        <p:spPr>
          <a:xfrm>
            <a:off x="1360747" y="1849906"/>
            <a:ext cx="504876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Child labor is a widespread problem in developing countries; their labor time disrupts or even prevents them from schooling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ILO estimates that worldwide there are 306 million children aged 5-17 that are doing work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Roughly one third of child laborers are doing hazardous work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Worse forms of child </a:t>
            </a:r>
            <a:r>
              <a:rPr lang="en-US" sz="2200" dirty="0" err="1"/>
              <a:t>labaor</a:t>
            </a:r>
            <a:r>
              <a:rPr lang="en-US" sz="2200" dirty="0"/>
              <a:t>: sexual exploitation, trafficking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3775757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FB39F-76E0-49B7-AF2D-10F4CAC6E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Keeping children in school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0AC0873-A066-48ED-A5FB-F5078AAB1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3A39E3-577A-4403-B110-C9B1C5E91780}"/>
              </a:ext>
            </a:extLst>
          </p:cNvPr>
          <p:cNvSpPr txBox="1"/>
          <p:nvPr/>
        </p:nvSpPr>
        <p:spPr>
          <a:xfrm>
            <a:off x="1451579" y="1853753"/>
            <a:ext cx="4644421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Compulsory education is not necessarily effective; without complementary activities there would be no incentive to take out children from work and enforcement is likely weak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Providing conditional cash transfers as incentives for parents to keep their children in school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School nutrition programs for school children</a:t>
            </a:r>
            <a:endParaRPr lang="en-ID" sz="2200" dirty="0"/>
          </a:p>
        </p:txBody>
      </p:sp>
      <p:pic>
        <p:nvPicPr>
          <p:cNvPr id="7170" name="Picture 2" descr="Image result for keeping children in school myanmar">
            <a:extLst>
              <a:ext uri="{FF2B5EF4-FFF2-40B4-BE49-F238E27FC236}">
                <a16:creationId xmlns:a16="http://schemas.microsoft.com/office/drawing/2014/main" id="{3C3DCEE8-E6E4-4986-AF33-95CD4B21F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260" y="1853753"/>
            <a:ext cx="5899740" cy="4268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3286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82D5F-B005-4669-93A8-60EEA8F6D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gender gap in education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644CC1F-9C9E-495A-B66F-00997E537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8ED00D-39E3-4688-A2D4-488FFFF8C534}"/>
              </a:ext>
            </a:extLst>
          </p:cNvPr>
          <p:cNvSpPr txBox="1"/>
          <p:nvPr/>
        </p:nvSpPr>
        <p:spPr>
          <a:xfrm>
            <a:off x="1451579" y="1853754"/>
            <a:ext cx="6381509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In many developing countries, </a:t>
            </a:r>
            <a:r>
              <a:rPr lang="en-US" sz="2200" dirty="0" err="1"/>
              <a:t>younfg</a:t>
            </a:r>
            <a:r>
              <a:rPr lang="en-US" sz="2200" dirty="0"/>
              <a:t> females receive less education than young males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While youth literacy has much improved, girls still lag behind  boys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Evidence shows that discrimination against women hinders economic development in addition to reinforcing social inequality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Increasing women’s education not only increases their productivity but also results in greater labor force participation, later marriage, lower fertility and greatly improved child health and nutrition</a:t>
            </a:r>
            <a:endParaRPr lang="en-ID" sz="2200" dirty="0"/>
          </a:p>
        </p:txBody>
      </p:sp>
      <p:pic>
        <p:nvPicPr>
          <p:cNvPr id="8194" name="Picture 2" descr="Image result for gender and education">
            <a:extLst>
              <a:ext uri="{FF2B5EF4-FFF2-40B4-BE49-F238E27FC236}">
                <a16:creationId xmlns:a16="http://schemas.microsoft.com/office/drawing/2014/main" id="{3760C09A-975B-4B2E-A4D9-2D7662D6BF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0" r="19894"/>
          <a:stretch/>
        </p:blipFill>
        <p:spPr bwMode="auto">
          <a:xfrm>
            <a:off x="7724225" y="1835165"/>
            <a:ext cx="4467775" cy="4296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5679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5756E03-66C9-41DA-A1FD-C5D1B853C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FA5FB8-5168-46E0-B262-A3CD6A34C1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500" t="41986" r="11500" b="19422"/>
          <a:stretch/>
        </p:blipFill>
        <p:spPr>
          <a:xfrm>
            <a:off x="3974" y="-1"/>
            <a:ext cx="12188026" cy="48593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9FABF6F-8F65-4779-BFBC-5903687E7D3B}"/>
              </a:ext>
            </a:extLst>
          </p:cNvPr>
          <p:cNvSpPr txBox="1"/>
          <p:nvPr/>
        </p:nvSpPr>
        <p:spPr>
          <a:xfrm>
            <a:off x="3056709" y="5068389"/>
            <a:ext cx="5094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Proportion of youth who could read and write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020730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AE33B45-DCF2-44A8-BBD6-8D47FC78D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EA6708-19DA-4CD9-BEAF-C1EDF332E5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151" t="44146" r="14933" b="20209"/>
          <a:stretch/>
        </p:blipFill>
        <p:spPr>
          <a:xfrm>
            <a:off x="-35713" y="0"/>
            <a:ext cx="12227714" cy="491163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50DFD4-1D8F-4199-A304-12AD2718A712}"/>
              </a:ext>
            </a:extLst>
          </p:cNvPr>
          <p:cNvSpPr txBox="1"/>
          <p:nvPr/>
        </p:nvSpPr>
        <p:spPr>
          <a:xfrm>
            <a:off x="3640183" y="5233851"/>
            <a:ext cx="5059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Youth Literacy Rate by Region and Gender, 2008</a:t>
            </a:r>
            <a:endParaRPr lang="en-ID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BAE039F-9215-4561-8A66-95819ACD505E}"/>
              </a:ext>
            </a:extLst>
          </p:cNvPr>
          <p:cNvSpPr/>
          <p:nvPr/>
        </p:nvSpPr>
        <p:spPr>
          <a:xfrm>
            <a:off x="4754880" y="1933303"/>
            <a:ext cx="1497874" cy="374468"/>
          </a:xfrm>
          <a:prstGeom prst="ellipse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1228E59-48CE-417E-B859-91E9B9D18B89}"/>
              </a:ext>
            </a:extLst>
          </p:cNvPr>
          <p:cNvSpPr/>
          <p:nvPr/>
        </p:nvSpPr>
        <p:spPr>
          <a:xfrm>
            <a:off x="4754880" y="2971800"/>
            <a:ext cx="1497874" cy="374468"/>
          </a:xfrm>
          <a:prstGeom prst="ellipse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3181E78-3A7C-45AB-90E6-282813A92124}"/>
              </a:ext>
            </a:extLst>
          </p:cNvPr>
          <p:cNvSpPr/>
          <p:nvPr/>
        </p:nvSpPr>
        <p:spPr>
          <a:xfrm>
            <a:off x="4672149" y="3567249"/>
            <a:ext cx="1497874" cy="374468"/>
          </a:xfrm>
          <a:prstGeom prst="ellipse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502690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F48E4-200E-450A-958B-D16AF545F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 and gender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D7E377-0AF9-4397-A459-20F5E6AA9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539631-73AE-4D44-83CB-F2BCDC6BE242}"/>
              </a:ext>
            </a:extLst>
          </p:cNvPr>
          <p:cNvSpPr txBox="1"/>
          <p:nvPr/>
        </p:nvSpPr>
        <p:spPr>
          <a:xfrm>
            <a:off x="1515290" y="2020389"/>
            <a:ext cx="9539563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Girls face discrimination in health; families are more likely to take an ill boy rather than an ill girl to a health center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Education of girls is one of the cost effective means of improving health standards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Asa many families prefer a baby boy over a baby girl, there is a tendency towards a smaller portion of women; in the future, males will have difficult time seeking for a partner, and marry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87292657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276</TotalTime>
  <Words>638</Words>
  <Application>Microsoft Office PowerPoint</Application>
  <PresentationFormat>Widescreen</PresentationFormat>
  <Paragraphs>79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Gill Sans MT</vt:lpstr>
      <vt:lpstr>Gallery</vt:lpstr>
      <vt:lpstr>Health and Education – 1</vt:lpstr>
      <vt:lpstr>The Roles of health and Education</vt:lpstr>
      <vt:lpstr>The Roles of health and Education</vt:lpstr>
      <vt:lpstr>Improvements in health and education, 1960-2018</vt:lpstr>
      <vt:lpstr>PowerPoint Presentation</vt:lpstr>
      <vt:lpstr>PowerPoint Presentation</vt:lpstr>
      <vt:lpstr>Challenges </vt:lpstr>
      <vt:lpstr>Quick facts</vt:lpstr>
      <vt:lpstr>PowerPoint Presentation</vt:lpstr>
      <vt:lpstr>PowerPoint Presentation</vt:lpstr>
      <vt:lpstr>Child Labor</vt:lpstr>
      <vt:lpstr>Keeping children in school</vt:lpstr>
      <vt:lpstr>The gender gap in education</vt:lpstr>
      <vt:lpstr>PowerPoint Presentation</vt:lpstr>
      <vt:lpstr>PowerPoint Presentation</vt:lpstr>
      <vt:lpstr>Health and gender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 and Education</dc:title>
  <dc:creator>januar hakim</dc:creator>
  <cp:lastModifiedBy>januar hakim</cp:lastModifiedBy>
  <cp:revision>19</cp:revision>
  <dcterms:created xsi:type="dcterms:W3CDTF">2021-02-09T08:06:31Z</dcterms:created>
  <dcterms:modified xsi:type="dcterms:W3CDTF">2021-02-09T12:42:31Z</dcterms:modified>
</cp:coreProperties>
</file>