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sldIdLst>
    <p:sldId id="256" r:id="rId2"/>
    <p:sldId id="257" r:id="rId3"/>
    <p:sldId id="261" r:id="rId4"/>
    <p:sldId id="258" r:id="rId5"/>
    <p:sldId id="259" r:id="rId6"/>
    <p:sldId id="262"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CCCC"/>
    <a:srgbClr val="FFFF99"/>
    <a:srgbClr val="FF7111"/>
    <a:srgbClr val="6633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BCE2A5-75A5-44F3-8C6E-2931410E13C0}" type="doc">
      <dgm:prSet loTypeId="urn:microsoft.com/office/officeart/2005/8/layout/hierarchy6" loCatId="hierarchy" qsTypeId="urn:microsoft.com/office/officeart/2005/8/quickstyle/3d9" qsCatId="3D" csTypeId="urn:microsoft.com/office/officeart/2005/8/colors/accent1_2" csCatId="accent1" phldr="1"/>
      <dgm:spPr/>
      <dgm:t>
        <a:bodyPr/>
        <a:lstStyle/>
        <a:p>
          <a:endParaRPr lang="en-US"/>
        </a:p>
      </dgm:t>
    </dgm:pt>
    <dgm:pt modelId="{6B0EAE22-6BA4-4056-8FA8-16C60BCB71C6}">
      <dgm:prSet phldrT="[Text]"/>
      <dgm:spPr/>
      <dgm:t>
        <a:bodyPr/>
        <a:lstStyle/>
        <a:p>
          <a:r>
            <a:rPr lang="en-US" dirty="0" smtClean="0"/>
            <a:t>Capital Market Instrument</a:t>
          </a:r>
          <a:endParaRPr lang="en-US" dirty="0"/>
        </a:p>
      </dgm:t>
    </dgm:pt>
    <dgm:pt modelId="{63300DF9-25BA-46FB-8EE4-E123AC8CB9B2}" type="parTrans" cxnId="{E79242D3-8D5E-434E-BC27-91B9BA903DD2}">
      <dgm:prSet/>
      <dgm:spPr/>
      <dgm:t>
        <a:bodyPr/>
        <a:lstStyle/>
        <a:p>
          <a:endParaRPr lang="en-US"/>
        </a:p>
      </dgm:t>
    </dgm:pt>
    <dgm:pt modelId="{F188E691-F921-4EAD-87C6-A0299C9AB90D}" type="sibTrans" cxnId="{E79242D3-8D5E-434E-BC27-91B9BA903DD2}">
      <dgm:prSet/>
      <dgm:spPr/>
      <dgm:t>
        <a:bodyPr/>
        <a:lstStyle/>
        <a:p>
          <a:endParaRPr lang="en-US"/>
        </a:p>
      </dgm:t>
    </dgm:pt>
    <dgm:pt modelId="{153F5B65-A7C9-459F-921B-E0740EB33A4B}">
      <dgm:prSet phldrT="[Text]"/>
      <dgm:spPr/>
      <dgm:t>
        <a:bodyPr/>
        <a:lstStyle/>
        <a:p>
          <a:r>
            <a:rPr lang="en-US" dirty="0" smtClean="0"/>
            <a:t>DCM</a:t>
          </a:r>
          <a:endParaRPr lang="en-US" dirty="0"/>
        </a:p>
      </dgm:t>
    </dgm:pt>
    <dgm:pt modelId="{9E90E0DC-E3BF-4005-945B-D29B588130C2}" type="parTrans" cxnId="{81AA3A7B-23EC-4C08-91C4-0BFA028F63F9}">
      <dgm:prSet/>
      <dgm:spPr/>
      <dgm:t>
        <a:bodyPr/>
        <a:lstStyle/>
        <a:p>
          <a:endParaRPr lang="en-US"/>
        </a:p>
      </dgm:t>
    </dgm:pt>
    <dgm:pt modelId="{A17321C8-B244-4AC0-8B2D-4E569944239B}" type="sibTrans" cxnId="{81AA3A7B-23EC-4C08-91C4-0BFA028F63F9}">
      <dgm:prSet/>
      <dgm:spPr/>
      <dgm:t>
        <a:bodyPr/>
        <a:lstStyle/>
        <a:p>
          <a:endParaRPr lang="en-US"/>
        </a:p>
      </dgm:t>
    </dgm:pt>
    <dgm:pt modelId="{7DACF250-CC32-427C-A453-CC52CDD5EDCE}">
      <dgm:prSet phldrT="[Text]"/>
      <dgm:spPr/>
      <dgm:t>
        <a:bodyPr/>
        <a:lstStyle/>
        <a:p>
          <a:r>
            <a:rPr lang="en-US" dirty="0" smtClean="0"/>
            <a:t>ECM</a:t>
          </a:r>
          <a:endParaRPr lang="en-US" dirty="0"/>
        </a:p>
      </dgm:t>
    </dgm:pt>
    <dgm:pt modelId="{8397D38A-3E3D-410E-9FAF-AD7423637FCD}" type="parTrans" cxnId="{76F01BFF-02A0-4631-A805-0DA05D08BF19}">
      <dgm:prSet/>
      <dgm:spPr/>
      <dgm:t>
        <a:bodyPr/>
        <a:lstStyle/>
        <a:p>
          <a:endParaRPr lang="en-US"/>
        </a:p>
      </dgm:t>
    </dgm:pt>
    <dgm:pt modelId="{F997247D-6E85-4DEB-BD57-FC63F8262DFF}" type="sibTrans" cxnId="{76F01BFF-02A0-4631-A805-0DA05D08BF19}">
      <dgm:prSet/>
      <dgm:spPr/>
      <dgm:t>
        <a:bodyPr/>
        <a:lstStyle/>
        <a:p>
          <a:endParaRPr lang="en-US"/>
        </a:p>
      </dgm:t>
    </dgm:pt>
    <dgm:pt modelId="{E9128D25-4856-4A45-A0C3-AE85B061F4F9}" type="pres">
      <dgm:prSet presAssocID="{B1BCE2A5-75A5-44F3-8C6E-2931410E13C0}" presName="mainComposite" presStyleCnt="0">
        <dgm:presLayoutVars>
          <dgm:chPref val="1"/>
          <dgm:dir/>
          <dgm:animOne val="branch"/>
          <dgm:animLvl val="lvl"/>
          <dgm:resizeHandles val="exact"/>
        </dgm:presLayoutVars>
      </dgm:prSet>
      <dgm:spPr/>
      <dgm:t>
        <a:bodyPr/>
        <a:lstStyle/>
        <a:p>
          <a:endParaRPr lang="en-US"/>
        </a:p>
      </dgm:t>
    </dgm:pt>
    <dgm:pt modelId="{B428B3D9-74D6-4F1F-9AAD-10A7700FFCFA}" type="pres">
      <dgm:prSet presAssocID="{B1BCE2A5-75A5-44F3-8C6E-2931410E13C0}" presName="hierFlow" presStyleCnt="0"/>
      <dgm:spPr/>
    </dgm:pt>
    <dgm:pt modelId="{E7BB157B-39E8-4A4E-B380-1DB8AC958A91}" type="pres">
      <dgm:prSet presAssocID="{B1BCE2A5-75A5-44F3-8C6E-2931410E13C0}" presName="hierChild1" presStyleCnt="0">
        <dgm:presLayoutVars>
          <dgm:chPref val="1"/>
          <dgm:animOne val="branch"/>
          <dgm:animLvl val="lvl"/>
        </dgm:presLayoutVars>
      </dgm:prSet>
      <dgm:spPr/>
    </dgm:pt>
    <dgm:pt modelId="{056F423D-C0F3-4AB9-A674-2657784B1AB3}" type="pres">
      <dgm:prSet presAssocID="{6B0EAE22-6BA4-4056-8FA8-16C60BCB71C6}" presName="Name14" presStyleCnt="0"/>
      <dgm:spPr/>
    </dgm:pt>
    <dgm:pt modelId="{FC79DFFE-44A9-49B7-9348-F3F3D0EED669}" type="pres">
      <dgm:prSet presAssocID="{6B0EAE22-6BA4-4056-8FA8-16C60BCB71C6}" presName="level1Shape" presStyleLbl="node0" presStyleIdx="0" presStyleCnt="1">
        <dgm:presLayoutVars>
          <dgm:chPref val="3"/>
        </dgm:presLayoutVars>
      </dgm:prSet>
      <dgm:spPr/>
      <dgm:t>
        <a:bodyPr/>
        <a:lstStyle/>
        <a:p>
          <a:endParaRPr lang="en-US"/>
        </a:p>
      </dgm:t>
    </dgm:pt>
    <dgm:pt modelId="{4EBB682D-01F5-45AF-89E4-ABA13718FC7B}" type="pres">
      <dgm:prSet presAssocID="{6B0EAE22-6BA4-4056-8FA8-16C60BCB71C6}" presName="hierChild2" presStyleCnt="0"/>
      <dgm:spPr/>
    </dgm:pt>
    <dgm:pt modelId="{6FFCADBA-D5B0-4FF6-93AC-724980ECFE9A}" type="pres">
      <dgm:prSet presAssocID="{9E90E0DC-E3BF-4005-945B-D29B588130C2}" presName="Name19" presStyleLbl="parChTrans1D2" presStyleIdx="0" presStyleCnt="2"/>
      <dgm:spPr/>
      <dgm:t>
        <a:bodyPr/>
        <a:lstStyle/>
        <a:p>
          <a:endParaRPr lang="en-US"/>
        </a:p>
      </dgm:t>
    </dgm:pt>
    <dgm:pt modelId="{AAB6B819-7B2B-4EBB-B81C-8B3461F107BB}" type="pres">
      <dgm:prSet presAssocID="{153F5B65-A7C9-459F-921B-E0740EB33A4B}" presName="Name21" presStyleCnt="0"/>
      <dgm:spPr/>
    </dgm:pt>
    <dgm:pt modelId="{A94B83F2-1A06-42EA-B3BB-B69F6D319B1F}" type="pres">
      <dgm:prSet presAssocID="{153F5B65-A7C9-459F-921B-E0740EB33A4B}" presName="level2Shape" presStyleLbl="node2" presStyleIdx="0" presStyleCnt="2"/>
      <dgm:spPr/>
      <dgm:t>
        <a:bodyPr/>
        <a:lstStyle/>
        <a:p>
          <a:endParaRPr lang="en-US"/>
        </a:p>
      </dgm:t>
    </dgm:pt>
    <dgm:pt modelId="{113CEB5B-BA52-499A-8ADD-FC0016AF066E}" type="pres">
      <dgm:prSet presAssocID="{153F5B65-A7C9-459F-921B-E0740EB33A4B}" presName="hierChild3" presStyleCnt="0"/>
      <dgm:spPr/>
    </dgm:pt>
    <dgm:pt modelId="{DB397B9D-04A1-4EAE-BF7E-271CC02E766C}" type="pres">
      <dgm:prSet presAssocID="{8397D38A-3E3D-410E-9FAF-AD7423637FCD}" presName="Name19" presStyleLbl="parChTrans1D2" presStyleIdx="1" presStyleCnt="2"/>
      <dgm:spPr/>
      <dgm:t>
        <a:bodyPr/>
        <a:lstStyle/>
        <a:p>
          <a:endParaRPr lang="en-US"/>
        </a:p>
      </dgm:t>
    </dgm:pt>
    <dgm:pt modelId="{6886EC07-47D8-430F-81F0-CA031EED5CB9}" type="pres">
      <dgm:prSet presAssocID="{7DACF250-CC32-427C-A453-CC52CDD5EDCE}" presName="Name21" presStyleCnt="0"/>
      <dgm:spPr/>
    </dgm:pt>
    <dgm:pt modelId="{BDCDC7F1-D549-40A1-BEDC-EC927BB206E4}" type="pres">
      <dgm:prSet presAssocID="{7DACF250-CC32-427C-A453-CC52CDD5EDCE}" presName="level2Shape" presStyleLbl="node2" presStyleIdx="1" presStyleCnt="2"/>
      <dgm:spPr/>
      <dgm:t>
        <a:bodyPr/>
        <a:lstStyle/>
        <a:p>
          <a:endParaRPr lang="en-US"/>
        </a:p>
      </dgm:t>
    </dgm:pt>
    <dgm:pt modelId="{53485558-8C02-464B-B665-C29CF742F12F}" type="pres">
      <dgm:prSet presAssocID="{7DACF250-CC32-427C-A453-CC52CDD5EDCE}" presName="hierChild3" presStyleCnt="0"/>
      <dgm:spPr/>
    </dgm:pt>
    <dgm:pt modelId="{8E7176B8-68D9-4D25-8A5F-DF91F64B9B5D}" type="pres">
      <dgm:prSet presAssocID="{B1BCE2A5-75A5-44F3-8C6E-2931410E13C0}" presName="bgShapesFlow" presStyleCnt="0"/>
      <dgm:spPr/>
    </dgm:pt>
  </dgm:ptLst>
  <dgm:cxnLst>
    <dgm:cxn modelId="{76F01BFF-02A0-4631-A805-0DA05D08BF19}" srcId="{6B0EAE22-6BA4-4056-8FA8-16C60BCB71C6}" destId="{7DACF250-CC32-427C-A453-CC52CDD5EDCE}" srcOrd="1" destOrd="0" parTransId="{8397D38A-3E3D-410E-9FAF-AD7423637FCD}" sibTransId="{F997247D-6E85-4DEB-BD57-FC63F8262DFF}"/>
    <dgm:cxn modelId="{0C0DEC8D-5C3B-4409-B4C5-0E6D49C93BDD}" type="presOf" srcId="{8397D38A-3E3D-410E-9FAF-AD7423637FCD}" destId="{DB397B9D-04A1-4EAE-BF7E-271CC02E766C}" srcOrd="0" destOrd="0" presId="urn:microsoft.com/office/officeart/2005/8/layout/hierarchy6"/>
    <dgm:cxn modelId="{E79242D3-8D5E-434E-BC27-91B9BA903DD2}" srcId="{B1BCE2A5-75A5-44F3-8C6E-2931410E13C0}" destId="{6B0EAE22-6BA4-4056-8FA8-16C60BCB71C6}" srcOrd="0" destOrd="0" parTransId="{63300DF9-25BA-46FB-8EE4-E123AC8CB9B2}" sibTransId="{F188E691-F921-4EAD-87C6-A0299C9AB90D}"/>
    <dgm:cxn modelId="{CAE24BCE-2637-4776-912F-5E37AC207289}" type="presOf" srcId="{9E90E0DC-E3BF-4005-945B-D29B588130C2}" destId="{6FFCADBA-D5B0-4FF6-93AC-724980ECFE9A}" srcOrd="0" destOrd="0" presId="urn:microsoft.com/office/officeart/2005/8/layout/hierarchy6"/>
    <dgm:cxn modelId="{3A8005C6-0198-4BC2-8B23-B4E56D724540}" type="presOf" srcId="{7DACF250-CC32-427C-A453-CC52CDD5EDCE}" destId="{BDCDC7F1-D549-40A1-BEDC-EC927BB206E4}" srcOrd="0" destOrd="0" presId="urn:microsoft.com/office/officeart/2005/8/layout/hierarchy6"/>
    <dgm:cxn modelId="{61A381BC-A31C-43C8-8B3C-94BC37C466BB}" type="presOf" srcId="{6B0EAE22-6BA4-4056-8FA8-16C60BCB71C6}" destId="{FC79DFFE-44A9-49B7-9348-F3F3D0EED669}" srcOrd="0" destOrd="0" presId="urn:microsoft.com/office/officeart/2005/8/layout/hierarchy6"/>
    <dgm:cxn modelId="{BAECCEEB-6E0B-4D9B-BDB4-2010AF08FD79}" type="presOf" srcId="{153F5B65-A7C9-459F-921B-E0740EB33A4B}" destId="{A94B83F2-1A06-42EA-B3BB-B69F6D319B1F}" srcOrd="0" destOrd="0" presId="urn:microsoft.com/office/officeart/2005/8/layout/hierarchy6"/>
    <dgm:cxn modelId="{81AA3A7B-23EC-4C08-91C4-0BFA028F63F9}" srcId="{6B0EAE22-6BA4-4056-8FA8-16C60BCB71C6}" destId="{153F5B65-A7C9-459F-921B-E0740EB33A4B}" srcOrd="0" destOrd="0" parTransId="{9E90E0DC-E3BF-4005-945B-D29B588130C2}" sibTransId="{A17321C8-B244-4AC0-8B2D-4E569944239B}"/>
    <dgm:cxn modelId="{2FFA7E3A-2367-4CF5-BCBE-D13B760C3BDA}" type="presOf" srcId="{B1BCE2A5-75A5-44F3-8C6E-2931410E13C0}" destId="{E9128D25-4856-4A45-A0C3-AE85B061F4F9}" srcOrd="0" destOrd="0" presId="urn:microsoft.com/office/officeart/2005/8/layout/hierarchy6"/>
    <dgm:cxn modelId="{079FF41A-040A-4A8D-BED7-35F03D657003}" type="presParOf" srcId="{E9128D25-4856-4A45-A0C3-AE85B061F4F9}" destId="{B428B3D9-74D6-4F1F-9AAD-10A7700FFCFA}" srcOrd="0" destOrd="0" presId="urn:microsoft.com/office/officeart/2005/8/layout/hierarchy6"/>
    <dgm:cxn modelId="{B58DDFF2-8C7F-4644-91F2-0E30448AAA88}" type="presParOf" srcId="{B428B3D9-74D6-4F1F-9AAD-10A7700FFCFA}" destId="{E7BB157B-39E8-4A4E-B380-1DB8AC958A91}" srcOrd="0" destOrd="0" presId="urn:microsoft.com/office/officeart/2005/8/layout/hierarchy6"/>
    <dgm:cxn modelId="{405A921B-6AB1-410A-88CE-126CA91E41EF}" type="presParOf" srcId="{E7BB157B-39E8-4A4E-B380-1DB8AC958A91}" destId="{056F423D-C0F3-4AB9-A674-2657784B1AB3}" srcOrd="0" destOrd="0" presId="urn:microsoft.com/office/officeart/2005/8/layout/hierarchy6"/>
    <dgm:cxn modelId="{C5536867-51E6-472B-9CA6-03F8D0F25F30}" type="presParOf" srcId="{056F423D-C0F3-4AB9-A674-2657784B1AB3}" destId="{FC79DFFE-44A9-49B7-9348-F3F3D0EED669}" srcOrd="0" destOrd="0" presId="urn:microsoft.com/office/officeart/2005/8/layout/hierarchy6"/>
    <dgm:cxn modelId="{500953F6-7584-42F8-807E-246B2DAC2B15}" type="presParOf" srcId="{056F423D-C0F3-4AB9-A674-2657784B1AB3}" destId="{4EBB682D-01F5-45AF-89E4-ABA13718FC7B}" srcOrd="1" destOrd="0" presId="urn:microsoft.com/office/officeart/2005/8/layout/hierarchy6"/>
    <dgm:cxn modelId="{F98BEC56-E883-4DBB-8BA1-B450F684A00D}" type="presParOf" srcId="{4EBB682D-01F5-45AF-89E4-ABA13718FC7B}" destId="{6FFCADBA-D5B0-4FF6-93AC-724980ECFE9A}" srcOrd="0" destOrd="0" presId="urn:microsoft.com/office/officeart/2005/8/layout/hierarchy6"/>
    <dgm:cxn modelId="{2E2EF648-9429-4504-B79C-39D63D513CDC}" type="presParOf" srcId="{4EBB682D-01F5-45AF-89E4-ABA13718FC7B}" destId="{AAB6B819-7B2B-4EBB-B81C-8B3461F107BB}" srcOrd="1" destOrd="0" presId="urn:microsoft.com/office/officeart/2005/8/layout/hierarchy6"/>
    <dgm:cxn modelId="{D37ACA9D-EC8B-4EEE-AD11-49454831ECF2}" type="presParOf" srcId="{AAB6B819-7B2B-4EBB-B81C-8B3461F107BB}" destId="{A94B83F2-1A06-42EA-B3BB-B69F6D319B1F}" srcOrd="0" destOrd="0" presId="urn:microsoft.com/office/officeart/2005/8/layout/hierarchy6"/>
    <dgm:cxn modelId="{D02876FA-F6CB-4AA9-AE78-94617014DE50}" type="presParOf" srcId="{AAB6B819-7B2B-4EBB-B81C-8B3461F107BB}" destId="{113CEB5B-BA52-499A-8ADD-FC0016AF066E}" srcOrd="1" destOrd="0" presId="urn:microsoft.com/office/officeart/2005/8/layout/hierarchy6"/>
    <dgm:cxn modelId="{0F38ACBA-1C5A-46DC-9F12-88F750BB1008}" type="presParOf" srcId="{4EBB682D-01F5-45AF-89E4-ABA13718FC7B}" destId="{DB397B9D-04A1-4EAE-BF7E-271CC02E766C}" srcOrd="2" destOrd="0" presId="urn:microsoft.com/office/officeart/2005/8/layout/hierarchy6"/>
    <dgm:cxn modelId="{911AF771-5940-4E2E-A4E3-5AB1E8A94AEF}" type="presParOf" srcId="{4EBB682D-01F5-45AF-89E4-ABA13718FC7B}" destId="{6886EC07-47D8-430F-81F0-CA031EED5CB9}" srcOrd="3" destOrd="0" presId="urn:microsoft.com/office/officeart/2005/8/layout/hierarchy6"/>
    <dgm:cxn modelId="{F84CE828-D5F8-400A-BC71-573DD20C0EED}" type="presParOf" srcId="{6886EC07-47D8-430F-81F0-CA031EED5CB9}" destId="{BDCDC7F1-D549-40A1-BEDC-EC927BB206E4}" srcOrd="0" destOrd="0" presId="urn:microsoft.com/office/officeart/2005/8/layout/hierarchy6"/>
    <dgm:cxn modelId="{DF4775C6-370B-471E-B562-392447D13473}" type="presParOf" srcId="{6886EC07-47D8-430F-81F0-CA031EED5CB9}" destId="{53485558-8C02-464B-B665-C29CF742F12F}" srcOrd="1" destOrd="0" presId="urn:microsoft.com/office/officeart/2005/8/layout/hierarchy6"/>
    <dgm:cxn modelId="{5A3E8D8F-DDC4-4FC4-9926-B2A8A87AFBAB}" type="presParOf" srcId="{E9128D25-4856-4A45-A0C3-AE85B061F4F9}" destId="{8E7176B8-68D9-4D25-8A5F-DF91F64B9B5D}" srcOrd="1" destOrd="0" presId="urn:microsoft.com/office/officeart/2005/8/layout/hierarchy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C79DFFE-44A9-49B7-9348-F3F3D0EED669}">
      <dsp:nvSpPr>
        <dsp:cNvPr id="0" name=""/>
        <dsp:cNvSpPr/>
      </dsp:nvSpPr>
      <dsp:spPr>
        <a:xfrm>
          <a:off x="1265103" y="240946"/>
          <a:ext cx="1944632" cy="1296421"/>
        </a:xfrm>
        <a:prstGeom prst="roundRect">
          <a:avLst>
            <a:gd name="adj" fmla="val 10000"/>
          </a:avLst>
        </a:prstGeom>
        <a:solidFill>
          <a:schemeClr val="accent1">
            <a:hueOff val="0"/>
            <a:satOff val="0"/>
            <a:lumOff val="0"/>
            <a:alphaOff val="0"/>
          </a:schemeClr>
        </a:solidFill>
        <a:ln>
          <a:noFill/>
        </a:ln>
        <a:effectLst>
          <a:outerShdw blurRad="65500" dist="38100"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sp3d extrusionH="28000" prstMaterial="matte"/>
        </a:bodyPr>
        <a:lstStyle/>
        <a:p>
          <a:pPr lvl="0" algn="ctr" defTabSz="1022350">
            <a:lnSpc>
              <a:spcPct val="90000"/>
            </a:lnSpc>
            <a:spcBef>
              <a:spcPct val="0"/>
            </a:spcBef>
            <a:spcAft>
              <a:spcPct val="35000"/>
            </a:spcAft>
          </a:pPr>
          <a:r>
            <a:rPr lang="en-US" sz="2300" kern="1200" dirty="0" smtClean="0"/>
            <a:t>Capital Market Instrument</a:t>
          </a:r>
          <a:endParaRPr lang="en-US" sz="2300" kern="1200" dirty="0"/>
        </a:p>
      </dsp:txBody>
      <dsp:txXfrm>
        <a:off x="1265103" y="240946"/>
        <a:ext cx="1944632" cy="1296421"/>
      </dsp:txXfrm>
    </dsp:sp>
    <dsp:sp modelId="{6FFCADBA-D5B0-4FF6-93AC-724980ECFE9A}">
      <dsp:nvSpPr>
        <dsp:cNvPr id="0" name=""/>
        <dsp:cNvSpPr/>
      </dsp:nvSpPr>
      <dsp:spPr>
        <a:xfrm>
          <a:off x="973408" y="1537368"/>
          <a:ext cx="1264011" cy="518568"/>
        </a:xfrm>
        <a:custGeom>
          <a:avLst/>
          <a:gdLst/>
          <a:ahLst/>
          <a:cxnLst/>
          <a:rect l="0" t="0" r="0" b="0"/>
          <a:pathLst>
            <a:path>
              <a:moveTo>
                <a:pt x="1264011" y="0"/>
              </a:moveTo>
              <a:lnTo>
                <a:pt x="1264011" y="259284"/>
              </a:lnTo>
              <a:lnTo>
                <a:pt x="0" y="259284"/>
              </a:lnTo>
              <a:lnTo>
                <a:pt x="0" y="518568"/>
              </a:lnTo>
            </a:path>
          </a:pathLst>
        </a:custGeom>
        <a:noFill/>
        <a:ln w="42500" cap="flat" cmpd="sng" algn="ctr">
          <a:solidFill>
            <a:schemeClr val="accent1">
              <a:shade val="60000"/>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sp>
    <dsp:sp modelId="{A94B83F2-1A06-42EA-B3BB-B69F6D319B1F}">
      <dsp:nvSpPr>
        <dsp:cNvPr id="0" name=""/>
        <dsp:cNvSpPr/>
      </dsp:nvSpPr>
      <dsp:spPr>
        <a:xfrm>
          <a:off x="1092" y="2055937"/>
          <a:ext cx="1944632" cy="1296421"/>
        </a:xfrm>
        <a:prstGeom prst="roundRect">
          <a:avLst>
            <a:gd name="adj" fmla="val 10000"/>
          </a:avLst>
        </a:prstGeom>
        <a:solidFill>
          <a:schemeClr val="accent1">
            <a:hueOff val="0"/>
            <a:satOff val="0"/>
            <a:lumOff val="0"/>
            <a:alphaOff val="0"/>
          </a:schemeClr>
        </a:solidFill>
        <a:ln>
          <a:noFill/>
        </a:ln>
        <a:effectLst>
          <a:outerShdw blurRad="65500" dist="38100"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sp3d extrusionH="28000" prstMaterial="matte"/>
        </a:bodyPr>
        <a:lstStyle/>
        <a:p>
          <a:pPr lvl="0" algn="ctr" defTabSz="1022350">
            <a:lnSpc>
              <a:spcPct val="90000"/>
            </a:lnSpc>
            <a:spcBef>
              <a:spcPct val="0"/>
            </a:spcBef>
            <a:spcAft>
              <a:spcPct val="35000"/>
            </a:spcAft>
          </a:pPr>
          <a:r>
            <a:rPr lang="en-US" sz="2300" kern="1200" dirty="0" smtClean="0"/>
            <a:t>DCM</a:t>
          </a:r>
          <a:endParaRPr lang="en-US" sz="2300" kern="1200" dirty="0"/>
        </a:p>
      </dsp:txBody>
      <dsp:txXfrm>
        <a:off x="1092" y="2055937"/>
        <a:ext cx="1944632" cy="1296421"/>
      </dsp:txXfrm>
    </dsp:sp>
    <dsp:sp modelId="{DB397B9D-04A1-4EAE-BF7E-271CC02E766C}">
      <dsp:nvSpPr>
        <dsp:cNvPr id="0" name=""/>
        <dsp:cNvSpPr/>
      </dsp:nvSpPr>
      <dsp:spPr>
        <a:xfrm>
          <a:off x="2237420" y="1537368"/>
          <a:ext cx="1264011" cy="518568"/>
        </a:xfrm>
        <a:custGeom>
          <a:avLst/>
          <a:gdLst/>
          <a:ahLst/>
          <a:cxnLst/>
          <a:rect l="0" t="0" r="0" b="0"/>
          <a:pathLst>
            <a:path>
              <a:moveTo>
                <a:pt x="0" y="0"/>
              </a:moveTo>
              <a:lnTo>
                <a:pt x="0" y="259284"/>
              </a:lnTo>
              <a:lnTo>
                <a:pt x="1264011" y="259284"/>
              </a:lnTo>
              <a:lnTo>
                <a:pt x="1264011" y="518568"/>
              </a:lnTo>
            </a:path>
          </a:pathLst>
        </a:custGeom>
        <a:noFill/>
        <a:ln w="42500" cap="flat" cmpd="sng" algn="ctr">
          <a:solidFill>
            <a:schemeClr val="accent1">
              <a:shade val="60000"/>
              <a:hueOff val="0"/>
              <a:satOff val="0"/>
              <a:lumOff val="0"/>
              <a:alphaOff val="0"/>
            </a:schemeClr>
          </a:solidFill>
          <a:prstDash val="solid"/>
        </a:ln>
        <a:effectLst/>
        <a:sp3d z="-227350" prstMaterial="matte"/>
      </dsp:spPr>
      <dsp:style>
        <a:lnRef idx="2">
          <a:scrgbClr r="0" g="0" b="0"/>
        </a:lnRef>
        <a:fillRef idx="0">
          <a:scrgbClr r="0" g="0" b="0"/>
        </a:fillRef>
        <a:effectRef idx="0">
          <a:scrgbClr r="0" g="0" b="0"/>
        </a:effectRef>
        <a:fontRef idx="minor"/>
      </dsp:style>
    </dsp:sp>
    <dsp:sp modelId="{BDCDC7F1-D549-40A1-BEDC-EC927BB206E4}">
      <dsp:nvSpPr>
        <dsp:cNvPr id="0" name=""/>
        <dsp:cNvSpPr/>
      </dsp:nvSpPr>
      <dsp:spPr>
        <a:xfrm>
          <a:off x="2529114" y="2055937"/>
          <a:ext cx="1944632" cy="1296421"/>
        </a:xfrm>
        <a:prstGeom prst="roundRect">
          <a:avLst>
            <a:gd name="adj" fmla="val 10000"/>
          </a:avLst>
        </a:prstGeom>
        <a:solidFill>
          <a:schemeClr val="accent1">
            <a:hueOff val="0"/>
            <a:satOff val="0"/>
            <a:lumOff val="0"/>
            <a:alphaOff val="0"/>
          </a:schemeClr>
        </a:solidFill>
        <a:ln>
          <a:noFill/>
        </a:ln>
        <a:effectLst>
          <a:outerShdw blurRad="65500" dist="38100" dir="5400000" rotWithShape="0">
            <a:srgbClr val="000000">
              <a:alpha val="4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sp3d extrusionH="28000" prstMaterial="matte"/>
        </a:bodyPr>
        <a:lstStyle/>
        <a:p>
          <a:pPr lvl="0" algn="ctr" defTabSz="1022350">
            <a:lnSpc>
              <a:spcPct val="90000"/>
            </a:lnSpc>
            <a:spcBef>
              <a:spcPct val="0"/>
            </a:spcBef>
            <a:spcAft>
              <a:spcPct val="35000"/>
            </a:spcAft>
          </a:pPr>
          <a:r>
            <a:rPr lang="en-US" sz="2300" kern="1200" dirty="0" smtClean="0"/>
            <a:t>ECM</a:t>
          </a:r>
          <a:endParaRPr lang="en-US" sz="2300" kern="1200" dirty="0"/>
        </a:p>
      </dsp:txBody>
      <dsp:txXfrm>
        <a:off x="2529114" y="2055937"/>
        <a:ext cx="1944632" cy="129642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8AD372D-0127-4830-B15C-D66E7E7E4E3C}"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8AD3A41-C614-4638-BBBD-606E08F239E5}" type="datetimeFigureOut">
              <a:rPr lang="en-US" smtClean="0"/>
              <a:pPr/>
              <a:t>9/8/2012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8AD372D-0127-4830-B15C-D66E7E7E4E3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A8AD3A41-C614-4638-BBBD-606E08F239E5}" type="datetimeFigureOut">
              <a:rPr lang="en-US" smtClean="0"/>
              <a:pPr/>
              <a:t>9/8/2012</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D8AD372D-0127-4830-B15C-D66E7E7E4E3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2376" y="1628800"/>
            <a:ext cx="7772400" cy="1828800"/>
          </a:xfrm>
        </p:spPr>
        <p:txBody>
          <a:bodyPr vert="horz" anchor="b">
            <a:normAutofit/>
          </a:bodyPr>
          <a:lstStyle/>
          <a:p>
            <a:r>
              <a:rPr lang="en-US" sz="3600" dirty="0" smtClean="0">
                <a:solidFill>
                  <a:srgbClr val="FF7111"/>
                </a:solidFill>
              </a:rPr>
              <a:t>Capital Market Instrument</a:t>
            </a:r>
            <a:br>
              <a:rPr lang="en-US" sz="3600" dirty="0" smtClean="0">
                <a:solidFill>
                  <a:srgbClr val="FF7111"/>
                </a:solidFill>
              </a:rPr>
            </a:br>
            <a:r>
              <a:rPr lang="en-US" sz="3600" dirty="0" smtClean="0">
                <a:solidFill>
                  <a:srgbClr val="FF7111"/>
                </a:solidFill>
              </a:rPr>
              <a:t>(DCM and ECM)</a:t>
            </a:r>
          </a:p>
        </p:txBody>
      </p:sp>
      <p:sp>
        <p:nvSpPr>
          <p:cNvPr id="3" name="Subtitle 2"/>
          <p:cNvSpPr>
            <a:spLocks noGrp="1"/>
          </p:cNvSpPr>
          <p:nvPr>
            <p:ph type="subTitle" idx="1"/>
          </p:nvPr>
        </p:nvSpPr>
        <p:spPr>
          <a:xfrm>
            <a:off x="722376" y="4189088"/>
            <a:ext cx="7772400" cy="1832200"/>
          </a:xfrm>
        </p:spPr>
        <p:txBody>
          <a:bodyPr>
            <a:noAutofit/>
          </a:bodyPr>
          <a:lstStyle/>
          <a:p>
            <a:r>
              <a:rPr lang="en-US" sz="1100" dirty="0" smtClean="0"/>
              <a:t>Created by:</a:t>
            </a:r>
          </a:p>
          <a:p>
            <a:endParaRPr lang="en-US" sz="1100" dirty="0" smtClean="0"/>
          </a:p>
          <a:p>
            <a:r>
              <a:rPr lang="en-US" sz="1100" dirty="0" err="1" smtClean="0"/>
              <a:t>Chayanit</a:t>
            </a:r>
            <a:r>
              <a:rPr lang="en-US" sz="1100" dirty="0" smtClean="0"/>
              <a:t> </a:t>
            </a:r>
            <a:r>
              <a:rPr lang="en-US" sz="1100" dirty="0" err="1" smtClean="0"/>
              <a:t>Chakreyavanich</a:t>
            </a:r>
            <a:r>
              <a:rPr lang="en-US" sz="1100" dirty="0"/>
              <a:t>	</a:t>
            </a:r>
            <a:r>
              <a:rPr lang="en-US" sz="1100" dirty="0" smtClean="0"/>
              <a:t>	5204640188</a:t>
            </a:r>
          </a:p>
          <a:p>
            <a:r>
              <a:rPr lang="en-US" sz="1100" dirty="0" err="1" smtClean="0"/>
              <a:t>Jirutsun</a:t>
            </a:r>
            <a:r>
              <a:rPr lang="en-US" sz="1100" dirty="0" smtClean="0"/>
              <a:t> </a:t>
            </a:r>
            <a:r>
              <a:rPr lang="en-US" sz="1100" dirty="0" err="1" smtClean="0"/>
              <a:t>Pramualsilp</a:t>
            </a:r>
            <a:r>
              <a:rPr lang="en-US" sz="1100" dirty="0" smtClean="0"/>
              <a:t>		5204640392</a:t>
            </a:r>
          </a:p>
          <a:p>
            <a:r>
              <a:rPr lang="en-US" sz="1100" dirty="0" err="1" smtClean="0"/>
              <a:t>Nattaka</a:t>
            </a:r>
            <a:r>
              <a:rPr lang="en-US" sz="1100" dirty="0" smtClean="0"/>
              <a:t> </a:t>
            </a:r>
            <a:r>
              <a:rPr lang="en-US" sz="1100" dirty="0" err="1" smtClean="0"/>
              <a:t>Khanampornpan</a:t>
            </a:r>
            <a:r>
              <a:rPr lang="en-US" sz="1100" dirty="0" smtClean="0"/>
              <a:t>		5204640501</a:t>
            </a:r>
          </a:p>
          <a:p>
            <a:r>
              <a:rPr lang="en-US" sz="1100" dirty="0" err="1" smtClean="0"/>
              <a:t>Thitiwat</a:t>
            </a:r>
            <a:r>
              <a:rPr lang="en-US" sz="1100" dirty="0" smtClean="0"/>
              <a:t> </a:t>
            </a:r>
            <a:r>
              <a:rPr lang="en-US" sz="1100" dirty="0" err="1" smtClean="0"/>
              <a:t>Kaewwattanaborworn</a:t>
            </a:r>
            <a:r>
              <a:rPr lang="en-US" sz="1100" dirty="0" smtClean="0"/>
              <a:t>	5204641327</a:t>
            </a:r>
          </a:p>
          <a:p>
            <a:r>
              <a:rPr lang="en-US" sz="1100" dirty="0" err="1" smtClean="0"/>
              <a:t>Varit</a:t>
            </a:r>
            <a:r>
              <a:rPr lang="en-US" sz="1100" dirty="0" smtClean="0"/>
              <a:t> </a:t>
            </a:r>
            <a:r>
              <a:rPr lang="en-US" sz="1100" dirty="0" err="1" smtClean="0"/>
              <a:t>Wanatbodeekun</a:t>
            </a:r>
            <a:r>
              <a:rPr lang="en-US" sz="1100" dirty="0" smtClean="0"/>
              <a:t>		5204641368</a:t>
            </a:r>
          </a:p>
          <a:p>
            <a:r>
              <a:rPr lang="en-US" sz="1100" dirty="0" smtClean="0"/>
              <a:t>Fredrik </a:t>
            </a:r>
            <a:r>
              <a:rPr lang="en-US" sz="1100" dirty="0" err="1" smtClean="0"/>
              <a:t>Gudmundsson</a:t>
            </a:r>
            <a:r>
              <a:rPr lang="en-US" sz="1100" dirty="0" smtClean="0"/>
              <a:t> 		5504930057</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6" name="TextBox 5"/>
          <p:cNvSpPr txBox="1"/>
          <p:nvPr/>
        </p:nvSpPr>
        <p:spPr>
          <a:xfrm>
            <a:off x="683568" y="764705"/>
            <a:ext cx="3672408" cy="2631490"/>
          </a:xfrm>
          <a:prstGeom prst="rect">
            <a:avLst/>
          </a:prstGeom>
          <a:solidFill>
            <a:srgbClr val="FFFF66">
              <a:alpha val="20000"/>
            </a:srgbClr>
          </a:solidFill>
        </p:spPr>
        <p:txBody>
          <a:bodyPr wrap="square" rtlCol="0">
            <a:spAutoFit/>
          </a:bodyPr>
          <a:lstStyle/>
          <a:p>
            <a:pPr lvl="0" algn="thaiDist">
              <a:buFont typeface="Arial" pitchFamily="34" charset="0"/>
              <a:buChar char="•"/>
            </a:pPr>
            <a:r>
              <a:rPr lang="en-US" sz="1600" dirty="0" smtClean="0">
                <a:latin typeface="Tw Cen MT" pitchFamily="34" charset="0"/>
              </a:rPr>
              <a:t> Capital Market is a market in which individuals and institutions trade financial securities given maturity over one year.</a:t>
            </a:r>
          </a:p>
          <a:p>
            <a:pPr lvl="0" algn="thaiDist">
              <a:buFont typeface="Arial" pitchFamily="34" charset="0"/>
              <a:buChar char="•"/>
            </a:pPr>
            <a:endParaRPr lang="en-US" sz="500" dirty="0" smtClean="0">
              <a:latin typeface="Tw Cen MT" pitchFamily="34" charset="0"/>
            </a:endParaRPr>
          </a:p>
          <a:p>
            <a:pPr lvl="0" algn="thaiDist">
              <a:buFont typeface="Arial" pitchFamily="34" charset="0"/>
              <a:buChar char="•"/>
            </a:pPr>
            <a:r>
              <a:rPr lang="en-US" sz="1600" dirty="0" smtClean="0">
                <a:latin typeface="Tw Cen MT" pitchFamily="34" charset="0"/>
              </a:rPr>
              <a:t>Organizations/institutions in the public and private sectors usually raise funds by selling securities on the capital markets. Therefore, this type of market is composed of both the primary and secondary markets.</a:t>
            </a:r>
          </a:p>
          <a:p>
            <a:pPr algn="thaiDist"/>
            <a:endParaRPr lang="en-US" sz="1600" dirty="0">
              <a:latin typeface="Tw Cen MT" pitchFamily="34" charset="0"/>
            </a:endParaRPr>
          </a:p>
        </p:txBody>
      </p:sp>
      <p:graphicFrame>
        <p:nvGraphicFramePr>
          <p:cNvPr id="5" name="Content Placeholder 4"/>
          <p:cNvGraphicFramePr>
            <a:graphicFrameLocks noGrp="1"/>
          </p:cNvGraphicFramePr>
          <p:nvPr>
            <p:ph idx="1"/>
            <p:extLst>
              <p:ext uri="{D42A27DB-BD31-4B8C-83A1-F6EECF244321}">
                <p14:modId xmlns="" xmlns:p14="http://schemas.microsoft.com/office/powerpoint/2010/main" val="2910610356"/>
              </p:ext>
            </p:extLst>
          </p:nvPr>
        </p:nvGraphicFramePr>
        <p:xfrm>
          <a:off x="3923928" y="908720"/>
          <a:ext cx="4474840" cy="359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4338808"/>
          </a:xfrm>
        </p:spPr>
        <p:txBody>
          <a:bodyPr>
            <a:normAutofit lnSpcReduction="10000"/>
          </a:bodyPr>
          <a:lstStyle/>
          <a:p>
            <a:endParaRPr lang="en-US" sz="1600" dirty="0" smtClean="0">
              <a:latin typeface="Tw Cen MT" pitchFamily="34" charset="0"/>
            </a:endParaRPr>
          </a:p>
          <a:p>
            <a:r>
              <a:rPr lang="en-US" sz="1600" dirty="0" smtClean="0">
                <a:latin typeface="Tw Cen MT" pitchFamily="34" charset="0"/>
              </a:rPr>
              <a:t>Debt Capital Market is a market in which debt securities are traded. Private companies and governments use capital market to raise long-term funds. This includes private placement as well as organized markets and exchanges. </a:t>
            </a:r>
          </a:p>
          <a:p>
            <a:endParaRPr lang="en-US" sz="1600" dirty="0" smtClean="0">
              <a:latin typeface="Tw Cen MT" pitchFamily="34" charset="0"/>
            </a:endParaRPr>
          </a:p>
          <a:p>
            <a:r>
              <a:rPr lang="en-US" sz="1600" dirty="0" smtClean="0">
                <a:latin typeface="Tw Cen MT" pitchFamily="34" charset="0"/>
              </a:rPr>
              <a:t>It’s </a:t>
            </a:r>
            <a:r>
              <a:rPr lang="en-US" sz="1600" dirty="0">
                <a:latin typeface="Tw Cen MT" pitchFamily="34" charset="0"/>
              </a:rPr>
              <a:t>also known as </a:t>
            </a:r>
            <a:r>
              <a:rPr lang="en-US" sz="1600" dirty="0" smtClean="0">
                <a:latin typeface="Tw Cen MT" pitchFamily="34" charset="0"/>
              </a:rPr>
              <a:t>fixed </a:t>
            </a:r>
            <a:r>
              <a:rPr lang="en-US" sz="1600" dirty="0">
                <a:latin typeface="Tw Cen MT" pitchFamily="34" charset="0"/>
              </a:rPr>
              <a:t>income market because of </a:t>
            </a:r>
            <a:r>
              <a:rPr lang="en-US" sz="1600" dirty="0" smtClean="0">
                <a:latin typeface="Tw Cen MT" pitchFamily="34" charset="0"/>
              </a:rPr>
              <a:t>this </a:t>
            </a:r>
            <a:r>
              <a:rPr lang="en-US" sz="1600" dirty="0">
                <a:latin typeface="Tw Cen MT" pitchFamily="34" charset="0"/>
              </a:rPr>
              <a:t>interest factor. </a:t>
            </a:r>
            <a:endParaRPr lang="en-US" sz="1600" dirty="0" smtClean="0">
              <a:latin typeface="Tw Cen MT" pitchFamily="34" charset="0"/>
            </a:endParaRPr>
          </a:p>
          <a:p>
            <a:endParaRPr lang="en-US" sz="1600" dirty="0" smtClean="0">
              <a:latin typeface="Tw Cen MT" pitchFamily="34" charset="0"/>
            </a:endParaRPr>
          </a:p>
          <a:p>
            <a:r>
              <a:rPr lang="en-US" sz="1600" dirty="0" smtClean="0">
                <a:latin typeface="Tw Cen MT" pitchFamily="34" charset="0"/>
              </a:rPr>
              <a:t>Debt </a:t>
            </a:r>
            <a:r>
              <a:rPr lang="en-US" sz="1600" dirty="0">
                <a:latin typeface="Tw Cen MT" pitchFamily="34" charset="0"/>
              </a:rPr>
              <a:t>capital usually refers to long-term </a:t>
            </a:r>
            <a:r>
              <a:rPr lang="en-US" sz="1600" dirty="0" smtClean="0">
                <a:latin typeface="Tw Cen MT" pitchFamily="34" charset="0"/>
              </a:rPr>
              <a:t>capital (maturities longer than one year). However, the </a:t>
            </a:r>
            <a:r>
              <a:rPr lang="en-US" sz="1600" dirty="0">
                <a:latin typeface="Tw Cen MT" pitchFamily="34" charset="0"/>
              </a:rPr>
              <a:t>short-term debt may be considered as debt capital if it is continuously rolled over. </a:t>
            </a:r>
            <a:endParaRPr lang="en-US" sz="1600" dirty="0" smtClean="0">
              <a:latin typeface="Tw Cen MT" pitchFamily="34" charset="0"/>
            </a:endParaRPr>
          </a:p>
          <a:p>
            <a:pPr>
              <a:buNone/>
            </a:pPr>
            <a:endParaRPr lang="en-US" sz="1600" dirty="0" smtClean="0">
              <a:latin typeface="Tw Cen MT" pitchFamily="34" charset="0"/>
            </a:endParaRPr>
          </a:p>
          <a:p>
            <a:r>
              <a:rPr lang="en-GB" sz="1600" dirty="0" smtClean="0">
                <a:latin typeface="Tw Cen MT" pitchFamily="34" charset="0"/>
              </a:rPr>
              <a:t>Debts are be issued by both Government or Corporations. Generally, corporate bond will not have better ratings than bond issued by </a:t>
            </a:r>
            <a:r>
              <a:rPr lang="en-GB" sz="1600" dirty="0" smtClean="0">
                <a:latin typeface="Tw Cen MT" pitchFamily="34" charset="0"/>
              </a:rPr>
              <a:t>government of the country </a:t>
            </a:r>
            <a:r>
              <a:rPr lang="en-GB" sz="1600" dirty="0" smtClean="0">
                <a:latin typeface="Tw Cen MT" pitchFamily="34" charset="0"/>
              </a:rPr>
              <a:t>that corporation is </a:t>
            </a:r>
            <a:r>
              <a:rPr lang="en-GB" sz="1600" dirty="0" smtClean="0">
                <a:latin typeface="Tw Cen MT" pitchFamily="34" charset="0"/>
              </a:rPr>
              <a:t>located, this is known as Sovereign ceiling.</a:t>
            </a:r>
            <a:endParaRPr lang="en-GB" sz="1600" dirty="0" smtClean="0">
              <a:latin typeface="Tw Cen MT" pitchFamily="34" charset="0"/>
            </a:endParaRPr>
          </a:p>
          <a:p>
            <a:pPr>
              <a:buNone/>
            </a:pPr>
            <a:endParaRPr lang="en-GB" sz="1600" dirty="0" smtClean="0">
              <a:latin typeface="Tw Cen MT" pitchFamily="34" charset="0"/>
            </a:endParaRPr>
          </a:p>
          <a:p>
            <a:r>
              <a:rPr lang="en-GB" sz="1600" dirty="0" smtClean="0">
                <a:latin typeface="Tw Cen MT" pitchFamily="34" charset="0"/>
              </a:rPr>
              <a:t>Participants in the market include Institutional investors, governments, traders, and individuals.</a:t>
            </a:r>
            <a:endParaRPr lang="en-US" sz="1600" dirty="0" smtClean="0">
              <a:latin typeface="Tw Cen MT" pitchFamily="34" charset="0"/>
            </a:endParaRPr>
          </a:p>
        </p:txBody>
      </p:sp>
      <p:sp>
        <p:nvSpPr>
          <p:cNvPr id="4" name="Title 1"/>
          <p:cNvSpPr>
            <a:spLocks noGrp="1"/>
          </p:cNvSpPr>
          <p:nvPr>
            <p:ph type="title"/>
          </p:nvPr>
        </p:nvSpPr>
        <p:spPr/>
        <p:txBody>
          <a:bodyPr/>
          <a:lstStyle/>
          <a:p>
            <a:r>
              <a:rPr lang="en-US" dirty="0" smtClean="0"/>
              <a:t>Debt Capital Market</a:t>
            </a:r>
            <a:endParaRPr lang="en-US" dirty="0"/>
          </a:p>
        </p:txBody>
      </p:sp>
    </p:spTree>
    <p:extLst>
      <p:ext uri="{BB962C8B-B14F-4D97-AF65-F5344CB8AC3E}">
        <p14:creationId xmlns="" xmlns:p14="http://schemas.microsoft.com/office/powerpoint/2010/main" val="25816899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Equity Capital Market</a:t>
            </a:r>
            <a:endParaRPr lang="en-US" dirty="0"/>
          </a:p>
        </p:txBody>
      </p:sp>
      <p:grpSp>
        <p:nvGrpSpPr>
          <p:cNvPr id="20" name="Group 19"/>
          <p:cNvGrpSpPr/>
          <p:nvPr/>
        </p:nvGrpSpPr>
        <p:grpSpPr>
          <a:xfrm>
            <a:off x="1115616" y="1484784"/>
            <a:ext cx="6840760" cy="2527831"/>
            <a:chOff x="1187624" y="1700808"/>
            <a:chExt cx="6840760" cy="2527831"/>
          </a:xfrm>
        </p:grpSpPr>
        <p:sp>
          <p:nvSpPr>
            <p:cNvPr id="7" name="TextBox 6"/>
            <p:cNvSpPr txBox="1"/>
            <p:nvPr/>
          </p:nvSpPr>
          <p:spPr>
            <a:xfrm>
              <a:off x="1187624" y="2188021"/>
              <a:ext cx="1944216" cy="1384995"/>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endParaRPr lang="en-US" sz="1600" dirty="0" smtClean="0">
                <a:latin typeface="Tw Cen MT" pitchFamily="34" charset="0"/>
              </a:endParaRPr>
            </a:p>
            <a:p>
              <a:pPr algn="ctr"/>
              <a:endParaRPr lang="en-US" sz="1600" dirty="0" smtClean="0">
                <a:latin typeface="Tw Cen MT" pitchFamily="34" charset="0"/>
              </a:endParaRPr>
            </a:p>
            <a:p>
              <a:pPr algn="ctr"/>
              <a:r>
                <a:rPr lang="en-US" sz="2000" dirty="0" smtClean="0">
                  <a:latin typeface="Tw Cen MT" pitchFamily="34" charset="0"/>
                </a:rPr>
                <a:t>Investors</a:t>
              </a:r>
            </a:p>
            <a:p>
              <a:pPr algn="ctr"/>
              <a:endParaRPr lang="en-US" sz="1600" dirty="0" smtClean="0">
                <a:latin typeface="Tw Cen MT" pitchFamily="34" charset="0"/>
              </a:endParaRPr>
            </a:p>
            <a:p>
              <a:pPr algn="ctr"/>
              <a:endParaRPr lang="en-US" sz="1600" dirty="0">
                <a:latin typeface="Tw Cen MT" pitchFamily="34" charset="0"/>
              </a:endParaRPr>
            </a:p>
          </p:txBody>
        </p:sp>
        <p:sp>
          <p:nvSpPr>
            <p:cNvPr id="8" name="TextBox 7"/>
            <p:cNvSpPr txBox="1"/>
            <p:nvPr/>
          </p:nvSpPr>
          <p:spPr>
            <a:xfrm>
              <a:off x="6084168" y="2188021"/>
              <a:ext cx="1944216" cy="1384995"/>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algn="ctr"/>
              <a:endParaRPr lang="en-US" sz="1600" dirty="0" smtClean="0">
                <a:latin typeface="Tw Cen MT" pitchFamily="34" charset="0"/>
              </a:endParaRPr>
            </a:p>
            <a:p>
              <a:pPr algn="ctr"/>
              <a:endParaRPr lang="en-US" sz="1600" dirty="0" smtClean="0">
                <a:latin typeface="Tw Cen MT" pitchFamily="34" charset="0"/>
              </a:endParaRPr>
            </a:p>
            <a:p>
              <a:pPr algn="ctr"/>
              <a:r>
                <a:rPr lang="en-US" sz="2000" dirty="0" smtClean="0">
                  <a:latin typeface="Tw Cen MT" pitchFamily="34" charset="0"/>
                </a:rPr>
                <a:t>Company</a:t>
              </a:r>
            </a:p>
            <a:p>
              <a:pPr algn="ctr"/>
              <a:endParaRPr lang="en-US" sz="1600" dirty="0" smtClean="0">
                <a:latin typeface="Tw Cen MT" pitchFamily="34" charset="0"/>
              </a:endParaRPr>
            </a:p>
            <a:p>
              <a:pPr algn="ctr"/>
              <a:endParaRPr lang="en-US" sz="1600" dirty="0">
                <a:latin typeface="Tw Cen MT" pitchFamily="34" charset="0"/>
              </a:endParaRPr>
            </a:p>
          </p:txBody>
        </p:sp>
        <p:sp>
          <p:nvSpPr>
            <p:cNvPr id="11" name="Right Arrow 10"/>
            <p:cNvSpPr/>
            <p:nvPr/>
          </p:nvSpPr>
          <p:spPr>
            <a:xfrm>
              <a:off x="3563888" y="2420888"/>
              <a:ext cx="2088232"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Arrow 12"/>
            <p:cNvSpPr/>
            <p:nvPr/>
          </p:nvSpPr>
          <p:spPr>
            <a:xfrm rot="10800000">
              <a:off x="3563888" y="2852936"/>
              <a:ext cx="2088232"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3491880" y="3212976"/>
              <a:ext cx="2232248" cy="1015663"/>
            </a:xfrm>
            <a:prstGeom prst="rect">
              <a:avLst/>
            </a:prstGeom>
            <a:solidFill>
              <a:srgbClr val="FFFF99">
                <a:alpha val="20000"/>
              </a:srgbClr>
            </a:solidFill>
          </p:spPr>
          <p:txBody>
            <a:bodyPr wrap="square" rtlCol="0">
              <a:spAutoFit/>
            </a:bodyPr>
            <a:lstStyle/>
            <a:p>
              <a:pPr algn="thaiDist">
                <a:buFont typeface="Arial" pitchFamily="34" charset="0"/>
                <a:buChar char="•"/>
              </a:pPr>
              <a:r>
                <a:rPr lang="en-US" sz="1200" dirty="0" smtClean="0">
                  <a:solidFill>
                    <a:schemeClr val="accent1">
                      <a:lumMod val="50000"/>
                    </a:schemeClr>
                  </a:solidFill>
                  <a:latin typeface="Tw Cen MT" pitchFamily="34" charset="0"/>
                </a:rPr>
                <a:t> Provide information about the </a:t>
              </a:r>
              <a:r>
                <a:rPr lang="en-US" sz="1200" dirty="0">
                  <a:solidFill>
                    <a:schemeClr val="accent1">
                      <a:lumMod val="50000"/>
                    </a:schemeClr>
                  </a:solidFill>
                  <a:latin typeface="Tw Cen MT" pitchFamily="34" charset="0"/>
                </a:rPr>
                <a:t>present position and the future of the company in the equity capital </a:t>
              </a:r>
              <a:r>
                <a:rPr lang="en-US" sz="1200" dirty="0" smtClean="0">
                  <a:solidFill>
                    <a:schemeClr val="accent1">
                      <a:lumMod val="50000"/>
                    </a:schemeClr>
                  </a:solidFill>
                  <a:latin typeface="Tw Cen MT" pitchFamily="34" charset="0"/>
                </a:rPr>
                <a:t>market.</a:t>
              </a:r>
            </a:p>
            <a:p>
              <a:pPr algn="thaiDist">
                <a:buFont typeface="Arial" pitchFamily="34" charset="0"/>
                <a:buChar char="•"/>
              </a:pPr>
              <a:r>
                <a:rPr lang="en-US" sz="1200" dirty="0">
                  <a:solidFill>
                    <a:schemeClr val="accent1">
                      <a:lumMod val="50000"/>
                    </a:schemeClr>
                  </a:solidFill>
                  <a:latin typeface="Tw Cen MT" pitchFamily="34" charset="0"/>
                </a:rPr>
                <a:t> </a:t>
              </a:r>
              <a:r>
                <a:rPr lang="en-US" sz="1200" dirty="0" smtClean="0">
                  <a:solidFill>
                    <a:schemeClr val="accent1">
                      <a:lumMod val="50000"/>
                    </a:schemeClr>
                  </a:solidFill>
                  <a:latin typeface="Tw Cen MT" pitchFamily="34" charset="0"/>
                </a:rPr>
                <a:t>Pay dividend</a:t>
              </a:r>
              <a:endParaRPr lang="en-US" sz="1200" dirty="0">
                <a:solidFill>
                  <a:schemeClr val="accent1">
                    <a:lumMod val="50000"/>
                  </a:schemeClr>
                </a:solidFill>
                <a:latin typeface="Tw Cen MT" pitchFamily="34" charset="0"/>
              </a:endParaRPr>
            </a:p>
          </p:txBody>
        </p:sp>
        <p:sp>
          <p:nvSpPr>
            <p:cNvPr id="17" name="TextBox 16"/>
            <p:cNvSpPr txBox="1"/>
            <p:nvPr/>
          </p:nvSpPr>
          <p:spPr>
            <a:xfrm>
              <a:off x="3491880" y="1700808"/>
              <a:ext cx="2232248" cy="646331"/>
            </a:xfrm>
            <a:prstGeom prst="rect">
              <a:avLst/>
            </a:prstGeom>
            <a:solidFill>
              <a:srgbClr val="FFFF99">
                <a:alpha val="20000"/>
              </a:srgbClr>
            </a:solidFill>
          </p:spPr>
          <p:txBody>
            <a:bodyPr wrap="square" rtlCol="0">
              <a:spAutoFit/>
            </a:bodyPr>
            <a:lstStyle/>
            <a:p>
              <a:pPr algn="thaiDist"/>
              <a:r>
                <a:rPr lang="en-US" sz="1200" dirty="0" smtClean="0">
                  <a:solidFill>
                    <a:schemeClr val="accent1">
                      <a:lumMod val="50000"/>
                    </a:schemeClr>
                  </a:solidFill>
                  <a:latin typeface="Tw Cen MT" pitchFamily="34" charset="0"/>
                </a:rPr>
                <a:t>Purchase shares or equities:</a:t>
              </a:r>
            </a:p>
            <a:p>
              <a:pPr algn="thaiDist"/>
              <a:r>
                <a:rPr lang="en-US" sz="1200" dirty="0" smtClean="0">
                  <a:solidFill>
                    <a:schemeClr val="accent1">
                      <a:lumMod val="50000"/>
                    </a:schemeClr>
                  </a:solidFill>
                  <a:latin typeface="Tw Cen MT" pitchFamily="34" charset="0"/>
                </a:rPr>
                <a:t> take </a:t>
              </a:r>
              <a:r>
                <a:rPr lang="en-US" sz="1200" dirty="0">
                  <a:solidFill>
                    <a:schemeClr val="accent1">
                      <a:lumMod val="50000"/>
                    </a:schemeClr>
                  </a:solidFill>
                  <a:latin typeface="Tw Cen MT" pitchFamily="34" charset="0"/>
                </a:rPr>
                <a:t>available </a:t>
              </a:r>
              <a:r>
                <a:rPr lang="en-US" sz="1200" dirty="0" smtClean="0">
                  <a:solidFill>
                    <a:schemeClr val="accent1">
                      <a:lumMod val="50000"/>
                    </a:schemeClr>
                  </a:solidFill>
                  <a:latin typeface="Tw Cen MT" pitchFamily="34" charset="0"/>
                </a:rPr>
                <a:t>information</a:t>
              </a:r>
            </a:p>
            <a:p>
              <a:pPr algn="thaiDist"/>
              <a:r>
                <a:rPr lang="en-US" sz="1200" dirty="0" smtClean="0">
                  <a:solidFill>
                    <a:schemeClr val="accent1">
                      <a:lumMod val="50000"/>
                    </a:schemeClr>
                  </a:solidFill>
                  <a:latin typeface="Tw Cen MT" pitchFamily="34" charset="0"/>
                </a:rPr>
                <a:t>into </a:t>
              </a:r>
              <a:r>
                <a:rPr lang="en-US" sz="1200" dirty="0">
                  <a:solidFill>
                    <a:schemeClr val="accent1">
                      <a:lumMod val="50000"/>
                    </a:schemeClr>
                  </a:solidFill>
                  <a:latin typeface="Tw Cen MT" pitchFamily="34" charset="0"/>
                </a:rPr>
                <a:t>account </a:t>
              </a:r>
              <a:r>
                <a:rPr lang="en-US" sz="1200" dirty="0" smtClean="0">
                  <a:solidFill>
                    <a:schemeClr val="accent1">
                      <a:lumMod val="50000"/>
                    </a:schemeClr>
                  </a:solidFill>
                  <a:latin typeface="Tw Cen MT" pitchFamily="34" charset="0"/>
                </a:rPr>
                <a:t>and make </a:t>
              </a:r>
              <a:r>
                <a:rPr lang="en-US" sz="1200" dirty="0">
                  <a:solidFill>
                    <a:schemeClr val="accent1">
                      <a:lumMod val="50000"/>
                    </a:schemeClr>
                  </a:solidFill>
                  <a:latin typeface="Tw Cen MT" pitchFamily="34" charset="0"/>
                </a:rPr>
                <a:t>decisions</a:t>
              </a:r>
            </a:p>
          </p:txBody>
        </p:sp>
      </p:grpSp>
      <p:sp>
        <p:nvSpPr>
          <p:cNvPr id="19" name="TextBox 18"/>
          <p:cNvSpPr txBox="1"/>
          <p:nvPr/>
        </p:nvSpPr>
        <p:spPr>
          <a:xfrm>
            <a:off x="755576" y="692696"/>
            <a:ext cx="7704856" cy="553998"/>
          </a:xfrm>
          <a:prstGeom prst="rect">
            <a:avLst/>
          </a:prstGeom>
          <a:noFill/>
        </p:spPr>
        <p:txBody>
          <a:bodyPr wrap="square" rtlCol="0">
            <a:spAutoFit/>
          </a:bodyPr>
          <a:lstStyle/>
          <a:p>
            <a:r>
              <a:rPr lang="en-US" sz="1500" dirty="0">
                <a:solidFill>
                  <a:schemeClr val="accent2">
                    <a:lumMod val="50000"/>
                  </a:schemeClr>
                </a:solidFill>
                <a:effectLst>
                  <a:outerShdw blurRad="38100" dist="38100" dir="2700000" algn="tl">
                    <a:srgbClr val="000000">
                      <a:alpha val="43137"/>
                    </a:srgbClr>
                  </a:outerShdw>
                </a:effectLst>
                <a:latin typeface="Tw Cen MT" pitchFamily="34" charset="0"/>
              </a:rPr>
              <a:t>The equity capital market is capital market that companies and financial institutions used to raise equity capital for the companies.</a:t>
            </a:r>
          </a:p>
        </p:txBody>
      </p:sp>
      <p:sp>
        <p:nvSpPr>
          <p:cNvPr id="23" name="Oval 22"/>
          <p:cNvSpPr/>
          <p:nvPr/>
        </p:nvSpPr>
        <p:spPr>
          <a:xfrm>
            <a:off x="5364088" y="3573016"/>
            <a:ext cx="3096344" cy="936104"/>
          </a:xfrm>
          <a:prstGeom prst="ellipse">
            <a:avLst/>
          </a:prstGeom>
          <a:solidFill>
            <a:srgbClr val="FF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solidFill>
                  <a:schemeClr val="accent2">
                    <a:lumMod val="50000"/>
                  </a:schemeClr>
                </a:solidFill>
                <a:latin typeface="Tw Cen MT" pitchFamily="34" charset="0"/>
              </a:rPr>
              <a:t>the reputation of the stocks</a:t>
            </a:r>
          </a:p>
          <a:p>
            <a:r>
              <a:rPr lang="en-US" sz="1400" dirty="0" smtClean="0">
                <a:solidFill>
                  <a:schemeClr val="accent2">
                    <a:lumMod val="50000"/>
                  </a:schemeClr>
                </a:solidFill>
                <a:latin typeface="Tw Cen MT" pitchFamily="34" charset="0"/>
              </a:rPr>
              <a:t>in the equity capital market depends on the companies</a:t>
            </a:r>
          </a:p>
          <a:p>
            <a:endParaRPr lang="en-US" sz="1400"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Examples</a:t>
            </a:r>
            <a:endParaRPr lang="en-US" dirty="0"/>
          </a:p>
        </p:txBody>
      </p:sp>
      <p:sp>
        <p:nvSpPr>
          <p:cNvPr id="3" name="Content Placeholder 2"/>
          <p:cNvSpPr>
            <a:spLocks noGrp="1"/>
          </p:cNvSpPr>
          <p:nvPr>
            <p:ph idx="1"/>
          </p:nvPr>
        </p:nvSpPr>
        <p:spPr>
          <a:xfrm>
            <a:off x="467544" y="3933056"/>
            <a:ext cx="8183880" cy="1368152"/>
          </a:xfrm>
        </p:spPr>
        <p:txBody>
          <a:bodyPr>
            <a:normAutofit/>
          </a:bodyPr>
          <a:lstStyle/>
          <a:p>
            <a:r>
              <a:rPr lang="en-US" sz="1600" dirty="0" smtClean="0">
                <a:latin typeface="Tw Cen MT" pitchFamily="34" charset="0"/>
              </a:rPr>
              <a:t>The </a:t>
            </a:r>
            <a:r>
              <a:rPr lang="en-US" sz="1600" dirty="0">
                <a:latin typeface="Tw Cen MT" pitchFamily="34" charset="0"/>
              </a:rPr>
              <a:t>primary difference between the equity capital and debt capital markets is the amount of risk and return related to them. The equity capital market is known for its huge returns and its high risks. On the other hand, the debt capital market is far more secure than the equity market but the returns are low</a:t>
            </a:r>
            <a:r>
              <a:rPr lang="en-US" sz="1600" dirty="0" smtClean="0">
                <a:latin typeface="Tw Cen MT" pitchFamily="34" charset="0"/>
              </a:rPr>
              <a:t>.</a:t>
            </a:r>
            <a:endParaRPr lang="en-US" sz="1600" dirty="0">
              <a:latin typeface="Tw Cen MT" pitchFamily="34" charset="0"/>
            </a:endParaRPr>
          </a:p>
        </p:txBody>
      </p:sp>
      <p:graphicFrame>
        <p:nvGraphicFramePr>
          <p:cNvPr id="5" name="Table 4"/>
          <p:cNvGraphicFramePr>
            <a:graphicFrameLocks noGrp="1"/>
          </p:cNvGraphicFramePr>
          <p:nvPr>
            <p:extLst>
              <p:ext uri="{D42A27DB-BD31-4B8C-83A1-F6EECF244321}">
                <p14:modId xmlns="" xmlns:p14="http://schemas.microsoft.com/office/powerpoint/2010/main" val="2395806391"/>
              </p:ext>
            </p:extLst>
          </p:nvPr>
        </p:nvGraphicFramePr>
        <p:xfrm>
          <a:off x="1475656" y="764704"/>
          <a:ext cx="6096000" cy="2448272"/>
        </p:xfrm>
        <a:graphic>
          <a:graphicData uri="http://schemas.openxmlformats.org/drawingml/2006/table">
            <a:tbl>
              <a:tblPr firstRow="1" bandRow="1">
                <a:tableStyleId>{5C22544A-7EE6-4342-B048-85BDC9FD1C3A}</a:tableStyleId>
              </a:tblPr>
              <a:tblGrid>
                <a:gridCol w="3048000"/>
                <a:gridCol w="3048000"/>
              </a:tblGrid>
              <a:tr h="430660">
                <a:tc>
                  <a:txBody>
                    <a:bodyPr/>
                    <a:lstStyle/>
                    <a:p>
                      <a:r>
                        <a:rPr lang="en-US" b="0" dirty="0" smtClean="0">
                          <a:latin typeface="Tw Cen MT" pitchFamily="34" charset="0"/>
                        </a:rPr>
                        <a:t>Debt Capital Market</a:t>
                      </a:r>
                      <a:endParaRPr lang="en-US" b="0" dirty="0">
                        <a:latin typeface="Tw Cen MT" pitchFamily="34" charset="0"/>
                      </a:endParaRPr>
                    </a:p>
                  </a:txBody>
                  <a:tcPr/>
                </a:tc>
                <a:tc>
                  <a:txBody>
                    <a:bodyPr/>
                    <a:lstStyle/>
                    <a:p>
                      <a:r>
                        <a:rPr lang="en-US" b="0" dirty="0" smtClean="0">
                          <a:latin typeface="Tw Cen MT" pitchFamily="34" charset="0"/>
                        </a:rPr>
                        <a:t>Equity Capital Market</a:t>
                      </a:r>
                      <a:endParaRPr lang="en-US" b="0" dirty="0">
                        <a:latin typeface="Tw Cen MT" pitchFamily="34" charset="0"/>
                      </a:endParaRPr>
                    </a:p>
                  </a:txBody>
                  <a:tcPr/>
                </a:tc>
              </a:tr>
              <a:tr h="2017612">
                <a:tc>
                  <a:txBody>
                    <a:bodyPr/>
                    <a:lstStyle/>
                    <a:p>
                      <a:pPr marL="285750" indent="-285750" algn="l" rtl="0" eaLnBrk="1" latinLnBrk="0" hangingPunct="1">
                        <a:buClr>
                          <a:schemeClr val="tx1">
                            <a:lumMod val="85000"/>
                            <a:lumOff val="15000"/>
                          </a:schemeClr>
                        </a:buClr>
                        <a:buSzPct val="80000"/>
                        <a:buFont typeface="Wingdings" pitchFamily="2" charset="2"/>
                        <a:buChar char="Ø"/>
                      </a:pPr>
                      <a:r>
                        <a:rPr kumimoji="0" lang="en-US" sz="1600" b="0" kern="1200" dirty="0" smtClean="0">
                          <a:solidFill>
                            <a:schemeClr val="dk1"/>
                          </a:solidFill>
                          <a:latin typeface="Tw Cen MT" pitchFamily="34" charset="0"/>
                          <a:ea typeface="+mn-ea"/>
                          <a:cs typeface="+mn-cs"/>
                        </a:rPr>
                        <a:t>Corporate bonds</a:t>
                      </a:r>
                    </a:p>
                    <a:p>
                      <a:pPr marL="285750" indent="-285750" algn="l" rtl="0" eaLnBrk="1" latinLnBrk="0" hangingPunct="1">
                        <a:buClr>
                          <a:schemeClr val="tx1">
                            <a:lumMod val="85000"/>
                            <a:lumOff val="15000"/>
                          </a:schemeClr>
                        </a:buClr>
                        <a:buSzPct val="80000"/>
                        <a:buFont typeface="Wingdings" pitchFamily="2" charset="2"/>
                        <a:buChar char="Ø"/>
                      </a:pPr>
                      <a:r>
                        <a:rPr kumimoji="0" lang="en-GB" sz="1600" b="0" kern="1200" dirty="0" smtClean="0">
                          <a:solidFill>
                            <a:schemeClr val="dk1"/>
                          </a:solidFill>
                          <a:latin typeface="Tw Cen MT" pitchFamily="34" charset="0"/>
                          <a:ea typeface="+mn-ea"/>
                          <a:cs typeface="+mn-cs"/>
                        </a:rPr>
                        <a:t>Government bonds</a:t>
                      </a:r>
                    </a:p>
                    <a:p>
                      <a:pPr marL="285750" indent="-285750" algn="l" rtl="0" eaLnBrk="1" latinLnBrk="0" hangingPunct="1">
                        <a:buClr>
                          <a:schemeClr val="tx1">
                            <a:lumMod val="85000"/>
                            <a:lumOff val="15000"/>
                          </a:schemeClr>
                        </a:buClr>
                        <a:buSzPct val="80000"/>
                        <a:buFont typeface="Wingdings" pitchFamily="2" charset="2"/>
                        <a:buChar char="Ø"/>
                      </a:pPr>
                      <a:r>
                        <a:rPr kumimoji="0" lang="en-GB" sz="1600" b="0" kern="1200" dirty="0" smtClean="0">
                          <a:solidFill>
                            <a:schemeClr val="dk1"/>
                          </a:solidFill>
                          <a:latin typeface="Tw Cen MT" pitchFamily="34" charset="0"/>
                          <a:ea typeface="+mn-ea"/>
                          <a:cs typeface="+mn-cs"/>
                        </a:rPr>
                        <a:t>Municipal bonds (in the US)</a:t>
                      </a:r>
                    </a:p>
                    <a:p>
                      <a:pPr marL="285750" indent="-285750" algn="l" rtl="0" eaLnBrk="1" latinLnBrk="0" hangingPunct="1">
                        <a:buClr>
                          <a:schemeClr val="tx1">
                            <a:lumMod val="85000"/>
                            <a:lumOff val="15000"/>
                          </a:schemeClr>
                        </a:buClr>
                        <a:buSzPct val="80000"/>
                        <a:buFont typeface="Wingdings" pitchFamily="2" charset="2"/>
                        <a:buChar char="Ø"/>
                      </a:pPr>
                      <a:r>
                        <a:rPr kumimoji="0" lang="en-GB" sz="1600" b="0" kern="1200" dirty="0" smtClean="0">
                          <a:solidFill>
                            <a:schemeClr val="dk1"/>
                          </a:solidFill>
                          <a:latin typeface="Tw Cen MT" pitchFamily="34" charset="0"/>
                          <a:ea typeface="+mn-ea"/>
                          <a:cs typeface="+mn-cs"/>
                        </a:rPr>
                        <a:t>Mortgage backed</a:t>
                      </a:r>
                      <a:r>
                        <a:rPr kumimoji="0" lang="en-GB" sz="1600" b="0" kern="1200" baseline="0" dirty="0" smtClean="0">
                          <a:solidFill>
                            <a:schemeClr val="dk1"/>
                          </a:solidFill>
                          <a:latin typeface="Tw Cen MT" pitchFamily="34" charset="0"/>
                          <a:ea typeface="+mn-ea"/>
                          <a:cs typeface="+mn-cs"/>
                        </a:rPr>
                        <a:t> securities</a:t>
                      </a:r>
                    </a:p>
                    <a:p>
                      <a:pPr marL="285750" indent="-285750" algn="l" rtl="0" eaLnBrk="1" latinLnBrk="0" hangingPunct="1">
                        <a:buClr>
                          <a:schemeClr val="tx1">
                            <a:lumMod val="85000"/>
                            <a:lumOff val="15000"/>
                          </a:schemeClr>
                        </a:buClr>
                        <a:buSzPct val="80000"/>
                        <a:buFont typeface="Wingdings" pitchFamily="2" charset="2"/>
                        <a:buChar char="Ø"/>
                      </a:pPr>
                      <a:r>
                        <a:rPr kumimoji="0" lang="en-GB" sz="1600" b="0" kern="1200" baseline="0" dirty="0" smtClean="0">
                          <a:solidFill>
                            <a:schemeClr val="dk1"/>
                          </a:solidFill>
                          <a:latin typeface="Tw Cen MT" pitchFamily="34" charset="0"/>
                          <a:ea typeface="+mn-ea"/>
                          <a:cs typeface="+mn-cs"/>
                        </a:rPr>
                        <a:t>Asset backed securities</a:t>
                      </a:r>
                    </a:p>
                    <a:p>
                      <a:pPr marL="285750" indent="-285750" algn="l" rtl="0" eaLnBrk="1" latinLnBrk="0" hangingPunct="1">
                        <a:buClr>
                          <a:schemeClr val="tx1">
                            <a:lumMod val="85000"/>
                            <a:lumOff val="15000"/>
                          </a:schemeClr>
                        </a:buClr>
                        <a:buSzPct val="80000"/>
                        <a:buFont typeface="Wingdings" pitchFamily="2" charset="2"/>
                        <a:buChar char="Ø"/>
                      </a:pPr>
                      <a:r>
                        <a:rPr kumimoji="0" lang="en-GB" sz="1600" b="0" kern="1200" baseline="0" dirty="0" smtClean="0">
                          <a:solidFill>
                            <a:schemeClr val="dk1"/>
                          </a:solidFill>
                          <a:latin typeface="Tw Cen MT" pitchFamily="34" charset="0"/>
                          <a:ea typeface="+mn-ea"/>
                          <a:cs typeface="+mn-cs"/>
                        </a:rPr>
                        <a:t>Collateralized debt obligation</a:t>
                      </a:r>
                      <a:endParaRPr kumimoji="0" lang="en-US" sz="1600" b="0" kern="1200" dirty="0">
                        <a:solidFill>
                          <a:schemeClr val="dk1"/>
                        </a:solidFill>
                        <a:latin typeface="Tw Cen MT" pitchFamily="34" charset="0"/>
                        <a:ea typeface="+mn-ea"/>
                        <a:cs typeface="+mn-cs"/>
                      </a:endParaRPr>
                    </a:p>
                  </a:txBody>
                  <a:tcPr/>
                </a:tc>
                <a:tc>
                  <a:txBody>
                    <a:bodyPr/>
                    <a:lstStyle/>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Unlisted equity</a:t>
                      </a:r>
                    </a:p>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Listed equity</a:t>
                      </a:r>
                    </a:p>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Hybrid</a:t>
                      </a:r>
                    </a:p>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Future</a:t>
                      </a:r>
                    </a:p>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Swaps</a:t>
                      </a:r>
                    </a:p>
                    <a:p>
                      <a:pPr marL="285750" indent="-285750">
                        <a:buClr>
                          <a:schemeClr val="tx1">
                            <a:lumMod val="85000"/>
                            <a:lumOff val="15000"/>
                          </a:schemeClr>
                        </a:buClr>
                        <a:buSzPct val="80000"/>
                        <a:buFont typeface="Wingdings" pitchFamily="2" charset="2"/>
                        <a:buChar char="Ø"/>
                      </a:pPr>
                      <a:r>
                        <a:rPr lang="en-US" sz="1600" b="0" dirty="0" smtClean="0">
                          <a:latin typeface="Tw Cen MT" pitchFamily="34" charset="0"/>
                        </a:rPr>
                        <a:t>Options</a:t>
                      </a:r>
                    </a:p>
                  </a:txBody>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a:t>
            </a:r>
            <a:endParaRPr lang="en-US" dirty="0"/>
          </a:p>
        </p:txBody>
      </p:sp>
      <p:sp>
        <p:nvSpPr>
          <p:cNvPr id="3" name="Content Placeholder 2"/>
          <p:cNvSpPr>
            <a:spLocks noGrp="1"/>
          </p:cNvSpPr>
          <p:nvPr>
            <p:ph idx="1"/>
          </p:nvPr>
        </p:nvSpPr>
        <p:spPr/>
        <p:txBody>
          <a:bodyPr/>
          <a:lstStyle/>
          <a:p>
            <a:pPr lvl="0">
              <a:buClr>
                <a:srgbClr val="F07F09"/>
              </a:buClr>
            </a:pPr>
            <a:r>
              <a:rPr lang="en-US" sz="1600" dirty="0">
                <a:solidFill>
                  <a:prstClr val="black"/>
                </a:solidFill>
                <a:latin typeface="Tw Cen MT" pitchFamily="34" charset="0"/>
              </a:rPr>
              <a:t>http://www.investopedia.com/terms/c/capitalmarkets.asp</a:t>
            </a:r>
          </a:p>
          <a:p>
            <a:pPr lvl="0">
              <a:buClr>
                <a:srgbClr val="F07F09"/>
              </a:buClr>
            </a:pPr>
            <a:r>
              <a:rPr lang="en-US" sz="1600" dirty="0">
                <a:solidFill>
                  <a:prstClr val="black"/>
                </a:solidFill>
                <a:latin typeface="Tw Cen MT" pitchFamily="34" charset="0"/>
              </a:rPr>
              <a:t>http://finance.mapsofworld.com/capital-market/debt.html</a:t>
            </a:r>
          </a:p>
          <a:p>
            <a:pPr lvl="0">
              <a:buClr>
                <a:srgbClr val="F07F09"/>
              </a:buClr>
            </a:pPr>
            <a:r>
              <a:rPr lang="en-US" sz="1600" dirty="0">
                <a:solidFill>
                  <a:prstClr val="black"/>
                </a:solidFill>
                <a:latin typeface="Tw Cen MT" pitchFamily="34" charset="0"/>
              </a:rPr>
              <a:t>http://finance.mapsofworld.com/capital-market/equity.html</a:t>
            </a:r>
          </a:p>
          <a:p>
            <a:pPr lvl="0">
              <a:buClr>
                <a:srgbClr val="F07F09"/>
              </a:buClr>
            </a:pPr>
            <a:r>
              <a:rPr lang="en-US" sz="1600" dirty="0">
                <a:solidFill>
                  <a:prstClr val="black"/>
                </a:solidFill>
                <a:latin typeface="Tw Cen MT" pitchFamily="34" charset="0"/>
              </a:rPr>
              <a:t>http://</a:t>
            </a:r>
            <a:r>
              <a:rPr lang="en-US" sz="1600" dirty="0" smtClean="0">
                <a:solidFill>
                  <a:prstClr val="black"/>
                </a:solidFill>
                <a:latin typeface="Tw Cen MT" pitchFamily="34" charset="0"/>
              </a:rPr>
              <a:t>en.wikipedia.org/wiki/Equity_capital_markets</a:t>
            </a:r>
          </a:p>
          <a:p>
            <a:pPr lvl="0">
              <a:buClr>
                <a:srgbClr val="F07F09"/>
              </a:buClr>
            </a:pPr>
            <a:r>
              <a:rPr lang="en-US" sz="1600" dirty="0" smtClean="0">
                <a:solidFill>
                  <a:prstClr val="black"/>
                </a:solidFill>
                <a:latin typeface="Tw Cen MT" pitchFamily="34" charset="0"/>
              </a:rPr>
              <a:t>http://en.wikipedia.org/wiki/Bond_(finance)</a:t>
            </a:r>
          </a:p>
          <a:p>
            <a:pPr lvl="0">
              <a:buClr>
                <a:srgbClr val="F07F09"/>
              </a:buClr>
            </a:pPr>
            <a:r>
              <a:rPr lang="en-GB" sz="1600" dirty="0" smtClean="0">
                <a:solidFill>
                  <a:prstClr val="black"/>
                </a:solidFill>
                <a:latin typeface="Tw Cen MT" pitchFamily="34" charset="0"/>
              </a:rPr>
              <a:t>http://http://en.wikipedia.org/wiki/Bond_market</a:t>
            </a:r>
            <a:endParaRPr lang="en-US" sz="1600" dirty="0">
              <a:solidFill>
                <a:prstClr val="black"/>
              </a:solidFill>
              <a:latin typeface="Tw Cen MT" pitchFamily="34" charset="0"/>
            </a:endParaRPr>
          </a:p>
          <a:p>
            <a:endParaRPr lang="en-US" dirty="0"/>
          </a:p>
        </p:txBody>
      </p:sp>
    </p:spTree>
    <p:extLst>
      <p:ext uri="{BB962C8B-B14F-4D97-AF65-F5344CB8AC3E}">
        <p14:creationId xmlns="" xmlns:p14="http://schemas.microsoft.com/office/powerpoint/2010/main" val="24397198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181</TotalTime>
  <Words>402</Words>
  <Application>Microsoft Office PowerPoint</Application>
  <PresentationFormat>On-screen Show (4:3)</PresentationFormat>
  <Paragraphs>65</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Aspect</vt:lpstr>
      <vt:lpstr>Capital Market Instrument (DCM and ECM)</vt:lpstr>
      <vt:lpstr>Introduction</vt:lpstr>
      <vt:lpstr>Debt Capital Market</vt:lpstr>
      <vt:lpstr>Equity Capital Market</vt:lpstr>
      <vt:lpstr>Examples</vt:lpstr>
      <vt:lpstr>Sources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 Market Instrument (DCM and ECM)</dc:title>
  <dc:creator>ImageY</dc:creator>
  <cp:lastModifiedBy>Jirutsun</cp:lastModifiedBy>
  <cp:revision>21</cp:revision>
  <dcterms:created xsi:type="dcterms:W3CDTF">2012-09-06T03:26:49Z</dcterms:created>
  <dcterms:modified xsi:type="dcterms:W3CDTF">2012-09-08T16:36:34Z</dcterms:modified>
</cp:coreProperties>
</file>