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57" r:id="rId5"/>
    <p:sldId id="258" r:id="rId6"/>
    <p:sldId id="261" r:id="rId7"/>
    <p:sldId id="27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9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F3E5877-B4F7-4C83-95C9-7E5FB331EEAC}" type="datetimeFigureOut">
              <a:rPr lang="th-TH" smtClean="0"/>
              <a:pPr/>
              <a:t>12/08/54</a:t>
            </a:fld>
            <a:endParaRPr lang="th-TH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0B80C20-BCE4-4147-B6F8-ECE211BD61C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E5877-B4F7-4C83-95C9-7E5FB331EEAC}" type="datetimeFigureOut">
              <a:rPr lang="th-TH" smtClean="0"/>
              <a:pPr/>
              <a:t>12/08/54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0B80C20-BCE4-4147-B6F8-ECE211BD61C9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E5877-B4F7-4C83-95C9-7E5FB331EEAC}" type="datetimeFigureOut">
              <a:rPr lang="th-TH" smtClean="0"/>
              <a:pPr/>
              <a:t>12/08/54</a:t>
            </a:fld>
            <a:endParaRPr lang="th-TH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0B80C20-BCE4-4147-B6F8-ECE211BD61C9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F3E5877-B4F7-4C83-95C9-7E5FB331EEAC}" type="datetimeFigureOut">
              <a:rPr lang="th-TH" smtClean="0"/>
              <a:pPr/>
              <a:t>12/08/54</a:t>
            </a:fld>
            <a:endParaRPr lang="th-TH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0B80C20-BCE4-4147-B6F8-ECE211BD61C9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F3E5877-B4F7-4C83-95C9-7E5FB331EEAC}" type="datetimeFigureOut">
              <a:rPr lang="th-TH" smtClean="0"/>
              <a:pPr/>
              <a:t>12/08/54</a:t>
            </a:fld>
            <a:endParaRPr lang="th-TH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0B80C20-BCE4-4147-B6F8-ECE211BD61C9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th-TH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E5877-B4F7-4C83-95C9-7E5FB331EEAC}" type="datetimeFigureOut">
              <a:rPr lang="th-TH" smtClean="0"/>
              <a:pPr/>
              <a:t>12/08/54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0B80C20-BCE4-4147-B6F8-ECE211BD61C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E5877-B4F7-4C83-95C9-7E5FB331EEAC}" type="datetimeFigureOut">
              <a:rPr lang="th-TH" smtClean="0"/>
              <a:pPr/>
              <a:t>12/08/54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0B80C20-BCE4-4147-B6F8-ECE211BD61C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E5877-B4F7-4C83-95C9-7E5FB331EEAC}" type="datetimeFigureOut">
              <a:rPr lang="th-TH" smtClean="0"/>
              <a:pPr/>
              <a:t>12/08/54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0B80C20-BCE4-4147-B6F8-ECE211BD61C9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CF3E5877-B4F7-4C83-95C9-7E5FB331EEAC}" type="datetimeFigureOut">
              <a:rPr lang="th-TH" smtClean="0"/>
              <a:pPr/>
              <a:t>12/08/54</a:t>
            </a:fld>
            <a:endParaRPr lang="th-TH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0B80C20-BCE4-4147-B6F8-ECE211BD61C9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E5877-B4F7-4C83-95C9-7E5FB331EEAC}" type="datetimeFigureOut">
              <a:rPr lang="th-TH" smtClean="0"/>
              <a:pPr/>
              <a:t>12/08/54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80C20-BCE4-4147-B6F8-ECE211BD61C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CF3E5877-B4F7-4C83-95C9-7E5FB331EEAC}" type="datetimeFigureOut">
              <a:rPr lang="th-TH" smtClean="0"/>
              <a:pPr/>
              <a:t>12/08/54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th-TH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0B80C20-BCE4-4147-B6F8-ECE211BD61C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F3E5877-B4F7-4C83-95C9-7E5FB331EEAC}" type="datetimeFigureOut">
              <a:rPr lang="th-TH" smtClean="0"/>
              <a:pPr/>
              <a:t>12/08/54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0B80C20-BCE4-4147-B6F8-ECE211BD61C9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users.ugent.be/~gdegeest/" TargetMode="Externa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law-economics-image2.jpg"/>
          <p:cNvPicPr>
            <a:picLocks noChangeAspect="1"/>
          </p:cNvPicPr>
          <p:nvPr/>
        </p:nvPicPr>
        <p:blipFill>
          <a:blip r:embed="rId2">
            <a:lum bright="10000" contrast="30000"/>
          </a:blip>
          <a:srcRect/>
          <a:stretch>
            <a:fillRect/>
          </a:stretch>
        </p:blipFill>
        <p:spPr bwMode="auto">
          <a:xfrm>
            <a:off x="0" y="0"/>
            <a:ext cx="9144000" cy="596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57422" y="3671902"/>
            <a:ext cx="6477000" cy="1828800"/>
          </a:xfrm>
        </p:spPr>
        <p:txBody>
          <a:bodyPr>
            <a:normAutofit fontScale="90000"/>
          </a:bodyPr>
          <a:lstStyle/>
          <a:p>
            <a:pPr algn="r"/>
            <a:r>
              <a:rPr lang="en-US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EE301/</a:t>
            </a:r>
            <a:br>
              <a:rPr lang="en-US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</a:br>
            <a:r>
              <a:rPr lang="en-US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EE403</a:t>
            </a:r>
            <a:br>
              <a:rPr lang="en-US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</a:br>
            <a:r>
              <a:rPr lang="en-US" b="1" i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Economics and Law</a:t>
            </a:r>
            <a:endParaRPr lang="th-TH" b="1" i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Supruet</a:t>
            </a:r>
            <a:r>
              <a:rPr lang="en-US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Thavornyutikarn</a:t>
            </a:r>
            <a:r>
              <a:rPr lang="en-US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, </a:t>
            </a:r>
            <a:r>
              <a:rPr lang="en-US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PhD</a:t>
            </a:r>
            <a:endParaRPr lang="th-TH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3314" name="Picture 2" descr="http://www.econ.tu.ac.th/images/logo/0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" y="6143644"/>
            <a:ext cx="2190750" cy="523876"/>
          </a:xfrm>
          <a:prstGeom prst="rect">
            <a:avLst/>
          </a:prstGeom>
          <a:noFill/>
        </p:spPr>
      </p:pic>
      <p:pic>
        <p:nvPicPr>
          <p:cNvPr id="13322" name="Picture 10" descr="http://www.econ.tu.ac.th/images/news/931/BE_Log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500042"/>
            <a:ext cx="952500" cy="1190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sz="3200" b="1" dirty="0" smtClean="0">
                <a:latin typeface="Calibri" pitchFamily="34" charset="0"/>
                <a:cs typeface="Calibri" pitchFamily="34" charset="0"/>
              </a:rPr>
              <a:t>a) EE210 or </a:t>
            </a:r>
          </a:p>
          <a:p>
            <a:r>
              <a:rPr lang="en-US" sz="3200" b="1" dirty="0" smtClean="0">
                <a:latin typeface="Calibri" pitchFamily="34" charset="0"/>
                <a:cs typeface="Calibri" pitchFamily="34" charset="0"/>
              </a:rPr>
              <a:t>b) EE211 and EE212 or </a:t>
            </a:r>
          </a:p>
          <a:p>
            <a:r>
              <a:rPr lang="en-US" sz="3200" b="1" dirty="0" smtClean="0">
                <a:latin typeface="Calibri" pitchFamily="34" charset="0"/>
                <a:cs typeface="Calibri" pitchFamily="34" charset="0"/>
              </a:rPr>
              <a:t>c) EE213 and EE214</a:t>
            </a:r>
            <a:endParaRPr lang="th-TH" sz="32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Prerequisites</a:t>
            </a:r>
            <a:endParaRPr lang="th-TH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Calibri" pitchFamily="34" charset="0"/>
                <a:cs typeface="Calibri" pitchFamily="34" charset="0"/>
              </a:rPr>
              <a:t>Midterm:</a:t>
            </a:r>
          </a:p>
          <a:p>
            <a:r>
              <a:rPr lang="en-US" sz="3200" b="1" dirty="0" smtClean="0">
                <a:latin typeface="Calibri" pitchFamily="34" charset="0"/>
                <a:cs typeface="Calibri" pitchFamily="34" charset="0"/>
              </a:rPr>
              <a:t>Final:</a:t>
            </a:r>
            <a:endParaRPr lang="th-TH" sz="32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Examinations</a:t>
            </a:r>
            <a:endParaRPr lang="th-TH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Calibri" pitchFamily="34" charset="0"/>
                <a:cs typeface="Calibri" pitchFamily="34" charset="0"/>
              </a:rPr>
              <a:t>Course Description</a:t>
            </a:r>
            <a:endParaRPr lang="th-TH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3200" dirty="0" smtClean="0">
                <a:latin typeface="Calibri" pitchFamily="34" charset="0"/>
                <a:cs typeface="Calibri" pitchFamily="34" charset="0"/>
              </a:rPr>
              <a:t>	This course investigates interrelation and interaction of two disciplines: law and economics. It also covers a broad Thai legal system with an emphasis on economic-related laws. Explore economic concepts and theories necessary to </a:t>
            </a:r>
            <a:r>
              <a:rPr lang="en-US" sz="3200" dirty="0" err="1" smtClean="0">
                <a:latin typeface="Calibri" pitchFamily="34" charset="0"/>
                <a:cs typeface="Calibri" pitchFamily="34" charset="0"/>
              </a:rPr>
              <a:t>analyse</a:t>
            </a:r>
            <a:r>
              <a:rPr lang="en-US" sz="3200" dirty="0" smtClean="0">
                <a:latin typeface="Calibri" pitchFamily="34" charset="0"/>
                <a:cs typeface="Calibri" pitchFamily="34" charset="0"/>
              </a:rPr>
              <a:t> laws including property rights and civil and commercial code. Study economic regulation using law and an impact of law on economic </a:t>
            </a:r>
            <a:r>
              <a:rPr lang="en-US" sz="3200" dirty="0" err="1" smtClean="0">
                <a:latin typeface="Calibri" pitchFamily="34" charset="0"/>
                <a:cs typeface="Calibri" pitchFamily="34" charset="0"/>
              </a:rPr>
              <a:t>behaviour</a:t>
            </a:r>
            <a:r>
              <a:rPr lang="en-US" sz="3200" dirty="0" smtClean="0">
                <a:latin typeface="Calibri" pitchFamily="34" charset="0"/>
                <a:cs typeface="Calibri" pitchFamily="34" charset="0"/>
              </a:rPr>
              <a:t>.</a:t>
            </a:r>
            <a:endParaRPr lang="th-TH" sz="3200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Calibri" pitchFamily="34" charset="0"/>
                <a:cs typeface="Calibri" pitchFamily="34" charset="0"/>
              </a:rPr>
              <a:t>Objectives</a:t>
            </a:r>
            <a:endParaRPr lang="th-TH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en-US" sz="2600" dirty="0" smtClean="0">
                <a:latin typeface="Calibri" pitchFamily="34" charset="0"/>
                <a:cs typeface="Calibri" pitchFamily="34" charset="0"/>
              </a:rPr>
              <a:t>•To </a:t>
            </a:r>
            <a:r>
              <a:rPr lang="en-US" sz="2600" dirty="0" err="1" smtClean="0">
                <a:latin typeface="Calibri" pitchFamily="34" charset="0"/>
                <a:cs typeface="Calibri" pitchFamily="34" charset="0"/>
              </a:rPr>
              <a:t>realise</a:t>
            </a:r>
            <a:r>
              <a:rPr lang="en-US" sz="2600" dirty="0" smtClean="0">
                <a:latin typeface="Calibri" pitchFamily="34" charset="0"/>
                <a:cs typeface="Calibri" pitchFamily="34" charset="0"/>
              </a:rPr>
              <a:t> the interrelationship between economics and law as an interdisciplinary study and its significance in the understanding of our society</a:t>
            </a:r>
          </a:p>
          <a:p>
            <a:pPr>
              <a:buNone/>
            </a:pPr>
            <a:r>
              <a:rPr lang="en-US" sz="2600" dirty="0" smtClean="0">
                <a:latin typeface="Calibri" pitchFamily="34" charset="0"/>
                <a:cs typeface="Calibri" pitchFamily="34" charset="0"/>
              </a:rPr>
              <a:t>•To systematically </a:t>
            </a:r>
            <a:r>
              <a:rPr lang="en-US" sz="2600" dirty="0" err="1" smtClean="0">
                <a:latin typeface="Calibri" pitchFamily="34" charset="0"/>
                <a:cs typeface="Calibri" pitchFamily="34" charset="0"/>
              </a:rPr>
              <a:t>analyse</a:t>
            </a:r>
            <a:r>
              <a:rPr lang="en-US" sz="2600" dirty="0" smtClean="0">
                <a:latin typeface="Calibri" pitchFamily="34" charset="0"/>
                <a:cs typeface="Calibri" pitchFamily="34" charset="0"/>
              </a:rPr>
              <a:t> how law or legal rules can influence economic </a:t>
            </a:r>
            <a:r>
              <a:rPr lang="en-US" sz="2600" dirty="0" err="1" smtClean="0">
                <a:latin typeface="Calibri" pitchFamily="34" charset="0"/>
                <a:cs typeface="Calibri" pitchFamily="34" charset="0"/>
              </a:rPr>
              <a:t>behaviour</a:t>
            </a:r>
            <a:r>
              <a:rPr lang="en-US" sz="2600" dirty="0" smtClean="0">
                <a:latin typeface="Calibri" pitchFamily="34" charset="0"/>
                <a:cs typeface="Calibri" pitchFamily="34" charset="0"/>
              </a:rPr>
              <a:t> by employing basic economic tools and being able to explain existence and evolution of law</a:t>
            </a:r>
          </a:p>
          <a:p>
            <a:pPr>
              <a:buNone/>
            </a:pPr>
            <a:r>
              <a:rPr lang="en-US" sz="2600" dirty="0" smtClean="0">
                <a:latin typeface="Calibri" pitchFamily="34" charset="0"/>
                <a:cs typeface="Calibri" pitchFamily="34" charset="0"/>
              </a:rPr>
              <a:t>•To explain the impact of legal enactment and amendment on </a:t>
            </a:r>
            <a:r>
              <a:rPr lang="en-US" sz="2600" dirty="0" err="1" smtClean="0">
                <a:latin typeface="Calibri" pitchFamily="34" charset="0"/>
                <a:cs typeface="Calibri" pitchFamily="34" charset="0"/>
              </a:rPr>
              <a:t>behaviour</a:t>
            </a:r>
            <a:r>
              <a:rPr lang="en-US" sz="2600" dirty="0" smtClean="0">
                <a:latin typeface="Calibri" pitchFamily="34" charset="0"/>
                <a:cs typeface="Calibri" pitchFamily="34" charset="0"/>
              </a:rPr>
              <a:t> of economic entities</a:t>
            </a:r>
          </a:p>
          <a:p>
            <a:pPr>
              <a:buNone/>
            </a:pPr>
            <a:r>
              <a:rPr lang="en-US" sz="2600" dirty="0" smtClean="0">
                <a:latin typeface="Calibri" pitchFamily="34" charset="0"/>
                <a:cs typeface="Calibri" pitchFamily="34" charset="0"/>
              </a:rPr>
              <a:t>•To examine the efficiency and effectiveness of legal enforcement and being able to make recommendations on legal amendment that improve economic efficiency.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Calibri" pitchFamily="34" charset="0"/>
                <a:cs typeface="Calibri" pitchFamily="34" charset="0"/>
              </a:rPr>
              <a:t>Assessments</a:t>
            </a:r>
            <a:endParaRPr lang="th-TH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en-US" sz="3200" dirty="0" smtClean="0">
                <a:latin typeface="Calibri" pitchFamily="34" charset="0"/>
                <a:cs typeface="Calibri" pitchFamily="34" charset="0"/>
              </a:rPr>
              <a:t>Midterm		30 percent</a:t>
            </a:r>
          </a:p>
          <a:p>
            <a:r>
              <a:rPr lang="en-US" sz="3200" dirty="0" smtClean="0">
                <a:latin typeface="Calibri" pitchFamily="34" charset="0"/>
                <a:cs typeface="Calibri" pitchFamily="34" charset="0"/>
              </a:rPr>
              <a:t>Coursework	30 percent (in group)</a:t>
            </a:r>
          </a:p>
          <a:p>
            <a:pPr lvl="1"/>
            <a:r>
              <a:rPr lang="en-US" dirty="0" smtClean="0">
                <a:latin typeface="Calibri" pitchFamily="34" charset="0"/>
                <a:cs typeface="Calibri" pitchFamily="34" charset="0"/>
              </a:rPr>
              <a:t>Summary 	10 percent</a:t>
            </a:r>
          </a:p>
          <a:p>
            <a:pPr lvl="1"/>
            <a:r>
              <a:rPr lang="en-US" dirty="0" smtClean="0">
                <a:latin typeface="Calibri" pitchFamily="34" charset="0"/>
                <a:cs typeface="Calibri" pitchFamily="34" charset="0"/>
              </a:rPr>
              <a:t>Presentation	10 percent</a:t>
            </a:r>
          </a:p>
          <a:p>
            <a:pPr lvl="1"/>
            <a:r>
              <a:rPr lang="en-US" dirty="0" smtClean="0">
                <a:latin typeface="Calibri" pitchFamily="34" charset="0"/>
                <a:cs typeface="Calibri" pitchFamily="34" charset="0"/>
              </a:rPr>
              <a:t>Discussion	10 percent</a:t>
            </a:r>
            <a:endParaRPr lang="en-US" dirty="0" smtClean="0">
              <a:latin typeface="Calibri" pitchFamily="34" charset="0"/>
              <a:cs typeface="Calibri" pitchFamily="34" charset="0"/>
            </a:endParaRPr>
          </a:p>
          <a:p>
            <a:r>
              <a:rPr lang="en-US" sz="3200" dirty="0" smtClean="0">
                <a:latin typeface="Calibri" pitchFamily="34" charset="0"/>
                <a:cs typeface="Calibri" pitchFamily="34" charset="0"/>
              </a:rPr>
              <a:t>Final		40 percent</a:t>
            </a:r>
            <a:endParaRPr lang="en-US" sz="32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Calibri" pitchFamily="34" charset="0"/>
                <a:cs typeface="Calibri" pitchFamily="34" charset="0"/>
              </a:rPr>
              <a:t>Class Etiquettes</a:t>
            </a:r>
            <a:endParaRPr lang="th-TH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en-US" sz="3200" dirty="0" smtClean="0">
                <a:latin typeface="Calibri" pitchFamily="34" charset="0"/>
                <a:cs typeface="Calibri" pitchFamily="34" charset="0"/>
              </a:rPr>
              <a:t>Proper Attire: “proper”</a:t>
            </a:r>
          </a:p>
          <a:p>
            <a:r>
              <a:rPr lang="en-US" sz="3200" dirty="0" smtClean="0">
                <a:latin typeface="Calibri" pitchFamily="34" charset="0"/>
                <a:cs typeface="Calibri" pitchFamily="34" charset="0"/>
              </a:rPr>
              <a:t>Noise Suppression: noise that interfere with lecture is strictly prohibited (mobile phone, talks not related with subject of teaching, etc.)</a:t>
            </a:r>
          </a:p>
          <a:p>
            <a:r>
              <a:rPr lang="en-US" sz="3200" dirty="0" smtClean="0">
                <a:latin typeface="Calibri" pitchFamily="34" charset="0"/>
                <a:cs typeface="Calibri" pitchFamily="34" charset="0"/>
              </a:rPr>
              <a:t>No unnecessary entry/exit</a:t>
            </a:r>
          </a:p>
          <a:p>
            <a:r>
              <a:rPr lang="en-US" sz="3200" dirty="0" smtClean="0">
                <a:latin typeface="Calibri" pitchFamily="34" charset="0"/>
                <a:cs typeface="Calibri" pitchFamily="34" charset="0"/>
              </a:rPr>
              <a:t>Food and beverages are allowed conditionally on </a:t>
            </a:r>
            <a:r>
              <a:rPr lang="en-US" sz="3200" smtClean="0">
                <a:latin typeface="Calibri" pitchFamily="34" charset="0"/>
                <a:cs typeface="Calibri" pitchFamily="34" charset="0"/>
              </a:rPr>
              <a:t>no littering</a:t>
            </a:r>
            <a:endParaRPr lang="en-US" sz="32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Calibri" pitchFamily="34" charset="0"/>
                <a:cs typeface="Calibri" pitchFamily="34" charset="0"/>
              </a:rPr>
              <a:t>Plagiarism Policy</a:t>
            </a:r>
            <a:endParaRPr lang="th-TH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endParaRPr lang="en-US" sz="8800" b="1" i="1" dirty="0" smtClean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US" sz="8800" b="1" i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Zer</a:t>
            </a:r>
            <a:r>
              <a:rPr lang="en-US" sz="88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0 </a:t>
            </a:r>
            <a:r>
              <a:rPr lang="en-US" sz="8800" b="1" i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Tolerance</a:t>
            </a:r>
            <a:endParaRPr lang="en-US" sz="8800" b="1" i="1" dirty="0" smtClean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Calibri" pitchFamily="34" charset="0"/>
                <a:cs typeface="Calibri" pitchFamily="34" charset="0"/>
              </a:rPr>
              <a:t>Textbooks</a:t>
            </a:r>
            <a:endParaRPr lang="th-TH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en-US" sz="3000" dirty="0" err="1" smtClean="0">
                <a:latin typeface="Calibri" pitchFamily="34" charset="0"/>
                <a:cs typeface="Calibri" pitchFamily="34" charset="0"/>
              </a:rPr>
              <a:t>Cooter</a:t>
            </a:r>
            <a:r>
              <a:rPr lang="en-US" sz="3000" dirty="0" smtClean="0">
                <a:latin typeface="Calibri" pitchFamily="34" charset="0"/>
                <a:cs typeface="Calibri" pitchFamily="34" charset="0"/>
              </a:rPr>
              <a:t>, Robert and Thomas </a:t>
            </a:r>
            <a:r>
              <a:rPr lang="en-US" sz="3000" dirty="0" err="1" smtClean="0">
                <a:latin typeface="Calibri" pitchFamily="34" charset="0"/>
                <a:cs typeface="Calibri" pitchFamily="34" charset="0"/>
              </a:rPr>
              <a:t>Ulen</a:t>
            </a:r>
            <a:r>
              <a:rPr lang="en-US" sz="3000" dirty="0" smtClean="0">
                <a:latin typeface="Calibri" pitchFamily="34" charset="0"/>
                <a:cs typeface="Calibri" pitchFamily="34" charset="0"/>
              </a:rPr>
              <a:t>. 2004. </a:t>
            </a:r>
            <a:r>
              <a:rPr lang="en-US" sz="3000" b="1" i="1" dirty="0" smtClean="0">
                <a:latin typeface="Calibri" pitchFamily="34" charset="0"/>
                <a:cs typeface="Calibri" pitchFamily="34" charset="0"/>
              </a:rPr>
              <a:t>Law and Economics</a:t>
            </a:r>
            <a:r>
              <a:rPr lang="en-US" sz="3000" dirty="0" smtClean="0">
                <a:latin typeface="Calibri" pitchFamily="34" charset="0"/>
                <a:cs typeface="Calibri" pitchFamily="34" charset="0"/>
              </a:rPr>
              <a:t> (4th Edition). Pearson Addison Wesley: Boston, MA. (all other previous editions are applicable)	</a:t>
            </a:r>
          </a:p>
          <a:p>
            <a:pPr>
              <a:buNone/>
            </a:pPr>
            <a:r>
              <a:rPr lang="en-GB" sz="3000" dirty="0" err="1" smtClean="0">
                <a:latin typeface="Calibri" pitchFamily="34" charset="0"/>
                <a:cs typeface="Calibri" pitchFamily="34" charset="0"/>
              </a:rPr>
              <a:t>Deffains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, Bruno and Thierry </a:t>
            </a:r>
            <a:r>
              <a:rPr lang="en-GB" sz="3000" dirty="0" err="1" smtClean="0">
                <a:latin typeface="Calibri" pitchFamily="34" charset="0"/>
                <a:cs typeface="Calibri" pitchFamily="34" charset="0"/>
              </a:rPr>
              <a:t>Kirat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 (</a:t>
            </a:r>
            <a:r>
              <a:rPr lang="en-GB" sz="3000" dirty="0" err="1" smtClean="0">
                <a:latin typeface="Calibri" pitchFamily="34" charset="0"/>
                <a:cs typeface="Calibri" pitchFamily="34" charset="0"/>
              </a:rPr>
              <a:t>eds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). 2001. </a:t>
            </a:r>
            <a:r>
              <a:rPr lang="en-GB" sz="3000" b="1" i="1" dirty="0" smtClean="0">
                <a:latin typeface="Calibri" pitchFamily="34" charset="0"/>
                <a:cs typeface="Calibri" pitchFamily="34" charset="0"/>
              </a:rPr>
              <a:t>Law and Economics in Civil Law Countries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. Amsterdam, the Netherlands: Elsevier 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Science</a:t>
            </a:r>
          </a:p>
          <a:p>
            <a:pPr>
              <a:buNone/>
            </a:pPr>
            <a:r>
              <a:rPr lang="en-US" sz="3000" dirty="0" smtClean="0">
                <a:latin typeface="Calibri" pitchFamily="34" charset="0"/>
                <a:cs typeface="Calibri" pitchFamily="34" charset="0"/>
              </a:rPr>
              <a:t>Friedman, David D. 2000. </a:t>
            </a:r>
            <a:r>
              <a:rPr lang="en-US" sz="3000" b="1" i="1" dirty="0" smtClean="0">
                <a:latin typeface="Calibri" pitchFamily="34" charset="0"/>
                <a:cs typeface="Calibri" pitchFamily="34" charset="0"/>
              </a:rPr>
              <a:t>Law’s Order: What Economics Has to Do with Law and Why It Matters</a:t>
            </a:r>
            <a:r>
              <a:rPr lang="en-US" sz="3000" dirty="0" smtClean="0">
                <a:latin typeface="Calibri" pitchFamily="34" charset="0"/>
                <a:cs typeface="Calibri" pitchFamily="34" charset="0"/>
              </a:rPr>
              <a:t>. Princeton University Press: Princeton, NJ.</a:t>
            </a:r>
          </a:p>
          <a:p>
            <a:pPr>
              <a:buNone/>
            </a:pPr>
            <a:endParaRPr lang="en-US" sz="30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Calibri" pitchFamily="34" charset="0"/>
                <a:cs typeface="Calibri" pitchFamily="34" charset="0"/>
              </a:rPr>
              <a:t>Textbooks</a:t>
            </a:r>
            <a:endParaRPr lang="th-TH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en-GB" sz="3000" dirty="0" err="1" smtClean="0">
                <a:latin typeface="Calibri" pitchFamily="34" charset="0"/>
                <a:cs typeface="Calibri" pitchFamily="34" charset="0"/>
              </a:rPr>
              <a:t>Schäfer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, Hans-Bernd and Claus </a:t>
            </a:r>
            <a:r>
              <a:rPr lang="en-GB" sz="3000" dirty="0" err="1" smtClean="0">
                <a:latin typeface="Calibri" pitchFamily="34" charset="0"/>
                <a:cs typeface="Calibri" pitchFamily="34" charset="0"/>
              </a:rPr>
              <a:t>Ott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. 2004. </a:t>
            </a:r>
            <a:r>
              <a:rPr lang="en-GB" sz="3000" b="1" i="1" dirty="0" smtClean="0">
                <a:latin typeface="Calibri" pitchFamily="34" charset="0"/>
                <a:cs typeface="Calibri" pitchFamily="34" charset="0"/>
              </a:rPr>
              <a:t>The Economic Analysis of Civil Law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. Cheltenham, UK: Edward Elgar (translated from the German by Matthew Braham)</a:t>
            </a:r>
            <a:endParaRPr lang="en-US" sz="30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en-GB" sz="3000" dirty="0" err="1" smtClean="0">
                <a:latin typeface="Calibri" pitchFamily="34" charset="0"/>
                <a:cs typeface="Calibri" pitchFamily="34" charset="0"/>
              </a:rPr>
              <a:t>Werin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, Lars. 2003. </a:t>
            </a:r>
            <a:r>
              <a:rPr lang="en-GB" sz="3000" b="1" i="1" dirty="0" smtClean="0">
                <a:latin typeface="Calibri" pitchFamily="34" charset="0"/>
                <a:cs typeface="Calibri" pitchFamily="34" charset="0"/>
              </a:rPr>
              <a:t>Economic Behaviour and Legal Institutions: An Introductory Survey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. Singapore: World Scientific. </a:t>
            </a:r>
            <a:endParaRPr lang="en-GB" sz="30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en-GB" sz="3000" dirty="0" smtClean="0">
                <a:latin typeface="Calibri" pitchFamily="34" charset="0"/>
                <a:cs typeface="Calibri" pitchFamily="34" charset="0"/>
              </a:rPr>
              <a:t>Harrison, Jeffrey </a:t>
            </a:r>
            <a:r>
              <a:rPr lang="en-US" sz="3000" dirty="0" smtClean="0">
                <a:latin typeface="Calibri" pitchFamily="34" charset="0"/>
                <a:cs typeface="Calibri" pitchFamily="34" charset="0"/>
              </a:rPr>
              <a:t>L. 2003</a:t>
            </a:r>
            <a:r>
              <a:rPr lang="ar-SA" sz="3000" dirty="0" smtClean="0">
                <a:latin typeface="Calibri" pitchFamily="34" charset="0"/>
              </a:rPr>
              <a:t>. </a:t>
            </a:r>
            <a:r>
              <a:rPr lang="en-GB" sz="3000" b="1" i="1" dirty="0" smtClean="0">
                <a:latin typeface="Calibri" pitchFamily="34" charset="0"/>
                <a:cs typeface="Calibri" pitchFamily="34" charset="0"/>
              </a:rPr>
              <a:t>Law and Economics in A Nutshell (3</a:t>
            </a:r>
            <a:r>
              <a:rPr lang="en-GB" sz="3000" b="1" i="1" baseline="30000" dirty="0" smtClean="0">
                <a:latin typeface="Calibri" pitchFamily="34" charset="0"/>
                <a:cs typeface="Calibri" pitchFamily="34" charset="0"/>
              </a:rPr>
              <a:t>rd</a:t>
            </a:r>
            <a:r>
              <a:rPr lang="en-GB" sz="3000" b="1" i="1" dirty="0" smtClean="0">
                <a:latin typeface="Calibri" pitchFamily="34" charset="0"/>
                <a:cs typeface="Calibri" pitchFamily="34" charset="0"/>
              </a:rPr>
              <a:t> edition)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. Thomson West: St Paul, MN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.</a:t>
            </a:r>
            <a:endParaRPr lang="en-US" sz="3000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3600" u="sng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http://users.ugent.be/~gdegeest/</a:t>
            </a:r>
            <a:endParaRPr lang="en-US" sz="36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Encyclopedia of Law and Economics</a:t>
            </a:r>
            <a:endParaRPr lang="th-TH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214282" y="2743200"/>
            <a:ext cx="8786874" cy="3829072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Coase</a:t>
            </a:r>
            <a:r>
              <a:rPr lang="en-US" sz="36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, R., 1960, “The Problem of Social Cost,” </a:t>
            </a:r>
            <a:r>
              <a:rPr lang="en-US" sz="3600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Journal of Law &amp; Economics</a:t>
            </a:r>
            <a:r>
              <a:rPr lang="en-US" sz="36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, Vol. 3, </a:t>
            </a:r>
            <a:r>
              <a:rPr lang="en-US" sz="36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pp.1-44</a:t>
            </a:r>
          </a:p>
          <a:p>
            <a:pPr>
              <a:buFont typeface="Wingdings" pitchFamily="2" charset="2"/>
              <a:buChar char="q"/>
            </a:pPr>
            <a:r>
              <a:rPr lang="en-US" b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  <a:cs typeface="Calibri" pitchFamily="34" charset="0"/>
              </a:rPr>
              <a:t>Must read individually!!! To be eligible for midterm exam</a:t>
            </a:r>
          </a:p>
          <a:p>
            <a:pPr>
              <a:buFont typeface="Wingdings" pitchFamily="2" charset="2"/>
              <a:buChar char="q"/>
            </a:pPr>
            <a:r>
              <a:rPr lang="en-US" b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  <a:cs typeface="Calibri" pitchFamily="34" charset="0"/>
              </a:rPr>
              <a:t>Plenty of time: Can be read between 7 – 17 Sep (10 days)</a:t>
            </a:r>
          </a:p>
          <a:p>
            <a:pPr>
              <a:buFont typeface="Wingdings" pitchFamily="2" charset="2"/>
              <a:buChar char="q"/>
            </a:pPr>
            <a:r>
              <a:rPr lang="en-US" b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  <a:cs typeface="Calibri" pitchFamily="34" charset="0"/>
              </a:rPr>
              <a:t>Submission: Summary + Comments – </a:t>
            </a:r>
            <a:r>
              <a:rPr lang="en-US" b="1" u="sng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21 Sep 2011</a:t>
            </a:r>
          </a:p>
          <a:p>
            <a:endParaRPr lang="en-US" sz="36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Compulsory Reading</a:t>
            </a:r>
            <a:endParaRPr lang="th-TH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Calibri" pitchFamily="34" charset="0"/>
                <a:cs typeface="Calibri" pitchFamily="34" charset="0"/>
              </a:rPr>
              <a:t>Topics</a:t>
            </a:r>
            <a:endParaRPr lang="th-TH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en-GB" sz="3000" u="sng" dirty="0" smtClean="0">
                <a:latin typeface="Calibri" pitchFamily="34" charset="0"/>
                <a:cs typeface="Calibri" pitchFamily="34" charset="0"/>
              </a:rPr>
              <a:t>Part I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: Fundamentals</a:t>
            </a:r>
          </a:p>
          <a:p>
            <a:pPr>
              <a:buNone/>
            </a:pPr>
            <a:r>
              <a:rPr lang="en-GB" sz="3000" u="sng" dirty="0" smtClean="0">
                <a:latin typeface="Calibri" pitchFamily="34" charset="0"/>
                <a:cs typeface="Calibri" pitchFamily="34" charset="0"/>
              </a:rPr>
              <a:t>Part II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: Legal Foundations for Perfect Competitive Market</a:t>
            </a:r>
          </a:p>
          <a:p>
            <a:pPr>
              <a:buNone/>
            </a:pPr>
            <a:r>
              <a:rPr lang="en-GB" sz="3000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	Property Right</a:t>
            </a:r>
          </a:p>
          <a:p>
            <a:pPr>
              <a:buNone/>
            </a:pPr>
            <a:r>
              <a:rPr lang="en-GB" sz="3000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	Contract</a:t>
            </a:r>
          </a:p>
          <a:p>
            <a:pPr>
              <a:buNone/>
            </a:pPr>
            <a:r>
              <a:rPr lang="en-GB" sz="3000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	Legal Processes: Formal and Informal</a:t>
            </a:r>
          </a:p>
          <a:p>
            <a:pPr>
              <a:buNone/>
            </a:pPr>
            <a:r>
              <a:rPr lang="en-GB" sz="3000" u="sng" dirty="0" smtClean="0">
                <a:latin typeface="Calibri" pitchFamily="34" charset="0"/>
                <a:cs typeface="Calibri" pitchFamily="34" charset="0"/>
              </a:rPr>
              <a:t>Part III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: Legal Framework for Externalities</a:t>
            </a:r>
          </a:p>
          <a:p>
            <a:pPr>
              <a:buNone/>
            </a:pPr>
            <a:r>
              <a:rPr lang="en-GB" sz="3000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	Tort</a:t>
            </a:r>
          </a:p>
          <a:p>
            <a:pPr>
              <a:buNone/>
            </a:pPr>
            <a:r>
              <a:rPr lang="en-GB" sz="3000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	Crime</a:t>
            </a:r>
          </a:p>
          <a:p>
            <a:pPr>
              <a:buNone/>
            </a:pPr>
            <a:r>
              <a:rPr lang="en-GB" sz="3000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	Punishments/Deterrence</a:t>
            </a:r>
            <a:endParaRPr lang="en-US" sz="3000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Calibri" pitchFamily="34" charset="0"/>
                <a:cs typeface="Calibri" pitchFamily="34" charset="0"/>
              </a:rPr>
              <a:t>Topics</a:t>
            </a:r>
            <a:endParaRPr lang="th-TH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en-GB" sz="3000" u="sng" dirty="0" smtClean="0">
                <a:latin typeface="Calibri" pitchFamily="34" charset="0"/>
                <a:cs typeface="Calibri" pitchFamily="34" charset="0"/>
              </a:rPr>
              <a:t>Part IV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: Selected Topics</a:t>
            </a:r>
          </a:p>
          <a:p>
            <a:pPr>
              <a:buNone/>
            </a:pPr>
            <a:r>
              <a:rPr lang="en-GB" sz="3000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*Market Failure</a:t>
            </a:r>
          </a:p>
          <a:p>
            <a:pPr>
              <a:buNone/>
            </a:pPr>
            <a:r>
              <a:rPr lang="en-GB" sz="3000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*Government Intervention</a:t>
            </a:r>
          </a:p>
          <a:p>
            <a:pPr>
              <a:buNone/>
            </a:pPr>
            <a:r>
              <a:rPr lang="en-GB" sz="3000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*International Aspects</a:t>
            </a:r>
          </a:p>
          <a:p>
            <a:pPr>
              <a:buNone/>
            </a:pPr>
            <a:r>
              <a:rPr lang="en-GB" sz="3000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*Family and human behaviour</a:t>
            </a:r>
          </a:p>
          <a:p>
            <a:pPr>
              <a:buNone/>
            </a:pPr>
            <a:r>
              <a:rPr lang="en-GB" sz="3000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*Financial Market</a:t>
            </a:r>
          </a:p>
          <a:p>
            <a:pPr>
              <a:buNone/>
            </a:pPr>
            <a:r>
              <a:rPr lang="en-GB" sz="3000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	-insurance</a:t>
            </a:r>
          </a:p>
          <a:p>
            <a:pPr>
              <a:buNone/>
            </a:pPr>
            <a:r>
              <a:rPr lang="en-GB" sz="3000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	-capital market regulations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Calibri" pitchFamily="34" charset="0"/>
                <a:cs typeface="Calibri" pitchFamily="34" charset="0"/>
              </a:rPr>
              <a:t>Topics</a:t>
            </a:r>
            <a:endParaRPr lang="th-TH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504968"/>
            <a:ext cx="8153400" cy="44958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sz="3000" u="sng" dirty="0" smtClean="0">
                <a:latin typeface="Calibri" pitchFamily="34" charset="0"/>
                <a:cs typeface="Calibri" pitchFamily="34" charset="0"/>
              </a:rPr>
              <a:t>Part IV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: Selected Topics</a:t>
            </a:r>
          </a:p>
          <a:p>
            <a:pPr>
              <a:buNone/>
            </a:pPr>
            <a:r>
              <a:rPr lang="en-GB" sz="3000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*Theory 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of the 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Firm</a:t>
            </a:r>
          </a:p>
          <a:p>
            <a:pPr>
              <a:buNone/>
            </a:pPr>
            <a:r>
              <a:rPr lang="en-GB" sz="3000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	-Separation of ownership and management</a:t>
            </a:r>
          </a:p>
          <a:p>
            <a:pPr>
              <a:buNone/>
            </a:pPr>
            <a:r>
              <a:rPr lang="en-GB" sz="3000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	-M&amp;A</a:t>
            </a:r>
          </a:p>
          <a:p>
            <a:pPr>
              <a:buNone/>
            </a:pPr>
            <a:r>
              <a:rPr lang="en-GB" sz="3000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	-Bankruptcy</a:t>
            </a:r>
          </a:p>
          <a:p>
            <a:pPr>
              <a:buNone/>
            </a:pPr>
            <a:r>
              <a:rPr lang="en-GB" sz="3000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*Tax/Tax Evasion/Tax Avoidance</a:t>
            </a:r>
          </a:p>
          <a:p>
            <a:pPr>
              <a:buNone/>
            </a:pPr>
            <a:r>
              <a:rPr lang="en-GB" sz="3000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*Environment</a:t>
            </a:r>
          </a:p>
          <a:p>
            <a:pPr>
              <a:buNone/>
            </a:pPr>
            <a:r>
              <a:rPr lang="en-GB" sz="3000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*Intellectual Property and Cybercrime</a:t>
            </a:r>
          </a:p>
          <a:p>
            <a:pPr>
              <a:buNone/>
            </a:pPr>
            <a:r>
              <a:rPr lang="en-GB" sz="3000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*Centralisation/Decentralisation/Harmonisation of power</a:t>
            </a:r>
            <a:endParaRPr lang="en-US" sz="3000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Calibri" pitchFamily="34" charset="0"/>
                <a:cs typeface="Calibri" pitchFamily="34" charset="0"/>
              </a:rPr>
              <a:t>Topics</a:t>
            </a:r>
            <a:endParaRPr lang="th-TH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en-GB" sz="3000" u="sng" dirty="0" smtClean="0">
                <a:latin typeface="Calibri" pitchFamily="34" charset="0"/>
                <a:cs typeface="Calibri" pitchFamily="34" charset="0"/>
              </a:rPr>
              <a:t>Part IV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: Selected Topics</a:t>
            </a:r>
          </a:p>
          <a:p>
            <a:pPr>
              <a:buNone/>
            </a:pPr>
            <a:r>
              <a:rPr lang="en-GB" sz="3000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*Development of Legal institutions </a:t>
            </a:r>
          </a:p>
          <a:p>
            <a:pPr>
              <a:buNone/>
            </a:pPr>
            <a:r>
              <a:rPr lang="en-GB" sz="3000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*Antitrust/Competition</a:t>
            </a:r>
          </a:p>
          <a:p>
            <a:pPr>
              <a:buNone/>
            </a:pPr>
            <a:r>
              <a:rPr lang="en-GB" sz="3000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en-GB" sz="3000" dirty="0" smtClean="0">
                <a:latin typeface="Calibri" pitchFamily="34" charset="0"/>
                <a:cs typeface="Calibri" pitchFamily="34" charset="0"/>
              </a:rPr>
              <a:t>*Informal Norms</a:t>
            </a:r>
            <a:endParaRPr lang="en-US" sz="3000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87</TotalTime>
  <Words>385</Words>
  <Application>Microsoft Office PowerPoint</Application>
  <PresentationFormat>On-screen Show (4:3)</PresentationFormat>
  <Paragraphs>80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Median</vt:lpstr>
      <vt:lpstr>EE301/ EE403 Economics and Law</vt:lpstr>
      <vt:lpstr>Prerequisites</vt:lpstr>
      <vt:lpstr>Examinations</vt:lpstr>
      <vt:lpstr>Course Description</vt:lpstr>
      <vt:lpstr>Objectives</vt:lpstr>
      <vt:lpstr>Assessments</vt:lpstr>
      <vt:lpstr>Class Etiquettes</vt:lpstr>
      <vt:lpstr>Plagiarism Policy</vt:lpstr>
      <vt:lpstr>Textbooks</vt:lpstr>
      <vt:lpstr>Textbooks</vt:lpstr>
      <vt:lpstr>Encyclopedia of Law and Economics</vt:lpstr>
      <vt:lpstr>Compulsory Reading</vt:lpstr>
      <vt:lpstr>Topics</vt:lpstr>
      <vt:lpstr>Topics</vt:lpstr>
      <vt:lpstr>Topics</vt:lpstr>
      <vt:lpstr>Topics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EE301/ EE403 Economics and Law</dc:title>
  <dc:creator>ASUS</dc:creator>
  <cp:lastModifiedBy>ASUS</cp:lastModifiedBy>
  <cp:revision>16</cp:revision>
  <dcterms:created xsi:type="dcterms:W3CDTF">2011-08-12T08:48:53Z</dcterms:created>
  <dcterms:modified xsi:type="dcterms:W3CDTF">2011-08-12T10:19:32Z</dcterms:modified>
</cp:coreProperties>
</file>