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9" r:id="rId5"/>
    <p:sldId id="270" r:id="rId6"/>
    <p:sldId id="272" r:id="rId7"/>
    <p:sldId id="280" r:id="rId8"/>
    <p:sldId id="273" r:id="rId9"/>
    <p:sldId id="274" r:id="rId10"/>
    <p:sldId id="275" r:id="rId11"/>
    <p:sldId id="278" r:id="rId12"/>
    <p:sldId id="277" r:id="rId13"/>
    <p:sldId id="279" r:id="rId14"/>
    <p:sldId id="276" r:id="rId15"/>
    <p:sldId id="262" r:id="rId16"/>
    <p:sldId id="258" r:id="rId17"/>
    <p:sldId id="267" r:id="rId18"/>
    <p:sldId id="260" r:id="rId19"/>
    <p:sldId id="263" r:id="rId20"/>
    <p:sldId id="261" r:id="rId21"/>
    <p:sldId id="264" r:id="rId22"/>
    <p:sldId id="268" r:id="rId23"/>
    <p:sldId id="265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9030C31-71BA-804A-B3C7-4957DAE6596A}">
          <p14:sldIdLst>
            <p14:sldId id="256"/>
            <p14:sldId id="257"/>
            <p14:sldId id="259"/>
            <p14:sldId id="269"/>
            <p14:sldId id="270"/>
            <p14:sldId id="272"/>
            <p14:sldId id="280"/>
            <p14:sldId id="273"/>
            <p14:sldId id="274"/>
            <p14:sldId id="275"/>
            <p14:sldId id="278"/>
            <p14:sldId id="277"/>
            <p14:sldId id="279"/>
            <p14:sldId id="276"/>
            <p14:sldId id="262"/>
            <p14:sldId id="258"/>
            <p14:sldId id="267"/>
            <p14:sldId id="260"/>
            <p14:sldId id="263"/>
            <p14:sldId id="261"/>
            <p14:sldId id="264"/>
            <p14:sldId id="268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26" d="100"/>
          <a:sy n="126" d="100"/>
        </p:scale>
        <p:origin x="-166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98).xlsx" TargetMode="External"/><Relationship Id="rId2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49964397189376"/>
          <c:y val="0.182774715660542"/>
          <c:w val="0.39629478457341"/>
          <c:h val="0.537749635462234"/>
        </c:manualLayout>
      </c:layout>
      <c:lineChart>
        <c:grouping val="standard"/>
        <c:varyColors val="0"/>
        <c:ser>
          <c:idx val="0"/>
          <c:order val="0"/>
          <c:tx>
            <c:strRef>
              <c:f>Sheet1!$D$11</c:f>
              <c:strCache>
                <c:ptCount val="1"/>
                <c:pt idx="0">
                  <c:v>Registry established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Sheet1!$E$10:$F$10</c:f>
              <c:strCache>
                <c:ptCount val="2"/>
                <c:pt idx="0">
                  <c:v>Before</c:v>
                </c:pt>
                <c:pt idx="1">
                  <c:v>After</c:v>
                </c:pt>
              </c:strCache>
            </c:strRef>
          </c:cat>
          <c:val>
            <c:numRef>
              <c:f>Sheet1!$E$11:$F$11</c:f>
              <c:numCache>
                <c:formatCode>General</c:formatCode>
                <c:ptCount val="2"/>
                <c:pt idx="0" formatCode="0.00">
                  <c:v>0.5</c:v>
                </c:pt>
                <c:pt idx="1">
                  <c:v>0.73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Sheet1!$D$12</c:f>
              <c:strCache>
                <c:ptCount val="1"/>
                <c:pt idx="0">
                  <c:v>No registry establshed</c:v>
                </c:pt>
              </c:strCache>
            </c:strRef>
          </c:tx>
          <c:spPr>
            <a:ln>
              <a:solidFill>
                <a:schemeClr val="accent2">
                  <a:lumMod val="75000"/>
                </a:schemeClr>
              </a:solidFill>
            </a:ln>
          </c:spPr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Sheet1!$E$10:$F$10</c:f>
              <c:strCache>
                <c:ptCount val="2"/>
                <c:pt idx="0">
                  <c:v>Before</c:v>
                </c:pt>
                <c:pt idx="1">
                  <c:v>After</c:v>
                </c:pt>
              </c:strCache>
            </c:strRef>
          </c:cat>
          <c:val>
            <c:numRef>
              <c:f>Sheet1!$E$12:$F$12</c:f>
              <c:numCache>
                <c:formatCode>General</c:formatCode>
                <c:ptCount val="2"/>
                <c:pt idx="0">
                  <c:v>0.41</c:v>
                </c:pt>
                <c:pt idx="1">
                  <c:v>0.54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878712"/>
        <c:axId val="2094901256"/>
      </c:lineChart>
      <c:catAx>
        <c:axId val="2094878712"/>
        <c:scaling>
          <c:orientation val="minMax"/>
        </c:scaling>
        <c:delete val="0"/>
        <c:axPos val="b"/>
        <c:majorTickMark val="out"/>
        <c:minorTickMark val="none"/>
        <c:tickLblPos val="nextTo"/>
        <c:crossAx val="2094901256"/>
        <c:crosses val="autoZero"/>
        <c:auto val="1"/>
        <c:lblAlgn val="ctr"/>
        <c:lblOffset val="100"/>
        <c:noMultiLvlLbl val="0"/>
      </c:catAx>
      <c:valAx>
        <c:axId val="2094901256"/>
        <c:scaling>
          <c:orientation val="minMax"/>
        </c:scaling>
        <c:delete val="0"/>
        <c:axPos val="l"/>
        <c:numFmt formatCode="0.00" sourceLinked="1"/>
        <c:majorTickMark val="out"/>
        <c:minorTickMark val="none"/>
        <c:tickLblPos val="nextTo"/>
        <c:crossAx val="209487871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2430532095113"/>
          <c:y val="0.567244531933508"/>
          <c:w val="0.19870783513172"/>
          <c:h val="0.11270662177309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16757413246627"/>
          <c:y val="0.226992605140472"/>
          <c:w val="0.788436539054223"/>
          <c:h val="0.742896130912322"/>
        </c:manualLayout>
      </c:layout>
      <c:lineChart>
        <c:grouping val="standard"/>
        <c:varyColors val="0"/>
        <c:ser>
          <c:idx val="0"/>
          <c:order val="0"/>
          <c:tx>
            <c:strRef>
              <c:f>Data!$D$20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Data!$D$21:$D$37</c:f>
              <c:numCache>
                <c:formatCode>_-* #,##0.0_-;\-* #,##0.0_-;_-* "-"??_-;_-@_-</c:formatCode>
                <c:ptCount val="17"/>
                <c:pt idx="0">
                  <c:v>1.330799542426391</c:v>
                </c:pt>
                <c:pt idx="1">
                  <c:v>1.917705916939923</c:v>
                </c:pt>
                <c:pt idx="2">
                  <c:v>1.690379424708624</c:v>
                </c:pt>
                <c:pt idx="3">
                  <c:v>2.14945025946048</c:v>
                </c:pt>
                <c:pt idx="4">
                  <c:v>3.569164221552512</c:v>
                </c:pt>
                <c:pt idx="5">
                  <c:v>5.091496609946546</c:v>
                </c:pt>
                <c:pt idx="6">
                  <c:v>5.104272436456725</c:v>
                </c:pt>
                <c:pt idx="7">
                  <c:v>2.473328762072953</c:v>
                </c:pt>
                <c:pt idx="8">
                  <c:v>5.133775320947294</c:v>
                </c:pt>
                <c:pt idx="9">
                  <c:v>0.194743196002392</c:v>
                </c:pt>
                <c:pt idx="10">
                  <c:v>4.080971804959788</c:v>
                </c:pt>
                <c:pt idx="11">
                  <c:v>3.743108006262275</c:v>
                </c:pt>
                <c:pt idx="12">
                  <c:v>1.909543592191739</c:v>
                </c:pt>
                <c:pt idx="13">
                  <c:v>1.781058402628787</c:v>
                </c:pt>
                <c:pt idx="14">
                  <c:v>1.260850299664824</c:v>
                </c:pt>
                <c:pt idx="15">
                  <c:v>0.594264305071675</c:v>
                </c:pt>
                <c:pt idx="16">
                  <c:v>1.743837513282202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Data!$E$20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Data!$E$21:$E$37</c:f>
              <c:numCache>
                <c:formatCode>_-* #,##0.0_-;\-* #,##0.0_-;_-* "-"??_-;_-@_-</c:formatCode>
                <c:ptCount val="17"/>
                <c:pt idx="0">
                  <c:v>8.854493081512956</c:v>
                </c:pt>
                <c:pt idx="1">
                  <c:v>-1.581873899206698</c:v>
                </c:pt>
                <c:pt idx="2">
                  <c:v>3.128614050608292</c:v>
                </c:pt>
                <c:pt idx="3">
                  <c:v>3.299202446070211</c:v>
                </c:pt>
                <c:pt idx="4">
                  <c:v>6.009506241537848</c:v>
                </c:pt>
                <c:pt idx="5">
                  <c:v>8.86235684968095</c:v>
                </c:pt>
                <c:pt idx="6">
                  <c:v>3.980757430230895</c:v>
                </c:pt>
                <c:pt idx="7">
                  <c:v>1.88260903343496</c:v>
                </c:pt>
                <c:pt idx="8">
                  <c:v>12.00439624664331</c:v>
                </c:pt>
                <c:pt idx="9">
                  <c:v>-5.015798795007328</c:v>
                </c:pt>
                <c:pt idx="10">
                  <c:v>7.711943500700215</c:v>
                </c:pt>
                <c:pt idx="11">
                  <c:v>5.412529959452854</c:v>
                </c:pt>
                <c:pt idx="12">
                  <c:v>0.998936551330416</c:v>
                </c:pt>
                <c:pt idx="13">
                  <c:v>0.175247945187351</c:v>
                </c:pt>
                <c:pt idx="14">
                  <c:v>2.464434765967425</c:v>
                </c:pt>
                <c:pt idx="15">
                  <c:v>-0.371082835565076</c:v>
                </c:pt>
                <c:pt idx="16">
                  <c:v>1.923391847470342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Data!$F$20</c:f>
              <c:strCache>
                <c:ptCount val="1"/>
                <c:pt idx="0">
                  <c:v>Singapore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Data!$F$21:$F$37</c:f>
              <c:numCache>
                <c:formatCode>_-* #,##0.0_-;\-* #,##0.0_-;_-* "-"??_-;_-@_-</c:formatCode>
                <c:ptCount val="17"/>
                <c:pt idx="0">
                  <c:v>3.739203091822233</c:v>
                </c:pt>
                <c:pt idx="1">
                  <c:v>-2.24282005144947</c:v>
                </c:pt>
                <c:pt idx="2">
                  <c:v>-1.248747125025545</c:v>
                </c:pt>
                <c:pt idx="3">
                  <c:v>-1.707640295767959</c:v>
                </c:pt>
                <c:pt idx="4">
                  <c:v>4.249903057439397</c:v>
                </c:pt>
                <c:pt idx="5">
                  <c:v>2.226168803073293</c:v>
                </c:pt>
                <c:pt idx="6">
                  <c:v>1.719984375669512</c:v>
                </c:pt>
                <c:pt idx="7">
                  <c:v>5.860993947885701</c:v>
                </c:pt>
                <c:pt idx="8">
                  <c:v>-1.491610083787009</c:v>
                </c:pt>
                <c:pt idx="9">
                  <c:v>3.521018895060493</c:v>
                </c:pt>
                <c:pt idx="10">
                  <c:v>-0.0459876080012123</c:v>
                </c:pt>
                <c:pt idx="11">
                  <c:v>1.233200029670598</c:v>
                </c:pt>
                <c:pt idx="12">
                  <c:v>0.360073908679112</c:v>
                </c:pt>
                <c:pt idx="13">
                  <c:v>-0.239013121830553</c:v>
                </c:pt>
                <c:pt idx="14">
                  <c:v>-0.409653077372312</c:v>
                </c:pt>
                <c:pt idx="15">
                  <c:v>2.538470769631246</c:v>
                </c:pt>
                <c:pt idx="16">
                  <c:v>-1.434629107688366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Data!$G$20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Data!$G$21:$G$37</c:f>
              <c:numCache>
                <c:formatCode>_-* #,##0.0_-;\-* #,##0.0_-;_-* "-"??_-;_-@_-</c:formatCode>
                <c:ptCount val="17"/>
                <c:pt idx="0">
                  <c:v>2.061394130708621</c:v>
                </c:pt>
                <c:pt idx="1">
                  <c:v>2.043133739051612</c:v>
                </c:pt>
                <c:pt idx="2">
                  <c:v>0.604851116240596</c:v>
                </c:pt>
                <c:pt idx="3">
                  <c:v>2.60543600084904</c:v>
                </c:pt>
                <c:pt idx="4">
                  <c:v>6.954374812478321</c:v>
                </c:pt>
                <c:pt idx="5">
                  <c:v>3.902612950267879</c:v>
                </c:pt>
                <c:pt idx="6">
                  <c:v>3.927924508949104</c:v>
                </c:pt>
                <c:pt idx="7">
                  <c:v>7.805018317837591</c:v>
                </c:pt>
                <c:pt idx="8">
                  <c:v>7.827378975576706</c:v>
                </c:pt>
                <c:pt idx="9">
                  <c:v>-0.13387524253784</c:v>
                </c:pt>
                <c:pt idx="10">
                  <c:v>6.944434092163035</c:v>
                </c:pt>
                <c:pt idx="11">
                  <c:v>8.152161018540796</c:v>
                </c:pt>
                <c:pt idx="12">
                  <c:v>2.392471738836448</c:v>
                </c:pt>
                <c:pt idx="13">
                  <c:v>2.225236994174452</c:v>
                </c:pt>
                <c:pt idx="14">
                  <c:v>0.828368559001234</c:v>
                </c:pt>
                <c:pt idx="15">
                  <c:v>0.0933274404789443</c:v>
                </c:pt>
                <c:pt idx="16">
                  <c:v>1.21171002115736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Data!$H$20</c:f>
              <c:strCache>
                <c:ptCount val="1"/>
                <c:pt idx="0">
                  <c:v>India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Data!$H$21:$H$37</c:f>
              <c:numCache>
                <c:formatCode>_-* #,##0.0_-;\-* #,##0.0_-;_-* "-"??_-;_-@_-</c:formatCode>
                <c:ptCount val="17"/>
                <c:pt idx="0">
                  <c:v>3.644970161209755</c:v>
                </c:pt>
                <c:pt idx="1">
                  <c:v>3.215616017357916</c:v>
                </c:pt>
                <c:pt idx="2">
                  <c:v>3.715683776660498</c:v>
                </c:pt>
                <c:pt idx="3">
                  <c:v>3.867798086170438</c:v>
                </c:pt>
                <c:pt idx="4">
                  <c:v>5.725406560277888</c:v>
                </c:pt>
                <c:pt idx="5">
                  <c:v>4.236931691898988</c:v>
                </c:pt>
                <c:pt idx="6">
                  <c:v>6.422584340407793</c:v>
                </c:pt>
                <c:pt idx="7">
                  <c:v>5.756243466245123</c:v>
                </c:pt>
                <c:pt idx="8">
                  <c:v>8.66466534681882</c:v>
                </c:pt>
                <c:pt idx="9">
                  <c:v>6.06382930379384</c:v>
                </c:pt>
                <c:pt idx="10">
                  <c:v>8.983819557910805</c:v>
                </c:pt>
                <c:pt idx="11">
                  <c:v>8.539714395549298</c:v>
                </c:pt>
                <c:pt idx="12">
                  <c:v>7.934387477945974</c:v>
                </c:pt>
                <c:pt idx="13">
                  <c:v>6.186504000821373</c:v>
                </c:pt>
                <c:pt idx="14">
                  <c:v>3.051401318604434</c:v>
                </c:pt>
                <c:pt idx="15">
                  <c:v>1.78578976048462</c:v>
                </c:pt>
                <c:pt idx="16">
                  <c:v>3.611788436623086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0059640"/>
        <c:axId val="2090800840"/>
      </c:lineChart>
      <c:catAx>
        <c:axId val="2090059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90800840"/>
        <c:crosses val="autoZero"/>
        <c:auto val="1"/>
        <c:lblAlgn val="ctr"/>
        <c:lblOffset val="100"/>
        <c:noMultiLvlLbl val="0"/>
      </c:catAx>
      <c:valAx>
        <c:axId val="2090800840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209005964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0.53701</cdr:x>
      <cdr:y>0.78527</cdr:y>
    </cdr:from>
    <cdr:to>
      <cdr:x>0.93601</cdr:x>
      <cdr:y>0.92954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810117" y="5385381"/>
          <a:ext cx="3573873" cy="9893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Source: I. Love, M.S.M. </a:t>
          </a:r>
          <a:r>
            <a:rPr lang="en-US" sz="1100" dirty="0" err="1" smtClean="0"/>
            <a:t>Peria</a:t>
          </a:r>
          <a:r>
            <a:rPr lang="en-US" sz="1100" dirty="0" smtClean="0"/>
            <a:t> and S. Singh (2013). Collateral Registries</a:t>
          </a:r>
        </a:p>
        <a:p xmlns:a="http://schemas.openxmlformats.org/drawingml/2006/main">
          <a:r>
            <a:rPr lang="en-US" sz="1100" dirty="0" smtClean="0"/>
            <a:t>for Moveable Assets: Does Their Introduction Spur Firms’ Access to </a:t>
          </a:r>
        </a:p>
        <a:p xmlns:a="http://schemas.openxmlformats.org/drawingml/2006/main">
          <a:r>
            <a:rPr lang="en-US" sz="1100" dirty="0" smtClean="0"/>
            <a:t>Bank Finance? World Bank </a:t>
          </a:r>
          <a:r>
            <a:rPr lang="en-US" dirty="0" smtClean="0"/>
            <a:t>P</a:t>
          </a:r>
          <a:r>
            <a:rPr lang="en-US" sz="1100" dirty="0" smtClean="0"/>
            <a:t>olicy Research Working Paper 6477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0.02509</cdr:x>
      <cdr:y>0.25599</cdr:y>
    </cdr:from>
    <cdr:to>
      <cdr:x>0.47177</cdr:x>
      <cdr:y>0.54558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4735" y="1755579"/>
          <a:ext cx="4000983" cy="198603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40000"/>
            <a:lumOff val="60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000" u="sng" dirty="0" smtClean="0"/>
            <a:t>World Bank </a:t>
          </a:r>
          <a:r>
            <a:rPr lang="en-US" sz="2000" u="sng" dirty="0"/>
            <a:t>A</a:t>
          </a:r>
          <a:r>
            <a:rPr lang="en-US" sz="2000" u="sng" dirty="0" smtClean="0"/>
            <a:t>ssessment Study</a:t>
          </a:r>
        </a:p>
        <a:p xmlns:a="http://schemas.openxmlformats.org/drawingml/2006/main">
          <a:pPr algn="ctr"/>
          <a:r>
            <a:rPr lang="en-US" sz="2000" dirty="0" smtClean="0"/>
            <a:t>Countries that introduced </a:t>
          </a:r>
        </a:p>
        <a:p xmlns:a="http://schemas.openxmlformats.org/drawingml/2006/main">
          <a:pPr algn="ctr"/>
          <a:r>
            <a:rPr lang="en-US" sz="2000" dirty="0"/>
            <a:t>m</a:t>
          </a:r>
          <a:r>
            <a:rPr lang="en-US" sz="2000" dirty="0" smtClean="0"/>
            <a:t>oveable assets registries </a:t>
          </a:r>
        </a:p>
        <a:p xmlns:a="http://schemas.openxmlformats.org/drawingml/2006/main">
          <a:pPr algn="ctr"/>
          <a:r>
            <a:rPr lang="en-US" sz="2000" dirty="0"/>
            <a:t>e</a:t>
          </a:r>
          <a:r>
            <a:rPr lang="en-US" sz="2000" dirty="0" smtClean="0"/>
            <a:t>xperienced greater </a:t>
          </a:r>
        </a:p>
        <a:p xmlns:a="http://schemas.openxmlformats.org/drawingml/2006/main">
          <a:pPr algn="ctr"/>
          <a:r>
            <a:rPr lang="en-US" sz="2000" dirty="0"/>
            <a:t>i</a:t>
          </a:r>
          <a:r>
            <a:rPr lang="en-US" sz="2000" dirty="0" smtClean="0"/>
            <a:t>ncrease in credit access than </a:t>
          </a:r>
        </a:p>
        <a:p xmlns:a="http://schemas.openxmlformats.org/drawingml/2006/main">
          <a:pPr algn="ctr"/>
          <a:r>
            <a:rPr lang="en-US" sz="2000" dirty="0" smtClean="0"/>
            <a:t>comparator countries.</a:t>
          </a:r>
          <a:endParaRPr lang="en-US" sz="2000" dirty="0"/>
        </a:p>
      </cdr:txBody>
    </cdr:sp>
  </cdr:relSizeAnchor>
  <cdr:relSizeAnchor xmlns:cdr="http://schemas.openxmlformats.org/drawingml/2006/chartDrawing">
    <cdr:from>
      <cdr:x>0.55207</cdr:x>
      <cdr:y>0.09177</cdr:y>
    </cdr:from>
    <cdr:to>
      <cdr:x>0.95232</cdr:x>
      <cdr:y>0.18025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944981" y="629329"/>
          <a:ext cx="3585111" cy="60685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5">
            <a:lumMod val="60000"/>
            <a:lumOff val="40000"/>
          </a:schemeClr>
        </a:solidFill>
        <a:ln xmlns:a="http://schemas.openxmlformats.org/drawingml/2006/main">
          <a:solidFill>
            <a:schemeClr val="accent5">
              <a:lumMod val="60000"/>
              <a:lumOff val="40000"/>
            </a:schemeClr>
          </a:solidFill>
        </a:ln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400" dirty="0" smtClean="0"/>
            <a:t>Share of enterprises with a bank loan,</a:t>
          </a:r>
        </a:p>
        <a:p xmlns:a="http://schemas.openxmlformats.org/drawingml/2006/main">
          <a:r>
            <a:rPr lang="en-US" sz="1400" dirty="0" smtClean="0"/>
            <a:t>line of credit or overdraft facility</a:t>
          </a:r>
          <a:endParaRPr lang="en-US" sz="1400" dirty="0"/>
        </a:p>
      </cdr:txBody>
    </cdr:sp>
  </cdr:relSizeAnchor>
  <cdr:relSizeAnchor xmlns:cdr="http://schemas.openxmlformats.org/drawingml/2006/chartDrawing">
    <cdr:from>
      <cdr:x>0.0276</cdr:x>
      <cdr:y>0.05571</cdr:y>
    </cdr:from>
    <cdr:to>
      <cdr:x>0.47177</cdr:x>
      <cdr:y>0.2546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47250" y="382093"/>
          <a:ext cx="3978462" cy="1363921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40000"/>
            <a:lumOff val="60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smtClean="0"/>
            <a:t>Introduction of </a:t>
          </a:r>
        </a:p>
        <a:p xmlns:a="http://schemas.openxmlformats.org/drawingml/2006/main">
          <a:pPr algn="ctr"/>
          <a:r>
            <a:rPr lang="en-US" sz="2400" dirty="0" smtClean="0"/>
            <a:t>Moveable Assets  </a:t>
          </a:r>
        </a:p>
        <a:p xmlns:a="http://schemas.openxmlformats.org/drawingml/2006/main">
          <a:pPr algn="ctr"/>
          <a:r>
            <a:rPr lang="en-US" sz="2400" dirty="0" smtClean="0"/>
            <a:t>Registries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0.03054</cdr:x>
      <cdr:y>0.55698</cdr:y>
    </cdr:from>
    <cdr:to>
      <cdr:x>0.46789</cdr:x>
      <cdr:y>0.63533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73538" y="3819770"/>
          <a:ext cx="3917462" cy="5373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0000FF"/>
          </a:solidFill>
        </a:ln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Decrease in interest rate:	3 per. </a:t>
          </a:r>
          <a:r>
            <a:rPr lang="en-US" sz="1600" dirty="0"/>
            <a:t>p</a:t>
          </a:r>
          <a:r>
            <a:rPr lang="en-US" sz="1600" dirty="0" smtClean="0"/>
            <a:t>ts.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0.02967</cdr:x>
      <cdr:y>0.64416</cdr:y>
    </cdr:from>
    <cdr:to>
      <cdr:x>0.46702</cdr:x>
      <cdr:y>0.72251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65723" y="4417647"/>
          <a:ext cx="3917462" cy="5373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0000FF"/>
          </a:solidFill>
        </a:ln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 smtClean="0"/>
            <a:t>Increase in maturity:		6 months</a:t>
          </a:r>
          <a:r>
            <a:rPr lang="en-US" sz="1100" dirty="0" smtClean="0"/>
            <a:t>	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0.02879</cdr:x>
      <cdr:y>0.73134</cdr:y>
    </cdr:from>
    <cdr:to>
      <cdr:x>0.46615</cdr:x>
      <cdr:y>0.80969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57907" y="5015525"/>
          <a:ext cx="3917462" cy="5373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0000FF"/>
          </a:solidFill>
        </a:ln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 smtClean="0"/>
            <a:t>Increase in bank finance:	8 per. pts. </a:t>
          </a:r>
          <a:r>
            <a:rPr lang="en-US" sz="1100" dirty="0" smtClean="0"/>
            <a:t>	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0.02879</cdr:x>
      <cdr:y>0.82251</cdr:y>
    </cdr:from>
    <cdr:to>
      <cdr:x>0.46615</cdr:x>
      <cdr:y>0.90085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57907" y="5640755"/>
          <a:ext cx="3917462" cy="5373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0000FF"/>
          </a:solidFill>
        </a:ln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 smtClean="0"/>
            <a:t>Increase in loan access:	7 per. </a:t>
          </a:r>
          <a:r>
            <a:rPr lang="en-US" sz="1600" dirty="0"/>
            <a:t>p</a:t>
          </a:r>
          <a:r>
            <a:rPr lang="en-US" sz="1600" dirty="0" smtClean="0"/>
            <a:t>ts.</a:t>
          </a:r>
          <a:r>
            <a:rPr lang="en-US" sz="1100" dirty="0" smtClean="0"/>
            <a:t>	</a:t>
          </a:r>
        </a:p>
        <a:p xmlns:a="http://schemas.openxmlformats.org/drawingml/2006/main">
          <a:endParaRPr lang="en-US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0.28958</cdr:x>
      <cdr:y>0.05324</cdr:y>
    </cdr:from>
    <cdr:to>
      <cdr:x>0.73043</cdr:x>
      <cdr:y>0.22406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13530" y="316085"/>
          <a:ext cx="3674246" cy="10140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Inflation (GDP deflator)</a:t>
          </a:r>
        </a:p>
        <a:p xmlns:a="http://schemas.openxmlformats.org/drawingml/2006/main">
          <a:r>
            <a:rPr lang="en-US" sz="1600" dirty="0" smtClean="0"/>
            <a:t>Selected Asian countries, 2000-2016</a:t>
          </a:r>
          <a:endParaRPr lang="en-US" sz="16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8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9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8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55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0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1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02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0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1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4CE1F-EA69-9F44-BB69-A5FAE3172C0B}" type="datetimeFigureOut">
              <a:rPr lang="en-US" smtClean="0"/>
              <a:t>10/27/17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5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Financial Development</a:t>
            </a:r>
            <a:br>
              <a:rPr lang="en-US" dirty="0" smtClean="0"/>
            </a:br>
            <a:r>
              <a:rPr lang="en-US" dirty="0" smtClean="0"/>
              <a:t>and Inflation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Week 10</a:t>
            </a:r>
          </a:p>
          <a:p>
            <a:r>
              <a:rPr lang="en-US" dirty="0" smtClean="0"/>
              <a:t>Development Macroeconomics</a:t>
            </a:r>
          </a:p>
          <a:p>
            <a:r>
              <a:rPr lang="en-US" dirty="0" smtClean="0"/>
              <a:t>Semester 1 – 2017 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200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Financial development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743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Evolution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/>
              <a:t>D</a:t>
            </a:r>
            <a:r>
              <a:rPr lang="en-US" dirty="0" smtClean="0"/>
              <a:t>evelopment of money</a:t>
            </a:r>
          </a:p>
          <a:p>
            <a:pPr lvl="1"/>
            <a:r>
              <a:rPr lang="en-US" dirty="0" smtClean="0"/>
              <a:t>Commodities, metal coins, paper (fiat) money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Moneylenders</a:t>
            </a:r>
          </a:p>
          <a:p>
            <a:pPr lvl="1"/>
            <a:r>
              <a:rPr lang="en-US" dirty="0" smtClean="0"/>
              <a:t> Traders, wealthier individuals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Banks and other financial institutions</a:t>
            </a:r>
          </a:p>
          <a:p>
            <a:pPr lvl="1"/>
            <a:r>
              <a:rPr lang="en-US" dirty="0" smtClean="0"/>
              <a:t>Private and public</a:t>
            </a:r>
          </a:p>
          <a:p>
            <a:pPr lvl="1"/>
            <a:r>
              <a:rPr lang="en-US" dirty="0" smtClean="0"/>
              <a:t>Take over business from moneylenders</a:t>
            </a:r>
          </a:p>
          <a:p>
            <a:pPr lvl="1"/>
            <a:r>
              <a:rPr lang="en-US" dirty="0" smtClean="0"/>
              <a:t>Finance companies </a:t>
            </a:r>
          </a:p>
          <a:p>
            <a:pPr lvl="1"/>
            <a:r>
              <a:rPr lang="en-US" dirty="0" smtClean="0"/>
              <a:t>Credit cooperatives</a:t>
            </a:r>
          </a:p>
          <a:p>
            <a:pPr lvl="1"/>
            <a:r>
              <a:rPr lang="en-US" dirty="0" smtClean="0"/>
              <a:t>Micro finance</a:t>
            </a:r>
          </a:p>
          <a:p>
            <a:pPr lvl="1"/>
            <a:endParaRPr lang="en-US" dirty="0" smtClean="0"/>
          </a:p>
          <a:p>
            <a:r>
              <a:rPr lang="en-US" dirty="0"/>
              <a:t>C</a:t>
            </a:r>
            <a:r>
              <a:rPr lang="en-US" dirty="0" smtClean="0"/>
              <a:t>entral bank</a:t>
            </a:r>
          </a:p>
          <a:p>
            <a:pPr lvl="1"/>
            <a:r>
              <a:rPr lang="en-US" dirty="0" smtClean="0"/>
              <a:t>Manage the money supply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Other</a:t>
            </a:r>
          </a:p>
          <a:p>
            <a:pPr lvl="1"/>
            <a:r>
              <a:rPr lang="en-US" dirty="0" smtClean="0"/>
              <a:t>Stock markets, bond markets, pension funds, insurance</a:t>
            </a:r>
          </a:p>
          <a:p>
            <a:pPr lvl="1"/>
            <a:r>
              <a:rPr lang="en-US" dirty="0" smtClean="0"/>
              <a:t>Credit bureau, credit guarantees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025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Developing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Nearly all are bank-based financial system</a:t>
            </a:r>
          </a:p>
          <a:p>
            <a:pPr lvl="1"/>
            <a:r>
              <a:rPr lang="en-US" dirty="0" smtClean="0"/>
              <a:t>Most financing of businesses comes from banks</a:t>
            </a:r>
          </a:p>
          <a:p>
            <a:pPr lvl="1"/>
            <a:r>
              <a:rPr lang="en-US" dirty="0"/>
              <a:t>Not market-based </a:t>
            </a:r>
            <a:r>
              <a:rPr lang="en-US" dirty="0" smtClean="0"/>
              <a:t>systems</a:t>
            </a:r>
          </a:p>
          <a:p>
            <a:pPr lvl="1"/>
            <a:r>
              <a:rPr lang="en-US" dirty="0" smtClean="0"/>
              <a:t>Small portion from stock market and bond market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Developed countries</a:t>
            </a:r>
          </a:p>
          <a:p>
            <a:pPr lvl="1"/>
            <a:r>
              <a:rPr lang="en-US" dirty="0" smtClean="0"/>
              <a:t>US and UK:		 		market-based systems</a:t>
            </a:r>
          </a:p>
          <a:p>
            <a:pPr lvl="1"/>
            <a:r>
              <a:rPr lang="en-US" dirty="0" smtClean="0"/>
              <a:t>Germany and Japan:	bank-based systems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455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Public financial institutions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establishes financial institutions</a:t>
            </a:r>
          </a:p>
          <a:p>
            <a:pPr lvl="1"/>
            <a:r>
              <a:rPr lang="en-US" dirty="0" smtClean="0"/>
              <a:t>Commercial banks and others</a:t>
            </a:r>
          </a:p>
          <a:p>
            <a:r>
              <a:rPr lang="en-US" dirty="0" smtClean="0"/>
              <a:t>Specialized institutions</a:t>
            </a:r>
          </a:p>
          <a:p>
            <a:pPr lvl="1"/>
            <a:r>
              <a:rPr lang="en-US" dirty="0" smtClean="0"/>
              <a:t>Designed to ensure that adequate finance is channeled to specific segments</a:t>
            </a:r>
          </a:p>
          <a:p>
            <a:pPr lvl="2"/>
            <a:r>
              <a:rPr lang="en-US" dirty="0" smtClean="0"/>
              <a:t> SMEs, farmers, homeowners (mortgages), exporters, etc.</a:t>
            </a:r>
          </a:p>
          <a:p>
            <a:pPr lvl="1"/>
            <a:r>
              <a:rPr lang="en-US" dirty="0" smtClean="0"/>
              <a:t>Thailand has 8 specialized financial institutions (SFIs)</a:t>
            </a:r>
          </a:p>
        </p:txBody>
      </p:sp>
    </p:spTree>
    <p:extLst>
      <p:ext uri="{BB962C8B-B14F-4D97-AF65-F5344CB8AC3E}">
        <p14:creationId xmlns:p14="http://schemas.microsoft.com/office/powerpoint/2010/main" val="2911559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1586082"/>
              </p:ext>
            </p:extLst>
          </p:nvPr>
        </p:nvGraphicFramePr>
        <p:xfrm>
          <a:off x="457200" y="430951"/>
          <a:ext cx="8229601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705"/>
                <a:gridCol w="4021446"/>
                <a:gridCol w="1724681"/>
                <a:gridCol w="1801769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Specialized Financial Institutions (SFIs)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Acronym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Focus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Bank for Agriculture and Agricultural Cooperatives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BAAC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farming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Government Housing Bank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GHB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housing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Secondary Mortgage Corporation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SMC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housing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Government Savings Bank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GSB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savings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Small and Medium Enterprise Development Bank of Thailand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SME Bank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SMEs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Small Industry Credit Guarantee Corporation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SICGC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SMEs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Export-Import Bank of Thailand 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Ex-</a:t>
                      </a:r>
                      <a:r>
                        <a:rPr lang="en-US" dirty="0" err="1" smtClean="0"/>
                        <a:t>Im</a:t>
                      </a:r>
                      <a:r>
                        <a:rPr lang="en-US" dirty="0" smtClean="0"/>
                        <a:t> Bank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trade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Islamic bank of Thailand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IBT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Islamic finance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7979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Credit reporting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Credit registries</a:t>
            </a:r>
          </a:p>
          <a:p>
            <a:pPr lvl="1"/>
            <a:r>
              <a:rPr lang="en-US" dirty="0" smtClean="0"/>
              <a:t>Tends to be public (government controlled)</a:t>
            </a:r>
          </a:p>
          <a:p>
            <a:pPr lvl="1"/>
            <a:r>
              <a:rPr lang="en-US" dirty="0" smtClean="0"/>
              <a:t>Requirement that credit transactions be registered</a:t>
            </a:r>
          </a:p>
          <a:p>
            <a:pPr lvl="1"/>
            <a:r>
              <a:rPr lang="en-US" dirty="0" smtClean="0"/>
              <a:t>Used by government to monitor system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Credit bureaus</a:t>
            </a:r>
          </a:p>
          <a:p>
            <a:pPr lvl="1"/>
            <a:r>
              <a:rPr lang="en-US" dirty="0" smtClean="0"/>
              <a:t>Tend to be private (business)</a:t>
            </a:r>
          </a:p>
          <a:p>
            <a:pPr lvl="1"/>
            <a:r>
              <a:rPr lang="en-US" dirty="0" smtClean="0"/>
              <a:t>Credit transactions as listed</a:t>
            </a:r>
          </a:p>
          <a:p>
            <a:pPr lvl="1"/>
            <a:r>
              <a:rPr lang="en-US" dirty="0" smtClean="0"/>
              <a:t>Used by lenders (banks) to assess potential borrowers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199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Credit guarantee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Loan between borrower and lender guaranteed by 3rd party</a:t>
            </a:r>
          </a:p>
          <a:p>
            <a:pPr lvl="1"/>
            <a:r>
              <a:rPr lang="en-US" dirty="0" smtClean="0"/>
              <a:t>Borrower: 	Business, often SME</a:t>
            </a:r>
          </a:p>
          <a:p>
            <a:pPr lvl="1"/>
            <a:r>
              <a:rPr lang="en-US" dirty="0" smtClean="0"/>
              <a:t>Lender: 		Commercial bank</a:t>
            </a:r>
          </a:p>
          <a:p>
            <a:pPr lvl="1"/>
            <a:r>
              <a:rPr lang="en-US" dirty="0" smtClean="0"/>
              <a:t>Third party:  	Credit guarantee agency (CGA)</a:t>
            </a:r>
          </a:p>
          <a:p>
            <a:r>
              <a:rPr lang="en-US" dirty="0" smtClean="0"/>
              <a:t>Borrower pays fee to CGA</a:t>
            </a:r>
          </a:p>
          <a:p>
            <a:pPr lvl="1"/>
            <a:r>
              <a:rPr lang="en-US" dirty="0" smtClean="0"/>
              <a:t>% of loan value, (1%, 2%, etc.)</a:t>
            </a:r>
          </a:p>
          <a:p>
            <a:r>
              <a:rPr lang="en-US" dirty="0" smtClean="0"/>
              <a:t>Coverage ratio</a:t>
            </a:r>
          </a:p>
          <a:p>
            <a:pPr lvl="1"/>
            <a:r>
              <a:rPr lang="en-US" dirty="0" smtClean="0"/>
              <a:t>How much of the loan is guaranteed</a:t>
            </a:r>
          </a:p>
          <a:p>
            <a:pPr lvl="2"/>
            <a:r>
              <a:rPr lang="en-US" dirty="0" smtClean="0"/>
              <a:t>Usually somewhere between 50% and 90% </a:t>
            </a:r>
          </a:p>
          <a:p>
            <a:r>
              <a:rPr lang="en-US" dirty="0" smtClean="0"/>
              <a:t>How it works</a:t>
            </a:r>
          </a:p>
          <a:p>
            <a:pPr lvl="1"/>
            <a:r>
              <a:rPr lang="en-US" dirty="0" smtClean="0"/>
              <a:t>If borrower repays the loan, CGA does not do anything</a:t>
            </a:r>
          </a:p>
          <a:p>
            <a:pPr lvl="1"/>
            <a:r>
              <a:rPr lang="en-US" dirty="0" smtClean="0"/>
              <a:t>If borrower cannot repay the loan, CGA pays the bank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021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Guarantee diagram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43253" y="2424837"/>
            <a:ext cx="914400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SME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6585116" y="2424837"/>
            <a:ext cx="9144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Bank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4273416" y="4676997"/>
            <a:ext cx="914400" cy="914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CGA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346164" y="2650971"/>
            <a:ext cx="2801910" cy="0"/>
          </a:xfrm>
          <a:prstGeom prst="straightConnector1">
            <a:avLst/>
          </a:prstGeom>
          <a:ln w="57150" cmpd="sng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374204" y="2061968"/>
            <a:ext cx="635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Loan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747119" y="2913044"/>
            <a:ext cx="10079" cy="1642997"/>
          </a:xfrm>
          <a:prstGeom prst="straightConnector1">
            <a:avLst/>
          </a:prstGeom>
          <a:ln w="38100" cmpd="sng">
            <a:solidFill>
              <a:schemeClr val="accent5">
                <a:lumMod val="75000"/>
              </a:schemeClr>
            </a:solidFill>
            <a:prstDash val="lg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273416" y="3339237"/>
            <a:ext cx="1181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Guarantee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469308" y="3537987"/>
            <a:ext cx="1531979" cy="1139010"/>
          </a:xfrm>
          <a:prstGeom prst="straightConnector1">
            <a:avLst/>
          </a:prstGeom>
          <a:ln w="38100" cmpd="sng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773870" y="4233489"/>
            <a:ext cx="1533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Guarantee fee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5291375" y="3537987"/>
            <a:ext cx="1293741" cy="1270047"/>
          </a:xfrm>
          <a:prstGeom prst="straightConnector1">
            <a:avLst/>
          </a:prstGeom>
          <a:ln w="28575" cmpd="sng">
            <a:solidFill>
              <a:schemeClr val="accent2">
                <a:lumMod val="75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379886" y="4233489"/>
            <a:ext cx="2035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Repayment if SME cannot pay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936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Collateral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Provide collateral to support lending</a:t>
            </a:r>
          </a:p>
          <a:p>
            <a:pPr lvl="1"/>
            <a:r>
              <a:rPr lang="en-US" dirty="0" smtClean="0"/>
              <a:t>Asset that bank can take if the loan is not repaid</a:t>
            </a:r>
          </a:p>
          <a:p>
            <a:pPr lvl="1"/>
            <a:r>
              <a:rPr lang="en-US" dirty="0" smtClean="0"/>
              <a:t>Assures bank that it will get money back</a:t>
            </a:r>
          </a:p>
          <a:p>
            <a:r>
              <a:rPr lang="en-US" dirty="0" smtClean="0"/>
              <a:t>Forms of collateral</a:t>
            </a:r>
          </a:p>
          <a:p>
            <a:pPr lvl="1"/>
            <a:r>
              <a:rPr lang="en-US" dirty="0" smtClean="0"/>
              <a:t>Fixed: land and building</a:t>
            </a:r>
          </a:p>
          <a:p>
            <a:pPr lvl="1"/>
            <a:r>
              <a:rPr lang="en-US" dirty="0" smtClean="0"/>
              <a:t>Moveable	</a:t>
            </a:r>
          </a:p>
          <a:p>
            <a:pPr lvl="2"/>
            <a:r>
              <a:rPr lang="en-US" dirty="0" smtClean="0"/>
              <a:t>Vehicles</a:t>
            </a:r>
          </a:p>
          <a:p>
            <a:pPr lvl="2"/>
            <a:r>
              <a:rPr lang="en-US" dirty="0" smtClean="0"/>
              <a:t>Machinery</a:t>
            </a:r>
          </a:p>
          <a:p>
            <a:pPr lvl="2"/>
            <a:r>
              <a:rPr lang="en-US" dirty="0" smtClean="0"/>
              <a:t>Inventories (raw materials and inputs or finished goods)</a:t>
            </a:r>
          </a:p>
          <a:p>
            <a:pPr lvl="2"/>
            <a:r>
              <a:rPr lang="en-US" dirty="0" smtClean="0"/>
              <a:t>Accounts receivable (securitization)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959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Collateral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Reform of laws and regulations to broaden the use of collateral to secure lending</a:t>
            </a:r>
          </a:p>
          <a:p>
            <a:pPr lvl="1"/>
            <a:r>
              <a:rPr lang="en-US" dirty="0" smtClean="0"/>
              <a:t>Mostly moveable assets (tangible and intangible)</a:t>
            </a:r>
          </a:p>
          <a:p>
            <a:pPr lvl="2"/>
            <a:r>
              <a:rPr lang="en-US" dirty="0" smtClean="0"/>
              <a:t>Raw materials</a:t>
            </a:r>
          </a:p>
          <a:p>
            <a:pPr lvl="2"/>
            <a:r>
              <a:rPr lang="en-US" dirty="0" smtClean="0"/>
              <a:t>Machinery</a:t>
            </a:r>
          </a:p>
          <a:p>
            <a:pPr lvl="2"/>
            <a:r>
              <a:rPr lang="en-US" dirty="0" smtClean="0"/>
              <a:t>Vehicles</a:t>
            </a:r>
          </a:p>
          <a:p>
            <a:pPr lvl="2"/>
            <a:r>
              <a:rPr lang="en-US" dirty="0" smtClean="0"/>
              <a:t>Accounts receivable</a:t>
            </a:r>
          </a:p>
          <a:p>
            <a:r>
              <a:rPr lang="en-US" dirty="0" smtClean="0"/>
              <a:t>Establish registries</a:t>
            </a:r>
          </a:p>
          <a:p>
            <a:pPr lvl="1"/>
            <a:r>
              <a:rPr lang="en-US" dirty="0" smtClean="0"/>
              <a:t>Called ‘collateral asset registries’</a:t>
            </a:r>
          </a:p>
          <a:p>
            <a:pPr lvl="1"/>
            <a:r>
              <a:rPr lang="en-US" dirty="0" smtClean="0"/>
              <a:t>Allows claim to collateral to be registered</a:t>
            </a:r>
          </a:p>
          <a:p>
            <a:pPr lvl="1"/>
            <a:r>
              <a:rPr lang="en-US" dirty="0" smtClean="0"/>
              <a:t>Lender can see the asset and whether there are claims against it (used as collateral for other loans)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624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8551585"/>
              </p:ext>
            </p:extLst>
          </p:nvPr>
        </p:nvGraphicFramePr>
        <p:xfrm>
          <a:off x="0" y="0"/>
          <a:ext cx="8957158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Right Arrow 1"/>
          <p:cNvSpPr/>
          <p:nvPr/>
        </p:nvSpPr>
        <p:spPr>
          <a:xfrm>
            <a:off x="3770103" y="2467882"/>
            <a:ext cx="710019" cy="484632"/>
          </a:xfrm>
          <a:prstGeom prst="rightArrow">
            <a:avLst/>
          </a:prstGeom>
          <a:solidFill>
            <a:srgbClr val="3366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814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3300" b="1" dirty="0" smtClean="0"/>
              <a:t>China</a:t>
            </a:r>
          </a:p>
          <a:p>
            <a:pPr marL="0" indent="0">
              <a:buNone/>
            </a:pPr>
            <a:r>
              <a:rPr lang="en-US" dirty="0" smtClean="0"/>
              <a:t>	2007</a:t>
            </a:r>
          </a:p>
          <a:p>
            <a:pPr lvl="1"/>
            <a:r>
              <a:rPr lang="en-US" dirty="0" smtClean="0"/>
              <a:t>Law reform</a:t>
            </a:r>
          </a:p>
          <a:p>
            <a:pPr marL="0" indent="0">
              <a:buNone/>
            </a:pPr>
            <a:r>
              <a:rPr lang="en-US" dirty="0" smtClean="0"/>
              <a:t>	2008</a:t>
            </a:r>
          </a:p>
          <a:p>
            <a:pPr lvl="1"/>
            <a:r>
              <a:rPr lang="en-US" dirty="0" smtClean="0"/>
              <a:t>New online registry for accounts receivable and leasing</a:t>
            </a:r>
          </a:p>
          <a:p>
            <a:pPr marL="0" indent="0">
              <a:buNone/>
            </a:pPr>
            <a:r>
              <a:rPr lang="en-US" dirty="0" smtClean="0"/>
              <a:t>	2008-2011</a:t>
            </a:r>
          </a:p>
          <a:p>
            <a:pPr lvl="1"/>
            <a:r>
              <a:rPr lang="en-US" dirty="0" smtClean="0"/>
              <a:t>$3.59 trillion in new lending secured by A/R</a:t>
            </a:r>
          </a:p>
          <a:p>
            <a:pPr lvl="1"/>
            <a:r>
              <a:rPr lang="en-US" dirty="0" smtClean="0"/>
              <a:t>Of which: $1.09 trillion for SMEs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3300" b="1" dirty="0" smtClean="0"/>
              <a:t>Indonesia</a:t>
            </a:r>
          </a:p>
          <a:p>
            <a:pPr marL="0" indent="0">
              <a:buNone/>
            </a:pPr>
            <a:r>
              <a:rPr lang="en-US" dirty="0" smtClean="0"/>
              <a:t>	Reformed laws and 	regulations</a:t>
            </a:r>
          </a:p>
          <a:p>
            <a:pPr lvl="1"/>
            <a:r>
              <a:rPr lang="en-US" dirty="0" smtClean="0"/>
              <a:t>Created: “</a:t>
            </a:r>
            <a:r>
              <a:rPr lang="en-US" dirty="0" err="1" smtClean="0"/>
              <a:t>Fiducia</a:t>
            </a:r>
            <a:r>
              <a:rPr lang="en-US" dirty="0" smtClean="0"/>
              <a:t> Online”</a:t>
            </a:r>
          </a:p>
          <a:p>
            <a:pPr marL="0" indent="0">
              <a:buNone/>
            </a:pPr>
            <a:r>
              <a:rPr lang="en-US" dirty="0" smtClean="0"/>
              <a:t>	Feb. 2013 </a:t>
            </a:r>
          </a:p>
          <a:p>
            <a:pPr lvl="1"/>
            <a:r>
              <a:rPr lang="en-US" dirty="0" smtClean="0"/>
              <a:t>Launched online registration of moveable property collateral/credit agreements</a:t>
            </a:r>
          </a:p>
          <a:p>
            <a:pPr lvl="1"/>
            <a:r>
              <a:rPr lang="en-US" dirty="0" smtClean="0"/>
              <a:t>Previously had to register in person</a:t>
            </a:r>
          </a:p>
          <a:p>
            <a:pPr marL="0" indent="0">
              <a:buNone/>
            </a:pPr>
            <a:r>
              <a:rPr lang="en-US" dirty="0" smtClean="0"/>
              <a:t>	2013-2015</a:t>
            </a:r>
          </a:p>
          <a:p>
            <a:pPr lvl="1"/>
            <a:r>
              <a:rPr lang="en-US" dirty="0" smtClean="0"/>
              <a:t>$30.8 billion in financing</a:t>
            </a:r>
          </a:p>
          <a:p>
            <a:pPr lvl="1"/>
            <a:r>
              <a:rPr lang="en-US" dirty="0" smtClean="0"/>
              <a:t>For 212,205 SMEs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5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Business Collateral Act (BCA)</a:t>
            </a:r>
          </a:p>
          <a:p>
            <a:pPr lvl="1"/>
            <a:r>
              <a:rPr lang="en-US" dirty="0" smtClean="0"/>
              <a:t>Liberalized the use of collateral</a:t>
            </a:r>
          </a:p>
          <a:p>
            <a:pPr lvl="2"/>
            <a:r>
              <a:rPr lang="en-US" dirty="0" smtClean="0"/>
              <a:t>No longer need to physically transfer asset to creditor</a:t>
            </a:r>
          </a:p>
          <a:p>
            <a:pPr lvl="2"/>
            <a:r>
              <a:rPr lang="en-US" dirty="0" smtClean="0"/>
              <a:t>More types of assets covered</a:t>
            </a:r>
          </a:p>
          <a:p>
            <a:pPr lvl="2"/>
            <a:r>
              <a:rPr lang="en-US" dirty="0" smtClean="0"/>
              <a:t>Enacted:	 Nov. 2015</a:t>
            </a:r>
          </a:p>
          <a:p>
            <a:pPr lvl="2"/>
            <a:r>
              <a:rPr lang="en-US" dirty="0" smtClean="0"/>
              <a:t>In force:	 July 2016</a:t>
            </a:r>
          </a:p>
          <a:p>
            <a:pPr lvl="1"/>
            <a:r>
              <a:rPr lang="en-US" dirty="0" smtClean="0"/>
              <a:t>Business Collateral Registration Office</a:t>
            </a:r>
          </a:p>
          <a:p>
            <a:pPr lvl="2"/>
            <a:r>
              <a:rPr lang="en-US" dirty="0" smtClean="0"/>
              <a:t>Establishment required by BCA</a:t>
            </a:r>
          </a:p>
          <a:p>
            <a:pPr lvl="2"/>
            <a:r>
              <a:rPr lang="en-US" dirty="0" smtClean="0"/>
              <a:t>To register collateral claims</a:t>
            </a:r>
          </a:p>
          <a:p>
            <a:pPr lvl="1"/>
            <a:r>
              <a:rPr lang="en-US" dirty="0" smtClean="0"/>
              <a:t>Interesting to monitor impact</a:t>
            </a:r>
          </a:p>
          <a:p>
            <a:pPr lvl="2"/>
            <a:r>
              <a:rPr lang="en-US" dirty="0" smtClean="0"/>
              <a:t>Will it (and to what extent) improve SME access to credit?</a:t>
            </a:r>
          </a:p>
          <a:p>
            <a:pPr lvl="2"/>
            <a:r>
              <a:rPr lang="en-US" dirty="0" smtClean="0"/>
              <a:t>IFC suggests normally takes 4-5 years to see impact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813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Finance and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Does the development, growth, deepening of the financial sector contribute to, increase economic growth?</a:t>
            </a:r>
          </a:p>
          <a:p>
            <a:endParaRPr lang="en-US" dirty="0"/>
          </a:p>
          <a:p>
            <a:r>
              <a:rPr lang="en-US" dirty="0" smtClean="0"/>
              <a:t>Or is it the other way around?</a:t>
            </a:r>
          </a:p>
          <a:p>
            <a:pPr lvl="1"/>
            <a:r>
              <a:rPr lang="en-US" dirty="0" smtClean="0"/>
              <a:t>Direction of causality</a:t>
            </a:r>
          </a:p>
          <a:p>
            <a:pPr lvl="1"/>
            <a:r>
              <a:rPr lang="en-US" dirty="0" smtClean="0"/>
              <a:t>Does growth leads to development of financial sector?</a:t>
            </a:r>
          </a:p>
          <a:p>
            <a:endParaRPr lang="en-US" dirty="0"/>
          </a:p>
          <a:p>
            <a:r>
              <a:rPr lang="en-US" dirty="0" smtClean="0"/>
              <a:t>Evidence does suggest that the former occurs</a:t>
            </a:r>
          </a:p>
          <a:p>
            <a:pPr lvl="1"/>
            <a:r>
              <a:rPr lang="en-US" dirty="0" smtClean="0"/>
              <a:t>FS development contributes to economic growth</a:t>
            </a:r>
          </a:p>
          <a:p>
            <a:pPr lvl="1"/>
            <a:r>
              <a:rPr lang="en-US" dirty="0" smtClean="0"/>
              <a:t>as well as the latter</a:t>
            </a:r>
          </a:p>
          <a:p>
            <a:pPr lvl="1"/>
            <a:r>
              <a:rPr lang="en-US" dirty="0" smtClean="0"/>
              <a:t>Ross Levine</a:t>
            </a:r>
          </a:p>
        </p:txBody>
      </p:sp>
    </p:spTree>
    <p:extLst>
      <p:ext uri="{BB962C8B-B14F-4D97-AF65-F5344CB8AC3E}">
        <p14:creationId xmlns:p14="http://schemas.microsoft.com/office/powerpoint/2010/main" val="4152607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Inflation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1860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Monetary policy instruments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Government has a number of instruments to control the money supply</a:t>
            </a:r>
          </a:p>
          <a:p>
            <a:pPr lvl="1"/>
            <a:r>
              <a:rPr lang="en-US" dirty="0" smtClean="0"/>
              <a:t>Buying/selling of gov’t or central bank securities</a:t>
            </a:r>
          </a:p>
          <a:p>
            <a:pPr lvl="2"/>
            <a:r>
              <a:rPr lang="en-US" dirty="0"/>
              <a:t>B</a:t>
            </a:r>
            <a:r>
              <a:rPr lang="en-US" dirty="0" smtClean="0"/>
              <a:t>onds and bills</a:t>
            </a:r>
          </a:p>
          <a:p>
            <a:pPr lvl="1"/>
            <a:r>
              <a:rPr lang="en-US" dirty="0" smtClean="0"/>
              <a:t>Legal reserve requirements</a:t>
            </a:r>
          </a:p>
          <a:p>
            <a:pPr lvl="2"/>
            <a:r>
              <a:rPr lang="en-US" dirty="0" smtClean="0"/>
              <a:t>Commercial banks set aside reserves at central bank</a:t>
            </a:r>
          </a:p>
          <a:p>
            <a:pPr lvl="1"/>
            <a:r>
              <a:rPr lang="en-US" b="1" dirty="0" smtClean="0"/>
              <a:t>Repurchase agreements</a:t>
            </a:r>
          </a:p>
          <a:p>
            <a:pPr lvl="2"/>
            <a:r>
              <a:rPr lang="en-US" b="1" dirty="0" smtClean="0"/>
              <a:t>Commercial bank borrowing from central bank</a:t>
            </a:r>
          </a:p>
          <a:p>
            <a:pPr lvl="2"/>
            <a:r>
              <a:rPr lang="en-US" b="1" dirty="0" smtClean="0"/>
              <a:t>Chief means of affecting interest rate and inflation</a:t>
            </a:r>
          </a:p>
          <a:p>
            <a:pPr lvl="1"/>
            <a:r>
              <a:rPr lang="en-US" dirty="0" smtClean="0"/>
              <a:t>Moral suasion</a:t>
            </a:r>
          </a:p>
          <a:p>
            <a:pPr lvl="2"/>
            <a:r>
              <a:rPr lang="en-US" dirty="0" smtClean="0"/>
              <a:t>Central bank urging banks to lend more or less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8839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Inflation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Increase in prices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ne year to next (or my month or quarter)</a:t>
            </a:r>
          </a:p>
          <a:p>
            <a:pPr lvl="1"/>
            <a:r>
              <a:rPr lang="en-US" dirty="0" smtClean="0"/>
              <a:t>Money supply should generally grow at same rate as economic growth</a:t>
            </a:r>
          </a:p>
          <a:p>
            <a:r>
              <a:rPr lang="en-US" dirty="0" smtClean="0"/>
              <a:t>Low inflation is good</a:t>
            </a:r>
          </a:p>
          <a:p>
            <a:pPr lvl="1"/>
            <a:r>
              <a:rPr lang="en-US" dirty="0" smtClean="0"/>
              <a:t>Moderate inflation (up to 10%) might be ok</a:t>
            </a:r>
          </a:p>
          <a:p>
            <a:r>
              <a:rPr lang="en-US" dirty="0" smtClean="0"/>
              <a:t>High inflation is a problem</a:t>
            </a:r>
          </a:p>
          <a:p>
            <a:pPr lvl="1"/>
            <a:r>
              <a:rPr lang="en-US" dirty="0" smtClean="0"/>
              <a:t>Hard for businesses to plan</a:t>
            </a:r>
          </a:p>
          <a:p>
            <a:pPr lvl="2"/>
            <a:r>
              <a:rPr lang="en-US" dirty="0" smtClean="0"/>
              <a:t>Hard for consumers to plan</a:t>
            </a:r>
          </a:p>
          <a:p>
            <a:pPr lvl="1"/>
            <a:r>
              <a:rPr lang="en-US" dirty="0" smtClean="0"/>
              <a:t>Affects those on fixed incomes (like pensions)</a:t>
            </a:r>
          </a:p>
          <a:p>
            <a:pPr lvl="1"/>
            <a:r>
              <a:rPr lang="en-US" dirty="0" smtClean="0"/>
              <a:t>Creates instability</a:t>
            </a:r>
          </a:p>
          <a:p>
            <a:pPr lvl="2"/>
            <a:r>
              <a:rPr lang="en-US" dirty="0" smtClean="0"/>
              <a:t>Not good for investment and growth</a:t>
            </a:r>
          </a:p>
          <a:p>
            <a:pPr marL="914400" lvl="2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525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 of inflation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Low to moderate inflation </a:t>
            </a:r>
          </a:p>
          <a:p>
            <a:pPr lvl="1"/>
            <a:r>
              <a:rPr lang="en-US" dirty="0" smtClean="0"/>
              <a:t>Affected by factors in the real economy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Demand pull</a:t>
            </a:r>
          </a:p>
          <a:p>
            <a:pPr lvl="2"/>
            <a:r>
              <a:rPr lang="en-US" dirty="0" smtClean="0"/>
              <a:t>Income booming</a:t>
            </a:r>
          </a:p>
          <a:p>
            <a:pPr lvl="2"/>
            <a:r>
              <a:rPr lang="en-US" dirty="0" smtClean="0"/>
              <a:t>Large demand for goods and services</a:t>
            </a:r>
          </a:p>
          <a:p>
            <a:pPr lvl="2"/>
            <a:r>
              <a:rPr lang="en-US" dirty="0" smtClean="0"/>
              <a:t>People willing to pay higher prices </a:t>
            </a:r>
          </a:p>
          <a:p>
            <a:pPr lvl="1"/>
            <a:r>
              <a:rPr lang="en-US" dirty="0" smtClean="0"/>
              <a:t>Cost push</a:t>
            </a:r>
          </a:p>
          <a:p>
            <a:pPr lvl="2"/>
            <a:r>
              <a:rPr lang="en-US" dirty="0" smtClean="0"/>
              <a:t>Large rise in costs</a:t>
            </a:r>
          </a:p>
          <a:p>
            <a:pPr lvl="2"/>
            <a:r>
              <a:rPr lang="en-US" dirty="0" smtClean="0"/>
              <a:t>Petroleum, food crops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230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inflation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High rates of inflation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P</a:t>
            </a:r>
            <a:r>
              <a:rPr lang="en-US" dirty="0" smtClean="0"/>
              <a:t>roblem often stems from gov’t financial mismanagement</a:t>
            </a:r>
          </a:p>
          <a:p>
            <a:pPr lvl="1"/>
            <a:r>
              <a:rPr lang="en-US" dirty="0" smtClean="0"/>
              <a:t>Deficit problem</a:t>
            </a:r>
          </a:p>
          <a:p>
            <a:pPr lvl="1"/>
            <a:r>
              <a:rPr lang="en-US" dirty="0" smtClean="0"/>
              <a:t>Don’t have enough money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How does gov’t get more money?</a:t>
            </a:r>
          </a:p>
          <a:p>
            <a:pPr lvl="1"/>
            <a:r>
              <a:rPr lang="en-US" dirty="0" smtClean="0"/>
              <a:t>Tax more: but reduces incentives, hard to collect</a:t>
            </a:r>
          </a:p>
          <a:p>
            <a:pPr lvl="1"/>
            <a:r>
              <a:rPr lang="en-US" dirty="0" smtClean="0"/>
              <a:t>Borrow more: but maybe others don’t want to lend</a:t>
            </a:r>
          </a:p>
          <a:p>
            <a:pPr lvl="1"/>
            <a:r>
              <a:rPr lang="en-US" b="1" dirty="0" smtClean="0"/>
              <a:t>Borrow from the central bank</a:t>
            </a:r>
          </a:p>
          <a:p>
            <a:pPr lvl="2"/>
            <a:r>
              <a:rPr lang="en-US" b="1" dirty="0" smtClean="0"/>
              <a:t>CB buys government bonds</a:t>
            </a:r>
          </a:p>
          <a:p>
            <a:pPr lvl="2"/>
            <a:r>
              <a:rPr lang="en-US" b="1" dirty="0" smtClean="0"/>
              <a:t>Gives the government money to spend</a:t>
            </a:r>
          </a:p>
          <a:p>
            <a:pPr lvl="2"/>
            <a:r>
              <a:rPr lang="en-US" b="1" dirty="0" smtClean="0"/>
              <a:t>Increases the money supply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68251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Macro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Inflation is key development macro policy issue</a:t>
            </a:r>
          </a:p>
          <a:p>
            <a:pPr lvl="1"/>
            <a:r>
              <a:rPr lang="en-US" dirty="0" smtClean="0"/>
              <a:t>But has declined in importance in recent years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Very high rates of inflation from 1950s to 1990s in developing world</a:t>
            </a:r>
          </a:p>
          <a:p>
            <a:pPr lvl="1"/>
            <a:r>
              <a:rPr lang="en-US" dirty="0" smtClean="0"/>
              <a:t>But more so in Africa and Latin America that Asia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Better public financial management in Asia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Less public pressure on government to spend</a:t>
            </a:r>
          </a:p>
          <a:p>
            <a:pPr lvl="1"/>
            <a:r>
              <a:rPr lang="en-US" dirty="0" smtClean="0"/>
              <a:t>Latin America: catering to masses and middle class</a:t>
            </a:r>
          </a:p>
          <a:p>
            <a:pPr lvl="1"/>
            <a:r>
              <a:rPr lang="en-US" dirty="0" smtClean="0"/>
              <a:t>Democracy?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4413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inflation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0178834"/>
              </p:ext>
            </p:extLst>
          </p:nvPr>
        </p:nvGraphicFramePr>
        <p:xfrm>
          <a:off x="457200" y="1417638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Annual</a:t>
                      </a:r>
                      <a:r>
                        <a:rPr lang="en-US" baseline="0" dirty="0" smtClean="0"/>
                        <a:t> average for: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Annual inflation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Chronic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3 years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20%</a:t>
                      </a:r>
                      <a:r>
                        <a:rPr lang="en-US" baseline="0" dirty="0" smtClean="0"/>
                        <a:t> - 50%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Acute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 years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50% - 200%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Runaway (hyper)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 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 200%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959877"/>
              </p:ext>
            </p:extLst>
          </p:nvPr>
        </p:nvGraphicFramePr>
        <p:xfrm>
          <a:off x="457200" y="3576170"/>
          <a:ext cx="8229600" cy="296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Period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 of inflation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1965-68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Myanmar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2001-03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1950-55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Kazakhstan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1990-96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Tajikistan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2000-08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Kyrgyz Republic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1990-96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Turkmenistan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1990-96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1074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57102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2453069"/>
              </p:ext>
            </p:extLst>
          </p:nvPr>
        </p:nvGraphicFramePr>
        <p:xfrm>
          <a:off x="605367" y="685800"/>
          <a:ext cx="8334537" cy="5936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13964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2162</TotalTime>
  <Words>1012</Words>
  <Application>Microsoft Macintosh PowerPoint</Application>
  <PresentationFormat>On-screen Show (4:3)</PresentationFormat>
  <Paragraphs>295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Financial Development and Inflation</vt:lpstr>
      <vt:lpstr>1. Financial development </vt:lpstr>
      <vt:lpstr>Evolution </vt:lpstr>
      <vt:lpstr>Developing countries</vt:lpstr>
      <vt:lpstr>Public financial institutions</vt:lpstr>
      <vt:lpstr>PowerPoint Presentation</vt:lpstr>
      <vt:lpstr>Credit reporting</vt:lpstr>
      <vt:lpstr>Credit guarantee</vt:lpstr>
      <vt:lpstr>Guarantee diagram</vt:lpstr>
      <vt:lpstr>Collateral</vt:lpstr>
      <vt:lpstr>Collateral</vt:lpstr>
      <vt:lpstr>PowerPoint Presentation</vt:lpstr>
      <vt:lpstr>Impact</vt:lpstr>
      <vt:lpstr>Thailand</vt:lpstr>
      <vt:lpstr>Finance and growth</vt:lpstr>
      <vt:lpstr>2. Inflation </vt:lpstr>
      <vt:lpstr>Monetary policy instruments</vt:lpstr>
      <vt:lpstr>Inflation</vt:lpstr>
      <vt:lpstr>Cause of inflation - 1</vt:lpstr>
      <vt:lpstr>Causes of inflation - 2</vt:lpstr>
      <vt:lpstr>Development Macro</vt:lpstr>
      <vt:lpstr>High inflation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and Savings</dc:title>
  <dc:creator>Akiko Vandenberg</dc:creator>
  <cp:lastModifiedBy>Akiko Vandenberg</cp:lastModifiedBy>
  <cp:revision>81</cp:revision>
  <cp:lastPrinted>2017-10-17T17:03:00Z</cp:lastPrinted>
  <dcterms:created xsi:type="dcterms:W3CDTF">2016-10-25T23:14:12Z</dcterms:created>
  <dcterms:modified xsi:type="dcterms:W3CDTF">2017-10-27T09:47:00Z</dcterms:modified>
</cp:coreProperties>
</file>