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9.xml" ContentType="application/vnd.openxmlformats-officedocument.drawingml.chartshapes+xml"/>
  <Override PartName="/ppt/charts/chart11.xml" ContentType="application/vnd.openxmlformats-officedocument.drawingml.chart+xml"/>
  <Override PartName="/ppt/drawings/drawing10.xml" ContentType="application/vnd.openxmlformats-officedocument.drawingml.chartshapes+xml"/>
  <Override PartName="/ppt/charts/chart12.xml" ContentType="application/vnd.openxmlformats-officedocument.drawingml.chart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drawings/drawing12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drawings/drawing13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88" r:id="rId2"/>
    <p:sldId id="260" r:id="rId3"/>
    <p:sldId id="287" r:id="rId4"/>
    <p:sldId id="263" r:id="rId5"/>
    <p:sldId id="264" r:id="rId6"/>
    <p:sldId id="261" r:id="rId7"/>
    <p:sldId id="262" r:id="rId8"/>
    <p:sldId id="284" r:id="rId9"/>
    <p:sldId id="286" r:id="rId10"/>
    <p:sldId id="285" r:id="rId11"/>
    <p:sldId id="273" r:id="rId12"/>
    <p:sldId id="277" r:id="rId13"/>
    <p:sldId id="275" r:id="rId14"/>
    <p:sldId id="276" r:id="rId15"/>
    <p:sldId id="266" r:id="rId16"/>
    <p:sldId id="278" r:id="rId17"/>
    <p:sldId id="267" r:id="rId18"/>
    <p:sldId id="268" r:id="rId19"/>
    <p:sldId id="271" r:id="rId20"/>
    <p:sldId id="279" r:id="rId21"/>
    <p:sldId id="272" r:id="rId22"/>
    <p:sldId id="282" r:id="rId23"/>
    <p:sldId id="281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12" d="100"/>
          <a:sy n="112" d="100"/>
        </p:scale>
        <p:origin x="-22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3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INdustry%20share%20Data_Extract_From_World_Development_Indicators%20(13).xlsx" TargetMode="External"/><Relationship Id="rId2" Type="http://schemas.openxmlformats.org/officeDocument/2006/relationships/chartUserShapes" Target="../drawings/drawing9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0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1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2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3.xm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9036407124332"/>
          <c:y val="0.194444444444444"/>
          <c:w val="0.86137003920665"/>
          <c:h val="0.649382837561971"/>
        </c:manualLayout>
      </c:layout>
      <c:lineChart>
        <c:grouping val="standard"/>
        <c:varyColors val="0"/>
        <c:ser>
          <c:idx val="0"/>
          <c:order val="0"/>
          <c:tx>
            <c:strRef>
              <c:f>Sheet1!$AD$39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Sheet1!$AD$40:$AD$70</c:f>
              <c:numCache>
                <c:formatCode>0</c:formatCode>
                <c:ptCount val="31"/>
                <c:pt idx="0">
                  <c:v>12.5106833008479</c:v>
                </c:pt>
                <c:pt idx="1">
                  <c:v>11.05382003466845</c:v>
                </c:pt>
                <c:pt idx="2">
                  <c:v>9.8961661199696</c:v>
                </c:pt>
                <c:pt idx="3">
                  <c:v>9.85164557980729</c:v>
                </c:pt>
                <c:pt idx="4">
                  <c:v>9.1345565950285</c:v>
                </c:pt>
                <c:pt idx="5">
                  <c:v>8.215501346938195</c:v>
                </c:pt>
                <c:pt idx="6">
                  <c:v>7.310108406597661</c:v>
                </c:pt>
                <c:pt idx="7">
                  <c:v>7.105611457614376</c:v>
                </c:pt>
                <c:pt idx="8">
                  <c:v>6.35266576187934</c:v>
                </c:pt>
                <c:pt idx="9">
                  <c:v>6.166787500343386</c:v>
                </c:pt>
                <c:pt idx="10">
                  <c:v>5.821741133940618</c:v>
                </c:pt>
                <c:pt idx="11">
                  <c:v>5.457582592585748</c:v>
                </c:pt>
                <c:pt idx="12">
                  <c:v>4.97170578174078</c:v>
                </c:pt>
                <c:pt idx="13">
                  <c:v>4.63658378554167</c:v>
                </c:pt>
                <c:pt idx="14">
                  <c:v>4.758895369934914</c:v>
                </c:pt>
                <c:pt idx="15">
                  <c:v>4.392899263006973</c:v>
                </c:pt>
                <c:pt idx="16">
                  <c:v>4.126427146486786</c:v>
                </c:pt>
                <c:pt idx="17">
                  <c:v>3.763589196956491</c:v>
                </c:pt>
                <c:pt idx="18">
                  <c:v>3.514052875327173</c:v>
                </c:pt>
                <c:pt idx="19">
                  <c:v>3.530029285413389</c:v>
                </c:pt>
                <c:pt idx="20">
                  <c:v>3.147437074389827</c:v>
                </c:pt>
                <c:pt idx="21">
                  <c:v>2.988785897062228</c:v>
                </c:pt>
                <c:pt idx="22">
                  <c:v>2.709264966767767</c:v>
                </c:pt>
                <c:pt idx="23">
                  <c:v>2.507685262864798</c:v>
                </c:pt>
                <c:pt idx="24">
                  <c:v>2.58800429460862</c:v>
                </c:pt>
                <c:pt idx="25">
                  <c:v>2.471120815639109</c:v>
                </c:pt>
                <c:pt idx="26">
                  <c:v>2.516950613584184</c:v>
                </c:pt>
                <c:pt idx="27">
                  <c:v>2.459145358071576</c:v>
                </c:pt>
                <c:pt idx="28">
                  <c:v>2.335505691553982</c:v>
                </c:pt>
                <c:pt idx="29">
                  <c:v>2.329429570818374</c:v>
                </c:pt>
                <c:pt idx="30">
                  <c:v>2.309593939370425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Sheet1!$AE$39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Sheet1!$AE$40:$AE$70</c:f>
              <c:numCache>
                <c:formatCode>0</c:formatCode>
                <c:ptCount val="31"/>
                <c:pt idx="0">
                  <c:v>25.23435626579437</c:v>
                </c:pt>
                <c:pt idx="1">
                  <c:v>26.73940324943234</c:v>
                </c:pt>
                <c:pt idx="2">
                  <c:v>27.77574088872821</c:v>
                </c:pt>
                <c:pt idx="3">
                  <c:v>28.16982851573299</c:v>
                </c:pt>
                <c:pt idx="4">
                  <c:v>26.68332160913042</c:v>
                </c:pt>
                <c:pt idx="5">
                  <c:v>25.04614865508851</c:v>
                </c:pt>
                <c:pt idx="6">
                  <c:v>25.2081349059882</c:v>
                </c:pt>
                <c:pt idx="7">
                  <c:v>24.47627027359982</c:v>
                </c:pt>
                <c:pt idx="8">
                  <c:v>24.56030922970134</c:v>
                </c:pt>
                <c:pt idx="9">
                  <c:v>24.92167708384344</c:v>
                </c:pt>
                <c:pt idx="10">
                  <c:v>25.34039614044725</c:v>
                </c:pt>
                <c:pt idx="11">
                  <c:v>24.45196978838614</c:v>
                </c:pt>
                <c:pt idx="12">
                  <c:v>24.02277851532698</c:v>
                </c:pt>
                <c:pt idx="13">
                  <c:v>24.87188698013325</c:v>
                </c:pt>
                <c:pt idx="14">
                  <c:v>25.50532851436062</c:v>
                </c:pt>
                <c:pt idx="15">
                  <c:v>28.97625049870884</c:v>
                </c:pt>
                <c:pt idx="16">
                  <c:v>27.57467948093131</c:v>
                </c:pt>
                <c:pt idx="17">
                  <c:v>27.1751107158842</c:v>
                </c:pt>
                <c:pt idx="18">
                  <c:v>26.6823898807496</c:v>
                </c:pt>
                <c:pt idx="19">
                  <c:v>28.51319615178305</c:v>
                </c:pt>
                <c:pt idx="20">
                  <c:v>28.27523758992891</c:v>
                </c:pt>
                <c:pt idx="21">
                  <c:v>27.81369360562297</c:v>
                </c:pt>
                <c:pt idx="22">
                  <c:v>28.20206828594592</c:v>
                </c:pt>
                <c:pt idx="23">
                  <c:v>28.60099207293216</c:v>
                </c:pt>
                <c:pt idx="24">
                  <c:v>28.72357932556647</c:v>
                </c:pt>
                <c:pt idx="25">
                  <c:v>30.71899368810769</c:v>
                </c:pt>
                <c:pt idx="26">
                  <c:v>31.36650731654582</c:v>
                </c:pt>
                <c:pt idx="27">
                  <c:v>31.0047240208618</c:v>
                </c:pt>
                <c:pt idx="28">
                  <c:v>30.97335782310232</c:v>
                </c:pt>
                <c:pt idx="29">
                  <c:v>30.15156673926728</c:v>
                </c:pt>
                <c:pt idx="30">
                  <c:v>29.48923486279886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Sheet1!$AF$39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Sheet1!$AF$40:$AF$70</c:f>
              <c:numCache>
                <c:formatCode>0</c:formatCode>
                <c:ptCount val="31"/>
                <c:pt idx="0">
                  <c:v>51.38560106248885</c:v>
                </c:pt>
                <c:pt idx="1">
                  <c:v>51.71359078641971</c:v>
                </c:pt>
                <c:pt idx="2">
                  <c:v>51.95680766882789</c:v>
                </c:pt>
                <c:pt idx="3">
                  <c:v>51.7192018712522</c:v>
                </c:pt>
                <c:pt idx="4">
                  <c:v>53.18308822079194</c:v>
                </c:pt>
                <c:pt idx="5">
                  <c:v>53.59959509690396</c:v>
                </c:pt>
                <c:pt idx="6">
                  <c:v>53.46294352450176</c:v>
                </c:pt>
                <c:pt idx="7">
                  <c:v>54.95967786515379</c:v>
                </c:pt>
                <c:pt idx="8">
                  <c:v>55.47279665305305</c:v>
                </c:pt>
                <c:pt idx="9">
                  <c:v>55.78604197845538</c:v>
                </c:pt>
                <c:pt idx="10">
                  <c:v>55.79946585226094</c:v>
                </c:pt>
                <c:pt idx="11">
                  <c:v>56.73364541645285</c:v>
                </c:pt>
                <c:pt idx="12">
                  <c:v>57.49271969239725</c:v>
                </c:pt>
                <c:pt idx="13">
                  <c:v>58.35142581474223</c:v>
                </c:pt>
                <c:pt idx="14">
                  <c:v>58.75159863102714</c:v>
                </c:pt>
                <c:pt idx="15">
                  <c:v>57.51467190438817</c:v>
                </c:pt>
                <c:pt idx="16">
                  <c:v>59.0464029735332</c:v>
                </c:pt>
                <c:pt idx="17">
                  <c:v>59.85773303337965</c:v>
                </c:pt>
                <c:pt idx="18">
                  <c:v>59.8820924373895</c:v>
                </c:pt>
                <c:pt idx="19">
                  <c:v>58.50744232666617</c:v>
                </c:pt>
                <c:pt idx="20">
                  <c:v>59.35513507965123</c:v>
                </c:pt>
                <c:pt idx="21">
                  <c:v>60.15320625723263</c:v>
                </c:pt>
                <c:pt idx="22">
                  <c:v>60.28074736718387</c:v>
                </c:pt>
                <c:pt idx="23">
                  <c:v>61.21489285801037</c:v>
                </c:pt>
                <c:pt idx="24">
                  <c:v>60.73358731453413</c:v>
                </c:pt>
                <c:pt idx="25">
                  <c:v>59.25914929220335</c:v>
                </c:pt>
                <c:pt idx="26">
                  <c:v>59.10237081309224</c:v>
                </c:pt>
                <c:pt idx="27">
                  <c:v>59.47104294832471</c:v>
                </c:pt>
                <c:pt idx="28">
                  <c:v>59.25119132106406</c:v>
                </c:pt>
                <c:pt idx="29">
                  <c:v>59.60962768496384</c:v>
                </c:pt>
                <c:pt idx="30">
                  <c:v>59.70690779577013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76913016"/>
        <c:axId val="2076916056"/>
      </c:lineChart>
      <c:catAx>
        <c:axId val="2076913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6916056"/>
        <c:crosses val="autoZero"/>
        <c:auto val="1"/>
        <c:lblAlgn val="ctr"/>
        <c:lblOffset val="100"/>
        <c:noMultiLvlLbl val="0"/>
      </c:catAx>
      <c:valAx>
        <c:axId val="207691605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769130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44744391599372"/>
          <c:y val="0.168429867038039"/>
          <c:w val="0.899917017957314"/>
          <c:h val="0.649518921338572"/>
        </c:manualLayout>
      </c:layout>
      <c:lineChart>
        <c:grouping val="standard"/>
        <c:varyColors val="0"/>
        <c:ser>
          <c:idx val="0"/>
          <c:order val="0"/>
          <c:tx>
            <c:strRef>
              <c:f>Sheet1!$V$39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Sheet1!$V$40:$V$70</c:f>
              <c:numCache>
                <c:formatCode>0</c:formatCode>
                <c:ptCount val="31"/>
                <c:pt idx="0">
                  <c:v>0.958114316987183</c:v>
                </c:pt>
                <c:pt idx="1">
                  <c:v>0.744013256225275</c:v>
                </c:pt>
                <c:pt idx="2">
                  <c:v>0.574023382068864</c:v>
                </c:pt>
                <c:pt idx="3">
                  <c:v>0.43705899315575</c:v>
                </c:pt>
                <c:pt idx="4">
                  <c:v>0.375930781874003</c:v>
                </c:pt>
                <c:pt idx="5">
                  <c:v>0.339085391517214</c:v>
                </c:pt>
                <c:pt idx="6">
                  <c:v>0.261281048742751</c:v>
                </c:pt>
                <c:pt idx="7">
                  <c:v>0.207757176981596</c:v>
                </c:pt>
                <c:pt idx="8">
                  <c:v>0.183065767350675</c:v>
                </c:pt>
                <c:pt idx="9">
                  <c:v>0.18533927357275</c:v>
                </c:pt>
                <c:pt idx="10">
                  <c:v>0.15518915345737</c:v>
                </c:pt>
                <c:pt idx="11">
                  <c:v>0.159778992003991</c:v>
                </c:pt>
                <c:pt idx="12">
                  <c:v>0.14159200721718</c:v>
                </c:pt>
                <c:pt idx="13">
                  <c:v>0.117367185222017</c:v>
                </c:pt>
                <c:pt idx="14">
                  <c:v>0.118316086479096</c:v>
                </c:pt>
                <c:pt idx="15">
                  <c:v>0.0988441341007067</c:v>
                </c:pt>
                <c:pt idx="16">
                  <c:v>0.0878928000372314</c:v>
                </c:pt>
                <c:pt idx="17">
                  <c:v>0.0752549148061801</c:v>
                </c:pt>
                <c:pt idx="18">
                  <c:v>0.0649284036119708</c:v>
                </c:pt>
                <c:pt idx="19">
                  <c:v>0.0589174571880116</c:v>
                </c:pt>
                <c:pt idx="20">
                  <c:v>0.0576568607221522</c:v>
                </c:pt>
                <c:pt idx="21">
                  <c:v>0.0511638327267167</c:v>
                </c:pt>
                <c:pt idx="22">
                  <c:v>0.045594963438001</c:v>
                </c:pt>
                <c:pt idx="23">
                  <c:v>0.0439187983320168</c:v>
                </c:pt>
                <c:pt idx="24">
                  <c:v>0.0430962513030411</c:v>
                </c:pt>
                <c:pt idx="25">
                  <c:v>0.0388926117177132</c:v>
                </c:pt>
                <c:pt idx="26">
                  <c:v>0.0377432840967164</c:v>
                </c:pt>
                <c:pt idx="27">
                  <c:v>0.0356743806094926</c:v>
                </c:pt>
                <c:pt idx="28">
                  <c:v>0.034468484002518</c:v>
                </c:pt>
                <c:pt idx="29">
                  <c:v>0.0348691213985421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Sheet1!$W$39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Sheet1!$W$40:$W$70</c:f>
              <c:numCache>
                <c:formatCode>0</c:formatCode>
                <c:ptCount val="31"/>
                <c:pt idx="0">
                  <c:v>20.90440493311781</c:v>
                </c:pt>
                <c:pt idx="1">
                  <c:v>23.44732908883752</c:v>
                </c:pt>
                <c:pt idx="2">
                  <c:v>25.09452617894515</c:v>
                </c:pt>
                <c:pt idx="3">
                  <c:v>27.30794807864708</c:v>
                </c:pt>
                <c:pt idx="4">
                  <c:v>26.69797700309773</c:v>
                </c:pt>
                <c:pt idx="5">
                  <c:v>25.58235685168128</c:v>
                </c:pt>
                <c:pt idx="6">
                  <c:v>26.593993994793</c:v>
                </c:pt>
                <c:pt idx="7">
                  <c:v>25.63334329146372</c:v>
                </c:pt>
                <c:pt idx="8">
                  <c:v>25.93410065154967</c:v>
                </c:pt>
                <c:pt idx="9">
                  <c:v>25.3077972774431</c:v>
                </c:pt>
                <c:pt idx="10">
                  <c:v>25.70966975610428</c:v>
                </c:pt>
                <c:pt idx="11">
                  <c:v>24.68777600507025</c:v>
                </c:pt>
                <c:pt idx="12">
                  <c:v>23.59441628766681</c:v>
                </c:pt>
                <c:pt idx="13">
                  <c:v>23.88774761501507</c:v>
                </c:pt>
                <c:pt idx="14">
                  <c:v>24.28134067324542</c:v>
                </c:pt>
                <c:pt idx="15">
                  <c:v>27.74825009514235</c:v>
                </c:pt>
                <c:pt idx="16">
                  <c:v>24.85697474577905</c:v>
                </c:pt>
                <c:pt idx="17">
                  <c:v>25.99159888489395</c:v>
                </c:pt>
                <c:pt idx="18">
                  <c:v>25.96147831591484</c:v>
                </c:pt>
                <c:pt idx="19">
                  <c:v>28.22146199305756</c:v>
                </c:pt>
                <c:pt idx="20">
                  <c:v>27.78107966420803</c:v>
                </c:pt>
                <c:pt idx="21">
                  <c:v>27.15017007195831</c:v>
                </c:pt>
                <c:pt idx="22">
                  <c:v>24.61971610683143</c:v>
                </c:pt>
                <c:pt idx="23">
                  <c:v>21.11846281102036</c:v>
                </c:pt>
                <c:pt idx="24">
                  <c:v>20.69770800146211</c:v>
                </c:pt>
                <c:pt idx="25">
                  <c:v>21.36459195606186</c:v>
                </c:pt>
                <c:pt idx="26">
                  <c:v>20.26232506018606</c:v>
                </c:pt>
                <c:pt idx="27">
                  <c:v>20.38287143800644</c:v>
                </c:pt>
                <c:pt idx="28">
                  <c:v>18.75658578974738</c:v>
                </c:pt>
                <c:pt idx="29">
                  <c:v>18.40251122799276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Sheet1!$X$39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Sheet1!$X$40:$X$70</c:f>
              <c:numCache>
                <c:formatCode>0</c:formatCode>
                <c:ptCount val="31"/>
                <c:pt idx="0">
                  <c:v>65.59875781140597</c:v>
                </c:pt>
                <c:pt idx="1">
                  <c:v>64.90094625696875</c:v>
                </c:pt>
                <c:pt idx="2">
                  <c:v>65.4457607411951</c:v>
                </c:pt>
                <c:pt idx="3">
                  <c:v>64.3949930458971</c:v>
                </c:pt>
                <c:pt idx="4">
                  <c:v>65.72930916258034</c:v>
                </c:pt>
                <c:pt idx="5">
                  <c:v>67.32049667086555</c:v>
                </c:pt>
                <c:pt idx="6">
                  <c:v>65.67080982491241</c:v>
                </c:pt>
                <c:pt idx="7">
                  <c:v>65.81055669254537</c:v>
                </c:pt>
                <c:pt idx="8">
                  <c:v>65.76345565848482</c:v>
                </c:pt>
                <c:pt idx="9">
                  <c:v>66.2816605409929</c:v>
                </c:pt>
                <c:pt idx="10">
                  <c:v>66.09035227851761</c:v>
                </c:pt>
                <c:pt idx="11">
                  <c:v>66.2143909337776</c:v>
                </c:pt>
                <c:pt idx="12">
                  <c:v>66.77080653702187</c:v>
                </c:pt>
                <c:pt idx="13">
                  <c:v>66.11841452944058</c:v>
                </c:pt>
                <c:pt idx="14">
                  <c:v>67.09620181364656</c:v>
                </c:pt>
                <c:pt idx="15">
                  <c:v>65.06704126125636</c:v>
                </c:pt>
                <c:pt idx="16">
                  <c:v>67.63198048008615</c:v>
                </c:pt>
                <c:pt idx="17">
                  <c:v>67.60538732884127</c:v>
                </c:pt>
                <c:pt idx="18">
                  <c:v>68.17457358677514</c:v>
                </c:pt>
                <c:pt idx="19">
                  <c:v>66.66684851067009</c:v>
                </c:pt>
                <c:pt idx="20">
                  <c:v>67.58080105519939</c:v>
                </c:pt>
                <c:pt idx="21">
                  <c:v>68.23508336459764</c:v>
                </c:pt>
                <c:pt idx="22">
                  <c:v>70.60552144840261</c:v>
                </c:pt>
                <c:pt idx="23">
                  <c:v>72.6288892578962</c:v>
                </c:pt>
                <c:pt idx="24">
                  <c:v>72.08912274684824</c:v>
                </c:pt>
                <c:pt idx="25">
                  <c:v>72.33161864217484</c:v>
                </c:pt>
                <c:pt idx="26">
                  <c:v>73.55544199048077</c:v>
                </c:pt>
                <c:pt idx="27">
                  <c:v>73.2899630841273</c:v>
                </c:pt>
                <c:pt idx="28">
                  <c:v>74.85588239319019</c:v>
                </c:pt>
                <c:pt idx="29">
                  <c:v>75.02043981766003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76941944"/>
        <c:axId val="2076944984"/>
      </c:lineChart>
      <c:catAx>
        <c:axId val="2076941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76944984"/>
        <c:crosses val="autoZero"/>
        <c:auto val="1"/>
        <c:lblAlgn val="ctr"/>
        <c:lblOffset val="100"/>
        <c:noMultiLvlLbl val="0"/>
      </c:catAx>
      <c:valAx>
        <c:axId val="207694498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769419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2445742489362"/>
          <c:y val="0.144815601467465"/>
          <c:w val="0.862353492140185"/>
          <c:h val="0.689386878870301"/>
        </c:manualLayout>
      </c:layout>
      <c:lineChart>
        <c:grouping val="standard"/>
        <c:varyColors val="0"/>
        <c:ser>
          <c:idx val="0"/>
          <c:order val="0"/>
          <c:tx>
            <c:strRef>
              <c:f>Sheet1!$F$39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Sheet1!$F$40:$F$70</c:f>
              <c:numCache>
                <c:formatCode>General</c:formatCode>
                <c:ptCount val="31"/>
                <c:pt idx="12" formatCode="0">
                  <c:v>1.382525903411595</c:v>
                </c:pt>
                <c:pt idx="13" formatCode="0">
                  <c:v>1.256535233036478</c:v>
                </c:pt>
                <c:pt idx="14" formatCode="0">
                  <c:v>1.19055064212096</c:v>
                </c:pt>
                <c:pt idx="15" formatCode="0">
                  <c:v>1.189219337659206</c:v>
                </c:pt>
                <c:pt idx="16" formatCode="0">
                  <c:v>1.16484833663771</c:v>
                </c:pt>
                <c:pt idx="17" formatCode="0">
                  <c:v>1.002199564306926</c:v>
                </c:pt>
                <c:pt idx="18" formatCode="0">
                  <c:v>1.168204217860621</c:v>
                </c:pt>
                <c:pt idx="19" formatCode="0">
                  <c:v>1.294525738642991</c:v>
                </c:pt>
                <c:pt idx="20" formatCode="0">
                  <c:v>1.179026860122803</c:v>
                </c:pt>
                <c:pt idx="21" formatCode="0">
                  <c:v>1.057632753839778</c:v>
                </c:pt>
                <c:pt idx="22" formatCode="0">
                  <c:v>1.086915318549248</c:v>
                </c:pt>
                <c:pt idx="23" formatCode="0">
                  <c:v>1.152771008831168</c:v>
                </c:pt>
                <c:pt idx="24" formatCode="0">
                  <c:v>1.056268639913941</c:v>
                </c:pt>
                <c:pt idx="25" formatCode="0">
                  <c:v>1.17409139312771</c:v>
                </c:pt>
                <c:pt idx="26" formatCode="0">
                  <c:v>1.366778271120284</c:v>
                </c:pt>
                <c:pt idx="27" formatCode="0">
                  <c:v>1.241406556349524</c:v>
                </c:pt>
                <c:pt idx="28" formatCode="0">
                  <c:v>1.451813695682969</c:v>
                </c:pt>
                <c:pt idx="29" formatCode="0">
                  <c:v>1.334239276199331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Sheet1!$G$39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Sheet1!$G$40:$G$70</c:f>
              <c:numCache>
                <c:formatCode>General</c:formatCode>
                <c:ptCount val="31"/>
                <c:pt idx="12" formatCode="0">
                  <c:v>16.57718483355416</c:v>
                </c:pt>
                <c:pt idx="13" formatCode="0">
                  <c:v>16.21452141341614</c:v>
                </c:pt>
                <c:pt idx="14" formatCode="0">
                  <c:v>15.86413148005444</c:v>
                </c:pt>
                <c:pt idx="15" formatCode="0">
                  <c:v>15.5073895905922</c:v>
                </c:pt>
                <c:pt idx="16" formatCode="0">
                  <c:v>14.23764756699258</c:v>
                </c:pt>
                <c:pt idx="17" formatCode="0">
                  <c:v>13.73804613282837</c:v>
                </c:pt>
                <c:pt idx="18" formatCode="0">
                  <c:v>13.61550296339451</c:v>
                </c:pt>
                <c:pt idx="19" formatCode="0">
                  <c:v>13.5174566583893</c:v>
                </c:pt>
                <c:pt idx="20" formatCode="0">
                  <c:v>13.33138395416084</c:v>
                </c:pt>
                <c:pt idx="21" formatCode="0">
                  <c:v>13.35203464114015</c:v>
                </c:pt>
                <c:pt idx="22" formatCode="0">
                  <c:v>13.11919746379049</c:v>
                </c:pt>
                <c:pt idx="23" formatCode="0">
                  <c:v>12.62158745940358</c:v>
                </c:pt>
                <c:pt idx="24" formatCode="0">
                  <c:v>12.16967258080944</c:v>
                </c:pt>
                <c:pt idx="25" formatCode="0">
                  <c:v>12.44611585858</c:v>
                </c:pt>
                <c:pt idx="26" formatCode="0">
                  <c:v>12.52182152247343</c:v>
                </c:pt>
                <c:pt idx="27" formatCode="0">
                  <c:v>12.50394939256042</c:v>
                </c:pt>
                <c:pt idx="28" formatCode="0">
                  <c:v>12.37593352986985</c:v>
                </c:pt>
                <c:pt idx="29" formatCode="0">
                  <c:v>12.32606790995405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Sheet1!$H$39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Sheet1!$H$40:$H$70</c:f>
              <c:numCache>
                <c:formatCode>General</c:formatCode>
                <c:ptCount val="31"/>
                <c:pt idx="12" formatCode="0">
                  <c:v>74.6702105683489</c:v>
                </c:pt>
                <c:pt idx="13" formatCode="0">
                  <c:v>75.32836950514348</c:v>
                </c:pt>
                <c:pt idx="14" formatCode="0">
                  <c:v>75.54642713797941</c:v>
                </c:pt>
                <c:pt idx="15" formatCode="0">
                  <c:v>75.65453777119754</c:v>
                </c:pt>
                <c:pt idx="16" formatCode="0">
                  <c:v>76.70064221979398</c:v>
                </c:pt>
                <c:pt idx="17" formatCode="0">
                  <c:v>77.72704718099345</c:v>
                </c:pt>
                <c:pt idx="18" formatCode="0">
                  <c:v>77.44924715957695</c:v>
                </c:pt>
                <c:pt idx="19" formatCode="0">
                  <c:v>77.0420686521135</c:v>
                </c:pt>
                <c:pt idx="20" formatCode="0">
                  <c:v>76.88748756856086</c:v>
                </c:pt>
                <c:pt idx="21" formatCode="0">
                  <c:v>76.60582467359598</c:v>
                </c:pt>
                <c:pt idx="22" formatCode="0">
                  <c:v>76.75618152524512</c:v>
                </c:pt>
                <c:pt idx="23" formatCode="0">
                  <c:v>77.19830681142432</c:v>
                </c:pt>
                <c:pt idx="24" formatCode="0">
                  <c:v>78.72787735941768</c:v>
                </c:pt>
                <c:pt idx="25" formatCode="0">
                  <c:v>78.43520598048064</c:v>
                </c:pt>
                <c:pt idx="26" formatCode="0">
                  <c:v>78.00356619089301</c:v>
                </c:pt>
                <c:pt idx="27" formatCode="0">
                  <c:v>78.21468412272617</c:v>
                </c:pt>
                <c:pt idx="28" formatCode="0">
                  <c:v>77.90874423781068</c:v>
                </c:pt>
                <c:pt idx="29" formatCode="0">
                  <c:v>77.9804626268767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6662776"/>
        <c:axId val="2066665784"/>
      </c:lineChart>
      <c:catAx>
        <c:axId val="2066662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6665784"/>
        <c:crosses val="autoZero"/>
        <c:auto val="1"/>
        <c:lblAlgn val="ctr"/>
        <c:lblOffset val="100"/>
        <c:noMultiLvlLbl val="0"/>
      </c:catAx>
      <c:valAx>
        <c:axId val="2066665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666627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16859900069554"/>
          <c:y val="0.1351612280363"/>
          <c:w val="0.887847779564763"/>
          <c:h val="0.70869562573263"/>
        </c:manualLayout>
      </c:layout>
      <c:lineChart>
        <c:grouping val="standard"/>
        <c:varyColors val="0"/>
        <c:ser>
          <c:idx val="0"/>
          <c:order val="0"/>
          <c:tx>
            <c:strRef>
              <c:f>Sheet1!$Z$39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Sheet1!$Z$40:$Z$70</c:f>
              <c:numCache>
                <c:formatCode>0</c:formatCode>
                <c:ptCount val="31"/>
                <c:pt idx="0">
                  <c:v>2.699601981327006</c:v>
                </c:pt>
                <c:pt idx="1">
                  <c:v>2.54530688955094</c:v>
                </c:pt>
                <c:pt idx="2">
                  <c:v>2.388794923993148</c:v>
                </c:pt>
                <c:pt idx="3">
                  <c:v>2.242563263399779</c:v>
                </c:pt>
                <c:pt idx="4">
                  <c:v>2.182244984253276</c:v>
                </c:pt>
                <c:pt idx="5">
                  <c:v>2.121729654736757</c:v>
                </c:pt>
                <c:pt idx="6">
                  <c:v>1.97864576199116</c:v>
                </c:pt>
                <c:pt idx="7">
                  <c:v>1.887147810367323</c:v>
                </c:pt>
                <c:pt idx="8">
                  <c:v>1.727592312444218</c:v>
                </c:pt>
                <c:pt idx="9">
                  <c:v>1.980536889781297</c:v>
                </c:pt>
                <c:pt idx="10">
                  <c:v>1.750247405123012</c:v>
                </c:pt>
                <c:pt idx="11">
                  <c:v>1.766857253475847</c:v>
                </c:pt>
                <c:pt idx="12">
                  <c:v>1.629239106067517</c:v>
                </c:pt>
                <c:pt idx="13">
                  <c:v>1.714101490116446</c:v>
                </c:pt>
                <c:pt idx="14">
                  <c:v>1.679166271653498</c:v>
                </c:pt>
                <c:pt idx="15">
                  <c:v>1.589907305277991</c:v>
                </c:pt>
                <c:pt idx="16">
                  <c:v>1.454793698718452</c:v>
                </c:pt>
                <c:pt idx="17">
                  <c:v>1.466538531672317</c:v>
                </c:pt>
                <c:pt idx="18">
                  <c:v>1.392887720886178</c:v>
                </c:pt>
                <c:pt idx="19">
                  <c:v>1.325123179350216</c:v>
                </c:pt>
                <c:pt idx="20">
                  <c:v>1.220057386264212</c:v>
                </c:pt>
                <c:pt idx="21">
                  <c:v>1.18364992637456</c:v>
                </c:pt>
                <c:pt idx="22">
                  <c:v>1.148915042222785</c:v>
                </c:pt>
                <c:pt idx="23">
                  <c:v>1.147462466129272</c:v>
                </c:pt>
                <c:pt idx="24">
                  <c:v>1.164065363636422</c:v>
                </c:pt>
                <c:pt idx="25">
                  <c:v>1.181265672823913</c:v>
                </c:pt>
                <c:pt idx="26">
                  <c:v>1.156953984973693</c:v>
                </c:pt>
                <c:pt idx="27">
                  <c:v>1.214141647038417</c:v>
                </c:pt>
                <c:pt idx="28">
                  <c:v>1.19670486476116</c:v>
                </c:pt>
                <c:pt idx="29">
                  <c:v>1.173447853228307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Sheet1!$AA$39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Sheet1!$AA$40:$AA$70</c:f>
              <c:numCache>
                <c:formatCode>0</c:formatCode>
                <c:ptCount val="31"/>
                <c:pt idx="0">
                  <c:v>27.47432562814075</c:v>
                </c:pt>
                <c:pt idx="1">
                  <c:v>26.70040111136226</c:v>
                </c:pt>
                <c:pt idx="2">
                  <c:v>26.04008128644396</c:v>
                </c:pt>
                <c:pt idx="3">
                  <c:v>26.0041283635666</c:v>
                </c:pt>
                <c:pt idx="4">
                  <c:v>25.92034173265036</c:v>
                </c:pt>
                <c:pt idx="5">
                  <c:v>25.92811564661652</c:v>
                </c:pt>
                <c:pt idx="6">
                  <c:v>25.84423647465498</c:v>
                </c:pt>
                <c:pt idx="7">
                  <c:v>24.90751696216249</c:v>
                </c:pt>
                <c:pt idx="8">
                  <c:v>23.50511701022028</c:v>
                </c:pt>
                <c:pt idx="9">
                  <c:v>22.05508816420593</c:v>
                </c:pt>
                <c:pt idx="10">
                  <c:v>22.20399910041843</c:v>
                </c:pt>
                <c:pt idx="11">
                  <c:v>22.17968230703209</c:v>
                </c:pt>
                <c:pt idx="12">
                  <c:v>22.03938976971421</c:v>
                </c:pt>
                <c:pt idx="13">
                  <c:v>21.41936302669196</c:v>
                </c:pt>
                <c:pt idx="14">
                  <c:v>21.0568331063743</c:v>
                </c:pt>
                <c:pt idx="15">
                  <c:v>21.16932717533962</c:v>
                </c:pt>
                <c:pt idx="16">
                  <c:v>19.88210727254958</c:v>
                </c:pt>
                <c:pt idx="17">
                  <c:v>19.37315493786537</c:v>
                </c:pt>
                <c:pt idx="18">
                  <c:v>19.53057857790817</c:v>
                </c:pt>
                <c:pt idx="19">
                  <c:v>19.7294270605388</c:v>
                </c:pt>
                <c:pt idx="20">
                  <c:v>19.91551866172227</c:v>
                </c:pt>
                <c:pt idx="21">
                  <c:v>19.92246230657548</c:v>
                </c:pt>
                <c:pt idx="22">
                  <c:v>20.32435890642693</c:v>
                </c:pt>
                <c:pt idx="23">
                  <c:v>19.86415671122097</c:v>
                </c:pt>
                <c:pt idx="24">
                  <c:v>17.83537893375713</c:v>
                </c:pt>
                <c:pt idx="25">
                  <c:v>19.70302935870032</c:v>
                </c:pt>
                <c:pt idx="26">
                  <c:v>18.61206036622838</c:v>
                </c:pt>
                <c:pt idx="27">
                  <c:v>18.60356153575232</c:v>
                </c:pt>
                <c:pt idx="28">
                  <c:v>18.57961823503388</c:v>
                </c:pt>
                <c:pt idx="29">
                  <c:v>18.67010209783315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Sheet1!$AB$39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Sheet1!$AB$40:$AB$70</c:f>
              <c:numCache>
                <c:formatCode>0</c:formatCode>
                <c:ptCount val="31"/>
                <c:pt idx="0">
                  <c:v>59.07383808069734</c:v>
                </c:pt>
                <c:pt idx="1">
                  <c:v>59.67433147496227</c:v>
                </c:pt>
                <c:pt idx="2">
                  <c:v>60.2706513581936</c:v>
                </c:pt>
                <c:pt idx="3">
                  <c:v>60.12439540494733</c:v>
                </c:pt>
                <c:pt idx="4">
                  <c:v>60.03192922345985</c:v>
                </c:pt>
                <c:pt idx="5">
                  <c:v>59.82467161917642</c:v>
                </c:pt>
                <c:pt idx="6">
                  <c:v>60.32857190533437</c:v>
                </c:pt>
                <c:pt idx="7">
                  <c:v>61.583294646719</c:v>
                </c:pt>
                <c:pt idx="8">
                  <c:v>63.12316016681208</c:v>
                </c:pt>
                <c:pt idx="9">
                  <c:v>64.39087733937875</c:v>
                </c:pt>
                <c:pt idx="10">
                  <c:v>65.18645524076925</c:v>
                </c:pt>
                <c:pt idx="11">
                  <c:v>65.34823656995101</c:v>
                </c:pt>
                <c:pt idx="12">
                  <c:v>65.68283717658286</c:v>
                </c:pt>
                <c:pt idx="13">
                  <c:v>66.446093493373</c:v>
                </c:pt>
                <c:pt idx="14">
                  <c:v>67.00247083216118</c:v>
                </c:pt>
                <c:pt idx="15">
                  <c:v>67.34512607108203</c:v>
                </c:pt>
                <c:pt idx="16">
                  <c:v>69.03493315475144</c:v>
                </c:pt>
                <c:pt idx="17">
                  <c:v>69.85993127317073</c:v>
                </c:pt>
                <c:pt idx="18">
                  <c:v>70.01743510972459</c:v>
                </c:pt>
                <c:pt idx="19">
                  <c:v>70.11261053292343</c:v>
                </c:pt>
                <c:pt idx="20">
                  <c:v>70.64838807880639</c:v>
                </c:pt>
                <c:pt idx="21">
                  <c:v>70.70700889168018</c:v>
                </c:pt>
                <c:pt idx="22">
                  <c:v>70.63749241991604</c:v>
                </c:pt>
                <c:pt idx="23">
                  <c:v>71.316760240038</c:v>
                </c:pt>
                <c:pt idx="24">
                  <c:v>72.7915849892251</c:v>
                </c:pt>
                <c:pt idx="25">
                  <c:v>71.28185162704953</c:v>
                </c:pt>
                <c:pt idx="26">
                  <c:v>72.70045346745017</c:v>
                </c:pt>
                <c:pt idx="27">
                  <c:v>72.75935995160185</c:v>
                </c:pt>
                <c:pt idx="28">
                  <c:v>72.43554452848217</c:v>
                </c:pt>
                <c:pt idx="29">
                  <c:v>71.96814087007448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6639096"/>
        <c:axId val="2066718344"/>
      </c:lineChart>
      <c:catAx>
        <c:axId val="2066639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6718344"/>
        <c:crosses val="autoZero"/>
        <c:auto val="1"/>
        <c:lblAlgn val="ctr"/>
        <c:lblOffset val="100"/>
        <c:noMultiLvlLbl val="0"/>
      </c:catAx>
      <c:valAx>
        <c:axId val="206671834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666390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11149616489813"/>
          <c:y val="0.141571994426013"/>
          <c:w val="0.884197261273225"/>
          <c:h val="0.64940615545549"/>
        </c:manualLayout>
      </c:layout>
      <c:lineChart>
        <c:grouping val="standard"/>
        <c:varyColors val="0"/>
        <c:ser>
          <c:idx val="0"/>
          <c:order val="0"/>
          <c:tx>
            <c:strRef>
              <c:f>Sheet1!$B$39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Sheet1!$B$40:$B$70</c:f>
              <c:numCache>
                <c:formatCode>0</c:formatCode>
                <c:ptCount val="31"/>
                <c:pt idx="0">
                  <c:v>28.11535525835464</c:v>
                </c:pt>
                <c:pt idx="1">
                  <c:v>26.81107403383517</c:v>
                </c:pt>
                <c:pt idx="2">
                  <c:v>26.47700418105799</c:v>
                </c:pt>
                <c:pt idx="3">
                  <c:v>25.36901285336828</c:v>
                </c:pt>
                <c:pt idx="4">
                  <c:v>24.73917953458978</c:v>
                </c:pt>
                <c:pt idx="5">
                  <c:v>26.72270071320902</c:v>
                </c:pt>
                <c:pt idx="6">
                  <c:v>24.15382156150807</c:v>
                </c:pt>
                <c:pt idx="7">
                  <c:v>21.42727840315055</c:v>
                </c:pt>
                <c:pt idx="8">
                  <c:v>19.38757413939191</c:v>
                </c:pt>
                <c:pt idx="9">
                  <c:v>19.54494052777984</c:v>
                </c:pt>
                <c:pt idx="10">
                  <c:v>19.66307758245569</c:v>
                </c:pt>
                <c:pt idx="11">
                  <c:v>19.38990363590382</c:v>
                </c:pt>
                <c:pt idx="12">
                  <c:v>17.95881882675832</c:v>
                </c:pt>
                <c:pt idx="13">
                  <c:v>17.22120972577774</c:v>
                </c:pt>
                <c:pt idx="14">
                  <c:v>16.13091363899956</c:v>
                </c:pt>
                <c:pt idx="15">
                  <c:v>14.74919394685912</c:v>
                </c:pt>
                <c:pt idx="16">
                  <c:v>14.05744424614403</c:v>
                </c:pt>
                <c:pt idx="17">
                  <c:v>13.3787871274855</c:v>
                </c:pt>
                <c:pt idx="18">
                  <c:v>12.4251087031339</c:v>
                </c:pt>
                <c:pt idx="19">
                  <c:v>13.00555519604964</c:v>
                </c:pt>
                <c:pt idx="20">
                  <c:v>11.72888252451104</c:v>
                </c:pt>
                <c:pt idx="21">
                  <c:v>10.71090883529376</c:v>
                </c:pt>
                <c:pt idx="22">
                  <c:v>10.36604066720543</c:v>
                </c:pt>
                <c:pt idx="23">
                  <c:v>10.33838176716968</c:v>
                </c:pt>
                <c:pt idx="24">
                  <c:v>9.88168823698923</c:v>
                </c:pt>
                <c:pt idx="25">
                  <c:v>9.624434156756004</c:v>
                </c:pt>
                <c:pt idx="26">
                  <c:v>9.533373199193989</c:v>
                </c:pt>
                <c:pt idx="27">
                  <c:v>9.528270883954152</c:v>
                </c:pt>
                <c:pt idx="28">
                  <c:v>9.408153982320948</c:v>
                </c:pt>
                <c:pt idx="29">
                  <c:v>9.17363803883001</c:v>
                </c:pt>
                <c:pt idx="30">
                  <c:v>8.993985291731523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Sheet1!$C$40:$C$70</c:f>
              <c:numCache>
                <c:formatCode>0</c:formatCode>
                <c:ptCount val="31"/>
                <c:pt idx="0">
                  <c:v>34.63998046438567</c:v>
                </c:pt>
                <c:pt idx="1">
                  <c:v>34.8644072151948</c:v>
                </c:pt>
                <c:pt idx="2">
                  <c:v>34.33040943795339</c:v>
                </c:pt>
                <c:pt idx="3">
                  <c:v>34.46939075299151</c:v>
                </c:pt>
                <c:pt idx="4">
                  <c:v>34.1077452121964</c:v>
                </c:pt>
                <c:pt idx="5">
                  <c:v>32.47397769291</c:v>
                </c:pt>
                <c:pt idx="6">
                  <c:v>32.31811328355141</c:v>
                </c:pt>
                <c:pt idx="7">
                  <c:v>32.56139666694991</c:v>
                </c:pt>
                <c:pt idx="8">
                  <c:v>33.7880203297461</c:v>
                </c:pt>
                <c:pt idx="9">
                  <c:v>33.4464219225912</c:v>
                </c:pt>
                <c:pt idx="10">
                  <c:v>33.46898059702468</c:v>
                </c:pt>
                <c:pt idx="11">
                  <c:v>33.32642248188196</c:v>
                </c:pt>
                <c:pt idx="12">
                  <c:v>32.99215601130562</c:v>
                </c:pt>
                <c:pt idx="13">
                  <c:v>31.66055502764371</c:v>
                </c:pt>
                <c:pt idx="14">
                  <c:v>31.41277502142754</c:v>
                </c:pt>
                <c:pt idx="15">
                  <c:v>31.93810240908914</c:v>
                </c:pt>
                <c:pt idx="16">
                  <c:v>31.45930014673023</c:v>
                </c:pt>
                <c:pt idx="17">
                  <c:v>31.24134549511578</c:v>
                </c:pt>
                <c:pt idx="18">
                  <c:v>32.67011433856211</c:v>
                </c:pt>
                <c:pt idx="19">
                  <c:v>32.19904668778902</c:v>
                </c:pt>
                <c:pt idx="20">
                  <c:v>32.33961553730632</c:v>
                </c:pt>
                <c:pt idx="21">
                  <c:v>32.71800337320347</c:v>
                </c:pt>
                <c:pt idx="22">
                  <c:v>32.633813421715</c:v>
                </c:pt>
                <c:pt idx="23">
                  <c:v>32.37219917051745</c:v>
                </c:pt>
                <c:pt idx="24">
                  <c:v>31.86029886942422</c:v>
                </c:pt>
                <c:pt idx="25">
                  <c:v>31.86146836780361</c:v>
                </c:pt>
                <c:pt idx="26">
                  <c:v>31.61645737089813</c:v>
                </c:pt>
                <c:pt idx="27">
                  <c:v>31.01397766723445</c:v>
                </c:pt>
                <c:pt idx="28">
                  <c:v>30.10325745971668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Sheet1!$D$40:$D$70</c:f>
              <c:numCache>
                <c:formatCode>0</c:formatCode>
                <c:ptCount val="31"/>
                <c:pt idx="0">
                  <c:v>29.33218287812908</c:v>
                </c:pt>
                <c:pt idx="1">
                  <c:v>29.8279140152103</c:v>
                </c:pt>
                <c:pt idx="2">
                  <c:v>30.3465485614186</c:v>
                </c:pt>
                <c:pt idx="3">
                  <c:v>31.22951308182848</c:v>
                </c:pt>
                <c:pt idx="4">
                  <c:v>32.89351269433537</c:v>
                </c:pt>
                <c:pt idx="5">
                  <c:v>32.38096759932444</c:v>
                </c:pt>
                <c:pt idx="6">
                  <c:v>34.48745175949381</c:v>
                </c:pt>
                <c:pt idx="7">
                  <c:v>35.56891271339537</c:v>
                </c:pt>
                <c:pt idx="8">
                  <c:v>34.52312923829604</c:v>
                </c:pt>
                <c:pt idx="9">
                  <c:v>34.3682159984812</c:v>
                </c:pt>
                <c:pt idx="10">
                  <c:v>33.65559841517557</c:v>
                </c:pt>
                <c:pt idx="11">
                  <c:v>33.57262516364564</c:v>
                </c:pt>
                <c:pt idx="12">
                  <c:v>35.01331369327517</c:v>
                </c:pt>
                <c:pt idx="13">
                  <c:v>37.05870502817386</c:v>
                </c:pt>
                <c:pt idx="14">
                  <c:v>38.5994986012505</c:v>
                </c:pt>
                <c:pt idx="15">
                  <c:v>39.82318446364501</c:v>
                </c:pt>
                <c:pt idx="16">
                  <c:v>41.26873576227166</c:v>
                </c:pt>
                <c:pt idx="17">
                  <c:v>42.30425943372827</c:v>
                </c:pt>
                <c:pt idx="18">
                  <c:v>42.08674868889888</c:v>
                </c:pt>
                <c:pt idx="19">
                  <c:v>41.24260178303874</c:v>
                </c:pt>
                <c:pt idx="20">
                  <c:v>41.4021726149811</c:v>
                </c:pt>
                <c:pt idx="21">
                  <c:v>41.8917230168991</c:v>
                </c:pt>
                <c:pt idx="22">
                  <c:v>42.94125723734913</c:v>
                </c:pt>
                <c:pt idx="23">
                  <c:v>42.90644691094001</c:v>
                </c:pt>
                <c:pt idx="24">
                  <c:v>44.44795173555938</c:v>
                </c:pt>
                <c:pt idx="25">
                  <c:v>44.20202346277723</c:v>
                </c:pt>
                <c:pt idx="26">
                  <c:v>44.32338029449097</c:v>
                </c:pt>
                <c:pt idx="27">
                  <c:v>45.50074838571057</c:v>
                </c:pt>
                <c:pt idx="28">
                  <c:v>46.91806804321008</c:v>
                </c:pt>
                <c:pt idx="29">
                  <c:v>48.0900762403245</c:v>
                </c:pt>
                <c:pt idx="30">
                  <c:v>50.47479872405785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6645080"/>
        <c:axId val="2066648120"/>
      </c:lineChart>
      <c:catAx>
        <c:axId val="2066645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6648120"/>
        <c:crosses val="autoZero"/>
        <c:auto val="1"/>
        <c:lblAlgn val="ctr"/>
        <c:lblOffset val="100"/>
        <c:noMultiLvlLbl val="0"/>
      </c:catAx>
      <c:valAx>
        <c:axId val="206664812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66645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34259259259259"/>
          <c:w val="0.878044181977253"/>
          <c:h val="0.54116833042982"/>
        </c:manualLayout>
      </c:layout>
      <c:lineChart>
        <c:grouping val="standard"/>
        <c:varyColors val="0"/>
        <c:ser>
          <c:idx val="0"/>
          <c:order val="0"/>
          <c:tx>
            <c:strRef>
              <c:f>Sheet1!$J$39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Sheet1!$J$40:$J$70</c:f>
              <c:numCache>
                <c:formatCode>0</c:formatCode>
                <c:ptCount val="31"/>
                <c:pt idx="0">
                  <c:v>30.89261730368145</c:v>
                </c:pt>
                <c:pt idx="1">
                  <c:v>29.73839588427101</c:v>
                </c:pt>
                <c:pt idx="2">
                  <c:v>29.18243949506812</c:v>
                </c:pt>
                <c:pt idx="3">
                  <c:v>30.19921334744369</c:v>
                </c:pt>
                <c:pt idx="4">
                  <c:v>28.97085051953006</c:v>
                </c:pt>
                <c:pt idx="5">
                  <c:v>29.02333394958388</c:v>
                </c:pt>
                <c:pt idx="6">
                  <c:v>29.38952435294619</c:v>
                </c:pt>
                <c:pt idx="7">
                  <c:v>28.73564928111468</c:v>
                </c:pt>
                <c:pt idx="8">
                  <c:v>28.67697143557487</c:v>
                </c:pt>
                <c:pt idx="9">
                  <c:v>28.27199437104573</c:v>
                </c:pt>
                <c:pt idx="10">
                  <c:v>26.25640451920783</c:v>
                </c:pt>
                <c:pt idx="11">
                  <c:v>27.12742196825364</c:v>
                </c:pt>
                <c:pt idx="12">
                  <c:v>25.88700833103479</c:v>
                </c:pt>
                <c:pt idx="13">
                  <c:v>25.79098081990946</c:v>
                </c:pt>
                <c:pt idx="14">
                  <c:v>24.50227806779531</c:v>
                </c:pt>
                <c:pt idx="15">
                  <c:v>23.02185278193383</c:v>
                </c:pt>
                <c:pt idx="16">
                  <c:v>22.92230618530171</c:v>
                </c:pt>
                <c:pt idx="17">
                  <c:v>20.69574146712415</c:v>
                </c:pt>
                <c:pt idx="18">
                  <c:v>20.74275470138946</c:v>
                </c:pt>
                <c:pt idx="19">
                  <c:v>19.02855234781475</c:v>
                </c:pt>
                <c:pt idx="20">
                  <c:v>18.81054342300422</c:v>
                </c:pt>
                <c:pt idx="21">
                  <c:v>18.28822509248981</c:v>
                </c:pt>
                <c:pt idx="22">
                  <c:v>18.25627190160802</c:v>
                </c:pt>
                <c:pt idx="23">
                  <c:v>17.78433236875932</c:v>
                </c:pt>
                <c:pt idx="24">
                  <c:v>17.73663648535492</c:v>
                </c:pt>
                <c:pt idx="25">
                  <c:v>18.20542941010257</c:v>
                </c:pt>
                <c:pt idx="26">
                  <c:v>18.52570888654007</c:v>
                </c:pt>
                <c:pt idx="27">
                  <c:v>18.24965448124334</c:v>
                </c:pt>
                <c:pt idx="28">
                  <c:v>18.32661405261647</c:v>
                </c:pt>
                <c:pt idx="29">
                  <c:v>17.39173373811198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Sheet1!$K$39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Sheet1!$K$40:$K$70</c:f>
              <c:numCache>
                <c:formatCode>0</c:formatCode>
                <c:ptCount val="31"/>
                <c:pt idx="0">
                  <c:v>15.98024377187655</c:v>
                </c:pt>
                <c:pt idx="1">
                  <c:v>15.84460194025122</c:v>
                </c:pt>
                <c:pt idx="2">
                  <c:v>15.87475812400897</c:v>
                </c:pt>
                <c:pt idx="3">
                  <c:v>15.67798359286671</c:v>
                </c:pt>
                <c:pt idx="4">
                  <c:v>16.41303176189074</c:v>
                </c:pt>
                <c:pt idx="5">
                  <c:v>16.15873398247192</c:v>
                </c:pt>
                <c:pt idx="6">
                  <c:v>15.20736102789854</c:v>
                </c:pt>
                <c:pt idx="7">
                  <c:v>15.35997069177018</c:v>
                </c:pt>
                <c:pt idx="8">
                  <c:v>15.31830115188287</c:v>
                </c:pt>
                <c:pt idx="9">
                  <c:v>16.20431285474422</c:v>
                </c:pt>
                <c:pt idx="10">
                  <c:v>17.30485414738012</c:v>
                </c:pt>
                <c:pt idx="11">
                  <c:v>16.94398964604417</c:v>
                </c:pt>
                <c:pt idx="12">
                  <c:v>15.84703403877626</c:v>
                </c:pt>
                <c:pt idx="13">
                  <c:v>15.00370125343453</c:v>
                </c:pt>
                <c:pt idx="14">
                  <c:v>14.5976804195722</c:v>
                </c:pt>
                <c:pt idx="15">
                  <c:v>15.30913558693835</c:v>
                </c:pt>
                <c:pt idx="16">
                  <c:v>14.64174279331198</c:v>
                </c:pt>
                <c:pt idx="17">
                  <c:v>14.87006095082435</c:v>
                </c:pt>
                <c:pt idx="18">
                  <c:v>14.89783629636714</c:v>
                </c:pt>
                <c:pt idx="19">
                  <c:v>15.25256105537994</c:v>
                </c:pt>
                <c:pt idx="20">
                  <c:v>15.38618405470166</c:v>
                </c:pt>
                <c:pt idx="21">
                  <c:v>16.05827702828157</c:v>
                </c:pt>
                <c:pt idx="22">
                  <c:v>15.99097156038032</c:v>
                </c:pt>
                <c:pt idx="23">
                  <c:v>15.4296530047242</c:v>
                </c:pt>
                <c:pt idx="24">
                  <c:v>15.09519680558491</c:v>
                </c:pt>
                <c:pt idx="25">
                  <c:v>14.79527916687113</c:v>
                </c:pt>
                <c:pt idx="26">
                  <c:v>17.39293603706972</c:v>
                </c:pt>
                <c:pt idx="27">
                  <c:v>17.08607784683099</c:v>
                </c:pt>
                <c:pt idx="28">
                  <c:v>16.5182647798988</c:v>
                </c:pt>
                <c:pt idx="29">
                  <c:v>16.08677842724373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Sheet1!$L$39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Sheet1!$L$40:$L$70</c:f>
              <c:numCache>
                <c:formatCode>0</c:formatCode>
                <c:ptCount val="31"/>
                <c:pt idx="0">
                  <c:v>43.40840373562025</c:v>
                </c:pt>
                <c:pt idx="1">
                  <c:v>44.3760281432584</c:v>
                </c:pt>
                <c:pt idx="2">
                  <c:v>44.89415352099292</c:v>
                </c:pt>
                <c:pt idx="3">
                  <c:v>44.00781964097515</c:v>
                </c:pt>
                <c:pt idx="4">
                  <c:v>44.50229112890862</c:v>
                </c:pt>
                <c:pt idx="5">
                  <c:v>44.48339562736545</c:v>
                </c:pt>
                <c:pt idx="6">
                  <c:v>45.2096398873233</c:v>
                </c:pt>
                <c:pt idx="7">
                  <c:v>45.49465128452374</c:v>
                </c:pt>
                <c:pt idx="8">
                  <c:v>45.82542878736133</c:v>
                </c:pt>
                <c:pt idx="9">
                  <c:v>45.32275275696446</c:v>
                </c:pt>
                <c:pt idx="10">
                  <c:v>46.34177432007662</c:v>
                </c:pt>
                <c:pt idx="11">
                  <c:v>46.27375866092295</c:v>
                </c:pt>
                <c:pt idx="12">
                  <c:v>47.70265643590583</c:v>
                </c:pt>
                <c:pt idx="13">
                  <c:v>48.46789748351789</c:v>
                </c:pt>
                <c:pt idx="14">
                  <c:v>50.27350305201328</c:v>
                </c:pt>
                <c:pt idx="15">
                  <c:v>50.97828877004915</c:v>
                </c:pt>
                <c:pt idx="16">
                  <c:v>51.99413313496557</c:v>
                </c:pt>
                <c:pt idx="17">
                  <c:v>53.13368485203219</c:v>
                </c:pt>
                <c:pt idx="18">
                  <c:v>53.24782191358871</c:v>
                </c:pt>
                <c:pt idx="19">
                  <c:v>53.04638947121896</c:v>
                </c:pt>
                <c:pt idx="20">
                  <c:v>53.05581214608962</c:v>
                </c:pt>
                <c:pt idx="21">
                  <c:v>52.8699479987797</c:v>
                </c:pt>
                <c:pt idx="22">
                  <c:v>52.71175171228654</c:v>
                </c:pt>
                <c:pt idx="23">
                  <c:v>53.92802702161573</c:v>
                </c:pt>
                <c:pt idx="24">
                  <c:v>54.50394628024024</c:v>
                </c:pt>
                <c:pt idx="25">
                  <c:v>54.63925893251445</c:v>
                </c:pt>
                <c:pt idx="26">
                  <c:v>48.96949186313495</c:v>
                </c:pt>
                <c:pt idx="27">
                  <c:v>50.01836492093944</c:v>
                </c:pt>
                <c:pt idx="28">
                  <c:v>50.8646259393205</c:v>
                </c:pt>
                <c:pt idx="29">
                  <c:v>52.59993579743861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8083304"/>
        <c:axId val="2068483768"/>
      </c:lineChart>
      <c:dateAx>
        <c:axId val="2068083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8483768"/>
        <c:crosses val="autoZero"/>
        <c:auto val="0"/>
        <c:lblOffset val="100"/>
        <c:baseTimeUnit val="days"/>
      </c:dateAx>
      <c:valAx>
        <c:axId val="2068483768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68083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50070027109396"/>
          <c:w val="0.878044181977253"/>
          <c:h val="0.732584388241979"/>
        </c:manualLayout>
      </c:layout>
      <c:lineChart>
        <c:grouping val="standard"/>
        <c:varyColors val="0"/>
        <c:ser>
          <c:idx val="0"/>
          <c:order val="0"/>
          <c:tx>
            <c:strRef>
              <c:f>Sheet1!$R$39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Sheet1!$R$40:$R$70</c:f>
              <c:numCache>
                <c:formatCode>0</c:formatCode>
                <c:ptCount val="31"/>
                <c:pt idx="0">
                  <c:v>20.28147850780947</c:v>
                </c:pt>
                <c:pt idx="1">
                  <c:v>20.18450261195072</c:v>
                </c:pt>
                <c:pt idx="2">
                  <c:v>19.96053524079668</c:v>
                </c:pt>
                <c:pt idx="3">
                  <c:v>20.07145177005521</c:v>
                </c:pt>
                <c:pt idx="4">
                  <c:v>18.08178043009322</c:v>
                </c:pt>
                <c:pt idx="5">
                  <c:v>15.21653328406715</c:v>
                </c:pt>
                <c:pt idx="6">
                  <c:v>14.35580915166182</c:v>
                </c:pt>
                <c:pt idx="7">
                  <c:v>14.57250748269523</c:v>
                </c:pt>
                <c:pt idx="8">
                  <c:v>13.78685544708554</c:v>
                </c:pt>
                <c:pt idx="9">
                  <c:v>13.661107131894</c:v>
                </c:pt>
                <c:pt idx="10">
                  <c:v>12.94994426264878</c:v>
                </c:pt>
                <c:pt idx="11">
                  <c:v>11.6804805088854</c:v>
                </c:pt>
                <c:pt idx="12">
                  <c:v>11.10168739686652</c:v>
                </c:pt>
                <c:pt idx="13">
                  <c:v>13.3125503099801</c:v>
                </c:pt>
                <c:pt idx="14">
                  <c:v>10.842315953266</c:v>
                </c:pt>
                <c:pt idx="15">
                  <c:v>8.599302471092953</c:v>
                </c:pt>
                <c:pt idx="16">
                  <c:v>8.01097059098812</c:v>
                </c:pt>
                <c:pt idx="17">
                  <c:v>8.984843898416542</c:v>
                </c:pt>
                <c:pt idx="18">
                  <c:v>9.30608521643197</c:v>
                </c:pt>
                <c:pt idx="19">
                  <c:v>9.271193484217843</c:v>
                </c:pt>
                <c:pt idx="20">
                  <c:v>8.26233664717851</c:v>
                </c:pt>
                <c:pt idx="21">
                  <c:v>8.609979640840968</c:v>
                </c:pt>
                <c:pt idx="22">
                  <c:v>9.986746490516125</c:v>
                </c:pt>
                <c:pt idx="23">
                  <c:v>9.96861085423951</c:v>
                </c:pt>
                <c:pt idx="24">
                  <c:v>9.219069273159</c:v>
                </c:pt>
                <c:pt idx="25">
                  <c:v>10.08978190605465</c:v>
                </c:pt>
                <c:pt idx="26">
                  <c:v>11.45335311982784</c:v>
                </c:pt>
                <c:pt idx="27">
                  <c:v>9.793760830104677</c:v>
                </c:pt>
                <c:pt idx="28">
                  <c:v>9.104052625534811</c:v>
                </c:pt>
                <c:pt idx="29">
                  <c:v>8.86967051636574</c:v>
                </c:pt>
                <c:pt idx="30">
                  <c:v>8.43079391258197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Sheet1!$S$39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Sheet1!$S$40:$S$70</c:f>
              <c:numCache>
                <c:formatCode>0</c:formatCode>
                <c:ptCount val="31"/>
                <c:pt idx="0">
                  <c:v>19.67103201239189</c:v>
                </c:pt>
                <c:pt idx="1">
                  <c:v>19.68129885185909</c:v>
                </c:pt>
                <c:pt idx="2">
                  <c:v>19.80390947770858</c:v>
                </c:pt>
                <c:pt idx="3">
                  <c:v>21.82202013640793</c:v>
                </c:pt>
                <c:pt idx="4">
                  <c:v>23.80241939315614</c:v>
                </c:pt>
                <c:pt idx="5">
                  <c:v>24.2246873976537</c:v>
                </c:pt>
                <c:pt idx="6">
                  <c:v>25.55005439488466</c:v>
                </c:pt>
                <c:pt idx="7">
                  <c:v>25.82276464849583</c:v>
                </c:pt>
                <c:pt idx="8">
                  <c:v>25.92614101618532</c:v>
                </c:pt>
                <c:pt idx="9">
                  <c:v>26.64074490944439</c:v>
                </c:pt>
                <c:pt idx="10">
                  <c:v>26.37815095832284</c:v>
                </c:pt>
                <c:pt idx="11">
                  <c:v>27.84287296388695</c:v>
                </c:pt>
                <c:pt idx="12">
                  <c:v>28.38020546851435</c:v>
                </c:pt>
                <c:pt idx="13">
                  <c:v>28.78260439762174</c:v>
                </c:pt>
                <c:pt idx="14">
                  <c:v>30.93601005432792</c:v>
                </c:pt>
                <c:pt idx="15">
                  <c:v>30.86354976557302</c:v>
                </c:pt>
                <c:pt idx="16">
                  <c:v>29.33640403994566</c:v>
                </c:pt>
                <c:pt idx="17">
                  <c:v>29.24647453628801</c:v>
                </c:pt>
                <c:pt idx="18">
                  <c:v>29.92843309796083</c:v>
                </c:pt>
                <c:pt idx="19">
                  <c:v>30.37787232965368</c:v>
                </c:pt>
                <c:pt idx="20">
                  <c:v>27.54974526194952</c:v>
                </c:pt>
                <c:pt idx="21">
                  <c:v>27.56609745921046</c:v>
                </c:pt>
                <c:pt idx="22">
                  <c:v>26.12263131631948</c:v>
                </c:pt>
                <c:pt idx="23">
                  <c:v>24.56075757064112</c:v>
                </c:pt>
                <c:pt idx="24">
                  <c:v>23.80009737629477</c:v>
                </c:pt>
                <c:pt idx="25">
                  <c:v>23.43374704024055</c:v>
                </c:pt>
                <c:pt idx="26">
                  <c:v>23.32020448969161</c:v>
                </c:pt>
                <c:pt idx="27">
                  <c:v>23.13820011510927</c:v>
                </c:pt>
                <c:pt idx="28">
                  <c:v>22.84208904213788</c:v>
                </c:pt>
                <c:pt idx="29">
                  <c:v>22.89866073849157</c:v>
                </c:pt>
                <c:pt idx="30">
                  <c:v>22.80370099526484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Sheet1!$T$39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Sheet1!$T$40:$T$70</c:f>
              <c:numCache>
                <c:formatCode>0</c:formatCode>
                <c:ptCount val="31"/>
                <c:pt idx="0">
                  <c:v>40.48426358590412</c:v>
                </c:pt>
                <c:pt idx="1">
                  <c:v>40.58186007207298</c:v>
                </c:pt>
                <c:pt idx="2">
                  <c:v>41.51199420361333</c:v>
                </c:pt>
                <c:pt idx="3">
                  <c:v>41.57194045685829</c:v>
                </c:pt>
                <c:pt idx="4">
                  <c:v>42.11416713388385</c:v>
                </c:pt>
                <c:pt idx="5">
                  <c:v>42.58529908213735</c:v>
                </c:pt>
                <c:pt idx="6">
                  <c:v>43.53810972225306</c:v>
                </c:pt>
                <c:pt idx="7">
                  <c:v>44.28295538256315</c:v>
                </c:pt>
                <c:pt idx="8">
                  <c:v>46.12789137769818</c:v>
                </c:pt>
                <c:pt idx="9">
                  <c:v>46.29745216412565</c:v>
                </c:pt>
                <c:pt idx="10">
                  <c:v>45.64754216260923</c:v>
                </c:pt>
                <c:pt idx="11">
                  <c:v>44.7923194249028</c:v>
                </c:pt>
                <c:pt idx="12">
                  <c:v>44.32477510246811</c:v>
                </c:pt>
                <c:pt idx="13">
                  <c:v>42.81114516106238</c:v>
                </c:pt>
                <c:pt idx="14">
                  <c:v>42.6979778299409</c:v>
                </c:pt>
                <c:pt idx="15">
                  <c:v>43.08068720345899</c:v>
                </c:pt>
                <c:pt idx="16">
                  <c:v>45.78548353702291</c:v>
                </c:pt>
                <c:pt idx="17">
                  <c:v>45.89939772240953</c:v>
                </c:pt>
                <c:pt idx="18">
                  <c:v>44.11549087921981</c:v>
                </c:pt>
                <c:pt idx="19">
                  <c:v>42.19901318218158</c:v>
                </c:pt>
                <c:pt idx="20">
                  <c:v>45.81067140318399</c:v>
                </c:pt>
                <c:pt idx="21">
                  <c:v>45.29416672391807</c:v>
                </c:pt>
                <c:pt idx="22">
                  <c:v>45.82321077945111</c:v>
                </c:pt>
                <c:pt idx="23">
                  <c:v>45.3046555221911</c:v>
                </c:pt>
                <c:pt idx="24">
                  <c:v>50.24565982196224</c:v>
                </c:pt>
                <c:pt idx="25">
                  <c:v>49.41133504172577</c:v>
                </c:pt>
                <c:pt idx="26">
                  <c:v>48.7221587899089</c:v>
                </c:pt>
                <c:pt idx="27">
                  <c:v>50.07109387789554</c:v>
                </c:pt>
                <c:pt idx="28">
                  <c:v>51.00719360908342</c:v>
                </c:pt>
                <c:pt idx="29">
                  <c:v>51.17126642447902</c:v>
                </c:pt>
                <c:pt idx="30">
                  <c:v>44.3003497343713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8525848"/>
        <c:axId val="2068527736"/>
      </c:lineChart>
      <c:dateAx>
        <c:axId val="2068525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8527736"/>
        <c:crosses val="autoZero"/>
        <c:auto val="0"/>
        <c:lblOffset val="100"/>
        <c:baseTimeUnit val="days"/>
      </c:dateAx>
      <c:valAx>
        <c:axId val="206852773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685258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94792213473316"/>
          <c:y val="0.108297376955847"/>
          <c:w val="0.875830489938758"/>
          <c:h val="0.723248392995437"/>
        </c:manualLayout>
      </c:layout>
      <c:lineChart>
        <c:grouping val="standard"/>
        <c:varyColors val="0"/>
        <c:ser>
          <c:idx val="0"/>
          <c:order val="0"/>
          <c:tx>
            <c:strRef>
              <c:f>Sheet1!$AH$39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Sheet1!$AH$40:$AH$70</c:f>
              <c:numCache>
                <c:formatCode>0</c:formatCode>
                <c:ptCount val="31"/>
                <c:pt idx="0">
                  <c:v>15.80937020505601</c:v>
                </c:pt>
                <c:pt idx="1">
                  <c:v>15.66414989626328</c:v>
                </c:pt>
                <c:pt idx="2">
                  <c:v>15.73343751876868</c:v>
                </c:pt>
                <c:pt idx="3">
                  <c:v>16.17805890234326</c:v>
                </c:pt>
                <c:pt idx="4">
                  <c:v>15.07529261200103</c:v>
                </c:pt>
                <c:pt idx="5">
                  <c:v>12.49962783053991</c:v>
                </c:pt>
                <c:pt idx="6">
                  <c:v>12.64982659619152</c:v>
                </c:pt>
                <c:pt idx="7">
                  <c:v>12.29733574450628</c:v>
                </c:pt>
                <c:pt idx="8">
                  <c:v>8.027850375018498</c:v>
                </c:pt>
                <c:pt idx="9">
                  <c:v>8.629038597594521</c:v>
                </c:pt>
                <c:pt idx="10">
                  <c:v>9.082752810893564</c:v>
                </c:pt>
                <c:pt idx="11">
                  <c:v>9.06507452132699</c:v>
                </c:pt>
                <c:pt idx="12">
                  <c:v>9.066834186110053</c:v>
                </c:pt>
                <c:pt idx="13">
                  <c:v>10.26244698832877</c:v>
                </c:pt>
                <c:pt idx="14">
                  <c:v>8.895823038063426</c:v>
                </c:pt>
                <c:pt idx="15">
                  <c:v>8.502900397114455</c:v>
                </c:pt>
                <c:pt idx="16">
                  <c:v>8.58250485078334</c:v>
                </c:pt>
                <c:pt idx="17">
                  <c:v>8.696025948518242</c:v>
                </c:pt>
                <c:pt idx="18">
                  <c:v>9.444569849597183</c:v>
                </c:pt>
                <c:pt idx="19">
                  <c:v>9.294173321689648</c:v>
                </c:pt>
                <c:pt idx="20">
                  <c:v>9.198074335119113</c:v>
                </c:pt>
                <c:pt idx="21">
                  <c:v>9.40612368916471</c:v>
                </c:pt>
                <c:pt idx="22">
                  <c:v>9.350609229062</c:v>
                </c:pt>
                <c:pt idx="23">
                  <c:v>10.07543887193193</c:v>
                </c:pt>
                <c:pt idx="24">
                  <c:v>9.794939225292353</c:v>
                </c:pt>
                <c:pt idx="25">
                  <c:v>10.5307875044828</c:v>
                </c:pt>
                <c:pt idx="26">
                  <c:v>11.60121003656038</c:v>
                </c:pt>
                <c:pt idx="27">
                  <c:v>11.57469423094583</c:v>
                </c:pt>
                <c:pt idx="28">
                  <c:v>11.30993470680692</c:v>
                </c:pt>
                <c:pt idx="29">
                  <c:v>10.49620346393462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Sheet1!$AI$39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Sheet1!$AI$40:$AI$70</c:f>
              <c:numCache>
                <c:formatCode>0</c:formatCode>
                <c:ptCount val="31"/>
                <c:pt idx="0">
                  <c:v>21.92124874513479</c:v>
                </c:pt>
                <c:pt idx="1">
                  <c:v>23.87556950800606</c:v>
                </c:pt>
                <c:pt idx="2">
                  <c:v>24.25477806934665</c:v>
                </c:pt>
                <c:pt idx="3">
                  <c:v>25.83876034061108</c:v>
                </c:pt>
                <c:pt idx="4">
                  <c:v>26.74830997682615</c:v>
                </c:pt>
                <c:pt idx="5">
                  <c:v>27.2036060002487</c:v>
                </c:pt>
                <c:pt idx="6">
                  <c:v>28.24108711216308</c:v>
                </c:pt>
                <c:pt idx="7">
                  <c:v>27.51715423827014</c:v>
                </c:pt>
                <c:pt idx="8">
                  <c:v>26.40879759051714</c:v>
                </c:pt>
                <c:pt idx="9">
                  <c:v>26.13961708714073</c:v>
                </c:pt>
                <c:pt idx="10">
                  <c:v>26.46667815816971</c:v>
                </c:pt>
                <c:pt idx="11">
                  <c:v>25.92464760418272</c:v>
                </c:pt>
                <c:pt idx="12">
                  <c:v>26.7098543001198</c:v>
                </c:pt>
                <c:pt idx="13">
                  <c:v>27.36096686226846</c:v>
                </c:pt>
                <c:pt idx="14">
                  <c:v>28.38807546252773</c:v>
                </c:pt>
                <c:pt idx="15">
                  <c:v>28.59267473440395</c:v>
                </c:pt>
                <c:pt idx="16">
                  <c:v>28.03489907321087</c:v>
                </c:pt>
                <c:pt idx="17">
                  <c:v>28.71658897756474</c:v>
                </c:pt>
                <c:pt idx="18">
                  <c:v>29.77326396616782</c:v>
                </c:pt>
                <c:pt idx="19">
                  <c:v>29.60405195598504</c:v>
                </c:pt>
                <c:pt idx="20">
                  <c:v>29.7938159087593</c:v>
                </c:pt>
                <c:pt idx="21">
                  <c:v>30.33700348365692</c:v>
                </c:pt>
                <c:pt idx="22">
                  <c:v>30.74794627374318</c:v>
                </c:pt>
                <c:pt idx="23">
                  <c:v>30.70979584486632</c:v>
                </c:pt>
                <c:pt idx="24">
                  <c:v>29.62693453170163</c:v>
                </c:pt>
                <c:pt idx="25">
                  <c:v>31.08821538024598</c:v>
                </c:pt>
                <c:pt idx="26">
                  <c:v>29.1521381604418</c:v>
                </c:pt>
                <c:pt idx="27">
                  <c:v>28.16871549221777</c:v>
                </c:pt>
                <c:pt idx="28">
                  <c:v>27.73650780707791</c:v>
                </c:pt>
                <c:pt idx="29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Sheet1!$AJ$39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Sheet1!$AJ$40:$AJ$70</c:f>
              <c:numCache>
                <c:formatCode>0</c:formatCode>
                <c:ptCount val="31"/>
                <c:pt idx="0">
                  <c:v>52.34794112663783</c:v>
                </c:pt>
                <c:pt idx="1">
                  <c:v>51.252912376865</c:v>
                </c:pt>
                <c:pt idx="2">
                  <c:v>50.92340859823664</c:v>
                </c:pt>
                <c:pt idx="3">
                  <c:v>49.24195570360865</c:v>
                </c:pt>
                <c:pt idx="4">
                  <c:v>48.67317794472636</c:v>
                </c:pt>
                <c:pt idx="5">
                  <c:v>50.27562670573337</c:v>
                </c:pt>
                <c:pt idx="6">
                  <c:v>48.69229456206654</c:v>
                </c:pt>
                <c:pt idx="7">
                  <c:v>49.64682639766234</c:v>
                </c:pt>
                <c:pt idx="8">
                  <c:v>54.89295188296764</c:v>
                </c:pt>
                <c:pt idx="9">
                  <c:v>54.14763532470067</c:v>
                </c:pt>
                <c:pt idx="10">
                  <c:v>53.39077188046592</c:v>
                </c:pt>
                <c:pt idx="11">
                  <c:v>53.61325226010837</c:v>
                </c:pt>
                <c:pt idx="12">
                  <c:v>54.14959857113105</c:v>
                </c:pt>
                <c:pt idx="13">
                  <c:v>53.45275896782322</c:v>
                </c:pt>
                <c:pt idx="14">
                  <c:v>54.55629761529694</c:v>
                </c:pt>
                <c:pt idx="15">
                  <c:v>54.65752946404621</c:v>
                </c:pt>
                <c:pt idx="16">
                  <c:v>54.95041826839334</c:v>
                </c:pt>
                <c:pt idx="17">
                  <c:v>54.2591156580256</c:v>
                </c:pt>
                <c:pt idx="18">
                  <c:v>52.4973952487945</c:v>
                </c:pt>
                <c:pt idx="19">
                  <c:v>52.67752723470223</c:v>
                </c:pt>
                <c:pt idx="20">
                  <c:v>52.17287382382532</c:v>
                </c:pt>
                <c:pt idx="21">
                  <c:v>51.32403366166079</c:v>
                </c:pt>
                <c:pt idx="22">
                  <c:v>51.10322954038465</c:v>
                </c:pt>
                <c:pt idx="23">
                  <c:v>50.33906696781216</c:v>
                </c:pt>
                <c:pt idx="24">
                  <c:v>51.47891820357455</c:v>
                </c:pt>
                <c:pt idx="25">
                  <c:v>49.43521820424753</c:v>
                </c:pt>
                <c:pt idx="26">
                  <c:v>50.30469046240038</c:v>
                </c:pt>
                <c:pt idx="27">
                  <c:v>50.9932443255039</c:v>
                </c:pt>
                <c:pt idx="28">
                  <c:v>51.75677274065385</c:v>
                </c:pt>
                <c:pt idx="29">
                  <c:v>52.7338227448582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7887736"/>
        <c:axId val="2069455720"/>
      </c:lineChart>
      <c:dateAx>
        <c:axId val="2067887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9455720"/>
        <c:crosses val="autoZero"/>
        <c:auto val="0"/>
        <c:lblOffset val="100"/>
        <c:baseTimeUnit val="days"/>
      </c:dateAx>
      <c:valAx>
        <c:axId val="206945572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206788773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Sheet2!$B$6:$B$31</c:f>
              <c:numCache>
                <c:formatCode>General</c:formatCode>
                <c:ptCount val="26"/>
                <c:pt idx="0">
                  <c:v>32.47397769291</c:v>
                </c:pt>
                <c:pt idx="1">
                  <c:v>32.31811328355141</c:v>
                </c:pt>
                <c:pt idx="2">
                  <c:v>32.56139666694991</c:v>
                </c:pt>
                <c:pt idx="3">
                  <c:v>33.7880203297461</c:v>
                </c:pt>
                <c:pt idx="4">
                  <c:v>33.4464219225912</c:v>
                </c:pt>
                <c:pt idx="5">
                  <c:v>33.46898059702468</c:v>
                </c:pt>
                <c:pt idx="6">
                  <c:v>33.32642248188196</c:v>
                </c:pt>
                <c:pt idx="7">
                  <c:v>32.99215601130562</c:v>
                </c:pt>
                <c:pt idx="8">
                  <c:v>31.66055502764371</c:v>
                </c:pt>
                <c:pt idx="9">
                  <c:v>31.41277502142754</c:v>
                </c:pt>
                <c:pt idx="10">
                  <c:v>31.93810240908914</c:v>
                </c:pt>
                <c:pt idx="11">
                  <c:v>31.45930014673023</c:v>
                </c:pt>
                <c:pt idx="12">
                  <c:v>31.24134549511578</c:v>
                </c:pt>
                <c:pt idx="13">
                  <c:v>32.67011433856211</c:v>
                </c:pt>
                <c:pt idx="14">
                  <c:v>32.19904668778902</c:v>
                </c:pt>
                <c:pt idx="15">
                  <c:v>32.33961553730632</c:v>
                </c:pt>
                <c:pt idx="16">
                  <c:v>32.71800337320347</c:v>
                </c:pt>
                <c:pt idx="17">
                  <c:v>32.633813421715</c:v>
                </c:pt>
                <c:pt idx="18">
                  <c:v>32.37219917051745</c:v>
                </c:pt>
                <c:pt idx="19">
                  <c:v>31.86029886942422</c:v>
                </c:pt>
                <c:pt idx="20">
                  <c:v>31.86146836780361</c:v>
                </c:pt>
                <c:pt idx="21">
                  <c:v>31.61645737089813</c:v>
                </c:pt>
                <c:pt idx="22">
                  <c:v>31.01397766723445</c:v>
                </c:pt>
                <c:pt idx="23">
                  <c:v>30.10325745971668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Sheet2!$C$5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Sheet2!$C$6:$C$31</c:f>
              <c:numCache>
                <c:formatCode>General</c:formatCode>
                <c:ptCount val="26"/>
                <c:pt idx="0">
                  <c:v>27.2036060002487</c:v>
                </c:pt>
                <c:pt idx="1">
                  <c:v>28.24108711216308</c:v>
                </c:pt>
                <c:pt idx="2">
                  <c:v>27.51715423827014</c:v>
                </c:pt>
                <c:pt idx="3">
                  <c:v>26.40879759051714</c:v>
                </c:pt>
                <c:pt idx="4">
                  <c:v>26.13961708714073</c:v>
                </c:pt>
                <c:pt idx="5">
                  <c:v>26.46667815816971</c:v>
                </c:pt>
                <c:pt idx="6">
                  <c:v>25.92464760418272</c:v>
                </c:pt>
                <c:pt idx="7">
                  <c:v>26.7098543001198</c:v>
                </c:pt>
                <c:pt idx="8">
                  <c:v>27.36096686226846</c:v>
                </c:pt>
                <c:pt idx="9">
                  <c:v>28.38807546252773</c:v>
                </c:pt>
                <c:pt idx="10">
                  <c:v>28.59267473440395</c:v>
                </c:pt>
                <c:pt idx="11">
                  <c:v>28.03489907321087</c:v>
                </c:pt>
                <c:pt idx="12">
                  <c:v>28.71658897756474</c:v>
                </c:pt>
                <c:pt idx="13">
                  <c:v>29.77326396616782</c:v>
                </c:pt>
                <c:pt idx="14">
                  <c:v>29.60405195598504</c:v>
                </c:pt>
                <c:pt idx="15">
                  <c:v>29.7938159087593</c:v>
                </c:pt>
                <c:pt idx="16">
                  <c:v>30.33700348365692</c:v>
                </c:pt>
                <c:pt idx="17">
                  <c:v>30.74794627374318</c:v>
                </c:pt>
                <c:pt idx="18">
                  <c:v>30.70979584486632</c:v>
                </c:pt>
                <c:pt idx="19">
                  <c:v>29.62693453170163</c:v>
                </c:pt>
                <c:pt idx="20">
                  <c:v>31.08821538024598</c:v>
                </c:pt>
                <c:pt idx="21">
                  <c:v>29.1521381604418</c:v>
                </c:pt>
                <c:pt idx="22">
                  <c:v>28.16871549221777</c:v>
                </c:pt>
                <c:pt idx="23">
                  <c:v>27.73650780707791</c:v>
                </c:pt>
                <c:pt idx="24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Sheet2!$D$5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Sheet2!$D$6:$D$31</c:f>
              <c:numCache>
                <c:formatCode>General</c:formatCode>
                <c:ptCount val="26"/>
                <c:pt idx="0">
                  <c:v>24.2246873976537</c:v>
                </c:pt>
                <c:pt idx="1">
                  <c:v>25.55005439488466</c:v>
                </c:pt>
                <c:pt idx="2">
                  <c:v>25.82276464849583</c:v>
                </c:pt>
                <c:pt idx="3">
                  <c:v>25.92614101618532</c:v>
                </c:pt>
                <c:pt idx="4">
                  <c:v>26.64074490944439</c:v>
                </c:pt>
                <c:pt idx="5">
                  <c:v>26.37815095832284</c:v>
                </c:pt>
                <c:pt idx="6">
                  <c:v>27.84287296388695</c:v>
                </c:pt>
                <c:pt idx="7">
                  <c:v>28.38020546851435</c:v>
                </c:pt>
                <c:pt idx="8">
                  <c:v>28.78260439762174</c:v>
                </c:pt>
                <c:pt idx="9">
                  <c:v>30.93601005432792</c:v>
                </c:pt>
                <c:pt idx="10">
                  <c:v>30.86354976557302</c:v>
                </c:pt>
                <c:pt idx="11">
                  <c:v>29.33640403994566</c:v>
                </c:pt>
                <c:pt idx="12">
                  <c:v>29.24647453628801</c:v>
                </c:pt>
                <c:pt idx="13">
                  <c:v>29.92843309796083</c:v>
                </c:pt>
                <c:pt idx="14">
                  <c:v>30.37787232965368</c:v>
                </c:pt>
                <c:pt idx="15">
                  <c:v>27.54974526194952</c:v>
                </c:pt>
                <c:pt idx="16">
                  <c:v>27.56609745921046</c:v>
                </c:pt>
                <c:pt idx="17">
                  <c:v>26.12263131631948</c:v>
                </c:pt>
                <c:pt idx="18">
                  <c:v>24.56075757064112</c:v>
                </c:pt>
                <c:pt idx="19">
                  <c:v>23.80009737629477</c:v>
                </c:pt>
                <c:pt idx="20">
                  <c:v>23.43374704024055</c:v>
                </c:pt>
                <c:pt idx="21">
                  <c:v>23.32020448969161</c:v>
                </c:pt>
                <c:pt idx="22">
                  <c:v>23.13820011510927</c:v>
                </c:pt>
                <c:pt idx="23">
                  <c:v>22.84208904213788</c:v>
                </c:pt>
                <c:pt idx="24">
                  <c:v>22.89866073849157</c:v>
                </c:pt>
                <c:pt idx="25">
                  <c:v>22.80370099526484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Sheet2!$E$5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Sheet2!$E$6:$E$31</c:f>
              <c:numCache>
                <c:formatCode>General</c:formatCode>
                <c:ptCount val="26"/>
                <c:pt idx="1">
                  <c:v>27.41792826051406</c:v>
                </c:pt>
                <c:pt idx="2">
                  <c:v>25.8959527066019</c:v>
                </c:pt>
                <c:pt idx="3">
                  <c:v>23.6255754746602</c:v>
                </c:pt>
                <c:pt idx="4">
                  <c:v>23.17316938703507</c:v>
                </c:pt>
                <c:pt idx="5">
                  <c:v>22.76538139013492</c:v>
                </c:pt>
                <c:pt idx="6">
                  <c:v>22.20549142826717</c:v>
                </c:pt>
                <c:pt idx="7">
                  <c:v>22.36770899508247</c:v>
                </c:pt>
                <c:pt idx="8">
                  <c:v>22.61109857082658</c:v>
                </c:pt>
                <c:pt idx="9">
                  <c:v>22.33790198583594</c:v>
                </c:pt>
                <c:pt idx="10">
                  <c:v>22.97870824837348</c:v>
                </c:pt>
                <c:pt idx="11">
                  <c:v>22.690755509079</c:v>
                </c:pt>
                <c:pt idx="12">
                  <c:v>22.08623740457098</c:v>
                </c:pt>
                <c:pt idx="13">
                  <c:v>22.21295679339911</c:v>
                </c:pt>
                <c:pt idx="14">
                  <c:v>22.37889684519927</c:v>
                </c:pt>
                <c:pt idx="15">
                  <c:v>22.44864045001022</c:v>
                </c:pt>
                <c:pt idx="16">
                  <c:v>23.13498742708912</c:v>
                </c:pt>
                <c:pt idx="17">
                  <c:v>23.44275126472562</c:v>
                </c:pt>
                <c:pt idx="18">
                  <c:v>22.50765295606953</c:v>
                </c:pt>
                <c:pt idx="19">
                  <c:v>19.92732086645923</c:v>
                </c:pt>
                <c:pt idx="20">
                  <c:v>22.18960716200881</c:v>
                </c:pt>
                <c:pt idx="21">
                  <c:v>22.89893487770986</c:v>
                </c:pt>
                <c:pt idx="22">
                  <c:v>22.77420892724393</c:v>
                </c:pt>
                <c:pt idx="23">
                  <c:v>22.57097356574663</c:v>
                </c:pt>
                <c:pt idx="24">
                  <c:v>22.62846490208113</c:v>
                </c:pt>
                <c:pt idx="25">
                  <c:v>22.5723250157392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Sheet2!$F$5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Sheet2!$F$6:$F$31</c:f>
              <c:numCache>
                <c:formatCode>General</c:formatCode>
                <c:ptCount val="26"/>
                <c:pt idx="0">
                  <c:v>12.25598956748038</c:v>
                </c:pt>
                <c:pt idx="1">
                  <c:v>13.10310719810501</c:v>
                </c:pt>
                <c:pt idx="2">
                  <c:v>15.39373188863615</c:v>
                </c:pt>
                <c:pt idx="3">
                  <c:v>15.16847550222193</c:v>
                </c:pt>
                <c:pt idx="4">
                  <c:v>14.91256459640987</c:v>
                </c:pt>
                <c:pt idx="5">
                  <c:v>14.9930979388325</c:v>
                </c:pt>
                <c:pt idx="6">
                  <c:v>15.17850661710255</c:v>
                </c:pt>
                <c:pt idx="7">
                  <c:v>16.48476054743112</c:v>
                </c:pt>
                <c:pt idx="8">
                  <c:v>17.14766949419566</c:v>
                </c:pt>
                <c:pt idx="9">
                  <c:v>17.69431673267362</c:v>
                </c:pt>
                <c:pt idx="10">
                  <c:v>17.09378396411292</c:v>
                </c:pt>
                <c:pt idx="11">
                  <c:v>18.20786613068654</c:v>
                </c:pt>
                <c:pt idx="12">
                  <c:v>18.90242745656017</c:v>
                </c:pt>
                <c:pt idx="13">
                  <c:v>18.82165778145395</c:v>
                </c:pt>
                <c:pt idx="14">
                  <c:v>18.69301185250671</c:v>
                </c:pt>
                <c:pt idx="15">
                  <c:v>18.82328356314709</c:v>
                </c:pt>
                <c:pt idx="16">
                  <c:v>19.38072562678687</c:v>
                </c:pt>
                <c:pt idx="17">
                  <c:v>19.38041449538768</c:v>
                </c:pt>
                <c:pt idx="18">
                  <c:v>18.57965764609569</c:v>
                </c:pt>
                <c:pt idx="19">
                  <c:v>18.30104557504416</c:v>
                </c:pt>
                <c:pt idx="20">
                  <c:v>12.94635160911806</c:v>
                </c:pt>
                <c:pt idx="21">
                  <c:v>13.35460043073787</c:v>
                </c:pt>
                <c:pt idx="22">
                  <c:v>13.28469451864305</c:v>
                </c:pt>
                <c:pt idx="23">
                  <c:v>13.3351858764789</c:v>
                </c:pt>
                <c:pt idx="24">
                  <c:v>13.17879577109981</c:v>
                </c:pt>
                <c:pt idx="25">
                  <c:v>13.694726895376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Sheet2!$G$5</c:f>
              <c:strCache>
                <c:ptCount val="1"/>
                <c:pt idx="0">
                  <c:v>U.S.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Sheet2!$G$6:$G$31</c:f>
              <c:numCache>
                <c:formatCode>General</c:formatCode>
                <c:ptCount val="26"/>
                <c:pt idx="7">
                  <c:v>16.57718483355416</c:v>
                </c:pt>
                <c:pt idx="8">
                  <c:v>16.21452141341614</c:v>
                </c:pt>
                <c:pt idx="9">
                  <c:v>15.86413148005444</c:v>
                </c:pt>
                <c:pt idx="10">
                  <c:v>15.5073895905922</c:v>
                </c:pt>
                <c:pt idx="11">
                  <c:v>14.23764756699258</c:v>
                </c:pt>
                <c:pt idx="12">
                  <c:v>13.73804613282837</c:v>
                </c:pt>
                <c:pt idx="13">
                  <c:v>13.61550296339451</c:v>
                </c:pt>
                <c:pt idx="14">
                  <c:v>13.5174566583893</c:v>
                </c:pt>
                <c:pt idx="15">
                  <c:v>13.33138395416084</c:v>
                </c:pt>
                <c:pt idx="16">
                  <c:v>13.35203464114015</c:v>
                </c:pt>
                <c:pt idx="17">
                  <c:v>13.11919746379049</c:v>
                </c:pt>
                <c:pt idx="18">
                  <c:v>12.62158745940358</c:v>
                </c:pt>
                <c:pt idx="19">
                  <c:v>12.16967258080944</c:v>
                </c:pt>
                <c:pt idx="20">
                  <c:v>12.44611585858</c:v>
                </c:pt>
                <c:pt idx="21">
                  <c:v>12.52182152247343</c:v>
                </c:pt>
                <c:pt idx="22">
                  <c:v>12.50394939256042</c:v>
                </c:pt>
                <c:pt idx="23">
                  <c:v>12.37593352986985</c:v>
                </c:pt>
                <c:pt idx="24">
                  <c:v>12.32606790995405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Sheet2!$H$5</c:f>
              <c:strCache>
                <c:ptCount val="1"/>
                <c:pt idx="0">
                  <c:v>U.K.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Sheet2!$H$6:$H$31</c:f>
              <c:numCache>
                <c:formatCode>General</c:formatCode>
                <c:ptCount val="26"/>
                <c:pt idx="0">
                  <c:v>18.85181711537358</c:v>
                </c:pt>
                <c:pt idx="1">
                  <c:v>18.49598959067018</c:v>
                </c:pt>
                <c:pt idx="2">
                  <c:v>18.14569682549051</c:v>
                </c:pt>
                <c:pt idx="3">
                  <c:v>17.67567934826643</c:v>
                </c:pt>
                <c:pt idx="4">
                  <c:v>18.3826168192452</c:v>
                </c:pt>
                <c:pt idx="5">
                  <c:v>18.80092834282861</c:v>
                </c:pt>
                <c:pt idx="6">
                  <c:v>18.50214598534338</c:v>
                </c:pt>
                <c:pt idx="7">
                  <c:v>18.37940147402898</c:v>
                </c:pt>
                <c:pt idx="8">
                  <c:v>17.4149207404944</c:v>
                </c:pt>
                <c:pt idx="9">
                  <c:v>16.32947389567093</c:v>
                </c:pt>
                <c:pt idx="10">
                  <c:v>15.66480993955528</c:v>
                </c:pt>
                <c:pt idx="11">
                  <c:v>14.54448135262354</c:v>
                </c:pt>
                <c:pt idx="12">
                  <c:v>13.650188976535</c:v>
                </c:pt>
                <c:pt idx="13">
                  <c:v>12.78036394413881</c:v>
                </c:pt>
                <c:pt idx="14">
                  <c:v>12.13591022665952</c:v>
                </c:pt>
                <c:pt idx="15">
                  <c:v>11.8119999631116</c:v>
                </c:pt>
                <c:pt idx="16">
                  <c:v>11.29722365971624</c:v>
                </c:pt>
                <c:pt idx="17">
                  <c:v>10.70286675881964</c:v>
                </c:pt>
                <c:pt idx="18">
                  <c:v>10.66005600563707</c:v>
                </c:pt>
                <c:pt idx="19">
                  <c:v>10.11978432444177</c:v>
                </c:pt>
                <c:pt idx="20">
                  <c:v>10.31290422280475</c:v>
                </c:pt>
                <c:pt idx="21">
                  <c:v>10.3177413130222</c:v>
                </c:pt>
                <c:pt idx="22">
                  <c:v>10.28647656174282</c:v>
                </c:pt>
                <c:pt idx="23">
                  <c:v>10.75328040214259</c:v>
                </c:pt>
                <c:pt idx="24">
                  <c:v>10.62861751823736</c:v>
                </c:pt>
                <c:pt idx="25">
                  <c:v>10.26082917031219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6563304"/>
        <c:axId val="2066566184"/>
      </c:lineChart>
      <c:dateAx>
        <c:axId val="2066563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6566184"/>
        <c:crosses val="autoZero"/>
        <c:auto val="0"/>
        <c:lblOffset val="100"/>
        <c:baseTimeUnit val="days"/>
      </c:dateAx>
      <c:valAx>
        <c:axId val="20665661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665633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 smtClean="0"/>
              <a:t>Manufacturing value added, Thailand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Constant 2010 $US, billions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7223558860698"/>
          <c:y val="0.197232732560732"/>
          <c:w val="0.87271471274424"/>
          <c:h val="0.7276042053790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4"/>
            <c:invertIfNegative val="0"/>
            <c:bubble3D val="0"/>
            <c:spPr>
              <a:solidFill>
                <a:srgbClr val="C0504D"/>
              </a:solidFill>
            </c:spPr>
          </c:dPt>
          <c:cat>
            <c:numRef>
              <c:f>Sheet3!$A$6:$A$54</c:f>
              <c:numCache>
                <c:formatCode>General</c:formatCode>
                <c:ptCount val="49"/>
                <c:pt idx="0">
                  <c:v>1966.0</c:v>
                </c:pt>
                <c:pt idx="1">
                  <c:v>1967.0</c:v>
                </c:pt>
                <c:pt idx="2">
                  <c:v>1968.0</c:v>
                </c:pt>
                <c:pt idx="3">
                  <c:v>1969.0</c:v>
                </c:pt>
                <c:pt idx="4">
                  <c:v>1970.0</c:v>
                </c:pt>
                <c:pt idx="5">
                  <c:v>1971.0</c:v>
                </c:pt>
                <c:pt idx="6">
                  <c:v>1972.0</c:v>
                </c:pt>
                <c:pt idx="7">
                  <c:v>1973.0</c:v>
                </c:pt>
                <c:pt idx="8">
                  <c:v>1974.0</c:v>
                </c:pt>
                <c:pt idx="9">
                  <c:v>1975.0</c:v>
                </c:pt>
                <c:pt idx="10">
                  <c:v>1976.0</c:v>
                </c:pt>
                <c:pt idx="11">
                  <c:v>1977.0</c:v>
                </c:pt>
                <c:pt idx="12">
                  <c:v>1978.0</c:v>
                </c:pt>
                <c:pt idx="13">
                  <c:v>1979.0</c:v>
                </c:pt>
                <c:pt idx="14">
                  <c:v>1980.0</c:v>
                </c:pt>
                <c:pt idx="15">
                  <c:v>1981.0</c:v>
                </c:pt>
                <c:pt idx="16">
                  <c:v>1982.0</c:v>
                </c:pt>
                <c:pt idx="17">
                  <c:v>1983.0</c:v>
                </c:pt>
                <c:pt idx="18">
                  <c:v>1984.0</c:v>
                </c:pt>
                <c:pt idx="19">
                  <c:v>1985.0</c:v>
                </c:pt>
                <c:pt idx="20">
                  <c:v>1986.0</c:v>
                </c:pt>
                <c:pt idx="21">
                  <c:v>1987.0</c:v>
                </c:pt>
                <c:pt idx="22">
                  <c:v>1988.0</c:v>
                </c:pt>
                <c:pt idx="23">
                  <c:v>1989.0</c:v>
                </c:pt>
                <c:pt idx="24">
                  <c:v>1990.0</c:v>
                </c:pt>
                <c:pt idx="25">
                  <c:v>1991.0</c:v>
                </c:pt>
                <c:pt idx="26">
                  <c:v>1992.0</c:v>
                </c:pt>
                <c:pt idx="27">
                  <c:v>1993.0</c:v>
                </c:pt>
                <c:pt idx="28">
                  <c:v>1994.0</c:v>
                </c:pt>
                <c:pt idx="29">
                  <c:v>1995.0</c:v>
                </c:pt>
                <c:pt idx="30">
                  <c:v>1996.0</c:v>
                </c:pt>
                <c:pt idx="31">
                  <c:v>1997.0</c:v>
                </c:pt>
                <c:pt idx="32">
                  <c:v>1998.0</c:v>
                </c:pt>
                <c:pt idx="33">
                  <c:v>1999.0</c:v>
                </c:pt>
                <c:pt idx="34">
                  <c:v>2000.0</c:v>
                </c:pt>
                <c:pt idx="35">
                  <c:v>2001.0</c:v>
                </c:pt>
                <c:pt idx="36">
                  <c:v>2002.0</c:v>
                </c:pt>
                <c:pt idx="37">
                  <c:v>2003.0</c:v>
                </c:pt>
                <c:pt idx="38">
                  <c:v>2004.0</c:v>
                </c:pt>
                <c:pt idx="39">
                  <c:v>2005.0</c:v>
                </c:pt>
                <c:pt idx="40">
                  <c:v>2006.0</c:v>
                </c:pt>
                <c:pt idx="41">
                  <c:v>2007.0</c:v>
                </c:pt>
                <c:pt idx="42">
                  <c:v>2008.0</c:v>
                </c:pt>
                <c:pt idx="43">
                  <c:v>2009.0</c:v>
                </c:pt>
                <c:pt idx="44">
                  <c:v>2010.0</c:v>
                </c:pt>
                <c:pt idx="45">
                  <c:v>2011.0</c:v>
                </c:pt>
                <c:pt idx="46">
                  <c:v>2012.0</c:v>
                </c:pt>
                <c:pt idx="47">
                  <c:v>2013.0</c:v>
                </c:pt>
                <c:pt idx="48">
                  <c:v>2014.0</c:v>
                </c:pt>
              </c:numCache>
            </c:numRef>
          </c:cat>
          <c:val>
            <c:numRef>
              <c:f>Sheet3!$B$6:$B$54</c:f>
              <c:numCache>
                <c:formatCode>0,,,</c:formatCode>
                <c:ptCount val="49"/>
                <c:pt idx="0">
                  <c:v>3.04941232206995E9</c:v>
                </c:pt>
                <c:pt idx="1">
                  <c:v>3.42027517978246E9</c:v>
                </c:pt>
                <c:pt idx="2">
                  <c:v>3.66753485235662E9</c:v>
                </c:pt>
                <c:pt idx="3">
                  <c:v>4.14141837543857E9</c:v>
                </c:pt>
                <c:pt idx="4">
                  <c:v>4.80210207173191E9</c:v>
                </c:pt>
                <c:pt idx="5">
                  <c:v>5.32281173787945E9</c:v>
                </c:pt>
                <c:pt idx="6">
                  <c:v>6.0364050331531E9</c:v>
                </c:pt>
                <c:pt idx="7">
                  <c:v>6.98136819323808E9</c:v>
                </c:pt>
                <c:pt idx="8">
                  <c:v>7.42492099379655E9</c:v>
                </c:pt>
                <c:pt idx="9">
                  <c:v>7.84922752422599E9</c:v>
                </c:pt>
                <c:pt idx="10">
                  <c:v>9.04492505283428E9</c:v>
                </c:pt>
                <c:pt idx="11">
                  <c:v>1.03563371885339E10</c:v>
                </c:pt>
                <c:pt idx="12">
                  <c:v>1.12435021556349E10</c:v>
                </c:pt>
                <c:pt idx="13">
                  <c:v>1.21884658016454E10</c:v>
                </c:pt>
                <c:pt idx="14">
                  <c:v>1.25356091411469E10</c:v>
                </c:pt>
                <c:pt idx="15">
                  <c:v>1.33234541897428E10</c:v>
                </c:pt>
                <c:pt idx="16">
                  <c:v>1.36763600749269E10</c:v>
                </c:pt>
                <c:pt idx="17">
                  <c:v>1.52065493391378E10</c:v>
                </c:pt>
                <c:pt idx="18">
                  <c:v>1.61486604192947E10</c:v>
                </c:pt>
                <c:pt idx="19">
                  <c:v>1.59275679634124E10</c:v>
                </c:pt>
                <c:pt idx="20">
                  <c:v>1.74950614389697E10</c:v>
                </c:pt>
                <c:pt idx="21">
                  <c:v>2.03005450002836E10</c:v>
                </c:pt>
                <c:pt idx="22">
                  <c:v>2.39409228512419E10</c:v>
                </c:pt>
                <c:pt idx="23">
                  <c:v>2.77781556432108E10</c:v>
                </c:pt>
                <c:pt idx="24">
                  <c:v>3.2132304413929E10</c:v>
                </c:pt>
                <c:pt idx="25">
                  <c:v>3.58986718388201E10</c:v>
                </c:pt>
                <c:pt idx="26">
                  <c:v>3.99557513479375E10</c:v>
                </c:pt>
                <c:pt idx="27">
                  <c:v>4.64441432672199E10</c:v>
                </c:pt>
                <c:pt idx="28">
                  <c:v>5.03340397756762E10</c:v>
                </c:pt>
                <c:pt idx="29">
                  <c:v>5.59596042852523E10</c:v>
                </c:pt>
                <c:pt idx="30">
                  <c:v>5.91538381146925E10</c:v>
                </c:pt>
                <c:pt idx="31">
                  <c:v>5.96692930107682E10</c:v>
                </c:pt>
                <c:pt idx="32">
                  <c:v>5.46678313714949E10</c:v>
                </c:pt>
                <c:pt idx="33">
                  <c:v>6.0028504145742E10</c:v>
                </c:pt>
                <c:pt idx="34">
                  <c:v>6.20172687657229E10</c:v>
                </c:pt>
                <c:pt idx="35">
                  <c:v>6.32320411656357E10</c:v>
                </c:pt>
                <c:pt idx="36">
                  <c:v>6.88115050439458E10</c:v>
                </c:pt>
                <c:pt idx="37">
                  <c:v>7.58002776796916E10</c:v>
                </c:pt>
                <c:pt idx="38">
                  <c:v>8.14527965223234E10</c:v>
                </c:pt>
                <c:pt idx="39">
                  <c:v>8.48832234058271E10</c:v>
                </c:pt>
                <c:pt idx="40">
                  <c:v>8.96455016798195E10</c:v>
                </c:pt>
                <c:pt idx="41">
                  <c:v>9.61282887383443E10</c:v>
                </c:pt>
                <c:pt idx="42">
                  <c:v>9.84238509827965E10</c:v>
                </c:pt>
                <c:pt idx="43">
                  <c:v>9.5166488360992E10</c:v>
                </c:pt>
                <c:pt idx="44">
                  <c:v>1.05987054096959E11</c:v>
                </c:pt>
                <c:pt idx="45">
                  <c:v>1.00865647752193E11</c:v>
                </c:pt>
                <c:pt idx="46">
                  <c:v>1.07955758712524E11</c:v>
                </c:pt>
                <c:pt idx="47">
                  <c:v>1.09741929747535E11</c:v>
                </c:pt>
                <c:pt idx="48">
                  <c:v>1.09256087238931E11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6496856"/>
        <c:axId val="2066499992"/>
      </c:barChart>
      <c:catAx>
        <c:axId val="2066496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6499992"/>
        <c:crosses val="autoZero"/>
        <c:auto val="1"/>
        <c:lblAlgn val="ctr"/>
        <c:lblOffset val="100"/>
        <c:noMultiLvlLbl val="0"/>
      </c:catAx>
      <c:valAx>
        <c:axId val="2066499992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0664968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752244546227131"/>
          <c:h val="0.830319392859172"/>
        </c:manualLayout>
      </c:layout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Sheet3!$B$31:$B$56</c:f>
              <c:numCache>
                <c:formatCode>General</c:formatCode>
                <c:ptCount val="26"/>
                <c:pt idx="7" formatCode="0,,,">
                  <c:v>1.3500021402E12</c:v>
                </c:pt>
                <c:pt idx="8" formatCode="0,,,">
                  <c:v>1.4159717373E12</c:v>
                </c:pt>
                <c:pt idx="9" formatCode="0,,,">
                  <c:v>1.4952511664E12</c:v>
                </c:pt>
                <c:pt idx="10" formatCode="0,,,">
                  <c:v>1.5882670506E12</c:v>
                </c:pt>
                <c:pt idx="11" formatCode="0,,,">
                  <c:v>1.5237996896E12</c:v>
                </c:pt>
                <c:pt idx="12" formatCode="0,,,">
                  <c:v>1.5413204113E12</c:v>
                </c:pt>
                <c:pt idx="13" formatCode="0,,,">
                  <c:v>1.6187112288E12</c:v>
                </c:pt>
                <c:pt idx="14" formatCode="0,,,">
                  <c:v>1.7243165156E12</c:v>
                </c:pt>
                <c:pt idx="15" formatCode="0,,,">
                  <c:v>1.7626763613E12</c:v>
                </c:pt>
                <c:pt idx="16" formatCode="0,,,">
                  <c:v>1.8510818999E12</c:v>
                </c:pt>
                <c:pt idx="17" formatCode="0,,,">
                  <c:v>1.9116050107E12</c:v>
                </c:pt>
                <c:pt idx="18" formatCode="0,,,">
                  <c:v>1.8571009062E12</c:v>
                </c:pt>
                <c:pt idx="19" formatCode="0,,,">
                  <c:v>1.7131277242E12</c:v>
                </c:pt>
                <c:pt idx="20" formatCode="0,,,">
                  <c:v>1.805882E12</c:v>
                </c:pt>
                <c:pt idx="21" formatCode="0,,,">
                  <c:v>1.8112107625E12</c:v>
                </c:pt>
                <c:pt idx="22" formatCode="0,,,">
                  <c:v>1.8173323998E12</c:v>
                </c:pt>
                <c:pt idx="23" formatCode="0,,,">
                  <c:v>1.8459664489E12</c:v>
                </c:pt>
                <c:pt idx="24" formatCode="0,,,">
                  <c:v>1.8773614731E12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Sheet3!$C$30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Sheet3!$C$31:$C$56</c:f>
              <c:numCache>
                <c:formatCode>0,,,</c:formatCode>
                <c:ptCount val="26"/>
                <c:pt idx="0">
                  <c:v>8.60034784377745E11</c:v>
                </c:pt>
                <c:pt idx="1">
                  <c:v>9.0660206687408E11</c:v>
                </c:pt>
                <c:pt idx="2">
                  <c:v>8.89097850795E11</c:v>
                </c:pt>
                <c:pt idx="3">
                  <c:v>8.58569814077027E11</c:v>
                </c:pt>
                <c:pt idx="4">
                  <c:v>7.95290436778807E11</c:v>
                </c:pt>
                <c:pt idx="5">
                  <c:v>8.30737712420497E11</c:v>
                </c:pt>
                <c:pt idx="6">
                  <c:v>8.62870768116619E11</c:v>
                </c:pt>
                <c:pt idx="7">
                  <c:v>8.86523492564927E11</c:v>
                </c:pt>
                <c:pt idx="8">
                  <c:v>8.39738765763005E11</c:v>
                </c:pt>
                <c:pt idx="9">
                  <c:v>8.41954771066041E11</c:v>
                </c:pt>
                <c:pt idx="10">
                  <c:v>8.90421077864067E11</c:v>
                </c:pt>
                <c:pt idx="11">
                  <c:v>8.58650178511254E11</c:v>
                </c:pt>
                <c:pt idx="12">
                  <c:v>8.4471401088518E11</c:v>
                </c:pt>
                <c:pt idx="13">
                  <c:v>8.83995249765607E11</c:v>
                </c:pt>
                <c:pt idx="14">
                  <c:v>9.35393065345255E11</c:v>
                </c:pt>
                <c:pt idx="15">
                  <c:v>9.75850822942382E11</c:v>
                </c:pt>
                <c:pt idx="16">
                  <c:v>1.02183293298124E12</c:v>
                </c:pt>
                <c:pt idx="17">
                  <c:v>1.08353752234281E12</c:v>
                </c:pt>
                <c:pt idx="18">
                  <c:v>1.09215097051831E12</c:v>
                </c:pt>
                <c:pt idx="19">
                  <c:v>8.98846596260647E11</c:v>
                </c:pt>
                <c:pt idx="20">
                  <c:v>1.07465490391308E12</c:v>
                </c:pt>
                <c:pt idx="21">
                  <c:v>1.04752254216284E12</c:v>
                </c:pt>
                <c:pt idx="22">
                  <c:v>1.07137200559695E12</c:v>
                </c:pt>
                <c:pt idx="23">
                  <c:v>1.07243791980852E12</c:v>
                </c:pt>
                <c:pt idx="24">
                  <c:v>1.08873691287755E12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Sheet3!$D$30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Sheet3!$D$31:$D$56</c:f>
              <c:numCache>
                <c:formatCode>0,,,</c:formatCode>
                <c:ptCount val="26"/>
                <c:pt idx="1">
                  <c:v>5.95828887417218E11</c:v>
                </c:pt>
                <c:pt idx="2">
                  <c:v>5.79247761589404E11</c:v>
                </c:pt>
                <c:pt idx="3">
                  <c:v>5.34826715231788E11</c:v>
                </c:pt>
                <c:pt idx="4">
                  <c:v>5.51339602649006E11</c:v>
                </c:pt>
                <c:pt idx="5">
                  <c:v>5.49497258278145E11</c:v>
                </c:pt>
                <c:pt idx="6">
                  <c:v>5.34417298013245E11</c:v>
                </c:pt>
                <c:pt idx="7">
                  <c:v>5.55911350993377E11</c:v>
                </c:pt>
                <c:pt idx="8">
                  <c:v>5.61916039735099E11</c:v>
                </c:pt>
                <c:pt idx="9">
                  <c:v>5.68125443708609E11</c:v>
                </c:pt>
                <c:pt idx="10">
                  <c:v>6.09407668874172E11</c:v>
                </c:pt>
                <c:pt idx="11">
                  <c:v>6.17664119205298E11</c:v>
                </c:pt>
                <c:pt idx="12">
                  <c:v>6.04835920529801E11</c:v>
                </c:pt>
                <c:pt idx="13">
                  <c:v>6.10567668874172E11</c:v>
                </c:pt>
                <c:pt idx="14">
                  <c:v>6.33358198675497E11</c:v>
                </c:pt>
                <c:pt idx="15">
                  <c:v>6.43525218543046E11</c:v>
                </c:pt>
                <c:pt idx="16">
                  <c:v>6.9763565562914E11</c:v>
                </c:pt>
                <c:pt idx="17">
                  <c:v>7.28136741721854E11</c:v>
                </c:pt>
                <c:pt idx="18">
                  <c:v>7.13261496688742E11</c:v>
                </c:pt>
                <c:pt idx="19">
                  <c:v>5.76245417218543E11</c:v>
                </c:pt>
                <c:pt idx="20">
                  <c:v>6.82350993377483E11</c:v>
                </c:pt>
                <c:pt idx="21">
                  <c:v>7.40487298013245E11</c:v>
                </c:pt>
                <c:pt idx="22">
                  <c:v>7.29092039735099E11</c:v>
                </c:pt>
                <c:pt idx="23">
                  <c:v>7.35369668874172E11</c:v>
                </c:pt>
                <c:pt idx="24">
                  <c:v>7.5236021192053E11</c:v>
                </c:pt>
                <c:pt idx="25">
                  <c:v>7.64915470198675E11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9617768"/>
        <c:axId val="2019620776"/>
      </c:lineChart>
      <c:dateAx>
        <c:axId val="201961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19620776"/>
        <c:crosses val="autoZero"/>
        <c:auto val="0"/>
        <c:lblOffset val="100"/>
        <c:baseTimeUnit val="days"/>
      </c:dateAx>
      <c:valAx>
        <c:axId val="20196207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196177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891356040701569"/>
          <c:h val="0.830319392859172"/>
        </c:manualLayout>
      </c:layout>
      <c:lineChart>
        <c:grouping val="standard"/>
        <c:varyColors val="0"/>
        <c:ser>
          <c:idx val="3"/>
          <c:order val="0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9710728"/>
        <c:axId val="2020398104"/>
      </c:lineChart>
      <c:dateAx>
        <c:axId val="2069710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20398104"/>
        <c:crosses val="autoZero"/>
        <c:auto val="0"/>
        <c:lblOffset val="100"/>
        <c:baseTimeUnit val="days"/>
      </c:dateAx>
      <c:valAx>
        <c:axId val="2020398104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20697107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79116428471672"/>
          <c:y val="0.0364784245916283"/>
          <c:w val="0.94208831534947"/>
          <c:h val="0.9466853794430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Sheet4!$A$59</c:f>
              <c:strCache>
                <c:ptCount val="1"/>
                <c:pt idx="0">
                  <c:v>1990-1999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Sheet4!$B$59:$H$59</c:f>
              <c:numCache>
                <c:formatCode>_-* #,##0.0_-;\-* #,##0.0_-;_-* "-"??_-;_-@_-</c:formatCode>
                <c:ptCount val="7"/>
                <c:pt idx="0">
                  <c:v>0.694351643545237</c:v>
                </c:pt>
                <c:pt idx="1">
                  <c:v>5.242785283124654</c:v>
                </c:pt>
                <c:pt idx="2">
                  <c:v>-0.529427057054217</c:v>
                </c:pt>
                <c:pt idx="3">
                  <c:v>0.620805755990992</c:v>
                </c:pt>
                <c:pt idx="4">
                  <c:v>8.249188554219165</c:v>
                </c:pt>
                <c:pt idx="5">
                  <c:v>7.569821645380345</c:v>
                </c:pt>
                <c:pt idx="6">
                  <c:v>10.01559063921556</c:v>
                </c:pt>
              </c:numCache>
            </c:numRef>
          </c:val>
        </c:ser>
        <c:ser>
          <c:idx val="1"/>
          <c:order val="1"/>
          <c:tx>
            <c:strRef>
              <c:f>Sheet4!$A$60</c:f>
              <c:strCache>
                <c:ptCount val="1"/>
                <c:pt idx="0">
                  <c:v>2000-2009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Sheet4!$B$60:$H$60</c:f>
              <c:numCache>
                <c:formatCode>_-* #,##0.0_-;\-* #,##0.0_-;_-* "-"??_-;_-@_-</c:formatCode>
                <c:ptCount val="7"/>
                <c:pt idx="0">
                  <c:v>-0.992397676901048</c:v>
                </c:pt>
                <c:pt idx="1">
                  <c:v>1.476255458347305</c:v>
                </c:pt>
                <c:pt idx="2">
                  <c:v>0.43577144111794</c:v>
                </c:pt>
                <c:pt idx="3">
                  <c:v>0.920115339643108</c:v>
                </c:pt>
                <c:pt idx="4">
                  <c:v>4.784112847333531</c:v>
                </c:pt>
                <c:pt idx="5">
                  <c:v>6.94328841231112</c:v>
                </c:pt>
                <c:pt idx="6">
                  <c:v>4.440952780095311</c:v>
                </c:pt>
              </c:numCache>
            </c:numRef>
          </c:val>
        </c:ser>
        <c:ser>
          <c:idx val="2"/>
          <c:order val="2"/>
          <c:tx>
            <c:strRef>
              <c:f>Sheet4!$A$61</c:f>
              <c:strCache>
                <c:ptCount val="1"/>
                <c:pt idx="0">
                  <c:v>2010-2015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Sheet4!$B$61:$H$61</c:f>
              <c:numCache>
                <c:formatCode>_-* #,##0.0_-;\-* #,##0.0_-;_-* "-"??_-;_-@_-</c:formatCode>
                <c:ptCount val="7"/>
                <c:pt idx="0">
                  <c:v>0.970999518250565</c:v>
                </c:pt>
                <c:pt idx="1">
                  <c:v>1.864746540297042</c:v>
                </c:pt>
                <c:pt idx="2">
                  <c:v>5.039109107416102</c:v>
                </c:pt>
                <c:pt idx="3">
                  <c:v>4.186123866159582</c:v>
                </c:pt>
                <c:pt idx="4">
                  <c:v>2.955825167709236</c:v>
                </c:pt>
                <c:pt idx="5">
                  <c:v>5.157597025979861</c:v>
                </c:pt>
                <c:pt idx="6">
                  <c:v>6.052092861780006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29103624"/>
        <c:axId val="2029106632"/>
      </c:barChart>
      <c:catAx>
        <c:axId val="20291036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029106632"/>
        <c:crosses val="autoZero"/>
        <c:auto val="1"/>
        <c:lblAlgn val="ctr"/>
        <c:lblOffset val="100"/>
        <c:noMultiLvlLbl val="0"/>
      </c:catAx>
      <c:valAx>
        <c:axId val="2029106632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0291036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Sheet1!$G$11</c:f>
              <c:strCache>
                <c:ptCount val="1"/>
                <c:pt idx="0">
                  <c:v>1990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cat>
            <c:strRef>
              <c:f>Sheet1!$F$12:$F$13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Sheet1!$G$12:$G$13</c:f>
              <c:numCache>
                <c:formatCode>General</c:formatCode>
                <c:ptCount val="2"/>
                <c:pt idx="0">
                  <c:v>82.0</c:v>
                </c:pt>
                <c:pt idx="1">
                  <c:v>18.0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2014</a:t>
            </a:r>
          </a:p>
        </c:rich>
      </c:tx>
      <c:layout>
        <c:manualLayout>
          <c:xMode val="edge"/>
          <c:yMode val="edge"/>
          <c:x val="0.715983158355206"/>
          <c:y val="0.814814814814815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Sheet1!$G$15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Sheet1!$F$16:$F$17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Sheet1!$G$16:$G$17</c:f>
              <c:numCache>
                <c:formatCode>General</c:formatCode>
                <c:ptCount val="2"/>
                <c:pt idx="0">
                  <c:v>64.0</c:v>
                </c:pt>
                <c:pt idx="1">
                  <c:v>36.0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2000</a:t>
            </a:r>
          </a:p>
        </c:rich>
      </c:tx>
      <c:layout>
        <c:manualLayout>
          <c:xMode val="edge"/>
          <c:yMode val="edge"/>
          <c:x val="0.663205380577428"/>
          <c:y val="0.095735784532662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91721784776903"/>
          <c:y val="0.194667833520908"/>
          <c:w val="0.416556649168854"/>
          <c:h val="0.719026230435339"/>
        </c:manualLayout>
      </c:layout>
      <c:pieChart>
        <c:varyColors val="1"/>
        <c:ser>
          <c:idx val="0"/>
          <c:order val="0"/>
          <c:tx>
            <c:strRef>
              <c:f>Sheet1!$G$19</c:f>
              <c:strCache>
                <c:ptCount val="1"/>
                <c:pt idx="0">
                  <c:v>2000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Sheet1!$F$20:$F$21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Sheet1!$G$20:$G$21</c:f>
              <c:numCache>
                <c:formatCode>General</c:formatCode>
                <c:ptCount val="2"/>
                <c:pt idx="0">
                  <c:v>78.0</c:v>
                </c:pt>
                <c:pt idx="1">
                  <c:v>22.0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Sheet1!$G$25</c:f>
              <c:strCache>
                <c:ptCount val="1"/>
                <c:pt idx="0">
                  <c:v>1990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Sheet1!$F$26:$F$31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Sheet1!$G$26:$G$31</c:f>
              <c:numCache>
                <c:formatCode>General</c:formatCode>
                <c:ptCount val="6"/>
                <c:pt idx="0">
                  <c:v>15.8</c:v>
                </c:pt>
                <c:pt idx="1">
                  <c:v>5.7</c:v>
                </c:pt>
                <c:pt idx="2">
                  <c:v>10.9</c:v>
                </c:pt>
                <c:pt idx="3">
                  <c:v>12.2</c:v>
                </c:pt>
                <c:pt idx="4">
                  <c:v>5.2</c:v>
                </c:pt>
                <c:pt idx="5">
                  <c:v>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Sheet1!$G$33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Sheet1!$F$34:$F$39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Sheet1!$G$34:$G$39</c:f>
              <c:numCache>
                <c:formatCode>General</c:formatCode>
                <c:ptCount val="6"/>
                <c:pt idx="0">
                  <c:v>51.3</c:v>
                </c:pt>
                <c:pt idx="1">
                  <c:v>6.4</c:v>
                </c:pt>
                <c:pt idx="2">
                  <c:v>5.0</c:v>
                </c:pt>
                <c:pt idx="3">
                  <c:v>4.4</c:v>
                </c:pt>
                <c:pt idx="4">
                  <c:v>3.6</c:v>
                </c:pt>
                <c:pt idx="5">
                  <c:v>29.2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7CB9F-91A6-44EC-B1C2-B8D65E43B4CF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A39A66-5362-41A1-9489-ABC241777F9D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Farming,  forestry, fishing</a:t>
          </a:r>
        </a:p>
        <a:p>
          <a:r>
            <a:rPr lang="en-CA" sz="2400" dirty="0"/>
            <a:t>“Growing and harvesting” </a:t>
          </a:r>
          <a:endParaRPr lang="en-US" sz="2400" dirty="0"/>
        </a:p>
      </dgm:t>
    </dgm:pt>
    <dgm:pt modelId="{434C363E-C3C5-4A2E-98C9-FCE914308B62}" type="parTrans" cxnId="{D5E59628-99F7-458D-9A74-491169864D42}">
      <dgm:prSet/>
      <dgm:spPr/>
      <dgm:t>
        <a:bodyPr/>
        <a:lstStyle/>
        <a:p>
          <a:endParaRPr lang="en-US"/>
        </a:p>
      </dgm:t>
    </dgm:pt>
    <dgm:pt modelId="{DAE85CF2-738C-410F-AA8C-F434C17D13E6}" type="sibTrans" cxnId="{D5E59628-99F7-458D-9A74-491169864D42}">
      <dgm:prSet/>
      <dgm:spPr/>
      <dgm:t>
        <a:bodyPr/>
        <a:lstStyle/>
        <a:p>
          <a:endParaRPr lang="en-US"/>
        </a:p>
      </dgm:t>
    </dgm:pt>
    <dgm:pt modelId="{BC24E68E-3D64-4C8B-991A-08131C2023E4}">
      <dgm:prSet phldrT="[Text]" custT="1"/>
      <dgm:spPr/>
      <dgm:t>
        <a:bodyPr/>
        <a:lstStyle/>
        <a:p>
          <a:endParaRPr lang="en-CA" sz="2400" b="0" dirty="0">
            <a:solidFill>
              <a:schemeClr val="tx1"/>
            </a:solidFill>
          </a:endParaRPr>
        </a:p>
        <a:p>
          <a:r>
            <a:rPr lang="en-CA" sz="2400" b="0" dirty="0">
              <a:solidFill>
                <a:schemeClr val="tx1"/>
              </a:solidFill>
            </a:rPr>
            <a:t>Services</a:t>
          </a:r>
        </a:p>
        <a:p>
          <a:r>
            <a:rPr lang="en-CA" sz="2400" dirty="0"/>
            <a:t>“Doing things for others”</a:t>
          </a:r>
        </a:p>
        <a:p>
          <a:endParaRPr lang="en-US" sz="2000" dirty="0"/>
        </a:p>
      </dgm:t>
    </dgm:pt>
    <dgm:pt modelId="{37C41E0E-9423-439B-B096-B5071B036D1D}" type="parTrans" cxnId="{4F16D662-7419-4A4F-AD03-48823AE7A398}">
      <dgm:prSet/>
      <dgm:spPr/>
      <dgm:t>
        <a:bodyPr/>
        <a:lstStyle/>
        <a:p>
          <a:endParaRPr lang="en-US"/>
        </a:p>
      </dgm:t>
    </dgm:pt>
    <dgm:pt modelId="{0462AC1D-C6C1-4657-9674-73BFED6A3449}" type="sibTrans" cxnId="{4F16D662-7419-4A4F-AD03-48823AE7A398}">
      <dgm:prSet/>
      <dgm:spPr/>
      <dgm:t>
        <a:bodyPr/>
        <a:lstStyle/>
        <a:p>
          <a:endParaRPr lang="en-US"/>
        </a:p>
      </dgm:t>
    </dgm:pt>
    <dgm:pt modelId="{CCD38CCA-CBBE-4709-9381-617B75E63777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Industry</a:t>
          </a:r>
        </a:p>
        <a:p>
          <a:r>
            <a:rPr lang="en-CA" sz="2400" dirty="0"/>
            <a:t>“Making things”</a:t>
          </a:r>
          <a:endParaRPr lang="en-US" sz="2400" dirty="0"/>
        </a:p>
      </dgm:t>
    </dgm:pt>
    <dgm:pt modelId="{DCF8A673-F8A7-4575-88EB-A09C53383AC1}" type="parTrans" cxnId="{8DCC42CB-40BC-4D98-A589-C4D2D610C8F6}">
      <dgm:prSet/>
      <dgm:spPr/>
      <dgm:t>
        <a:bodyPr/>
        <a:lstStyle/>
        <a:p>
          <a:endParaRPr lang="en-US"/>
        </a:p>
      </dgm:t>
    </dgm:pt>
    <dgm:pt modelId="{44AAF63A-7493-425A-A1D4-E450EAD64E83}" type="sibTrans" cxnId="{8DCC42CB-40BC-4D98-A589-C4D2D610C8F6}">
      <dgm:prSet/>
      <dgm:spPr/>
      <dgm:t>
        <a:bodyPr/>
        <a:lstStyle/>
        <a:p>
          <a:endParaRPr lang="en-US"/>
        </a:p>
      </dgm:t>
    </dgm:pt>
    <dgm:pt modelId="{713EAA85-F910-4160-8787-68AA210A44AC}" type="pres">
      <dgm:prSet presAssocID="{6AC7CB9F-91A6-44EC-B1C2-B8D65E43B4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415885-AB8A-4587-B2BC-FE1428444BE7}" type="pres">
      <dgm:prSet presAssocID="{3AA39A66-5362-41A1-9489-ABC241777F9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F8839-2139-4817-BBF4-A5C75D70F675}" type="pres">
      <dgm:prSet presAssocID="{3AA39A66-5362-41A1-9489-ABC241777F9D}" presName="spNode" presStyleCnt="0"/>
      <dgm:spPr/>
    </dgm:pt>
    <dgm:pt modelId="{7E6DC869-B06D-4A9A-95EC-A0E9DC84CA3B}" type="pres">
      <dgm:prSet presAssocID="{DAE85CF2-738C-410F-AA8C-F434C17D13E6}" presName="sibTrans" presStyleLbl="sibTrans1D1" presStyleIdx="0" presStyleCnt="3"/>
      <dgm:spPr/>
      <dgm:t>
        <a:bodyPr/>
        <a:lstStyle/>
        <a:p>
          <a:endParaRPr lang="en-US"/>
        </a:p>
      </dgm:t>
    </dgm:pt>
    <dgm:pt modelId="{315BFA89-93CC-4115-8B5E-62424BBE714D}" type="pres">
      <dgm:prSet presAssocID="{BC24E68E-3D64-4C8B-991A-08131C2023E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62D62-BA3C-4B25-9C5B-D9F898E0013F}" type="pres">
      <dgm:prSet presAssocID="{BC24E68E-3D64-4C8B-991A-08131C2023E4}" presName="spNode" presStyleCnt="0"/>
      <dgm:spPr/>
    </dgm:pt>
    <dgm:pt modelId="{0F1D3C76-B486-45B5-A432-585E9E43A6E8}" type="pres">
      <dgm:prSet presAssocID="{0462AC1D-C6C1-4657-9674-73BFED6A3449}" presName="sibTrans" presStyleLbl="sibTrans1D1" presStyleIdx="1" presStyleCnt="3"/>
      <dgm:spPr/>
      <dgm:t>
        <a:bodyPr/>
        <a:lstStyle/>
        <a:p>
          <a:endParaRPr lang="en-US"/>
        </a:p>
      </dgm:t>
    </dgm:pt>
    <dgm:pt modelId="{037CC787-5D31-4BFD-89FF-76D8FA0FC7A2}" type="pres">
      <dgm:prSet presAssocID="{CCD38CCA-CBBE-4709-9381-617B75E63777}" presName="node" presStyleLbl="node1" presStyleIdx="2" presStyleCnt="3" custRadScaleRad="101012" custRadScaleInc="-2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D2862-4C13-48DE-A9EC-160789614072}" type="pres">
      <dgm:prSet presAssocID="{CCD38CCA-CBBE-4709-9381-617B75E63777}" presName="spNode" presStyleCnt="0"/>
      <dgm:spPr/>
    </dgm:pt>
    <dgm:pt modelId="{D6C2A36E-7737-42E1-9061-5C8D08B83908}" type="pres">
      <dgm:prSet presAssocID="{44AAF63A-7493-425A-A1D4-E450EAD64E83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A3C41793-987B-466F-AA21-8DAC06DFA912}" type="presOf" srcId="{0462AC1D-C6C1-4657-9674-73BFED6A3449}" destId="{0F1D3C76-B486-45B5-A432-585E9E43A6E8}" srcOrd="0" destOrd="0" presId="urn:microsoft.com/office/officeart/2005/8/layout/cycle6"/>
    <dgm:cxn modelId="{0D429871-38C4-4408-9C2A-AD05316BAD1B}" type="presOf" srcId="{3AA39A66-5362-41A1-9489-ABC241777F9D}" destId="{1D415885-AB8A-4587-B2BC-FE1428444BE7}" srcOrd="0" destOrd="0" presId="urn:microsoft.com/office/officeart/2005/8/layout/cycle6"/>
    <dgm:cxn modelId="{8DCC42CB-40BC-4D98-A589-C4D2D610C8F6}" srcId="{6AC7CB9F-91A6-44EC-B1C2-B8D65E43B4CF}" destId="{CCD38CCA-CBBE-4709-9381-617B75E63777}" srcOrd="2" destOrd="0" parTransId="{DCF8A673-F8A7-4575-88EB-A09C53383AC1}" sibTransId="{44AAF63A-7493-425A-A1D4-E450EAD64E83}"/>
    <dgm:cxn modelId="{D9E23AF2-2BC9-4BBE-94C8-F581B430C07B}" type="presOf" srcId="{44AAF63A-7493-425A-A1D4-E450EAD64E83}" destId="{D6C2A36E-7737-42E1-9061-5C8D08B83908}" srcOrd="0" destOrd="0" presId="urn:microsoft.com/office/officeart/2005/8/layout/cycle6"/>
    <dgm:cxn modelId="{163494CD-6D0D-4481-9CD5-C6C6573AD7F1}" type="presOf" srcId="{BC24E68E-3D64-4C8B-991A-08131C2023E4}" destId="{315BFA89-93CC-4115-8B5E-62424BBE714D}" srcOrd="0" destOrd="0" presId="urn:microsoft.com/office/officeart/2005/8/layout/cycle6"/>
    <dgm:cxn modelId="{D5E59628-99F7-458D-9A74-491169864D42}" srcId="{6AC7CB9F-91A6-44EC-B1C2-B8D65E43B4CF}" destId="{3AA39A66-5362-41A1-9489-ABC241777F9D}" srcOrd="0" destOrd="0" parTransId="{434C363E-C3C5-4A2E-98C9-FCE914308B62}" sibTransId="{DAE85CF2-738C-410F-AA8C-F434C17D13E6}"/>
    <dgm:cxn modelId="{4F16D662-7419-4A4F-AD03-48823AE7A398}" srcId="{6AC7CB9F-91A6-44EC-B1C2-B8D65E43B4CF}" destId="{BC24E68E-3D64-4C8B-991A-08131C2023E4}" srcOrd="1" destOrd="0" parTransId="{37C41E0E-9423-439B-B096-B5071B036D1D}" sibTransId="{0462AC1D-C6C1-4657-9674-73BFED6A3449}"/>
    <dgm:cxn modelId="{7A9E7F22-8D4D-446F-AE7A-082D1848EEBC}" type="presOf" srcId="{DAE85CF2-738C-410F-AA8C-F434C17D13E6}" destId="{7E6DC869-B06D-4A9A-95EC-A0E9DC84CA3B}" srcOrd="0" destOrd="0" presId="urn:microsoft.com/office/officeart/2005/8/layout/cycle6"/>
    <dgm:cxn modelId="{2F08E46B-BC7C-40E6-8E5A-BE40342290DA}" type="presOf" srcId="{6AC7CB9F-91A6-44EC-B1C2-B8D65E43B4CF}" destId="{713EAA85-F910-4160-8787-68AA210A44AC}" srcOrd="0" destOrd="0" presId="urn:microsoft.com/office/officeart/2005/8/layout/cycle6"/>
    <dgm:cxn modelId="{8BB48811-10A1-4548-83B9-F1BDEE42D3BA}" type="presOf" srcId="{CCD38CCA-CBBE-4709-9381-617B75E63777}" destId="{037CC787-5D31-4BFD-89FF-76D8FA0FC7A2}" srcOrd="0" destOrd="0" presId="urn:microsoft.com/office/officeart/2005/8/layout/cycle6"/>
    <dgm:cxn modelId="{F366AD05-41CB-4304-A7EA-944C9D847740}" type="presParOf" srcId="{713EAA85-F910-4160-8787-68AA210A44AC}" destId="{1D415885-AB8A-4587-B2BC-FE1428444BE7}" srcOrd="0" destOrd="0" presId="urn:microsoft.com/office/officeart/2005/8/layout/cycle6"/>
    <dgm:cxn modelId="{A0F0B3BA-2149-4A4E-B214-F97FEE605D2A}" type="presParOf" srcId="{713EAA85-F910-4160-8787-68AA210A44AC}" destId="{77AF8839-2139-4817-BBF4-A5C75D70F675}" srcOrd="1" destOrd="0" presId="urn:microsoft.com/office/officeart/2005/8/layout/cycle6"/>
    <dgm:cxn modelId="{166929C8-B820-4CEA-BA9A-313B2F169E10}" type="presParOf" srcId="{713EAA85-F910-4160-8787-68AA210A44AC}" destId="{7E6DC869-B06D-4A9A-95EC-A0E9DC84CA3B}" srcOrd="2" destOrd="0" presId="urn:microsoft.com/office/officeart/2005/8/layout/cycle6"/>
    <dgm:cxn modelId="{A0CDD7C4-B8C1-4EB9-9C4E-3D1A0D308B07}" type="presParOf" srcId="{713EAA85-F910-4160-8787-68AA210A44AC}" destId="{315BFA89-93CC-4115-8B5E-62424BBE714D}" srcOrd="3" destOrd="0" presId="urn:microsoft.com/office/officeart/2005/8/layout/cycle6"/>
    <dgm:cxn modelId="{91D684CE-1B24-4E45-8CCA-6B8282FF0D23}" type="presParOf" srcId="{713EAA85-F910-4160-8787-68AA210A44AC}" destId="{90C62D62-BA3C-4B25-9C5B-D9F898E0013F}" srcOrd="4" destOrd="0" presId="urn:microsoft.com/office/officeart/2005/8/layout/cycle6"/>
    <dgm:cxn modelId="{85694952-2B30-4ED5-B943-1BA674B3AEDF}" type="presParOf" srcId="{713EAA85-F910-4160-8787-68AA210A44AC}" destId="{0F1D3C76-B486-45B5-A432-585E9E43A6E8}" srcOrd="5" destOrd="0" presId="urn:microsoft.com/office/officeart/2005/8/layout/cycle6"/>
    <dgm:cxn modelId="{6F64EFB9-2D2E-47B0-A023-C81CE6EBA0D4}" type="presParOf" srcId="{713EAA85-F910-4160-8787-68AA210A44AC}" destId="{037CC787-5D31-4BFD-89FF-76D8FA0FC7A2}" srcOrd="6" destOrd="0" presId="urn:microsoft.com/office/officeart/2005/8/layout/cycle6"/>
    <dgm:cxn modelId="{0C0F9F39-AC23-43D8-A49D-EE92AC774D1A}" type="presParOf" srcId="{713EAA85-F910-4160-8787-68AA210A44AC}" destId="{925D2862-4C13-48DE-A9EC-160789614072}" srcOrd="7" destOrd="0" presId="urn:microsoft.com/office/officeart/2005/8/layout/cycle6"/>
    <dgm:cxn modelId="{FD6A412F-226D-4AB7-BDF5-4ADD0CEFFE91}" type="presParOf" srcId="{713EAA85-F910-4160-8787-68AA210A44AC}" destId="{D6C2A36E-7737-42E1-9061-5C8D08B83908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15885-AB8A-4587-B2BC-FE1428444BE7}">
      <dsp:nvSpPr>
        <dsp:cNvPr id="0" name=""/>
        <dsp:cNvSpPr/>
      </dsp:nvSpPr>
      <dsp:spPr>
        <a:xfrm>
          <a:off x="2834952" y="2511"/>
          <a:ext cx="2559694" cy="16638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Farming,  forestry, fishing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“Growing and harvesting” </a:t>
          </a:r>
          <a:endParaRPr lang="en-US" sz="2400" kern="1200" dirty="0"/>
        </a:p>
      </dsp:txBody>
      <dsp:txXfrm>
        <a:off x="2916172" y="83731"/>
        <a:ext cx="2397254" cy="1501361"/>
      </dsp:txXfrm>
    </dsp:sp>
    <dsp:sp modelId="{7E6DC869-B06D-4A9A-95EC-A0E9DC84CA3B}">
      <dsp:nvSpPr>
        <dsp:cNvPr id="0" name=""/>
        <dsp:cNvSpPr/>
      </dsp:nvSpPr>
      <dsp:spPr>
        <a:xfrm>
          <a:off x="1896606" y="834412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516618" y="419729"/>
              </a:moveTo>
              <a:arcTo wR="2218193" hR="2218193" stAng="18349675" swAng="364566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BFA89-93CC-4115-8B5E-62424BBE714D}">
      <dsp:nvSpPr>
        <dsp:cNvPr id="0" name=""/>
        <dsp:cNvSpPr/>
      </dsp:nvSpPr>
      <dsp:spPr>
        <a:xfrm>
          <a:off x="4755964" y="3329800"/>
          <a:ext cx="2559694" cy="1663801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0" kern="1200" dirty="0">
              <a:solidFill>
                <a:schemeClr val="tx1"/>
              </a:solidFill>
            </a:rPr>
            <a:t>Services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“Doing things for others”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4837184" y="3411020"/>
        <a:ext cx="2397254" cy="1501361"/>
      </dsp:txXfrm>
    </dsp:sp>
    <dsp:sp modelId="{0F1D3C76-B486-45B5-A432-585E9E43A6E8}">
      <dsp:nvSpPr>
        <dsp:cNvPr id="0" name=""/>
        <dsp:cNvSpPr/>
      </dsp:nvSpPr>
      <dsp:spPr>
        <a:xfrm>
          <a:off x="1873192" y="847550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296929" y="4156416"/>
              </a:moveTo>
              <a:arcTo wR="2218193" hR="2218193" stAng="3654089" swAng="3347838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CC787-5D31-4BFD-89FF-76D8FA0FC7A2}">
      <dsp:nvSpPr>
        <dsp:cNvPr id="0" name=""/>
        <dsp:cNvSpPr/>
      </dsp:nvSpPr>
      <dsp:spPr>
        <a:xfrm>
          <a:off x="913945" y="3374049"/>
          <a:ext cx="2559694" cy="166380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Industry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“Making things”</a:t>
          </a:r>
          <a:endParaRPr lang="en-US" sz="2400" kern="1200" dirty="0"/>
        </a:p>
      </dsp:txBody>
      <dsp:txXfrm>
        <a:off x="995165" y="3455269"/>
        <a:ext cx="2397254" cy="1501361"/>
      </dsp:txXfrm>
    </dsp:sp>
    <dsp:sp modelId="{D6C2A36E-7737-42E1-9061-5C8D08B83908}">
      <dsp:nvSpPr>
        <dsp:cNvPr id="0" name=""/>
        <dsp:cNvSpPr/>
      </dsp:nvSpPr>
      <dsp:spPr>
        <a:xfrm>
          <a:off x="1875981" y="848807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18249" y="2502148"/>
              </a:moveTo>
              <a:arcTo wR="2218193" hR="2218193" stAng="10358716" swAng="3729858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0.42968</cdr:x>
      <cdr:y>0.01788</cdr:y>
    </cdr:from>
    <cdr:to>
      <cdr:x>0.62968</cdr:x>
      <cdr:y>0.14603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51405" y="49046"/>
          <a:ext cx="722122" cy="351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Korea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0.33652</cdr:x>
      <cdr:y>3.71174E-7</cdr:y>
    </cdr:from>
    <cdr:to>
      <cdr:x>0.55996</cdr:x>
      <cdr:y>0.36992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19372" y="1"/>
          <a:ext cx="942406" cy="996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S</a:t>
          </a:r>
          <a:r>
            <a:rPr lang="en-US" sz="1800" dirty="0" smtClean="0"/>
            <a:t>ingapore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0.39305</cdr:x>
      <cdr:y>0</cdr:y>
    </cdr:from>
    <cdr:to>
      <cdr:x>0.64451</cdr:x>
      <cdr:y>0.13564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9290" y="0"/>
          <a:ext cx="914400" cy="356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US</a:t>
          </a:r>
          <a:endParaRPr lang="en-US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0.31003</cdr:x>
      <cdr:y>0</cdr:y>
    </cdr:from>
    <cdr:to>
      <cdr:x>0.71341</cdr:x>
      <cdr:y>0.39497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7455" y="0"/>
          <a:ext cx="1844250" cy="1039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Japan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0.62908</cdr:x>
      <cdr:y>0.2069</cdr:y>
    </cdr:from>
    <cdr:to>
      <cdr:x>0.86836</cdr:x>
      <cdr:y>0.36638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4002" y="544329"/>
          <a:ext cx="914400" cy="419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0.53412</cdr:x>
      <cdr:y>0.54741</cdr:y>
    </cdr:from>
    <cdr:to>
      <cdr:x>0.82088</cdr:x>
      <cdr:y>0.70259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41134" y="1440208"/>
          <a:ext cx="1095834" cy="408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0.2908</cdr:x>
      <cdr:y>0.7171</cdr:y>
    </cdr:from>
    <cdr:to>
      <cdr:x>0.53008</cdr:x>
      <cdr:y>0.84483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11284" y="1886636"/>
          <a:ext cx="914400" cy="336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0.42884</cdr:x>
      <cdr:y>0</cdr:y>
    </cdr:from>
    <cdr:to>
      <cdr:x>0.67818</cdr:x>
      <cdr:y>0.51846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7185" y="0"/>
          <a:ext cx="1108851" cy="1369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0.43606</cdr:x>
      <cdr:y>0</cdr:y>
    </cdr:from>
    <cdr:to>
      <cdr:x>0.63606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93649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India</a:t>
          </a:r>
          <a:endParaRPr lang="en-US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0.41058</cdr:x>
      <cdr:y>0.03918</cdr:y>
    </cdr:from>
    <cdr:to>
      <cdr:x>0.61058</cdr:x>
      <cdr:y>0.37251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5977" y="124743"/>
          <a:ext cx="889453" cy="106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Malaysia</a:t>
          </a:r>
          <a:endParaRPr lang="en-US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0.36661</cdr:x>
      <cdr:y>0</cdr:y>
    </cdr:from>
    <cdr:to>
      <cdr:x>0.56661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141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0.61463</cdr:x>
      <cdr:y>0.12335</cdr:y>
    </cdr:from>
    <cdr:to>
      <cdr:x>0.81463</cdr:x>
      <cdr:y>0.40752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10104" y="3969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0.65184</cdr:x>
      <cdr:y>0.51101</cdr:y>
    </cdr:from>
    <cdr:to>
      <cdr:x>0.86672</cdr:x>
      <cdr:y>0.81633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980198" y="1644332"/>
          <a:ext cx="982438" cy="9824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0.3046</cdr:x>
      <cdr:y>0.59601</cdr:y>
    </cdr:from>
    <cdr:to>
      <cdr:x>0.51701</cdr:x>
      <cdr:y>0.95066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92648" y="1917820"/>
          <a:ext cx="971099" cy="11412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0.02299</cdr:x>
      <cdr:y>0.48789</cdr:y>
    </cdr:from>
    <cdr:to>
      <cdr:x>0.13685</cdr:x>
      <cdr:y>0.7358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51064" y="3029919"/>
          <a:ext cx="1417527" cy="937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Billions US $, constant 2010</a:t>
          </a:r>
          <a:endParaRPr lang="en-US" sz="16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added, 1990-2015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</a:t>
          </a:r>
        </a:p>
      </cdr:txBody>
    </cdr:sp>
  </cdr:relSizeAnchor>
  <cdr:relSizeAnchor xmlns:cdr="http://schemas.openxmlformats.org/drawingml/2006/chartDrawing">
    <cdr:from>
      <cdr:x>0.63744</cdr:x>
      <cdr:y>0.2262</cdr:y>
    </cdr:from>
    <cdr:to>
      <cdr:x>0.89373</cdr:x>
      <cdr:y>0.29541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3436" y="1485254"/>
          <a:ext cx="1380485" cy="454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South Korea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0.83024</cdr:x>
      <cdr:y>0.47108</cdr:y>
    </cdr:from>
    <cdr:to>
      <cdr:x>1</cdr:x>
      <cdr:y>0.61034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71928" y="30930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UK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0.77589</cdr:x>
      <cdr:y>0.66094</cdr:y>
    </cdr:from>
    <cdr:to>
      <cdr:x>0.94565</cdr:x>
      <cdr:y>0.8002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79173" y="4339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Thailand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0.74344</cdr:x>
      <cdr:y>0.74789</cdr:y>
    </cdr:from>
    <cdr:to>
      <cdr:x>0.93267</cdr:x>
      <cdr:y>0.89247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04391" y="4910613"/>
          <a:ext cx="1019269" cy="949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Malaysia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0.75209</cdr:x>
      <cdr:y>0.83661</cdr:y>
    </cdr:from>
    <cdr:to>
      <cdr:x>0.99108</cdr:x>
      <cdr:y>0.99716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50999" y="5493157"/>
          <a:ext cx="1287268" cy="10542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Viet Nam</a:t>
          </a:r>
          <a:endParaRPr lang="en-US" sz="11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0.5079</cdr:x>
      <cdr:y>0.13754</cdr:y>
    </cdr:from>
    <cdr:to>
      <cdr:x>0.73613</cdr:x>
      <cdr:y>0.34709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24038" y="622483"/>
          <a:ext cx="1853213" cy="9484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1990-1999        2000-2009      2010-2015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0.58946</cdr:x>
      <cdr:y>0.20268</cdr:y>
    </cdr:from>
    <cdr:to>
      <cdr:x>0.62146</cdr:x>
      <cdr:y>0.26282</cdr:y>
    </cdr:to>
    <cdr:cxnSp macro="">
      <cdr:nvCxnSpPr>
        <cdr:cNvPr id="4" name="Straight Arrow Connector 3"/>
        <cdr:cNvCxnSpPr/>
      </cdr:nvCxnSpPr>
      <cdr:spPr>
        <a:xfrm xmlns:a="http://schemas.openxmlformats.org/drawingml/2006/main">
          <a:off x="4786270" y="917329"/>
          <a:ext cx="259868" cy="2721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0.66615</cdr:x>
      <cdr:y>0.20268</cdr:y>
    </cdr:from>
    <cdr:to>
      <cdr:x>0.67174</cdr:x>
      <cdr:y>0.4808</cdr:y>
    </cdr:to>
    <cdr:cxnSp macro="">
      <cdr:nvCxnSpPr>
        <cdr:cNvPr id="6" name="Straight Arrow Connector 5"/>
        <cdr:cNvCxnSpPr/>
      </cdr:nvCxnSpPr>
      <cdr:spPr>
        <a:xfrm xmlns:a="http://schemas.openxmlformats.org/drawingml/2006/main" flipH="1">
          <a:off x="5409006" y="917329"/>
          <a:ext cx="45389" cy="125876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0.70525</cdr:x>
      <cdr:y>0.19516</cdr:y>
    </cdr:from>
    <cdr:to>
      <cdr:x>0.75184</cdr:x>
      <cdr:y>0.6136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H="1">
          <a:off x="5726517" y="883309"/>
          <a:ext cx="378317" cy="18938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0.79569</cdr:x>
      <cdr:y>0.65478</cdr:y>
    </cdr:from>
    <cdr:to>
      <cdr:x>0.99569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37897" y="17641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8/13/18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8/13/18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4" Type="http://schemas.openxmlformats.org/officeDocument/2006/relationships/chart" Target="../charts/chart7.xml"/><Relationship Id="rId5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4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7.xml"/><Relationship Id="rId3" Type="http://schemas.openxmlformats.org/officeDocument/2006/relationships/chart" Target="../charts/char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Basic Concepts of Industry</a:t>
            </a:r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21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Three sectors of the economy</a:t>
            </a:r>
          </a:p>
          <a:p>
            <a:r>
              <a:rPr lang="en-CA" dirty="0"/>
              <a:t>How </a:t>
            </a:r>
            <a:r>
              <a:rPr lang="en-CA" dirty="0" smtClean="0"/>
              <a:t>do </a:t>
            </a:r>
            <a:r>
              <a:rPr lang="en-CA" dirty="0"/>
              <a:t>we call them?</a:t>
            </a:r>
          </a:p>
          <a:p>
            <a:pPr lvl="1"/>
            <a:r>
              <a:rPr lang="en-CA" dirty="0"/>
              <a:t>Primary (incl. mining)			-- Agriculture, forestry and fishing </a:t>
            </a:r>
          </a:p>
          <a:p>
            <a:pPr lvl="1"/>
            <a:r>
              <a:rPr lang="en-CA" dirty="0"/>
              <a:t>Secondary 				       </a:t>
            </a:r>
            <a:r>
              <a:rPr lang="en-CA" dirty="0" smtClean="0"/>
              <a:t> -</a:t>
            </a:r>
            <a:r>
              <a:rPr lang="en-CA" dirty="0"/>
              <a:t>- Industry (incl. mining)</a:t>
            </a:r>
          </a:p>
          <a:p>
            <a:pPr lvl="1"/>
            <a:r>
              <a:rPr lang="en-CA" dirty="0"/>
              <a:t>Tertiary					       </a:t>
            </a:r>
            <a:r>
              <a:rPr lang="en-CA" dirty="0" smtClean="0"/>
              <a:t> -</a:t>
            </a:r>
            <a:r>
              <a:rPr lang="en-CA" dirty="0"/>
              <a:t>- </a:t>
            </a:r>
            <a:r>
              <a:rPr lang="en-CA" dirty="0" smtClean="0"/>
              <a:t>Services</a:t>
            </a:r>
          </a:p>
          <a:p>
            <a:pPr lvl="1"/>
            <a:endParaRPr lang="en-CA" dirty="0"/>
          </a:p>
          <a:p>
            <a:r>
              <a:rPr lang="en-CA" dirty="0"/>
              <a:t>Industry </a:t>
            </a:r>
          </a:p>
          <a:p>
            <a:pPr lvl="1"/>
            <a:r>
              <a:rPr lang="en-CA" dirty="0"/>
              <a:t>Manufacturing,  construction, </a:t>
            </a:r>
            <a:r>
              <a:rPr lang="en-CA" dirty="0" smtClean="0"/>
              <a:t>electricity, </a:t>
            </a:r>
            <a:r>
              <a:rPr lang="en-CA" dirty="0" smtClean="0"/>
              <a:t>gas, water, sanitation </a:t>
            </a:r>
            <a:endParaRPr lang="en-CA" dirty="0"/>
          </a:p>
          <a:p>
            <a:pPr lvl="1"/>
            <a:r>
              <a:rPr lang="en-CA" b="1" dirty="0" smtClean="0"/>
              <a:t>“</a:t>
            </a:r>
            <a:r>
              <a:rPr lang="en-CA" b="1" dirty="0"/>
              <a:t>Primary” tends to include mining but also “industry” tends to include </a:t>
            </a:r>
            <a:r>
              <a:rPr lang="en-CA" b="1" dirty="0" smtClean="0"/>
              <a:t>mining</a:t>
            </a:r>
            <a:endParaRPr lang="en-CA" b="1" dirty="0"/>
          </a:p>
          <a:p>
            <a:pPr lvl="1"/>
            <a:r>
              <a:rPr lang="en-CA" dirty="0"/>
              <a:t>Manufacturing and industry often used interchangeably</a:t>
            </a:r>
          </a:p>
          <a:p>
            <a:pPr lvl="1"/>
            <a:r>
              <a:rPr lang="en-CA" dirty="0" smtClean="0"/>
              <a:t>Making things </a:t>
            </a:r>
            <a:endParaRPr lang="en-CA" dirty="0"/>
          </a:p>
          <a:p>
            <a:pPr lvl="2"/>
            <a:r>
              <a:rPr lang="en-CA" dirty="0"/>
              <a:t>Including making things out of primary outputs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28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Casual use and datedness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S</a:t>
            </a:r>
            <a:r>
              <a:rPr lang="en-US" dirty="0" smtClean="0"/>
              <a:t>ometimes use </a:t>
            </a:r>
            <a:r>
              <a:rPr lang="en-US" dirty="0" smtClean="0"/>
              <a:t>‘</a:t>
            </a:r>
            <a:r>
              <a:rPr lang="en-US" dirty="0" smtClean="0"/>
              <a:t>industry’ generally (not just making things)</a:t>
            </a:r>
            <a:endParaRPr lang="en-US" dirty="0" smtClean="0"/>
          </a:p>
          <a:p>
            <a:pPr lvl="1"/>
            <a:r>
              <a:rPr lang="en-US" dirty="0" smtClean="0"/>
              <a:t>the tourism industry</a:t>
            </a:r>
          </a:p>
          <a:p>
            <a:pPr lvl="1"/>
            <a:r>
              <a:rPr lang="en-US" dirty="0" smtClean="0"/>
              <a:t>the trucking or shipping industry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Should want to develop industry and services</a:t>
            </a:r>
            <a:endParaRPr lang="en-US" dirty="0" smtClean="0"/>
          </a:p>
          <a:p>
            <a:pPr lvl="1"/>
            <a:r>
              <a:rPr lang="en-US" dirty="0" smtClean="0"/>
              <a:t>Thus the idea of a country industrializing by developing industry (and not focusing also on services) may be a bit outdated.</a:t>
            </a:r>
          </a:p>
          <a:p>
            <a:endParaRPr lang="en-US" dirty="0" smtClean="0"/>
          </a:p>
          <a:p>
            <a:pPr marL="57150" indent="0">
              <a:buNone/>
            </a:pPr>
            <a:r>
              <a:rPr lang="en-US" dirty="0" smtClean="0"/>
              <a:t>If </a:t>
            </a:r>
            <a:r>
              <a:rPr lang="en-US" dirty="0" smtClean="0"/>
              <a:t>‘</a:t>
            </a:r>
            <a:r>
              <a:rPr lang="en-US" dirty="0" smtClean="0"/>
              <a:t>industrializing’ </a:t>
            </a:r>
            <a:r>
              <a:rPr lang="en-US" dirty="0" smtClean="0"/>
              <a:t>is about growing and diversifying the economy, maybe it should </a:t>
            </a:r>
            <a:r>
              <a:rPr lang="en-US" dirty="0" smtClean="0"/>
              <a:t>include all non</a:t>
            </a:r>
            <a:r>
              <a:rPr lang="en-US" dirty="0" smtClean="0"/>
              <a:t>-primary </a:t>
            </a:r>
            <a:r>
              <a:rPr lang="en-US" dirty="0" smtClean="0"/>
              <a:t>activities </a:t>
            </a:r>
            <a:r>
              <a:rPr lang="en-US" dirty="0" smtClean="0"/>
              <a:t>(i.e. industry and services). </a:t>
            </a:r>
          </a:p>
          <a:p>
            <a:endParaRPr lang="en-US" dirty="0" smtClean="0"/>
          </a:p>
          <a:p>
            <a:pPr lvl="3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455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1225"/>
              </p:ext>
            </p:extLst>
          </p:nvPr>
        </p:nvGraphicFramePr>
        <p:xfrm>
          <a:off x="457200" y="545690"/>
          <a:ext cx="8229600" cy="558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7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Classifying outputs - ISIC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/>
              <a:t>International Standard Industrial Classification – ISIC</a:t>
            </a:r>
          </a:p>
          <a:p>
            <a:r>
              <a:rPr lang="en-CA" dirty="0"/>
              <a:t>Divides all economic activities in to categories of types of products produced (metal, leather, vehicles, etc.) </a:t>
            </a:r>
          </a:p>
          <a:p>
            <a:r>
              <a:rPr lang="en-CA" dirty="0"/>
              <a:t>At 2, 3, 4 digit levels</a:t>
            </a:r>
          </a:p>
          <a:p>
            <a:pPr lvl="1"/>
            <a:r>
              <a:rPr lang="en-CA" dirty="0"/>
              <a:t>2-digit is broadest/most general</a:t>
            </a:r>
          </a:p>
          <a:p>
            <a:pPr lvl="1"/>
            <a:r>
              <a:rPr lang="en-CA" dirty="0"/>
              <a:t>4-digit is most detailed</a:t>
            </a:r>
          </a:p>
          <a:p>
            <a:pPr lvl="1"/>
            <a:r>
              <a:rPr lang="en-CA" dirty="0"/>
              <a:t>E</a:t>
            </a:r>
            <a:r>
              <a:rPr lang="en-CA" dirty="0" smtClean="0"/>
              <a:t>conomic </a:t>
            </a:r>
            <a:r>
              <a:rPr lang="en-CA" dirty="0"/>
              <a:t>research on industrialization (journals, etc.) will often note</a:t>
            </a:r>
            <a:r>
              <a:rPr lang="en-CA" dirty="0" smtClean="0"/>
              <a:t>,</a:t>
            </a:r>
          </a:p>
          <a:p>
            <a:pPr lvl="2"/>
            <a:r>
              <a:rPr lang="en-CA" dirty="0" smtClean="0"/>
              <a:t>“</a:t>
            </a:r>
            <a:r>
              <a:rPr lang="en-CA" dirty="0"/>
              <a:t>using data disaggregated at the 3-digit level”</a:t>
            </a:r>
          </a:p>
          <a:p>
            <a:r>
              <a:rPr lang="en-CA" dirty="0"/>
              <a:t>Example</a:t>
            </a:r>
          </a:p>
          <a:p>
            <a:pPr lvl="1"/>
            <a:r>
              <a:rPr lang="en-CA" dirty="0"/>
              <a:t>28: Manufacture of machinery and equipment</a:t>
            </a:r>
          </a:p>
          <a:p>
            <a:pPr lvl="1"/>
            <a:r>
              <a:rPr lang="en-CA" dirty="0"/>
              <a:t>281: Manufacture of special purpose machinery</a:t>
            </a:r>
          </a:p>
          <a:p>
            <a:pPr lvl="1"/>
            <a:r>
              <a:rPr lang="en-CA" dirty="0"/>
              <a:t>2812: Manufacture of fluid power equipment </a:t>
            </a:r>
            <a:r>
              <a:rPr lang="en-CA" dirty="0" smtClean="0"/>
              <a:t>(hydraulic </a:t>
            </a:r>
            <a:r>
              <a:rPr lang="en-CA" dirty="0"/>
              <a:t>pumps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2812 is a smaller, more precise sub-category of 281</a:t>
            </a:r>
          </a:p>
          <a:p>
            <a:pPr lvl="1"/>
            <a:r>
              <a:rPr lang="en-CA" dirty="0"/>
              <a:t>281 is a smaller, more precise sub-category of 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24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Basic </a:t>
            </a:r>
            <a:r>
              <a:rPr lang="en-CA" dirty="0"/>
              <a:t>s</a:t>
            </a:r>
            <a:r>
              <a:rPr lang="en-CA" dirty="0" smtClean="0"/>
              <a:t>ector </a:t>
            </a:r>
            <a:r>
              <a:rPr lang="en-CA" dirty="0"/>
              <a:t>c</a:t>
            </a:r>
            <a:r>
              <a:rPr lang="en-CA" dirty="0" smtClean="0"/>
              <a:t>ategories</a:t>
            </a:r>
            <a:br>
              <a:rPr lang="en-CA" dirty="0" smtClean="0"/>
            </a:br>
            <a:r>
              <a:rPr lang="en-CA" sz="3600" dirty="0" smtClean="0"/>
              <a:t>2 Digit 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42439"/>
              </p:ext>
            </p:extLst>
          </p:nvPr>
        </p:nvGraphicFramePr>
        <p:xfrm>
          <a:off x="457200" y="1600200"/>
          <a:ext cx="8229600" cy="5088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14">
                  <a:extLst>
                    <a:ext uri="{9D8B030D-6E8A-4147-A177-3AD203B41FA5}">
                      <a16:colId xmlns="" xmlns:a16="http://schemas.microsoft.com/office/drawing/2014/main" val="1797870803"/>
                    </a:ext>
                  </a:extLst>
                </a:gridCol>
                <a:gridCol w="1441480">
                  <a:extLst>
                    <a:ext uri="{9D8B030D-6E8A-4147-A177-3AD203B41FA5}">
                      <a16:colId xmlns="" xmlns:a16="http://schemas.microsoft.com/office/drawing/2014/main" val="364577431"/>
                    </a:ext>
                  </a:extLst>
                </a:gridCol>
                <a:gridCol w="2945463">
                  <a:extLst>
                    <a:ext uri="{9D8B030D-6E8A-4147-A177-3AD203B41FA5}">
                      <a16:colId xmlns="" xmlns:a16="http://schemas.microsoft.com/office/drawing/2014/main" val="891353662"/>
                    </a:ext>
                  </a:extLst>
                </a:gridCol>
                <a:gridCol w="1464304">
                  <a:extLst>
                    <a:ext uri="{9D8B030D-6E8A-4147-A177-3AD203B41FA5}">
                      <a16:colId xmlns="" xmlns:a16="http://schemas.microsoft.com/office/drawing/2014/main" val="1306902212"/>
                    </a:ext>
                  </a:extLst>
                </a:gridCol>
                <a:gridCol w="1474839">
                  <a:extLst>
                    <a:ext uri="{9D8B030D-6E8A-4147-A177-3AD203B41FA5}">
                      <a16:colId xmlns="" xmlns:a16="http://schemas.microsoft.com/office/drawing/2014/main" val="3371072381"/>
                    </a:ext>
                  </a:extLst>
                </a:gridCol>
              </a:tblGrid>
              <a:tr h="589014">
                <a:tc>
                  <a:txBody>
                    <a:bodyPr/>
                    <a:lstStyle/>
                    <a:p>
                      <a:r>
                        <a:rPr lang="en-CA" dirty="0"/>
                        <a:t>Section</a:t>
                      </a:r>
                      <a:r>
                        <a:rPr lang="en-CA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UN</a:t>
                      </a:r>
                    </a:p>
                    <a:p>
                      <a:r>
                        <a:rPr lang="en-CA" dirty="0" smtClean="0"/>
                        <a:t>ISIC Codes</a:t>
                      </a:r>
                    </a:p>
                    <a:p>
                      <a:r>
                        <a:rPr lang="en-CA" dirty="0" smtClean="0"/>
                        <a:t>Rev. 4 (2008)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Common Sector </a:t>
                      </a:r>
                      <a:r>
                        <a:rPr lang="en-CA" dirty="0" smtClean="0"/>
                        <a:t>Name</a:t>
                      </a:r>
                    </a:p>
                    <a:p>
                      <a:r>
                        <a:rPr lang="en-CA" dirty="0" smtClean="0"/>
                        <a:t>(World Bank)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Primary, Secondary</a:t>
                      </a:r>
                      <a:r>
                        <a:rPr lang="en-CA" baseline="0" dirty="0"/>
                        <a:t>, 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060617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Agriculture, fishing</a:t>
                      </a:r>
                      <a:r>
                        <a:rPr lang="en-CA" baseline="0" dirty="0"/>
                        <a:t>, forestry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6076491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Mining and quarrying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9510685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10-33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6943545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Electricity,</a:t>
                      </a:r>
                      <a:r>
                        <a:rPr lang="en-CA" baseline="0" dirty="0"/>
                        <a:t> gas, steam, </a:t>
                      </a:r>
                      <a:r>
                        <a:rPr lang="en-CA" baseline="0" dirty="0" smtClean="0"/>
                        <a:t>air conditioning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7546654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36-39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Water and sanitation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090457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41-43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20889180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G-U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45-99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92135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688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Manufactured products</a:t>
            </a:r>
            <a:br>
              <a:rPr lang="en-CA" dirty="0"/>
            </a:br>
            <a:r>
              <a:rPr lang="en-CA" sz="3100" dirty="0"/>
              <a:t>2-digit ISIC codes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285187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68">
                  <a:extLst>
                    <a:ext uri="{9D8B030D-6E8A-4147-A177-3AD203B41FA5}">
                      <a16:colId xmlns="" xmlns:a16="http://schemas.microsoft.com/office/drawing/2014/main" val="851288379"/>
                    </a:ext>
                  </a:extLst>
                </a:gridCol>
                <a:gridCol w="3097161">
                  <a:extLst>
                    <a:ext uri="{9D8B030D-6E8A-4147-A177-3AD203B41FA5}">
                      <a16:colId xmlns="" xmlns:a16="http://schemas.microsoft.com/office/drawing/2014/main" val="3345298886"/>
                    </a:ext>
                  </a:extLst>
                </a:gridCol>
                <a:gridCol w="811161">
                  <a:extLst>
                    <a:ext uri="{9D8B030D-6E8A-4147-A177-3AD203B41FA5}">
                      <a16:colId xmlns="" xmlns:a16="http://schemas.microsoft.com/office/drawing/2014/main" val="2820804124"/>
                    </a:ext>
                  </a:extLst>
                </a:gridCol>
                <a:gridCol w="3569110">
                  <a:extLst>
                    <a:ext uri="{9D8B030D-6E8A-4147-A177-3AD203B41FA5}">
                      <a16:colId xmlns="" xmlns:a16="http://schemas.microsoft.com/office/drawing/2014/main" val="39574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595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Rubber and plastics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716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Beverages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non-metallic minerals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77495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Tobacco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Basic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85187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Textiles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Fabricated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97625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Wearing apparel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Computers</a:t>
                      </a:r>
                      <a:r>
                        <a:rPr lang="en-CA" baseline="0" dirty="0"/>
                        <a:t>, electronics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9323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Leather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Electrical motors,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081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Machinery and</a:t>
                      </a:r>
                      <a:r>
                        <a:rPr lang="en-CA" baseline="0" dirty="0"/>
                        <a:t> equipment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94512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Paper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Motor vehicles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2607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Printing and recording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Ships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5484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Coke and petroleum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Furniture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81796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manufacturing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74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Pharmaceuticals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Repair</a:t>
                      </a:r>
                      <a:r>
                        <a:rPr lang="en-CA" baseline="0" dirty="0"/>
                        <a:t> and installation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49039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204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36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Agriculture, Industry or Services?</a:t>
            </a:r>
          </a:p>
          <a:p>
            <a:endParaRPr lang="en-US" dirty="0"/>
          </a:p>
          <a:p>
            <a:r>
              <a:rPr lang="en-US" dirty="0" smtClean="0"/>
              <a:t>Boat in the Gulf of Thailand catches a fish</a:t>
            </a:r>
          </a:p>
          <a:p>
            <a:r>
              <a:rPr lang="en-US" dirty="0" smtClean="0"/>
              <a:t>A farmer grows and harvests rice</a:t>
            </a:r>
          </a:p>
          <a:p>
            <a:r>
              <a:rPr lang="en-US" dirty="0" smtClean="0"/>
              <a:t>A company makes and bottles fish sauce</a:t>
            </a:r>
          </a:p>
          <a:p>
            <a:r>
              <a:rPr lang="en-US" dirty="0" smtClean="0"/>
              <a:t>Electricity is generated and supplied to your house</a:t>
            </a:r>
          </a:p>
          <a:p>
            <a:r>
              <a:rPr lang="en-US" dirty="0" smtClean="0"/>
              <a:t>An architect prepares a blueprint for a house</a:t>
            </a:r>
          </a:p>
          <a:p>
            <a:r>
              <a:rPr lang="en-US" dirty="0" smtClean="0"/>
              <a:t>A house is built</a:t>
            </a:r>
          </a:p>
          <a:p>
            <a:r>
              <a:rPr lang="en-US" dirty="0" smtClean="0"/>
              <a:t>You see the doctor because your head hurts</a:t>
            </a:r>
          </a:p>
          <a:p>
            <a:r>
              <a:rPr lang="en-US" dirty="0" smtClean="0"/>
              <a:t>Natural gas it pumped out of the ground </a:t>
            </a:r>
          </a:p>
          <a:p>
            <a:r>
              <a:rPr lang="en-US" dirty="0" smtClean="0"/>
              <a:t>A road is built</a:t>
            </a:r>
          </a:p>
          <a:p>
            <a:r>
              <a:rPr lang="en-US" dirty="0" smtClean="0"/>
              <a:t>A car is assembled</a:t>
            </a:r>
          </a:p>
          <a:p>
            <a:r>
              <a:rPr lang="en-US" dirty="0" smtClean="0"/>
              <a:t>You are taught at university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92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MVA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value added, MVA</a:t>
            </a:r>
          </a:p>
          <a:p>
            <a:endParaRPr lang="en-US" dirty="0"/>
          </a:p>
          <a:p>
            <a:r>
              <a:rPr lang="en-US" dirty="0" smtClean="0"/>
              <a:t>MVA/population = MVA per capita</a:t>
            </a:r>
          </a:p>
          <a:p>
            <a:endParaRPr lang="en-US" dirty="0"/>
          </a:p>
          <a:p>
            <a:r>
              <a:rPr lang="en-US" dirty="0" smtClean="0"/>
              <a:t>Used in UNIDO classifications</a:t>
            </a:r>
          </a:p>
          <a:p>
            <a:pPr lvl="1"/>
            <a:r>
              <a:rPr lang="en-US" dirty="0" smtClean="0"/>
              <a:t>United Nations Industrial Development Organization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5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UNIDO Classification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806146"/>
              </p:ext>
            </p:extLst>
          </p:nvPr>
        </p:nvGraphicFramePr>
        <p:xfrm>
          <a:off x="457200" y="16002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229"/>
                <a:gridCol w="2862942"/>
                <a:gridCol w="1240972"/>
                <a:gridCol w="22424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Thresholds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of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Industrialized economies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&gt; $2,500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GDP p.c. (PPP) &gt; $20,000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Japan, </a:t>
                      </a:r>
                      <a:r>
                        <a:rPr lang="en-US" baseline="0" dirty="0" smtClean="0"/>
                        <a:t>HK, Singapore, Korea, Malaysia, Taiwan</a:t>
                      </a:r>
                    </a:p>
                    <a:p>
                      <a:r>
                        <a:rPr lang="en-US" baseline="0" dirty="0" smtClean="0"/>
                        <a:t>Europe, NA, </a:t>
                      </a:r>
                      <a:r>
                        <a:rPr lang="en-US" baseline="0" dirty="0" err="1" smtClean="0"/>
                        <a:t>Aus</a:t>
                      </a:r>
                      <a:r>
                        <a:rPr lang="en-US" baseline="0" dirty="0" smtClean="0"/>
                        <a:t>/NZ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Emerging industrialized economies</a:t>
                      </a:r>
                    </a:p>
                    <a:p>
                      <a:r>
                        <a:rPr lang="en-US" dirty="0" smtClean="0"/>
                        <a:t>(industrializing)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$1,000 -- $2,500 or</a:t>
                      </a:r>
                    </a:p>
                    <a:p>
                      <a:r>
                        <a:rPr lang="en-US" dirty="0" err="1" smtClean="0"/>
                        <a:t>GDPpc</a:t>
                      </a:r>
                      <a:r>
                        <a:rPr lang="en-US" dirty="0" smtClean="0"/>
                        <a:t> (PPP) &gt; $10,000 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share of world MVA &gt; 0.5%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China</a:t>
                      </a:r>
                    </a:p>
                    <a:p>
                      <a:r>
                        <a:rPr lang="en-US" dirty="0" smtClean="0"/>
                        <a:t>Indonesia</a:t>
                      </a:r>
                    </a:p>
                    <a:p>
                      <a:r>
                        <a:rPr lang="en-US" dirty="0" smtClean="0"/>
                        <a:t>India,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Greece,</a:t>
                      </a:r>
                      <a:r>
                        <a:rPr lang="en-US" baseline="0" dirty="0" smtClean="0"/>
                        <a:t> Mexico</a:t>
                      </a:r>
                    </a:p>
                    <a:p>
                      <a:r>
                        <a:rPr lang="en-US" baseline="0" dirty="0" smtClean="0"/>
                        <a:t>Chile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developing economies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others (except LDCs)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 </a:t>
                      </a:r>
                    </a:p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Least Developed Countries</a:t>
                      </a:r>
                      <a:r>
                        <a:rPr lang="en-US" baseline="0" dirty="0" smtClean="0"/>
                        <a:t> (LDCs)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Based on</a:t>
                      </a:r>
                      <a:r>
                        <a:rPr lang="en-US" baseline="0" dirty="0" smtClean="0"/>
                        <a:t> UN official list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Cambodia, Laos</a:t>
                      </a:r>
                    </a:p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865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of GDP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Importance </a:t>
            </a:r>
            <a:r>
              <a:rPr lang="en-US" dirty="0" smtClean="0"/>
              <a:t>of industry (or manufacturing) in the economy</a:t>
            </a:r>
          </a:p>
          <a:p>
            <a:pPr lvl="1"/>
            <a:r>
              <a:rPr lang="en-US" dirty="0" smtClean="0"/>
              <a:t>Must remember it is a relative share</a:t>
            </a:r>
          </a:p>
          <a:p>
            <a:pPr lvl="1"/>
            <a:r>
              <a:rPr lang="en-US" dirty="0" smtClean="0"/>
              <a:t>Relative to primary (agriculture) and tertiary (services)</a:t>
            </a:r>
          </a:p>
          <a:p>
            <a:pPr lvl="1"/>
            <a:r>
              <a:rPr lang="en-US" dirty="0" smtClean="0"/>
              <a:t>As other sectors expand or grow </a:t>
            </a:r>
            <a:r>
              <a:rPr lang="en-US" dirty="0" smtClean="0"/>
              <a:t>slowly/quickly, it affects industry’s </a:t>
            </a:r>
            <a:r>
              <a:rPr lang="en-US" dirty="0" smtClean="0"/>
              <a:t>share</a:t>
            </a:r>
          </a:p>
          <a:p>
            <a:r>
              <a:rPr lang="en-US" dirty="0" smtClean="0"/>
              <a:t>Trends	</a:t>
            </a:r>
          </a:p>
          <a:p>
            <a:pPr lvl="1"/>
            <a:r>
              <a:rPr lang="en-US" dirty="0" smtClean="0"/>
              <a:t>Tends to rise in low and middle-income countries</a:t>
            </a:r>
          </a:p>
          <a:p>
            <a:pPr lvl="2"/>
            <a:r>
              <a:rPr lang="en-US" dirty="0" smtClean="0"/>
              <a:t>Expanding relative to agriculture</a:t>
            </a:r>
          </a:p>
          <a:p>
            <a:pPr lvl="1"/>
            <a:r>
              <a:rPr lang="en-US" dirty="0" smtClean="0"/>
              <a:t>Tends to fall at high levels of economic development</a:t>
            </a:r>
          </a:p>
          <a:p>
            <a:pPr lvl="2"/>
            <a:r>
              <a:rPr lang="en-US" dirty="0" smtClean="0"/>
              <a:t>Services share tends to rise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54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Take 5 minutes</a:t>
            </a:r>
          </a:p>
          <a:p>
            <a:endParaRPr lang="en-US" dirty="0"/>
          </a:p>
          <a:p>
            <a:r>
              <a:rPr lang="en-US" dirty="0" smtClean="0"/>
              <a:t>What do you notice most about next slide?</a:t>
            </a:r>
          </a:p>
          <a:p>
            <a:pPr lvl="1"/>
            <a:r>
              <a:rPr lang="en-US" dirty="0" smtClean="0"/>
              <a:t> U.S., Japan, South Korea and Singapore</a:t>
            </a:r>
          </a:p>
          <a:p>
            <a:endParaRPr lang="en-US" dirty="0" smtClean="0"/>
          </a:p>
          <a:p>
            <a:r>
              <a:rPr lang="en-US" dirty="0" smtClean="0"/>
              <a:t>Compare that slide with the one following</a:t>
            </a:r>
          </a:p>
          <a:p>
            <a:pPr lvl="1"/>
            <a:r>
              <a:rPr lang="en-US" dirty="0" smtClean="0"/>
              <a:t>China, India, Malaysia, Thailand</a:t>
            </a:r>
          </a:p>
          <a:p>
            <a:endParaRPr lang="en-US" dirty="0" smtClean="0"/>
          </a:p>
          <a:p>
            <a:r>
              <a:rPr lang="en-US" dirty="0" smtClean="0"/>
              <a:t>What are differences within each slide?</a:t>
            </a:r>
          </a:p>
          <a:p>
            <a:pPr lvl="1"/>
            <a:r>
              <a:rPr lang="en-US" dirty="0" smtClean="0"/>
              <a:t>Between countries in a group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44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8826"/>
              </p:ext>
            </p:extLst>
          </p:nvPr>
        </p:nvGraphicFramePr>
        <p:xfrm>
          <a:off x="226793" y="3713073"/>
          <a:ext cx="394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584838"/>
              </p:ext>
            </p:extLst>
          </p:nvPr>
        </p:nvGraphicFramePr>
        <p:xfrm>
          <a:off x="4670013" y="3762119"/>
          <a:ext cx="4367677" cy="2694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79396"/>
              </p:ext>
            </p:extLst>
          </p:nvPr>
        </p:nvGraphicFramePr>
        <p:xfrm>
          <a:off x="226793" y="963920"/>
          <a:ext cx="4059589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906648"/>
              </p:ext>
            </p:extLst>
          </p:nvPr>
        </p:nvGraphicFramePr>
        <p:xfrm>
          <a:off x="4762648" y="963920"/>
          <a:ext cx="3821458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09931" y="204424"/>
            <a:ext cx="430658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5060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895"/>
            <a:ext cx="8229600" cy="63258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49342"/>
              </p:ext>
            </p:extLst>
          </p:nvPr>
        </p:nvGraphicFramePr>
        <p:xfrm>
          <a:off x="20553" y="929898"/>
          <a:ext cx="4447264" cy="2540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109176"/>
              </p:ext>
            </p:extLst>
          </p:nvPr>
        </p:nvGraphicFramePr>
        <p:xfrm>
          <a:off x="4467817" y="782475"/>
          <a:ext cx="4501836" cy="312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20455"/>
              </p:ext>
            </p:extLst>
          </p:nvPr>
        </p:nvGraphicFramePr>
        <p:xfrm>
          <a:off x="20553" y="3515469"/>
          <a:ext cx="4447264" cy="3183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613793"/>
              </p:ext>
            </p:extLst>
          </p:nvPr>
        </p:nvGraphicFramePr>
        <p:xfrm>
          <a:off x="4572000" y="3640212"/>
          <a:ext cx="4572000" cy="32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948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Manufacturing share of GDP</a:t>
            </a:r>
            <a:br>
              <a:rPr lang="en-US" sz="3200" dirty="0" smtClean="0"/>
            </a:br>
            <a:r>
              <a:rPr lang="en-US" sz="2000" dirty="0" smtClean="0"/>
              <a:t>Selected countries 1990-2015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043401"/>
              </p:ext>
            </p:extLst>
          </p:nvPr>
        </p:nvGraphicFramePr>
        <p:xfrm>
          <a:off x="884492" y="1600200"/>
          <a:ext cx="7802308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1470810" y="3510779"/>
            <a:ext cx="41597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Manufacturing value added as share of GDP (%)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69810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vs. total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Can also look at the total value of industry/manufacturing</a:t>
            </a:r>
          </a:p>
          <a:p>
            <a:pPr lvl="1"/>
            <a:r>
              <a:rPr lang="en-US" dirty="0" smtClean="0"/>
              <a:t>In baht, $, etc.</a:t>
            </a:r>
          </a:p>
          <a:p>
            <a:pPr lvl="1"/>
            <a:r>
              <a:rPr lang="en-US" dirty="0" smtClean="0"/>
              <a:t>Best to compare in real (i.e. constant) currency units</a:t>
            </a:r>
          </a:p>
          <a:p>
            <a:r>
              <a:rPr lang="en-US" dirty="0" smtClean="0"/>
              <a:t>Total value relates to:</a:t>
            </a:r>
          </a:p>
          <a:p>
            <a:pPr lvl="1"/>
            <a:r>
              <a:rPr lang="en-US" dirty="0" smtClean="0"/>
              <a:t>The size/importance of industry in the economy</a:t>
            </a:r>
          </a:p>
          <a:p>
            <a:pPr lvl="1"/>
            <a:r>
              <a:rPr lang="en-US" dirty="0" smtClean="0"/>
              <a:t>Size of the overall economy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Value of output can increase even as share stays same or falls</a:t>
            </a:r>
          </a:p>
          <a:p>
            <a:pPr lvl="2"/>
            <a:r>
              <a:rPr lang="en-US" dirty="0" smtClean="0"/>
              <a:t>Because share depends on other sectors</a:t>
            </a:r>
          </a:p>
          <a:p>
            <a:pPr lvl="2"/>
            <a:r>
              <a:rPr lang="en-US" dirty="0" smtClean="0"/>
              <a:t>Are these other sector growing as (</a:t>
            </a:r>
            <a:r>
              <a:rPr lang="en-US" dirty="0" err="1" smtClean="0"/>
              <a:t>i</a:t>
            </a:r>
            <a:r>
              <a:rPr lang="en-US" dirty="0" smtClean="0"/>
              <a:t>) fast, (ii) faster or (iii) slower than manufacturing?</a:t>
            </a:r>
          </a:p>
          <a:p>
            <a:pPr lvl="2"/>
            <a:r>
              <a:rPr lang="en-US" dirty="0" smtClean="0"/>
              <a:t>If (ii) or (iii) shares will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08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319142"/>
              </p:ext>
            </p:extLst>
          </p:nvPr>
        </p:nvGraphicFramePr>
        <p:xfrm>
          <a:off x="457200" y="408248"/>
          <a:ext cx="8229600" cy="5717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609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422038"/>
              </p:ext>
            </p:extLst>
          </p:nvPr>
        </p:nvGraphicFramePr>
        <p:xfrm>
          <a:off x="451170" y="204124"/>
          <a:ext cx="8597861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90866" y="3485497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1464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781797"/>
              </p:ext>
            </p:extLst>
          </p:nvPr>
        </p:nvGraphicFramePr>
        <p:xfrm>
          <a:off x="3662703" y="204124"/>
          <a:ext cx="5386328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2342108" y="3485498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74388" y="737115"/>
            <a:ext cx="27581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Shifts in Manufacturing</a:t>
            </a:r>
          </a:p>
          <a:p>
            <a:endParaRPr lang="en-US" sz="2000" dirty="0"/>
          </a:p>
          <a:p>
            <a:r>
              <a:rPr lang="en-US" sz="2000" dirty="0" smtClean="0"/>
              <a:t>Same data as previous slide but shows more dramatically the rise of South Korea (and to an extent ASEAN countries as well).</a:t>
            </a:r>
          </a:p>
          <a:p>
            <a:endParaRPr lang="en-US" sz="2000" dirty="0"/>
          </a:p>
          <a:p>
            <a:r>
              <a:rPr lang="en-US" sz="2000" dirty="0" smtClean="0"/>
              <a:t>And shows the flat-lining and decline of UK, which was once the global leader in manufacturing.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989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May also see how fast industry is growing</a:t>
            </a:r>
          </a:p>
          <a:p>
            <a:pPr lvl="1"/>
            <a:r>
              <a:rPr lang="en-US" dirty="0" smtClean="0"/>
              <a:t>Is it growing faster or slower than economy as a whole?</a:t>
            </a:r>
          </a:p>
          <a:p>
            <a:pPr lvl="1"/>
            <a:r>
              <a:rPr lang="en-US" dirty="0" smtClean="0"/>
              <a:t>Is it contributing more or less than other sectors to growth of the economy as a whole?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855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</a:t>
            </a:r>
            <a:r>
              <a:rPr lang="en-US" sz="4000" dirty="0" smtClean="0"/>
              <a:t>rowth in manufacturing value added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annual average, %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7441"/>
              </p:ext>
            </p:extLst>
          </p:nvPr>
        </p:nvGraphicFramePr>
        <p:xfrm>
          <a:off x="566982" y="1600200"/>
          <a:ext cx="8119818" cy="4920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02292" y="377629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Average growth,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88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shifts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Significant global shift in manufacturing taking place</a:t>
            </a:r>
          </a:p>
          <a:p>
            <a:pPr lvl="1"/>
            <a:r>
              <a:rPr lang="en-US" dirty="0" smtClean="0"/>
              <a:t>Greater share from emerging/developing/</a:t>
            </a:r>
            <a:r>
              <a:rPr lang="en-US" dirty="0" smtClean="0"/>
              <a:t>industrializing </a:t>
            </a:r>
            <a:r>
              <a:rPr lang="en-US" dirty="0" smtClean="0"/>
              <a:t>countries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Share of global manufacturing:</a:t>
            </a:r>
          </a:p>
          <a:p>
            <a:pPr lvl="1"/>
            <a:r>
              <a:rPr lang="en-US" dirty="0" smtClean="0"/>
              <a:t>Industrializing countries: </a:t>
            </a:r>
          </a:p>
          <a:p>
            <a:pPr lvl="2"/>
            <a:r>
              <a:rPr lang="en-US" dirty="0" smtClean="0"/>
              <a:t>1990: 18%</a:t>
            </a:r>
          </a:p>
          <a:p>
            <a:pPr lvl="2"/>
            <a:r>
              <a:rPr lang="en-US" dirty="0" smtClean="0"/>
              <a:t>2014: 36%</a:t>
            </a:r>
          </a:p>
          <a:p>
            <a:pPr lvl="1"/>
            <a:r>
              <a:rPr lang="en-US" dirty="0" smtClean="0"/>
              <a:t>Industrialized countries</a:t>
            </a:r>
          </a:p>
          <a:p>
            <a:pPr lvl="2"/>
            <a:r>
              <a:rPr lang="en-US" dirty="0" smtClean="0"/>
              <a:t>1990: 82%</a:t>
            </a:r>
          </a:p>
          <a:p>
            <a:pPr lvl="2"/>
            <a:r>
              <a:rPr lang="en-US" dirty="0" smtClean="0"/>
              <a:t>2014: 64</a:t>
            </a:r>
            <a:r>
              <a:rPr lang="en-US" dirty="0" smtClean="0"/>
              <a:t>%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China is most important part of that shift </a:t>
            </a:r>
          </a:p>
          <a:p>
            <a:pPr lvl="1"/>
            <a:r>
              <a:rPr lang="en-US" dirty="0" smtClean="0"/>
              <a:t>Accounts for half of manufacturing in developing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204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Shift of manufacturing to industrializing countries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% of global manufacturing)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0579"/>
              </p:ext>
            </p:extLst>
          </p:nvPr>
        </p:nvGraphicFramePr>
        <p:xfrm>
          <a:off x="457200" y="2075261"/>
          <a:ext cx="3080767" cy="21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6472554"/>
              </p:ext>
            </p:extLst>
          </p:nvPr>
        </p:nvGraphicFramePr>
        <p:xfrm>
          <a:off x="2444755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57114"/>
              </p:ext>
            </p:extLst>
          </p:nvPr>
        </p:nvGraphicFramePr>
        <p:xfrm>
          <a:off x="4572000" y="1705928"/>
          <a:ext cx="4572000" cy="2648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7083" y="1705929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1990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929646" y="539794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Industrializing countries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57930" y="5365680"/>
            <a:ext cx="238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Industrialized countries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358516" y="5602070"/>
            <a:ext cx="3041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05894" y="5602070"/>
            <a:ext cx="4520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84867" y="1890595"/>
            <a:ext cx="85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18%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14062" y="2410573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22%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46135" y="4774234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36%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52173" y="629382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16399" y="2075261"/>
            <a:ext cx="3401891" cy="442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829798" y="2779905"/>
            <a:ext cx="1684264" cy="19943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003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Rise of China</a:t>
            </a:r>
            <a:br>
              <a:rPr lang="en-US" dirty="0" smtClean="0"/>
            </a:br>
            <a:r>
              <a:rPr lang="en-US" sz="2700" dirty="0" smtClean="0"/>
              <a:t>% of manufacturing in developing world</a:t>
            </a:r>
            <a:endParaRPr lang="en-US" sz="27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747106"/>
              </p:ext>
            </p:extLst>
          </p:nvPr>
        </p:nvGraphicFramePr>
        <p:xfrm>
          <a:off x="335584" y="1660477"/>
          <a:ext cx="3689987" cy="4465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963004"/>
              </p:ext>
            </p:extLst>
          </p:nvPr>
        </p:nvGraphicFramePr>
        <p:xfrm>
          <a:off x="4907582" y="1600200"/>
          <a:ext cx="3779217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98505" y="5378488"/>
            <a:ext cx="1781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Turkey</a:t>
            </a:r>
          </a:p>
          <a:p>
            <a:r>
              <a:rPr lang="en-US" dirty="0" smtClean="0"/>
              <a:t>      Brazil</a:t>
            </a:r>
          </a:p>
          <a:p>
            <a:r>
              <a:rPr lang="en-US" dirty="0" smtClean="0"/>
              <a:t>        Mexico</a:t>
            </a:r>
          </a:p>
          <a:p>
            <a:r>
              <a:rPr lang="en-US" dirty="0" smtClean="0"/>
              <a:t>                 India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972955" y="5009156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19346" y="4706194"/>
            <a:ext cx="498944" cy="672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13120" y="5525999"/>
            <a:ext cx="657699" cy="8358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671930" y="2114177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503948" y="2483509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8790" y="2483509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186438" y="2852841"/>
            <a:ext cx="317510" cy="1360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35584" y="633918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3917</TotalTime>
  <Words>1162</Words>
  <Application>Microsoft Macintosh PowerPoint</Application>
  <PresentationFormat>On-screen Show (4:3)</PresentationFormat>
  <Paragraphs>313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2  Basic Concepts of Industry </vt:lpstr>
      <vt:lpstr>Industry</vt:lpstr>
      <vt:lpstr>Casual use and datedness</vt:lpstr>
      <vt:lpstr>PowerPoint Presentation</vt:lpstr>
      <vt:lpstr>Classifying outputs - ISIC</vt:lpstr>
      <vt:lpstr>Basic sector categories 2 Digit </vt:lpstr>
      <vt:lpstr>Manufactured products 2-digit ISIC codes</vt:lpstr>
      <vt:lpstr>Take 5</vt:lpstr>
      <vt:lpstr>MVA </vt:lpstr>
      <vt:lpstr>UNIDO Classification</vt:lpstr>
      <vt:lpstr>Share of GDP</vt:lpstr>
      <vt:lpstr>Compare countries</vt:lpstr>
      <vt:lpstr>PowerPoint Presentation</vt:lpstr>
      <vt:lpstr>Sector shares (% of GDP)</vt:lpstr>
      <vt:lpstr>Manufacturing share of GDP Selected countries 1990-2015</vt:lpstr>
      <vt:lpstr>Share vs. total output</vt:lpstr>
      <vt:lpstr>PowerPoint Presentation</vt:lpstr>
      <vt:lpstr>PowerPoint Presentation</vt:lpstr>
      <vt:lpstr>PowerPoint Presentation</vt:lpstr>
      <vt:lpstr>Growth of industry</vt:lpstr>
      <vt:lpstr>Growth in manufacturing value added annual average, % </vt:lpstr>
      <vt:lpstr>Global shifts</vt:lpstr>
      <vt:lpstr>Shift of manufacturing to industrializing countries (% of global manufacturing) </vt:lpstr>
      <vt:lpstr>Rise of China % of manufacturing in developing world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126</cp:revision>
  <cp:lastPrinted>2017-08-22T00:18:44Z</cp:lastPrinted>
  <dcterms:created xsi:type="dcterms:W3CDTF">2016-07-28T03:22:09Z</dcterms:created>
  <dcterms:modified xsi:type="dcterms:W3CDTF">2018-08-13T11:10:19Z</dcterms:modified>
</cp:coreProperties>
</file>